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5" r:id="rId5"/>
    <p:sldId id="261" r:id="rId6"/>
    <p:sldId id="267" r:id="rId7"/>
    <p:sldId id="266" r:id="rId8"/>
    <p:sldId id="268" r:id="rId9"/>
    <p:sldId id="269" r:id="rId10"/>
    <p:sldId id="258" r:id="rId11"/>
    <p:sldId id="270" r:id="rId12"/>
    <p:sldId id="259" r:id="rId13"/>
    <p:sldId id="278" r:id="rId14"/>
    <p:sldId id="260" r:id="rId15"/>
    <p:sldId id="276" r:id="rId16"/>
    <p:sldId id="277" r:id="rId1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编译原理实验二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22320" y="593725"/>
            <a:ext cx="10515600" cy="975360"/>
          </a:xfrm>
        </p:spPr>
        <p:txBody>
          <a:bodyPr/>
          <a:p>
            <a:r>
              <a:rPr lang="en-US" altLang="zh-CN"/>
              <a:t>DStates</a:t>
            </a:r>
            <a:r>
              <a:rPr lang="zh-CN" altLang="en-US"/>
              <a:t>，</a:t>
            </a:r>
            <a:r>
              <a:rPr lang="en-US" altLang="zh-CN"/>
              <a:t>Dtran</a:t>
            </a:r>
            <a:r>
              <a:rPr lang="zh-CN" altLang="en-US"/>
              <a:t>表都</a:t>
            </a:r>
            <a:r>
              <a:rPr lang="zh-CN" altLang="en-US"/>
              <a:t>初始化为</a:t>
            </a:r>
            <a:r>
              <a:rPr lang="en-US" altLang="zh-CN"/>
              <a:t>-1</a:t>
            </a:r>
            <a:endParaRPr lang="en-US" altLang="zh-CN"/>
          </a:p>
        </p:txBody>
      </p:sp>
      <p:graphicFrame>
        <p:nvGraphicFramePr>
          <p:cNvPr id="4" name="内容占位符 3"/>
          <p:cNvGraphicFramePr/>
          <p:nvPr>
            <p:ph idx="1"/>
          </p:nvPr>
        </p:nvGraphicFramePr>
        <p:xfrm>
          <a:off x="2651760" y="2005330"/>
          <a:ext cx="5708650" cy="4344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968"/>
                <a:gridCol w="518968"/>
                <a:gridCol w="518969"/>
                <a:gridCol w="518968"/>
                <a:gridCol w="518968"/>
                <a:gridCol w="518968"/>
                <a:gridCol w="518968"/>
                <a:gridCol w="518795"/>
                <a:gridCol w="519142"/>
                <a:gridCol w="518968"/>
                <a:gridCol w="518968"/>
              </a:tblGrid>
              <a:tr h="39497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949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/>
          <p:nvPr/>
        </p:nvGraphicFramePr>
        <p:xfrm>
          <a:off x="8961120" y="2159000"/>
          <a:ext cx="281940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800"/>
                <a:gridCol w="939800"/>
                <a:gridCol w="93980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a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b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4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 flipH="1">
            <a:off x="4982845" y="6426200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DStates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906000" y="6426835"/>
            <a:ext cx="9302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Dtran</a:t>
            </a:r>
            <a:endParaRPr lang="zh-CN" altLang="en-US"/>
          </a:p>
        </p:txBody>
      </p:sp>
      <p:graphicFrame>
        <p:nvGraphicFramePr>
          <p:cNvPr id="3" name="表格 2"/>
          <p:cNvGraphicFramePr/>
          <p:nvPr/>
        </p:nvGraphicFramePr>
        <p:xfrm>
          <a:off x="2651760" y="1502410"/>
          <a:ext cx="5695950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525"/>
                <a:gridCol w="518102"/>
                <a:gridCol w="517525"/>
                <a:gridCol w="518103"/>
                <a:gridCol w="517813"/>
                <a:gridCol w="517814"/>
                <a:gridCol w="517813"/>
                <a:gridCol w="517814"/>
                <a:gridCol w="517814"/>
                <a:gridCol w="517813"/>
                <a:gridCol w="517525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005205" y="1515110"/>
            <a:ext cx="15246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AcceptStates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DFA到最小DFA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使用上一步记录下来的各个子集的二位数组和记录下来的状态表，对逐个状态进行比较，判断是否可以进行合并，从而进行最小化DFA。</a:t>
            </a:r>
            <a:endParaRPr lang="zh-CN" altLang="en-US"/>
          </a:p>
          <a:p>
            <a:r>
              <a:rPr lang="zh-CN" altLang="en-US"/>
              <a:t>数据结构：使用之前的</a:t>
            </a:r>
            <a:r>
              <a:rPr lang="en-US" altLang="zh-CN"/>
              <a:t>Dtran</a:t>
            </a:r>
            <a:r>
              <a:rPr lang="zh-CN" altLang="en-US"/>
              <a:t>表</a:t>
            </a:r>
            <a:endParaRPr lang="zh-CN" altLang="en-US"/>
          </a:p>
          <a:p>
            <a:r>
              <a:rPr lang="zh-CN" altLang="en-US"/>
              <a:t>算法：</a:t>
            </a:r>
            <a:endParaRPr lang="zh-CN" altLang="en-US"/>
          </a:p>
          <a:p>
            <a:r>
              <a:rPr lang="zh-CN" altLang="en-US"/>
              <a:t>比较表中每一行，相同行的我认为是可以合并。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aphicFrame>
        <p:nvGraphicFramePr>
          <p:cNvPr id="5" name="内容占位符 4"/>
          <p:cNvGraphicFramePr/>
          <p:nvPr>
            <p:ph idx="1"/>
          </p:nvPr>
        </p:nvGraphicFramePr>
        <p:xfrm>
          <a:off x="838200" y="1825625"/>
          <a:ext cx="392049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830"/>
                <a:gridCol w="1306830"/>
                <a:gridCol w="130683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a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b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5323840" y="1825625"/>
          <a:ext cx="3920490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830"/>
                <a:gridCol w="1306830"/>
                <a:gridCol w="130683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a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b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6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7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8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9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最小DFA生成词法分析程序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使用Switch-Case的形式生成词法分析程序。</a:t>
            </a:r>
            <a:endParaRPr lang="zh-CN" altLang="en-US"/>
          </a:p>
          <a:p>
            <a:r>
              <a:rPr lang="zh-CN" altLang="en-US"/>
              <a:t>方法：</a:t>
            </a:r>
            <a:endParaRPr lang="zh-CN" altLang="en-US"/>
          </a:p>
          <a:p>
            <a:r>
              <a:rPr lang="zh-CN" altLang="en-US"/>
              <a:t>先根据一个例子写一个词法分析程序，再找出每个正则表达式对应词法分析程序的不同，相同的硬编码，不同的在程序里输出。</a:t>
            </a:r>
            <a:endParaRPr lang="zh-CN" altLang="en-US"/>
          </a:p>
          <a:p>
            <a:r>
              <a:rPr lang="zh-CN" altLang="en-US"/>
              <a:t>那怎么不同呢？无非就是每个正则的非终结符号，和最小</a:t>
            </a:r>
            <a:r>
              <a:rPr lang="en-US" altLang="zh-CN"/>
              <a:t>DFA</a:t>
            </a:r>
            <a:r>
              <a:rPr lang="zh-CN" altLang="en-US"/>
              <a:t>不同，其他的都是一样的，因此只需要根据具体情况输出：用数组输出保存</a:t>
            </a:r>
            <a:r>
              <a:rPr lang="zh-CN" altLang="en-US">
                <a:sym typeface="+mn-ea"/>
              </a:rPr>
              <a:t>每个正则的非终结符号，最小</a:t>
            </a:r>
            <a:r>
              <a:rPr lang="en-US" altLang="zh-CN">
                <a:sym typeface="+mn-ea"/>
              </a:rPr>
              <a:t>DFA</a:t>
            </a:r>
            <a:r>
              <a:rPr lang="zh-CN" altLang="en-US">
                <a:sym typeface="+mn-ea"/>
              </a:rPr>
              <a:t>。在输出即可。</a:t>
            </a:r>
            <a:endParaRPr lang="zh-CN" altLang="en-US"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例如：</a:t>
            </a:r>
            <a:r>
              <a:rPr lang="en-US" altLang="zh-CN"/>
              <a:t>a(a|b)*</a:t>
            </a:r>
            <a:r>
              <a:rPr lang="zh-CN" altLang="en-US"/>
              <a:t>的词法程序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57090"/>
          </a:xfrm>
        </p:spPr>
        <p:txBody>
          <a:bodyPr>
            <a:normAutofit/>
          </a:bodyPr>
          <a:p>
            <a:r>
              <a:rPr lang="zh-CN" altLang="en-US"/>
              <a:t>char edge[]={ 'a' , 'b' }; </a:t>
            </a:r>
            <a:endParaRPr lang="zh-CN" altLang="en-US"/>
          </a:p>
          <a:p>
            <a:r>
              <a:rPr lang="zh-CN" altLang="en-US"/>
              <a:t>int DFA[2][2]={{1,-1},{1,1}}; </a:t>
            </a:r>
            <a:endParaRPr lang="zh-CN" altLang="en-US"/>
          </a:p>
          <a:p>
            <a:r>
              <a:rPr lang="zh-CN" altLang="en-US">
                <a:sym typeface="+mn-ea"/>
              </a:rPr>
              <a:t>之后再</a:t>
            </a:r>
            <a:r>
              <a:rPr lang="zh-CN" altLang="en-US">
                <a:sym typeface="+mn-ea"/>
              </a:rPr>
              <a:t>使用Switch-Case的形式生成词法分析程序。设置</a:t>
            </a:r>
            <a:r>
              <a:rPr lang="en-US" altLang="zh-CN">
                <a:sym typeface="+mn-ea"/>
              </a:rPr>
              <a:t>start=0</a:t>
            </a:r>
            <a:r>
              <a:rPr lang="zh-CN" altLang="en-US">
                <a:sym typeface="+mn-ea"/>
              </a:rPr>
              <a:t>，之后</a:t>
            </a:r>
            <a:r>
              <a:rPr lang="en-US" altLang="zh-CN">
                <a:sym typeface="+mn-ea"/>
              </a:rPr>
              <a:t>start</a:t>
            </a:r>
            <a:r>
              <a:rPr lang="zh-CN" altLang="en-US">
                <a:sym typeface="+mn-ea"/>
              </a:rPr>
              <a:t>等于转移到的新状态，如果等于</a:t>
            </a:r>
            <a:r>
              <a:rPr lang="en-US" altLang="zh-CN">
                <a:sym typeface="+mn-ea"/>
              </a:rPr>
              <a:t>-1</a:t>
            </a:r>
            <a:r>
              <a:rPr lang="zh-CN" altLang="en-US">
                <a:sym typeface="+mn-ea"/>
              </a:rPr>
              <a:t>则不匹</a:t>
            </a:r>
            <a:r>
              <a:rPr lang="zh-CN" altLang="en-US">
                <a:sym typeface="+mn-ea"/>
              </a:rPr>
              <a:t>配。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838200" y="3080385"/>
            <a:ext cx="10515600" cy="96901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 descr="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16810" y="27305"/>
            <a:ext cx="7167435" cy="6804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正则表达式到NFA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先让用户输入或选择文件导入正则表达式</a:t>
            </a:r>
            <a:endParaRPr lang="zh-CN" altLang="en-US"/>
          </a:p>
          <a:p>
            <a:r>
              <a:rPr lang="zh-CN" altLang="en-US"/>
              <a:t>获取正则表达式后先判断是否含有禁止符号(即：~，本实验让~作为空)</a:t>
            </a:r>
            <a:endParaRPr lang="zh-CN" altLang="en-US"/>
          </a:p>
          <a:p>
            <a:r>
              <a:rPr lang="zh-CN" altLang="en-US"/>
              <a:t>将正则表达式中的连接运算显示使用“.”来表示</a:t>
            </a:r>
            <a:endParaRPr lang="zh-CN" altLang="en-US"/>
          </a:p>
          <a:p>
            <a:r>
              <a:rPr lang="zh-CN" altLang="en-US"/>
              <a:t>将正则表达式转为逆波兰表达式(即后缀表达式，使用双栈结构)</a:t>
            </a:r>
            <a:endParaRPr lang="zh-CN" altLang="en-US"/>
          </a:p>
          <a:p>
            <a:r>
              <a:rPr lang="zh-CN" altLang="en-US"/>
              <a:t>使用汤姆森构造法(Thompson Construction)，将正则表达式构造为NFA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例如输入：</a:t>
            </a:r>
            <a:r>
              <a:rPr lang="en-US" altLang="zh-CN">
                <a:sym typeface="+mn-ea"/>
              </a:rPr>
              <a:t>a(a|b)*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加入连接符号后变成：</a:t>
            </a:r>
            <a:r>
              <a:rPr lang="en-US" altLang="zh-CN"/>
              <a:t>a.(a|b)*</a:t>
            </a:r>
            <a:endParaRPr lang="en-US" altLang="zh-CN"/>
          </a:p>
          <a:p>
            <a:r>
              <a:rPr lang="zh-CN" altLang="en-US"/>
              <a:t>数据结构使用数组</a:t>
            </a:r>
            <a:endParaRPr lang="zh-CN" altLang="en-US"/>
          </a:p>
          <a:p>
            <a:r>
              <a:rPr lang="zh-CN" altLang="en-US"/>
              <a:t>算法：</a:t>
            </a:r>
            <a:endParaRPr lang="zh-CN" altLang="en-US"/>
          </a:p>
          <a:p>
            <a:r>
              <a:rPr lang="zh-CN" altLang="en-US"/>
              <a:t>如果当前符号不是：</a:t>
            </a:r>
            <a:r>
              <a:rPr lang="en-US" altLang="zh-CN"/>
              <a:t>!'(' &amp;&amp;  !'.' &amp;&amp; !'|'</a:t>
            </a:r>
            <a:r>
              <a:rPr lang="zh-CN" altLang="en-US"/>
              <a:t>或者  </a:t>
            </a:r>
            <a:r>
              <a:rPr lang="en-US" altLang="zh-CN"/>
              <a:t>==')'  || =='*' </a:t>
            </a:r>
            <a:r>
              <a:rPr lang="zh-CN" altLang="en-US"/>
              <a:t>，因为这表明</a:t>
            </a:r>
            <a:r>
              <a:rPr lang="zh-CN" altLang="en-US">
                <a:sym typeface="+mn-ea"/>
              </a:rPr>
              <a:t>当前符号</a:t>
            </a:r>
            <a:r>
              <a:rPr lang="zh-CN" altLang="en-US"/>
              <a:t>左边可能是一个终结符号或一个</a:t>
            </a:r>
            <a:r>
              <a:rPr lang="en-US" altLang="zh-CN"/>
              <a:t>” (</a:t>
            </a:r>
            <a:r>
              <a:rPr lang="zh-CN" altLang="en-US"/>
              <a:t>运算</a:t>
            </a:r>
            <a:r>
              <a:rPr lang="en-US" altLang="zh-CN"/>
              <a:t>) ”</a:t>
            </a:r>
            <a:r>
              <a:rPr lang="zh-CN" altLang="en-US"/>
              <a:t>，且后一个字符是终结符，则后面后移，加连接符：</a:t>
            </a:r>
            <a:r>
              <a:rPr lang="en-US" altLang="zh-CN"/>
              <a:t>“ . ”</a:t>
            </a:r>
            <a:endParaRPr lang="en-US" altLang="zh-CN"/>
          </a:p>
          <a:p>
            <a:r>
              <a:rPr lang="zh-CN" altLang="en-US"/>
              <a:t>否则</a:t>
            </a:r>
            <a:r>
              <a:rPr lang="en-US" altLang="zh-CN"/>
              <a:t>i++,</a:t>
            </a:r>
            <a:r>
              <a:rPr lang="zh-CN" altLang="en-US"/>
              <a:t>，直到正则结束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转为逆波兰表达式</a:t>
            </a:r>
            <a:r>
              <a:rPr lang="zh-CN" altLang="en-US"/>
              <a:t>：</a:t>
            </a:r>
            <a:r>
              <a:rPr lang="en-US" altLang="zh-CN">
                <a:sym typeface="+mn-ea"/>
              </a:rPr>
              <a:t>a.(a|b)*-&gt;aab|*.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55" y="2049145"/>
            <a:ext cx="10515600" cy="4351338"/>
          </a:xfrm>
        </p:spPr>
        <p:txBody>
          <a:bodyPr>
            <a:normAutofit lnSpcReduction="20000"/>
          </a:bodyPr>
          <a:p>
            <a:r>
              <a:rPr lang="zh-CN" altLang="en-US"/>
              <a:t>数据结构：双栈，</a:t>
            </a:r>
            <a:r>
              <a:rPr lang="en-US" altLang="zh-CN"/>
              <a:t>s1</a:t>
            </a:r>
            <a:r>
              <a:rPr lang="zh-CN" altLang="en-US"/>
              <a:t>是运算符栈，</a:t>
            </a:r>
            <a:r>
              <a:rPr lang="en-US" altLang="zh-CN"/>
              <a:t>s2</a:t>
            </a:r>
            <a:r>
              <a:rPr lang="zh-CN" altLang="en-US"/>
              <a:t>是表达式栈</a:t>
            </a:r>
            <a:endParaRPr lang="zh-CN" altLang="en-US"/>
          </a:p>
          <a:p>
            <a:r>
              <a:rPr lang="zh-CN" altLang="en-US"/>
              <a:t>算法：从左至右扫描中缀表达式</a:t>
            </a:r>
            <a:endParaRPr lang="zh-CN" altLang="en-US"/>
          </a:p>
          <a:p>
            <a:r>
              <a:rPr lang="zh-CN" altLang="en-US"/>
              <a:t>遇到操作数时，将其压s2</a:t>
            </a:r>
            <a:endParaRPr lang="zh-CN" altLang="en-US"/>
          </a:p>
          <a:p>
            <a:r>
              <a:rPr lang="zh-CN" altLang="en-US"/>
              <a:t>遇到运算符时，比较其与s1栈顶运算符的优先级，</a:t>
            </a:r>
            <a:r>
              <a:rPr lang="zh-CN" altLang="en-US">
                <a:sym typeface="+mn-ea"/>
              </a:rPr>
              <a:t>若</a:t>
            </a:r>
            <a:r>
              <a:rPr lang="zh-CN" altLang="en-US"/>
              <a:t>s1为空，或栈顶运算符为左括号“(”，则直接将此运算符入栈；若优先级比栈顶运算符的高，也将运算符压入s1；否则，将s1栈顶的运算符弹出并压入到s2中，重复这一步。直到结束或入栈</a:t>
            </a:r>
            <a:endParaRPr lang="zh-CN" altLang="en-US"/>
          </a:p>
          <a:p>
            <a:r>
              <a:rPr lang="zh-CN" altLang="en-US"/>
              <a:t>遇到括号时：如果是左括号“(”，则直接压入s1；如果是右括号“)”，则依次弹出s1栈顶的运算符，并压入s2，直到遇到左括号为止，此时将这一对括号丢弃。重复上面三步，直到表达式结束</a:t>
            </a:r>
            <a:endParaRPr lang="zh-CN" altLang="en-US"/>
          </a:p>
          <a:p>
            <a:r>
              <a:rPr lang="zh-CN" altLang="en-US"/>
              <a:t>最后依次弹出</a:t>
            </a:r>
            <a:r>
              <a:rPr lang="en-US" altLang="zh-CN"/>
              <a:t>s1</a:t>
            </a:r>
            <a:r>
              <a:rPr lang="zh-CN" altLang="en-US"/>
              <a:t>的剩余元素入栈</a:t>
            </a:r>
            <a:r>
              <a:rPr lang="en-US" altLang="zh-CN"/>
              <a:t>s2</a:t>
            </a:r>
            <a:r>
              <a:rPr lang="zh-CN" altLang="en-US"/>
              <a:t>中。</a:t>
            </a:r>
            <a:r>
              <a:rPr lang="en-US" altLang="zh-CN"/>
              <a:t>s2</a:t>
            </a:r>
            <a:r>
              <a:rPr lang="zh-CN" altLang="en-US"/>
              <a:t>出栈的逆序即为结果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图示：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3920"/>
          </a:xfrm>
        </p:spPr>
        <p:txBody>
          <a:bodyPr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280920" y="2230755"/>
            <a:ext cx="684530" cy="3712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278890" y="2230755"/>
            <a:ext cx="684530" cy="37122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351280" y="4562475"/>
            <a:ext cx="539750" cy="1198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lang="en-US" altLang="zh-CN"/>
          </a:p>
          <a:p>
            <a:r>
              <a:rPr lang="en-US" altLang="zh-CN"/>
              <a:t>|</a:t>
            </a:r>
            <a:endParaRPr lang="en-US" altLang="zh-CN"/>
          </a:p>
          <a:p>
            <a:r>
              <a:rPr lang="en-US" altLang="zh-CN"/>
              <a:t>(</a:t>
            </a:r>
            <a:endParaRPr lang="en-US" altLang="zh-CN"/>
          </a:p>
          <a:p>
            <a:r>
              <a:rPr lang="en-US" altLang="zh-CN"/>
              <a:t>#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2339975" y="4562475"/>
            <a:ext cx="566420" cy="1198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lang="en-US" altLang="zh-CN"/>
          </a:p>
          <a:p>
            <a:r>
              <a:rPr lang="en-US" altLang="zh-CN"/>
              <a:t>b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1426845" y="59861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s1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2419350" y="59861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s2</a:t>
            </a:r>
            <a:endParaRPr lang="en-US" altLang="zh-CN"/>
          </a:p>
        </p:txBody>
      </p:sp>
      <p:sp>
        <p:nvSpPr>
          <p:cNvPr id="10" name="矩形 9"/>
          <p:cNvSpPr/>
          <p:nvPr/>
        </p:nvSpPr>
        <p:spPr>
          <a:xfrm>
            <a:off x="5189220" y="2154555"/>
            <a:ext cx="684530" cy="3712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187190" y="2154555"/>
            <a:ext cx="684530" cy="37122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259580" y="4486275"/>
            <a:ext cx="539750" cy="1198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*</a:t>
            </a:r>
            <a:endParaRPr lang="en-US" altLang="zh-CN"/>
          </a:p>
          <a:p>
            <a:r>
              <a:rPr lang="en-US" altLang="zh-CN"/>
              <a:t>#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5248275" y="4486275"/>
            <a:ext cx="566420" cy="1198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|</a:t>
            </a:r>
            <a:endParaRPr lang="en-US" altLang="zh-CN"/>
          </a:p>
          <a:p>
            <a:r>
              <a:rPr lang="en-US" altLang="zh-CN"/>
              <a:t>b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4335145" y="59099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s1</a:t>
            </a:r>
            <a:endParaRPr lang="en-US" altLang="zh-CN"/>
          </a:p>
        </p:txBody>
      </p:sp>
      <p:sp>
        <p:nvSpPr>
          <p:cNvPr id="15" name="文本框 14"/>
          <p:cNvSpPr txBox="1"/>
          <p:nvPr/>
        </p:nvSpPr>
        <p:spPr>
          <a:xfrm>
            <a:off x="5327650" y="59099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s2</a:t>
            </a:r>
            <a:endParaRPr lang="en-US" altLang="zh-CN"/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3078480" y="3961765"/>
            <a:ext cx="1029335" cy="12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089910" y="3553460"/>
            <a:ext cx="960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遇到：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18" name="矩形 17"/>
          <p:cNvSpPr/>
          <p:nvPr/>
        </p:nvSpPr>
        <p:spPr>
          <a:xfrm>
            <a:off x="8554720" y="2129155"/>
            <a:ext cx="684530" cy="3712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552690" y="2129155"/>
            <a:ext cx="684530" cy="37122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625080" y="4460875"/>
            <a:ext cx="539750" cy="11988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.</a:t>
            </a:r>
            <a:endParaRPr lang="en-US" altLang="zh-CN"/>
          </a:p>
          <a:p>
            <a:r>
              <a:rPr lang="en-US" altLang="zh-CN"/>
              <a:t>#</a:t>
            </a:r>
            <a:endParaRPr lang="en-US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8613775" y="4194175"/>
            <a:ext cx="566420" cy="1476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*</a:t>
            </a:r>
            <a:endParaRPr lang="en-US" altLang="zh-CN"/>
          </a:p>
          <a:p>
            <a:r>
              <a:rPr lang="en-US" altLang="zh-CN"/>
              <a:t>|</a:t>
            </a:r>
            <a:endParaRPr lang="en-US" altLang="zh-CN"/>
          </a:p>
          <a:p>
            <a:r>
              <a:rPr lang="en-US" altLang="zh-CN"/>
              <a:t>b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22" name="文本框 21"/>
          <p:cNvSpPr txBox="1"/>
          <p:nvPr/>
        </p:nvSpPr>
        <p:spPr>
          <a:xfrm>
            <a:off x="7700645" y="58845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s1</a:t>
            </a:r>
            <a:endParaRPr lang="en-US" altLang="zh-CN"/>
          </a:p>
        </p:txBody>
      </p:sp>
      <p:sp>
        <p:nvSpPr>
          <p:cNvPr id="23" name="文本框 22"/>
          <p:cNvSpPr txBox="1"/>
          <p:nvPr/>
        </p:nvSpPr>
        <p:spPr>
          <a:xfrm>
            <a:off x="8693150" y="58845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s2</a:t>
            </a:r>
            <a:endParaRPr lang="en-US" altLang="zh-CN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6024880" y="3949065"/>
            <a:ext cx="147447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170930" y="3338830"/>
            <a:ext cx="11830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'.'</a:t>
            </a:r>
            <a:r>
              <a:rPr lang="zh-CN" altLang="en-US"/>
              <a:t>比</a:t>
            </a:r>
            <a:r>
              <a:rPr lang="en-US" altLang="zh-CN"/>
              <a:t>‘*’</a:t>
            </a:r>
            <a:r>
              <a:rPr lang="zh-CN" altLang="en-US"/>
              <a:t>优先级低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320530" y="3019425"/>
            <a:ext cx="52641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ym typeface="+mn-ea"/>
              </a:rPr>
              <a:t>表达式结束，清栈</a:t>
            </a:r>
            <a:endParaRPr lang="zh-CN" altLang="en-US"/>
          </a:p>
          <a:p>
            <a:endParaRPr lang="zh-CN" altLang="en-US"/>
          </a:p>
        </p:txBody>
      </p:sp>
      <p:cxnSp>
        <p:nvCxnSpPr>
          <p:cNvPr id="27" name="直接箭头连接符 26"/>
          <p:cNvCxnSpPr>
            <a:stCxn id="18" idx="3"/>
          </p:cNvCxnSpPr>
          <p:nvPr/>
        </p:nvCxnSpPr>
        <p:spPr>
          <a:xfrm>
            <a:off x="9239250" y="3985260"/>
            <a:ext cx="607695" cy="2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9989820" y="2091055"/>
            <a:ext cx="684530" cy="3712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10048875" y="3917315"/>
            <a:ext cx="566420" cy="17532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zh-CN" altLang="en-US"/>
              <a:t>。</a:t>
            </a:r>
            <a:endParaRPr lang="en-US" altLang="zh-CN"/>
          </a:p>
          <a:p>
            <a:r>
              <a:rPr lang="en-US" altLang="zh-CN"/>
              <a:t>*</a:t>
            </a:r>
            <a:endParaRPr lang="en-US" altLang="zh-CN"/>
          </a:p>
          <a:p>
            <a:r>
              <a:rPr lang="en-US" altLang="zh-CN"/>
              <a:t>|</a:t>
            </a:r>
            <a:endParaRPr lang="en-US" altLang="zh-CN"/>
          </a:p>
          <a:p>
            <a:r>
              <a:rPr lang="en-US" altLang="zh-CN"/>
              <a:t>b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30" name="文本框 29"/>
          <p:cNvSpPr txBox="1"/>
          <p:nvPr/>
        </p:nvSpPr>
        <p:spPr>
          <a:xfrm>
            <a:off x="10128250" y="5846445"/>
            <a:ext cx="387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s2</a:t>
            </a:r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>
                <a:sym typeface="+mn-ea"/>
              </a:rPr>
              <a:t>构造NFA：</a:t>
            </a:r>
            <a:r>
              <a:rPr lang="en-US" altLang="zh-CN">
                <a:sym typeface="+mn-ea"/>
              </a:rPr>
              <a:t>aab|*.</a:t>
            </a:r>
            <a:endParaRPr lang="en-US" altLang="zh-CN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数据结构：使用栈保存每次运算的头和尾节点，用邻接表存</a:t>
            </a:r>
            <a:r>
              <a:rPr lang="en-US" altLang="zh-CN"/>
              <a:t>NFA</a:t>
            </a:r>
            <a:endParaRPr lang="zh-CN" altLang="en-US"/>
          </a:p>
          <a:p>
            <a:r>
              <a:rPr lang="zh-CN" altLang="en-US"/>
              <a:t>算法：使用Thompson构造法</a:t>
            </a:r>
            <a:endParaRPr lang="zh-CN" altLang="en-US"/>
          </a:p>
          <a:p>
            <a:r>
              <a:rPr lang="zh-CN" altLang="en-US"/>
              <a:t>如果是连接运算：则从栈中弹出</a:t>
            </a:r>
            <a:r>
              <a:rPr lang="en-US" altLang="zh-CN"/>
              <a:t>4</a:t>
            </a:r>
            <a:r>
              <a:rPr lang="zh-CN" altLang="en-US"/>
              <a:t>个节点，</a:t>
            </a:r>
            <a:r>
              <a:rPr lang="zh-CN" altLang="en-US">
                <a:sym typeface="+mn-ea"/>
              </a:rPr>
              <a:t>在</a:t>
            </a:r>
            <a:r>
              <a:rPr lang="zh-CN" altLang="en-US"/>
              <a:t>邻接表</a:t>
            </a:r>
            <a:r>
              <a:rPr lang="zh-CN" altLang="en-US">
                <a:sym typeface="+mn-ea"/>
              </a:rPr>
              <a:t>相连</a:t>
            </a:r>
            <a:r>
              <a:rPr lang="zh-CN" altLang="en-US"/>
              <a:t>，然后，又将之前弹出的</a:t>
            </a:r>
            <a:r>
              <a:rPr lang="en-US" altLang="zh-CN"/>
              <a:t>1</a:t>
            </a:r>
            <a:r>
              <a:rPr lang="zh-CN" altLang="en-US"/>
              <a:t>，</a:t>
            </a:r>
            <a:r>
              <a:rPr lang="en-US" altLang="zh-CN"/>
              <a:t>4</a:t>
            </a:r>
            <a:r>
              <a:rPr lang="zh-CN" altLang="en-US"/>
              <a:t>节点入栈</a:t>
            </a:r>
            <a:endParaRPr lang="zh-CN" altLang="en-US"/>
          </a:p>
          <a:p>
            <a:r>
              <a:rPr lang="zh-CN" altLang="en-US">
                <a:sym typeface="+mn-ea"/>
              </a:rPr>
              <a:t>如果是或运算运算：则从栈中弹出</a:t>
            </a:r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个节点，并新建两个节点存入邻接表并相连，然后，又将新的两个节点入栈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如果是或闭包运算：则从栈中弹出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个节点，并新建两个节点存入邻接表，之后相连，然后，又将新的两个节点入栈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否则在邻接表存入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个节点并相连，再直接入栈</a:t>
            </a:r>
            <a:endParaRPr lang="zh-CN" altLang="en-US">
              <a:sym typeface="+mn-ea"/>
            </a:endParaRPr>
          </a:p>
          <a:p>
            <a:r>
              <a:rPr lang="zh-CN" altLang="en-US">
                <a:sym typeface="+mn-ea"/>
              </a:rPr>
              <a:t>重复，直到表达式结束。之后清栈，并在邻接表连接</a:t>
            </a:r>
            <a:endParaRPr lang="zh-CN" altLang="en-US">
              <a:sym typeface="+mn-ea"/>
            </a:endParaRPr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图示：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1395" y="2145030"/>
            <a:ext cx="657860" cy="3949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4095" y="2157730"/>
            <a:ext cx="657860" cy="39490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06170" y="4315460"/>
            <a:ext cx="447675" cy="17532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6</a:t>
            </a:r>
            <a:endParaRPr lang="en-US" altLang="zh-CN"/>
          </a:p>
          <a:p>
            <a:r>
              <a:rPr lang="en-US" altLang="zh-CN"/>
              <a:t>5</a:t>
            </a:r>
            <a:endParaRPr lang="en-US" altLang="zh-CN"/>
          </a:p>
          <a:p>
            <a:r>
              <a:rPr lang="en-US" altLang="zh-CN"/>
              <a:t>4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2388870" y="2157730"/>
            <a:ext cx="447675" cy="17532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r>
              <a:rPr lang="en-US" altLang="zh-CN"/>
              <a:t>4</a:t>
            </a:r>
            <a:endParaRPr lang="en-US" altLang="zh-CN"/>
          </a:p>
          <a:p>
            <a:r>
              <a:rPr lang="en-US" altLang="zh-CN"/>
              <a:t>5</a:t>
            </a:r>
            <a:endParaRPr lang="en-US" altLang="zh-CN"/>
          </a:p>
          <a:p>
            <a:r>
              <a:rPr lang="en-US" altLang="zh-CN"/>
              <a:t>6</a:t>
            </a:r>
            <a:endParaRPr lang="en-US" altLang="zh-CN"/>
          </a:p>
        </p:txBody>
      </p:sp>
      <p:cxnSp>
        <p:nvCxnSpPr>
          <p:cNvPr id="8" name="直接箭头连接符 7"/>
          <p:cNvCxnSpPr/>
          <p:nvPr/>
        </p:nvCxnSpPr>
        <p:spPr>
          <a:xfrm>
            <a:off x="2975610" y="23425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317875" y="22237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62655" y="21748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a,2</a:t>
            </a:r>
            <a:endParaRPr lang="en-US" altLang="zh-CN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2988310" y="28886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330575" y="27698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75355" y="27209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a,4</a:t>
            </a:r>
            <a:endParaRPr lang="en-US" altLang="zh-CN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3001010" y="34347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343275" y="33159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488055" y="32670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b,6</a:t>
            </a:r>
            <a:endParaRPr lang="en-US" altLang="zh-CN"/>
          </a:p>
        </p:txBody>
      </p:sp>
      <p:sp>
        <p:nvSpPr>
          <p:cNvPr id="18" name="矩形 17"/>
          <p:cNvSpPr/>
          <p:nvPr/>
        </p:nvSpPr>
        <p:spPr>
          <a:xfrm>
            <a:off x="4557395" y="2157730"/>
            <a:ext cx="657860" cy="3949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840095" y="2170430"/>
            <a:ext cx="657860" cy="39490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662170" y="4328160"/>
            <a:ext cx="447675" cy="17532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6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5944870" y="2170430"/>
            <a:ext cx="447675" cy="2861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4</a:t>
            </a:r>
            <a:endParaRPr lang="en-US" altLang="zh-CN"/>
          </a:p>
          <a:p>
            <a:r>
              <a:rPr lang="en-US" altLang="zh-CN"/>
              <a:t>5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6</a:t>
            </a:r>
            <a:endParaRPr lang="en-US" altLang="zh-CN"/>
          </a:p>
          <a:p>
            <a:r>
              <a:rPr lang="en-US" altLang="zh-CN"/>
              <a:t>7</a:t>
            </a:r>
            <a:endParaRPr lang="en-US" altLang="zh-CN"/>
          </a:p>
          <a:p>
            <a:r>
              <a:rPr lang="en-US" altLang="zh-CN"/>
              <a:t>8</a:t>
            </a:r>
            <a:endParaRPr lang="en-US" altLang="zh-CN"/>
          </a:p>
        </p:txBody>
      </p:sp>
      <p:cxnSp>
        <p:nvCxnSpPr>
          <p:cNvPr id="22" name="直接箭头连接符 21"/>
          <p:cNvCxnSpPr/>
          <p:nvPr/>
        </p:nvCxnSpPr>
        <p:spPr>
          <a:xfrm>
            <a:off x="6531610" y="23552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873875" y="22364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7018655" y="21875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a,2</a:t>
            </a:r>
            <a:endParaRPr lang="en-US" altLang="zh-CN"/>
          </a:p>
        </p:txBody>
      </p:sp>
      <p:cxnSp>
        <p:nvCxnSpPr>
          <p:cNvPr id="25" name="直接箭头连接符 24"/>
          <p:cNvCxnSpPr/>
          <p:nvPr/>
        </p:nvCxnSpPr>
        <p:spPr>
          <a:xfrm>
            <a:off x="6544310" y="29013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6886575" y="27825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031355" y="27336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a,4</a:t>
            </a:r>
            <a:endParaRPr lang="en-US" altLang="zh-CN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6557010" y="37522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6899275" y="36334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7044055" y="35845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b,6</a:t>
            </a:r>
            <a:endParaRPr lang="en-US" altLang="zh-CN"/>
          </a:p>
        </p:txBody>
      </p:sp>
      <p:cxnSp>
        <p:nvCxnSpPr>
          <p:cNvPr id="31" name="直接箭头连接符 30"/>
          <p:cNvCxnSpPr/>
          <p:nvPr/>
        </p:nvCxnSpPr>
        <p:spPr>
          <a:xfrm>
            <a:off x="6531610" y="45396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6873875" y="44208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7018655" y="43719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~,3</a:t>
            </a:r>
            <a:endParaRPr lang="en-US" altLang="zh-CN"/>
          </a:p>
        </p:txBody>
      </p:sp>
      <p:cxnSp>
        <p:nvCxnSpPr>
          <p:cNvPr id="34" name="直接箭头连接符 33"/>
          <p:cNvCxnSpPr/>
          <p:nvPr/>
        </p:nvCxnSpPr>
        <p:spPr>
          <a:xfrm>
            <a:off x="7865110" y="45269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8207375" y="44081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8352155" y="43592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~,5</a:t>
            </a:r>
            <a:endParaRPr lang="en-US" altLang="zh-CN"/>
          </a:p>
        </p:txBody>
      </p:sp>
      <p:cxnSp>
        <p:nvCxnSpPr>
          <p:cNvPr id="37" name="直接箭头连接符 36"/>
          <p:cNvCxnSpPr/>
          <p:nvPr/>
        </p:nvCxnSpPr>
        <p:spPr>
          <a:xfrm>
            <a:off x="6557010" y="33966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6899275" y="32778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7044055" y="32289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cxnSp>
        <p:nvCxnSpPr>
          <p:cNvPr id="40" name="直接箭头连接符 39"/>
          <p:cNvCxnSpPr/>
          <p:nvPr/>
        </p:nvCxnSpPr>
        <p:spPr>
          <a:xfrm>
            <a:off x="6518910" y="42221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6861175" y="41033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7005955" y="40544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sp>
        <p:nvSpPr>
          <p:cNvPr id="43" name="内容占位符 2"/>
          <p:cNvSpPr>
            <a:spLocks noGrp="1"/>
          </p:cNvSpPr>
          <p:nvPr/>
        </p:nvSpPr>
        <p:spPr>
          <a:xfrm>
            <a:off x="838200" y="175514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556760" y="2150745"/>
            <a:ext cx="657860" cy="3949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5840095" y="2099945"/>
            <a:ext cx="657860" cy="39490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4662170" y="4257675"/>
            <a:ext cx="447675" cy="17532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endParaRPr lang="en-US" altLang="zh-CN"/>
          </a:p>
          <a:p>
            <a:endParaRPr lang="en-US" altLang="zh-CN"/>
          </a:p>
          <a:p>
            <a:r>
              <a:rPr lang="en-US" altLang="zh-CN"/>
              <a:t>8</a:t>
            </a:r>
            <a:endParaRPr lang="en-US" altLang="zh-CN"/>
          </a:p>
          <a:p>
            <a:r>
              <a:rPr lang="en-US" altLang="zh-CN"/>
              <a:t>7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47" name="文本框 46"/>
          <p:cNvSpPr txBox="1"/>
          <p:nvPr/>
        </p:nvSpPr>
        <p:spPr>
          <a:xfrm>
            <a:off x="5944870" y="2099945"/>
            <a:ext cx="447675" cy="2861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4</a:t>
            </a:r>
            <a:endParaRPr lang="en-US" altLang="zh-CN"/>
          </a:p>
          <a:p>
            <a:r>
              <a:rPr lang="en-US" altLang="zh-CN"/>
              <a:t>5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6</a:t>
            </a:r>
            <a:endParaRPr lang="en-US" altLang="zh-CN"/>
          </a:p>
          <a:p>
            <a:r>
              <a:rPr lang="en-US" altLang="zh-CN"/>
              <a:t>7</a:t>
            </a:r>
            <a:endParaRPr lang="en-US" altLang="zh-CN"/>
          </a:p>
          <a:p>
            <a:r>
              <a:rPr lang="en-US" altLang="zh-CN"/>
              <a:t>8</a:t>
            </a:r>
            <a:endParaRPr lang="en-US" altLang="zh-C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3" name="内容占位符 2"/>
          <p:cNvSpPr>
            <a:spLocks noGrp="1"/>
          </p:cNvSpPr>
          <p:nvPr/>
        </p:nvSpPr>
        <p:spPr>
          <a:xfrm>
            <a:off x="838200" y="175514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cxnSp>
        <p:nvCxnSpPr>
          <p:cNvPr id="22" name="直接箭头连接符 21"/>
          <p:cNvCxnSpPr/>
          <p:nvPr/>
        </p:nvCxnSpPr>
        <p:spPr>
          <a:xfrm>
            <a:off x="3115310" y="23933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3432175" y="22745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5" name="直接箭头连接符 24"/>
          <p:cNvCxnSpPr/>
          <p:nvPr/>
        </p:nvCxnSpPr>
        <p:spPr>
          <a:xfrm>
            <a:off x="3128010" y="29394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470275" y="28206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615055" y="27717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a,4</a:t>
            </a:r>
            <a:endParaRPr lang="en-US" altLang="zh-CN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3140710" y="37903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482975" y="36715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31" name="直接箭头连接符 30"/>
          <p:cNvCxnSpPr/>
          <p:nvPr/>
        </p:nvCxnSpPr>
        <p:spPr>
          <a:xfrm>
            <a:off x="3115310" y="45777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457575" y="44589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602355" y="44100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~,3</a:t>
            </a:r>
            <a:endParaRPr lang="en-US" altLang="zh-CN"/>
          </a:p>
        </p:txBody>
      </p:sp>
      <p:cxnSp>
        <p:nvCxnSpPr>
          <p:cNvPr id="34" name="直接箭头连接符 33"/>
          <p:cNvCxnSpPr/>
          <p:nvPr/>
        </p:nvCxnSpPr>
        <p:spPr>
          <a:xfrm>
            <a:off x="4448810" y="45650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4791075" y="44462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935855" y="43973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~,5</a:t>
            </a:r>
            <a:endParaRPr lang="en-US" altLang="zh-CN"/>
          </a:p>
        </p:txBody>
      </p:sp>
      <p:cxnSp>
        <p:nvCxnSpPr>
          <p:cNvPr id="37" name="直接箭头连接符 36"/>
          <p:cNvCxnSpPr/>
          <p:nvPr/>
        </p:nvCxnSpPr>
        <p:spPr>
          <a:xfrm>
            <a:off x="3140710" y="34347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3482975" y="33159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3627755" y="32670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cxnSp>
        <p:nvCxnSpPr>
          <p:cNvPr id="40" name="直接箭头连接符 39"/>
          <p:cNvCxnSpPr/>
          <p:nvPr/>
        </p:nvCxnSpPr>
        <p:spPr>
          <a:xfrm>
            <a:off x="3102610" y="42602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3444875" y="41414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589655" y="40925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sp>
        <p:nvSpPr>
          <p:cNvPr id="44" name="矩形 43"/>
          <p:cNvSpPr/>
          <p:nvPr/>
        </p:nvSpPr>
        <p:spPr>
          <a:xfrm>
            <a:off x="1141095" y="2201545"/>
            <a:ext cx="657860" cy="3949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245870" y="4892675"/>
            <a:ext cx="447675" cy="1198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10</a:t>
            </a:r>
            <a:endParaRPr lang="en-US" altLang="zh-CN"/>
          </a:p>
          <a:p>
            <a:r>
              <a:rPr lang="en-US" altLang="zh-CN"/>
              <a:t>9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5" name="内容占位符 2"/>
          <p:cNvSpPr>
            <a:spLocks noGrp="1"/>
          </p:cNvSpPr>
          <p:nvPr/>
        </p:nvSpPr>
        <p:spPr>
          <a:xfrm>
            <a:off x="772160" y="180594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561715" y="3247390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sp>
        <p:nvSpPr>
          <p:cNvPr id="8" name="矩形 7"/>
          <p:cNvSpPr/>
          <p:nvPr/>
        </p:nvSpPr>
        <p:spPr>
          <a:xfrm>
            <a:off x="2411095" y="2201545"/>
            <a:ext cx="657860" cy="39490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15870" y="2201545"/>
            <a:ext cx="447675" cy="3692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4</a:t>
            </a:r>
            <a:endParaRPr lang="en-US" altLang="zh-CN"/>
          </a:p>
          <a:p>
            <a:r>
              <a:rPr lang="en-US" altLang="zh-CN"/>
              <a:t>5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6</a:t>
            </a:r>
            <a:endParaRPr lang="en-US" altLang="zh-CN"/>
          </a:p>
          <a:p>
            <a:r>
              <a:rPr lang="en-US" altLang="zh-CN"/>
              <a:t>7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8</a:t>
            </a:r>
            <a:endParaRPr lang="en-US" altLang="zh-CN"/>
          </a:p>
          <a:p>
            <a:r>
              <a:rPr lang="en-US" altLang="zh-CN"/>
              <a:t>9</a:t>
            </a:r>
            <a:endParaRPr lang="en-US" altLang="zh-CN"/>
          </a:p>
          <a:p>
            <a:r>
              <a:rPr lang="en-US" altLang="zh-CN"/>
              <a:t>10</a:t>
            </a:r>
            <a:endParaRPr lang="en-US" altLang="zh-CN"/>
          </a:p>
        </p:txBody>
      </p:sp>
      <p:cxnSp>
        <p:nvCxnSpPr>
          <p:cNvPr id="10" name="直接箭头连接符 9"/>
          <p:cNvCxnSpPr/>
          <p:nvPr/>
        </p:nvCxnSpPr>
        <p:spPr>
          <a:xfrm>
            <a:off x="3102610" y="51619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444875" y="50431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589655" y="49942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~,7</a:t>
            </a:r>
            <a:endParaRPr lang="en-US" altLang="zh-CN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4436110" y="51492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778375" y="50304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4923155" y="49815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~,10</a:t>
            </a:r>
            <a:endParaRPr lang="en-US" altLang="zh-CN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3102610" y="55048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444875" y="53860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589655" y="53371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~,10</a:t>
            </a:r>
            <a:endParaRPr lang="en-US" altLang="zh-CN"/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436110" y="549211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4778375" y="537337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923155" y="532447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~,7</a:t>
            </a:r>
            <a:endParaRPr lang="en-US" altLang="zh-CN"/>
          </a:p>
        </p:txBody>
      </p:sp>
      <p:sp>
        <p:nvSpPr>
          <p:cNvPr id="24" name="文本框 23"/>
          <p:cNvSpPr txBox="1"/>
          <p:nvPr/>
        </p:nvSpPr>
        <p:spPr>
          <a:xfrm>
            <a:off x="3561715" y="2261870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a,2</a:t>
            </a:r>
            <a:endParaRPr lang="en-US" altLang="zh-CN"/>
          </a:p>
        </p:txBody>
      </p:sp>
      <p:sp>
        <p:nvSpPr>
          <p:cNvPr id="30" name="文本框 29"/>
          <p:cNvSpPr txBox="1"/>
          <p:nvPr/>
        </p:nvSpPr>
        <p:spPr>
          <a:xfrm>
            <a:off x="3589655" y="3671570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b,6</a:t>
            </a:r>
            <a:endParaRPr lang="en-US" altLang="zh-CN"/>
          </a:p>
        </p:txBody>
      </p:sp>
      <p:sp>
        <p:nvSpPr>
          <p:cNvPr id="50" name="内容占位符 2"/>
          <p:cNvSpPr>
            <a:spLocks noGrp="1"/>
          </p:cNvSpPr>
          <p:nvPr/>
        </p:nvSpPr>
        <p:spPr>
          <a:xfrm>
            <a:off x="6000115" y="15621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cxnSp>
        <p:nvCxnSpPr>
          <p:cNvPr id="51" name="直接箭头连接符 50"/>
          <p:cNvCxnSpPr/>
          <p:nvPr/>
        </p:nvCxnSpPr>
        <p:spPr>
          <a:xfrm>
            <a:off x="8277225" y="22002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8594090" y="20815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53" name="直接箭头连接符 52"/>
          <p:cNvCxnSpPr/>
          <p:nvPr/>
        </p:nvCxnSpPr>
        <p:spPr>
          <a:xfrm>
            <a:off x="8289925" y="27463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8632190" y="26276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8776970" y="25787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a,4</a:t>
            </a:r>
            <a:endParaRPr lang="en-US" altLang="zh-CN"/>
          </a:p>
        </p:txBody>
      </p:sp>
      <p:cxnSp>
        <p:nvCxnSpPr>
          <p:cNvPr id="56" name="直接箭头连接符 55"/>
          <p:cNvCxnSpPr/>
          <p:nvPr/>
        </p:nvCxnSpPr>
        <p:spPr>
          <a:xfrm>
            <a:off x="8302625" y="35972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8644890" y="34785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58" name="直接箭头连接符 57"/>
          <p:cNvCxnSpPr/>
          <p:nvPr/>
        </p:nvCxnSpPr>
        <p:spPr>
          <a:xfrm>
            <a:off x="8277225" y="43846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矩形 58"/>
          <p:cNvSpPr/>
          <p:nvPr/>
        </p:nvSpPr>
        <p:spPr>
          <a:xfrm>
            <a:off x="8619490" y="42659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8764270" y="42170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~,3</a:t>
            </a:r>
            <a:endParaRPr lang="en-US" altLang="zh-CN"/>
          </a:p>
        </p:txBody>
      </p:sp>
      <p:cxnSp>
        <p:nvCxnSpPr>
          <p:cNvPr id="61" name="直接箭头连接符 60"/>
          <p:cNvCxnSpPr/>
          <p:nvPr/>
        </p:nvCxnSpPr>
        <p:spPr>
          <a:xfrm>
            <a:off x="9610725" y="43719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9952990" y="42532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10097770" y="42043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~,5</a:t>
            </a:r>
            <a:endParaRPr lang="en-US" altLang="zh-CN"/>
          </a:p>
        </p:txBody>
      </p:sp>
      <p:cxnSp>
        <p:nvCxnSpPr>
          <p:cNvPr id="64" name="直接箭头连接符 63"/>
          <p:cNvCxnSpPr/>
          <p:nvPr/>
        </p:nvCxnSpPr>
        <p:spPr>
          <a:xfrm>
            <a:off x="8302625" y="32416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8644890" y="31229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8789670" y="30740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cxnSp>
        <p:nvCxnSpPr>
          <p:cNvPr id="67" name="直接箭头连接符 66"/>
          <p:cNvCxnSpPr/>
          <p:nvPr/>
        </p:nvCxnSpPr>
        <p:spPr>
          <a:xfrm>
            <a:off x="8264525" y="40671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>
            <a:off x="8606790" y="39484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8751570" y="38995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sp>
        <p:nvSpPr>
          <p:cNvPr id="70" name="矩形 69"/>
          <p:cNvSpPr/>
          <p:nvPr/>
        </p:nvSpPr>
        <p:spPr>
          <a:xfrm>
            <a:off x="6303010" y="2008505"/>
            <a:ext cx="657860" cy="39490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407785" y="5201920"/>
            <a:ext cx="44767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10</a:t>
            </a:r>
            <a:endParaRPr lang="en-US" altLang="zh-CN"/>
          </a:p>
          <a:p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72" name="内容占位符 2"/>
          <p:cNvSpPr>
            <a:spLocks noGrp="1"/>
          </p:cNvSpPr>
          <p:nvPr/>
        </p:nvSpPr>
        <p:spPr>
          <a:xfrm>
            <a:off x="5934075" y="16129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8723630" y="3054350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~,8</a:t>
            </a:r>
            <a:endParaRPr lang="en-US" altLang="zh-CN"/>
          </a:p>
        </p:txBody>
      </p:sp>
      <p:sp>
        <p:nvSpPr>
          <p:cNvPr id="74" name="矩形 73"/>
          <p:cNvSpPr/>
          <p:nvPr/>
        </p:nvSpPr>
        <p:spPr>
          <a:xfrm>
            <a:off x="7573010" y="2008505"/>
            <a:ext cx="657860" cy="394906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7677785" y="2008505"/>
            <a:ext cx="447675" cy="36925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1</a:t>
            </a:r>
            <a:endParaRPr lang="en-US" altLang="zh-CN"/>
          </a:p>
          <a:p>
            <a:r>
              <a:rPr lang="en-US" altLang="zh-CN"/>
              <a:t>2</a:t>
            </a:r>
            <a:endParaRPr lang="en-US" altLang="zh-CN"/>
          </a:p>
          <a:p>
            <a:r>
              <a:rPr lang="en-US" altLang="zh-CN"/>
              <a:t>3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4</a:t>
            </a:r>
            <a:endParaRPr lang="en-US" altLang="zh-CN"/>
          </a:p>
          <a:p>
            <a:r>
              <a:rPr lang="en-US" altLang="zh-CN"/>
              <a:t>5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6</a:t>
            </a:r>
            <a:endParaRPr lang="en-US" altLang="zh-CN"/>
          </a:p>
          <a:p>
            <a:r>
              <a:rPr lang="en-US" altLang="zh-CN"/>
              <a:t>7</a:t>
            </a:r>
            <a:endParaRPr lang="en-US" altLang="zh-CN"/>
          </a:p>
          <a:p>
            <a:endParaRPr lang="en-US" altLang="zh-CN"/>
          </a:p>
          <a:p>
            <a:r>
              <a:rPr lang="en-US" altLang="zh-CN"/>
              <a:t>8</a:t>
            </a:r>
            <a:endParaRPr lang="en-US" altLang="zh-CN"/>
          </a:p>
          <a:p>
            <a:r>
              <a:rPr lang="en-US" altLang="zh-CN"/>
              <a:t>9</a:t>
            </a:r>
            <a:endParaRPr lang="en-US" altLang="zh-CN"/>
          </a:p>
          <a:p>
            <a:r>
              <a:rPr lang="en-US" altLang="zh-CN"/>
              <a:t>10</a:t>
            </a:r>
            <a:endParaRPr lang="en-US" altLang="zh-CN"/>
          </a:p>
        </p:txBody>
      </p:sp>
      <p:cxnSp>
        <p:nvCxnSpPr>
          <p:cNvPr id="76" name="直接箭头连接符 75"/>
          <p:cNvCxnSpPr/>
          <p:nvPr/>
        </p:nvCxnSpPr>
        <p:spPr>
          <a:xfrm>
            <a:off x="8264525" y="49688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8606790" y="48501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8751570" y="48012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~,7</a:t>
            </a:r>
            <a:endParaRPr lang="en-US" altLang="zh-CN"/>
          </a:p>
        </p:txBody>
      </p:sp>
      <p:cxnSp>
        <p:nvCxnSpPr>
          <p:cNvPr id="79" name="直接箭头连接符 78"/>
          <p:cNvCxnSpPr/>
          <p:nvPr/>
        </p:nvCxnSpPr>
        <p:spPr>
          <a:xfrm>
            <a:off x="9598025" y="49561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/>
          <p:cNvSpPr/>
          <p:nvPr/>
        </p:nvSpPr>
        <p:spPr>
          <a:xfrm>
            <a:off x="9940290" y="48374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10085070" y="47885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~,10</a:t>
            </a:r>
            <a:endParaRPr lang="en-US" altLang="zh-CN"/>
          </a:p>
        </p:txBody>
      </p:sp>
      <p:cxnSp>
        <p:nvCxnSpPr>
          <p:cNvPr id="82" name="直接箭头连接符 81"/>
          <p:cNvCxnSpPr/>
          <p:nvPr/>
        </p:nvCxnSpPr>
        <p:spPr>
          <a:xfrm>
            <a:off x="8264525" y="53117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 82"/>
          <p:cNvSpPr/>
          <p:nvPr/>
        </p:nvSpPr>
        <p:spPr>
          <a:xfrm>
            <a:off x="8606790" y="51930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8751570" y="51441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~,10</a:t>
            </a:r>
            <a:endParaRPr lang="en-US" altLang="zh-CN"/>
          </a:p>
        </p:txBody>
      </p:sp>
      <p:cxnSp>
        <p:nvCxnSpPr>
          <p:cNvPr id="85" name="直接箭头连接符 84"/>
          <p:cNvCxnSpPr/>
          <p:nvPr/>
        </p:nvCxnSpPr>
        <p:spPr>
          <a:xfrm>
            <a:off x="9598025" y="5299075"/>
            <a:ext cx="2635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9940290" y="518033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7" name="文本框 86"/>
          <p:cNvSpPr txBox="1"/>
          <p:nvPr/>
        </p:nvSpPr>
        <p:spPr>
          <a:xfrm>
            <a:off x="10085070" y="513143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~,7</a:t>
            </a:r>
            <a:endParaRPr lang="en-US" altLang="zh-CN"/>
          </a:p>
        </p:txBody>
      </p:sp>
      <p:sp>
        <p:nvSpPr>
          <p:cNvPr id="88" name="文本框 87"/>
          <p:cNvSpPr txBox="1"/>
          <p:nvPr/>
        </p:nvSpPr>
        <p:spPr>
          <a:xfrm>
            <a:off x="8723630" y="2068830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a,2</a:t>
            </a:r>
            <a:endParaRPr lang="en-US" altLang="zh-CN"/>
          </a:p>
        </p:txBody>
      </p:sp>
      <p:sp>
        <p:nvSpPr>
          <p:cNvPr id="89" name="文本框 88"/>
          <p:cNvSpPr txBox="1"/>
          <p:nvPr/>
        </p:nvSpPr>
        <p:spPr>
          <a:xfrm>
            <a:off x="8751570" y="3478530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b,6</a:t>
            </a:r>
            <a:endParaRPr lang="en-US" altLang="zh-CN"/>
          </a:p>
        </p:txBody>
      </p:sp>
      <p:cxnSp>
        <p:nvCxnSpPr>
          <p:cNvPr id="90" name="直接箭头连接符 89"/>
          <p:cNvCxnSpPr/>
          <p:nvPr/>
        </p:nvCxnSpPr>
        <p:spPr>
          <a:xfrm>
            <a:off x="8155305" y="2485390"/>
            <a:ext cx="1538605" cy="14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矩形 90"/>
          <p:cNvSpPr/>
          <p:nvPr/>
        </p:nvSpPr>
        <p:spPr>
          <a:xfrm>
            <a:off x="9772650" y="2381250"/>
            <a:ext cx="934720" cy="276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9917430" y="2332355"/>
            <a:ext cx="592455" cy="3683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r>
              <a:rPr lang="en-US" altLang="zh-CN"/>
              <a:t>~,9</a:t>
            </a:r>
            <a:endParaRPr lang="en-US" altLang="zh-CN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NFA到DFA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将获取到的NFA使用子集构造法(Subset Construction)转为DFA</a:t>
            </a:r>
            <a:endParaRPr lang="zh-CN" altLang="en-US"/>
          </a:p>
          <a:p>
            <a:r>
              <a:rPr lang="zh-CN" altLang="en-US"/>
              <a:t>使用二维数组记录下闭包运算的各个子集(每个元素都是NFA对应的标号)，以便输入状态转移表。其次记录下各个节点的状态</a:t>
            </a:r>
            <a:endParaRPr lang="zh-CN" altLang="en-US"/>
          </a:p>
          <a:p>
            <a:r>
              <a:rPr lang="zh-CN" altLang="en-US"/>
              <a:t>数据结果使用二维数组</a:t>
            </a:r>
            <a:endParaRPr lang="zh-CN" altLang="en-US"/>
          </a:p>
          <a:p>
            <a:r>
              <a:rPr lang="zh-CN" altLang="en-US"/>
              <a:t>算法使用子集构造法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1817</Words>
  <Application>WPS 演示</Application>
  <PresentationFormat>宽屏</PresentationFormat>
  <Paragraphs>469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Wingdings</vt:lpstr>
      <vt:lpstr>Calibri Light</vt:lpstr>
      <vt:lpstr>Calibri</vt:lpstr>
      <vt:lpstr>微软雅黑</vt:lpstr>
      <vt:lpstr>Arial Unicode MS</vt:lpstr>
      <vt:lpstr>Office 主题</vt:lpstr>
      <vt:lpstr>编译原理实验二</vt:lpstr>
      <vt:lpstr>正则表达式到NFA</vt:lpstr>
      <vt:lpstr>例如输入：a(a|b)*</vt:lpstr>
      <vt:lpstr>转为逆波兰表达式：a.(a|b)*-&gt;aab|*.</vt:lpstr>
      <vt:lpstr>图示：</vt:lpstr>
      <vt:lpstr>构造NFA：aab|*.</vt:lpstr>
      <vt:lpstr>图示：</vt:lpstr>
      <vt:lpstr>PowerPoint 演示文稿</vt:lpstr>
      <vt:lpstr>NFA到DFA</vt:lpstr>
      <vt:lpstr>PowerPoint 演示文稿</vt:lpstr>
      <vt:lpstr>DFA到最小DFA</vt:lpstr>
      <vt:lpstr>PowerPoint 演示文稿</vt:lpstr>
      <vt:lpstr>最小DFA生成词法分析程序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cmh</dc:creator>
  <cp:lastModifiedBy>cmh</cp:lastModifiedBy>
  <cp:revision>6</cp:revision>
  <dcterms:created xsi:type="dcterms:W3CDTF">2018-11-26T14:51:00Z</dcterms:created>
  <dcterms:modified xsi:type="dcterms:W3CDTF">2018-11-30T03:01:30Z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