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3"/>
  </p:notesMasterIdLst>
  <p:handoutMasterIdLst>
    <p:handoutMasterId r:id="rId84"/>
  </p:handoutMasterIdLst>
  <p:sldIdLst>
    <p:sldId id="354" r:id="rId4"/>
    <p:sldId id="257" r:id="rId5"/>
    <p:sldId id="258" r:id="rId6"/>
    <p:sldId id="261" r:id="rId7"/>
    <p:sldId id="260" r:id="rId8"/>
    <p:sldId id="262" r:id="rId9"/>
    <p:sldId id="329" r:id="rId10"/>
    <p:sldId id="263" r:id="rId11"/>
    <p:sldId id="284" r:id="rId12"/>
    <p:sldId id="285" r:id="rId13"/>
    <p:sldId id="286" r:id="rId14"/>
    <p:sldId id="287" r:id="rId15"/>
    <p:sldId id="264" r:id="rId16"/>
    <p:sldId id="288" r:id="rId17"/>
    <p:sldId id="290" r:id="rId18"/>
    <p:sldId id="291" r:id="rId19"/>
    <p:sldId id="293" r:id="rId20"/>
    <p:sldId id="294" r:id="rId21"/>
    <p:sldId id="292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4" r:id="rId31"/>
    <p:sldId id="303" r:id="rId32"/>
    <p:sldId id="305" r:id="rId33"/>
    <p:sldId id="306" r:id="rId34"/>
    <p:sldId id="265" r:id="rId35"/>
    <p:sldId id="308" r:id="rId36"/>
    <p:sldId id="309" r:id="rId37"/>
    <p:sldId id="310" r:id="rId38"/>
    <p:sldId id="311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280" r:id="rId52"/>
    <p:sldId id="324" r:id="rId53"/>
    <p:sldId id="355" r:id="rId54"/>
    <p:sldId id="326" r:id="rId55"/>
    <p:sldId id="327" r:id="rId56"/>
    <p:sldId id="328" r:id="rId57"/>
    <p:sldId id="268" r:id="rId58"/>
    <p:sldId id="330" r:id="rId59"/>
    <p:sldId id="267" r:id="rId60"/>
    <p:sldId id="334" r:id="rId61"/>
    <p:sldId id="335" r:id="rId62"/>
    <p:sldId id="336" r:id="rId63"/>
    <p:sldId id="331" r:id="rId64"/>
    <p:sldId id="337" r:id="rId65"/>
    <p:sldId id="338" r:id="rId66"/>
    <p:sldId id="332" r:id="rId67"/>
    <p:sldId id="340" r:id="rId68"/>
    <p:sldId id="333" r:id="rId69"/>
    <p:sldId id="341" r:id="rId70"/>
    <p:sldId id="342" r:id="rId71"/>
    <p:sldId id="343" r:id="rId72"/>
    <p:sldId id="344" r:id="rId73"/>
    <p:sldId id="269" r:id="rId74"/>
    <p:sldId id="281" r:id="rId75"/>
    <p:sldId id="282" r:id="rId76"/>
    <p:sldId id="345" r:id="rId77"/>
    <p:sldId id="270" r:id="rId78"/>
    <p:sldId id="271" r:id="rId79"/>
    <p:sldId id="272" r:id="rId80"/>
    <p:sldId id="347" r:id="rId81"/>
    <p:sldId id="279" r:id="rId82"/>
  </p:sldIdLst>
  <p:sldSz cx="12192000" cy="6858000"/>
  <p:notesSz cx="6858000" cy="9144000"/>
  <p:embeddedFontLst>
    <p:embeddedFont>
      <p:font typeface="黑体" panose="02010609060101010101" charset="-122"/>
      <p:regular r:id="rId89"/>
    </p:embeddedFont>
    <p:embeddedFont>
      <p:font typeface="Noto Sans SC" panose="020B0200000000000000" charset="-122"/>
      <p:bold r:id="rId90"/>
    </p:embeddedFont>
    <p:embeddedFont>
      <p:font typeface="楷体" panose="02010609060101010101" charset="-122"/>
      <p:regular r:id="rId91"/>
    </p:embeddedFont>
    <p:embeddedFont>
      <p:font typeface="Calibri" panose="020F0502020204030204" charset="0"/>
      <p:regular r:id="rId92"/>
      <p:bold r:id="rId93"/>
      <p:italic r:id="rId94"/>
      <p:boldItalic r:id="rId9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83810881" name="WPS_1679281038" initials="W" lastIdx="1" clrIdx="2"/>
  <p:cmAuthor id="1" name="123" initials="1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6BC4"/>
    <a:srgbClr val="EAD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256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font" Target="fonts/font7.fntdata"/><Relationship Id="rId94" Type="http://schemas.openxmlformats.org/officeDocument/2006/relationships/font" Target="fonts/font6.fntdata"/><Relationship Id="rId93" Type="http://schemas.openxmlformats.org/officeDocument/2006/relationships/font" Target="fonts/font5.fntdata"/><Relationship Id="rId92" Type="http://schemas.openxmlformats.org/officeDocument/2006/relationships/font" Target="fonts/font4.fntdata"/><Relationship Id="rId91" Type="http://schemas.openxmlformats.org/officeDocument/2006/relationships/font" Target="fonts/font3.fntdata"/><Relationship Id="rId90" Type="http://schemas.openxmlformats.org/officeDocument/2006/relationships/font" Target="fonts/font2.fntdata"/><Relationship Id="rId9" Type="http://schemas.openxmlformats.org/officeDocument/2006/relationships/slide" Target="slides/slide6.xml"/><Relationship Id="rId89" Type="http://schemas.openxmlformats.org/officeDocument/2006/relationships/font" Target="fonts/font1.fntdata"/><Relationship Id="rId88" Type="http://schemas.openxmlformats.org/officeDocument/2006/relationships/commentAuthors" Target="commentAuthors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handoutMaster" Target="handoutMasters/handoutMaster1.xml"/><Relationship Id="rId83" Type="http://schemas.openxmlformats.org/officeDocument/2006/relationships/notesMaster" Target="notesMasters/notesMaster1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55简" panose="00020600040101010101" charset="-128"/>
                <a:ea typeface="汉仪旗黑-55简" panose="00020600040101010101" charset="-128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55简" panose="00020600040101010101" charset="-128"/>
          <a:ea typeface="汉仪旗黑-55简" panose="00020600040101010101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image" Target="../media/image10.png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image" Target="../media/image11.png"/><Relationship Id="rId2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png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png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png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png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png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0.png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png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2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203.xml"/><Relationship Id="rId23" Type="http://schemas.openxmlformats.org/officeDocument/2006/relationships/image" Target="../media/image22.jpeg"/><Relationship Id="rId22" Type="http://schemas.openxmlformats.org/officeDocument/2006/relationships/tags" Target="../tags/tag202.xml"/><Relationship Id="rId21" Type="http://schemas.openxmlformats.org/officeDocument/2006/relationships/tags" Target="../tags/tag201.xml"/><Relationship Id="rId20" Type="http://schemas.openxmlformats.org/officeDocument/2006/relationships/tags" Target="../tags/tag200.xml"/><Relationship Id="rId2" Type="http://schemas.openxmlformats.org/officeDocument/2006/relationships/tags" Target="../tags/tag182.xml"/><Relationship Id="rId19" Type="http://schemas.openxmlformats.org/officeDocument/2006/relationships/tags" Target="../tags/tag199.xml"/><Relationship Id="rId18" Type="http://schemas.openxmlformats.org/officeDocument/2006/relationships/tags" Target="../tags/tag198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4.xml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5.xml"/><Relationship Id="rId1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image" Target="../media/image24.jpeg"/><Relationship Id="rId2" Type="http://schemas.openxmlformats.org/officeDocument/2006/relationships/tags" Target="../tags/tag214.xml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26.jpeg"/><Relationship Id="rId17" Type="http://schemas.openxmlformats.org/officeDocument/2006/relationships/image" Target="../media/image25.jpeg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tags" Target="../tags/tag224.xml"/><Relationship Id="rId12" Type="http://schemas.openxmlformats.org/officeDocument/2006/relationships/tags" Target="../tags/tag223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6.xml"/><Relationship Id="rId1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image" Target="../media/image29.jpeg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249.xml"/><Relationship Id="rId14" Type="http://schemas.openxmlformats.org/officeDocument/2006/relationships/tags" Target="../tags/tag248.xml"/><Relationship Id="rId13" Type="http://schemas.openxmlformats.org/officeDocument/2006/relationships/tags" Target="../tags/tag247.xml"/><Relationship Id="rId12" Type="http://schemas.openxmlformats.org/officeDocument/2006/relationships/tags" Target="../tags/tag246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image" Target="../media/image26.jpeg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image" Target="../media/image2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0" y="457200"/>
            <a:ext cx="12192000" cy="6861810"/>
          </a:xfrm>
          <a:prstGeom prst="rect">
            <a:avLst/>
          </a:prstGeom>
          <a:gradFill>
            <a:gsLst>
              <a:gs pos="0">
                <a:schemeClr val="bg1">
                  <a:alpha val="9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-635" y="3354705"/>
            <a:ext cx="12192635" cy="3507105"/>
          </a:xfrm>
          <a:custGeom>
            <a:avLst/>
            <a:gdLst>
              <a:gd name="connisteX0" fmla="*/ 1100406 w 14696236"/>
              <a:gd name="connsiteY0" fmla="*/ 185517 h 3639395"/>
              <a:gd name="connisteX1" fmla="*/ 6373446 w 14696236"/>
              <a:gd name="connsiteY1" fmla="*/ 1294862 h 3639395"/>
              <a:gd name="connisteX2" fmla="*/ 13342571 w 14696236"/>
              <a:gd name="connsiteY2" fmla="*/ 61057 h 3639395"/>
              <a:gd name="connisteX3" fmla="*/ 13167946 w 14696236"/>
              <a:gd name="connsiteY3" fmla="*/ 3239867 h 3639395"/>
              <a:gd name="connisteX4" fmla="*/ 1100406 w 14696236"/>
              <a:gd name="connsiteY4" fmla="*/ 3114772 h 3639395"/>
              <a:gd name="connisteX5" fmla="*/ 1187401 w 14696236"/>
              <a:gd name="connsiteY5" fmla="*/ 198217 h 36393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9200" h="4383">
                <a:moveTo>
                  <a:pt x="18279" y="0"/>
                </a:moveTo>
                <a:cubicBezTo>
                  <a:pt x="18577" y="0"/>
                  <a:pt x="18845" y="29"/>
                  <a:pt x="19080" y="96"/>
                </a:cubicBezTo>
                <a:cubicBezTo>
                  <a:pt x="19113" y="106"/>
                  <a:pt x="19147" y="116"/>
                  <a:pt x="19180" y="127"/>
                </a:cubicBezTo>
                <a:lnTo>
                  <a:pt x="19200" y="134"/>
                </a:lnTo>
                <a:lnTo>
                  <a:pt x="19200" y="4383"/>
                </a:lnTo>
                <a:lnTo>
                  <a:pt x="0" y="4383"/>
                </a:lnTo>
                <a:lnTo>
                  <a:pt x="0" y="363"/>
                </a:lnTo>
                <a:lnTo>
                  <a:pt x="3" y="364"/>
                </a:lnTo>
                <a:cubicBezTo>
                  <a:pt x="1529" y="829"/>
                  <a:pt x="4423" y="2076"/>
                  <a:pt x="8077" y="2039"/>
                </a:cubicBezTo>
                <a:cubicBezTo>
                  <a:pt x="11520" y="2004"/>
                  <a:pt x="15856" y="4"/>
                  <a:pt x="182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181985" y="3178175"/>
            <a:ext cx="4419600" cy="449580"/>
          </a:xfrm>
          <a:prstGeom prst="roundRect">
            <a:avLst>
              <a:gd name="adj" fmla="val 50000"/>
            </a:avLst>
          </a:prstGeom>
          <a:solidFill>
            <a:srgbClr val="054E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 descr="7b0a20202020227461726765744d6f64756c65223a202270726f636573734f6e6c696e65466f6e7473220a7d0a"/>
          <p:cNvSpPr txBox="1"/>
          <p:nvPr/>
        </p:nvSpPr>
        <p:spPr>
          <a:xfrm>
            <a:off x="1447800" y="4876800"/>
            <a:ext cx="8488680" cy="1423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  <a:sym typeface="汉仪旗黑-55简" panose="00020600040101010101" charset="-128"/>
              </a:rPr>
              <a:t>物理教研组：曾文、熊志、徐斌、冷正兵、</a:t>
            </a:r>
            <a:r>
              <a:rPr lang="zh-CN" altLang="en-US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  <a:sym typeface="汉仪旗黑-55简" panose="00020600040101010101" charset="-128"/>
              </a:rPr>
              <a:t>雷晓艳、</a:t>
            </a:r>
            <a:endParaRPr lang="zh-CN" altLang="en-US" sz="2800">
              <a:solidFill>
                <a:schemeClr val="tx1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  <a:sym typeface="汉仪旗黑-55简" panose="00020600040101010101" charset="-128"/>
            </a:endParaRPr>
          </a:p>
          <a:p>
            <a:pPr algn="l"/>
            <a:endParaRPr lang="zh-CN" altLang="en-US" sz="2800">
              <a:solidFill>
                <a:schemeClr val="tx1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  <a:sym typeface="汉仪旗黑-55简" panose="00020600040101010101" charset="-128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  <a:sym typeface="汉仪旗黑-55简" panose="00020600040101010101" charset="-128"/>
              </a:rPr>
              <a:t>王明松、习余、陈雨婷、程</a:t>
            </a:r>
            <a:r>
              <a:rPr lang="zh-CN" altLang="en-US" sz="2800">
                <a:solidFill>
                  <a:schemeClr val="tx1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  <a:sym typeface="汉仪旗黑-55简" panose="00020600040101010101" charset="-128"/>
              </a:rPr>
              <a:t>镜涵</a:t>
            </a:r>
            <a:endParaRPr lang="zh-CN" altLang="en-US" sz="2800">
              <a:solidFill>
                <a:schemeClr val="tx1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  <a:sym typeface="汉仪旗黑-55简" panose="00020600040101010101" charset="-128"/>
            </a:endParaRPr>
          </a:p>
        </p:txBody>
      </p:sp>
      <p:sp>
        <p:nvSpPr>
          <p:cNvPr id="30" name="文本框 29" descr="7b0a20202020227461726765744d6f64756c65223a202270726f636573734f6e6c696e65466f6e7473220a7d0a"/>
          <p:cNvSpPr txBox="1"/>
          <p:nvPr/>
        </p:nvSpPr>
        <p:spPr>
          <a:xfrm>
            <a:off x="9448800" y="6019800"/>
            <a:ext cx="2514600" cy="699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3200">
                <a:solidFill>
                  <a:schemeClr val="tx1"/>
                </a:solidFill>
                <a:latin typeface="汉仪旗黑-55简" panose="00020600040101010101" charset="-128"/>
                <a:ea typeface="汉仪旗黑-55简" panose="00020600040101010101" charset="-128"/>
                <a:sym typeface="汉仪旗黑-55简" panose="00020600040101010101" charset="-128"/>
              </a:rPr>
              <a:t>2025.8.26</a:t>
            </a:r>
            <a:endParaRPr lang="en-US" altLang="zh-CN" sz="3200">
              <a:solidFill>
                <a:schemeClr val="tx1"/>
              </a:solidFill>
              <a:latin typeface="汉仪旗黑-55简" panose="00020600040101010101" charset="-128"/>
              <a:ea typeface="汉仪旗黑-55简" panose="00020600040101010101" charset="-128"/>
              <a:sym typeface="汉仪旗黑-55简" panose="00020600040101010101" charset="-128"/>
            </a:endParaRPr>
          </a:p>
        </p:txBody>
      </p:sp>
      <p:sp>
        <p:nvSpPr>
          <p:cNvPr id="13" name="文本框 12" descr="7b0a20202020227461726765744d6f64756c65223a202270726f636573734f6e6c696e65466f6e7473220a7d0a"/>
          <p:cNvSpPr txBox="1"/>
          <p:nvPr/>
        </p:nvSpPr>
        <p:spPr>
          <a:xfrm>
            <a:off x="-152400" y="-152400"/>
            <a:ext cx="9708515" cy="3061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altLang="zh-CN" sz="2000" b="1">
                <a:solidFill>
                  <a:srgbClr val="FFFDFD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</a:t>
            </a:r>
            <a:r>
              <a:rPr lang="en-US" altLang="zh-CN" sz="2000" b="1">
                <a:solidFill>
                  <a:srgbClr val="FF0000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</a:t>
            </a:r>
            <a:r>
              <a:rPr lang="en-US" altLang="zh-CN" sz="5400" b="1">
                <a:solidFill>
                  <a:srgbClr val="FF0000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</a:t>
            </a:r>
            <a:endParaRPr lang="en-US" altLang="zh-CN" sz="5400" b="1">
              <a:solidFill>
                <a:srgbClr val="FF0000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altLang="zh-CN" sz="4000" b="1">
                <a:solidFill>
                  <a:srgbClr val="FF0000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                </a:t>
            </a:r>
            <a:r>
              <a:rPr lang="en-US" sz="44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2025年高考物理试卷分析</a:t>
            </a:r>
            <a:endParaRPr lang="en-US" sz="4400" b="1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44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“</a:t>
            </a:r>
            <a:r>
              <a:rPr lang="zh-CN" altLang="en-US" sz="44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下沉式</a:t>
            </a:r>
            <a:r>
              <a:rPr lang="en-US" altLang="zh-CN" sz="44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44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线下培训活动</a:t>
            </a:r>
            <a:endParaRPr lang="zh-CN" altLang="en-US" sz="4400" b="1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456883"/>
            <a:ext cx="6096000" cy="521970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sz="280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  <a:sym typeface="汉仪旗黑-55简" panose="00020600040101010101" charset="-128"/>
              </a:rPr>
              <a:t>益阳市第十三中学</a:t>
            </a:r>
            <a:endParaRPr lang="zh-CN" altLang="en-US" sz="2800" spc="200">
              <a:solidFill>
                <a:srgbClr val="FF0000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  <a:sym typeface="汉仪旗黑-55简" panose="00020600040101010101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5676"/>
          <a:stretch>
            <a:fillRect/>
          </a:stretch>
        </p:blipFill>
        <p:spPr>
          <a:xfrm>
            <a:off x="914400" y="1219200"/>
            <a:ext cx="9653270" cy="6858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8800"/>
            <a:ext cx="9789795" cy="28797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5676"/>
          <a:stretch>
            <a:fillRect/>
          </a:stretch>
        </p:blipFill>
        <p:spPr>
          <a:xfrm>
            <a:off x="914400" y="1219200"/>
            <a:ext cx="9653270" cy="6858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35" y="1905000"/>
            <a:ext cx="9692005" cy="16471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85676"/>
          <a:stretch>
            <a:fillRect/>
          </a:stretch>
        </p:blipFill>
        <p:spPr>
          <a:xfrm>
            <a:off x="914400" y="1219200"/>
            <a:ext cx="9653270" cy="6858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665" y="1907540"/>
            <a:ext cx="9737090" cy="24999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三基呈现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2"/>
            </p:custDataLst>
          </p:nvPr>
        </p:nvSpPr>
        <p:spPr>
          <a:xfrm>
            <a:off x="595630" y="1330960"/>
            <a:ext cx="10347325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22000"/>
            </a:schemeClr>
          </a:solidFill>
          <a:ln>
            <a:solidFill>
              <a:schemeClr val="accent1"/>
            </a:solidFill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  <p:sp>
        <p:nvSpPr>
          <p:cNvPr id="17" name="TextBox 17"/>
          <p:cNvSpPr txBox="1"/>
          <p:nvPr>
            <p:custDataLst>
              <p:tags r:id="rId3"/>
            </p:custDataLst>
          </p:nvPr>
        </p:nvSpPr>
        <p:spPr>
          <a:xfrm>
            <a:off x="1406054" y="1461314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基础知识</a:t>
            </a:r>
            <a:endParaRPr 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4"/>
            </p:custDataLst>
          </p:nvPr>
        </p:nvSpPr>
        <p:spPr>
          <a:xfrm>
            <a:off x="451138" y="1660913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TextBox 20"/>
          <p:cNvSpPr txBox="1"/>
          <p:nvPr>
            <p:custDataLst>
              <p:tags r:id="rId5"/>
            </p:custDataLst>
          </p:nvPr>
        </p:nvSpPr>
        <p:spPr>
          <a:xfrm>
            <a:off x="528864" y="1819981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16" name="AutoShape 16"/>
            <p:cNvSpPr/>
            <p:nvPr>
              <p:custDataLst>
                <p:tags r:id="rId3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17" name="TextBox 17"/>
            <p:cNvSpPr txBox="1"/>
            <p:nvPr>
              <p:custDataLst>
                <p:tags r:id="rId4"/>
              </p:custDataLst>
            </p:nvPr>
          </p:nvSpPr>
          <p:spPr>
            <a:xfrm>
              <a:off x="2214" y="2301"/>
              <a:ext cx="8114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基础知识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：核心概念的直接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应用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9" name="AutoShape 19"/>
            <p:cNvSpPr/>
            <p:nvPr>
              <p:custDataLst>
                <p:tags r:id="rId5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TextBox 20"/>
            <p:cNvSpPr txBox="1"/>
            <p:nvPr>
              <p:custDataLst>
                <p:tags r:id="rId6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01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sp>
        <p:nvSpPr>
          <p:cNvPr id="3" name="TextBox 18"/>
          <p:cNvSpPr txBox="1"/>
          <p:nvPr>
            <p:custDataLst>
              <p:tags r:id="rId7"/>
            </p:custDataLst>
          </p:nvPr>
        </p:nvSpPr>
        <p:spPr>
          <a:xfrm>
            <a:off x="999490" y="1536700"/>
            <a:ext cx="10038715" cy="67056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题（原子核衰变）要求了解半衰期的定义，直接考查放射性元素衰变的本质。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l">
              <a:lnSpc>
                <a:spcPct val="140000"/>
              </a:lnSpc>
            </a:pP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" y="2514600"/>
            <a:ext cx="10562590" cy="29483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612900"/>
            <a:ext cx="10038715" cy="67056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3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题（光折射与全反射）涉及折射率公式和临界角计算，需掌折射定律的基本应用。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6" name="图片 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667000"/>
            <a:ext cx="8234045" cy="3938270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5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6"/>
              </p:custDataLst>
            </p:nvPr>
          </p:nvSpPr>
          <p:spPr>
            <a:xfrm>
              <a:off x="2214" y="2301"/>
              <a:ext cx="8114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基础知识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：核心概念的直接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应用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7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8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01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612900"/>
            <a:ext cx="10038715" cy="670560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5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题（力学平衡）通过库仑力与力的分解综合考查力学平衡条件。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3735" y="2362200"/>
            <a:ext cx="9799320" cy="4104005"/>
            <a:chOff x="1061" y="3720"/>
            <a:chExt cx="14452" cy="6296"/>
          </a:xfrm>
        </p:grpSpPr>
        <p:grpSp>
          <p:nvGrpSpPr>
            <p:cNvPr id="8" name="组合 7"/>
            <p:cNvGrpSpPr/>
            <p:nvPr/>
          </p:nvGrpSpPr>
          <p:grpSpPr>
            <a:xfrm>
              <a:off x="1061" y="3720"/>
              <a:ext cx="14452" cy="6297"/>
              <a:chOff x="1560" y="3480"/>
              <a:chExt cx="10382" cy="3120"/>
            </a:xfrm>
          </p:grpSpPr>
          <p:pic>
            <p:nvPicPr>
              <p:cNvPr id="3" name="图片 2" descr="5"/>
              <p:cNvPicPr>
                <a:picLocks noChangeAspect="1"/>
              </p:cNvPicPr>
              <p:nvPr/>
            </p:nvPicPr>
            <p:blipFill>
              <a:blip r:embed="rId3"/>
              <a:srcRect b="79387"/>
              <a:stretch>
                <a:fillRect/>
              </a:stretch>
            </p:blipFill>
            <p:spPr>
              <a:xfrm>
                <a:off x="1574" y="3480"/>
                <a:ext cx="10368" cy="1440"/>
              </a:xfrm>
              <a:prstGeom prst="rect">
                <a:avLst/>
              </a:prstGeom>
            </p:spPr>
          </p:pic>
          <p:pic>
            <p:nvPicPr>
              <p:cNvPr id="7" name="图片 6" descr="5"/>
              <p:cNvPicPr>
                <a:picLocks noChangeAspect="1"/>
              </p:cNvPicPr>
              <p:nvPr/>
            </p:nvPicPr>
            <p:blipFill>
              <a:blip r:embed="rId3"/>
              <a:srcRect t="74234"/>
              <a:stretch>
                <a:fillRect/>
              </a:stretch>
            </p:blipFill>
            <p:spPr>
              <a:xfrm>
                <a:off x="1560" y="4800"/>
                <a:ext cx="10368" cy="1800"/>
              </a:xfrm>
              <a:prstGeom prst="rect">
                <a:avLst/>
              </a:prstGeom>
            </p:spPr>
          </p:pic>
        </p:grpSp>
        <p:pic>
          <p:nvPicPr>
            <p:cNvPr id="4" name="图片 3" descr="5"/>
            <p:cNvPicPr>
              <a:picLocks noChangeAspect="1"/>
            </p:cNvPicPr>
            <p:nvPr/>
          </p:nvPicPr>
          <p:blipFill>
            <a:blip r:embed="rId3"/>
            <a:srcRect t="20613" r="59491" b="27856"/>
            <a:stretch>
              <a:fillRect/>
            </a:stretch>
          </p:blipFill>
          <p:spPr>
            <a:xfrm>
              <a:off x="10920" y="6120"/>
              <a:ext cx="4200" cy="360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11" name="AutoShape 16"/>
            <p:cNvSpPr/>
            <p:nvPr>
              <p:custDataLst>
                <p:tags r:id="rId5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12" name="TextBox 17"/>
            <p:cNvSpPr txBox="1"/>
            <p:nvPr>
              <p:custDataLst>
                <p:tags r:id="rId6"/>
              </p:custDataLst>
            </p:nvPr>
          </p:nvSpPr>
          <p:spPr>
            <a:xfrm>
              <a:off x="2214" y="2301"/>
              <a:ext cx="8114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基础知识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：核心概念的直接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应用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3" name="AutoShape 19"/>
            <p:cNvSpPr/>
            <p:nvPr>
              <p:custDataLst>
                <p:tags r:id="rId7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TextBox 20"/>
            <p:cNvSpPr txBox="1"/>
            <p:nvPr>
              <p:custDataLst>
                <p:tags r:id="rId8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01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6129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4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题（天体物理）需结合万有引力定律和圆周运动知识推导小行星半径与质量，体现开普勒第三定律的变形应用。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基础知识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：公式与定理的熟练运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用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01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4" name="图片 3" descr="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800" y="2743200"/>
            <a:ext cx="8754745" cy="36518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6129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8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题（静电场）通过电势能、电势、电势差公式分析电场方向与场强大小，考查电势能与场强的关系。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基础知识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：公式与定理的熟练运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用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01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3" name="图片 2" descr="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90" y="2743200"/>
            <a:ext cx="8527415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三基呈现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2"/>
            </p:custDataLst>
          </p:nvPr>
        </p:nvSpPr>
        <p:spPr>
          <a:xfrm>
            <a:off x="595630" y="3089275"/>
            <a:ext cx="10264140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36000"/>
            </a:schemeClr>
          </a:solidFill>
          <a:ln w="25400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3"/>
            </p:custDataLst>
          </p:nvPr>
        </p:nvSpPr>
        <p:spPr>
          <a:xfrm>
            <a:off x="451138" y="3419556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>
            <p:custDataLst>
              <p:tags r:id="rId4"/>
            </p:custDataLst>
          </p:nvPr>
        </p:nvSpPr>
        <p:spPr>
          <a:xfrm>
            <a:off x="528864" y="3578623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5"/>
            </p:custDataLst>
          </p:nvPr>
        </p:nvSpPr>
        <p:spPr>
          <a:xfrm>
            <a:off x="1415668" y="3211692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基本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方法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6"/>
            </p:custDataLst>
          </p:nvPr>
        </p:nvSpPr>
        <p:spPr>
          <a:xfrm>
            <a:off x="595630" y="1330960"/>
            <a:ext cx="10347325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36000"/>
            </a:schemeClr>
          </a:solidFill>
          <a:ln w="2540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7" name="TextBox 17"/>
          <p:cNvSpPr txBox="1"/>
          <p:nvPr>
            <p:custDataLst>
              <p:tags r:id="rId7"/>
            </p:custDataLst>
          </p:nvPr>
        </p:nvSpPr>
        <p:spPr>
          <a:xfrm>
            <a:off x="1406054" y="1461314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基础知识</a:t>
            </a:r>
            <a:endParaRPr 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8"/>
            </p:custDataLst>
          </p:nvPr>
        </p:nvSpPr>
        <p:spPr>
          <a:xfrm>
            <a:off x="451138" y="1660913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TextBox 20"/>
          <p:cNvSpPr txBox="1"/>
          <p:nvPr>
            <p:custDataLst>
              <p:tags r:id="rId9"/>
            </p:custDataLst>
          </p:nvPr>
        </p:nvSpPr>
        <p:spPr>
          <a:xfrm>
            <a:off x="528864" y="1819981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33375" y="1552575"/>
            <a:ext cx="2019300" cy="84772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4950" b="1">
                <a:solidFill>
                  <a:srgbClr val="FFFDFD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目 录</a:t>
            </a:r>
            <a:endParaRPr lang="en-US" sz="4950" b="1">
              <a:solidFill>
                <a:srgbClr val="FFFDFD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3906482" y="2095500"/>
            <a:ext cx="600075" cy="61531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40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40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4601807" y="2171700"/>
            <a:ext cx="4210541" cy="5537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232323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引言</a:t>
            </a:r>
            <a:endParaRPr lang="en-US" sz="3600">
              <a:solidFill>
                <a:srgbClr val="232323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3906482" y="2981325"/>
            <a:ext cx="600075" cy="61531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40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40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4601845" y="3028950"/>
            <a:ext cx="5770880" cy="5537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232323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2025年高考物理科试卷分析</a:t>
            </a:r>
            <a:endParaRPr lang="en-US" sz="3600">
              <a:solidFill>
                <a:srgbClr val="232323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7"/>
            </p:custDataLst>
          </p:nvPr>
        </p:nvSpPr>
        <p:spPr>
          <a:xfrm>
            <a:off x="3906482" y="3867150"/>
            <a:ext cx="600075" cy="61531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40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40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8"/>
            </p:custDataLst>
          </p:nvPr>
        </p:nvSpPr>
        <p:spPr>
          <a:xfrm>
            <a:off x="4601807" y="3914775"/>
            <a:ext cx="4210541" cy="55372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232323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教学备考建议</a:t>
            </a:r>
            <a:endParaRPr lang="en-US" sz="3600">
              <a:solidFill>
                <a:srgbClr val="232323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843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11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题（黏性液体实验）通过螺旋测微器读数、频闪摄影数据计算匀速速度，并推导黏滞阻力系数，综合考查实验操作与误差分析。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方法：实验设计与数据处理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4" name="图片 3" descr="11"/>
          <p:cNvPicPr>
            <a:picLocks noChangeAspect="1"/>
          </p:cNvPicPr>
          <p:nvPr/>
        </p:nvPicPr>
        <p:blipFill>
          <a:blip r:embed="rId8"/>
          <a:srcRect b="13695"/>
          <a:stretch>
            <a:fillRect/>
          </a:stretch>
        </p:blipFill>
        <p:spPr>
          <a:xfrm>
            <a:off x="914400" y="2439035"/>
            <a:ext cx="7169785" cy="43662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843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12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题（导电水泥电阻率测量）结合伏安法电路设计、电阻率公式推导及报警系统逻辑，体现实验设计与实际应用的结合。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方法：实验设计与数据处理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3" name="图片 2" descr="12"/>
          <p:cNvPicPr>
            <a:picLocks noChangeAspect="1"/>
          </p:cNvPicPr>
          <p:nvPr/>
        </p:nvPicPr>
        <p:blipFill>
          <a:blip r:embed="rId8"/>
          <a:srcRect b="54717"/>
          <a:stretch>
            <a:fillRect/>
          </a:stretch>
        </p:blipFill>
        <p:spPr>
          <a:xfrm>
            <a:off x="1066800" y="2438400"/>
            <a:ext cx="7875905" cy="44037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00"/>
            <a:ext cx="5382895" cy="66465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9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题（电磁感应与能量转化）要求分析金属杆在磁场中运动的电流方向、匀速条件及停止时的面积，需综合法拉第电磁感应定律与能量守恒。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方法：物理模型的构建与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推导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3" name="图片 2" descr="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90" y="2362200"/>
            <a:ext cx="6610985" cy="43491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13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题（热力学法测重力加速度）通过气体状态方程和力学平衡方程推导重力加速度，体现多知识融合。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9299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方法：物理模型的构建与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推导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19200" y="2362200"/>
            <a:ext cx="10836275" cy="4008120"/>
            <a:chOff x="1920" y="3720"/>
            <a:chExt cx="17065" cy="6312"/>
          </a:xfrm>
        </p:grpSpPr>
        <p:grpSp>
          <p:nvGrpSpPr>
            <p:cNvPr id="12" name="组合 11"/>
            <p:cNvGrpSpPr/>
            <p:nvPr/>
          </p:nvGrpSpPr>
          <p:grpSpPr>
            <a:xfrm>
              <a:off x="1920" y="3720"/>
              <a:ext cx="12267" cy="6312"/>
              <a:chOff x="1920" y="3720"/>
              <a:chExt cx="9514" cy="4156"/>
            </a:xfrm>
          </p:grpSpPr>
          <p:pic>
            <p:nvPicPr>
              <p:cNvPr id="4" name="图片 3" descr="13"/>
              <p:cNvPicPr>
                <a:picLocks noChangeAspect="1"/>
              </p:cNvPicPr>
              <p:nvPr/>
            </p:nvPicPr>
            <p:blipFill>
              <a:blip r:embed="rId8"/>
              <a:srcRect b="78677"/>
              <a:stretch>
                <a:fillRect/>
              </a:stretch>
            </p:blipFill>
            <p:spPr>
              <a:xfrm>
                <a:off x="1920" y="3720"/>
                <a:ext cx="9514" cy="1560"/>
              </a:xfrm>
              <a:prstGeom prst="rect">
                <a:avLst/>
              </a:prstGeom>
            </p:spPr>
          </p:pic>
          <p:pic>
            <p:nvPicPr>
              <p:cNvPr id="5" name="图片 4" descr="13"/>
              <p:cNvPicPr>
                <a:picLocks noChangeAspect="1"/>
              </p:cNvPicPr>
              <p:nvPr/>
            </p:nvPicPr>
            <p:blipFill>
              <a:blip r:embed="rId8"/>
              <a:srcRect t="64516"/>
              <a:stretch>
                <a:fillRect/>
              </a:stretch>
            </p:blipFill>
            <p:spPr>
              <a:xfrm>
                <a:off x="1920" y="5280"/>
                <a:ext cx="9514" cy="2596"/>
              </a:xfrm>
              <a:prstGeom prst="rect">
                <a:avLst/>
              </a:prstGeom>
            </p:spPr>
          </p:pic>
        </p:grpSp>
        <p:pic>
          <p:nvPicPr>
            <p:cNvPr id="6" name="图片 5" descr="13"/>
            <p:cNvPicPr>
              <a:picLocks noChangeAspect="1"/>
            </p:cNvPicPr>
            <p:nvPr/>
          </p:nvPicPr>
          <p:blipFill>
            <a:blip r:embed="rId8"/>
            <a:srcRect t="22963" r="49559" b="34390"/>
            <a:stretch>
              <a:fillRect/>
            </a:stretch>
          </p:blipFill>
          <p:spPr>
            <a:xfrm>
              <a:off x="14187" y="4920"/>
              <a:ext cx="4799" cy="31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三基呈现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2"/>
            </p:custDataLst>
          </p:nvPr>
        </p:nvSpPr>
        <p:spPr>
          <a:xfrm>
            <a:off x="595630" y="3089275"/>
            <a:ext cx="10264140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31000"/>
            </a:schemeClr>
          </a:solidFill>
          <a:ln w="25400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3"/>
            </p:custDataLst>
          </p:nvPr>
        </p:nvSpPr>
        <p:spPr>
          <a:xfrm>
            <a:off x="451138" y="3419556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4" name="TextBox 14"/>
          <p:cNvSpPr txBox="1"/>
          <p:nvPr>
            <p:custDataLst>
              <p:tags r:id="rId4"/>
            </p:custDataLst>
          </p:nvPr>
        </p:nvSpPr>
        <p:spPr>
          <a:xfrm>
            <a:off x="528864" y="3578623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5"/>
            </p:custDataLst>
          </p:nvPr>
        </p:nvSpPr>
        <p:spPr>
          <a:xfrm>
            <a:off x="1415668" y="3211692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基本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方法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6"/>
            </p:custDataLst>
          </p:nvPr>
        </p:nvSpPr>
        <p:spPr>
          <a:xfrm>
            <a:off x="595630" y="1330960"/>
            <a:ext cx="10347325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31000"/>
            </a:schemeClr>
          </a:solidFill>
          <a:ln w="2540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7" name="TextBox 17"/>
          <p:cNvSpPr txBox="1"/>
          <p:nvPr>
            <p:custDataLst>
              <p:tags r:id="rId7"/>
            </p:custDataLst>
          </p:nvPr>
        </p:nvSpPr>
        <p:spPr>
          <a:xfrm>
            <a:off x="1406054" y="1461314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基础知识</a:t>
            </a:r>
            <a:endParaRPr 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8"/>
            </p:custDataLst>
          </p:nvPr>
        </p:nvSpPr>
        <p:spPr>
          <a:xfrm>
            <a:off x="451138" y="1660913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0" name="TextBox 20"/>
          <p:cNvSpPr txBox="1"/>
          <p:nvPr>
            <p:custDataLst>
              <p:tags r:id="rId9"/>
            </p:custDataLst>
          </p:nvPr>
        </p:nvSpPr>
        <p:spPr>
          <a:xfrm>
            <a:off x="528864" y="1819981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AutoShape 11"/>
          <p:cNvSpPr/>
          <p:nvPr>
            <p:custDataLst>
              <p:tags r:id="rId10"/>
            </p:custDataLst>
          </p:nvPr>
        </p:nvSpPr>
        <p:spPr>
          <a:xfrm>
            <a:off x="494030" y="4816475"/>
            <a:ext cx="10264140" cy="1462405"/>
          </a:xfrm>
          <a:prstGeom prst="parallelogram">
            <a:avLst>
              <a:gd name="adj" fmla="val 25000"/>
            </a:avLst>
          </a:prstGeom>
          <a:solidFill>
            <a:schemeClr val="accent2">
              <a:alpha val="31000"/>
            </a:schemeClr>
          </a:solidFill>
          <a:ln w="25400">
            <a:solidFill>
              <a:schemeClr val="accent1">
                <a:alpha val="100000"/>
              </a:schemeClr>
            </a:solidFill>
            <a:prstDash val="solid"/>
          </a:ln>
        </p:spPr>
        <p:txBody>
          <a:bodyPr vert="horz" wrap="square" lIns="91440" tIns="45720" rIns="91440" bIns="45720" rtlCol="0" anchor="ctr" anchorCtr="0">
            <a:noAutofit/>
          </a:bodyPr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4" name="AutoShape 13"/>
          <p:cNvSpPr/>
          <p:nvPr>
            <p:custDataLst>
              <p:tags r:id="rId11"/>
            </p:custDataLst>
          </p:nvPr>
        </p:nvSpPr>
        <p:spPr>
          <a:xfrm>
            <a:off x="349538" y="5146756"/>
            <a:ext cx="762000" cy="762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14"/>
          <p:cNvSpPr txBox="1"/>
          <p:nvPr>
            <p:custDataLst>
              <p:tags r:id="rId12"/>
            </p:custDataLst>
          </p:nvPr>
        </p:nvSpPr>
        <p:spPr>
          <a:xfrm>
            <a:off x="427264" y="5305823"/>
            <a:ext cx="606548" cy="443865"/>
          </a:xfrm>
          <a:prstGeom prst="rect">
            <a:avLst/>
          </a:prstGeom>
          <a:noFill/>
        </p:spPr>
        <p:txBody>
          <a:bodyPr vert="horz" wrap="square" lIns="108013" tIns="45720" rIns="108013" bIns="45720" rtlCol="0" anchor="ctr" anchorCtr="0">
            <a:normAutofit/>
          </a:bodyPr>
          <a:p>
            <a:pPr algn="ctr">
              <a:lnSpc>
                <a:spcPct val="80000"/>
              </a:lnSpc>
            </a:pPr>
            <a:r>
              <a: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2100" b="1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6" name="TextBox 15"/>
          <p:cNvSpPr txBox="1"/>
          <p:nvPr>
            <p:custDataLst>
              <p:tags r:id="rId13"/>
            </p:custDataLst>
          </p:nvPr>
        </p:nvSpPr>
        <p:spPr>
          <a:xfrm>
            <a:off x="1314068" y="4938892"/>
            <a:ext cx="5152243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20000"/>
              </a:lnSpc>
            </a:pPr>
            <a:r>
              <a:rPr 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基本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技能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题（物块沿斜面运动）需根据运动学图像（位移、速度随时间变化）判断物块的运动状态，考查图像与物理过程的对应关系。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11643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技能：图像分析能力与动态过程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判断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3" name="图片 2" descr="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9200" y="2362200"/>
            <a:ext cx="6281420" cy="40874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7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题（波的干涉）通过波速、频率与时间的关系分析质点振动状态，需掌握波动叠加原理。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11643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技能：图像分析能力与动态过程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判断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4" name="图片 3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490" y="2514600"/>
            <a:ext cx="8676005" cy="36417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15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题（抛体运动与机械能守恒）要求结合轻绳拉力、抛射初速度及滑杆运动条件，分阶段处理动力学与运动学问题，体现多步骤计算能力。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11643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技能：复杂问题的综合处理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pic>
        <p:nvPicPr>
          <p:cNvPr id="3" name="图片 2" descr="15"/>
          <p:cNvPicPr>
            <a:picLocks noChangeAspect="1"/>
          </p:cNvPicPr>
          <p:nvPr/>
        </p:nvPicPr>
        <p:blipFill>
          <a:blip r:embed="rId8"/>
          <a:srcRect t="28978" b="26833"/>
          <a:stretch>
            <a:fillRect/>
          </a:stretch>
        </p:blipFill>
        <p:spPr>
          <a:xfrm>
            <a:off x="1371600" y="2514600"/>
            <a:ext cx="8508365" cy="344932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76200"/>
            <a:ext cx="7349490" cy="6742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976385" y="2094092"/>
            <a:ext cx="2239230" cy="120878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8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8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234036" y="3433643"/>
            <a:ext cx="5723930" cy="199169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66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引言</a:t>
            </a:r>
            <a:endParaRPr lang="en-US" sz="66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/>
          <p:cNvSpPr txBox="1"/>
          <p:nvPr>
            <p:custDataLst>
              <p:tags r:id="rId2"/>
            </p:custDataLst>
          </p:nvPr>
        </p:nvSpPr>
        <p:spPr>
          <a:xfrm>
            <a:off x="999490" y="1308100"/>
            <a:ext cx="10038715" cy="1054735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第</a:t>
            </a:r>
            <a:r>
              <a:rPr lang="en-US" altLang="zh-CN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14</a:t>
            </a:r>
            <a:r>
              <a:rPr lang="zh-CN" altLang="en-US" sz="22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题（电磁场复合问题）通过电场、磁场叠加分析带电粒子的轨迹，需综合应用牛顿定律与电磁学公式。</a:t>
            </a:r>
            <a:endParaRPr lang="zh-CN" altLang="en-US" sz="22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>
            <a:off x="493048" y="250825"/>
            <a:ext cx="10491817" cy="1036135"/>
            <a:chOff x="710" y="2096"/>
            <a:chExt cx="16523" cy="2303"/>
          </a:xfrm>
        </p:grpSpPr>
        <p:sp>
          <p:nvSpPr>
            <p:cNvPr id="8" name="AutoShape 16"/>
            <p:cNvSpPr/>
            <p:nvPr>
              <p:custDataLst>
                <p:tags r:id="rId4"/>
              </p:custDataLst>
            </p:nvPr>
          </p:nvSpPr>
          <p:spPr>
            <a:xfrm>
              <a:off x="938" y="2096"/>
              <a:ext cx="16295" cy="2303"/>
            </a:xfrm>
            <a:prstGeom prst="parallelogram">
              <a:avLst>
                <a:gd name="adj" fmla="val 25000"/>
              </a:avLst>
            </a:prstGeom>
            <a:noFill/>
            <a:ln w="2540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9" name="TextBox 17"/>
            <p:cNvSpPr txBox="1"/>
            <p:nvPr>
              <p:custDataLst>
                <p:tags r:id="rId5"/>
              </p:custDataLst>
            </p:nvPr>
          </p:nvSpPr>
          <p:spPr>
            <a:xfrm>
              <a:off x="2214" y="2301"/>
              <a:ext cx="11643" cy="1886"/>
            </a:xfrm>
            <a:prstGeom prst="rect">
              <a:avLst/>
            </a:prstGeom>
          </p:spPr>
          <p:txBody>
            <a:bodyPr vert="horz" wrap="square" lIns="66008" tIns="33052" rIns="66008" bIns="33052" rtlCol="0" anchor="t" anchorCtr="0">
              <a:noAutofit/>
            </a:bodyPr>
            <a:p>
              <a:pPr algn="l">
                <a:lnSpc>
                  <a:spcPct val="120000"/>
                </a:lnSpc>
              </a:pPr>
              <a:r>
                <a: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基础</a:t>
              </a:r>
              <a:r>
                <a:rPr lang="zh-CN" alt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技能：复杂问题的综合处理</a:t>
              </a:r>
              <a:endPara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0" name="AutoShape 19"/>
            <p:cNvSpPr/>
            <p:nvPr>
              <p:custDataLst>
                <p:tags r:id="rId6"/>
              </p:custDataLst>
            </p:nvPr>
          </p:nvSpPr>
          <p:spPr>
            <a:xfrm>
              <a:off x="710" y="2616"/>
              <a:ext cx="1200" cy="12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TextBox 20"/>
            <p:cNvSpPr txBox="1"/>
            <p:nvPr>
              <p:custDataLst>
                <p:tags r:id="rId7"/>
              </p:custDataLst>
            </p:nvPr>
          </p:nvSpPr>
          <p:spPr>
            <a:xfrm>
              <a:off x="833" y="2866"/>
              <a:ext cx="955" cy="699"/>
            </a:xfrm>
            <a:prstGeom prst="rect">
              <a:avLst/>
            </a:prstGeom>
            <a:noFill/>
          </p:spPr>
          <p:txBody>
            <a:bodyPr vert="horz" wrap="square" lIns="108013" tIns="45720" rIns="108013" bIns="45720" rtlCol="0" anchor="ctr" anchorCtr="0">
              <a:normAutofit fontScale="60000"/>
            </a:bodyPr>
            <a:p>
              <a:pPr algn="ctr">
                <a:lnSpc>
                  <a:spcPct val="80000"/>
                </a:lnSpc>
              </a:pPr>
              <a:r>
                <a:rPr lang="en-US" sz="2100" b="1">
                  <a:solidFill>
                    <a:srgbClr val="FFFFFF">
                      <a:alpha val="100000"/>
                    </a:srgb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02</a:t>
              </a:r>
              <a:endParaRPr lang="en-US" sz="2100" b="1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2400" y="2362200"/>
            <a:ext cx="12414250" cy="4098290"/>
            <a:chOff x="240" y="3720"/>
            <a:chExt cx="19550" cy="6454"/>
          </a:xfrm>
        </p:grpSpPr>
        <p:grpSp>
          <p:nvGrpSpPr>
            <p:cNvPr id="12" name="组合 11"/>
            <p:cNvGrpSpPr/>
            <p:nvPr/>
          </p:nvGrpSpPr>
          <p:grpSpPr>
            <a:xfrm>
              <a:off x="240" y="3720"/>
              <a:ext cx="13079" cy="6454"/>
              <a:chOff x="1560" y="3720"/>
              <a:chExt cx="10658" cy="4920"/>
            </a:xfrm>
          </p:grpSpPr>
          <p:pic>
            <p:nvPicPr>
              <p:cNvPr id="4" name="图片 3" descr="14"/>
              <p:cNvPicPr>
                <a:picLocks noChangeAspect="1"/>
              </p:cNvPicPr>
              <p:nvPr/>
            </p:nvPicPr>
            <p:blipFill>
              <a:blip r:embed="rId8"/>
              <a:srcRect b="60265"/>
              <a:stretch>
                <a:fillRect/>
              </a:stretch>
            </p:blipFill>
            <p:spPr>
              <a:xfrm>
                <a:off x="1560" y="3720"/>
                <a:ext cx="10658" cy="2760"/>
              </a:xfrm>
              <a:prstGeom prst="rect">
                <a:avLst/>
              </a:prstGeom>
            </p:spPr>
          </p:pic>
          <p:pic>
            <p:nvPicPr>
              <p:cNvPr id="5" name="图片 4" descr="14"/>
              <p:cNvPicPr>
                <a:picLocks noChangeAspect="1"/>
              </p:cNvPicPr>
              <p:nvPr/>
            </p:nvPicPr>
            <p:blipFill>
              <a:blip r:embed="rId8"/>
              <a:srcRect t="67953"/>
              <a:stretch>
                <a:fillRect/>
              </a:stretch>
            </p:blipFill>
            <p:spPr>
              <a:xfrm>
                <a:off x="1560" y="6414"/>
                <a:ext cx="10658" cy="2226"/>
              </a:xfrm>
              <a:prstGeom prst="rect">
                <a:avLst/>
              </a:prstGeom>
            </p:spPr>
          </p:pic>
        </p:grpSp>
        <p:pic>
          <p:nvPicPr>
            <p:cNvPr id="6" name="图片 5" descr="14"/>
            <p:cNvPicPr>
              <a:picLocks noChangeAspect="1"/>
            </p:cNvPicPr>
            <p:nvPr/>
          </p:nvPicPr>
          <p:blipFill>
            <a:blip r:embed="rId8"/>
            <a:srcRect t="39159" r="55339" b="29744"/>
            <a:stretch>
              <a:fillRect/>
            </a:stretch>
          </p:blipFill>
          <p:spPr>
            <a:xfrm>
              <a:off x="13200" y="4920"/>
              <a:ext cx="6591" cy="29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三基呈现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试卷通过分层设问、多维度融合和实际情境设计，约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70%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基础题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+30%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综合题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的配比，既保证知识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覆盖广度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，又通过梯度设计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区分能力层次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，全面覆盖了物理学科的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三基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92919" y="10903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" name="AutoShape 3"/>
          <p:cNvSpPr/>
          <p:nvPr/>
        </p:nvSpPr>
        <p:spPr>
          <a:xfrm>
            <a:off x="642135" y="4823305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4" name="AutoShape 4"/>
          <p:cNvSpPr/>
          <p:nvPr/>
        </p:nvSpPr>
        <p:spPr>
          <a:xfrm>
            <a:off x="642135" y="3187764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5" name="TextBox 5"/>
          <p:cNvSpPr txBox="1"/>
          <p:nvPr/>
        </p:nvSpPr>
        <p:spPr>
          <a:xfrm>
            <a:off x="1447792" y="2093583"/>
            <a:ext cx="4405069" cy="1127581"/>
          </a:xfrm>
          <a:prstGeom prst="rect">
            <a:avLst/>
          </a:prstGeom>
          <a:noFill/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考查学生对物理概念和规律的理解程度。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77002" y="1456420"/>
            <a:ext cx="4219575" cy="41048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理解能力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47792" y="5464224"/>
            <a:ext cx="4346229" cy="1164308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将多个知识点综合运用，解决实际问题。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47792" y="3794733"/>
            <a:ext cx="4346229" cy="1165431"/>
          </a:xfrm>
          <a:prstGeom prst="rect">
            <a:avLst/>
          </a:prstGeom>
          <a:noFill/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通过逻辑推理和数学推导，分析物理过程。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36634" y="1534314"/>
            <a:ext cx="84963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36634" y="4891235"/>
            <a:ext cx="849630" cy="5200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36634" y="3247045"/>
            <a:ext cx="849630" cy="5200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42135" y="145598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3" name="TextBox 13"/>
          <p:cNvSpPr txBox="1"/>
          <p:nvPr/>
        </p:nvSpPr>
        <p:spPr>
          <a:xfrm>
            <a:off x="476023" y="541553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五大关键能力的考查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392919" y="320317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5" name="TextBox 15"/>
          <p:cNvSpPr txBox="1"/>
          <p:nvPr/>
        </p:nvSpPr>
        <p:spPr>
          <a:xfrm>
            <a:off x="7198576" y="2282980"/>
            <a:ext cx="4383960" cy="1112174"/>
          </a:xfrm>
          <a:prstGeom prst="rect">
            <a:avLst/>
          </a:prstGeom>
          <a:noFill/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注重实验设计、数据处理和误差分析能力的考查。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198576" y="3810140"/>
            <a:ext cx="4383960" cy="1150023"/>
          </a:xfrm>
          <a:prstGeom prst="rect">
            <a:avLst/>
          </a:prstGeom>
          <a:noFill/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鼓励学生创新思维，提出新的实验方案或解题方法。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393463" y="1149036"/>
            <a:ext cx="849630" cy="5200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04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287418" y="3262453"/>
            <a:ext cx="849630" cy="5200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05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227786" y="1456420"/>
            <a:ext cx="4219575" cy="41048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应用数学处理物理问题</a:t>
            </a: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能力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77002" y="3167475"/>
            <a:ext cx="4219575" cy="41048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推理能力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227786" y="3167475"/>
            <a:ext cx="4219575" cy="41048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实验与探究</a:t>
            </a: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能力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77002" y="4827386"/>
            <a:ext cx="4219575" cy="41048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分析综合能力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62000"/>
            <a:ext cx="5158740" cy="647065"/>
            <a:chOff x="1320" y="1200"/>
            <a:chExt cx="8124" cy="1019"/>
          </a:xfrm>
        </p:grpSpPr>
        <p:grpSp>
          <p:nvGrpSpPr>
            <p:cNvPr id="23" name="组合 22"/>
            <p:cNvGrpSpPr/>
            <p:nvPr/>
          </p:nvGrpSpPr>
          <p:grpSpPr>
            <a:xfrm>
              <a:off x="1320" y="1200"/>
              <a:ext cx="8125" cy="880"/>
              <a:chOff x="1445" y="374"/>
              <a:chExt cx="8125" cy="880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理解能力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445" y="496"/>
                <a:ext cx="1338" cy="75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01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12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基础概念理解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：试卷中第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题考查原子核衰变的基本概念，如半衰期的定义、影响因素等，要求学生准确理解并区分这些概念。第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题涉及光的折射与全反射，需要学生清楚折射率、入射角、临界角等概念的含义及相互关系。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62000"/>
            <a:ext cx="5158740" cy="647065"/>
            <a:chOff x="1320" y="1200"/>
            <a:chExt cx="8124" cy="1019"/>
          </a:xfrm>
        </p:grpSpPr>
        <p:grpSp>
          <p:nvGrpSpPr>
            <p:cNvPr id="23" name="组合 22"/>
            <p:cNvGrpSpPr/>
            <p:nvPr/>
          </p:nvGrpSpPr>
          <p:grpSpPr>
            <a:xfrm>
              <a:off x="1320" y="1200"/>
              <a:ext cx="8125" cy="880"/>
              <a:chOff x="1445" y="374"/>
              <a:chExt cx="8125" cy="880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理解能力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445" y="496"/>
                <a:ext cx="1338" cy="75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01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12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物理模型理解：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题以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天问二号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探测器为背景，构建了小行星与卫星的物理模型，考查学生对卫星绕天体运动模型的理解，包括同步轨道、匀速圆周运动等概念在该模型中的应用。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62000"/>
            <a:ext cx="5158740" cy="647065"/>
            <a:chOff x="1320" y="1200"/>
            <a:chExt cx="8124" cy="1019"/>
          </a:xfrm>
        </p:grpSpPr>
        <p:grpSp>
          <p:nvGrpSpPr>
            <p:cNvPr id="23" name="组合 22"/>
            <p:cNvGrpSpPr/>
            <p:nvPr/>
          </p:nvGrpSpPr>
          <p:grpSpPr>
            <a:xfrm>
              <a:off x="1320" y="1200"/>
              <a:ext cx="8125" cy="880"/>
              <a:chOff x="1445" y="374"/>
              <a:chExt cx="8125" cy="880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理解能力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445" y="496"/>
                <a:ext cx="1338" cy="759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01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12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图像理解：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题通过物块在光滑斜面上运动的图像选择题，考查学生对物理图像的理解能力，要求学生能够从图像中提取运动过程中的位移、速度等信息，并与物理规律相结合。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23" name="组合 22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推理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02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12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逻辑推理：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题中，通过分析带电小球的受力情况，要求学生运用平衡条件和库仑定律进行逻辑推理，判断轻绳拉力、库仑力的大小以及剪断轻绳后的运动状态变化等。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因果推理：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题涉及电路问题，当开关与不同触点相连时，需要学生根据电路结构的变化，推理出灯泡的电功率、电压、电流等物理量的变化情况，体现了对电路变化的因果推理能力。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推理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02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数学推理结合物理：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14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题中，要求学生根据粒子在电场和磁场中的运动轨迹，运用牛顿运动定律、洛伦兹力公式等进行数学推理，求解粒子的电荷量、磁感应强度以及粒子的运动轨迹等。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推理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02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多过程综合分析：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机器人杂技表演问题，涉及多个运动过程，包括机器人沿绳运动、松开绳后的抛体运动等。学生需要对每个过程进行受力分析、运动分析，并综合运用机械能守恒定律、运动学公式等知识求解轻绳拉力、初速度以及速度与参数的关系式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分析综合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03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44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考查内容与范围</a:t>
            </a:r>
            <a:endParaRPr lang="en-US" sz="44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515104" y="1376998"/>
            <a:ext cx="3637467" cy="5010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力学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4278857" y="1376998"/>
            <a:ext cx="3637467" cy="5010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电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磁</a:t>
            </a: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学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8042611" y="1376998"/>
            <a:ext cx="3637467" cy="5010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热学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2395390" y="3950072"/>
            <a:ext cx="3637467" cy="5010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光学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6"/>
            </p:custDataLst>
          </p:nvPr>
        </p:nvSpPr>
        <p:spPr>
          <a:xfrm>
            <a:off x="6159144" y="3950072"/>
            <a:ext cx="3637467" cy="50101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原子物理与相对论</a:t>
            </a:r>
            <a:endParaRPr 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515104" y="1943785"/>
            <a:ext cx="3637467" cy="1772200"/>
          </a:xfrm>
          <a:prstGeom prst="roundRect">
            <a:avLst>
              <a:gd name="adj" fmla="val 7233"/>
            </a:avLst>
          </a:prstGeom>
          <a:solidFill>
            <a:schemeClr val="lt2">
              <a:alpha val="60000"/>
            </a:schemeClr>
          </a:solidFill>
        </p:spPr>
      </p:sp>
      <p:sp>
        <p:nvSpPr>
          <p:cNvPr id="9" name="TextBox 9"/>
          <p:cNvSpPr txBox="1"/>
          <p:nvPr>
            <p:custDataLst>
              <p:tags r:id="rId8"/>
            </p:custDataLst>
          </p:nvPr>
        </p:nvSpPr>
        <p:spPr>
          <a:xfrm>
            <a:off x="740613" y="2105555"/>
            <a:ext cx="3186449" cy="144865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涵盖牛顿运动定律、万有引力、动量守恒等知识点。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4278857" y="1943785"/>
            <a:ext cx="3637467" cy="1772200"/>
          </a:xfrm>
          <a:prstGeom prst="roundRect">
            <a:avLst>
              <a:gd name="adj" fmla="val 7233"/>
            </a:avLst>
          </a:prstGeom>
          <a:solidFill>
            <a:schemeClr val="lt2">
              <a:alpha val="6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10"/>
            </p:custDataLst>
          </p:nvPr>
        </p:nvSpPr>
        <p:spPr>
          <a:xfrm>
            <a:off x="4504366" y="2105555"/>
            <a:ext cx="3186449" cy="144865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涉及电磁感应、电路分析、静电场等核心内容。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11"/>
            </p:custDataLst>
          </p:nvPr>
        </p:nvSpPr>
        <p:spPr>
          <a:xfrm>
            <a:off x="8042611" y="1943785"/>
            <a:ext cx="3637467" cy="1772200"/>
          </a:xfrm>
          <a:prstGeom prst="roundRect">
            <a:avLst>
              <a:gd name="adj" fmla="val 7233"/>
            </a:avLst>
          </a:prstGeom>
          <a:solidFill>
            <a:schemeClr val="lt2">
              <a:alpha val="60000"/>
            </a:schemeClr>
          </a:solidFill>
        </p:spPr>
      </p:sp>
      <p:sp>
        <p:nvSpPr>
          <p:cNvPr id="13" name="TextBox 13"/>
          <p:cNvSpPr txBox="1"/>
          <p:nvPr>
            <p:custDataLst>
              <p:tags r:id="rId12"/>
            </p:custDataLst>
          </p:nvPr>
        </p:nvSpPr>
        <p:spPr>
          <a:xfrm>
            <a:off x="8268120" y="2105555"/>
            <a:ext cx="3186449" cy="144865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主要考查热力学第一定律、热传导、热辐射等基本概念。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3"/>
            </p:custDataLst>
          </p:nvPr>
        </p:nvSpPr>
        <p:spPr>
          <a:xfrm>
            <a:off x="2395390" y="4500511"/>
            <a:ext cx="3637467" cy="1772200"/>
          </a:xfrm>
          <a:prstGeom prst="roundRect">
            <a:avLst>
              <a:gd name="adj" fmla="val 7233"/>
            </a:avLst>
          </a:prstGeom>
          <a:solidFill>
            <a:schemeClr val="lt2">
              <a:alpha val="60000"/>
            </a:schemeClr>
          </a:solidFill>
        </p:spPr>
      </p:sp>
      <p:sp>
        <p:nvSpPr>
          <p:cNvPr id="15" name="TextBox 15"/>
          <p:cNvSpPr txBox="1"/>
          <p:nvPr>
            <p:custDataLst>
              <p:tags r:id="rId14"/>
            </p:custDataLst>
          </p:nvPr>
        </p:nvSpPr>
        <p:spPr>
          <a:xfrm>
            <a:off x="2620899" y="4662281"/>
            <a:ext cx="3186449" cy="144865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包括光的传播、光的干涉、光的衍射等知识点。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15"/>
            </p:custDataLst>
          </p:nvPr>
        </p:nvSpPr>
        <p:spPr>
          <a:xfrm>
            <a:off x="6159144" y="4500511"/>
            <a:ext cx="3637467" cy="1772200"/>
          </a:xfrm>
          <a:prstGeom prst="roundRect">
            <a:avLst>
              <a:gd name="adj" fmla="val 7233"/>
            </a:avLst>
          </a:prstGeom>
          <a:solidFill>
            <a:schemeClr val="lt2">
              <a:alpha val="60000"/>
            </a:schemeClr>
          </a:solidFill>
        </p:spPr>
      </p:sp>
      <p:sp>
        <p:nvSpPr>
          <p:cNvPr id="17" name="TextBox 17"/>
          <p:cNvSpPr txBox="1"/>
          <p:nvPr>
            <p:custDataLst>
              <p:tags r:id="rId16"/>
            </p:custDataLst>
          </p:nvPr>
        </p:nvSpPr>
        <p:spPr>
          <a:xfrm>
            <a:off x="6384653" y="4662281"/>
            <a:ext cx="3186449" cy="1448659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考查原子结构、量子力学、相对论等现代物理领域的基础知识。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多知识综合运用：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题热力学方法测量重力加速度问题，需要学生综合运用气体实验定律（玻意耳定律、查理定律等）、受力平衡、压强公式等知识，从不同角度分析竖直放置和水平放置时气体的状态变化，进而求解重力加速度。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分析综合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03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复杂情境分析：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题爆炸能量测量装置问题，情境较为复杂，涉及多个物体的运动和能量转化。学生需要分析爆炸瞬间的能量转化、组合体的运动过程以及能量守恒定律在其中的应用，综合求解弹药释放的能量等。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5160010" cy="647065"/>
            <a:chOff x="1320" y="1200"/>
            <a:chExt cx="8126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8126" cy="864"/>
              <a:chOff x="1445" y="374"/>
              <a:chExt cx="8126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6645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分析综合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03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代数运算：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题中，求解粒子电荷量和磁感应强度时，需要运用代数运算，将已知条件代入物理公式，通过代数变形和求解得到最终结果。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应用数学处理物理问题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04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几何知识应用：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题光的折射问题中，需要运用几何知识分析光的传播路径、入射角和折射角的关系，结合三角函数求解折射率等物理量。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应用数学处理物理问题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04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函数关系建立与分析：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题中，求解速度与参数的关系式时，需要建立速度与质量、角度等参数之间的函数关系，并通过数学分析确定速度的最小值。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应用数学处理物理问题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04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实验操作细节：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题小球在黏性液体中运动的实验探究中，考查了螺旋测微器的读数、频闪摄影仪的使用等实验操作细节，要求学生能够正确读取实验仪器的示数，并根据实验数据进行分析。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实验与探究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05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实验数据处理：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题中，学生需要根据频闪照片分析小球的运动速度，并运用已知的物理规律推导相关物理量的表达式，体现了对实验数据处理能力的考查。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实验与探究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05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实验方案设计与分析：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题导电水泥监测道路超载问题的探究中，要求学生设计压力报警系统，并分析电路中各元件的作用以及报警器启动的条件等，考查了学生的实验方案设计能力和对实验原理的深入理解。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6101715" cy="647065"/>
            <a:chOff x="1320" y="1200"/>
            <a:chExt cx="9609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9609" cy="864"/>
              <a:chOff x="1445" y="374"/>
              <a:chExt cx="9609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8128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实验与探究</a:t>
                </a:r>
                <a:r>
                  <a:rPr 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能力</a:t>
                </a:r>
                <a:endParaRPr 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05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五大关键能力的考查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3000" y="1371600"/>
            <a:ext cx="10257790" cy="5259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2025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年湖南物理高考试卷在五大关键能力的考查上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设计合理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难度适中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且具有一定的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区分度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试卷注重对基础知识和基本技能的考查，同时通过综合性和创新性的情境设计，考查学生的分析综合能力和应用数学处理物理问题的能力。实验与探究能力的考查也较为全面，能够有效引导中学物理教学注重实验教学和学生探究能力的培养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89344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学科素养的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呈现</a:t>
            </a:r>
            <a:endParaRPr lang="zh-CN" alt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662343" y="4288168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6" name="AutoShape 6"/>
          <p:cNvSpPr/>
          <p:nvPr>
            <p:custDataLst>
              <p:tags r:id="rId3"/>
            </p:custDataLst>
          </p:nvPr>
        </p:nvSpPr>
        <p:spPr>
          <a:xfrm>
            <a:off x="6222836" y="184905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7" name="AutoShape 7"/>
          <p:cNvSpPr/>
          <p:nvPr>
            <p:custDataLst>
              <p:tags r:id="rId4"/>
            </p:custDataLst>
          </p:nvPr>
        </p:nvSpPr>
        <p:spPr>
          <a:xfrm>
            <a:off x="6222836" y="429026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8" name="TextBox 8"/>
          <p:cNvSpPr txBox="1"/>
          <p:nvPr>
            <p:custDataLst>
              <p:tags r:id="rId5"/>
            </p:custDataLst>
          </p:nvPr>
        </p:nvSpPr>
        <p:spPr>
          <a:xfrm>
            <a:off x="1406525" y="2329815"/>
            <a:ext cx="4238625" cy="885825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深化核心概念理解与</a:t>
            </a: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应用</a:t>
            </a:r>
            <a:endParaRPr lang="zh-CN" alt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6"/>
            </p:custDataLst>
          </p:nvPr>
        </p:nvSpPr>
        <p:spPr>
          <a:xfrm>
            <a:off x="1497211" y="1595159"/>
            <a:ext cx="4219575" cy="73870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物理</a:t>
            </a: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观念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7"/>
            </p:custDataLst>
          </p:nvPr>
        </p:nvSpPr>
        <p:spPr>
          <a:xfrm>
            <a:off x="1524000" y="4800600"/>
            <a:ext cx="4238625" cy="1288415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强化实验设计与数据</a:t>
            </a: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分析</a:t>
            </a:r>
            <a:endParaRPr lang="zh-CN" alt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8"/>
            </p:custDataLst>
          </p:nvPr>
        </p:nvSpPr>
        <p:spPr>
          <a:xfrm>
            <a:off x="1497211" y="4130760"/>
            <a:ext cx="4219575" cy="73687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科学</a:t>
            </a: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探究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9"/>
            </p:custDataLst>
          </p:nvPr>
        </p:nvSpPr>
        <p:spPr>
          <a:xfrm>
            <a:off x="7055812" y="2362041"/>
            <a:ext cx="4238625" cy="905109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强调模型建构与逻辑推理</a:t>
            </a:r>
            <a:endParaRPr 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0"/>
            </p:custDataLst>
          </p:nvPr>
        </p:nvSpPr>
        <p:spPr>
          <a:xfrm>
            <a:off x="7074862" y="1591143"/>
            <a:ext cx="4219575" cy="74945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科学</a:t>
            </a: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思维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1"/>
            </p:custDataLst>
          </p:nvPr>
        </p:nvSpPr>
        <p:spPr>
          <a:xfrm>
            <a:off x="556843" y="1911563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2"/>
            </p:custDataLst>
          </p:nvPr>
        </p:nvSpPr>
        <p:spPr>
          <a:xfrm>
            <a:off x="556843" y="4385944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3"/>
            </p:custDataLst>
          </p:nvPr>
        </p:nvSpPr>
        <p:spPr>
          <a:xfrm>
            <a:off x="6117335" y="1938178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AutoShape 17"/>
          <p:cNvSpPr/>
          <p:nvPr>
            <p:custDataLst>
              <p:tags r:id="rId14"/>
            </p:custDataLst>
          </p:nvPr>
        </p:nvSpPr>
        <p:spPr>
          <a:xfrm>
            <a:off x="662343" y="1822436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8" name="TextBox 18"/>
          <p:cNvSpPr txBox="1"/>
          <p:nvPr>
            <p:custDataLst>
              <p:tags r:id="rId15"/>
            </p:custDataLst>
          </p:nvPr>
        </p:nvSpPr>
        <p:spPr>
          <a:xfrm>
            <a:off x="6934200" y="4889500"/>
            <a:ext cx="4238625" cy="1668145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融合科技前沿与社会</a:t>
            </a: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价值</a:t>
            </a:r>
            <a:endParaRPr lang="zh-CN" alt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6"/>
            </p:custDataLst>
          </p:nvPr>
        </p:nvSpPr>
        <p:spPr>
          <a:xfrm>
            <a:off x="7010092" y="4101611"/>
            <a:ext cx="4219575" cy="74945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科学态度与</a:t>
            </a: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责任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0" name="TextBox 20"/>
          <p:cNvSpPr txBox="1"/>
          <p:nvPr>
            <p:custDataLst>
              <p:tags r:id="rId17"/>
            </p:custDataLst>
          </p:nvPr>
        </p:nvSpPr>
        <p:spPr>
          <a:xfrm>
            <a:off x="6117335" y="4379396"/>
            <a:ext cx="849630" cy="4603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04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试卷结构与题型分布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3" name="Group 3"/>
          <p:cNvGrpSpPr/>
          <p:nvPr>
            <p:custDataLst>
              <p:tags r:id="rId2"/>
            </p:custDataLst>
          </p:nvPr>
        </p:nvGrpSpPr>
        <p:grpSpPr>
          <a:xfrm rot="0">
            <a:off x="507302" y="1877793"/>
            <a:ext cx="5356762" cy="1819202"/>
            <a:chOff x="507302" y="1877793"/>
            <a:chExt cx="5356762" cy="1819202"/>
          </a:xfrm>
        </p:grpSpPr>
        <p:sp>
          <p:nvSpPr>
            <p:cNvPr id="4" name="AutoShape 4"/>
            <p:cNvSpPr/>
            <p:nvPr>
              <p:custDataLst>
                <p:tags r:id="rId3"/>
              </p:custDataLst>
            </p:nvPr>
          </p:nvSpPr>
          <p:spPr>
            <a:xfrm rot="5400000">
              <a:off x="507302" y="1877793"/>
              <a:ext cx="1819202" cy="1819202"/>
            </a:xfrm>
            <a:prstGeom prst="teardrop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>
              <p:custDataLst>
                <p:tags r:id="rId4"/>
              </p:custDataLst>
            </p:nvPr>
          </p:nvSpPr>
          <p:spPr>
            <a:xfrm>
              <a:off x="1416903" y="2094364"/>
              <a:ext cx="4447161" cy="1386059"/>
            </a:xfrm>
            <a:prstGeom prst="homePlate">
              <a:avLst>
                <a:gd name="adj" fmla="val 28101"/>
              </a:avLst>
            </a:prstGeom>
            <a:solidFill>
              <a:schemeClr val="lt2">
                <a:alpha val="100000"/>
              </a:schemeClr>
            </a:solidFill>
          </p:spPr>
          <p:txBody>
            <a:bodyPr vert="horz" wrap="square" rtlCol="0" anchor="ctr" anchorCtr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375"/>
                </a:spcBef>
                <a:defRPr/>
              </a:pPr>
              <a:endParaRPr lang="en-US" sz="1100"/>
            </a:p>
          </p:txBody>
        </p:sp>
        <p:sp>
          <p:nvSpPr>
            <p:cNvPr id="6" name="AutoShape 6"/>
            <p:cNvSpPr/>
            <p:nvPr>
              <p:custDataLst>
                <p:tags r:id="rId5"/>
              </p:custDataLst>
            </p:nvPr>
          </p:nvSpPr>
          <p:spPr>
            <a:xfrm>
              <a:off x="723874" y="2094364"/>
              <a:ext cx="1386059" cy="138605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</p:spPr>
          <p:txBody>
            <a:bodyPr vert="horz" wrap="square" rtlCol="0" anchor="ctr" anchorCtr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375"/>
                </a:spcBef>
                <a:defRPr/>
              </a:pPr>
              <a:endParaRPr lang="en-US" sz="1100"/>
            </a:p>
          </p:txBody>
        </p:sp>
        <p:sp>
          <p:nvSpPr>
            <p:cNvPr id="7" name="AutoShape 7"/>
            <p:cNvSpPr/>
            <p:nvPr>
              <p:custDataLst>
                <p:tags r:id="rId6"/>
              </p:custDataLst>
            </p:nvPr>
          </p:nvSpPr>
          <p:spPr>
            <a:xfrm>
              <a:off x="893028" y="2263519"/>
              <a:ext cx="1047750" cy="104775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grpSp>
          <p:nvGrpSpPr>
            <p:cNvPr id="9" name="Group 9"/>
            <p:cNvGrpSpPr/>
            <p:nvPr/>
          </p:nvGrpSpPr>
          <p:grpSpPr>
            <a:xfrm rot="0">
              <a:off x="2244427" y="2210061"/>
              <a:ext cx="3271159" cy="1063578"/>
              <a:chOff x="2244427" y="2210061"/>
              <a:chExt cx="3271159" cy="1063578"/>
            </a:xfrm>
          </p:grpSpPr>
          <p:sp>
            <p:nvSpPr>
              <p:cNvPr id="10" name="TextBox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590822" y="2210061"/>
                <a:ext cx="2535190" cy="33921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28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选择题</a:t>
                </a:r>
                <a:endParaRPr lang="en-US" sz="28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11" name="TextBox 11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244427" y="2628900"/>
                <a:ext cx="3271159" cy="644739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noAutofit/>
              </a:bodyPr>
              <a:lstStyle/>
              <a:p>
                <a:pPr algn="ctr">
                  <a:lnSpc>
                    <a:spcPct val="150000"/>
                  </a:lnSpc>
                  <a:spcBef>
                    <a:spcPts val="375"/>
                  </a:spcBef>
                </a:pPr>
                <a:r>
                  <a:rPr lang="en-US" sz="2000">
                    <a:solidFill>
                      <a:schemeClr val="dk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占比较大，主要考查物理学科的基本概念和基础知识。</a:t>
                </a:r>
                <a:endParaRPr lang="en-US" sz="2000">
                  <a:solidFill>
                    <a:schemeClr val="dk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</p:grpSp>
      <p:sp>
        <p:nvSpPr>
          <p:cNvPr id="12" name="AutoShape 12"/>
          <p:cNvSpPr/>
          <p:nvPr>
            <p:custDataLst>
              <p:tags r:id="rId9"/>
            </p:custDataLst>
          </p:nvPr>
        </p:nvSpPr>
        <p:spPr>
          <a:xfrm rot="5400000">
            <a:off x="6276816" y="1877793"/>
            <a:ext cx="1819202" cy="1819202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  <p:txBody>
          <a:bodyPr vert="horz" wrap="square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0"/>
            </p:custDataLst>
          </p:nvPr>
        </p:nvSpPr>
        <p:spPr>
          <a:xfrm>
            <a:off x="7186417" y="2094364"/>
            <a:ext cx="4447161" cy="1386059"/>
          </a:xfrm>
          <a:prstGeom prst="homePlate">
            <a:avLst>
              <a:gd name="adj" fmla="val 28101"/>
            </a:avLst>
          </a:prstGeom>
          <a:solidFill>
            <a:schemeClr val="lt2">
              <a:alpha val="100000"/>
            </a:schemeClr>
          </a:solidFill>
        </p:spPr>
        <p:txBody>
          <a:bodyPr vert="horz" wrap="square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1"/>
            </p:custDataLst>
          </p:nvPr>
        </p:nvSpPr>
        <p:spPr>
          <a:xfrm>
            <a:off x="6493388" y="2094364"/>
            <a:ext cx="1386059" cy="1386059"/>
          </a:xfrm>
          <a:prstGeom prst="ellipse">
            <a:avLst/>
          </a:prstGeom>
          <a:solidFill>
            <a:srgbClr val="FFFFFF">
              <a:alpha val="100000"/>
            </a:srgbClr>
          </a:solidFill>
        </p:spPr>
      </p:sp>
      <p:sp>
        <p:nvSpPr>
          <p:cNvPr id="15" name="AutoShape 15"/>
          <p:cNvSpPr/>
          <p:nvPr>
            <p:custDataLst>
              <p:tags r:id="rId12"/>
            </p:custDataLst>
          </p:nvPr>
        </p:nvSpPr>
        <p:spPr>
          <a:xfrm>
            <a:off x="6662542" y="2263519"/>
            <a:ext cx="1047750" cy="104775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grpSp>
        <p:nvGrpSpPr>
          <p:cNvPr id="17" name="Group 17"/>
          <p:cNvGrpSpPr/>
          <p:nvPr>
            <p:custDataLst>
              <p:tags r:id="rId13"/>
            </p:custDataLst>
          </p:nvPr>
        </p:nvGrpSpPr>
        <p:grpSpPr>
          <a:xfrm rot="0">
            <a:off x="8013942" y="2133861"/>
            <a:ext cx="3604260" cy="1139825"/>
            <a:chOff x="8013942" y="2133861"/>
            <a:chExt cx="3604260" cy="1139825"/>
          </a:xfrm>
        </p:grpSpPr>
        <p:sp>
          <p:nvSpPr>
            <p:cNvPr id="18" name="TextBox 18"/>
            <p:cNvSpPr txBox="1"/>
            <p:nvPr>
              <p:custDataLst>
                <p:tags r:id="rId14"/>
              </p:custDataLst>
            </p:nvPr>
          </p:nvSpPr>
          <p:spPr>
            <a:xfrm>
              <a:off x="8381926" y="2133861"/>
              <a:ext cx="2535190" cy="33921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200" b="1">
                  <a:solidFill>
                    <a:schemeClr val="accent2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实验题</a:t>
              </a:r>
              <a:endParaRPr lang="en-US" sz="3200" b="1">
                <a:solidFill>
                  <a:schemeClr val="accent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  <p:sp>
          <p:nvSpPr>
            <p:cNvPr id="19" name="TextBox 19"/>
            <p:cNvSpPr txBox="1"/>
            <p:nvPr>
              <p:custDataLst>
                <p:tags r:id="rId15"/>
              </p:custDataLst>
            </p:nvPr>
          </p:nvSpPr>
          <p:spPr>
            <a:xfrm>
              <a:off x="8013942" y="2629161"/>
              <a:ext cx="3604260" cy="644525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noAutofit/>
            </a:bodyPr>
            <a:lstStyle/>
            <a:p>
              <a:pPr algn="ctr">
                <a:lnSpc>
                  <a:spcPct val="150000"/>
                </a:lnSpc>
                <a:spcBef>
                  <a:spcPts val="375"/>
                </a:spcBef>
              </a:pPr>
              <a:r>
                <a:rPr lang="en-US" sz="2000">
                  <a:solidFill>
                    <a:schemeClr val="dk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rPr>
                <a:t>涉及物理实验的考查，强调学生的实验技能和数据处理能力。</a:t>
              </a:r>
              <a:endPara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endParaRPr>
            </a:p>
          </p:txBody>
        </p:sp>
      </p:grpSp>
      <p:grpSp>
        <p:nvGrpSpPr>
          <p:cNvPr id="28" name="Group 28"/>
          <p:cNvGrpSpPr/>
          <p:nvPr>
            <p:custDataLst>
              <p:tags r:id="rId16"/>
            </p:custDataLst>
          </p:nvPr>
        </p:nvGrpSpPr>
        <p:grpSpPr>
          <a:xfrm rot="0">
            <a:off x="507302" y="4132842"/>
            <a:ext cx="5356762" cy="1819202"/>
            <a:chOff x="507302" y="4132842"/>
            <a:chExt cx="5356762" cy="1819202"/>
          </a:xfrm>
        </p:grpSpPr>
        <p:sp>
          <p:nvSpPr>
            <p:cNvPr id="29" name="AutoShape 29"/>
            <p:cNvSpPr/>
            <p:nvPr>
              <p:custDataLst>
                <p:tags r:id="rId17"/>
              </p:custDataLst>
            </p:nvPr>
          </p:nvSpPr>
          <p:spPr>
            <a:xfrm rot="5400000">
              <a:off x="507302" y="4132842"/>
              <a:ext cx="1819202" cy="1819202"/>
            </a:xfrm>
            <a:prstGeom prst="teardrop">
              <a:avLst/>
            </a:prstGeom>
            <a:solidFill>
              <a:schemeClr val="accent3">
                <a:alpha val="100000"/>
              </a:schemeClr>
            </a:solidFill>
          </p:spPr>
        </p:sp>
        <p:sp>
          <p:nvSpPr>
            <p:cNvPr id="30" name="AutoShape 30"/>
            <p:cNvSpPr/>
            <p:nvPr>
              <p:custDataLst>
                <p:tags r:id="rId18"/>
              </p:custDataLst>
            </p:nvPr>
          </p:nvSpPr>
          <p:spPr>
            <a:xfrm>
              <a:off x="1416903" y="4349413"/>
              <a:ext cx="4447161" cy="1386059"/>
            </a:xfrm>
            <a:prstGeom prst="homePlate">
              <a:avLst>
                <a:gd name="adj" fmla="val 28101"/>
              </a:avLst>
            </a:prstGeom>
            <a:solidFill>
              <a:schemeClr val="lt2">
                <a:alpha val="100000"/>
              </a:schemeClr>
            </a:solidFill>
          </p:spPr>
          <p:txBody>
            <a:bodyPr vert="horz" wrap="square" rtlCol="0" anchor="ctr" anchorCtr="0">
              <a:noAutofit/>
            </a:bodyPr>
            <a:lstStyle/>
            <a:p>
              <a:pPr algn="ctr">
                <a:lnSpc>
                  <a:spcPct val="100000"/>
                </a:lnSpc>
                <a:spcBef>
                  <a:spcPts val="375"/>
                </a:spcBef>
                <a:defRPr/>
              </a:pPr>
              <a:endParaRPr lang="en-US" sz="1100"/>
            </a:p>
          </p:txBody>
        </p:sp>
        <p:sp>
          <p:nvSpPr>
            <p:cNvPr id="31" name="AutoShape 31"/>
            <p:cNvSpPr/>
            <p:nvPr>
              <p:custDataLst>
                <p:tags r:id="rId19"/>
              </p:custDataLst>
            </p:nvPr>
          </p:nvSpPr>
          <p:spPr>
            <a:xfrm>
              <a:off x="723874" y="4349413"/>
              <a:ext cx="1386059" cy="1386059"/>
            </a:xfrm>
            <a:prstGeom prst="ellipse">
              <a:avLst/>
            </a:prstGeom>
            <a:solidFill>
              <a:srgbClr val="FFFFFF">
                <a:alpha val="100000"/>
              </a:srgbClr>
            </a:solidFill>
          </p:spPr>
        </p:sp>
        <p:sp>
          <p:nvSpPr>
            <p:cNvPr id="32" name="AutoShape 32"/>
            <p:cNvSpPr/>
            <p:nvPr>
              <p:custDataLst>
                <p:tags r:id="rId20"/>
              </p:custDataLst>
            </p:nvPr>
          </p:nvSpPr>
          <p:spPr>
            <a:xfrm>
              <a:off x="893028" y="4518568"/>
              <a:ext cx="1047750" cy="1047750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  <p:grpSp>
          <p:nvGrpSpPr>
            <p:cNvPr id="34" name="Group 34"/>
            <p:cNvGrpSpPr/>
            <p:nvPr/>
          </p:nvGrpSpPr>
          <p:grpSpPr>
            <a:xfrm rot="0">
              <a:off x="2244427" y="4538769"/>
              <a:ext cx="3271159" cy="989919"/>
              <a:chOff x="2244427" y="4538769"/>
              <a:chExt cx="3271159" cy="989919"/>
            </a:xfrm>
          </p:grpSpPr>
          <p:sp>
            <p:nvSpPr>
              <p:cNvPr id="35" name="TextBox 35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2612412" y="4538769"/>
                <a:ext cx="2535190" cy="33921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 anchor="ctr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3200" b="1">
                    <a:solidFill>
                      <a:schemeClr val="accent3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计算题</a:t>
                </a:r>
                <a:endParaRPr lang="en-US" sz="3200" b="1">
                  <a:solidFill>
                    <a:schemeClr val="accent3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36" name="TextBox 36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2244427" y="4883949"/>
                <a:ext cx="3271159" cy="644739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noAutofit/>
              </a:bodyPr>
              <a:lstStyle/>
              <a:p>
                <a:pPr algn="ctr">
                  <a:lnSpc>
                    <a:spcPct val="150000"/>
                  </a:lnSpc>
                  <a:spcBef>
                    <a:spcPts val="375"/>
                  </a:spcBef>
                </a:pPr>
                <a:r>
                  <a:rPr lang="en-US" sz="2000">
                    <a:solidFill>
                      <a:schemeClr val="dk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要求学生运用数学工具进行物理计算，解决实际问题。</a:t>
                </a:r>
                <a:endParaRPr lang="en-US" sz="2000">
                  <a:solidFill>
                    <a:schemeClr val="dk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</p:grpSp>
      <p:sp>
        <p:nvSpPr>
          <p:cNvPr id="37" name="TextBox 37"/>
          <p:cNvSpPr txBox="1"/>
          <p:nvPr/>
        </p:nvSpPr>
        <p:spPr>
          <a:xfrm>
            <a:off x="4242985" y="2041881"/>
            <a:ext cx="1428750" cy="142875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endParaRPr lang="en-US" sz="9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试题通过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多样化情境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考查学生对物理基本概念和规律的掌握，强化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物质观念、运动与相互作用观念及能量观念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的综合运用。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7777480" cy="647065"/>
            <a:chOff x="1320" y="1200"/>
            <a:chExt cx="12248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12248" cy="864"/>
              <a:chOff x="1445" y="374"/>
              <a:chExt cx="12248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10767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物理观念：深化核心概念理解与</a:t>
                </a: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应用</a:t>
                </a:r>
                <a:endParaRPr lang="zh-CN" alt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01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-635" y="2741295"/>
            <a:ext cx="12192635" cy="4116070"/>
          </a:xfrm>
          <a:prstGeom prst="rect">
            <a:avLst/>
          </a:prstGeom>
          <a:solidFill>
            <a:schemeClr val="bg1">
              <a:lumMod val="75000"/>
              <a:alpha val="23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2741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67665" y="792480"/>
            <a:ext cx="11468735" cy="5422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1188085" tIns="720090" rIns="1188085" bIns="720090" rtlCol="0" anchor="ctr">
            <a:normAutofit/>
          </a:bodyPr>
          <a:lstStyle/>
          <a:p>
            <a:pPr marL="0" lvl="0" indent="0" algn="just" fontAlgn="auto">
              <a:lnSpc>
                <a:spcPct val="150000"/>
              </a:lnSpc>
              <a:spcAft>
                <a:spcPts val="1200"/>
              </a:spcAft>
            </a:pPr>
            <a:r>
              <a:rPr lang="zh-CN" altLang="en-US" sz="3200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02</a:t>
            </a:r>
            <a:r>
              <a:rPr lang="en-US" altLang="zh-CN" sz="2000" dirty="0">
                <a:solidFill>
                  <a:schemeClr val="dk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  </a:t>
            </a:r>
            <a:endParaRPr lang="en-US" altLang="zh-CN" sz="2000" dirty="0">
              <a:solidFill>
                <a:schemeClr val="dk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  <a:p>
            <a:pPr marL="0" lvl="0" indent="0"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4000" dirty="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 dirty="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试题注重考查学生的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科学思维</a:t>
            </a:r>
            <a:r>
              <a:rPr lang="zh-CN" altLang="en-US" sz="4000" dirty="0">
                <a:solidFill>
                  <a:schemeClr val="dk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能力,包括</a:t>
            </a:r>
            <a:r>
              <a:rPr lang="zh-CN" altLang="en-US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模型建构、科学推理、科学论证和质疑创新。</a:t>
            </a:r>
            <a:endParaRPr lang="zh-CN" altLang="en-US" sz="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1447636" y="18287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3" name="TextBox 13"/>
          <p:cNvSpPr txBox="1"/>
          <p:nvPr>
            <p:custDataLst>
              <p:tags r:id="rId5"/>
            </p:custDataLst>
          </p:nvPr>
        </p:nvSpPr>
        <p:spPr>
          <a:xfrm>
            <a:off x="2514600" y="1600200"/>
            <a:ext cx="7821295" cy="7493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科学思维：强调模型建构和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逻辑推理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试题通过实验题和探究性问题，考查学生的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实验操作、数据处理和方案设计能力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，体现科学探究的核心素养。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7777480" cy="647065"/>
            <a:chOff x="1320" y="1200"/>
            <a:chExt cx="12248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12248" cy="864"/>
              <a:chOff x="1445" y="374"/>
              <a:chExt cx="12248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10767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科学探究：强化实验设计与数据分析</a:t>
                </a:r>
                <a:endParaRPr lang="zh-CN" alt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03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143000" y="1752600"/>
            <a:ext cx="10257790" cy="3660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试题通过真实情境渗透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科学伦理、社会应用和民族自豪感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，培养学生的科学态度与社会责任感。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762000"/>
            <a:ext cx="9157335" cy="647065"/>
            <a:chOff x="1320" y="1200"/>
            <a:chExt cx="14421" cy="1019"/>
          </a:xfrm>
        </p:grpSpPr>
        <p:grpSp>
          <p:nvGrpSpPr>
            <p:cNvPr id="4" name="组合 3"/>
            <p:cNvGrpSpPr/>
            <p:nvPr/>
          </p:nvGrpSpPr>
          <p:grpSpPr>
            <a:xfrm>
              <a:off x="1320" y="1200"/>
              <a:ext cx="14421" cy="864"/>
              <a:chOff x="1445" y="374"/>
              <a:chExt cx="14421" cy="864"/>
            </a:xfrm>
          </p:grpSpPr>
          <p:sp>
            <p:nvSpPr>
              <p:cNvPr id="5" name="TextBox 6"/>
              <p:cNvSpPr txBox="1"/>
              <p:nvPr/>
            </p:nvSpPr>
            <p:spPr>
              <a:xfrm>
                <a:off x="2926" y="374"/>
                <a:ext cx="12940" cy="646"/>
              </a:xfrm>
              <a:prstGeom prst="rect">
                <a:avLst/>
              </a:prstGeom>
            </p:spPr>
            <p:txBody>
              <a:bodyPr vert="horz" wrap="square" lIns="123825" tIns="123825" rIns="57150" bIns="123825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科学态度与责任：融合科技前沿与社会价值</a:t>
                </a:r>
                <a:endParaRPr lang="zh-CN" altLang="en-US" sz="3200" b="1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  <p:sp>
            <p:nvSpPr>
              <p:cNvPr id="7" name="TextBox 9"/>
              <p:cNvSpPr txBox="1"/>
              <p:nvPr/>
            </p:nvSpPr>
            <p:spPr>
              <a:xfrm>
                <a:off x="1445" y="513"/>
                <a:ext cx="1338" cy="72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 anchorCtr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375"/>
                  </a:spcBef>
                </a:pPr>
                <a:r>
                  <a:rPr lang="en-US" sz="2400">
                    <a:solidFill>
                      <a:schemeClr val="accent1">
                        <a:alpha val="100000"/>
                      </a:schemeClr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</a:rPr>
                  <a:t>04</a:t>
                </a:r>
                <a:endParaRPr lang="en-US" sz="2400">
                  <a:solidFill>
                    <a:schemeClr val="accent1">
                      <a:alpha val="100000"/>
                    </a:schemeClr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</a:endParaRPr>
              </a:p>
            </p:txBody>
          </p:sp>
        </p:grpSp>
        <p:sp>
          <p:nvSpPr>
            <p:cNvPr id="8" name="AutoShape 12"/>
            <p:cNvSpPr/>
            <p:nvPr/>
          </p:nvSpPr>
          <p:spPr>
            <a:xfrm>
              <a:off x="1491" y="1213"/>
              <a:ext cx="1006" cy="1006"/>
            </a:xfrm>
            <a:prstGeom prst="rect">
              <a:avLst/>
            </a:prstGeom>
            <a:noFill/>
            <a:ln w="19050">
              <a:solidFill>
                <a:schemeClr val="accent1">
                  <a:alpha val="100000"/>
                </a:schemeClr>
              </a:solidFill>
              <a:prstDash val="solid"/>
            </a:ln>
          </p:spPr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2708" y="30723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2025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年高考物理科试卷总体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特征</a:t>
            </a:r>
            <a:endParaRPr lang="zh-CN" alt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0" y="1371600"/>
            <a:ext cx="10257790" cy="447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通过对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年湖南高考物理试卷的全面解析，并与历年试题进行系统对比，可以清晰地把握湖南物理命题的演变轨迹、创新突破和稳定特征。湖南卷素以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思维含量高、区分度强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著称，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2025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年试卷在保持这一传统的同时，呈现出情境更加真实复杂、学科交叉更加深入、科技联系更加紧密等新特点。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2708" y="30723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2025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年高考物理科试卷总体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特征</a:t>
            </a:r>
            <a:endParaRPr lang="zh-CN" alt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AutoShape 3"/>
          <p:cNvSpPr/>
          <p:nvPr>
            <p:custDataLst>
              <p:tags r:id="rId2"/>
            </p:custDataLst>
          </p:nvPr>
        </p:nvSpPr>
        <p:spPr>
          <a:xfrm>
            <a:off x="2525063" y="4605635"/>
            <a:ext cx="5988212" cy="1388488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2011828" y="3029425"/>
            <a:ext cx="5988212" cy="1388488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5" name="AutoShape 5"/>
          <p:cNvSpPr/>
          <p:nvPr>
            <p:custDataLst>
              <p:tags r:id="rId4"/>
            </p:custDataLst>
          </p:nvPr>
        </p:nvSpPr>
        <p:spPr>
          <a:xfrm>
            <a:off x="2525063" y="1431480"/>
            <a:ext cx="5988212" cy="1388488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cxnSp>
        <p:nvCxnSpPr>
          <p:cNvPr id="6" name="Connector 6"/>
          <p:cNvCxnSpPr/>
          <p:nvPr>
            <p:custDataLst>
              <p:tags r:id="rId5"/>
            </p:custDataLst>
          </p:nvPr>
        </p:nvCxnSpPr>
        <p:spPr>
          <a:xfrm>
            <a:off x="1253185" y="2138234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Connector 7"/>
          <p:cNvCxnSpPr/>
          <p:nvPr>
            <p:custDataLst>
              <p:tags r:id="rId6"/>
            </p:custDataLst>
          </p:nvPr>
        </p:nvCxnSpPr>
        <p:spPr>
          <a:xfrm>
            <a:off x="1254288" y="3719057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headEnd type="none"/>
            <a:tailEnd type="oval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8" name="Connector 8"/>
          <p:cNvCxnSpPr/>
          <p:nvPr>
            <p:custDataLst>
              <p:tags r:id="rId7"/>
            </p:custDataLst>
          </p:nvPr>
        </p:nvCxnSpPr>
        <p:spPr>
          <a:xfrm>
            <a:off x="1253185" y="5299879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622879" y="4984745"/>
            <a:ext cx="630365" cy="6302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10" name="Group 10"/>
          <p:cNvGrpSpPr/>
          <p:nvPr>
            <p:custDataLst>
              <p:tags r:id="rId9"/>
            </p:custDataLst>
          </p:nvPr>
        </p:nvGrpSpPr>
        <p:grpSpPr>
          <a:xfrm rot="0">
            <a:off x="622879" y="1823100"/>
            <a:ext cx="630365" cy="630269"/>
            <a:chOff x="622879" y="1823100"/>
            <a:chExt cx="630365" cy="630269"/>
          </a:xfrm>
        </p:grpSpPr>
        <p:sp>
          <p:nvSpPr>
            <p:cNvPr id="11" name="AutoShape 11"/>
            <p:cNvSpPr/>
            <p:nvPr>
              <p:custDataLst>
                <p:tags r:id="rId10"/>
              </p:custDataLst>
            </p:nvPr>
          </p:nvSpPr>
          <p:spPr>
            <a:xfrm>
              <a:off x="622879" y="1823100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Freeform 12"/>
            <p:cNvSpPr/>
            <p:nvPr>
              <p:custDataLst>
                <p:tags r:id="rId11"/>
              </p:custDataLst>
            </p:nvPr>
          </p:nvSpPr>
          <p:spPr>
            <a:xfrm>
              <a:off x="834905" y="1970642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</a:path>
                <a:path w="438150" h="568325"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</a:path>
                <a:path w="438150" h="568325"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</a:path>
                <a:path w="438150" h="568325"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3" name="AutoShape 13"/>
          <p:cNvSpPr/>
          <p:nvPr>
            <p:custDataLst>
              <p:tags r:id="rId12"/>
            </p:custDataLst>
          </p:nvPr>
        </p:nvSpPr>
        <p:spPr>
          <a:xfrm>
            <a:off x="623942" y="3403922"/>
            <a:ext cx="630365" cy="6302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14" name="Group 14"/>
          <p:cNvGrpSpPr/>
          <p:nvPr>
            <p:custDataLst>
              <p:tags r:id="rId13"/>
            </p:custDataLst>
          </p:nvPr>
        </p:nvGrpSpPr>
        <p:grpSpPr>
          <a:xfrm rot="0">
            <a:off x="787200" y="3562133"/>
            <a:ext cx="313754" cy="313848"/>
            <a:chOff x="787200" y="3562133"/>
            <a:chExt cx="313754" cy="313848"/>
          </a:xfrm>
        </p:grpSpPr>
        <p:sp>
          <p:nvSpPr>
            <p:cNvPr id="15" name="Freeform 15"/>
            <p:cNvSpPr/>
            <p:nvPr>
              <p:custDataLst>
                <p:tags r:id="rId14"/>
              </p:custDataLst>
            </p:nvPr>
          </p:nvSpPr>
          <p:spPr>
            <a:xfrm>
              <a:off x="787200" y="3591279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</a:path>
                <a:path w="184" h="184"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>
              <p:custDataLst>
                <p:tags r:id="rId15"/>
              </p:custDataLst>
            </p:nvPr>
          </p:nvSpPr>
          <p:spPr>
            <a:xfrm>
              <a:off x="860067" y="3664050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</a:path>
                <a:path w="90" h="90"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>
              <p:custDataLst>
                <p:tags r:id="rId16"/>
              </p:custDataLst>
            </p:nvPr>
          </p:nvSpPr>
          <p:spPr>
            <a:xfrm>
              <a:off x="943410" y="3562133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</a:path>
                <a:path w="102" h="102"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8" name="AutoShape 18"/>
          <p:cNvSpPr/>
          <p:nvPr>
            <p:custDataLst>
              <p:tags r:id="rId17"/>
            </p:custDataLst>
          </p:nvPr>
        </p:nvSpPr>
        <p:spPr>
          <a:xfrm>
            <a:off x="2743200" y="2201545"/>
            <a:ext cx="5637530" cy="716915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t" anchorCtr="1">
            <a:noAutofit/>
          </a:bodyPr>
          <a:lstStyle/>
          <a:p>
            <a:pPr algn="l">
              <a:lnSpc>
                <a:spcPct val="140000"/>
              </a:lnSpc>
              <a:spcBef>
                <a:spcPts val="270"/>
              </a:spcBef>
              <a:defRPr/>
            </a:pP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超过</a:t>
            </a:r>
            <a:r>
              <a:rPr lang="en-US" altLang="zh-CN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70%</a:t>
            </a: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的题目设置了真实或接近真实的问题</a:t>
            </a: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情境</a:t>
            </a:r>
            <a:endParaRPr lang="zh-CN" altLang="en-US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8"/>
            </p:custDataLst>
          </p:nvPr>
        </p:nvSpPr>
        <p:spPr>
          <a:xfrm>
            <a:off x="2743200" y="1447800"/>
            <a:ext cx="5454650" cy="6426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l">
              <a:lnSpc>
                <a:spcPct val="120000"/>
              </a:lnSpc>
              <a:spcBef>
                <a:spcPts val="375"/>
              </a:spcBef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真实复杂情境占比显著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提升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0" name="AutoShape 20"/>
          <p:cNvSpPr/>
          <p:nvPr>
            <p:custDataLst>
              <p:tags r:id="rId19"/>
            </p:custDataLst>
          </p:nvPr>
        </p:nvSpPr>
        <p:spPr>
          <a:xfrm>
            <a:off x="2529205" y="3723640"/>
            <a:ext cx="4936490" cy="716915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t" anchorCtr="1">
            <a:noAutofit/>
          </a:bodyPr>
          <a:lstStyle/>
          <a:p>
            <a:pPr algn="l">
              <a:lnSpc>
                <a:spcPct val="140000"/>
              </a:lnSpc>
              <a:spcBef>
                <a:spcPts val="270"/>
              </a:spcBef>
              <a:defRPr/>
            </a:pP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从基础运算升级为高阶数学思想的</a:t>
            </a: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应用</a:t>
            </a:r>
            <a:endParaRPr lang="zh-CN" altLang="en-US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1" name="TextBox 21"/>
          <p:cNvSpPr txBox="1"/>
          <p:nvPr>
            <p:custDataLst>
              <p:tags r:id="rId20"/>
            </p:custDataLst>
          </p:nvPr>
        </p:nvSpPr>
        <p:spPr>
          <a:xfrm>
            <a:off x="2438400" y="3061970"/>
            <a:ext cx="5391785" cy="7524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l">
              <a:lnSpc>
                <a:spcPct val="120000"/>
              </a:lnSpc>
              <a:spcBef>
                <a:spcPts val="375"/>
              </a:spcBef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学科交叉与数学工具深度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融合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2" name="AutoShape 22"/>
          <p:cNvSpPr/>
          <p:nvPr>
            <p:custDataLst>
              <p:tags r:id="rId21"/>
            </p:custDataLst>
          </p:nvPr>
        </p:nvSpPr>
        <p:spPr>
          <a:xfrm>
            <a:off x="2908300" y="5309235"/>
            <a:ext cx="5422900" cy="716915"/>
          </a:xfrm>
          <a:prstGeom prst="rect">
            <a:avLst/>
          </a:prstGeom>
          <a:noFill/>
        </p:spPr>
        <p:txBody>
          <a:bodyPr vert="horz" wrap="square" lIns="68770" tIns="68770" rIns="34385" bIns="68770" rtlCol="0" anchor="t" anchorCtr="1">
            <a:noAutofit/>
          </a:bodyPr>
          <a:lstStyle/>
          <a:p>
            <a:pPr algn="l">
              <a:lnSpc>
                <a:spcPct val="140000"/>
              </a:lnSpc>
              <a:spcBef>
                <a:spcPts val="270"/>
              </a:spcBef>
              <a:defRPr/>
            </a:pP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实验题占比与历年基本持平，但考查方式更加</a:t>
            </a:r>
            <a:r>
              <a:rPr lang="zh-CN" altLang="en-US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灵活</a:t>
            </a:r>
            <a:endParaRPr lang="zh-CN" altLang="en-US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3" name="TextBox 23"/>
          <p:cNvSpPr txBox="1"/>
          <p:nvPr>
            <p:custDataLst>
              <p:tags r:id="rId22"/>
            </p:custDataLst>
          </p:nvPr>
        </p:nvSpPr>
        <p:spPr>
          <a:xfrm>
            <a:off x="2590800" y="4648200"/>
            <a:ext cx="5239385" cy="65151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l">
              <a:lnSpc>
                <a:spcPct val="120000"/>
              </a:lnSpc>
              <a:spcBef>
                <a:spcPts val="375"/>
              </a:spcBef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实验探究与科学思维考查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并重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3">
            <a:alphaModFix amt="100000"/>
          </a:blip>
          <a:srcRect/>
          <a:stretch>
            <a:fillRect/>
          </a:stretch>
        </p:blipFill>
        <p:spPr>
          <a:xfrm>
            <a:off x="8740596" y="1518646"/>
            <a:ext cx="2851615" cy="4586129"/>
          </a:xfrm>
          <a:prstGeom prst="rect">
            <a:avLst/>
          </a:prstGeom>
        </p:spPr>
      </p:pic>
      <p:sp>
        <p:nvSpPr>
          <p:cNvPr id="25" name="Freeform 25"/>
          <p:cNvSpPr/>
          <p:nvPr>
            <p:custDataLst>
              <p:tags r:id="rId24"/>
            </p:custDataLst>
          </p:nvPr>
        </p:nvSpPr>
        <p:spPr>
          <a:xfrm>
            <a:off x="789992" y="5151811"/>
            <a:ext cx="296138" cy="29613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w="304800" h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w="304800" h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2708" y="30723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2025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年高考物理科试卷总体</a:t>
            </a: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特征</a:t>
            </a:r>
            <a:endParaRPr lang="zh-CN" altLang="en-US" sz="3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aphicFrame>
        <p:nvGraphicFramePr>
          <p:cNvPr id="26" name="表格 25"/>
          <p:cNvGraphicFramePr/>
          <p:nvPr>
            <p:custDataLst>
              <p:tags r:id="rId2"/>
            </p:custDataLst>
          </p:nvPr>
        </p:nvGraphicFramePr>
        <p:xfrm>
          <a:off x="152400" y="1295400"/>
          <a:ext cx="11477625" cy="4968875"/>
        </p:xfrm>
        <a:graphic>
          <a:graphicData uri="http://schemas.openxmlformats.org/drawingml/2006/table">
            <a:tbl>
              <a:tblPr/>
              <a:tblGrid>
                <a:gridCol w="1670050"/>
                <a:gridCol w="2536190"/>
                <a:gridCol w="3547745"/>
                <a:gridCol w="2229485"/>
                <a:gridCol w="1494155"/>
              </a:tblGrid>
              <a:tr h="2927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题型题号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情境类型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核心知识点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能力考查重点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难度等级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3510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选择题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1-6</a:t>
                      </a: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生活实践与科学探索结合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原子核衰变、斜面运动、光的折射、万有引力、静电场、变压器原理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概念理解、模型识别、简单计算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基础到中档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871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多选题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7-10</a:t>
                      </a: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科学研究与前沿科技主导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机械波叠加、电场性质、电磁感应、动量能量综合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多过程分析、图像解读、综合推理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中档到较难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296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实验题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11-12</a:t>
                      </a: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科学探究与技术创新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流体阻力测量、材料电阻特性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实验设计、数据处理、误差分析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中档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633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计算题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13-15</a:t>
                      </a:r>
                      <a:endParaRPr lang="en-US" altLang="zh-CN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工程应用与理论探究深度融合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热力学定律、复合场中粒子运动、抛体运动与机械能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复杂系统建模、数学工具运用、创新思维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较难到难题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7565" y="1828800"/>
            <a:ext cx="2335530" cy="3346450"/>
            <a:chOff x="1559" y="2880"/>
            <a:chExt cx="3678" cy="5270"/>
          </a:xfrm>
        </p:grpSpPr>
        <p:sp>
          <p:nvSpPr>
            <p:cNvPr id="17" name="圆角矩形 16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solidFill>
              <a:schemeClr val="accent1">
                <a:alpha val="43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9" y="33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情境复杂度与信息量显著增加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3" name="图片 2" descr="10"/>
          <p:cNvPicPr>
            <a:picLocks noChangeAspect="1"/>
          </p:cNvPicPr>
          <p:nvPr/>
        </p:nvPicPr>
        <p:blipFill>
          <a:blip r:embed="rId2"/>
          <a:srcRect b="33467"/>
          <a:stretch>
            <a:fillRect/>
          </a:stretch>
        </p:blipFill>
        <p:spPr>
          <a:xfrm>
            <a:off x="685800" y="1219200"/>
            <a:ext cx="10245090" cy="515556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4" name="图片 3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8363585" cy="55010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976385" y="2094092"/>
            <a:ext cx="2239230" cy="120878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8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8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234055" y="3433445"/>
            <a:ext cx="6795135" cy="199199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4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2025年高考物理科试卷分析</a:t>
            </a:r>
            <a:endParaRPr lang="en-US" sz="4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rcRect b="28544"/>
          <a:stretch>
            <a:fillRect/>
          </a:stretch>
        </p:blipFill>
        <p:spPr>
          <a:xfrm>
            <a:off x="838200" y="1066800"/>
            <a:ext cx="8700770" cy="570357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7565" y="1828800"/>
            <a:ext cx="2335530" cy="3346450"/>
            <a:chOff x="1559" y="2880"/>
            <a:chExt cx="3678" cy="5270"/>
          </a:xfrm>
        </p:grpSpPr>
        <p:sp>
          <p:nvSpPr>
            <p:cNvPr id="17" name="圆角矩形 16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solidFill>
              <a:schemeClr val="accent1">
                <a:alpha val="43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9" y="33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情境复杂度与信息量显著增加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0765" y="1828800"/>
            <a:ext cx="2286635" cy="3346450"/>
            <a:chOff x="1559" y="2880"/>
            <a:chExt cx="3601" cy="5270"/>
          </a:xfrm>
          <a:solidFill>
            <a:schemeClr val="accent2"/>
          </a:solidFill>
        </p:grpSpPr>
        <p:sp>
          <p:nvSpPr>
            <p:cNvPr id="21" name="圆角矩形 20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59" y="3360"/>
              <a:ext cx="3601" cy="3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数学工具要求的质变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提升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0" y="1371600"/>
            <a:ext cx="10257790" cy="447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试卷中多道题目涉及传统上属于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大学物理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的内容和方法，如第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题小行星探测中的轨道参数计算需要运用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开普勒第三定律的变形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；第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题带电粒子在复合场中的运动分析涉及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参数方程与轨迹求解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；第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题机器人抛射问题需要解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非线性方程组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。这种对高等数学思想的考查，与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年湖南卷仍以代数运算为主的数学要求形成明显代差。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0" y="1371600"/>
            <a:ext cx="10257790" cy="447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尤其值得注意的是，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年湖南卷对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微积分思想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的考查已从</a:t>
            </a:r>
            <a:r>
              <a:rPr lang="zh-CN" altLang="en-US" sz="36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隐性渗透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发展为</a:t>
            </a:r>
            <a:r>
              <a:rPr lang="zh-CN" altLang="en-US" sz="36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显性要求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，如第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题小球在黏性液体中的运动，问题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直接要求学生推导阻力系数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k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的表达式，这实际上是一个微分方程建模过程，与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大学物理的学习方法高度衔接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7565" y="1828800"/>
            <a:ext cx="2335530" cy="3346450"/>
            <a:chOff x="1559" y="2880"/>
            <a:chExt cx="3678" cy="5270"/>
          </a:xfrm>
        </p:grpSpPr>
        <p:sp>
          <p:nvSpPr>
            <p:cNvPr id="17" name="圆角矩形 16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solidFill>
              <a:schemeClr val="accent1">
                <a:alpha val="43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9" y="33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情境复杂度与信息量显著增加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0765" y="1828800"/>
            <a:ext cx="2286635" cy="3346450"/>
            <a:chOff x="1559" y="2880"/>
            <a:chExt cx="3601" cy="5270"/>
          </a:xfrm>
          <a:solidFill>
            <a:schemeClr val="accent2"/>
          </a:solidFill>
        </p:grpSpPr>
        <p:sp>
          <p:nvSpPr>
            <p:cNvPr id="21" name="圆角矩形 20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59" y="3360"/>
              <a:ext cx="3601" cy="3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数学工具要求的质变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提升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2540" y="1752600"/>
            <a:ext cx="2335530" cy="3346450"/>
            <a:chOff x="10044" y="2560"/>
            <a:chExt cx="3678" cy="5270"/>
          </a:xfrm>
        </p:grpSpPr>
        <p:sp>
          <p:nvSpPr>
            <p:cNvPr id="24" name="圆角矩形 23"/>
            <p:cNvSpPr/>
            <p:nvPr/>
          </p:nvSpPr>
          <p:spPr>
            <a:xfrm>
              <a:off x="10120" y="2560"/>
              <a:ext cx="3600" cy="527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44" y="31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反套路</a:t>
              </a:r>
              <a:r>
                <a:rPr lang="en-US" altLang="zh-CN" sz="4000"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en-US" altLang="zh-CN" sz="40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命题与模型创新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常态化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0" y="1371600"/>
            <a:ext cx="10257790" cy="447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湖南命题团队在破除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机械刷题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方面具有十分坚定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的决心。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" y="3124200"/>
            <a:ext cx="10257790" cy="2689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题目看起来都不难，但就是不知道从哪入手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7565" y="1828800"/>
            <a:ext cx="2335530" cy="3346450"/>
            <a:chOff x="1559" y="2880"/>
            <a:chExt cx="3678" cy="5270"/>
          </a:xfrm>
        </p:grpSpPr>
        <p:sp>
          <p:nvSpPr>
            <p:cNvPr id="17" name="圆角矩形 16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solidFill>
              <a:schemeClr val="accent1">
                <a:alpha val="43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59" y="33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情境复杂度与信息量显著增加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0765" y="1828800"/>
            <a:ext cx="2286635" cy="3346450"/>
            <a:chOff x="1559" y="2880"/>
            <a:chExt cx="3601" cy="5270"/>
          </a:xfrm>
          <a:solidFill>
            <a:schemeClr val="accent2"/>
          </a:solidFill>
        </p:grpSpPr>
        <p:sp>
          <p:nvSpPr>
            <p:cNvPr id="21" name="圆角矩形 20"/>
            <p:cNvSpPr/>
            <p:nvPr/>
          </p:nvSpPr>
          <p:spPr>
            <a:xfrm>
              <a:off x="1560" y="2880"/>
              <a:ext cx="3600" cy="5270"/>
            </a:xfrm>
            <a:prstGeom prst="roundRect">
              <a:avLst/>
            </a:prstGeom>
            <a:grpFill/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59" y="3360"/>
              <a:ext cx="3601" cy="3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数学工具要求的质变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提升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2540" y="1752600"/>
            <a:ext cx="2335530" cy="3346450"/>
            <a:chOff x="10044" y="2560"/>
            <a:chExt cx="3678" cy="5270"/>
          </a:xfrm>
        </p:grpSpPr>
        <p:sp>
          <p:nvSpPr>
            <p:cNvPr id="24" name="圆角矩形 23"/>
            <p:cNvSpPr/>
            <p:nvPr/>
          </p:nvSpPr>
          <p:spPr>
            <a:xfrm>
              <a:off x="10120" y="2560"/>
              <a:ext cx="3600" cy="527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44" y="31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反套路</a:t>
              </a:r>
              <a:r>
                <a:rPr lang="en-US" altLang="zh-CN" sz="4000">
                  <a:latin typeface="楷体" panose="02010609060101010101" charset="-122"/>
                  <a:ea typeface="楷体" panose="02010609060101010101" charset="-122"/>
                </a:rPr>
                <a:t>”</a:t>
              </a:r>
              <a:endParaRPr lang="en-US" altLang="zh-CN" sz="40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命题与模型创新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常态化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33535" y="1828800"/>
            <a:ext cx="2335530" cy="3346450"/>
            <a:chOff x="10044" y="2560"/>
            <a:chExt cx="3678" cy="5270"/>
          </a:xfrm>
        </p:grpSpPr>
        <p:sp>
          <p:nvSpPr>
            <p:cNvPr id="27" name="圆角矩形 26"/>
            <p:cNvSpPr/>
            <p:nvPr/>
          </p:nvSpPr>
          <p:spPr>
            <a:xfrm>
              <a:off x="10120" y="2560"/>
              <a:ext cx="3600" cy="5270"/>
            </a:xfrm>
            <a:prstGeom prst="round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044" y="3160"/>
              <a:ext cx="367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深度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考查科学思维与探究能力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6800" y="1371600"/>
            <a:ext cx="10257790" cy="1419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试卷减少了对结论性知识的记忆考查，更加关注学生获取知识的过程和方法。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0" y="3124200"/>
            <a:ext cx="10257790" cy="972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推论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T11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640" y="4224020"/>
            <a:ext cx="10877550" cy="972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现象观察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原理探究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技术应用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T12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5" name="图片 4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19200"/>
            <a:ext cx="7837170" cy="5530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90585" y="838200"/>
            <a:ext cx="3701415" cy="719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推论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T11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4" name="图片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0"/>
            <a:ext cx="8444865" cy="68027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15400" y="228600"/>
            <a:ext cx="3440430" cy="2120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现象观察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原理探究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技术应用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T12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15415" y="1595755"/>
            <a:ext cx="92297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2025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年湖南高考物理试卷在整体结构上保持了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"6+4+5"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的传统格局（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道单选题、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道多选题、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道非选择题），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满分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，考试时间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分钟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。试卷难度呈现明显的梯度分布，从基础题到中档题再到压轴题，思维要求逐步提升，确保了良好的区分度。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与历年湖南卷的主要</a:t>
            </a:r>
            <a:r>
              <a:rPr lang="zh-CN" alt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区别</a:t>
            </a:r>
            <a:endParaRPr lang="zh-CN" alt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66750" y="1179195"/>
          <a:ext cx="10423525" cy="5401310"/>
        </p:xfrm>
        <a:graphic>
          <a:graphicData uri="http://schemas.openxmlformats.org/drawingml/2006/table">
            <a:tbl>
              <a:tblPr/>
              <a:tblGrid>
                <a:gridCol w="1546860"/>
                <a:gridCol w="2622550"/>
                <a:gridCol w="2084705"/>
                <a:gridCol w="2359025"/>
                <a:gridCol w="1810385"/>
              </a:tblGrid>
              <a:tr h="50165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比较维度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年试题特点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年试题变化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典型例题对比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教学启示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265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情境设计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部分理想化模型，信息量适中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真实复杂情境为主，信息量显著增加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024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9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题传送带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→2025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10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题爆炸测量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加强复杂信息处理训练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63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数学要求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以代数运算和图像分析为主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微积分思想和高等数学方法深度融入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题斜面连接体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→2025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题机器人抛射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适当渗透微积分思想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634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命题思路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部分题目保留传统模型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普遍采用创新情境，避免套路化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题变压器常规考查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→2025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题可调光电路设计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注重物理本质理解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299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能力考查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侧重知识再现和模型应用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强调科学思维和探究能力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2024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年实验题侧重操作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→2025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年实验题注重探究过程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培养科学思维和系统思考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solidFill>
                  <a:schemeClr val="bg1">
                    <a:lumMod val="2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与历年试题的延续与相似之处</a:t>
            </a:r>
            <a:endParaRPr lang="zh-CN" altLang="en-US" sz="4000" b="1">
              <a:solidFill>
                <a:schemeClr val="bg1">
                  <a:lumMod val="2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1066800" y="1947545"/>
            <a:ext cx="216000" cy="2160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>
            <p:custDataLst>
              <p:tags r:id="rId3"/>
            </p:custDataLst>
          </p:nvPr>
        </p:nvSpPr>
        <p:spPr>
          <a:xfrm>
            <a:off x="1524000" y="1828165"/>
            <a:ext cx="4451350" cy="45466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核心知识点稳定</a:t>
            </a: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覆盖</a:t>
            </a:r>
            <a:endParaRPr lang="zh-CN" altLang="en-US" sz="32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4"/>
            </p:custDataLst>
          </p:nvPr>
        </p:nvSpPr>
        <p:spPr>
          <a:xfrm>
            <a:off x="1600215" y="2971564"/>
            <a:ext cx="216000" cy="216000"/>
          </a:xfrm>
          <a:prstGeom prst="ellipse">
            <a:avLst/>
          </a:prstGeom>
          <a:solidFill>
            <a:schemeClr val="accent5"/>
          </a:solidFill>
        </p:spPr>
      </p:sp>
      <p:sp>
        <p:nvSpPr>
          <p:cNvPr id="11" name="AutoShape 11"/>
          <p:cNvSpPr/>
          <p:nvPr>
            <p:custDataLst>
              <p:tags r:id="rId5"/>
            </p:custDataLst>
          </p:nvPr>
        </p:nvSpPr>
        <p:spPr>
          <a:xfrm>
            <a:off x="2221230" y="2703195"/>
            <a:ext cx="4601210" cy="6470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梯度分明的难度</a:t>
            </a: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设计</a:t>
            </a:r>
            <a:endParaRPr lang="zh-CN" altLang="en-US" sz="32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6"/>
            </p:custDataLst>
          </p:nvPr>
        </p:nvSpPr>
        <p:spPr>
          <a:xfrm>
            <a:off x="3048000" y="3656965"/>
            <a:ext cx="5086985" cy="6838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保持教材衔接的命题</a:t>
            </a: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传统</a:t>
            </a:r>
            <a:endParaRPr lang="zh-CN" altLang="en-US" sz="32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9" name="AutoShape 10"/>
          <p:cNvSpPr/>
          <p:nvPr>
            <p:custDataLst>
              <p:tags r:id="rId7"/>
            </p:custDataLst>
          </p:nvPr>
        </p:nvSpPr>
        <p:spPr>
          <a:xfrm>
            <a:off x="2286015" y="3962164"/>
            <a:ext cx="216000" cy="216000"/>
          </a:xfrm>
          <a:prstGeom prst="ellipse">
            <a:avLst/>
          </a:prstGeom>
          <a:solidFill>
            <a:schemeClr val="accent2">
              <a:alpha val="100000"/>
              <a:lumMod val="50000"/>
            </a:schemeClr>
          </a:solidFill>
        </p:spPr>
      </p:sp>
      <p:sp>
        <p:nvSpPr>
          <p:cNvPr id="20" name="AutoShape 15"/>
          <p:cNvSpPr/>
          <p:nvPr>
            <p:custDataLst>
              <p:tags r:id="rId8"/>
            </p:custDataLst>
          </p:nvPr>
        </p:nvSpPr>
        <p:spPr>
          <a:xfrm>
            <a:off x="3937000" y="4774565"/>
            <a:ext cx="5086985" cy="6838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p>
            <a:pPr algn="ctr">
              <a:defRPr/>
            </a:pP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科学思维方法的持续</a:t>
            </a:r>
            <a:r>
              <a:rPr lang="zh-CN" altLang="en-US" sz="32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重视</a:t>
            </a:r>
            <a:endParaRPr lang="zh-CN" altLang="en-US" sz="32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21" name="AutoShape 10"/>
          <p:cNvSpPr/>
          <p:nvPr>
            <p:custDataLst>
              <p:tags r:id="rId9"/>
            </p:custDataLst>
          </p:nvPr>
        </p:nvSpPr>
        <p:spPr>
          <a:xfrm>
            <a:off x="3098815" y="5079764"/>
            <a:ext cx="216000" cy="216000"/>
          </a:xfrm>
          <a:prstGeom prst="ellipse">
            <a:avLst/>
          </a:prstGeom>
          <a:solidFill>
            <a:srgbClr val="0070C0"/>
          </a:solidFill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00000"/>
          </a:blip>
          <a:srcRect t="8240" b="8240"/>
          <a:stretch>
            <a:fillRect/>
          </a:stretch>
        </p:blipFill>
        <p:spPr>
          <a:xfrm>
            <a:off x="415139" y="4117503"/>
            <a:ext cx="3641228" cy="219975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3173" y="22849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试卷创新亮点总结</a:t>
            </a:r>
            <a:endParaRPr lang="en-US" sz="4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AutoShape 4"/>
          <p:cNvSpPr/>
          <p:nvPr>
            <p:custDataLst>
              <p:tags r:id="rId4"/>
            </p:custDataLst>
          </p:nvPr>
        </p:nvSpPr>
        <p:spPr>
          <a:xfrm>
            <a:off x="415139" y="1548934"/>
            <a:ext cx="3641228" cy="2484463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902378" y="1325563"/>
            <a:ext cx="666750" cy="666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>
            <p:custDataLst>
              <p:tags r:id="rId6"/>
            </p:custDataLst>
          </p:nvPr>
        </p:nvSpPr>
        <p:spPr>
          <a:xfrm>
            <a:off x="611989" y="1883561"/>
            <a:ext cx="3336428" cy="6117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前沿科技与物理原理的有机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融合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7"/>
            </p:custDataLst>
          </p:nvPr>
        </p:nvSpPr>
        <p:spPr>
          <a:xfrm>
            <a:off x="1902378" y="1293833"/>
            <a:ext cx="666750" cy="7302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400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4190723" y="1548934"/>
            <a:ext cx="3641228" cy="2484463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5677962" y="1312256"/>
            <a:ext cx="666750" cy="666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10"/>
            </p:custDataLst>
          </p:nvPr>
        </p:nvSpPr>
        <p:spPr>
          <a:xfrm>
            <a:off x="4387850" y="1883410"/>
            <a:ext cx="3336290" cy="189293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工程实践情境的深度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挖掘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1"/>
            </p:custDataLst>
          </p:nvPr>
        </p:nvSpPr>
        <p:spPr>
          <a:xfrm>
            <a:off x="5677962" y="1280525"/>
            <a:ext cx="666750" cy="7302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400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7951179" y="1548934"/>
            <a:ext cx="3641228" cy="2484463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15" name="AutoShape 15"/>
          <p:cNvSpPr/>
          <p:nvPr>
            <p:custDataLst>
              <p:tags r:id="rId13"/>
            </p:custDataLst>
          </p:nvPr>
        </p:nvSpPr>
        <p:spPr>
          <a:xfrm>
            <a:off x="9438418" y="1312256"/>
            <a:ext cx="666750" cy="666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>
            <p:custDataLst>
              <p:tags r:id="rId14"/>
            </p:custDataLst>
          </p:nvPr>
        </p:nvSpPr>
        <p:spPr>
          <a:xfrm>
            <a:off x="8148320" y="1883410"/>
            <a:ext cx="3336290" cy="166433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实验探究能力的创新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5"/>
            </p:custDataLst>
          </p:nvPr>
        </p:nvSpPr>
        <p:spPr>
          <a:xfrm>
            <a:off x="9438418" y="1280525"/>
            <a:ext cx="666750" cy="7302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2400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20" name="Picture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alphaModFix amt="100000"/>
          </a:blip>
          <a:srcRect t="9725" b="9725"/>
          <a:stretch>
            <a:fillRect/>
          </a:stretch>
        </p:blipFill>
        <p:spPr>
          <a:xfrm>
            <a:off x="4190723" y="4117503"/>
            <a:ext cx="3641228" cy="2199758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/>
          </p:cNvPicPr>
          <p:nvPr/>
        </p:nvPicPr>
        <p:blipFill>
          <a:blip r:embed="rId18">
            <a:alphaModFix amt="100000"/>
          </a:blip>
          <a:srcRect t="15626"/>
          <a:stretch>
            <a:fillRect/>
          </a:stretch>
        </p:blipFill>
        <p:spPr>
          <a:xfrm>
            <a:off x="8077200" y="4114800"/>
            <a:ext cx="3415665" cy="227838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3173" y="22849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试卷创新亮点总结</a:t>
            </a:r>
            <a:endParaRPr lang="en-US" sz="4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415139" y="1548934"/>
            <a:ext cx="3641228" cy="2484463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5" name="AutoShape 5"/>
          <p:cNvSpPr/>
          <p:nvPr>
            <p:custDataLst>
              <p:tags r:id="rId3"/>
            </p:custDataLst>
          </p:nvPr>
        </p:nvSpPr>
        <p:spPr>
          <a:xfrm>
            <a:off x="1902378" y="1325563"/>
            <a:ext cx="666750" cy="666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>
            <p:custDataLst>
              <p:tags r:id="rId4"/>
            </p:custDataLst>
          </p:nvPr>
        </p:nvSpPr>
        <p:spPr>
          <a:xfrm>
            <a:off x="612140" y="1883410"/>
            <a:ext cx="3336290" cy="14916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跨学科思维的整合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5"/>
            </p:custDataLst>
          </p:nvPr>
        </p:nvSpPr>
        <p:spPr>
          <a:xfrm>
            <a:off x="1902378" y="1293833"/>
            <a:ext cx="666750" cy="7302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04</a:t>
            </a:r>
            <a:endParaRPr lang="en-US" sz="2400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4190723" y="1548934"/>
            <a:ext cx="3641228" cy="2484463"/>
          </a:xfrm>
          <a:prstGeom prst="round2Same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10" name="AutoShape 10"/>
          <p:cNvSpPr/>
          <p:nvPr>
            <p:custDataLst>
              <p:tags r:id="rId7"/>
            </p:custDataLst>
          </p:nvPr>
        </p:nvSpPr>
        <p:spPr>
          <a:xfrm>
            <a:off x="5677962" y="1312256"/>
            <a:ext cx="666750" cy="666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8"/>
            </p:custDataLst>
          </p:nvPr>
        </p:nvSpPr>
        <p:spPr>
          <a:xfrm>
            <a:off x="4387850" y="1883410"/>
            <a:ext cx="3336290" cy="189293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批判性思维和模型评估能力的</a:t>
            </a:r>
            <a:r>
              <a:rPr lang="zh-CN" altLang="en-US" sz="3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考查</a:t>
            </a:r>
            <a:endParaRPr lang="zh-CN" altLang="en-US" sz="3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9"/>
            </p:custDataLst>
          </p:nvPr>
        </p:nvSpPr>
        <p:spPr>
          <a:xfrm>
            <a:off x="5677962" y="1280525"/>
            <a:ext cx="666750" cy="73021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05</a:t>
            </a:r>
            <a:endParaRPr lang="en-US" sz="2400">
              <a:solidFill>
                <a:srgbClr val="FFFF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00" y="4163060"/>
            <a:ext cx="3449955" cy="2426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rcRect l="6736" r="9065" b="12963"/>
          <a:stretch>
            <a:fillRect/>
          </a:stretch>
        </p:blipFill>
        <p:spPr>
          <a:xfrm>
            <a:off x="4267200" y="4163695"/>
            <a:ext cx="3536950" cy="239331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3173" y="22849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试卷创新亮点总结</a:t>
            </a:r>
            <a:endParaRPr lang="en-US" sz="4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11530" y="1207770"/>
          <a:ext cx="10220325" cy="5403850"/>
        </p:xfrm>
        <a:graphic>
          <a:graphicData uri="http://schemas.openxmlformats.org/drawingml/2006/table">
            <a:tbl>
              <a:tblPr/>
              <a:tblGrid>
                <a:gridCol w="2044065"/>
                <a:gridCol w="2044065"/>
                <a:gridCol w="2044065"/>
                <a:gridCol w="2044065"/>
                <a:gridCol w="2044065"/>
              </a:tblGrid>
              <a:tr h="42164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创新题型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核心考查点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学科素养指向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典型例题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教学启示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06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科技应用型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物理原理在科技前沿的应用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物理观念、科学态度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"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天问二号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"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探测小行星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关注科技发展，强化学科应用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333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工程实践型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复杂系统建模与问题分解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科学思维、工程思维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15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题机器人杂技表演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培养系统思维，提升建模能力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206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实验探究型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完整科学探究过程评估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科学探究、数据处理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11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题黏性液体阻力实验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重视真实实验，培养探究能力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476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跨学科综合型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数学工具与物理原理融合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科学思维、创新思维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第</a:t>
                      </a:r>
                      <a:r>
                        <a:rPr lang="en-US" altLang="zh-CN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9</a:t>
                      </a:r>
                      <a:r>
                        <a:rPr lang="zh-CN" altLang="en-US" sz="20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题抛物线导轨电磁感应</a:t>
                      </a:r>
                      <a:endParaRPr lang="zh-CN" altLang="en-US" sz="20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楷体" panose="02010609060101010101" charset="-122"/>
                          <a:ea typeface="楷体" panose="02010609060101010101" charset="-122"/>
                        </a:rPr>
                        <a:t>加强数理结合，发展综合思维</a:t>
                      </a:r>
                      <a:endParaRPr lang="zh-CN" sz="20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976385" y="2094092"/>
            <a:ext cx="2239230" cy="1208784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defRPr/>
            </a:pPr>
            <a:r>
              <a:rPr lang="en-US" sz="72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72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234036" y="3433643"/>
            <a:ext cx="5723930" cy="199169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54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教学备考建议</a:t>
            </a:r>
            <a:endParaRPr lang="en-US" sz="54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>
            <p:custDataLst>
              <p:tags r:id="rId2"/>
            </p:custDataLst>
          </p:nvPr>
        </p:nvSpPr>
        <p:spPr>
          <a:xfrm>
            <a:off x="4335555" y="1931010"/>
            <a:ext cx="1699547" cy="1689945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326098" y="686287"/>
                </a:lnTo>
                <a:lnTo>
                  <a:pt x="222801" y="399824"/>
                </a:lnTo>
                <a:lnTo>
                  <a:pt x="531767" y="453989"/>
                </a:lnTo>
                <a:lnTo>
                  <a:pt x="618095" y="376276"/>
                </a:lnTo>
                <a:cubicBezTo>
                  <a:pt x="918260" y="131924"/>
                  <a:pt x="1295386" y="-2173"/>
                  <a:pt x="1685845" y="27"/>
                </a:cubicBez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>
            <p:custDataLst>
              <p:tags r:id="rId3"/>
            </p:custDataLst>
          </p:nvPr>
        </p:nvSpPr>
        <p:spPr>
          <a:xfrm rot="5400000">
            <a:off x="6099115" y="1935811"/>
            <a:ext cx="1699547" cy="1689945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0" y="1676400"/>
                </a:moveTo>
                <a:cubicBezTo>
                  <a:pt x="0" y="1285935"/>
                  <a:pt x="136219" y="909570"/>
                  <a:pt x="382258" y="610787"/>
                </a:cubicBezTo>
                <a:lnTo>
                  <a:pt x="437390" y="550233"/>
                </a:lnTo>
                <a:lnTo>
                  <a:pt x="357434" y="249447"/>
                </a:lnTo>
                <a:lnTo>
                  <a:pt x="675579" y="334017"/>
                </a:lnTo>
                <a:lnTo>
                  <a:pt x="751263" y="278380"/>
                </a:lnTo>
                <a:cubicBezTo>
                  <a:pt x="1026282" y="96392"/>
                  <a:pt x="1351166" y="-1859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>
            <p:custDataLst>
              <p:tags r:id="rId4"/>
            </p:custDataLst>
          </p:nvPr>
        </p:nvSpPr>
        <p:spPr>
          <a:xfrm rot="10800000">
            <a:off x="6094315" y="3716975"/>
            <a:ext cx="1699547" cy="1689945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696276" y="1676401"/>
                </a:move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284783" y="741830"/>
                </a:lnTo>
                <a:lnTo>
                  <a:pt x="159770" y="469217"/>
                </a:lnTo>
                <a:lnTo>
                  <a:pt x="484566" y="498419"/>
                </a:lnTo>
                <a:lnTo>
                  <a:pt x="494350" y="487672"/>
                </a:lnTo>
                <a:cubicBezTo>
                  <a:pt x="810781" y="173019"/>
                  <a:pt x="1239606" y="-2487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>
            <p:custDataLst>
              <p:tags r:id="rId5"/>
            </p:custDataLst>
          </p:nvPr>
        </p:nvSpPr>
        <p:spPr>
          <a:xfrm rot="16200000">
            <a:off x="4330753" y="3712174"/>
            <a:ext cx="1699547" cy="1689945"/>
          </a:xfrm>
          <a:custGeom>
            <a:avLst/>
            <a:gdLst/>
            <a:ahLst/>
            <a:cxnLst/>
            <a:rect l="l" t="t" r="r" b="b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230154"/>
                  <a:pt x="177919" y="802325"/>
                  <a:pt x="494350" y="487672"/>
                </a:cubicBezTo>
                <a:lnTo>
                  <a:pt x="548831" y="438628"/>
                </a:lnTo>
                <a:lnTo>
                  <a:pt x="466941" y="130569"/>
                </a:lnTo>
                <a:lnTo>
                  <a:pt x="835339" y="228498"/>
                </a:lnTo>
                <a:lnTo>
                  <a:pt x="892743" y="194440"/>
                </a:lnTo>
                <a:cubicBezTo>
                  <a:pt x="1134849" y="66424"/>
                  <a:pt x="1406946" y="-1544"/>
                  <a:pt x="1685845" y="27"/>
                </a:cubicBezTo>
              </a:path>
            </a:pathLst>
          </a:custGeom>
          <a:solidFill>
            <a:schemeClr val="accent1">
              <a:alpha val="100000"/>
            </a:schemeClr>
          </a:solidFill>
        </p:spPr>
      </p:sp>
      <p:pic>
        <p:nvPicPr>
          <p:cNvPr id="6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1958" r="11958"/>
          <a:stretch>
            <a:fillRect/>
          </a:stretch>
        </p:blipFill>
        <p:spPr>
          <a:xfrm>
            <a:off x="5122916" y="2718371"/>
            <a:ext cx="1901189" cy="1901189"/>
          </a:xfrm>
          <a:prstGeom prst="ellipse">
            <a:avLst/>
          </a:prstGeom>
          <a:noFill/>
        </p:spPr>
      </p:pic>
      <p:sp>
        <p:nvSpPr>
          <p:cNvPr id="7" name="TextBox 7"/>
          <p:cNvSpPr txBox="1"/>
          <p:nvPr/>
        </p:nvSpPr>
        <p:spPr>
          <a:xfrm>
            <a:off x="476023" y="265328"/>
            <a:ext cx="11239500" cy="110934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0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高考备考建议</a:t>
            </a:r>
            <a:endParaRPr lang="en-US" sz="40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8"/>
            </p:custDataLst>
          </p:nvPr>
        </p:nvSpPr>
        <p:spPr>
          <a:xfrm>
            <a:off x="419100" y="1741805"/>
            <a:ext cx="4055745" cy="152781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重视实验教学，培养关键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能力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9"/>
            </p:custDataLst>
          </p:nvPr>
        </p:nvSpPr>
        <p:spPr>
          <a:xfrm>
            <a:off x="6683266" y="2274647"/>
            <a:ext cx="798650" cy="79888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02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1" name="TextBox 11"/>
          <p:cNvSpPr txBox="1"/>
          <p:nvPr>
            <p:custDataLst>
              <p:tags r:id="rId10"/>
            </p:custDataLst>
          </p:nvPr>
        </p:nvSpPr>
        <p:spPr>
          <a:xfrm>
            <a:off x="6731276" y="4152904"/>
            <a:ext cx="798650" cy="79888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04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11"/>
            </p:custDataLst>
          </p:nvPr>
        </p:nvSpPr>
        <p:spPr>
          <a:xfrm>
            <a:off x="4567776" y="4083667"/>
            <a:ext cx="798650" cy="79888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03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2"/>
            </p:custDataLst>
          </p:nvPr>
        </p:nvSpPr>
        <p:spPr>
          <a:xfrm>
            <a:off x="4645970" y="2284249"/>
            <a:ext cx="798650" cy="798883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2975" b="1">
                <a:solidFill>
                  <a:srgbClr val="FDFEFF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01</a:t>
            </a:r>
            <a:endParaRPr lang="en-US" sz="2975" b="1">
              <a:solidFill>
                <a:srgbClr val="FDFEFF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3"/>
            </p:custDataLst>
          </p:nvPr>
        </p:nvSpPr>
        <p:spPr>
          <a:xfrm>
            <a:off x="419100" y="4167505"/>
            <a:ext cx="4055745" cy="1365885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重视挖掘教材资源，追本溯源基本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原理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4"/>
            </p:custDataLst>
          </p:nvPr>
        </p:nvSpPr>
        <p:spPr>
          <a:xfrm>
            <a:off x="7596505" y="1748790"/>
            <a:ext cx="4055745" cy="1407795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重视用数学知识解决物理问题的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能力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8" name="TextBox 18"/>
          <p:cNvSpPr txBox="1"/>
          <p:nvPr>
            <p:custDataLst>
              <p:tags r:id="rId15"/>
            </p:custDataLst>
          </p:nvPr>
        </p:nvSpPr>
        <p:spPr>
          <a:xfrm>
            <a:off x="7862570" y="4388485"/>
            <a:ext cx="4055745" cy="114554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淡化考点意识，培养高阶思维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能力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425795" y="2384018"/>
            <a:ext cx="3415971" cy="34159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119507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4400" b="1">
                <a:solidFill>
                  <a:schemeClr val="dk2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高中教学建议</a:t>
            </a:r>
            <a:endParaRPr lang="en-US" sz="4400" b="1">
              <a:solidFill>
                <a:schemeClr val="dk2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AutoShape 4"/>
          <p:cNvSpPr/>
          <p:nvPr>
            <p:custDataLst>
              <p:tags r:id="rId3"/>
            </p:custDataLst>
          </p:nvPr>
        </p:nvSpPr>
        <p:spPr>
          <a:xfrm>
            <a:off x="4113475" y="1643082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4312581" y="1665084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夯实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基础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8070842" y="1650556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8" name="TextBox 8"/>
          <p:cNvSpPr txBox="1"/>
          <p:nvPr>
            <p:custDataLst>
              <p:tags r:id="rId6"/>
            </p:custDataLst>
          </p:nvPr>
        </p:nvSpPr>
        <p:spPr>
          <a:xfrm>
            <a:off x="8269948" y="1672559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培养思维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能力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TextBox 9"/>
          <p:cNvSpPr txBox="1"/>
          <p:nvPr>
            <p:custDataLst>
              <p:tags r:id="rId7"/>
            </p:custDataLst>
          </p:nvPr>
        </p:nvSpPr>
        <p:spPr>
          <a:xfrm>
            <a:off x="4266908" y="2514492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适当拓展相关知识点和深度，让学生掌握更广泛的物理知识和应用。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4120950" y="4294709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1" name="TextBox 11"/>
          <p:cNvSpPr txBox="1"/>
          <p:nvPr>
            <p:custDataLst>
              <p:tags r:id="rId9"/>
            </p:custDataLst>
          </p:nvPr>
        </p:nvSpPr>
        <p:spPr>
          <a:xfrm>
            <a:off x="4320056" y="4545312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跨学科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融合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10"/>
            </p:custDataLst>
          </p:nvPr>
        </p:nvSpPr>
        <p:spPr>
          <a:xfrm>
            <a:off x="4320056" y="5115465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加强数学在物理中的应用，特别是数学运算和图形处理能力，提高解题效率。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8078316" y="4302184"/>
            <a:ext cx="3657600" cy="2219857"/>
          </a:xfrm>
          <a:prstGeom prst="roundRect">
            <a:avLst>
              <a:gd name="adj" fmla="val 16667"/>
            </a:avLst>
          </a:prstGeom>
          <a:solidFill>
            <a:schemeClr val="lt2">
              <a:alpha val="100000"/>
            </a:schemeClr>
          </a:solidFill>
        </p:spPr>
      </p:sp>
      <p:sp>
        <p:nvSpPr>
          <p:cNvPr id="14" name="TextBox 14"/>
          <p:cNvSpPr txBox="1"/>
          <p:nvPr>
            <p:custDataLst>
              <p:tags r:id="rId12"/>
            </p:custDataLst>
          </p:nvPr>
        </p:nvSpPr>
        <p:spPr>
          <a:xfrm>
            <a:off x="8277423" y="4552787"/>
            <a:ext cx="3251104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强化实验</a:t>
            </a:r>
            <a:r>
              <a:rPr lang="zh-CN" altLang="en-US" sz="2800" b="1">
                <a:solidFill>
                  <a:schemeClr val="accent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教学</a:t>
            </a:r>
            <a:endParaRPr lang="zh-CN" altLang="en-US" sz="2800" b="1">
              <a:solidFill>
                <a:schemeClr val="accent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3"/>
            </p:custDataLst>
          </p:nvPr>
        </p:nvSpPr>
        <p:spPr>
          <a:xfrm>
            <a:off x="8277423" y="5122940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将实验与课堂教学紧密结合，通过实验验证理论，培养学生的实验技能和创新能力。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14"/>
            </p:custDataLst>
          </p:nvPr>
        </p:nvSpPr>
        <p:spPr>
          <a:xfrm>
            <a:off x="8269901" y="2286037"/>
            <a:ext cx="3251104" cy="10558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0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在教学过程中注重培养学生的物理思维和解决问题的能力，引导学生理解物理现象和规律。</a:t>
            </a:r>
            <a:endParaRPr lang="en-US" sz="20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237865" y="304800"/>
            <a:ext cx="5716270" cy="136017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zh-CN" altLang="en-US" sz="5400" b="1">
                <a:solidFill>
                  <a:schemeClr val="accent1"/>
                </a:solidFill>
                <a:sym typeface="+mn-ea"/>
              </a:rPr>
              <a:t>结语</a:t>
            </a:r>
            <a:endParaRPr lang="zh-CN" altLang="en-US" sz="5400" b="1">
              <a:solidFill>
                <a:schemeClr val="accent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4200" y="2528570"/>
            <a:ext cx="7000875" cy="1998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solidFill>
                  <a:srgbClr val="EAD0EB"/>
                </a:solidFill>
                <a:latin typeface="楷体" panose="02010609060101010101" charset="-122"/>
                <a:ea typeface="楷体" panose="02010609060101010101" charset="-122"/>
              </a:rPr>
              <a:t>没有一朵花一开始就是花</a:t>
            </a:r>
            <a:endParaRPr lang="zh-CN" altLang="en-US" sz="4800">
              <a:solidFill>
                <a:srgbClr val="EAD0EB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00795" y="2318726"/>
            <a:ext cx="7336155" cy="141541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 anchorCtr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9000" b="1">
                <a:solidFill>
                  <a:srgbClr val="FFFDFD">
                    <a:alpha val="10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THANKS</a:t>
            </a:r>
            <a:endParaRPr lang="en-US" sz="9000" b="1">
              <a:solidFill>
                <a:srgbClr val="FFFDFD">
                  <a:alpha val="10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10800000">
            <a:off x="-635" y="1295400"/>
            <a:ext cx="12192635" cy="1676400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effectLst>
            <a:innerShdw blurRad="114300">
              <a:prstClr val="black">
                <a:alpha val="36000"/>
              </a:prstClr>
            </a:innerShdw>
            <a:softEdge rad="3175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528955" y="4255770"/>
            <a:ext cx="3368040" cy="2022475"/>
          </a:xfrm>
          <a:prstGeom prst="roundRect">
            <a:avLst>
              <a:gd name="adj" fmla="val 16667"/>
            </a:avLst>
          </a:prstGeom>
          <a:solidFill>
            <a:schemeClr val="lt1">
              <a:alpha val="100000"/>
            </a:schemeClr>
          </a:solidFill>
        </p:spPr>
      </p:sp>
      <p:sp>
        <p:nvSpPr>
          <p:cNvPr id="5" name="AutoShape 5"/>
          <p:cNvSpPr/>
          <p:nvPr>
            <p:custDataLst>
              <p:tags r:id="rId3"/>
            </p:custDataLst>
          </p:nvPr>
        </p:nvSpPr>
        <p:spPr>
          <a:xfrm>
            <a:off x="1873326" y="2741059"/>
            <a:ext cx="817215" cy="81721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>
            <p:custDataLst>
              <p:tags r:id="rId4"/>
            </p:custDataLst>
          </p:nvPr>
        </p:nvSpPr>
        <p:spPr>
          <a:xfrm>
            <a:off x="2098764" y="2966498"/>
            <a:ext cx="366338" cy="36633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</a:path>
              <a:path w="304800" h="304800"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</a:path>
              <a:path w="304800" h="304800"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1444602" y="3655209"/>
            <a:ext cx="1674663" cy="4547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8" name="TextBox 8"/>
          <p:cNvSpPr txBox="1"/>
          <p:nvPr>
            <p:custDataLst>
              <p:tags r:id="rId6"/>
            </p:custDataLst>
          </p:nvPr>
        </p:nvSpPr>
        <p:spPr>
          <a:xfrm>
            <a:off x="707390" y="4429760"/>
            <a:ext cx="3230245" cy="1466215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力学、热学、电磁学、光学、原子物理等模块均有涉及，覆盖全面。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7"/>
            </p:custDataLst>
          </p:nvPr>
        </p:nvSpPr>
        <p:spPr>
          <a:xfrm>
            <a:off x="4338320" y="4255770"/>
            <a:ext cx="3505835" cy="2032000"/>
          </a:xfrm>
          <a:prstGeom prst="roundRect">
            <a:avLst>
              <a:gd name="adj" fmla="val 16667"/>
            </a:avLst>
          </a:prstGeom>
          <a:solidFill>
            <a:schemeClr val="lt1">
              <a:alpha val="100000"/>
            </a:schemeClr>
          </a:solidFill>
        </p:spPr>
      </p:sp>
      <p:sp>
        <p:nvSpPr>
          <p:cNvPr id="10" name="AutoShape 10"/>
          <p:cNvSpPr/>
          <p:nvPr>
            <p:custDataLst>
              <p:tags r:id="rId8"/>
            </p:custDataLst>
          </p:nvPr>
        </p:nvSpPr>
        <p:spPr>
          <a:xfrm>
            <a:off x="5682630" y="2741059"/>
            <a:ext cx="817215" cy="817215"/>
          </a:xfrm>
          <a:prstGeom prst="ellipse">
            <a:avLst/>
          </a:prstGeom>
          <a:solidFill>
            <a:schemeClr val="accent2">
              <a:alpha val="100000"/>
              <a:lumMod val="50000"/>
            </a:schemeClr>
          </a:solidFill>
        </p:spPr>
      </p:sp>
      <p:sp>
        <p:nvSpPr>
          <p:cNvPr id="11" name="AutoShape 11"/>
          <p:cNvSpPr/>
          <p:nvPr>
            <p:custDataLst>
              <p:tags r:id="rId9"/>
            </p:custDataLst>
          </p:nvPr>
        </p:nvSpPr>
        <p:spPr>
          <a:xfrm>
            <a:off x="5253906" y="3655209"/>
            <a:ext cx="1674663" cy="4547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分值分配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10"/>
            </p:custDataLst>
          </p:nvPr>
        </p:nvSpPr>
        <p:spPr>
          <a:xfrm>
            <a:off x="4495800" y="4495800"/>
            <a:ext cx="3272155" cy="1820545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各模块分值比例合理，力学和电磁学占比最大。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1"/>
            </p:custDataLst>
          </p:nvPr>
        </p:nvSpPr>
        <p:spPr>
          <a:xfrm>
            <a:off x="8157210" y="4255770"/>
            <a:ext cx="3505835" cy="2020570"/>
          </a:xfrm>
          <a:prstGeom prst="roundRect">
            <a:avLst>
              <a:gd name="adj" fmla="val 16667"/>
            </a:avLst>
          </a:prstGeom>
          <a:solidFill>
            <a:schemeClr val="lt1">
              <a:alpha val="100000"/>
            </a:schemeClr>
          </a:solidFill>
        </p:spPr>
      </p:sp>
      <p:sp>
        <p:nvSpPr>
          <p:cNvPr id="14" name="AutoShape 14"/>
          <p:cNvSpPr/>
          <p:nvPr>
            <p:custDataLst>
              <p:tags r:id="rId12"/>
            </p:custDataLst>
          </p:nvPr>
        </p:nvSpPr>
        <p:spPr>
          <a:xfrm>
            <a:off x="9501460" y="2741059"/>
            <a:ext cx="817215" cy="817215"/>
          </a:xfrm>
          <a:prstGeom prst="ellipse">
            <a:avLst/>
          </a:prstGeom>
          <a:solidFill>
            <a:schemeClr val="accent3">
              <a:alpha val="100000"/>
              <a:lumMod val="50000"/>
            </a:schemeClr>
          </a:solidFill>
        </p:spPr>
      </p:sp>
      <p:sp>
        <p:nvSpPr>
          <p:cNvPr id="15" name="AutoShape 15"/>
          <p:cNvSpPr/>
          <p:nvPr>
            <p:custDataLst>
              <p:tags r:id="rId13"/>
            </p:custDataLst>
          </p:nvPr>
        </p:nvSpPr>
        <p:spPr>
          <a:xfrm>
            <a:off x="9072735" y="3655209"/>
            <a:ext cx="1674663" cy="4547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1">
            <a:noAutofit/>
          </a:bodyPr>
          <a:lstStyle/>
          <a:p>
            <a:pPr algn="ctr">
              <a:defRPr/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难度系数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4"/>
            </p:custDataLst>
          </p:nvPr>
        </p:nvSpPr>
        <p:spPr>
          <a:xfrm>
            <a:off x="8335645" y="4429760"/>
            <a:ext cx="3116580" cy="1489710"/>
          </a:xfrm>
          <a:prstGeom prst="rect">
            <a:avLst/>
          </a:prstGeom>
        </p:spPr>
        <p:txBody>
          <a:bodyPr vert="horz" wrap="square" lIns="123825" tIns="57150" rIns="57150" bIns="57150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2400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总体难度适中，区分度明显，有助于选拔优秀学生。</a:t>
            </a:r>
            <a:endParaRPr lang="en-US" sz="2400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  <p:sp>
        <p:nvSpPr>
          <p:cNvPr id="17" name="Freeform 17"/>
          <p:cNvSpPr/>
          <p:nvPr>
            <p:custDataLst>
              <p:tags r:id="rId15"/>
            </p:custDataLst>
          </p:nvPr>
        </p:nvSpPr>
        <p:spPr>
          <a:xfrm>
            <a:off x="9700479" y="2953525"/>
            <a:ext cx="423166" cy="42316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</a:path>
              <a:path w="304800" h="304800"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</a:path>
              <a:path w="304800" h="304800"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Freeform 18"/>
          <p:cNvSpPr/>
          <p:nvPr>
            <p:custDataLst>
              <p:tags r:id="rId16"/>
            </p:custDataLst>
          </p:nvPr>
        </p:nvSpPr>
        <p:spPr>
          <a:xfrm>
            <a:off x="5891042" y="2960668"/>
            <a:ext cx="416023" cy="41602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243840"/>
                </a:moveTo>
                <a:lnTo>
                  <a:pt x="304800" y="243840"/>
                </a:lnTo>
                <a:lnTo>
                  <a:pt x="304800" y="259080"/>
                </a:lnTo>
                <a:cubicBezTo>
                  <a:pt x="304800" y="267500"/>
                  <a:pt x="297980" y="274320"/>
                  <a:pt x="289560" y="274320"/>
                </a:cubicBezTo>
                <a:lnTo>
                  <a:pt x="289560" y="274320"/>
                </a:lnTo>
                <a:lnTo>
                  <a:pt x="15240" y="274320"/>
                </a:lnTo>
                <a:cubicBezTo>
                  <a:pt x="6820" y="274320"/>
                  <a:pt x="0" y="267500"/>
                  <a:pt x="0" y="259080"/>
                </a:cubicBezTo>
                <a:lnTo>
                  <a:pt x="0" y="259080"/>
                </a:lnTo>
                <a:lnTo>
                  <a:pt x="0" y="243840"/>
                </a:lnTo>
                <a:lnTo>
                  <a:pt x="30480" y="243840"/>
                </a:lnTo>
                <a:lnTo>
                  <a:pt x="30480" y="60960"/>
                </a:lnTo>
                <a:cubicBezTo>
                  <a:pt x="30480" y="44196"/>
                  <a:pt x="44196" y="30480"/>
                  <a:pt x="60960" y="30480"/>
                </a:cubicBezTo>
                <a:lnTo>
                  <a:pt x="243840" y="30480"/>
                </a:lnTo>
                <a:cubicBezTo>
                  <a:pt x="260671" y="30480"/>
                  <a:pt x="274320" y="44129"/>
                  <a:pt x="274320" y="60960"/>
                </a:cubicBezTo>
                <a:lnTo>
                  <a:pt x="274320" y="60960"/>
                </a:lnTo>
                <a:lnTo>
                  <a:pt x="274320" y="243840"/>
                </a:lnTo>
                <a:close/>
              </a:path>
              <a:path w="304800" h="304800">
                <a:moveTo>
                  <a:pt x="60960" y="60960"/>
                </a:moveTo>
                <a:lnTo>
                  <a:pt x="60960" y="198120"/>
                </a:lnTo>
                <a:lnTo>
                  <a:pt x="243840" y="198120"/>
                </a:lnTo>
                <a:lnTo>
                  <a:pt x="243840" y="60960"/>
                </a:lnTo>
                <a:lnTo>
                  <a:pt x="60960" y="60960"/>
                </a:lnTo>
                <a:close/>
              </a:path>
              <a:path w="304800" h="304800">
                <a:moveTo>
                  <a:pt x="121920" y="228600"/>
                </a:moveTo>
                <a:lnTo>
                  <a:pt x="121920" y="243840"/>
                </a:lnTo>
                <a:lnTo>
                  <a:pt x="182880" y="243840"/>
                </a:lnTo>
                <a:lnTo>
                  <a:pt x="182880" y="228600"/>
                </a:lnTo>
                <a:lnTo>
                  <a:pt x="121920" y="22860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19200"/>
            <a:ext cx="9653270" cy="47879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1">
                    <a:alpha val="100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</a:rPr>
              <a:t>考点分布、分值、难度系数总览</a:t>
            </a:r>
            <a:endParaRPr lang="en-US" sz="3000" b="1">
              <a:solidFill>
                <a:schemeClr val="dk1">
                  <a:alpha val="100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10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0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0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0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0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04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0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0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0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0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0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10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1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1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6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1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1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2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2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22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2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2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5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7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29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3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1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3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5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3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3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40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4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4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6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4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4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5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5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2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5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15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8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5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16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60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1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2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3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4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5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6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7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8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69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70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1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2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3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4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5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40492826_1*i*1"/>
  <p:tag name="KSO_WM_TEMPLATE_CATEGORY" val="custom"/>
  <p:tag name="KSO_WM_TEMPLATE_INDEX" val="40492826"/>
  <p:tag name="KSO_WM_UNIT_LAYERLEVEL" val="1"/>
  <p:tag name="KSO_WM_TAG_VERSION" val="3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40492826_1*i*2"/>
  <p:tag name="KSO_WM_TEMPLATE_CATEGORY" val="custom"/>
  <p:tag name="KSO_WM_TEMPLATE_INDEX" val="40492826"/>
  <p:tag name="KSO_WM_UNIT_LAYERLEVEL" val="1"/>
  <p:tag name="KSO_WM_TAG_VERSION" val="3.0"/>
  <p:tag name="KSO_WM_BEAUTIFY_FLAG" val="#wm#"/>
</p:tagLst>
</file>

<file path=ppt/tags/tag178.xml><?xml version="1.0" encoding="utf-8"?>
<p:tagLst xmlns:p="http://schemas.openxmlformats.org/presentationml/2006/main"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40492826_1*f*1"/>
  <p:tag name="KSO_WM_TEMPLATE_CATEGORY" val="custom"/>
  <p:tag name="KSO_WM_TEMPLATE_INDEX" val="40492826"/>
  <p:tag name="KSO_WM_UNIT_LAYERLEVEL" val="1"/>
  <p:tag name="KSO_WM_TAG_VERSION" val="3.0"/>
  <p:tag name="KSO_WM_BEAUTIFY_FLAG" val="#wm#"/>
  <p:tag name="KSO_WM_UNIT_PRESET_TEXT" val="单击添加正文，文字是您思想的提炼，为了最终演示发布的良好效果，请言简意赅的阐述观点。根据需要可酌情增减文字，以便观者可以准确理解您所传达的信息。&#10;单击此处输入你的正文，文字是您思想的提炼，为了最终演示发布的良好效果，请尽量言简意赅的阐述观点。根据需要可酌情增减文字，以便观者理解您所传达的信息。单击此处添加正文，文字是您思想的提炼，请言简意赅阐述内容。"/>
  <p:tag name="KSO_WM_UNIT_TEXT_TYPE" val="1"/>
</p:tagLst>
</file>

<file path=ppt/tags/tag179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8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80.xml><?xml version="1.0" encoding="utf-8"?>
<p:tagLst xmlns:p="http://schemas.openxmlformats.org/presentationml/2006/main">
  <p:tag name="KSO_WM_DIAGRAM_VIRTUALLY_FRAME" val="{&quot;height&quot;:433.29984251968506,&quot;left&quot;:43.845905511811026,&quot;top&quot;:101.89889763779529,&quot;width&quot;:846.9798425196852}"/>
</p:tagLst>
</file>

<file path=ppt/tags/tag181.xml><?xml version="1.0" encoding="utf-8"?>
<p:tagLst xmlns:p="http://schemas.openxmlformats.org/presentationml/2006/main">
  <p:tag name="KSO_WM_SLIDE_ID" val="custom40492826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40492826"/>
  <p:tag name="KSO_WM_SLIDE_TYPE" val="text"/>
  <p:tag name="KSO_WM_SLIDE_SUBTYPE" val="diag"/>
  <p:tag name="KSO_WM_SLIDE_SIZE" val="960*539"/>
  <p:tag name="KSO_WM_SLIDE_POSITION" val="0*0"/>
  <p:tag name="KSO_WM_SLIDE_LAYOUT" val="f"/>
  <p:tag name="KSO_WM_SLIDE_LAYOUT_CNT" val="1"/>
  <p:tag name="KSO_WM_SPECIAL_SOURCE" val="bdnull"/>
</p:tagLst>
</file>

<file path=ppt/tags/tag182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3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4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5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6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7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8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89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190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1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2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3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4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5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6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7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8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199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2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20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200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201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202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203.xml><?xml version="1.0" encoding="utf-8"?>
<p:tagLst xmlns:p="http://schemas.openxmlformats.org/presentationml/2006/main">
  <p:tag name="KSO_WM_DIAGRAM_VIRTUALLY_FRAME" val="{&quot;height&quot;:363.08503937007873,&quot;left&quot;:49.0455905511811,&quot;top&quot;:112.71496062992125,&quot;width&quot;:621.2910236220472}"/>
</p:tagLst>
</file>

<file path=ppt/tags/tag204.xml><?xml version="1.0" encoding="utf-8"?>
<p:tagLst xmlns:p="http://schemas.openxmlformats.org/presentationml/2006/main">
  <p:tag name="TABLE_ENDDRAG_ORIGIN_RECT" val="903*471"/>
  <p:tag name="TABLE_ENDDRAG_RECT" val="19*96*903*471"/>
</p:tagLst>
</file>

<file path=ppt/tags/tag205.xml><?xml version="1.0" encoding="utf-8"?>
<p:tagLst xmlns:p="http://schemas.openxmlformats.org/presentationml/2006/main">
  <p:tag name="TABLE_ENDDRAG_ORIGIN_RECT" val="641*389"/>
  <p:tag name="TABLE_ENDDRAG_RECT" val="52*92*641*389"/>
</p:tagLst>
</file>

<file path=ppt/tags/tag206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07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08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09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1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210.xml><?xml version="1.0" encoding="utf-8"?>
<p:tagLst xmlns:p="http://schemas.openxmlformats.org/presentationml/2006/main">
  <p:tag name="KSO_WM_DIAGRAM_VIRTUALLY_FRAME" val="{&quot;height&quot;:269.1685826771653,&quot;left&quot;:41.65,&quot;top&quot;:263.8314173228347,&quot;width&quot;:876.7}"/>
</p:tagLst>
</file>

<file path=ppt/tags/tag211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12.xml><?xml version="1.0" encoding="utf-8"?>
<p:tagLst xmlns:p="http://schemas.openxmlformats.org/presentationml/2006/main">
  <p:tag name="KSO_WM_DIAGRAM_VIRTUALLY_FRAME" val="{&quot;height&quot;:269.1685826771653,&quot;left&quot;:41.65,&quot;top&quot;:263.8314173228347,&quot;width&quot;:876.7}"/>
</p:tagLst>
</file>

<file path=ppt/tags/tag213.xml><?xml version="1.0" encoding="utf-8"?>
<p:tagLst xmlns:p="http://schemas.openxmlformats.org/presentationml/2006/main">
  <p:tag name="KSO_WM_DIAGRAM_VIRTUALLY_FRAME" val="{&quot;height&quot;:425.01858267716534,&quot;left&quot;:41.65,&quot;top&quot;:107.98141732283466,&quot;width&quot;:876.7}"/>
</p:tagLst>
</file>

<file path=ppt/tags/tag214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15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16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17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18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19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20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1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2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3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4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5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6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7.xml><?xml version="1.0" encoding="utf-8"?>
<p:tagLst xmlns:p="http://schemas.openxmlformats.org/presentationml/2006/main">
  <p:tag name="KSO_WM_DIAGRAM_VIRTUALLY_FRAME" val="{&quot;height&quot;:396.5933858267716,&quot;left&quot;:32.688110236220474,&quot;top&quot;:100.82874015748031,&quot;width&quot;:880.0998425196849}"/>
</p:tagLst>
</file>

<file path=ppt/tags/tag228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29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30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1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2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3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4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5.xml><?xml version="1.0" encoding="utf-8"?>
<p:tagLst xmlns:p="http://schemas.openxmlformats.org/presentationml/2006/main">
  <p:tag name="KSO_WM_DIAGRAM_VIRTUALLY_FRAME" val="{&quot;height&quot;:402.5712598425197,&quot;left&quot;:32.688110236220474,&quot;top&quot;:100.82874015748031,&quot;width&quot;:880.0998425196849}"/>
</p:tagLst>
</file>

<file path=ppt/tags/tag236.xml><?xml version="1.0" encoding="utf-8"?>
<p:tagLst xmlns:p="http://schemas.openxmlformats.org/presentationml/2006/main">
  <p:tag name="TABLE_ENDDRAG_ORIGIN_RECT" val="643*301"/>
  <p:tag name="TABLE_ENDDRAG_RECT" val="64*95*643*301"/>
</p:tagLst>
</file>

<file path=ppt/tags/tag237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38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39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40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1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2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3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4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5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6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7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8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49.xml><?xml version="1.0" encoding="utf-8"?>
<p:tagLst xmlns:p="http://schemas.openxmlformats.org/presentationml/2006/main">
  <p:tag name="KSO_WM_DIAGRAM_VIRTUALLY_FRAME" val="{&quot;height&quot;:320.8337795275591,&quot;left&quot;:17.65,&quot;top&quot;:137.12842519685037,&quot;width&quot;:920.8}"/>
</p:tagLst>
</file>

<file path=ppt/tags/tag25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50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1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2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3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4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5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6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7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8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59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6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60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61.xml><?xml version="1.0" encoding="utf-8"?>
<p:tagLst xmlns:p="http://schemas.openxmlformats.org/presentationml/2006/main">
  <p:tag name="KSO_WM_DIAGRAM_VIRTUALLY_FRAME" val="{&quot;height&quot;:384.17,&quot;left&quot;:323.89566929133855,&quot;top&quot;:129.37653543307084,&quot;width&quot;:600.1922047244095}"/>
</p:tagLst>
</file>

<file path=ppt/tags/tag27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8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29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30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1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2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3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4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5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6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7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8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39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4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40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41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42.xml><?xml version="1.0" encoding="utf-8"?>
<p:tagLst xmlns:p="http://schemas.openxmlformats.org/presentationml/2006/main">
  <p:tag name="KSO_WM_DIAGRAM_VIRTUALLY_FRAME" val="{&quot;height&quot;:320.8071653543308,&quot;left&quot;:39.94503937007874,&quot;top&quot;:147.85771653543304,&quot;width&quot;:876.0847244094488}"/>
</p:tagLst>
</file>

<file path=ppt/tags/tag43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4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5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6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7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8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49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50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1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2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3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4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5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6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7.xml><?xml version="1.0" encoding="utf-8"?>
<p:tagLst xmlns:p="http://schemas.openxmlformats.org/presentationml/2006/main">
  <p:tag name="KSO_WM_DIAGRAM_VIRTUALLY_FRAME" val="{&quot;height&quot;:299.51858267716534,&quot;left&quot;:41.65,&quot;top&quot;:215.83141732283465,&quot;width&quot;:876.7}"/>
</p:tagLst>
</file>

<file path=ppt/tags/tag5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59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.xml><?xml version="1.0" encoding="utf-8"?>
<p:tagLst xmlns:p="http://schemas.openxmlformats.org/presentationml/2006/main">
  <p:tag name="KSO_WM_DIAGRAM_VIRTUALLY_FRAME" val="{&quot;height&quot;:284.5,&quot;left&quot;:307.59700787401573,&quot;top&quot;:138.2,&quot;width&quot;:509.15299212598427}"/>
</p:tagLst>
</file>

<file path=ppt/tags/tag6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1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2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63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4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6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66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67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6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7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7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2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7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7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8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7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80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8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83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4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5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87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8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89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9.xml><?xml version="1.0" encoding="utf-8"?>
<p:tagLst xmlns:p="http://schemas.openxmlformats.org/presentationml/2006/main">
  <p:tag name="KSO_WM_DIAGRAM_VIRTUALLY_FRAME" val="{&quot;height&quot;:385.48921259842524,&quot;left&quot;:40.55937007874016,&quot;top&quot;:108.42503937007874,&quot;width&quot;:879.1318110236222}"/>
</p:tagLst>
</file>

<file path=ppt/tags/tag90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91.xml><?xml version="1.0" encoding="utf-8"?>
<p:tagLst xmlns:p="http://schemas.openxmlformats.org/presentationml/2006/main">
  <p:tag name="KSO_WM_DIAGRAM_VIRTUALLY_FRAME" val="{&quot;height&quot;:477,&quot;left&quot;:35.5,&quot;top&quot;:19.75,&quot;width&quot;:865.65}"/>
</p:tagLst>
</file>

<file path=ppt/tags/tag92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3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4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5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6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7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8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ags/tag99.xml><?xml version="1.0" encoding="utf-8"?>
<p:tagLst xmlns:p="http://schemas.openxmlformats.org/presentationml/2006/main">
  <p:tag name="KSO_WM_DIAGRAM_VIRTUALLY_FRAME" val="{&quot;height&quot;:391.9734645669291,&quot;left&quot;:35.52267716535433,&quot;top&quot;:104.77653543307088,&quot;width&quot;:865.6273228346457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FFD"/>
      </a:lt1>
      <a:dk2>
        <a:srgbClr val="003C35"/>
      </a:dk2>
      <a:lt2>
        <a:srgbClr val="FFFFFF"/>
      </a:lt2>
      <a:accent1>
        <a:srgbClr val="00A5B2"/>
      </a:accent1>
      <a:accent2>
        <a:srgbClr val="52C6B8"/>
      </a:accent2>
      <a:accent3>
        <a:srgbClr val="00657D"/>
      </a:accent3>
      <a:accent4>
        <a:srgbClr val="58C19B"/>
      </a:accent4>
      <a:accent5>
        <a:srgbClr val="6DD690"/>
      </a:accent5>
      <a:accent6>
        <a:srgbClr val="9CCAFF"/>
      </a:accent6>
      <a:hlink>
        <a:srgbClr val="05C6AF"/>
      </a:hlink>
      <a:folHlink>
        <a:srgbClr val="05C6A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5简"/>
        <a:ea typeface=""/>
        <a:cs typeface=""/>
        <a:font script="Jpan" typeface="ＭＳ Ｐゴシック"/>
        <a:font script="Hang" typeface="맑은 고딕"/>
        <a:font script="Hans" typeface="汉仪旗黑-55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6025</Words>
  <Application>WPS 演示</Application>
  <PresentationFormat>On-screen Show (4:3)</PresentationFormat>
  <Paragraphs>707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93" baseType="lpstr">
      <vt:lpstr>Arial</vt:lpstr>
      <vt:lpstr>宋体</vt:lpstr>
      <vt:lpstr>Wingdings</vt:lpstr>
      <vt:lpstr>汉仪旗黑-55简</vt:lpstr>
      <vt:lpstr>黑体</vt:lpstr>
      <vt:lpstr>华康行楷体 W5</vt:lpstr>
      <vt:lpstr>Noto Sans SC</vt:lpstr>
      <vt:lpstr>微软雅黑</vt:lpstr>
      <vt:lpstr>楷体</vt:lpstr>
      <vt:lpstr>Arial Unicode MS</vt:lpstr>
      <vt:lpstr>Calibri</vt:lpstr>
      <vt:lpstr>汉仪旗黑-55简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晓艳</cp:lastModifiedBy>
  <cp:revision>15</cp:revision>
  <dcterms:created xsi:type="dcterms:W3CDTF">2006-08-16T00:00:00Z</dcterms:created>
  <dcterms:modified xsi:type="dcterms:W3CDTF">2025-08-25T09:41:50Z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9CC2115CF5AD48BAB9BD796D0006EC31_13</vt:lpwstr>
  </property>
  <property fmtid="{D5CDD505-2E9C-101B-9397-08002B2CF9AE}" pid="3" name="KSOProductBuildVer">
    <vt:lpwstr>2052-12.1.0.21915</vt:lpwstr>
  </property>
</Properties>
</file>