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av" ContentType="audio/wav"/>
  <Default Extension="vml" ContentType="application/vnd.openxmlformats-officedocument.vmlDrawing"/>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2" r:id="rId2"/>
  </p:sldMasterIdLst>
  <p:notesMasterIdLst>
    <p:notesMasterId r:id="rId180"/>
  </p:notesMasterIdLst>
  <p:handoutMasterIdLst>
    <p:handoutMasterId r:id="rId181"/>
  </p:handoutMasterIdLst>
  <p:sldIdLst>
    <p:sldId id="544" r:id="rId3"/>
    <p:sldId id="263" r:id="rId4"/>
    <p:sldId id="545" r:id="rId5"/>
    <p:sldId id="264" r:id="rId6"/>
    <p:sldId id="265" r:id="rId7"/>
    <p:sldId id="546" r:id="rId8"/>
    <p:sldId id="414" r:id="rId9"/>
    <p:sldId id="547" r:id="rId10"/>
    <p:sldId id="548" r:id="rId11"/>
    <p:sldId id="549" r:id="rId12"/>
    <p:sldId id="415" r:id="rId13"/>
    <p:sldId id="417" r:id="rId14"/>
    <p:sldId id="420" r:id="rId15"/>
    <p:sldId id="421" r:id="rId16"/>
    <p:sldId id="435" r:id="rId17"/>
    <p:sldId id="422" r:id="rId18"/>
    <p:sldId id="418" r:id="rId19"/>
    <p:sldId id="423" r:id="rId20"/>
    <p:sldId id="424" r:id="rId21"/>
    <p:sldId id="425" r:id="rId22"/>
    <p:sldId id="434" r:id="rId23"/>
    <p:sldId id="426" r:id="rId24"/>
    <p:sldId id="427" r:id="rId25"/>
    <p:sldId id="645" r:id="rId26"/>
    <p:sldId id="419" r:id="rId27"/>
    <p:sldId id="429" r:id="rId28"/>
    <p:sldId id="416" r:id="rId29"/>
    <p:sldId id="428" r:id="rId30"/>
    <p:sldId id="430" r:id="rId31"/>
    <p:sldId id="431" r:id="rId32"/>
    <p:sldId id="432" r:id="rId33"/>
    <p:sldId id="436" r:id="rId34"/>
    <p:sldId id="433" r:id="rId35"/>
    <p:sldId id="437" r:id="rId36"/>
    <p:sldId id="438" r:id="rId37"/>
    <p:sldId id="655" r:id="rId38"/>
    <p:sldId id="444" r:id="rId39"/>
    <p:sldId id="445" r:id="rId40"/>
    <p:sldId id="439" r:id="rId41"/>
    <p:sldId id="646" r:id="rId42"/>
    <p:sldId id="440" r:id="rId43"/>
    <p:sldId id="446" r:id="rId44"/>
    <p:sldId id="447" r:id="rId45"/>
    <p:sldId id="647" r:id="rId46"/>
    <p:sldId id="648" r:id="rId47"/>
    <p:sldId id="649" r:id="rId48"/>
    <p:sldId id="441" r:id="rId49"/>
    <p:sldId id="448" r:id="rId50"/>
    <p:sldId id="449" r:id="rId51"/>
    <p:sldId id="450" r:id="rId52"/>
    <p:sldId id="451" r:id="rId53"/>
    <p:sldId id="442" r:id="rId54"/>
    <p:sldId id="452" r:id="rId55"/>
    <p:sldId id="453" r:id="rId56"/>
    <p:sldId id="443" r:id="rId57"/>
    <p:sldId id="454" r:id="rId58"/>
    <p:sldId id="550" r:id="rId59"/>
    <p:sldId id="551" r:id="rId60"/>
    <p:sldId id="552" r:id="rId61"/>
    <p:sldId id="467" r:id="rId62"/>
    <p:sldId id="481" r:id="rId63"/>
    <p:sldId id="468" r:id="rId64"/>
    <p:sldId id="565" r:id="rId65"/>
    <p:sldId id="469" r:id="rId66"/>
    <p:sldId id="470" r:id="rId67"/>
    <p:sldId id="472" r:id="rId68"/>
    <p:sldId id="566" r:id="rId69"/>
    <p:sldId id="567" r:id="rId70"/>
    <p:sldId id="568" r:id="rId71"/>
    <p:sldId id="569" r:id="rId72"/>
    <p:sldId id="570" r:id="rId73"/>
    <p:sldId id="571" r:id="rId74"/>
    <p:sldId id="471" r:id="rId75"/>
    <p:sldId id="473" r:id="rId76"/>
    <p:sldId id="475" r:id="rId77"/>
    <p:sldId id="476" r:id="rId78"/>
    <p:sldId id="474" r:id="rId79"/>
    <p:sldId id="478" r:id="rId80"/>
    <p:sldId id="493" r:id="rId81"/>
    <p:sldId id="494" r:id="rId82"/>
    <p:sldId id="295" r:id="rId83"/>
    <p:sldId id="497" r:id="rId84"/>
    <p:sldId id="496" r:id="rId85"/>
    <p:sldId id="498" r:id="rId86"/>
    <p:sldId id="499" r:id="rId87"/>
    <p:sldId id="500" r:id="rId88"/>
    <p:sldId id="501" r:id="rId89"/>
    <p:sldId id="502" r:id="rId90"/>
    <p:sldId id="503" r:id="rId91"/>
    <p:sldId id="504" r:id="rId92"/>
    <p:sldId id="506" r:id="rId93"/>
    <p:sldId id="507" r:id="rId94"/>
    <p:sldId id="508" r:id="rId95"/>
    <p:sldId id="509" r:id="rId96"/>
    <p:sldId id="510" r:id="rId97"/>
    <p:sldId id="511" r:id="rId98"/>
    <p:sldId id="512" r:id="rId99"/>
    <p:sldId id="513" r:id="rId100"/>
    <p:sldId id="514" r:id="rId101"/>
    <p:sldId id="515" r:id="rId102"/>
    <p:sldId id="518" r:id="rId103"/>
    <p:sldId id="495" r:id="rId104"/>
    <p:sldId id="519" r:id="rId105"/>
    <p:sldId id="622" r:id="rId106"/>
    <p:sldId id="520" r:id="rId107"/>
    <p:sldId id="521" r:id="rId108"/>
    <p:sldId id="522" r:id="rId109"/>
    <p:sldId id="523" r:id="rId110"/>
    <p:sldId id="517" r:id="rId111"/>
    <p:sldId id="574" r:id="rId112"/>
    <p:sldId id="575" r:id="rId113"/>
    <p:sldId id="576" r:id="rId114"/>
    <p:sldId id="577" r:id="rId115"/>
    <p:sldId id="539" r:id="rId116"/>
    <p:sldId id="540" r:id="rId117"/>
    <p:sldId id="541" r:id="rId118"/>
    <p:sldId id="543" r:id="rId119"/>
    <p:sldId id="581" r:id="rId120"/>
    <p:sldId id="582" r:id="rId121"/>
    <p:sldId id="583" r:id="rId122"/>
    <p:sldId id="584" r:id="rId123"/>
    <p:sldId id="604" r:id="rId124"/>
    <p:sldId id="605" r:id="rId125"/>
    <p:sldId id="606" r:id="rId126"/>
    <p:sldId id="607" r:id="rId127"/>
    <p:sldId id="608" r:id="rId128"/>
    <p:sldId id="609" r:id="rId129"/>
    <p:sldId id="610" r:id="rId130"/>
    <p:sldId id="620" r:id="rId131"/>
    <p:sldId id="615" r:id="rId132"/>
    <p:sldId id="656" r:id="rId133"/>
    <p:sldId id="657" r:id="rId134"/>
    <p:sldId id="658" r:id="rId135"/>
    <p:sldId id="616" r:id="rId136"/>
    <p:sldId id="617" r:id="rId137"/>
    <p:sldId id="621" r:id="rId138"/>
    <p:sldId id="619" r:id="rId139"/>
    <p:sldId id="602" r:id="rId140"/>
    <p:sldId id="623" r:id="rId141"/>
    <p:sldId id="624" r:id="rId142"/>
    <p:sldId id="603" r:id="rId143"/>
    <p:sldId id="625" r:id="rId144"/>
    <p:sldId id="626" r:id="rId145"/>
    <p:sldId id="651" r:id="rId146"/>
    <p:sldId id="652" r:id="rId147"/>
    <p:sldId id="653" r:id="rId148"/>
    <p:sldId id="654" r:id="rId149"/>
    <p:sldId id="628" r:id="rId150"/>
    <p:sldId id="629" r:id="rId151"/>
    <p:sldId id="630" r:id="rId152"/>
    <p:sldId id="631" r:id="rId153"/>
    <p:sldId id="632" r:id="rId154"/>
    <p:sldId id="633" r:id="rId155"/>
    <p:sldId id="634" r:id="rId156"/>
    <p:sldId id="635" r:id="rId157"/>
    <p:sldId id="636" r:id="rId158"/>
    <p:sldId id="637" r:id="rId159"/>
    <p:sldId id="638" r:id="rId160"/>
    <p:sldId id="639" r:id="rId161"/>
    <p:sldId id="640" r:id="rId162"/>
    <p:sldId id="641" r:id="rId163"/>
    <p:sldId id="660" r:id="rId164"/>
    <p:sldId id="659" r:id="rId165"/>
    <p:sldId id="524" r:id="rId166"/>
    <p:sldId id="525" r:id="rId167"/>
    <p:sldId id="526" r:id="rId168"/>
    <p:sldId id="527" r:id="rId169"/>
    <p:sldId id="528" r:id="rId170"/>
    <p:sldId id="529" r:id="rId171"/>
    <p:sldId id="530" r:id="rId172"/>
    <p:sldId id="531" r:id="rId173"/>
    <p:sldId id="532" r:id="rId174"/>
    <p:sldId id="533" r:id="rId175"/>
    <p:sldId id="534" r:id="rId176"/>
    <p:sldId id="642" r:id="rId177"/>
    <p:sldId id="643" r:id="rId178"/>
    <p:sldId id="644" r:id="rId179"/>
  </p:sldIdLst>
  <p:sldSz cx="9144000" cy="6858000" type="screen4x3"/>
  <p:notesSz cx="6858000" cy="9144000"/>
  <p:defaultTextStyle>
    <a:defPPr>
      <a:defRPr lang="en-US"/>
    </a:defPPr>
    <a:lvl1pPr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1pPr>
    <a:lvl2pPr marL="4572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2pPr>
    <a:lvl3pPr marL="9144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3pPr>
    <a:lvl4pPr marL="13716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4pPr>
    <a:lvl5pPr marL="1828800" algn="l" rtl="0" fontAlgn="base">
      <a:spcBef>
        <a:spcPct val="20000"/>
      </a:spcBef>
      <a:spcAft>
        <a:spcPct val="0"/>
      </a:spcAft>
      <a:buClr>
        <a:schemeClr val="accent2"/>
      </a:buClr>
      <a:buFont typeface="Wingdings" pitchFamily="2" charset="2"/>
      <a:defRPr kumimoji="1" sz="28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8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8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8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800" kern="1200">
        <a:solidFill>
          <a:schemeClr val="tx1"/>
        </a:solidFill>
        <a:latin typeface="Times New Roman" pitchFamily="18"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yj" initials="l"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0000FF"/>
    <a:srgbClr val="FF0000"/>
    <a:srgbClr val="008000"/>
    <a:srgbClr val="00002E"/>
    <a:srgbClr val="000000"/>
    <a:srgbClr val="3333FF"/>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37" autoAdjust="0"/>
    <p:restoredTop sz="86381" autoAdjust="0"/>
  </p:normalViewPr>
  <p:slideViewPr>
    <p:cSldViewPr>
      <p:cViewPr varScale="1">
        <p:scale>
          <a:sx n="107" d="100"/>
          <a:sy n="107" d="100"/>
        </p:scale>
        <p:origin x="-534" y="-84"/>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12588"/>
    </p:cViewPr>
  </p:sorterViewPr>
  <p:notesViewPr>
    <p:cSldViewPr>
      <p:cViewPr varScale="1">
        <p:scale>
          <a:sx n="57" d="100"/>
          <a:sy n="57" d="100"/>
        </p:scale>
        <p:origin x="-175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5" Type="http://schemas.openxmlformats.org/officeDocument/2006/relationships/slide" Target="slides/slide173.xml"/><Relationship Id="rId170" Type="http://schemas.openxmlformats.org/officeDocument/2006/relationships/slide" Target="slides/slide168.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181" Type="http://schemas.openxmlformats.org/officeDocument/2006/relationships/handoutMaster" Target="handoutMasters/handoutMaster1.xml"/><Relationship Id="rId186" Type="http://schemas.openxmlformats.org/officeDocument/2006/relationships/tableStyles" Target="tableStyle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4" Type="http://schemas.openxmlformats.org/officeDocument/2006/relationships/slide" Target="slides/slide2.xml"/><Relationship Id="rId9" Type="http://schemas.openxmlformats.org/officeDocument/2006/relationships/slide" Target="slides/slide7.xml"/><Relationship Id="rId172" Type="http://schemas.openxmlformats.org/officeDocument/2006/relationships/slide" Target="slides/slide170.xml"/><Relationship Id="rId180" Type="http://schemas.openxmlformats.org/officeDocument/2006/relationships/notesMaster" Target="notesMasters/notesMaster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viewProps" Target="viewProp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5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5" Type="http://schemas.openxmlformats.org/officeDocument/2006/relationships/image" Target="../media/image23.wmf"/><Relationship Id="rId4" Type="http://schemas.openxmlformats.org/officeDocument/2006/relationships/image" Target="../media/image2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ClrTx/>
              <a:buFontTx/>
              <a:buNone/>
              <a:defRPr sz="1200"/>
            </a:lvl1pPr>
          </a:lstStyle>
          <a:p>
            <a:endParaRPr lang="zh-CN" altLang="en-US"/>
          </a:p>
        </p:txBody>
      </p:sp>
      <p:sp>
        <p:nvSpPr>
          <p:cNvPr id="11267"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vl1pPr>
          </a:lstStyle>
          <a:p>
            <a:endParaRPr lang="en-US" altLang="zh-CN"/>
          </a:p>
        </p:txBody>
      </p:sp>
      <p:sp>
        <p:nvSpPr>
          <p:cNvPr id="11268"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endParaRPr lang="en-US" altLang="zh-CN"/>
          </a:p>
        </p:txBody>
      </p:sp>
      <p:sp>
        <p:nvSpPr>
          <p:cNvPr id="11269"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AB9D3B42-9F3F-4B2F-8A79-3FDBED69827F}" type="slidenum">
              <a:rPr lang="zh-CN" altLang="en-US"/>
              <a:pPr/>
              <a:t>‹#›</a:t>
            </a:fld>
            <a:endParaRPr lang="en-US" altLang="zh-CN"/>
          </a:p>
        </p:txBody>
      </p:sp>
    </p:spTree>
    <p:extLst>
      <p:ext uri="{BB962C8B-B14F-4D97-AF65-F5344CB8AC3E}">
        <p14:creationId xmlns:p14="http://schemas.microsoft.com/office/powerpoint/2010/main" val="49580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ClrTx/>
              <a:buFontTx/>
              <a:buNone/>
              <a:defRPr sz="1200"/>
            </a:lvl1pPr>
          </a:lstStyle>
          <a:p>
            <a:endParaRPr lang="zh-CN" altLang="en-US"/>
          </a:p>
        </p:txBody>
      </p:sp>
      <p:sp>
        <p:nvSpPr>
          <p:cNvPr id="1331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ClrTx/>
              <a:buFontTx/>
              <a:buNone/>
              <a:defRPr sz="1200"/>
            </a:lvl1pPr>
          </a:lstStyle>
          <a:p>
            <a:endParaRPr lang="en-US" altLang="zh-CN"/>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331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endParaRPr lang="en-US" altLang="zh-CN"/>
          </a:p>
        </p:txBody>
      </p:sp>
      <p:sp>
        <p:nvSpPr>
          <p:cNvPr id="1331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ABAF7EA3-597D-49DF-B511-346C52824AEA}" type="slidenum">
              <a:rPr lang="zh-CN" altLang="en-US"/>
              <a:pPr/>
              <a:t>‹#›</a:t>
            </a:fld>
            <a:endParaRPr lang="en-US" altLang="zh-CN"/>
          </a:p>
        </p:txBody>
      </p:sp>
    </p:spTree>
    <p:extLst>
      <p:ext uri="{BB962C8B-B14F-4D97-AF65-F5344CB8AC3E}">
        <p14:creationId xmlns:p14="http://schemas.microsoft.com/office/powerpoint/2010/main" val="281816382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392194" name="Picture 2" descr="图片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92195" name="Group 3"/>
          <p:cNvGrpSpPr>
            <a:grpSpLocks/>
          </p:cNvGrpSpPr>
          <p:nvPr/>
        </p:nvGrpSpPr>
        <p:grpSpPr bwMode="auto">
          <a:xfrm>
            <a:off x="0" y="38100"/>
            <a:ext cx="647700" cy="6769100"/>
            <a:chOff x="0" y="43"/>
            <a:chExt cx="5760" cy="4229"/>
          </a:xfrm>
        </p:grpSpPr>
        <p:sp>
          <p:nvSpPr>
            <p:cNvPr id="392196" name="Line 4"/>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197" name="Line 5"/>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198" name="Line 6"/>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199" name="Line 7"/>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0" name="Line 8"/>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1" name="Line 9"/>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2" name="Line 10"/>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3" name="Line 11"/>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4" name="Line 12"/>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5" name="Line 13"/>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6" name="Line 14"/>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7" name="Line 15"/>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8" name="Line 16"/>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09" name="Line 17"/>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0" name="Line 18"/>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1" name="Line 19"/>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2" name="Line 20"/>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3" name="Line 21"/>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4" name="Line 22"/>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5" name="Line 23"/>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6" name="Line 24"/>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7" name="Line 25"/>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8" name="Line 26"/>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19" name="Line 27"/>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0" name="Line 28"/>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1" name="Line 29"/>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2" name="Line 30"/>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3" name="Line 31"/>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4" name="Line 32"/>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5" name="Line 33"/>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6" name="Line 34"/>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7" name="Line 35"/>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8" name="Line 36"/>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29" name="Line 37"/>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0" name="Line 38"/>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1" name="Line 39"/>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2" name="Line 40"/>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3" name="Line 41"/>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4" name="Line 42"/>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5" name="Line 43"/>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6" name="Line 44"/>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7" name="Line 45"/>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8" name="Line 46"/>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39" name="Line 47"/>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0" name="Line 48"/>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1" name="Line 49"/>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2" name="Line 50"/>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3" name="Line 51"/>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4" name="Line 52"/>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5" name="Line 53"/>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6" name="Line 54"/>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7" name="Line 55"/>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8" name="Line 56"/>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49" name="Line 57"/>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0" name="Line 58"/>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1" name="Line 59"/>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2" name="Line 60"/>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3" name="Line 61"/>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4" name="Line 62"/>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5" name="Line 63"/>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6" name="Line 64"/>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7" name="Line 65"/>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8" name="Line 66"/>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59" name="Line 67"/>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0" name="Line 68"/>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1" name="Line 69"/>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2" name="Line 70"/>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3" name="Line 71"/>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4" name="Line 72"/>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5" name="Line 73"/>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6" name="Line 74"/>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7" name="Line 75"/>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8" name="Line 76"/>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69" name="Line 77"/>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0" name="Line 78"/>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1" name="Line 79"/>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2" name="Line 80"/>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3" name="Line 81"/>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4" name="Line 82"/>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5" name="Line 83"/>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6" name="Line 84"/>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7" name="Line 85"/>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8" name="Line 86"/>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79" name="Line 87"/>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0" name="Line 88"/>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1" name="Line 89"/>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2" name="Line 90"/>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3" name="Line 91"/>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4" name="Line 92"/>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5" name="Line 93"/>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6" name="Line 94"/>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7" name="Line 95"/>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8" name="Line 96"/>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89" name="Line 97"/>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90" name="Line 98"/>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91" name="Line 99"/>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92" name="Line 100"/>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92293" name="Line 101"/>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92298" name="Rectangle 106"/>
          <p:cNvSpPr>
            <a:spLocks noGrp="1" noChangeArrowheads="1"/>
          </p:cNvSpPr>
          <p:nvPr>
            <p:ph type="subTitle" idx="1"/>
          </p:nvPr>
        </p:nvSpPr>
        <p:spPr>
          <a:xfrm>
            <a:off x="1371600" y="3716338"/>
            <a:ext cx="6400800" cy="1922462"/>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392299" name="Rectangle 107"/>
          <p:cNvSpPr>
            <a:spLocks noGrp="1" noChangeArrowheads="1"/>
          </p:cNvSpPr>
          <p:nvPr>
            <p:ph type="ctrTitle"/>
          </p:nvPr>
        </p:nvSpPr>
        <p:spPr>
          <a:xfrm>
            <a:off x="755650" y="1412875"/>
            <a:ext cx="7772400" cy="1944688"/>
          </a:xfrm>
        </p:spPr>
        <p:txBody>
          <a:bodyPr/>
          <a:lstStyle>
            <a:lvl1pPr>
              <a:defRPr/>
            </a:lvl1pPr>
          </a:lstStyle>
          <a:p>
            <a:pPr lvl="0"/>
            <a:r>
              <a:rPr lang="zh-CN" altLang="en-US" noProof="0" smtClean="0"/>
              <a:t>单击此处编辑母版标题样式</a:t>
            </a:r>
          </a:p>
        </p:txBody>
      </p:sp>
      <p:pic>
        <p:nvPicPr>
          <p:cNvPr id="392302" name="Picture 110" descr="tongji"/>
          <p:cNvPicPr>
            <a:picLocks noChangeAspect="1" noChangeArrowheads="1"/>
          </p:cNvPicPr>
          <p:nvPr/>
        </p:nvPicPr>
        <p:blipFill>
          <a:blip r:embed="rId4" cstate="print">
            <a:clrChange>
              <a:clrFrom>
                <a:srgbClr val="7187C3"/>
              </a:clrFrom>
              <a:clrTo>
                <a:srgbClr val="7187C3">
                  <a:alpha val="0"/>
                </a:srgbClr>
              </a:clrTo>
            </a:clrChange>
            <a:extLst>
              <a:ext uri="{28A0092B-C50C-407E-A947-70E740481C1C}">
                <a14:useLocalDpi xmlns:a14="http://schemas.microsoft.com/office/drawing/2010/main" val="0"/>
              </a:ext>
            </a:extLst>
          </a:blip>
          <a:srcRect/>
          <a:stretch>
            <a:fillRect/>
          </a:stretch>
        </p:blipFill>
        <p:spPr bwMode="auto">
          <a:xfrm>
            <a:off x="7524750" y="333375"/>
            <a:ext cx="1008063" cy="10080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1" name="camera.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00255561"/>
      </p:ext>
    </p:extLst>
  </p:cSld>
  <p:clrMapOvr>
    <a:masterClrMapping/>
  </p:clrMapOvr>
  <p:transition spd="slow">
    <p:random/>
    <p:sndAc>
      <p:stSnd>
        <p:snd r:embed="rId1"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78625" y="476250"/>
            <a:ext cx="1989138" cy="57610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09625" y="476250"/>
            <a:ext cx="5816600" cy="57610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26283264"/>
      </p:ext>
    </p:extLst>
  </p:cSld>
  <p:clrMapOvr>
    <a:masterClrMapping/>
  </p:clrMapOvr>
  <p:transition spd="slow">
    <p:random/>
    <p:sndAc>
      <p:stSnd>
        <p:snd r:embed="rId1" name="camera.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09625" y="1773238"/>
            <a:ext cx="7958138" cy="4464050"/>
          </a:xfrm>
        </p:spPr>
        <p:txBody>
          <a:bodyPr/>
          <a:lstStyle/>
          <a:p>
            <a:endParaRPr lang="zh-CN" altLang="en-US"/>
          </a:p>
        </p:txBody>
      </p:sp>
    </p:spTree>
    <p:extLst>
      <p:ext uri="{BB962C8B-B14F-4D97-AF65-F5344CB8AC3E}">
        <p14:creationId xmlns:p14="http://schemas.microsoft.com/office/powerpoint/2010/main" val="10728446"/>
      </p:ext>
    </p:extLst>
  </p:cSld>
  <p:clrMapOvr>
    <a:masterClrMapping/>
  </p:clrMapOvr>
  <p:transition spd="slow">
    <p:random/>
    <p:sndAc>
      <p:stSnd>
        <p:snd r:embed="rId1" name="camera.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403350" y="476250"/>
            <a:ext cx="5867400" cy="10080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09625" y="1773238"/>
            <a:ext cx="3902075" cy="4464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64100" y="1773238"/>
            <a:ext cx="3903663" cy="4464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82717475"/>
      </p:ext>
    </p:extLst>
  </p:cSld>
  <p:clrMapOvr>
    <a:masterClrMapping/>
  </p:clrMapOvr>
  <p:transition spd="slow">
    <p:random/>
    <p:sndAc>
      <p:stSnd>
        <p:snd r:embed="rId1" name="camera.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2663266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65721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290698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030832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100292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96831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6387465"/>
      </p:ext>
    </p:extLst>
  </p:cSld>
  <p:clrMapOvr>
    <a:masterClrMapping/>
  </p:clrMapOvr>
  <p:transition spd="slow">
    <p:random/>
    <p:sndAc>
      <p:stSnd>
        <p:snd r:embed="rId1" name="camera.wav"/>
      </p:stSnd>
    </p:sndAc>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39961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810889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103834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960335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13914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486689995"/>
      </p:ext>
    </p:extLst>
  </p:cSld>
  <p:clrMapOvr>
    <a:masterClrMapping/>
  </p:clrMapOvr>
  <p:transition spd="slow">
    <p:random/>
    <p:sndAc>
      <p:stSnd>
        <p:snd r:embed="rId1"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09625" y="1773238"/>
            <a:ext cx="3902075"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64100" y="1773238"/>
            <a:ext cx="3903663" cy="4464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20148947"/>
      </p:ext>
    </p:extLst>
  </p:cSld>
  <p:clrMapOvr>
    <a:masterClrMapping/>
  </p:clrMapOvr>
  <p:transition spd="slow">
    <p:random/>
    <p:sndAc>
      <p:stSnd>
        <p:snd r:embed="rId1"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66773698"/>
      </p:ext>
    </p:extLst>
  </p:cSld>
  <p:clrMapOvr>
    <a:masterClrMapping/>
  </p:clrMapOvr>
  <p:transition spd="slow">
    <p:random/>
    <p:sndAc>
      <p:stSnd>
        <p:snd r:embed="rId1"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069748345"/>
      </p:ext>
    </p:extLst>
  </p:cSld>
  <p:clrMapOvr>
    <a:masterClrMapping/>
  </p:clrMapOvr>
  <p:transition spd="slow">
    <p:random/>
    <p:sndAc>
      <p:stSnd>
        <p:snd r:embed="rId1"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8643900"/>
      </p:ext>
    </p:extLst>
  </p:cSld>
  <p:clrMapOvr>
    <a:masterClrMapping/>
  </p:clrMapOvr>
  <p:transition spd="slow">
    <p:random/>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55745091"/>
      </p:ext>
    </p:extLst>
  </p:cSld>
  <p:clrMapOvr>
    <a:masterClrMapping/>
  </p:clrMapOvr>
  <p:transition spd="slow">
    <p:random/>
    <p:sndAc>
      <p:stSnd>
        <p:snd r:embed="rId1"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33229670"/>
      </p:ext>
    </p:extLst>
  </p:cSld>
  <p:clrMapOvr>
    <a:masterClrMapping/>
  </p:clrMapOvr>
  <p:transition spd="slow">
    <p:random/>
    <p:sndAc>
      <p:stSnd>
        <p:snd r:embed="rId1" name="camera.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audio" Target="../media/audio1.wav"/><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284" name="Picture 116" descr="图片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7171" name="Group 3"/>
          <p:cNvGrpSpPr>
            <a:grpSpLocks/>
          </p:cNvGrpSpPr>
          <p:nvPr/>
        </p:nvGrpSpPr>
        <p:grpSpPr bwMode="auto">
          <a:xfrm>
            <a:off x="0" y="38100"/>
            <a:ext cx="647700" cy="6769100"/>
            <a:chOff x="0" y="43"/>
            <a:chExt cx="5760" cy="4229"/>
          </a:xfrm>
        </p:grpSpPr>
        <p:sp>
          <p:nvSpPr>
            <p:cNvPr id="7172" name="Line 4"/>
            <p:cNvSpPr>
              <a:spLocks noChangeShapeType="1"/>
            </p:cNvSpPr>
            <p:nvPr userDrawn="1"/>
          </p:nvSpPr>
          <p:spPr bwMode="auto">
            <a:xfrm>
              <a:off x="0" y="420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3" name="Line 5"/>
            <p:cNvSpPr>
              <a:spLocks noChangeShapeType="1"/>
            </p:cNvSpPr>
            <p:nvPr userDrawn="1"/>
          </p:nvSpPr>
          <p:spPr bwMode="auto">
            <a:xfrm>
              <a:off x="0" y="42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4" name="Line 6"/>
            <p:cNvSpPr>
              <a:spLocks noChangeShapeType="1"/>
            </p:cNvSpPr>
            <p:nvPr userDrawn="1"/>
          </p:nvSpPr>
          <p:spPr bwMode="auto">
            <a:xfrm>
              <a:off x="0" y="427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5" name="Line 7"/>
            <p:cNvSpPr>
              <a:spLocks noChangeShapeType="1"/>
            </p:cNvSpPr>
            <p:nvPr userDrawn="1"/>
          </p:nvSpPr>
          <p:spPr bwMode="auto">
            <a:xfrm>
              <a:off x="0" y="4113"/>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6" name="Line 8"/>
            <p:cNvSpPr>
              <a:spLocks noChangeShapeType="1"/>
            </p:cNvSpPr>
            <p:nvPr userDrawn="1"/>
          </p:nvSpPr>
          <p:spPr bwMode="auto">
            <a:xfrm>
              <a:off x="0" y="406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7" name="Line 9"/>
            <p:cNvSpPr>
              <a:spLocks noChangeShapeType="1"/>
            </p:cNvSpPr>
            <p:nvPr userDrawn="1"/>
          </p:nvSpPr>
          <p:spPr bwMode="auto">
            <a:xfrm>
              <a:off x="0" y="41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8" name="Line 10"/>
            <p:cNvSpPr>
              <a:spLocks noChangeShapeType="1"/>
            </p:cNvSpPr>
            <p:nvPr userDrawn="1"/>
          </p:nvSpPr>
          <p:spPr bwMode="auto">
            <a:xfrm>
              <a:off x="0" y="366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79" name="Line 11"/>
            <p:cNvSpPr>
              <a:spLocks noChangeShapeType="1"/>
            </p:cNvSpPr>
            <p:nvPr userDrawn="1"/>
          </p:nvSpPr>
          <p:spPr bwMode="auto">
            <a:xfrm>
              <a:off x="0" y="363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0" name="Line 12"/>
            <p:cNvSpPr>
              <a:spLocks noChangeShapeType="1"/>
            </p:cNvSpPr>
            <p:nvPr userDrawn="1"/>
          </p:nvSpPr>
          <p:spPr bwMode="auto">
            <a:xfrm>
              <a:off x="0" y="402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1" name="Line 13"/>
            <p:cNvSpPr>
              <a:spLocks noChangeShapeType="1"/>
            </p:cNvSpPr>
            <p:nvPr userDrawn="1"/>
          </p:nvSpPr>
          <p:spPr bwMode="auto">
            <a:xfrm>
              <a:off x="0" y="389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2" name="Line 14"/>
            <p:cNvSpPr>
              <a:spLocks noChangeShapeType="1"/>
            </p:cNvSpPr>
            <p:nvPr userDrawn="1"/>
          </p:nvSpPr>
          <p:spPr bwMode="auto">
            <a:xfrm>
              <a:off x="0" y="381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3" name="Line 15"/>
            <p:cNvSpPr>
              <a:spLocks noChangeShapeType="1"/>
            </p:cNvSpPr>
            <p:nvPr userDrawn="1"/>
          </p:nvSpPr>
          <p:spPr bwMode="auto">
            <a:xfrm>
              <a:off x="0" y="399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4" name="Line 16"/>
            <p:cNvSpPr>
              <a:spLocks noChangeShapeType="1"/>
            </p:cNvSpPr>
            <p:nvPr userDrawn="1"/>
          </p:nvSpPr>
          <p:spPr bwMode="auto">
            <a:xfrm>
              <a:off x="0" y="368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5" name="Line 17"/>
            <p:cNvSpPr>
              <a:spLocks noChangeShapeType="1"/>
            </p:cNvSpPr>
            <p:nvPr userDrawn="1"/>
          </p:nvSpPr>
          <p:spPr bwMode="auto">
            <a:xfrm>
              <a:off x="0" y="374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6" name="Line 18"/>
            <p:cNvSpPr>
              <a:spLocks noChangeShapeType="1"/>
            </p:cNvSpPr>
            <p:nvPr userDrawn="1"/>
          </p:nvSpPr>
          <p:spPr bwMode="auto">
            <a:xfrm>
              <a:off x="0" y="39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7" name="Line 19"/>
            <p:cNvSpPr>
              <a:spLocks noChangeShapeType="1"/>
            </p:cNvSpPr>
            <p:nvPr userDrawn="1"/>
          </p:nvSpPr>
          <p:spPr bwMode="auto">
            <a:xfrm>
              <a:off x="0" y="39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8" name="Line 20"/>
            <p:cNvSpPr>
              <a:spLocks noChangeShapeType="1"/>
            </p:cNvSpPr>
            <p:nvPr userDrawn="1"/>
          </p:nvSpPr>
          <p:spPr bwMode="auto">
            <a:xfrm>
              <a:off x="0" y="351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89" name="Line 21"/>
            <p:cNvSpPr>
              <a:spLocks noChangeShapeType="1"/>
            </p:cNvSpPr>
            <p:nvPr userDrawn="1"/>
          </p:nvSpPr>
          <p:spPr bwMode="auto">
            <a:xfrm>
              <a:off x="0" y="35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0" name="Line 22"/>
            <p:cNvSpPr>
              <a:spLocks noChangeShapeType="1"/>
            </p:cNvSpPr>
            <p:nvPr userDrawn="1"/>
          </p:nvSpPr>
          <p:spPr bwMode="auto">
            <a:xfrm>
              <a:off x="0" y="357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1" name="Line 23"/>
            <p:cNvSpPr>
              <a:spLocks noChangeShapeType="1"/>
            </p:cNvSpPr>
            <p:nvPr userDrawn="1"/>
          </p:nvSpPr>
          <p:spPr bwMode="auto">
            <a:xfrm>
              <a:off x="0" y="342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2" name="Line 24"/>
            <p:cNvSpPr>
              <a:spLocks noChangeShapeType="1"/>
            </p:cNvSpPr>
            <p:nvPr userDrawn="1"/>
          </p:nvSpPr>
          <p:spPr bwMode="auto">
            <a:xfrm>
              <a:off x="0" y="337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3" name="Line 25"/>
            <p:cNvSpPr>
              <a:spLocks noChangeShapeType="1"/>
            </p:cNvSpPr>
            <p:nvPr userDrawn="1"/>
          </p:nvSpPr>
          <p:spPr bwMode="auto">
            <a:xfrm>
              <a:off x="0" y="346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4" name="Line 26"/>
            <p:cNvSpPr>
              <a:spLocks noChangeShapeType="1"/>
            </p:cNvSpPr>
            <p:nvPr userDrawn="1"/>
          </p:nvSpPr>
          <p:spPr bwMode="auto">
            <a:xfrm>
              <a:off x="0" y="297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5" name="Line 27"/>
            <p:cNvSpPr>
              <a:spLocks noChangeShapeType="1"/>
            </p:cNvSpPr>
            <p:nvPr userDrawn="1"/>
          </p:nvSpPr>
          <p:spPr bwMode="auto">
            <a:xfrm>
              <a:off x="0" y="294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6" name="Line 28"/>
            <p:cNvSpPr>
              <a:spLocks noChangeShapeType="1"/>
            </p:cNvSpPr>
            <p:nvPr userDrawn="1"/>
          </p:nvSpPr>
          <p:spPr bwMode="auto">
            <a:xfrm>
              <a:off x="0" y="332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Line 29"/>
            <p:cNvSpPr>
              <a:spLocks noChangeShapeType="1"/>
            </p:cNvSpPr>
            <p:nvPr userDrawn="1"/>
          </p:nvSpPr>
          <p:spPr bwMode="auto">
            <a:xfrm>
              <a:off x="0" y="320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Line 30"/>
            <p:cNvSpPr>
              <a:spLocks noChangeShapeType="1"/>
            </p:cNvSpPr>
            <p:nvPr userDrawn="1"/>
          </p:nvSpPr>
          <p:spPr bwMode="auto">
            <a:xfrm>
              <a:off x="0" y="312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Line 31"/>
            <p:cNvSpPr>
              <a:spLocks noChangeShapeType="1"/>
            </p:cNvSpPr>
            <p:nvPr userDrawn="1"/>
          </p:nvSpPr>
          <p:spPr bwMode="auto">
            <a:xfrm>
              <a:off x="0" y="330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0" name="Line 32"/>
            <p:cNvSpPr>
              <a:spLocks noChangeShapeType="1"/>
            </p:cNvSpPr>
            <p:nvPr userDrawn="1"/>
          </p:nvSpPr>
          <p:spPr bwMode="auto">
            <a:xfrm>
              <a:off x="0" y="299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Line 33"/>
            <p:cNvSpPr>
              <a:spLocks noChangeShapeType="1"/>
            </p:cNvSpPr>
            <p:nvPr userDrawn="1"/>
          </p:nvSpPr>
          <p:spPr bwMode="auto">
            <a:xfrm>
              <a:off x="0" y="304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Line 34"/>
            <p:cNvSpPr>
              <a:spLocks noChangeShapeType="1"/>
            </p:cNvSpPr>
            <p:nvPr userDrawn="1"/>
          </p:nvSpPr>
          <p:spPr bwMode="auto">
            <a:xfrm>
              <a:off x="0" y="324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Line 35"/>
            <p:cNvSpPr>
              <a:spLocks noChangeShapeType="1"/>
            </p:cNvSpPr>
            <p:nvPr userDrawn="1"/>
          </p:nvSpPr>
          <p:spPr bwMode="auto">
            <a:xfrm>
              <a:off x="0" y="322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4" name="Line 36"/>
            <p:cNvSpPr>
              <a:spLocks noChangeShapeType="1"/>
            </p:cNvSpPr>
            <p:nvPr userDrawn="1"/>
          </p:nvSpPr>
          <p:spPr bwMode="auto">
            <a:xfrm>
              <a:off x="0" y="283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Line 37"/>
            <p:cNvSpPr>
              <a:spLocks noChangeShapeType="1"/>
            </p:cNvSpPr>
            <p:nvPr userDrawn="1"/>
          </p:nvSpPr>
          <p:spPr bwMode="auto">
            <a:xfrm>
              <a:off x="0" y="275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Line 38"/>
            <p:cNvSpPr>
              <a:spLocks noChangeShapeType="1"/>
            </p:cNvSpPr>
            <p:nvPr userDrawn="1"/>
          </p:nvSpPr>
          <p:spPr bwMode="auto">
            <a:xfrm>
              <a:off x="0" y="267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Line 39"/>
            <p:cNvSpPr>
              <a:spLocks noChangeShapeType="1"/>
            </p:cNvSpPr>
            <p:nvPr userDrawn="1"/>
          </p:nvSpPr>
          <p:spPr bwMode="auto">
            <a:xfrm>
              <a:off x="0" y="287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8" name="Line 40"/>
            <p:cNvSpPr>
              <a:spLocks noChangeShapeType="1"/>
            </p:cNvSpPr>
            <p:nvPr userDrawn="1"/>
          </p:nvSpPr>
          <p:spPr bwMode="auto">
            <a:xfrm>
              <a:off x="0" y="285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Line 41"/>
            <p:cNvSpPr>
              <a:spLocks noChangeShapeType="1"/>
            </p:cNvSpPr>
            <p:nvPr userDrawn="1"/>
          </p:nvSpPr>
          <p:spPr bwMode="auto">
            <a:xfrm>
              <a:off x="0" y="2554"/>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Line 42"/>
            <p:cNvSpPr>
              <a:spLocks noChangeShapeType="1"/>
            </p:cNvSpPr>
            <p:nvPr userDrawn="1"/>
          </p:nvSpPr>
          <p:spPr bwMode="auto">
            <a:xfrm>
              <a:off x="0" y="2590"/>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Line 43"/>
            <p:cNvSpPr>
              <a:spLocks noChangeShapeType="1"/>
            </p:cNvSpPr>
            <p:nvPr userDrawn="1"/>
          </p:nvSpPr>
          <p:spPr bwMode="auto">
            <a:xfrm>
              <a:off x="0" y="2623"/>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2" name="Line 44"/>
            <p:cNvSpPr>
              <a:spLocks noChangeShapeType="1"/>
            </p:cNvSpPr>
            <p:nvPr userDrawn="1"/>
          </p:nvSpPr>
          <p:spPr bwMode="auto">
            <a:xfrm>
              <a:off x="0" y="246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Line 45"/>
            <p:cNvSpPr>
              <a:spLocks noChangeShapeType="1"/>
            </p:cNvSpPr>
            <p:nvPr userDrawn="1"/>
          </p:nvSpPr>
          <p:spPr bwMode="auto">
            <a:xfrm>
              <a:off x="0" y="241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Line 46"/>
            <p:cNvSpPr>
              <a:spLocks noChangeShapeType="1"/>
            </p:cNvSpPr>
            <p:nvPr userDrawn="1"/>
          </p:nvSpPr>
          <p:spPr bwMode="auto">
            <a:xfrm>
              <a:off x="0" y="250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Line 47"/>
            <p:cNvSpPr>
              <a:spLocks noChangeShapeType="1"/>
            </p:cNvSpPr>
            <p:nvPr userDrawn="1"/>
          </p:nvSpPr>
          <p:spPr bwMode="auto">
            <a:xfrm>
              <a:off x="0" y="237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6" name="Line 48"/>
            <p:cNvSpPr>
              <a:spLocks noChangeShapeType="1"/>
            </p:cNvSpPr>
            <p:nvPr userDrawn="1"/>
          </p:nvSpPr>
          <p:spPr bwMode="auto">
            <a:xfrm>
              <a:off x="0" y="2245"/>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Line 49"/>
            <p:cNvSpPr>
              <a:spLocks noChangeShapeType="1"/>
            </p:cNvSpPr>
            <p:nvPr userDrawn="1"/>
          </p:nvSpPr>
          <p:spPr bwMode="auto">
            <a:xfrm>
              <a:off x="0" y="235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Line 50"/>
            <p:cNvSpPr>
              <a:spLocks noChangeShapeType="1"/>
            </p:cNvSpPr>
            <p:nvPr userDrawn="1"/>
          </p:nvSpPr>
          <p:spPr bwMode="auto">
            <a:xfrm>
              <a:off x="0" y="2290"/>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Line 51"/>
            <p:cNvSpPr>
              <a:spLocks noChangeShapeType="1"/>
            </p:cNvSpPr>
            <p:nvPr userDrawn="1"/>
          </p:nvSpPr>
          <p:spPr bwMode="auto">
            <a:xfrm>
              <a:off x="0" y="2269"/>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0" name="Line 52"/>
            <p:cNvSpPr>
              <a:spLocks noChangeShapeType="1"/>
            </p:cNvSpPr>
            <p:nvPr userDrawn="1"/>
          </p:nvSpPr>
          <p:spPr bwMode="auto">
            <a:xfrm>
              <a:off x="0" y="213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Line 53"/>
            <p:cNvSpPr>
              <a:spLocks noChangeShapeType="1"/>
            </p:cNvSpPr>
            <p:nvPr userDrawn="1"/>
          </p:nvSpPr>
          <p:spPr bwMode="auto">
            <a:xfrm>
              <a:off x="0" y="21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Line 54"/>
            <p:cNvSpPr>
              <a:spLocks noChangeShapeType="1"/>
            </p:cNvSpPr>
            <p:nvPr userDrawn="1"/>
          </p:nvSpPr>
          <p:spPr bwMode="auto">
            <a:xfrm>
              <a:off x="0" y="219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Line 55"/>
            <p:cNvSpPr>
              <a:spLocks noChangeShapeType="1"/>
            </p:cNvSpPr>
            <p:nvPr userDrawn="1"/>
          </p:nvSpPr>
          <p:spPr bwMode="auto">
            <a:xfrm>
              <a:off x="0" y="204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4" name="Line 56"/>
            <p:cNvSpPr>
              <a:spLocks noChangeShapeType="1"/>
            </p:cNvSpPr>
            <p:nvPr userDrawn="1"/>
          </p:nvSpPr>
          <p:spPr bwMode="auto">
            <a:xfrm>
              <a:off x="0" y="1992"/>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Line 57"/>
            <p:cNvSpPr>
              <a:spLocks noChangeShapeType="1"/>
            </p:cNvSpPr>
            <p:nvPr userDrawn="1"/>
          </p:nvSpPr>
          <p:spPr bwMode="auto">
            <a:xfrm>
              <a:off x="0" y="208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Line 58"/>
            <p:cNvSpPr>
              <a:spLocks noChangeShapeType="1"/>
            </p:cNvSpPr>
            <p:nvPr userDrawn="1"/>
          </p:nvSpPr>
          <p:spPr bwMode="auto">
            <a:xfrm>
              <a:off x="0" y="1593"/>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Line 59"/>
            <p:cNvSpPr>
              <a:spLocks noChangeShapeType="1"/>
            </p:cNvSpPr>
            <p:nvPr userDrawn="1"/>
          </p:nvSpPr>
          <p:spPr bwMode="auto">
            <a:xfrm>
              <a:off x="0" y="156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8" name="Line 60"/>
            <p:cNvSpPr>
              <a:spLocks noChangeShapeType="1"/>
            </p:cNvSpPr>
            <p:nvPr userDrawn="1"/>
          </p:nvSpPr>
          <p:spPr bwMode="auto">
            <a:xfrm>
              <a:off x="0" y="194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Line 61"/>
            <p:cNvSpPr>
              <a:spLocks noChangeShapeType="1"/>
            </p:cNvSpPr>
            <p:nvPr userDrawn="1"/>
          </p:nvSpPr>
          <p:spPr bwMode="auto">
            <a:xfrm>
              <a:off x="0" y="1821"/>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Line 62"/>
            <p:cNvSpPr>
              <a:spLocks noChangeShapeType="1"/>
            </p:cNvSpPr>
            <p:nvPr userDrawn="1"/>
          </p:nvSpPr>
          <p:spPr bwMode="auto">
            <a:xfrm>
              <a:off x="0" y="1740"/>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Line 63"/>
            <p:cNvSpPr>
              <a:spLocks noChangeShapeType="1"/>
            </p:cNvSpPr>
            <p:nvPr userDrawn="1"/>
          </p:nvSpPr>
          <p:spPr bwMode="auto">
            <a:xfrm>
              <a:off x="0" y="192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2" name="Line 64"/>
            <p:cNvSpPr>
              <a:spLocks noChangeShapeType="1"/>
            </p:cNvSpPr>
            <p:nvPr userDrawn="1"/>
          </p:nvSpPr>
          <p:spPr bwMode="auto">
            <a:xfrm>
              <a:off x="0" y="161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Line 65"/>
            <p:cNvSpPr>
              <a:spLocks noChangeShapeType="1"/>
            </p:cNvSpPr>
            <p:nvPr userDrawn="1"/>
          </p:nvSpPr>
          <p:spPr bwMode="auto">
            <a:xfrm>
              <a:off x="0" y="166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Line 66"/>
            <p:cNvSpPr>
              <a:spLocks noChangeShapeType="1"/>
            </p:cNvSpPr>
            <p:nvPr userDrawn="1"/>
          </p:nvSpPr>
          <p:spPr bwMode="auto">
            <a:xfrm>
              <a:off x="0" y="186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Line 67"/>
            <p:cNvSpPr>
              <a:spLocks noChangeShapeType="1"/>
            </p:cNvSpPr>
            <p:nvPr userDrawn="1"/>
          </p:nvSpPr>
          <p:spPr bwMode="auto">
            <a:xfrm>
              <a:off x="0" y="1845"/>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6" name="Line 68"/>
            <p:cNvSpPr>
              <a:spLocks noChangeShapeType="1"/>
            </p:cNvSpPr>
            <p:nvPr userDrawn="1"/>
          </p:nvSpPr>
          <p:spPr bwMode="auto">
            <a:xfrm>
              <a:off x="0" y="1437"/>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Line 69"/>
            <p:cNvSpPr>
              <a:spLocks noChangeShapeType="1"/>
            </p:cNvSpPr>
            <p:nvPr userDrawn="1"/>
          </p:nvSpPr>
          <p:spPr bwMode="auto">
            <a:xfrm>
              <a:off x="0" y="147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Line 70"/>
            <p:cNvSpPr>
              <a:spLocks noChangeShapeType="1"/>
            </p:cNvSpPr>
            <p:nvPr userDrawn="1"/>
          </p:nvSpPr>
          <p:spPr bwMode="auto">
            <a:xfrm>
              <a:off x="0" y="1506"/>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Line 71"/>
            <p:cNvSpPr>
              <a:spLocks noChangeShapeType="1"/>
            </p:cNvSpPr>
            <p:nvPr userDrawn="1"/>
          </p:nvSpPr>
          <p:spPr bwMode="auto">
            <a:xfrm>
              <a:off x="0" y="1347"/>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0" name="Line 72"/>
            <p:cNvSpPr>
              <a:spLocks noChangeShapeType="1"/>
            </p:cNvSpPr>
            <p:nvPr userDrawn="1"/>
          </p:nvSpPr>
          <p:spPr bwMode="auto">
            <a:xfrm>
              <a:off x="0" y="1392"/>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Line 73"/>
            <p:cNvSpPr>
              <a:spLocks noChangeShapeType="1"/>
            </p:cNvSpPr>
            <p:nvPr userDrawn="1"/>
          </p:nvSpPr>
          <p:spPr bwMode="auto">
            <a:xfrm>
              <a:off x="0" y="1016"/>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Line 74"/>
            <p:cNvSpPr>
              <a:spLocks noChangeShapeType="1"/>
            </p:cNvSpPr>
            <p:nvPr userDrawn="1"/>
          </p:nvSpPr>
          <p:spPr bwMode="auto">
            <a:xfrm>
              <a:off x="0" y="989"/>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Line 75"/>
            <p:cNvSpPr>
              <a:spLocks noChangeShapeType="1"/>
            </p:cNvSpPr>
            <p:nvPr userDrawn="1"/>
          </p:nvSpPr>
          <p:spPr bwMode="auto">
            <a:xfrm>
              <a:off x="0" y="1244"/>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4" name="Line 76"/>
            <p:cNvSpPr>
              <a:spLocks noChangeShapeType="1"/>
            </p:cNvSpPr>
            <p:nvPr userDrawn="1"/>
          </p:nvSpPr>
          <p:spPr bwMode="auto">
            <a:xfrm>
              <a:off x="0" y="1163"/>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Line 77"/>
            <p:cNvSpPr>
              <a:spLocks noChangeShapeType="1"/>
            </p:cNvSpPr>
            <p:nvPr userDrawn="1"/>
          </p:nvSpPr>
          <p:spPr bwMode="auto">
            <a:xfrm>
              <a:off x="0" y="1037"/>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Line 78"/>
            <p:cNvSpPr>
              <a:spLocks noChangeShapeType="1"/>
            </p:cNvSpPr>
            <p:nvPr userDrawn="1"/>
          </p:nvSpPr>
          <p:spPr bwMode="auto">
            <a:xfrm>
              <a:off x="0" y="10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Line 79"/>
            <p:cNvSpPr>
              <a:spLocks noChangeShapeType="1"/>
            </p:cNvSpPr>
            <p:nvPr userDrawn="1"/>
          </p:nvSpPr>
          <p:spPr bwMode="auto">
            <a:xfrm>
              <a:off x="0" y="128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8" name="Line 80"/>
            <p:cNvSpPr>
              <a:spLocks noChangeShapeType="1"/>
            </p:cNvSpPr>
            <p:nvPr userDrawn="1"/>
          </p:nvSpPr>
          <p:spPr bwMode="auto">
            <a:xfrm>
              <a:off x="0" y="126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9" name="Line 81"/>
            <p:cNvSpPr>
              <a:spLocks noChangeShapeType="1"/>
            </p:cNvSpPr>
            <p:nvPr userDrawn="1"/>
          </p:nvSpPr>
          <p:spPr bwMode="auto">
            <a:xfrm>
              <a:off x="0" y="86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0" name="Line 82"/>
            <p:cNvSpPr>
              <a:spLocks noChangeShapeType="1"/>
            </p:cNvSpPr>
            <p:nvPr userDrawn="1"/>
          </p:nvSpPr>
          <p:spPr bwMode="auto">
            <a:xfrm>
              <a:off x="0" y="896"/>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1" name="Line 83"/>
            <p:cNvSpPr>
              <a:spLocks noChangeShapeType="1"/>
            </p:cNvSpPr>
            <p:nvPr userDrawn="1"/>
          </p:nvSpPr>
          <p:spPr bwMode="auto">
            <a:xfrm>
              <a:off x="0" y="92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2" name="Line 84"/>
            <p:cNvSpPr>
              <a:spLocks noChangeShapeType="1"/>
            </p:cNvSpPr>
            <p:nvPr userDrawn="1"/>
          </p:nvSpPr>
          <p:spPr bwMode="auto">
            <a:xfrm>
              <a:off x="0" y="770"/>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3" name="Line 85"/>
            <p:cNvSpPr>
              <a:spLocks noChangeShapeType="1"/>
            </p:cNvSpPr>
            <p:nvPr userDrawn="1"/>
          </p:nvSpPr>
          <p:spPr bwMode="auto">
            <a:xfrm>
              <a:off x="0" y="815"/>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4" name="Line 86"/>
            <p:cNvSpPr>
              <a:spLocks noChangeShapeType="1"/>
            </p:cNvSpPr>
            <p:nvPr userDrawn="1"/>
          </p:nvSpPr>
          <p:spPr bwMode="auto">
            <a:xfrm>
              <a:off x="0" y="718"/>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5" name="Line 87"/>
            <p:cNvSpPr>
              <a:spLocks noChangeShapeType="1"/>
            </p:cNvSpPr>
            <p:nvPr userDrawn="1"/>
          </p:nvSpPr>
          <p:spPr bwMode="auto">
            <a:xfrm>
              <a:off x="0" y="646"/>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6" name="Line 88"/>
            <p:cNvSpPr>
              <a:spLocks noChangeShapeType="1"/>
            </p:cNvSpPr>
            <p:nvPr userDrawn="1"/>
          </p:nvSpPr>
          <p:spPr bwMode="auto">
            <a:xfrm>
              <a:off x="0" y="522"/>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7" name="Line 89"/>
            <p:cNvSpPr>
              <a:spLocks noChangeShapeType="1"/>
            </p:cNvSpPr>
            <p:nvPr userDrawn="1"/>
          </p:nvSpPr>
          <p:spPr bwMode="auto">
            <a:xfrm>
              <a:off x="0" y="558"/>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8" name="Line 90"/>
            <p:cNvSpPr>
              <a:spLocks noChangeShapeType="1"/>
            </p:cNvSpPr>
            <p:nvPr userDrawn="1"/>
          </p:nvSpPr>
          <p:spPr bwMode="auto">
            <a:xfrm>
              <a:off x="0" y="591"/>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59" name="Line 91"/>
            <p:cNvSpPr>
              <a:spLocks noChangeShapeType="1"/>
            </p:cNvSpPr>
            <p:nvPr userDrawn="1"/>
          </p:nvSpPr>
          <p:spPr bwMode="auto">
            <a:xfrm>
              <a:off x="0" y="432"/>
              <a:ext cx="5760" cy="0"/>
            </a:xfrm>
            <a:prstGeom prst="line">
              <a:avLst/>
            </a:prstGeom>
            <a:noFill/>
            <a:ln w="2857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0" name="Line 92"/>
            <p:cNvSpPr>
              <a:spLocks noChangeShapeType="1"/>
            </p:cNvSpPr>
            <p:nvPr userDrawn="1"/>
          </p:nvSpPr>
          <p:spPr bwMode="auto">
            <a:xfrm>
              <a:off x="0" y="384"/>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1" name="Line 93"/>
            <p:cNvSpPr>
              <a:spLocks noChangeShapeType="1"/>
            </p:cNvSpPr>
            <p:nvPr userDrawn="1"/>
          </p:nvSpPr>
          <p:spPr bwMode="auto">
            <a:xfrm>
              <a:off x="0" y="477"/>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2" name="Line 94"/>
            <p:cNvSpPr>
              <a:spLocks noChangeShapeType="1"/>
            </p:cNvSpPr>
            <p:nvPr userDrawn="1"/>
          </p:nvSpPr>
          <p:spPr bwMode="auto">
            <a:xfrm>
              <a:off x="0" y="339"/>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3" name="Line 95"/>
            <p:cNvSpPr>
              <a:spLocks noChangeShapeType="1"/>
            </p:cNvSpPr>
            <p:nvPr userDrawn="1"/>
          </p:nvSpPr>
          <p:spPr bwMode="auto">
            <a:xfrm>
              <a:off x="0" y="318"/>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4" name="Line 96"/>
            <p:cNvSpPr>
              <a:spLocks noChangeShapeType="1"/>
            </p:cNvSpPr>
            <p:nvPr userDrawn="1"/>
          </p:nvSpPr>
          <p:spPr bwMode="auto">
            <a:xfrm>
              <a:off x="0" y="258"/>
              <a:ext cx="5760" cy="0"/>
            </a:xfrm>
            <a:prstGeom prst="line">
              <a:avLst/>
            </a:prstGeom>
            <a:noFill/>
            <a:ln w="1905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5" name="Line 97"/>
            <p:cNvSpPr>
              <a:spLocks noChangeShapeType="1"/>
            </p:cNvSpPr>
            <p:nvPr userDrawn="1"/>
          </p:nvSpPr>
          <p:spPr bwMode="auto">
            <a:xfrm>
              <a:off x="0" y="70"/>
              <a:ext cx="5760" cy="0"/>
            </a:xfrm>
            <a:prstGeom prst="line">
              <a:avLst/>
            </a:prstGeom>
            <a:noFill/>
            <a:ln w="95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6" name="Line 98"/>
            <p:cNvSpPr>
              <a:spLocks noChangeShapeType="1"/>
            </p:cNvSpPr>
            <p:nvPr userDrawn="1"/>
          </p:nvSpPr>
          <p:spPr bwMode="auto">
            <a:xfrm>
              <a:off x="0" y="43"/>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7" name="Line 99"/>
            <p:cNvSpPr>
              <a:spLocks noChangeShapeType="1"/>
            </p:cNvSpPr>
            <p:nvPr userDrawn="1"/>
          </p:nvSpPr>
          <p:spPr bwMode="auto">
            <a:xfrm>
              <a:off x="0" y="91"/>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8" name="Line 100"/>
            <p:cNvSpPr>
              <a:spLocks noChangeShapeType="1"/>
            </p:cNvSpPr>
            <p:nvPr userDrawn="1"/>
          </p:nvSpPr>
          <p:spPr bwMode="auto">
            <a:xfrm>
              <a:off x="0" y="145"/>
              <a:ext cx="576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69" name="Line 101"/>
            <p:cNvSpPr>
              <a:spLocks noChangeShapeType="1"/>
            </p:cNvSpPr>
            <p:nvPr userDrawn="1"/>
          </p:nvSpPr>
          <p:spPr bwMode="auto">
            <a:xfrm>
              <a:off x="0" y="202"/>
              <a:ext cx="5760" cy="0"/>
            </a:xfrm>
            <a:prstGeom prst="line">
              <a:avLst/>
            </a:prstGeom>
            <a:noFill/>
            <a:ln w="381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7271" name="Rectangle 103"/>
          <p:cNvSpPr>
            <a:spLocks noChangeArrowheads="1"/>
          </p:cNvSpPr>
          <p:nvPr/>
        </p:nvSpPr>
        <p:spPr bwMode="auto">
          <a:xfrm>
            <a:off x="884238" y="257175"/>
            <a:ext cx="496887" cy="1371600"/>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2" name="Rectangle 104"/>
          <p:cNvSpPr>
            <a:spLocks noChangeArrowheads="1"/>
          </p:cNvSpPr>
          <p:nvPr/>
        </p:nvSpPr>
        <p:spPr bwMode="auto">
          <a:xfrm>
            <a:off x="635000" y="388938"/>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3" name="Rectangle 105"/>
          <p:cNvSpPr>
            <a:spLocks noChangeArrowheads="1"/>
          </p:cNvSpPr>
          <p:nvPr/>
        </p:nvSpPr>
        <p:spPr bwMode="auto">
          <a:xfrm>
            <a:off x="7308850" y="1341438"/>
            <a:ext cx="1474788" cy="338137"/>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4" name="Rectangle 106"/>
          <p:cNvSpPr>
            <a:spLocks noChangeArrowheads="1"/>
          </p:cNvSpPr>
          <p:nvPr/>
        </p:nvSpPr>
        <p:spPr bwMode="auto">
          <a:xfrm>
            <a:off x="3276600" y="1484313"/>
            <a:ext cx="5662613" cy="77787"/>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75" name="Rectangle 107"/>
          <p:cNvSpPr>
            <a:spLocks noGrp="1" noChangeArrowheads="1"/>
          </p:cNvSpPr>
          <p:nvPr>
            <p:ph type="body" idx="1"/>
          </p:nvPr>
        </p:nvSpPr>
        <p:spPr bwMode="auto">
          <a:xfrm>
            <a:off x="809625" y="1773238"/>
            <a:ext cx="7958138"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279" name="Rectangle 111"/>
          <p:cNvSpPr>
            <a:spLocks noGrp="1" noChangeArrowheads="1"/>
          </p:cNvSpPr>
          <p:nvPr>
            <p:ph type="title"/>
          </p:nvPr>
        </p:nvSpPr>
        <p:spPr bwMode="auto">
          <a:xfrm>
            <a:off x="1403350" y="476250"/>
            <a:ext cx="5867400" cy="1008063"/>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281" name="Rectangle 113"/>
          <p:cNvSpPr>
            <a:spLocks noChangeArrowheads="1"/>
          </p:cNvSpPr>
          <p:nvPr/>
        </p:nvSpPr>
        <p:spPr bwMode="auto">
          <a:xfrm>
            <a:off x="685800" y="6315075"/>
            <a:ext cx="3525838" cy="5334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85000"/>
              </a:lnSpc>
              <a:buClrTx/>
              <a:buFontTx/>
              <a:buNone/>
            </a:pPr>
            <a:r>
              <a:rPr lang="zh-CN" altLang="en-US" sz="1200" dirty="0">
                <a:solidFill>
                  <a:srgbClr val="000000"/>
                </a:solidFill>
                <a:latin typeface="Arial" charset="0"/>
              </a:rPr>
              <a:t>《</a:t>
            </a:r>
            <a:r>
              <a:rPr lang="en-US" altLang="zh-CN" sz="1200" dirty="0">
                <a:solidFill>
                  <a:srgbClr val="000000"/>
                </a:solidFill>
                <a:latin typeface="Arial" charset="0"/>
              </a:rPr>
              <a:t>Computer </a:t>
            </a:r>
            <a:r>
              <a:rPr lang="en-US" altLang="zh-CN" sz="1200" dirty="0" smtClean="0">
                <a:solidFill>
                  <a:srgbClr val="000000"/>
                </a:solidFill>
                <a:latin typeface="Arial" charset="0"/>
              </a:rPr>
              <a:t>Networks》V6     </a:t>
            </a:r>
            <a:r>
              <a:rPr lang="zh-CN" altLang="en-US" sz="1200" dirty="0">
                <a:solidFill>
                  <a:srgbClr val="000000"/>
                </a:solidFill>
                <a:latin typeface="Arial" charset="0"/>
              </a:rPr>
              <a:t>（</a:t>
            </a:r>
            <a:fld id="{B77549C0-2969-486C-A62D-0F19EC7DC55D}" type="slidenum">
              <a:rPr lang="zh-CN" altLang="en-US" sz="1200">
                <a:solidFill>
                  <a:srgbClr val="000000"/>
                </a:solidFill>
                <a:latin typeface="Arial" charset="0"/>
              </a:rPr>
              <a:pPr>
                <a:lnSpc>
                  <a:spcPct val="85000"/>
                </a:lnSpc>
                <a:buClrTx/>
                <a:buFontTx/>
                <a:buNone/>
              </a:pPr>
              <a:t>‹#›</a:t>
            </a:fld>
            <a:r>
              <a:rPr lang="en-US" altLang="zh-CN" sz="1200" dirty="0">
                <a:solidFill>
                  <a:srgbClr val="000000"/>
                </a:solidFill>
                <a:latin typeface="Arial" charset="0"/>
              </a:rPr>
              <a:t>/</a:t>
            </a:r>
            <a:r>
              <a:rPr lang="en-US" altLang="zh-CN" sz="1200" dirty="0" smtClean="0">
                <a:solidFill>
                  <a:srgbClr val="000000"/>
                </a:solidFill>
                <a:latin typeface="Arial" charset="0"/>
              </a:rPr>
              <a:t>177</a:t>
            </a:r>
            <a:r>
              <a:rPr lang="zh-CN" altLang="en-US" sz="1200" dirty="0" smtClean="0">
                <a:solidFill>
                  <a:srgbClr val="000000"/>
                </a:solidFill>
                <a:latin typeface="Arial" charset="0"/>
              </a:rPr>
              <a:t>）</a:t>
            </a:r>
            <a:endParaRPr lang="zh-CN" altLang="en-US" sz="1200" dirty="0">
              <a:solidFill>
                <a:srgbClr val="000000"/>
              </a:solidFill>
              <a:latin typeface="Arial" charset="0"/>
            </a:endParaRPr>
          </a:p>
        </p:txBody>
      </p:sp>
      <p:sp>
        <p:nvSpPr>
          <p:cNvPr id="7282" name="Rectangle 114"/>
          <p:cNvSpPr>
            <a:spLocks noChangeArrowheads="1"/>
          </p:cNvSpPr>
          <p:nvPr/>
        </p:nvSpPr>
        <p:spPr bwMode="auto">
          <a:xfrm>
            <a:off x="6588224" y="6315075"/>
            <a:ext cx="2555776" cy="533400"/>
          </a:xfrm>
          <a:prstGeom prst="rect">
            <a:avLst/>
          </a:prstGeom>
          <a:noFill/>
          <a:ln>
            <a:noFill/>
          </a:ln>
          <a:effectLst/>
          <a:extLst>
            <a:ext uri="{909E8E84-426E-40DD-AFC4-6F175D3DCCD1}">
              <a14:hiddenFill xmlns:a14="http://schemas.microsoft.com/office/drawing/2010/main">
                <a:solidFill>
                  <a:srgbClr val="0033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85000"/>
              </a:lnSpc>
              <a:buClrTx/>
              <a:buFontTx/>
              <a:buNone/>
            </a:pPr>
            <a:r>
              <a:rPr lang="zh-CN" altLang="en-US" sz="1200" dirty="0">
                <a:solidFill>
                  <a:srgbClr val="000000"/>
                </a:solidFill>
              </a:rPr>
              <a:t>同济大学</a:t>
            </a:r>
            <a:r>
              <a:rPr lang="zh-CN" altLang="en-US" sz="1200" dirty="0" smtClean="0">
                <a:solidFill>
                  <a:srgbClr val="000000"/>
                </a:solidFill>
              </a:rPr>
              <a:t>. 计算机科学与技术学院</a:t>
            </a:r>
            <a:endParaRPr lang="zh-CN" altLang="en-US" sz="1200" dirty="0">
              <a:solidFill>
                <a:srgbClr val="000000"/>
              </a:solidFill>
            </a:endParaRPr>
          </a:p>
        </p:txBody>
      </p:sp>
      <p:pic>
        <p:nvPicPr>
          <p:cNvPr id="7287" name="Picture 119" descr="tongji"/>
          <p:cNvPicPr>
            <a:picLocks noChangeAspect="1" noChangeArrowheads="1"/>
          </p:cNvPicPr>
          <p:nvPr/>
        </p:nvPicPr>
        <p:blipFill>
          <a:blip r:embed="rId17" cstate="print">
            <a:clrChange>
              <a:clrFrom>
                <a:srgbClr val="7187C3"/>
              </a:clrFrom>
              <a:clrTo>
                <a:srgbClr val="7187C3">
                  <a:alpha val="0"/>
                </a:srgbClr>
              </a:clrTo>
            </a:clrChange>
            <a:extLst>
              <a:ext uri="{28A0092B-C50C-407E-A947-70E740481C1C}">
                <a14:useLocalDpi xmlns:a14="http://schemas.microsoft.com/office/drawing/2010/main" val="0"/>
              </a:ext>
            </a:extLst>
          </a:blip>
          <a:srcRect/>
          <a:stretch>
            <a:fillRect/>
          </a:stretch>
        </p:blipFill>
        <p:spPr bwMode="auto">
          <a:xfrm>
            <a:off x="7524750" y="333375"/>
            <a:ext cx="1008063" cy="1008063"/>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75" r:id="rId12"/>
    <p:sldLayoutId id="2147483676" r:id="rId13"/>
  </p:sldLayoutIdLst>
  <p:transition spd="slow">
    <p:random/>
    <p:sndAc>
      <p:stSnd>
        <p:snd r:embed="rId15" name="camera.wav"/>
      </p:stSnd>
    </p:sndAc>
  </p:transition>
  <p:timing>
    <p:tnLst>
      <p:par>
        <p:cTn id="1" dur="indefinite" restart="never" nodeType="tmRoot"/>
      </p:par>
    </p:tnLst>
  </p:timing>
  <p:txStyles>
    <p:titleStyle>
      <a:lvl1pPr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mj-lt"/>
          <a:ea typeface="+mj-ea"/>
          <a:cs typeface="+mj-cs"/>
        </a:defRPr>
      </a:lvl1pPr>
      <a:lvl2pPr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2pPr>
      <a:lvl3pPr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3pPr>
      <a:lvl4pPr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4pPr>
      <a:lvl5pPr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5pPr>
      <a:lvl6pPr marL="4572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6pPr>
      <a:lvl7pPr marL="9144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7pPr>
      <a:lvl8pPr marL="13716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8pPr>
      <a:lvl9pPr marL="1828800" algn="ctr" rtl="0" fontAlgn="base">
        <a:lnSpc>
          <a:spcPct val="85000"/>
        </a:lnSpc>
        <a:spcBef>
          <a:spcPct val="0"/>
        </a:spcBef>
        <a:spcAft>
          <a:spcPct val="0"/>
        </a:spcAft>
        <a:defRPr kumimoji="1" sz="4400">
          <a:solidFill>
            <a:srgbClr val="000000"/>
          </a:solidFill>
          <a:effectLst>
            <a:outerShdw blurRad="38100" dist="38100" dir="2700000" algn="tl">
              <a:srgbClr val="C0C0C0"/>
            </a:outerShdw>
          </a:effectLst>
          <a:latin typeface="Arial" charset="0"/>
          <a:ea typeface="隶书" pitchFamily="49" charset="-122"/>
        </a:defRPr>
      </a:lvl9pPr>
    </p:titleStyle>
    <p:bodyStyle>
      <a:lvl1pPr marL="444500" indent="-444500" algn="l" rtl="0" fontAlgn="base">
        <a:spcBef>
          <a:spcPct val="20000"/>
        </a:spcBef>
        <a:spcAft>
          <a:spcPct val="0"/>
        </a:spcAft>
        <a:buClr>
          <a:srgbClr val="000000"/>
        </a:buClr>
        <a:buFont typeface="Wingdings" pitchFamily="2" charset="2"/>
        <a:buChar char="@"/>
        <a:defRPr kumimoji="1" sz="3200" b="1">
          <a:solidFill>
            <a:srgbClr val="000000"/>
          </a:solidFill>
          <a:latin typeface="+mn-lt"/>
          <a:ea typeface="+mn-ea"/>
          <a:cs typeface="+mn-cs"/>
        </a:defRPr>
      </a:lvl1pPr>
      <a:lvl2pPr marL="909638" indent="-285750" algn="l" rtl="0" fontAlgn="base">
        <a:spcBef>
          <a:spcPct val="20000"/>
        </a:spcBef>
        <a:spcAft>
          <a:spcPct val="0"/>
        </a:spcAft>
        <a:buClr>
          <a:schemeClr val="accent2"/>
        </a:buClr>
        <a:buSzPct val="55000"/>
        <a:buFont typeface="Wingdings" pitchFamily="2" charset="2"/>
        <a:buBlip>
          <a:blip r:embed="rId18"/>
        </a:buBlip>
        <a:defRPr kumimoji="1" sz="2800" b="1">
          <a:solidFill>
            <a:srgbClr val="000000"/>
          </a:solidFill>
          <a:latin typeface="+mn-lt"/>
          <a:ea typeface="+mn-ea"/>
        </a:defRPr>
      </a:lvl2pPr>
      <a:lvl3pPr marL="1317625" indent="-228600" algn="l" rtl="0" fontAlgn="base">
        <a:spcBef>
          <a:spcPct val="20000"/>
        </a:spcBef>
        <a:spcAft>
          <a:spcPct val="0"/>
        </a:spcAft>
        <a:buClr>
          <a:schemeClr val="accent2"/>
        </a:buClr>
        <a:buSzPct val="65000"/>
        <a:buFont typeface="Wingdings" pitchFamily="2" charset="2"/>
        <a:buBlip>
          <a:blip r:embed="rId19"/>
        </a:buBlip>
        <a:defRPr kumimoji="1" sz="2400" b="1">
          <a:solidFill>
            <a:srgbClr val="000000"/>
          </a:solidFill>
          <a:latin typeface="+mn-lt"/>
          <a:ea typeface="+mn-ea"/>
        </a:defRPr>
      </a:lvl3pPr>
      <a:lvl4pPr marL="1725613" indent="-228600" algn="l" rtl="0" fontAlgn="base">
        <a:spcBef>
          <a:spcPct val="20000"/>
        </a:spcBef>
        <a:spcAft>
          <a:spcPct val="0"/>
        </a:spcAft>
        <a:buClr>
          <a:schemeClr val="accent2"/>
        </a:buClr>
        <a:buSzPct val="85000"/>
        <a:buFont typeface="Wingdings" pitchFamily="2" charset="2"/>
        <a:buChar char="w"/>
        <a:defRPr kumimoji="1" sz="2000" b="1">
          <a:solidFill>
            <a:srgbClr val="000000"/>
          </a:solidFill>
          <a:latin typeface="+mn-lt"/>
          <a:ea typeface="+mn-ea"/>
        </a:defRPr>
      </a:lvl4pPr>
      <a:lvl5pPr marL="21590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5pPr>
      <a:lvl6pPr marL="26162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6pPr>
      <a:lvl7pPr marL="30734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7pPr>
      <a:lvl8pPr marL="35306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8pPr>
      <a:lvl9pPr marL="3987800" indent="-228600" algn="l" rtl="0" fontAlgn="base">
        <a:spcBef>
          <a:spcPct val="20000"/>
        </a:spcBef>
        <a:spcAft>
          <a:spcPct val="0"/>
        </a:spcAft>
        <a:buClr>
          <a:schemeClr val="accent2"/>
        </a:buClr>
        <a:buSzPct val="80000"/>
        <a:buFont typeface="Wingdings" pitchFamily="2" charset="2"/>
        <a:buChar char="§"/>
        <a:defRPr kumimoji="1" b="1">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jlyj@tongji.edu.cn" TargetMode="External"/><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4.xml"/><Relationship Id="rId4" Type="http://schemas.openxmlformats.org/officeDocument/2006/relationships/slide" Target="slide3.xml"/></Relationships>
</file>

<file path=ppt/slides/_rels/slide10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slide" Target="slide79.xml"/><Relationship Id="rId4" Type="http://schemas.openxmlformats.org/officeDocument/2006/relationships/slide" Target="slide60.xml"/></Relationships>
</file>

<file path=ppt/slides/_rels/slide10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10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103.xml.rels><?xml version="1.0" encoding="UTF-8" standalone="yes"?>
<Relationships xmlns="http://schemas.openxmlformats.org/package/2006/relationships"><Relationship Id="rId8" Type="http://schemas.openxmlformats.org/officeDocument/2006/relationships/image" Target="../media/image58.wmf"/><Relationship Id="rId3" Type="http://schemas.openxmlformats.org/officeDocument/2006/relationships/audio" Target="../media/audio1.wav"/><Relationship Id="rId7"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slide" Target="slide79.xml"/><Relationship Id="rId5" Type="http://schemas.openxmlformats.org/officeDocument/2006/relationships/slide" Target="slide60.xml"/><Relationship Id="rId4" Type="http://schemas.openxmlformats.org/officeDocument/2006/relationships/slide" Target="slide2.xml"/><Relationship Id="rId9" Type="http://schemas.openxmlformats.org/officeDocument/2006/relationships/oleObject" Target="../embeddings/oleObject13.bin"/></Relationships>
</file>

<file path=ppt/slides/_rels/slide10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slide" Target="slide79.xml"/><Relationship Id="rId4" Type="http://schemas.openxmlformats.org/officeDocument/2006/relationships/slide" Target="slide60.xml"/></Relationships>
</file>

<file path=ppt/slides/_rels/slide10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10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10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10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10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xml"/><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5.xml"/><Relationship Id="rId4" Type="http://schemas.openxmlformats.org/officeDocument/2006/relationships/slide" Target="slide17.xml"/></Relationships>
</file>

<file path=ppt/slides/_rels/slide110.xml.rels><?xml version="1.0" encoding="UTF-8" standalone="yes"?>
<Relationships xmlns="http://schemas.openxmlformats.org/package/2006/relationships"><Relationship Id="rId8" Type="http://schemas.openxmlformats.org/officeDocument/2006/relationships/image" Target="../media/image58.wmf"/><Relationship Id="rId3" Type="http://schemas.openxmlformats.org/officeDocument/2006/relationships/audio" Target="../media/audio1.wav"/><Relationship Id="rId7"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slide" Target="slide79.xml"/><Relationship Id="rId5" Type="http://schemas.openxmlformats.org/officeDocument/2006/relationships/slide" Target="slide60.xml"/><Relationship Id="rId4" Type="http://schemas.openxmlformats.org/officeDocument/2006/relationships/slide" Target="slide2.xml"/></Relationships>
</file>

<file path=ppt/slides/_rels/slide1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1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1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slide" Target="slide79.xml"/><Relationship Id="rId4" Type="http://schemas.openxmlformats.org/officeDocument/2006/relationships/slide" Target="slide60.xml"/></Relationships>
</file>

<file path=ppt/slides/_rels/slide1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1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12.xml"/><Relationship Id="rId5" Type="http://schemas.openxmlformats.org/officeDocument/2006/relationships/slide" Target="slide79.xml"/><Relationship Id="rId4" Type="http://schemas.openxmlformats.org/officeDocument/2006/relationships/slide" Target="slide60.xml"/></Relationships>
</file>

<file path=ppt/slides/_rels/slide1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117.xml.rels><?xml version="1.0" encoding="UTF-8" standalone="yes"?>
<Relationships xmlns="http://schemas.openxmlformats.org/package/2006/relationships"><Relationship Id="rId3" Type="http://schemas.openxmlformats.org/officeDocument/2006/relationships/image" Target="../media/image62.tiff"/><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4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1.xml"/><Relationship Id="rId5" Type="http://schemas.openxmlformats.org/officeDocument/2006/relationships/slide" Target="slide138.xml"/><Relationship Id="rId4" Type="http://schemas.openxmlformats.org/officeDocument/2006/relationships/slide" Target="slide119.xml"/></Relationships>
</file>

<file path=ppt/slides/_rels/slide119.xml.rels><?xml version="1.0" encoding="UTF-8" standalone="yes"?>
<Relationships xmlns="http://schemas.openxmlformats.org/package/2006/relationships"><Relationship Id="rId8" Type="http://schemas.openxmlformats.org/officeDocument/2006/relationships/slide" Target="slide134.xml"/><Relationship Id="rId3" Type="http://schemas.openxmlformats.org/officeDocument/2006/relationships/slide" Target="slide2.xml"/><Relationship Id="rId7" Type="http://schemas.openxmlformats.org/officeDocument/2006/relationships/slide" Target="slide13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30.xml"/><Relationship Id="rId5" Type="http://schemas.openxmlformats.org/officeDocument/2006/relationships/slide" Target="slide120.xml"/><Relationship Id="rId4" Type="http://schemas.openxmlformats.org/officeDocument/2006/relationships/slide" Target="slide118.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16.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1.xml"/><Relationship Id="rId4" Type="http://schemas.openxmlformats.org/officeDocument/2006/relationships/slide" Target="slide3.xml"/></Relationships>
</file>

<file path=ppt/slides/_rels/slide120.xml.rels><?xml version="1.0" encoding="UTF-8" standalone="yes"?>
<Relationships xmlns="http://schemas.openxmlformats.org/package/2006/relationships"><Relationship Id="rId8" Type="http://schemas.openxmlformats.org/officeDocument/2006/relationships/slide" Target="slide126.xml"/><Relationship Id="rId3" Type="http://schemas.openxmlformats.org/officeDocument/2006/relationships/slide" Target="slide2.xml"/><Relationship Id="rId7" Type="http://schemas.openxmlformats.org/officeDocument/2006/relationships/slide" Target="slide12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1.xml"/><Relationship Id="rId5" Type="http://schemas.openxmlformats.org/officeDocument/2006/relationships/slide" Target="slide119.xml"/><Relationship Id="rId4" Type="http://schemas.openxmlformats.org/officeDocument/2006/relationships/slide" Target="slide118.xml"/><Relationship Id="rId9" Type="http://schemas.openxmlformats.org/officeDocument/2006/relationships/slide" Target="slide129.xml"/></Relationships>
</file>

<file path=ppt/slides/_rels/slide1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0.xml"/><Relationship Id="rId5" Type="http://schemas.openxmlformats.org/officeDocument/2006/relationships/slide" Target="slide119.xml"/><Relationship Id="rId4" Type="http://schemas.openxmlformats.org/officeDocument/2006/relationships/slide" Target="slide118.xml"/></Relationships>
</file>

<file path=ppt/slides/_rels/slide12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63.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0.xml"/><Relationship Id="rId5" Type="http://schemas.openxmlformats.org/officeDocument/2006/relationships/slide" Target="slide119.xml"/><Relationship Id="rId4" Type="http://schemas.openxmlformats.org/officeDocument/2006/relationships/slide" Target="slide118.xml"/></Relationships>
</file>

<file path=ppt/slides/_rels/slide12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6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0.xml"/><Relationship Id="rId5" Type="http://schemas.openxmlformats.org/officeDocument/2006/relationships/slide" Target="slide119.xml"/><Relationship Id="rId4" Type="http://schemas.openxmlformats.org/officeDocument/2006/relationships/slide" Target="slide118.xml"/></Relationships>
</file>

<file path=ppt/slides/_rels/slide12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38.wm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0.xml"/><Relationship Id="rId5" Type="http://schemas.openxmlformats.org/officeDocument/2006/relationships/slide" Target="slide119.xml"/><Relationship Id="rId4" Type="http://schemas.openxmlformats.org/officeDocument/2006/relationships/slide" Target="slide118.xml"/></Relationships>
</file>

<file path=ppt/slides/_rels/slide125.xml.rels><?xml version="1.0" encoding="UTF-8" standalone="yes"?>
<Relationships xmlns="http://schemas.openxmlformats.org/package/2006/relationships"><Relationship Id="rId8" Type="http://schemas.openxmlformats.org/officeDocument/2006/relationships/image" Target="../media/image37.wmf"/><Relationship Id="rId3" Type="http://schemas.openxmlformats.org/officeDocument/2006/relationships/slide" Target="slide2.xml"/><Relationship Id="rId7" Type="http://schemas.openxmlformats.org/officeDocument/2006/relationships/image" Target="../media/image38.wm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0.xml"/><Relationship Id="rId5" Type="http://schemas.openxmlformats.org/officeDocument/2006/relationships/slide" Target="slide119.xml"/><Relationship Id="rId4" Type="http://schemas.openxmlformats.org/officeDocument/2006/relationships/slide" Target="slide118.xml"/></Relationships>
</file>

<file path=ppt/slides/_rels/slide126.xml.rels><?xml version="1.0" encoding="UTF-8" standalone="yes"?>
<Relationships xmlns="http://schemas.openxmlformats.org/package/2006/relationships"><Relationship Id="rId8" Type="http://schemas.openxmlformats.org/officeDocument/2006/relationships/image" Target="../media/image65.wmf"/><Relationship Id="rId3" Type="http://schemas.openxmlformats.org/officeDocument/2006/relationships/slide" Target="slide2.xml"/><Relationship Id="rId7" Type="http://schemas.openxmlformats.org/officeDocument/2006/relationships/image" Target="../media/image37.wm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0.xml"/><Relationship Id="rId5" Type="http://schemas.openxmlformats.org/officeDocument/2006/relationships/slide" Target="slide119.xml"/><Relationship Id="rId4" Type="http://schemas.openxmlformats.org/officeDocument/2006/relationships/slide" Target="slide118.xml"/><Relationship Id="rId9" Type="http://schemas.openxmlformats.org/officeDocument/2006/relationships/image" Target="../media/image66.wmf"/></Relationships>
</file>

<file path=ppt/slides/_rels/slide12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67.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0.xml"/><Relationship Id="rId5" Type="http://schemas.openxmlformats.org/officeDocument/2006/relationships/slide" Target="slide119.xml"/><Relationship Id="rId4" Type="http://schemas.openxmlformats.org/officeDocument/2006/relationships/slide" Target="slide118.xml"/></Relationships>
</file>

<file path=ppt/slides/_rels/slide128.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audio" Target="../media/audio1.wav"/><Relationship Id="rId7" Type="http://schemas.openxmlformats.org/officeDocument/2006/relationships/slide" Target="slide120.xm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slide" Target="slide119.xml"/><Relationship Id="rId5" Type="http://schemas.openxmlformats.org/officeDocument/2006/relationships/slide" Target="slide118.xml"/><Relationship Id="rId4" Type="http://schemas.openxmlformats.org/officeDocument/2006/relationships/slide" Target="slide2.xml"/><Relationship Id="rId9" Type="http://schemas.openxmlformats.org/officeDocument/2006/relationships/image" Target="../media/image58.wmf"/></Relationships>
</file>

<file path=ppt/slides/_rels/slide1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0.xml"/><Relationship Id="rId5" Type="http://schemas.openxmlformats.org/officeDocument/2006/relationships/slide" Target="slide119.xml"/><Relationship Id="rId4" Type="http://schemas.openxmlformats.org/officeDocument/2006/relationships/slide" Target="slide118.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11.xml"/><Relationship Id="rId4" Type="http://schemas.openxmlformats.org/officeDocument/2006/relationships/slide" Target="slide3.xml"/></Relationships>
</file>

<file path=ppt/slides/_rels/slide1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slide" Target="slide119.xml"/><Relationship Id="rId4" Type="http://schemas.openxmlformats.org/officeDocument/2006/relationships/slide" Target="slide118.xml"/></Relationships>
</file>

<file path=ppt/slides/_rels/slide1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68.emf"/><Relationship Id="rId5" Type="http://schemas.openxmlformats.org/officeDocument/2006/relationships/slide" Target="slide119.xml"/><Relationship Id="rId4" Type="http://schemas.openxmlformats.org/officeDocument/2006/relationships/slide" Target="slide118.xml"/></Relationships>
</file>

<file path=ppt/slides/_rels/slide1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slide" Target="slide119.xml"/><Relationship Id="rId4" Type="http://schemas.openxmlformats.org/officeDocument/2006/relationships/slide" Target="slide118.xml"/></Relationships>
</file>

<file path=ppt/slides/_rels/slide1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19.xml"/><Relationship Id="rId4" Type="http://schemas.openxmlformats.org/officeDocument/2006/relationships/slide" Target="slide118.xml"/></Relationships>
</file>

<file path=ppt/slides/_rels/slide1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19.xml"/><Relationship Id="rId4" Type="http://schemas.openxmlformats.org/officeDocument/2006/relationships/slide" Target="slide118.xml"/></Relationships>
</file>

<file path=ppt/slides/_rels/slide1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hyperlink" Target="https://www.cnnic.net.cn/" TargetMode="External"/><Relationship Id="rId5" Type="http://schemas.openxmlformats.org/officeDocument/2006/relationships/slide" Target="slide119.xml"/><Relationship Id="rId4" Type="http://schemas.openxmlformats.org/officeDocument/2006/relationships/slide" Target="slide118.xml"/></Relationships>
</file>

<file path=ppt/slides/_rels/slide1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19.xml"/><Relationship Id="rId4" Type="http://schemas.openxmlformats.org/officeDocument/2006/relationships/slide" Target="slide118.xml"/></Relationships>
</file>

<file path=ppt/slides/_rels/slide137.xml.rels><?xml version="1.0" encoding="UTF-8" standalone="yes"?>
<Relationships xmlns="http://schemas.openxmlformats.org/package/2006/relationships"><Relationship Id="rId8" Type="http://schemas.openxmlformats.org/officeDocument/2006/relationships/hyperlink" Target="https://www.cstnet.cn/" TargetMode="External"/><Relationship Id="rId3" Type="http://schemas.openxmlformats.org/officeDocument/2006/relationships/hyperlink" Target="http://www.edu.cn/" TargetMode="External"/><Relationship Id="rId7" Type="http://schemas.openxmlformats.org/officeDocument/2006/relationships/image" Target="../media/image6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19.xml"/><Relationship Id="rId11" Type="http://schemas.openxmlformats.org/officeDocument/2006/relationships/hyperlink" Target="http://www.internet2.edu/" TargetMode="External"/><Relationship Id="rId5" Type="http://schemas.openxmlformats.org/officeDocument/2006/relationships/slide" Target="slide118.xml"/><Relationship Id="rId10" Type="http://schemas.openxmlformats.org/officeDocument/2006/relationships/hyperlink" Target="https://www.startap.net/" TargetMode="External"/><Relationship Id="rId4" Type="http://schemas.openxmlformats.org/officeDocument/2006/relationships/slide" Target="slide2.xml"/><Relationship Id="rId9" Type="http://schemas.openxmlformats.org/officeDocument/2006/relationships/hyperlink" Target="https://apan.net/" TargetMode="External"/></Relationships>
</file>

<file path=ppt/slides/_rels/slide1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18.xml"/></Relationships>
</file>

<file path=ppt/slides/_rels/slide1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slide" Target="slide118.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slide" Target="slide1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3.xml"/><Relationship Id="rId4" Type="http://schemas.openxmlformats.org/officeDocument/2006/relationships/slide" Target="slide2.xml"/></Relationships>
</file>

<file path=ppt/slides/_rels/slide1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18.xml"/></Relationships>
</file>

<file path=ppt/slides/_rels/slide1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18.xml"/></Relationships>
</file>

<file path=ppt/slides/_rels/slide1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12.xml"/><Relationship Id="rId5" Type="http://schemas.openxmlformats.org/officeDocument/2006/relationships/image" Target="../media/image71.png"/><Relationship Id="rId4" Type="http://schemas.openxmlformats.org/officeDocument/2006/relationships/slide" Target="slide118.xml"/></Relationships>
</file>

<file path=ppt/slides/_rels/slide1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slide" Target="slide118.xml"/></Relationships>
</file>

<file path=ppt/slides/_rels/slide1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slide" Target="slide118.xml"/></Relationships>
</file>

<file path=ppt/slides/_rels/slide14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slide" Target="slide118.xml"/></Relationships>
</file>

<file path=ppt/slides/_rels/slide14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74.jpeg"/><Relationship Id="rId4" Type="http://schemas.openxmlformats.org/officeDocument/2006/relationships/slide" Target="slide118.xml"/></Relationships>
</file>

<file path=ppt/slides/_rels/slide14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slide" Target="slide118.xml"/></Relationships>
</file>

<file path=ppt/slides/_rels/slide14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75.xml"/><Relationship Id="rId5" Type="http://schemas.openxmlformats.org/officeDocument/2006/relationships/slide" Target="slide164.xml"/><Relationship Id="rId4" Type="http://schemas.openxmlformats.org/officeDocument/2006/relationships/slide" Target="slide149.xml"/></Relationships>
</file>

<file path=ppt/slides/_rels/slide149.xml.rels><?xml version="1.0" encoding="UTF-8" standalone="yes"?>
<Relationships xmlns="http://schemas.openxmlformats.org/package/2006/relationships"><Relationship Id="rId8" Type="http://schemas.openxmlformats.org/officeDocument/2006/relationships/slide" Target="slide162.xml"/><Relationship Id="rId3" Type="http://schemas.openxmlformats.org/officeDocument/2006/relationships/slide" Target="slide2.xml"/><Relationship Id="rId7" Type="http://schemas.openxmlformats.org/officeDocument/2006/relationships/slide" Target="slide159.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53.xml"/><Relationship Id="rId5" Type="http://schemas.openxmlformats.org/officeDocument/2006/relationships/slide" Target="slide150.xml"/><Relationship Id="rId4" Type="http://schemas.openxmlformats.org/officeDocument/2006/relationships/slide" Target="slide148.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slide" Target="slide1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3.xml"/><Relationship Id="rId4" Type="http://schemas.openxmlformats.org/officeDocument/2006/relationships/slide" Target="slide2.xml"/></Relationships>
</file>

<file path=ppt/slides/_rels/slide15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9.xml"/><Relationship Id="rId4" Type="http://schemas.openxmlformats.org/officeDocument/2006/relationships/slide" Target="slide148.xml"/></Relationships>
</file>

<file path=ppt/slides/_rels/slide15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9.xml"/><Relationship Id="rId5" Type="http://schemas.openxmlformats.org/officeDocument/2006/relationships/slide" Target="slide148.xml"/><Relationship Id="rId4" Type="http://schemas.openxmlformats.org/officeDocument/2006/relationships/slide" Target="slide2.xml"/></Relationships>
</file>

<file path=ppt/slides/_rels/slide15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9.xml"/><Relationship Id="rId4" Type="http://schemas.openxmlformats.org/officeDocument/2006/relationships/slide" Target="slide148.xml"/></Relationships>
</file>

<file path=ppt/slides/_rels/slide15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49.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8.xml"/><Relationship Id="rId5" Type="http://schemas.openxmlformats.org/officeDocument/2006/relationships/slide" Target="slide2.xml"/><Relationship Id="rId4" Type="http://schemas.openxmlformats.org/officeDocument/2006/relationships/image" Target="../media/image4.png"/></Relationships>
</file>

<file path=ppt/slides/_rels/slide15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49.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8.xml"/><Relationship Id="rId5" Type="http://schemas.openxmlformats.org/officeDocument/2006/relationships/slide" Target="slide2.xml"/><Relationship Id="rId4" Type="http://schemas.openxmlformats.org/officeDocument/2006/relationships/image" Target="../media/image4.png"/></Relationships>
</file>

<file path=ppt/slides/_rels/slide15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49.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8.xml"/><Relationship Id="rId5" Type="http://schemas.openxmlformats.org/officeDocument/2006/relationships/slide" Target="slide2.xml"/><Relationship Id="rId4" Type="http://schemas.openxmlformats.org/officeDocument/2006/relationships/image" Target="../media/image4.png"/></Relationships>
</file>

<file path=ppt/slides/_rels/slide1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9.xml"/><Relationship Id="rId4" Type="http://schemas.openxmlformats.org/officeDocument/2006/relationships/slide" Target="slide148.xml"/></Relationships>
</file>

<file path=ppt/slides/_rels/slide15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9.xml"/><Relationship Id="rId4" Type="http://schemas.openxmlformats.org/officeDocument/2006/relationships/slide" Target="slide148.xml"/></Relationships>
</file>

<file path=ppt/slides/_rels/slide158.xml.rels><?xml version="1.0" encoding="UTF-8" standalone="yes"?>
<Relationships xmlns="http://schemas.openxmlformats.org/package/2006/relationships"><Relationship Id="rId8" Type="http://schemas.openxmlformats.org/officeDocument/2006/relationships/slide" Target="slide148.xml"/><Relationship Id="rId3" Type="http://schemas.openxmlformats.org/officeDocument/2006/relationships/image" Target="../media/image3.png"/><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4.png"/><Relationship Id="rId9" Type="http://schemas.openxmlformats.org/officeDocument/2006/relationships/slide" Target="slide149.xml"/></Relationships>
</file>

<file path=ppt/slides/_rels/slide1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9.xml"/><Relationship Id="rId4" Type="http://schemas.openxmlformats.org/officeDocument/2006/relationships/slide" Target="slide148.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11.xml"/><Relationship Id="rId4" Type="http://schemas.openxmlformats.org/officeDocument/2006/relationships/slide" Target="slide3.xml"/></Relationships>
</file>

<file path=ppt/slides/_rels/slide160.xml.rels><?xml version="1.0" encoding="UTF-8" standalone="yes"?>
<Relationships xmlns="http://schemas.openxmlformats.org/package/2006/relationships"><Relationship Id="rId8" Type="http://schemas.openxmlformats.org/officeDocument/2006/relationships/image" Target="../media/image77.wmf"/><Relationship Id="rId3" Type="http://schemas.openxmlformats.org/officeDocument/2006/relationships/audio" Target="../media/audio1.wav"/><Relationship Id="rId7" Type="http://schemas.openxmlformats.org/officeDocument/2006/relationships/oleObject" Target="../embeddings/oleObject16.bin"/><Relationship Id="rId2" Type="http://schemas.openxmlformats.org/officeDocument/2006/relationships/slideLayout" Target="../slideLayouts/slideLayout13.xml"/><Relationship Id="rId1" Type="http://schemas.openxmlformats.org/officeDocument/2006/relationships/vmlDrawing" Target="../drawings/vmlDrawing11.vml"/><Relationship Id="rId6" Type="http://schemas.openxmlformats.org/officeDocument/2006/relationships/slide" Target="slide149.xml"/><Relationship Id="rId5" Type="http://schemas.openxmlformats.org/officeDocument/2006/relationships/slide" Target="slide148.xml"/><Relationship Id="rId4" Type="http://schemas.openxmlformats.org/officeDocument/2006/relationships/slide" Target="slide2.xml"/></Relationships>
</file>

<file path=ppt/slides/_rels/slide1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9.xml"/><Relationship Id="rId4" Type="http://schemas.openxmlformats.org/officeDocument/2006/relationships/slide" Target="slide148.xml"/></Relationships>
</file>

<file path=ppt/slides/_rels/slide16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9.xml"/><Relationship Id="rId4" Type="http://schemas.openxmlformats.org/officeDocument/2006/relationships/slide" Target="slide148.xml"/></Relationships>
</file>

<file path=ppt/slides/_rels/slide16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49.xml"/><Relationship Id="rId4" Type="http://schemas.openxmlformats.org/officeDocument/2006/relationships/slide" Target="slide148.xml"/></Relationships>
</file>

<file path=ppt/slides/_rels/slide164.xml.rels><?xml version="1.0" encoding="UTF-8" standalone="yes"?>
<Relationships xmlns="http://schemas.openxmlformats.org/package/2006/relationships"><Relationship Id="rId8" Type="http://schemas.openxmlformats.org/officeDocument/2006/relationships/slide" Target="slide148.xml"/><Relationship Id="rId3" Type="http://schemas.openxmlformats.org/officeDocument/2006/relationships/slide" Target="slide165.xml"/><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8.xml"/><Relationship Id="rId5" Type="http://schemas.openxmlformats.org/officeDocument/2006/relationships/slide" Target="slide167.xml"/><Relationship Id="rId4" Type="http://schemas.openxmlformats.org/officeDocument/2006/relationships/slide" Target="slide166.xml"/></Relationships>
</file>

<file path=ppt/slides/_rels/slide165.xml.rels><?xml version="1.0" encoding="UTF-8" standalone="yes"?>
<Relationships xmlns="http://schemas.openxmlformats.org/package/2006/relationships"><Relationship Id="rId3" Type="http://schemas.openxmlformats.org/officeDocument/2006/relationships/hyperlink" Target="http://www.itu.int/"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4.xml"/><Relationship Id="rId5" Type="http://schemas.openxmlformats.org/officeDocument/2006/relationships/slide" Target="slide148.xml"/><Relationship Id="rId4" Type="http://schemas.openxmlformats.org/officeDocument/2006/relationships/slide" Target="slide2.xml"/></Relationships>
</file>

<file path=ppt/slides/_rels/slide166.xml.rels><?xml version="1.0" encoding="UTF-8" standalone="yes"?>
<Relationships xmlns="http://schemas.openxmlformats.org/package/2006/relationships"><Relationship Id="rId3" Type="http://schemas.openxmlformats.org/officeDocument/2006/relationships/hyperlink" Target="https://www.iso.org/"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4.xml"/><Relationship Id="rId5" Type="http://schemas.openxmlformats.org/officeDocument/2006/relationships/slide" Target="slide148.xml"/><Relationship Id="rId4" Type="http://schemas.openxmlformats.org/officeDocument/2006/relationships/slide" Target="slide2.xml"/></Relationships>
</file>

<file path=ppt/slides/_rels/slide167.xml.rels><?xml version="1.0" encoding="UTF-8" standalone="yes"?>
<Relationships xmlns="http://schemas.openxmlformats.org/package/2006/relationships"><Relationship Id="rId3" Type="http://schemas.openxmlformats.org/officeDocument/2006/relationships/hyperlink" Target="http://www.ieee802.org/"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4.xml"/><Relationship Id="rId5" Type="http://schemas.openxmlformats.org/officeDocument/2006/relationships/slide" Target="slide148.xml"/><Relationship Id="rId4" Type="http://schemas.openxmlformats.org/officeDocument/2006/relationships/slide" Target="slide2.xml"/></Relationships>
</file>

<file path=ppt/slides/_rels/slide168.xml.rels><?xml version="1.0" encoding="UTF-8" standalone="yes"?>
<Relationships xmlns="http://schemas.openxmlformats.org/package/2006/relationships"><Relationship Id="rId3" Type="http://schemas.openxmlformats.org/officeDocument/2006/relationships/hyperlink" Target="http://www.isoc.org/"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4.xml"/><Relationship Id="rId5" Type="http://schemas.openxmlformats.org/officeDocument/2006/relationships/slide" Target="slide148.xml"/><Relationship Id="rId4" Type="http://schemas.openxmlformats.org/officeDocument/2006/relationships/slide" Target="slide2.xml"/></Relationships>
</file>

<file path=ppt/slides/_rels/slide16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64.xml"/><Relationship Id="rId5" Type="http://schemas.openxmlformats.org/officeDocument/2006/relationships/slide" Target="slide148.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slide" Target="slide18.xml"/><Relationship Id="rId7" Type="http://schemas.openxmlformats.org/officeDocument/2006/relationships/slide" Target="slide2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22.xml"/><Relationship Id="rId10" Type="http://schemas.openxmlformats.org/officeDocument/2006/relationships/slide" Target="slide11.xml"/><Relationship Id="rId4" Type="http://schemas.openxmlformats.org/officeDocument/2006/relationships/slide" Target="slide19.xml"/><Relationship Id="rId9" Type="http://schemas.openxmlformats.org/officeDocument/2006/relationships/slide" Target="slide3.xml"/></Relationships>
</file>

<file path=ppt/slides/_rels/slide17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64.xml"/><Relationship Id="rId4" Type="http://schemas.openxmlformats.org/officeDocument/2006/relationships/slide" Target="slide148.xml"/></Relationships>
</file>

<file path=ppt/slides/_rels/slide17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64.xml"/><Relationship Id="rId4" Type="http://schemas.openxmlformats.org/officeDocument/2006/relationships/slide" Target="slide148.xml"/></Relationships>
</file>

<file path=ppt/slides/_rels/slide17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64.xml"/><Relationship Id="rId4" Type="http://schemas.openxmlformats.org/officeDocument/2006/relationships/slide" Target="slide148.xml"/></Relationships>
</file>

<file path=ppt/slides/_rels/slide1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64.xml"/><Relationship Id="rId4" Type="http://schemas.openxmlformats.org/officeDocument/2006/relationships/slide" Target="slide148.xml"/></Relationships>
</file>

<file path=ppt/slides/_rels/slide17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64.xml"/><Relationship Id="rId4" Type="http://schemas.openxmlformats.org/officeDocument/2006/relationships/slide" Target="slide148.xml"/></Relationships>
</file>

<file path=ppt/slides/_rels/slide1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http://www.ieee-infocom.org/" TargetMode="External"/><Relationship Id="rId5" Type="http://schemas.openxmlformats.org/officeDocument/2006/relationships/hyperlink" Target="http://www.acm.org/sigcomm" TargetMode="External"/><Relationship Id="rId4" Type="http://schemas.openxmlformats.org/officeDocument/2006/relationships/slide" Target="slide148.xml"/></Relationships>
</file>

<file path=ppt/slides/_rels/slide176.xml.rels><?xml version="1.0" encoding="UTF-8" standalone="yes"?>
<Relationships xmlns="http://schemas.openxmlformats.org/package/2006/relationships"><Relationship Id="rId8" Type="http://schemas.openxmlformats.org/officeDocument/2006/relationships/hyperlink" Target="http://www.bluetooth.com/" TargetMode="External"/><Relationship Id="rId3" Type="http://schemas.openxmlformats.org/officeDocument/2006/relationships/slide" Target="slide2.xml"/><Relationship Id="rId7" Type="http://schemas.openxmlformats.org/officeDocument/2006/relationships/hyperlink" Target="http://www.atmforum.com/"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http://www.ietf.org/" TargetMode="External"/><Relationship Id="rId5" Type="http://schemas.openxmlformats.org/officeDocument/2006/relationships/hyperlink" Target="http://www.ieee802.org/" TargetMode="External"/><Relationship Id="rId4" Type="http://schemas.openxmlformats.org/officeDocument/2006/relationships/slide" Target="slide148.xml"/><Relationship Id="rId9" Type="http://schemas.openxmlformats.org/officeDocument/2006/relationships/hyperlink" Target="http://www.etsi.org/" TargetMode="External"/></Relationships>
</file>

<file path=ppt/slides/_rels/slide177.x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hyperlink" Target="http://www.acm.org/" TargetMode="External"/><Relationship Id="rId7" Type="http://schemas.openxmlformats.org/officeDocument/2006/relationships/slide" Target="slide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hyperlink" Target="http://www.computer.org/" TargetMode="Externa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7" Type="http://schemas.openxmlformats.org/officeDocument/2006/relationships/slide" Target="slide1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3.xml"/><Relationship Id="rId4" Type="http://schemas.openxmlformats.org/officeDocument/2006/relationships/slide" Target="slide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48.xml"/><Relationship Id="rId5" Type="http://schemas.openxmlformats.org/officeDocument/2006/relationships/slide" Target="slide118.xml"/><Relationship Id="rId4" Type="http://schemas.openxmlformats.org/officeDocument/2006/relationships/slide" Target="slide60.xml"/></Relationships>
</file>

<file path=ppt/slides/_rels/slide20.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image" Target="../media/image11.jpeg"/><Relationship Id="rId7" Type="http://schemas.openxmlformats.org/officeDocument/2006/relationships/slide" Target="slide17.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3.xml"/><Relationship Id="rId4" Type="http://schemas.openxmlformats.org/officeDocument/2006/relationships/slide" Target="slide2.xml"/></Relationships>
</file>

<file path=ppt/slides/_rels/slide21.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audio" Target="../media/audio1.wav"/><Relationship Id="rId7" Type="http://schemas.openxmlformats.org/officeDocument/2006/relationships/slide" Target="slide17.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slide" Target="slide11.xml"/><Relationship Id="rId5" Type="http://schemas.openxmlformats.org/officeDocument/2006/relationships/slide" Target="slide3.xml"/><Relationship Id="rId10" Type="http://schemas.openxmlformats.org/officeDocument/2006/relationships/image" Target="../media/image12.emf"/><Relationship Id="rId4" Type="http://schemas.openxmlformats.org/officeDocument/2006/relationships/slide" Target="slide2.xml"/><Relationship Id="rId9"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3.xml"/></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3.xml"/></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3.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1.xml"/><Relationship Id="rId5" Type="http://schemas.openxmlformats.org/officeDocument/2006/relationships/slide" Target="slide3.xml"/><Relationship Id="rId4" Type="http://schemas.openxmlformats.org/officeDocument/2006/relationships/slide" Target="slide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slide" Target="slide11.xml"/><Relationship Id="rId5" Type="http://schemas.openxmlformats.org/officeDocument/2006/relationships/slide" Target="slide3.xml"/><Relationship Id="rId4" Type="http://schemas.openxmlformats.org/officeDocument/2006/relationships/slide" Target="slide2.xml"/></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11.xml"/><Relationship Id="rId4" Type="http://schemas.openxmlformats.org/officeDocument/2006/relationships/slide" Target="slide3.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slide" Target="slide33.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7" Type="http://schemas.openxmlformats.org/officeDocument/2006/relationships/slide" Target="slide2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57.xml"/><Relationship Id="rId5" Type="http://schemas.openxmlformats.org/officeDocument/2006/relationships/slide" Target="slide28.xml"/><Relationship Id="rId4" Type="http://schemas.openxmlformats.org/officeDocument/2006/relationships/slide" Target="slide11.xml"/></Relationships>
</file>

<file path=ppt/slides/_rels/slide30.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image" Target="../media/image3.png"/><Relationship Id="rId7" Type="http://schemas.openxmlformats.org/officeDocument/2006/relationships/slide" Target="slide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slide" Target="slide29.xml"/></Relationships>
</file>

<file path=ppt/slides/_rels/slide31.xml.rels><?xml version="1.0" encoding="UTF-8" standalone="yes"?>
<Relationships xmlns="http://schemas.openxmlformats.org/package/2006/relationships"><Relationship Id="rId8" Type="http://schemas.openxmlformats.org/officeDocument/2006/relationships/slide" Target="slide29.xml"/><Relationship Id="rId3" Type="http://schemas.openxmlformats.org/officeDocument/2006/relationships/image" Target="../media/image3.png"/><Relationship Id="rId7" Type="http://schemas.openxmlformats.org/officeDocument/2006/relationships/slide" Target="slide2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3.xml"/><Relationship Id="rId4" Type="http://schemas.openxmlformats.org/officeDocument/2006/relationships/slide" Target="slide2.xml"/></Relationships>
</file>

<file path=ppt/slides/_rels/slide34.xml.rels><?xml version="1.0" encoding="UTF-8" standalone="yes"?>
<Relationships xmlns="http://schemas.openxmlformats.org/package/2006/relationships"><Relationship Id="rId8" Type="http://schemas.openxmlformats.org/officeDocument/2006/relationships/slide" Target="slide52.xml"/><Relationship Id="rId3" Type="http://schemas.openxmlformats.org/officeDocument/2006/relationships/slide" Target="slide35.xml"/><Relationship Id="rId7" Type="http://schemas.openxmlformats.org/officeDocument/2006/relationships/slide" Target="slide47.xml"/><Relationship Id="rId12" Type="http://schemas.openxmlformats.org/officeDocument/2006/relationships/slide" Target="slide2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41.xml"/><Relationship Id="rId11" Type="http://schemas.openxmlformats.org/officeDocument/2006/relationships/slide" Target="slide3.xml"/><Relationship Id="rId5" Type="http://schemas.openxmlformats.org/officeDocument/2006/relationships/slide" Target="slide39.xml"/><Relationship Id="rId10" Type="http://schemas.openxmlformats.org/officeDocument/2006/relationships/slide" Target="slide2.xml"/><Relationship Id="rId4" Type="http://schemas.openxmlformats.org/officeDocument/2006/relationships/slide" Target="slide36.xml"/><Relationship Id="rId9" Type="http://schemas.openxmlformats.org/officeDocument/2006/relationships/slide" Target="slide55.xml"/></Relationships>
</file>

<file path=ppt/slides/_rels/slide3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slide" Target="slide2.xml"/><Relationship Id="rId7" Type="http://schemas.openxmlformats.org/officeDocument/2006/relationships/image" Target="../media/image17.jp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23.wmf"/><Relationship Id="rId3" Type="http://schemas.openxmlformats.org/officeDocument/2006/relationships/audio" Target="../media/audio1.wav"/><Relationship Id="rId7" Type="http://schemas.openxmlformats.org/officeDocument/2006/relationships/image" Target="../media/image20.wmf"/><Relationship Id="rId12" Type="http://schemas.openxmlformats.org/officeDocument/2006/relationships/oleObject" Target="../embeddings/oleObject7.bin"/><Relationship Id="rId17" Type="http://schemas.openxmlformats.org/officeDocument/2006/relationships/slide" Target="slide34.xml"/><Relationship Id="rId2" Type="http://schemas.openxmlformats.org/officeDocument/2006/relationships/slideLayout" Target="../slideLayouts/slideLayout2.xml"/><Relationship Id="rId16" Type="http://schemas.openxmlformats.org/officeDocument/2006/relationships/slide" Target="slide28.xml"/><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image" Target="../media/image22.wmf"/><Relationship Id="rId5" Type="http://schemas.openxmlformats.org/officeDocument/2006/relationships/image" Target="../media/image19.wmf"/><Relationship Id="rId15" Type="http://schemas.openxmlformats.org/officeDocument/2006/relationships/slide" Target="slide3.xml"/><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21.wmf"/><Relationship Id="rId14" Type="http://schemas.openxmlformats.org/officeDocument/2006/relationships/slide" Target="slide2.xml"/></Relationships>
</file>

<file path=ppt/slides/_rels/slide38.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image" Target="../media/image24.wmf"/><Relationship Id="rId7" Type="http://schemas.openxmlformats.org/officeDocument/2006/relationships/slide" Target="slide2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image" Target="../media/image25.wmf"/></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slide" Target="slide3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3.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5.xml"/><Relationship Id="rId4" Type="http://schemas.openxmlformats.org/officeDocument/2006/relationships/slide" Target="slide3.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27.jp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slide" Target="slide3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3.xml"/><Relationship Id="rId4" Type="http://schemas.openxmlformats.org/officeDocument/2006/relationships/slide" Target="slide2.xml"/></Relationships>
</file>

<file path=ppt/slides/_rels/slide4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slide" Target="slide3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3.xml"/><Relationship Id="rId4" Type="http://schemas.openxmlformats.org/officeDocument/2006/relationships/slide" Target="slide2.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slide" Target="slide3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3.xml"/><Relationship Id="rId4" Type="http://schemas.openxmlformats.org/officeDocument/2006/relationships/slide" Target="slide2.xml"/></Relationships>
</file>

<file path=ppt/slides/_rels/slide4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4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4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3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4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slide" Target="slide3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3.xml"/><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slide" Target="slide3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3.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4.xml"/><Relationship Id="rId4" Type="http://schemas.openxmlformats.org/officeDocument/2006/relationships/slide" Target="slide3.xml"/></Relationships>
</file>

<file path=ppt/slides/_rels/slide5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51.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slide" Target="slide3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slide" Target="slide3.xml"/><Relationship Id="rId4" Type="http://schemas.openxmlformats.org/officeDocument/2006/relationships/slide" Target="slide2.xml"/></Relationships>
</file>

<file path=ppt/slides/_rels/slide5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5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54.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3.png"/><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6.wmf"/><Relationship Id="rId5" Type="http://schemas.openxmlformats.org/officeDocument/2006/relationships/image" Target="../media/image35.wmf"/><Relationship Id="rId10" Type="http://schemas.openxmlformats.org/officeDocument/2006/relationships/slide" Target="slide34.xml"/><Relationship Id="rId4" Type="http://schemas.openxmlformats.org/officeDocument/2006/relationships/image" Target="../media/image4.png"/><Relationship Id="rId9" Type="http://schemas.openxmlformats.org/officeDocument/2006/relationships/slide" Target="slide28.xml"/></Relationships>
</file>

<file path=ppt/slides/_rels/slide55.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image" Target="../media/image37.wmf"/><Relationship Id="rId7" Type="http://schemas.openxmlformats.org/officeDocument/2006/relationships/slide" Target="slide2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image" Target="../media/image38.wmf"/></Relationships>
</file>

<file path=ppt/slides/_rels/slide5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4.xml"/><Relationship Id="rId5" Type="http://schemas.openxmlformats.org/officeDocument/2006/relationships/slide" Target="slide28.xml"/><Relationship Id="rId4" Type="http://schemas.openxmlformats.org/officeDocument/2006/relationships/slide" Target="slide3.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slide" Target="slide59.xml"/></Relationships>
</file>

<file path=ppt/slides/_rels/slide5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57.xml"/><Relationship Id="rId4" Type="http://schemas.openxmlformats.org/officeDocument/2006/relationships/slide" Target="slide3.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57.xml"/><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slide" Target="slide4.xml"/><Relationship Id="rId4" Type="http://schemas.openxmlformats.org/officeDocument/2006/relationships/slide" Target="slide3.xml"/></Relationships>
</file>

<file path=ppt/slides/_rels/slide6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1.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78.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slide" Target="slide62.xml"/><Relationship Id="rId4" Type="http://schemas.openxmlformats.org/officeDocument/2006/relationships/slide" Target="slide60.xml"/></Relationships>
</file>

<file path=ppt/slides/_rels/slide6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61.xml"/><Relationship Id="rId4" Type="http://schemas.openxmlformats.org/officeDocument/2006/relationships/slide" Target="slide60.xml"/></Relationships>
</file>

<file path=ppt/slides/_rels/slide63.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audio" Target="../media/audio1.wav"/><Relationship Id="rId7" Type="http://schemas.openxmlformats.org/officeDocument/2006/relationships/slide" Target="slide60.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2.xml"/><Relationship Id="rId5" Type="http://schemas.openxmlformats.org/officeDocument/2006/relationships/image" Target="../media/image39.emf"/><Relationship Id="rId4" Type="http://schemas.openxmlformats.org/officeDocument/2006/relationships/oleObject" Target="../embeddings/oleObject8.bin"/></Relationships>
</file>

<file path=ppt/slides/_rels/slide6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13.xml"/><Relationship Id="rId5" Type="http://schemas.openxmlformats.org/officeDocument/2006/relationships/slide" Target="slide61.xml"/><Relationship Id="rId4" Type="http://schemas.openxmlformats.org/officeDocument/2006/relationships/slide" Target="slide60.xml"/></Relationships>
</file>

<file path=ppt/slides/_rels/slide65.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audio" Target="../media/audio1.wav"/><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slide" Target="slide61.xml"/><Relationship Id="rId5" Type="http://schemas.openxmlformats.org/officeDocument/2006/relationships/slide" Target="slide60.xml"/><Relationship Id="rId4" Type="http://schemas.openxmlformats.org/officeDocument/2006/relationships/slide" Target="slide2.xml"/></Relationships>
</file>

<file path=ppt/slides/_rels/slide66.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audio" Target="../media/audio1.wav"/><Relationship Id="rId7" Type="http://schemas.openxmlformats.org/officeDocument/2006/relationships/slide" Target="slide60.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slide" Target="slide2.xml"/><Relationship Id="rId5" Type="http://schemas.openxmlformats.org/officeDocument/2006/relationships/image" Target="../media/image41.emf"/><Relationship Id="rId4" Type="http://schemas.openxmlformats.org/officeDocument/2006/relationships/oleObject" Target="../embeddings/oleObject10.bin"/></Relationships>
</file>

<file path=ppt/slides/_rels/slide6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61.xml"/><Relationship Id="rId4" Type="http://schemas.openxmlformats.org/officeDocument/2006/relationships/slide" Target="slide60.xml"/></Relationships>
</file>

<file path=ppt/slides/_rels/slide6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61.xml"/><Relationship Id="rId4" Type="http://schemas.openxmlformats.org/officeDocument/2006/relationships/slide" Target="slide60.xml"/></Relationships>
</file>

<file path=ppt/slides/_rels/slide6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61.xml"/><Relationship Id="rId4" Type="http://schemas.openxmlformats.org/officeDocument/2006/relationships/slide" Target="slide60.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61.xml"/><Relationship Id="rId4" Type="http://schemas.openxmlformats.org/officeDocument/2006/relationships/slide" Target="slide60.xml"/></Relationships>
</file>

<file path=ppt/slides/_rels/slide7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slide" Target="slide61.xml"/><Relationship Id="rId4" Type="http://schemas.openxmlformats.org/officeDocument/2006/relationships/slide" Target="slide60.xml"/></Relationships>
</file>

<file path=ppt/slides/_rels/slide7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png"/><Relationship Id="rId7" Type="http://schemas.openxmlformats.org/officeDocument/2006/relationships/slide" Target="slide6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60.xml"/><Relationship Id="rId5" Type="http://schemas.openxmlformats.org/officeDocument/2006/relationships/slide" Target="slide2.xml"/><Relationship Id="rId4" Type="http://schemas.openxmlformats.org/officeDocument/2006/relationships/image" Target="../media/image4.png"/><Relationship Id="rId9" Type="http://schemas.openxmlformats.org/officeDocument/2006/relationships/image" Target="../media/image43.png"/></Relationships>
</file>

<file path=ppt/slides/_rels/slide7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61.xml"/><Relationship Id="rId4" Type="http://schemas.openxmlformats.org/officeDocument/2006/relationships/slide" Target="slide60.xml"/></Relationships>
</file>

<file path=ppt/slides/_rels/slide74.xml.rels><?xml version="1.0" encoding="UTF-8" standalone="yes"?>
<Relationships xmlns="http://schemas.openxmlformats.org/package/2006/relationships"><Relationship Id="rId8" Type="http://schemas.openxmlformats.org/officeDocument/2006/relationships/slide" Target="slide61.xml"/><Relationship Id="rId3" Type="http://schemas.openxmlformats.org/officeDocument/2006/relationships/audio" Target="../media/audio1.wav"/><Relationship Id="rId7" Type="http://schemas.openxmlformats.org/officeDocument/2006/relationships/slide" Target="slide60.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slide" Target="slide2.xml"/><Relationship Id="rId5" Type="http://schemas.openxmlformats.org/officeDocument/2006/relationships/image" Target="../media/image44.emf"/><Relationship Id="rId4" Type="http://schemas.openxmlformats.org/officeDocument/2006/relationships/oleObject" Target="../embeddings/oleObject11.bin"/></Relationships>
</file>

<file path=ppt/slides/_rels/slide7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4.xml"/><Relationship Id="rId5" Type="http://schemas.openxmlformats.org/officeDocument/2006/relationships/slide" Target="slide61.xml"/><Relationship Id="rId4" Type="http://schemas.openxmlformats.org/officeDocument/2006/relationships/slide" Target="slide60.xml"/></Relationships>
</file>

<file path=ppt/slides/_rels/slide7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61.xml"/><Relationship Id="rId4" Type="http://schemas.openxmlformats.org/officeDocument/2006/relationships/slide" Target="slide60.xml"/></Relationships>
</file>

<file path=ppt/slides/_rels/slide7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61.xml"/><Relationship Id="rId4" Type="http://schemas.openxmlformats.org/officeDocument/2006/relationships/slide" Target="slide60.xml"/></Relationships>
</file>

<file path=ppt/slides/_rels/slide7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61.xml"/><Relationship Id="rId4" Type="http://schemas.openxmlformats.org/officeDocument/2006/relationships/slide" Target="slide60.xml"/></Relationships>
</file>

<file path=ppt/slides/_rels/slide79.xml.rels><?xml version="1.0" encoding="UTF-8" standalone="yes"?>
<Relationships xmlns="http://schemas.openxmlformats.org/package/2006/relationships"><Relationship Id="rId8" Type="http://schemas.openxmlformats.org/officeDocument/2006/relationships/slide" Target="slide114.xml"/><Relationship Id="rId3" Type="http://schemas.openxmlformats.org/officeDocument/2006/relationships/slide" Target="slide2.xml"/><Relationship Id="rId7" Type="http://schemas.openxmlformats.org/officeDocument/2006/relationships/slide" Target="slide111.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02.xml"/><Relationship Id="rId5" Type="http://schemas.openxmlformats.org/officeDocument/2006/relationships/slide" Target="slide80.xml"/><Relationship Id="rId4" Type="http://schemas.openxmlformats.org/officeDocument/2006/relationships/slide" Target="slide60.xml"/></Relationships>
</file>

<file path=ppt/slides/_rels/slide8.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audio" Target="../media/audio1.wav"/><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slide" Target="slide4.xml"/><Relationship Id="rId5" Type="http://schemas.openxmlformats.org/officeDocument/2006/relationships/slide" Target="slide3.xml"/><Relationship Id="rId4" Type="http://schemas.openxmlformats.org/officeDocument/2006/relationships/slide" Target="slide2.xml"/></Relationships>
</file>

<file path=ppt/slides/_rels/slide8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8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8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slide" Target="slide79.xml"/><Relationship Id="rId4" Type="http://schemas.openxmlformats.org/officeDocument/2006/relationships/slide" Target="slide60.xml"/></Relationships>
</file>

<file path=ppt/slides/_rels/slide8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8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slide" Target="slide79.xml"/><Relationship Id="rId4" Type="http://schemas.openxmlformats.org/officeDocument/2006/relationships/slide" Target="slide60.xml"/></Relationships>
</file>

<file path=ppt/slides/_rels/slide8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8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slide" Target="slide79.xml"/><Relationship Id="rId4" Type="http://schemas.openxmlformats.org/officeDocument/2006/relationships/slide" Target="slide60.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slide" Target="slide3.xml"/></Relationships>
</file>

<file path=ppt/slides/_rels/slide9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9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slide" Target="slide79.xml"/><Relationship Id="rId4" Type="http://schemas.openxmlformats.org/officeDocument/2006/relationships/slide" Target="slide60.xml"/></Relationships>
</file>

<file path=ppt/slides/_rels/slide9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slide" Target="slide79.xml"/><Relationship Id="rId4" Type="http://schemas.openxmlformats.org/officeDocument/2006/relationships/slide" Target="slide60.xml"/></Relationships>
</file>

<file path=ppt/slides/_rels/slide9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9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slide" Target="slide79.xml"/><Relationship Id="rId4" Type="http://schemas.openxmlformats.org/officeDocument/2006/relationships/slide" Target="slide60.xml"/></Relationships>
</file>

<file path=ppt/slides/_rels/slide9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9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slide" Target="slide79.xml"/><Relationship Id="rId4" Type="http://schemas.openxmlformats.org/officeDocument/2006/relationships/slide" Target="slide60.xml"/></Relationships>
</file>

<file path=ppt/slides/_rels/slide9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slide" Target="slide79.xml"/><Relationship Id="rId4" Type="http://schemas.openxmlformats.org/officeDocument/2006/relationships/slide" Target="slide60.xml"/></Relationships>
</file>

<file path=ppt/slides/_rels/slide9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slide" Target="slide79.xml"/><Relationship Id="rId4" Type="http://schemas.openxmlformats.org/officeDocument/2006/relationships/slide" Target="slide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ChangeArrowheads="1"/>
          </p:cNvSpPr>
          <p:nvPr>
            <p:ph type="ctrTitle"/>
          </p:nvPr>
        </p:nvSpPr>
        <p:spPr>
          <a:xfrm>
            <a:off x="755650" y="1628775"/>
            <a:ext cx="7772400" cy="2305050"/>
          </a:xfrm>
        </p:spPr>
        <p:txBody>
          <a:bodyPr/>
          <a:lstStyle/>
          <a:p>
            <a:pPr>
              <a:lnSpc>
                <a:spcPct val="120000"/>
              </a:lnSpc>
            </a:pPr>
            <a:r>
              <a:rPr lang="zh-CN" altLang="en-US" sz="5400" dirty="0"/>
              <a:t>第一章  </a:t>
            </a:r>
            <a:br>
              <a:rPr lang="zh-CN" altLang="en-US" sz="5400" dirty="0"/>
            </a:br>
            <a:r>
              <a:rPr lang="zh-CN" altLang="en-US" sz="5400" dirty="0"/>
              <a:t>计算机网络基础</a:t>
            </a:r>
          </a:p>
        </p:txBody>
      </p:sp>
      <p:sp>
        <p:nvSpPr>
          <p:cNvPr id="398339" name="Rectangle 3"/>
          <p:cNvSpPr>
            <a:spLocks noGrp="1" noChangeArrowheads="1"/>
          </p:cNvSpPr>
          <p:nvPr>
            <p:ph type="subTitle" idx="1"/>
          </p:nvPr>
        </p:nvSpPr>
        <p:spPr>
          <a:xfrm>
            <a:off x="1476375" y="4868863"/>
            <a:ext cx="6513513" cy="1008062"/>
          </a:xfrm>
        </p:spPr>
        <p:txBody>
          <a:bodyPr/>
          <a:lstStyle/>
          <a:p>
            <a:pPr>
              <a:lnSpc>
                <a:spcPct val="150000"/>
              </a:lnSpc>
            </a:pPr>
            <a:r>
              <a:rPr lang="zh-CN" altLang="en-US" dirty="0"/>
              <a:t>陆有军    </a:t>
            </a:r>
            <a:r>
              <a:rPr lang="en-US" altLang="zh-CN" dirty="0">
                <a:latin typeface="华文新魏" pitchFamily="2" charset="-122"/>
                <a:ea typeface="华文新魏" pitchFamily="2" charset="-122"/>
                <a:hlinkClick r:id="rId3"/>
              </a:rPr>
              <a:t>tjlyj@tongji.edu.cn</a:t>
            </a:r>
            <a:endParaRPr lang="zh-CN" altLang="en-US" dirty="0">
              <a:latin typeface="华文新魏" pitchFamily="2" charset="-122"/>
              <a:ea typeface="华文新魏" pitchFamily="2"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p:txBody>
          <a:bodyPr/>
          <a:lstStyle/>
          <a:p>
            <a:r>
              <a:rPr lang="zh-CN" altLang="en-US" sz="3600"/>
              <a:t>概念澄清：</a:t>
            </a:r>
            <a:br>
              <a:rPr lang="zh-CN" altLang="en-US" sz="3600"/>
            </a:br>
            <a:r>
              <a:rPr lang="zh-CN" altLang="en-US" sz="3600"/>
              <a:t>计算机网络与分布式系统</a:t>
            </a:r>
          </a:p>
        </p:txBody>
      </p:sp>
      <p:sp>
        <p:nvSpPr>
          <p:cNvPr id="4065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zh-CN" altLang="en-US"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计算机网络的定义</a:t>
            </a:r>
            <a:endParaRPr lang="en-US" altLang="zh-CN" sz="1200">
              <a:ea typeface="幼圆" pitchFamily="49" charset="-122"/>
            </a:endParaRPr>
          </a:p>
        </p:txBody>
      </p:sp>
      <p:sp>
        <p:nvSpPr>
          <p:cNvPr id="40653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
        <p:nvSpPr>
          <p:cNvPr id="406534" name="Rectangle 6"/>
          <p:cNvSpPr>
            <a:spLocks noGrp="1" noChangeArrowheads="1"/>
          </p:cNvSpPr>
          <p:nvPr>
            <p:ph type="body" idx="1"/>
          </p:nvPr>
        </p:nvSpPr>
        <p:spPr>
          <a:xfrm>
            <a:off x="809625" y="1844675"/>
            <a:ext cx="2609850" cy="4392613"/>
          </a:xfrm>
          <a:gradFill rotWithShape="1">
            <a:gsLst>
              <a:gs pos="0">
                <a:srgbClr val="FFFF00">
                  <a:gamma/>
                  <a:shade val="46275"/>
                  <a:invGamma/>
                </a:srgbClr>
              </a:gs>
              <a:gs pos="50000">
                <a:srgbClr val="FFFF00"/>
              </a:gs>
              <a:gs pos="100000">
                <a:srgbClr val="FFFF00">
                  <a:gamma/>
                  <a:shade val="46275"/>
                  <a:invGamma/>
                </a:srgbClr>
              </a:gs>
            </a:gsLst>
            <a:lin ang="0" scaled="1"/>
          </a:gradFill>
          <a:ln w="25400">
            <a:solidFill>
              <a:schemeClr val="tx1"/>
            </a:solidFill>
            <a:miter lim="800000"/>
            <a:headEnd/>
            <a:tailEnd/>
          </a:ln>
          <a:effectLst>
            <a:outerShdw blurRad="50800" dist="38100" dir="2700000" algn="tl" rotWithShape="0">
              <a:prstClr val="black">
                <a:alpha val="40000"/>
              </a:prstClr>
            </a:outerShdw>
          </a:effectLst>
        </p:spPr>
        <p:txBody>
          <a:bodyPr/>
          <a:lstStyle/>
          <a:p>
            <a:pPr>
              <a:lnSpc>
                <a:spcPct val="110000"/>
              </a:lnSpc>
            </a:pPr>
            <a:r>
              <a:rPr lang="zh-CN" altLang="en-US" sz="2400" dirty="0"/>
              <a:t>分布式系统是建立在计算机网络上的软件，具有高度的</a:t>
            </a:r>
            <a:r>
              <a:rPr lang="zh-CN" altLang="en-US" sz="2400" dirty="0">
                <a:solidFill>
                  <a:srgbClr val="FF0000"/>
                </a:solidFill>
              </a:rPr>
              <a:t>内聚性</a:t>
            </a:r>
            <a:r>
              <a:rPr lang="zh-CN" altLang="en-US" sz="2400" dirty="0"/>
              <a:t>和</a:t>
            </a:r>
            <a:r>
              <a:rPr lang="zh-CN" altLang="en-US" sz="2400" dirty="0">
                <a:solidFill>
                  <a:srgbClr val="FF0000"/>
                </a:solidFill>
              </a:rPr>
              <a:t>透明性</a:t>
            </a:r>
            <a:r>
              <a:rPr lang="zh-CN" altLang="en-US" sz="2400" dirty="0"/>
              <a:t>；</a:t>
            </a:r>
          </a:p>
          <a:p>
            <a:pPr>
              <a:lnSpc>
                <a:spcPct val="110000"/>
              </a:lnSpc>
            </a:pPr>
            <a:r>
              <a:rPr lang="zh-CN" altLang="en-US" sz="2400" dirty="0"/>
              <a:t>两者区别不在于硬件，而在于软件差异；</a:t>
            </a:r>
          </a:p>
          <a:p>
            <a:pPr>
              <a:lnSpc>
                <a:spcPct val="110000"/>
              </a:lnSpc>
            </a:pPr>
            <a:r>
              <a:rPr lang="zh-CN" altLang="en-US" sz="2400" dirty="0"/>
              <a:t>例子：万维网</a:t>
            </a:r>
          </a:p>
        </p:txBody>
      </p:sp>
      <p:pic>
        <p:nvPicPr>
          <p:cNvPr id="406535" name="Picture 7"/>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35375" y="1700213"/>
            <a:ext cx="5256213" cy="461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ChangeArrowheads="1"/>
          </p:cNvSpPr>
          <p:nvPr>
            <p:ph type="title"/>
          </p:nvPr>
        </p:nvSpPr>
        <p:spPr/>
        <p:txBody>
          <a:bodyPr/>
          <a:lstStyle/>
          <a:p>
            <a:r>
              <a:rPr lang="zh-CN" altLang="en-US"/>
              <a:t>总  结</a:t>
            </a:r>
            <a:endParaRPr lang="zh-CN" altLang="en-US" sz="3200"/>
          </a:p>
        </p:txBody>
      </p:sp>
      <p:sp>
        <p:nvSpPr>
          <p:cNvPr id="3553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pic>
        <p:nvPicPr>
          <p:cNvPr id="355334" name="Picture 6"/>
          <p:cNvPicPr>
            <a:picLocks noChangeAspect="1" noChangeArrowheads="1"/>
          </p:cNvPicPr>
          <p:nvPr/>
        </p:nvPicPr>
        <p:blipFill>
          <a:blip r:embed="rId6">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827088" y="2276475"/>
            <a:ext cx="7953375" cy="342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5335"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2"/>
          <p:cNvSpPr>
            <a:spLocks noGrp="1" noChangeArrowheads="1"/>
          </p:cNvSpPr>
          <p:nvPr>
            <p:ph type="title"/>
          </p:nvPr>
        </p:nvSpPr>
        <p:spPr/>
        <p:txBody>
          <a:bodyPr/>
          <a:lstStyle/>
          <a:p>
            <a:r>
              <a:rPr lang="zh-CN" altLang="en-US"/>
              <a:t>命  运</a:t>
            </a:r>
            <a:endParaRPr lang="zh-CN" altLang="en-US" sz="3200"/>
          </a:p>
        </p:txBody>
      </p:sp>
      <p:sp>
        <p:nvSpPr>
          <p:cNvPr id="35840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58405" name="Rectangle 5"/>
          <p:cNvSpPr>
            <a:spLocks noGrp="1" noChangeArrowheads="1"/>
          </p:cNvSpPr>
          <p:nvPr>
            <p:ph type="body" idx="1"/>
          </p:nvPr>
        </p:nvSpPr>
        <p:spPr>
          <a:xfrm>
            <a:off x="809625" y="1922463"/>
            <a:ext cx="7958138" cy="4314825"/>
          </a:xfrm>
        </p:spPr>
        <p:txBody>
          <a:bodyPr/>
          <a:lstStyle/>
          <a:p>
            <a:pPr>
              <a:lnSpc>
                <a:spcPct val="130000"/>
              </a:lnSpc>
              <a:buFont typeface="Wingdings" pitchFamily="2" charset="2"/>
              <a:buNone/>
            </a:pPr>
            <a:r>
              <a:rPr lang="zh-CN" altLang="en-US" sz="2400"/>
              <a:t>           </a:t>
            </a:r>
            <a:r>
              <a:rPr lang="en-US" altLang="zh-CN" sz="2400"/>
              <a:t>OSI</a:t>
            </a:r>
            <a:r>
              <a:rPr lang="zh-CN" altLang="en-US" sz="2400"/>
              <a:t>只获得了一些理论研究成果，而在市场化方面 </a:t>
            </a:r>
            <a:r>
              <a:rPr lang="en-US" altLang="zh-CN" sz="2400"/>
              <a:t>OSI</a:t>
            </a:r>
            <a:r>
              <a:rPr lang="zh-CN" altLang="en-US" sz="2400"/>
              <a:t>却失败了，主要原因有：</a:t>
            </a:r>
          </a:p>
          <a:p>
            <a:pPr>
              <a:lnSpc>
                <a:spcPct val="130000"/>
              </a:lnSpc>
            </a:pPr>
            <a:r>
              <a:rPr lang="en-US" altLang="zh-CN" sz="2400"/>
              <a:t>OSI</a:t>
            </a:r>
            <a:r>
              <a:rPr lang="zh-CN" altLang="en-US" sz="2400"/>
              <a:t>专家在制定</a:t>
            </a:r>
            <a:r>
              <a:rPr lang="en-US" altLang="zh-CN" sz="2400"/>
              <a:t> OSI </a:t>
            </a:r>
            <a:r>
              <a:rPr lang="zh-CN" altLang="en-US" sz="2400"/>
              <a:t>标准时没有商业驱动力；</a:t>
            </a:r>
          </a:p>
          <a:p>
            <a:pPr>
              <a:lnSpc>
                <a:spcPct val="130000"/>
              </a:lnSpc>
            </a:pPr>
            <a:r>
              <a:rPr lang="en-US" altLang="zh-CN" sz="2400"/>
              <a:t>OSI</a:t>
            </a:r>
            <a:r>
              <a:rPr lang="zh-CN" altLang="en-US" sz="2400"/>
              <a:t>协议实现过分复杂，且运行效率很低；</a:t>
            </a:r>
          </a:p>
          <a:p>
            <a:pPr>
              <a:lnSpc>
                <a:spcPct val="130000"/>
              </a:lnSpc>
            </a:pPr>
            <a:r>
              <a:rPr lang="en-US" altLang="zh-CN" sz="2400"/>
              <a:t>OSI</a:t>
            </a:r>
            <a:r>
              <a:rPr lang="zh-CN" altLang="en-US" sz="2400"/>
              <a:t>标准的制定周期太长，因而使得按 </a:t>
            </a:r>
            <a:r>
              <a:rPr lang="en-US" altLang="zh-CN" sz="2400"/>
              <a:t>OSI </a:t>
            </a:r>
            <a:r>
              <a:rPr lang="zh-CN" altLang="en-US" sz="2400"/>
              <a:t>标准生产的设备无法及时进入市场；</a:t>
            </a:r>
          </a:p>
          <a:p>
            <a:pPr>
              <a:lnSpc>
                <a:spcPct val="130000"/>
              </a:lnSpc>
            </a:pPr>
            <a:r>
              <a:rPr lang="en-US" altLang="zh-CN" sz="2400"/>
              <a:t>OSI</a:t>
            </a:r>
            <a:r>
              <a:rPr lang="zh-CN" altLang="en-US" sz="2400"/>
              <a:t>的层次划分并不太合理，有些功能在多个层次中重复出现。 </a:t>
            </a:r>
          </a:p>
        </p:txBody>
      </p:sp>
      <p:sp>
        <p:nvSpPr>
          <p:cNvPr id="35840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22</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ChangeArrowheads="1"/>
          </p:cNvSpPr>
          <p:nvPr>
            <p:ph type="title"/>
          </p:nvPr>
        </p:nvSpPr>
        <p:spPr/>
        <p:txBody>
          <a:bodyPr/>
          <a:lstStyle/>
          <a:p>
            <a:r>
              <a:rPr lang="zh-CN" altLang="en-US"/>
              <a:t>概  述</a:t>
            </a:r>
          </a:p>
        </p:txBody>
      </p:sp>
      <p:sp>
        <p:nvSpPr>
          <p:cNvPr id="3164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16421" name="Rectangle 5"/>
          <p:cNvSpPr>
            <a:spLocks noGrp="1" noChangeArrowheads="1"/>
          </p:cNvSpPr>
          <p:nvPr>
            <p:ph type="body" idx="1"/>
          </p:nvPr>
        </p:nvSpPr>
        <p:spPr/>
        <p:txBody>
          <a:bodyPr/>
          <a:lstStyle/>
          <a:p>
            <a:pPr marL="0" indent="0">
              <a:lnSpc>
                <a:spcPct val="125000"/>
              </a:lnSpc>
              <a:buFont typeface="Wingdings" pitchFamily="2" charset="2"/>
              <a:buNone/>
            </a:pPr>
            <a:r>
              <a:rPr lang="en-US" altLang="zh-CN" dirty="0"/>
              <a:t>       TCP/IP RM</a:t>
            </a:r>
            <a:r>
              <a:rPr lang="zh-CN" altLang="en-US" dirty="0"/>
              <a:t>是</a:t>
            </a:r>
            <a:r>
              <a:rPr lang="en-US" altLang="zh-CN" dirty="0">
                <a:solidFill>
                  <a:srgbClr val="FF0000"/>
                </a:solidFill>
                <a:effectLst>
                  <a:outerShdw blurRad="38100" dist="38100" dir="2700000" algn="tl">
                    <a:srgbClr val="C0C0C0"/>
                  </a:outerShdw>
                </a:effectLst>
              </a:rPr>
              <a:t>Internet</a:t>
            </a:r>
            <a:r>
              <a:rPr lang="zh-CN" altLang="en-US" dirty="0"/>
              <a:t>所使用的体系结构，目的是用于</a:t>
            </a:r>
            <a:r>
              <a:rPr lang="zh-CN" altLang="en-US" dirty="0">
                <a:solidFill>
                  <a:srgbClr val="FF0000"/>
                </a:solidFill>
                <a:effectLst>
                  <a:outerShdw blurRad="38100" dist="38100" dir="2700000" algn="tl">
                    <a:srgbClr val="C0C0C0"/>
                  </a:outerShdw>
                </a:effectLst>
              </a:rPr>
              <a:t>网络互连</a:t>
            </a:r>
            <a:r>
              <a:rPr lang="zh-CN" altLang="en-US" dirty="0"/>
              <a:t>，是</a:t>
            </a:r>
            <a:r>
              <a:rPr lang="zh-CN" altLang="en-US" dirty="0">
                <a:solidFill>
                  <a:srgbClr val="FF0000"/>
                </a:solidFill>
                <a:effectLst>
                  <a:outerShdw blurRad="38100" dist="38100" dir="2700000" algn="tl">
                    <a:srgbClr val="C0C0C0"/>
                  </a:outerShdw>
                </a:effectLst>
              </a:rPr>
              <a:t>事实上的工业标准</a:t>
            </a:r>
            <a:r>
              <a:rPr lang="zh-CN" altLang="en-US" dirty="0"/>
              <a:t>（从这个意义上说，</a:t>
            </a:r>
            <a:r>
              <a:rPr lang="en-US" altLang="zh-CN" dirty="0"/>
              <a:t>ISO/OSI RM</a:t>
            </a:r>
            <a:r>
              <a:rPr lang="zh-CN" altLang="en-US" dirty="0"/>
              <a:t>可以说是法律上的国际标准）。</a:t>
            </a:r>
          </a:p>
          <a:p>
            <a:pPr marL="0" indent="0">
              <a:lnSpc>
                <a:spcPct val="125000"/>
              </a:lnSpc>
              <a:buFont typeface="Wingdings" pitchFamily="2" charset="2"/>
              <a:buNone/>
            </a:pPr>
            <a:r>
              <a:rPr lang="en-US" altLang="zh-CN" dirty="0"/>
              <a:t>       TCP/IP RM</a:t>
            </a:r>
            <a:r>
              <a:rPr lang="zh-CN" altLang="en-US" dirty="0"/>
              <a:t>的模型本身并不非常有用，但是协议却被</a:t>
            </a:r>
            <a:r>
              <a:rPr lang="zh-CN" altLang="en-US" dirty="0">
                <a:solidFill>
                  <a:srgbClr val="FF0000"/>
                </a:solidFill>
                <a:effectLst>
                  <a:outerShdw blurRad="38100" dist="38100" dir="2700000" algn="tl">
                    <a:srgbClr val="C0C0C0"/>
                  </a:outerShdw>
                </a:effectLst>
              </a:rPr>
              <a:t>广泛使用</a:t>
            </a:r>
            <a:r>
              <a:rPr lang="zh-CN" altLang="en-US" dirty="0"/>
              <a:t>开了，</a:t>
            </a:r>
            <a:r>
              <a:rPr lang="en-US" altLang="zh-CN" dirty="0"/>
              <a:t>TCP</a:t>
            </a:r>
            <a:r>
              <a:rPr lang="zh-CN" altLang="en-US" dirty="0"/>
              <a:t>和</a:t>
            </a:r>
            <a:r>
              <a:rPr lang="en-US" altLang="zh-CN" dirty="0"/>
              <a:t>IP</a:t>
            </a:r>
            <a:r>
              <a:rPr lang="zh-CN" altLang="en-US" dirty="0"/>
              <a:t>协议是其中最重要的两个协议。</a:t>
            </a:r>
          </a:p>
        </p:txBody>
      </p:sp>
      <p:sp>
        <p:nvSpPr>
          <p:cNvPr id="316422"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2"/>
          <p:cNvSpPr>
            <a:spLocks noGrp="1" noChangeArrowheads="1"/>
          </p:cNvSpPr>
          <p:nvPr>
            <p:ph type="title"/>
          </p:nvPr>
        </p:nvSpPr>
        <p:spPr/>
        <p:txBody>
          <a:bodyPr/>
          <a:lstStyle/>
          <a:p>
            <a:r>
              <a:rPr lang="en-US" altLang="zh-CN"/>
              <a:t>TCP/IP RM</a:t>
            </a:r>
            <a:endParaRPr lang="zh-CN" altLang="en-US"/>
          </a:p>
        </p:txBody>
      </p:sp>
      <p:sp>
        <p:nvSpPr>
          <p:cNvPr id="35942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计算机网络的体系结构</a:t>
            </a:r>
            <a:r>
              <a:rPr lang="en-US" altLang="zh-CN" sz="1200">
                <a:ea typeface="幼圆" pitchFamily="49" charset="-122"/>
              </a:rPr>
              <a:t>&gt;&gt;</a:t>
            </a:r>
            <a:r>
              <a:rPr lang="zh-CN" altLang="en-US" sz="1200">
                <a:ea typeface="幼圆" pitchFamily="49" charset="-122"/>
                <a:hlinkClick r:id="rId6" action="ppaction://hlinksldjump"/>
              </a:rPr>
              <a:t>常用网络体系结构</a:t>
            </a:r>
            <a:endParaRPr lang="en-US" altLang="zh-CN" sz="1200">
              <a:ea typeface="幼圆" pitchFamily="49" charset="-122"/>
            </a:endParaRPr>
          </a:p>
        </p:txBody>
      </p:sp>
      <p:sp>
        <p:nvSpPr>
          <p:cNvPr id="359431" name="Text Box 7"/>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graphicFrame>
        <p:nvGraphicFramePr>
          <p:cNvPr id="359432" name="Object 8"/>
          <p:cNvGraphicFramePr>
            <a:graphicFrameLocks noChangeAspect="1"/>
          </p:cNvGraphicFramePr>
          <p:nvPr>
            <p:extLst>
              <p:ext uri="{D42A27DB-BD31-4B8C-83A1-F6EECF244321}">
                <p14:modId xmlns:p14="http://schemas.microsoft.com/office/powerpoint/2010/main" val="1517009661"/>
              </p:ext>
            </p:extLst>
          </p:nvPr>
        </p:nvGraphicFramePr>
        <p:xfrm>
          <a:off x="2287588" y="4432300"/>
          <a:ext cx="1944687" cy="1111250"/>
        </p:xfrm>
        <a:graphic>
          <a:graphicData uri="http://schemas.openxmlformats.org/presentationml/2006/ole">
            <mc:AlternateContent xmlns:mc="http://schemas.openxmlformats.org/markup-compatibility/2006">
              <mc:Choice xmlns:v="urn:schemas-microsoft-com:vml" Requires="v">
                <p:oleObj spid="_x0000_s359634" name="VISIO" r:id="rId7" imgW="1689840" imgH="964440" progId="Visio.Drawing.6">
                  <p:embed/>
                </p:oleObj>
              </mc:Choice>
              <mc:Fallback>
                <p:oleObj name="VISIO" r:id="rId7" imgW="1689840" imgH="964440" progId="Visio.Drawing.6">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7588" y="4432300"/>
                        <a:ext cx="1944687" cy="1111250"/>
                      </a:xfrm>
                      <a:prstGeom prst="rect">
                        <a:avLst/>
                      </a:prstGeom>
                      <a:noFill/>
                      <a:ln>
                        <a:noFill/>
                      </a:ln>
                      <a:effectLst>
                        <a:outerShdw dist="25400" dir="54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359433" name="Object 9"/>
          <p:cNvGraphicFramePr>
            <a:graphicFrameLocks noChangeAspect="1"/>
          </p:cNvGraphicFramePr>
          <p:nvPr>
            <p:extLst>
              <p:ext uri="{D42A27DB-BD31-4B8C-83A1-F6EECF244321}">
                <p14:modId xmlns:p14="http://schemas.microsoft.com/office/powerpoint/2010/main" val="324503545"/>
              </p:ext>
            </p:extLst>
          </p:nvPr>
        </p:nvGraphicFramePr>
        <p:xfrm>
          <a:off x="5240338" y="4432300"/>
          <a:ext cx="1944687" cy="1111250"/>
        </p:xfrm>
        <a:graphic>
          <a:graphicData uri="http://schemas.openxmlformats.org/presentationml/2006/ole">
            <mc:AlternateContent xmlns:mc="http://schemas.openxmlformats.org/markup-compatibility/2006">
              <mc:Choice xmlns:v="urn:schemas-microsoft-com:vml" Requires="v">
                <p:oleObj spid="_x0000_s359635" name="VISIO" r:id="rId9" imgW="1689840" imgH="964440" progId="Visio.Drawing.6">
                  <p:embed/>
                </p:oleObj>
              </mc:Choice>
              <mc:Fallback>
                <p:oleObj name="VISIO" r:id="rId9" imgW="1689840" imgH="964440" progId="Visio.Drawing.6">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40338" y="4432300"/>
                        <a:ext cx="1944687" cy="1111250"/>
                      </a:xfrm>
                      <a:prstGeom prst="rect">
                        <a:avLst/>
                      </a:prstGeom>
                      <a:noFill/>
                      <a:ln>
                        <a:noFill/>
                      </a:ln>
                      <a:effectLst>
                        <a:outerShdw dist="25400" dir="54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359434" name="AutoShape 10"/>
          <p:cNvSpPr>
            <a:spLocks noChangeArrowheads="1"/>
          </p:cNvSpPr>
          <p:nvPr/>
        </p:nvSpPr>
        <p:spPr bwMode="auto">
          <a:xfrm>
            <a:off x="1238250" y="2074863"/>
            <a:ext cx="1590675" cy="2273300"/>
          </a:xfrm>
          <a:prstGeom prst="cube">
            <a:avLst>
              <a:gd name="adj" fmla="val 25301"/>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359435" name="Freeform 11"/>
          <p:cNvSpPr>
            <a:spLocks/>
          </p:cNvSpPr>
          <p:nvPr/>
        </p:nvSpPr>
        <p:spPr bwMode="auto">
          <a:xfrm>
            <a:off x="1236663" y="2465388"/>
            <a:ext cx="1587500" cy="365125"/>
          </a:xfrm>
          <a:custGeom>
            <a:avLst/>
            <a:gdLst>
              <a:gd name="T0" fmla="*/ 1000 w 1000"/>
              <a:gd name="T1" fmla="*/ 0 h 230"/>
              <a:gd name="T2" fmla="*/ 770 w 1000"/>
              <a:gd name="T3" fmla="*/ 226 h 230"/>
              <a:gd name="T4" fmla="*/ 0 w 1000"/>
              <a:gd name="T5" fmla="*/ 230 h 230"/>
            </a:gdLst>
            <a:ahLst/>
            <a:cxnLst>
              <a:cxn ang="0">
                <a:pos x="T0" y="T1"/>
              </a:cxn>
              <a:cxn ang="0">
                <a:pos x="T2" y="T3"/>
              </a:cxn>
              <a:cxn ang="0">
                <a:pos x="T4" y="T5"/>
              </a:cxn>
            </a:cxnLst>
            <a:rect l="0" t="0" r="r" b="b"/>
            <a:pathLst>
              <a:path w="1000" h="230">
                <a:moveTo>
                  <a:pt x="1000" y="0"/>
                </a:moveTo>
                <a:lnTo>
                  <a:pt x="770" y="226"/>
                </a:lnTo>
                <a:lnTo>
                  <a:pt x="0" y="230"/>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359436" name="Text Box 12"/>
          <p:cNvSpPr txBox="1">
            <a:spLocks noChangeArrowheads="1"/>
          </p:cNvSpPr>
          <p:nvPr/>
        </p:nvSpPr>
        <p:spPr bwMode="auto">
          <a:xfrm>
            <a:off x="1042988" y="2349500"/>
            <a:ext cx="1571625" cy="195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30000"/>
              </a:lnSpc>
              <a:spcBef>
                <a:spcPct val="0"/>
              </a:spcBef>
              <a:buClrTx/>
              <a:buFontTx/>
              <a:buNone/>
            </a:pPr>
            <a:r>
              <a:rPr lang="zh-CN" altLang="en-US" sz="2000" b="1" dirty="0">
                <a:latin typeface="+mn-lt"/>
                <a:ea typeface="+mn-ea"/>
              </a:rPr>
              <a:t>应用层</a:t>
            </a:r>
          </a:p>
          <a:p>
            <a:pPr algn="ctr">
              <a:lnSpc>
                <a:spcPct val="130000"/>
              </a:lnSpc>
              <a:spcBef>
                <a:spcPct val="0"/>
              </a:spcBef>
              <a:buClrTx/>
              <a:buFontTx/>
              <a:buNone/>
            </a:pPr>
            <a:r>
              <a:rPr lang="zh-CN" altLang="en-US" sz="2000" b="1" dirty="0">
                <a:latin typeface="+mn-lt"/>
                <a:ea typeface="+mn-ea"/>
              </a:rPr>
              <a:t>传输层</a:t>
            </a:r>
          </a:p>
          <a:p>
            <a:pPr algn="ctr">
              <a:lnSpc>
                <a:spcPct val="130000"/>
              </a:lnSpc>
              <a:spcBef>
                <a:spcPct val="0"/>
              </a:spcBef>
              <a:buClrTx/>
              <a:buFontTx/>
              <a:buNone/>
            </a:pPr>
            <a:r>
              <a:rPr lang="zh-CN" altLang="en-US" sz="2000" b="1" dirty="0">
                <a:latin typeface="+mn-lt"/>
                <a:ea typeface="+mn-ea"/>
              </a:rPr>
              <a:t>网际互连层</a:t>
            </a:r>
          </a:p>
          <a:p>
            <a:pPr algn="ctr">
              <a:lnSpc>
                <a:spcPct val="130000"/>
              </a:lnSpc>
              <a:spcBef>
                <a:spcPct val="0"/>
              </a:spcBef>
              <a:buClrTx/>
              <a:buFontTx/>
              <a:buNone/>
            </a:pPr>
            <a:r>
              <a:rPr lang="zh-CN" altLang="en-US" sz="2000" b="1" dirty="0">
                <a:latin typeface="+mn-lt"/>
                <a:ea typeface="+mn-ea"/>
              </a:rPr>
              <a:t>网络</a:t>
            </a:r>
          </a:p>
          <a:p>
            <a:pPr algn="ctr">
              <a:lnSpc>
                <a:spcPct val="90000"/>
              </a:lnSpc>
              <a:spcBef>
                <a:spcPct val="0"/>
              </a:spcBef>
              <a:buClrTx/>
              <a:buFontTx/>
              <a:buNone/>
            </a:pPr>
            <a:r>
              <a:rPr lang="zh-CN" altLang="en-US" sz="2000" b="1" dirty="0">
                <a:latin typeface="+mn-lt"/>
                <a:ea typeface="+mn-ea"/>
              </a:rPr>
              <a:t>接口层</a:t>
            </a:r>
          </a:p>
        </p:txBody>
      </p:sp>
      <p:sp>
        <p:nvSpPr>
          <p:cNvPr id="359437" name="Freeform 13"/>
          <p:cNvSpPr>
            <a:spLocks/>
          </p:cNvSpPr>
          <p:nvPr/>
        </p:nvSpPr>
        <p:spPr bwMode="auto">
          <a:xfrm>
            <a:off x="1233488" y="2855913"/>
            <a:ext cx="1590675" cy="387350"/>
          </a:xfrm>
          <a:custGeom>
            <a:avLst/>
            <a:gdLst>
              <a:gd name="T0" fmla="*/ 1002 w 1002"/>
              <a:gd name="T1" fmla="*/ 0 h 244"/>
              <a:gd name="T2" fmla="*/ 770 w 1002"/>
              <a:gd name="T3" fmla="*/ 240 h 244"/>
              <a:gd name="T4" fmla="*/ 0 w 1002"/>
              <a:gd name="T5" fmla="*/ 244 h 244"/>
            </a:gdLst>
            <a:ahLst/>
            <a:cxnLst>
              <a:cxn ang="0">
                <a:pos x="T0" y="T1"/>
              </a:cxn>
              <a:cxn ang="0">
                <a:pos x="T2" y="T3"/>
              </a:cxn>
              <a:cxn ang="0">
                <a:pos x="T4" y="T5"/>
              </a:cxn>
            </a:cxnLst>
            <a:rect l="0" t="0" r="r" b="b"/>
            <a:pathLst>
              <a:path w="1002" h="244">
                <a:moveTo>
                  <a:pt x="1002" y="0"/>
                </a:moveTo>
                <a:lnTo>
                  <a:pt x="770" y="240"/>
                </a:lnTo>
                <a:lnTo>
                  <a:pt x="0" y="244"/>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359438" name="Freeform 14"/>
          <p:cNvSpPr>
            <a:spLocks/>
          </p:cNvSpPr>
          <p:nvPr/>
        </p:nvSpPr>
        <p:spPr bwMode="auto">
          <a:xfrm>
            <a:off x="1233488" y="3246438"/>
            <a:ext cx="1590675" cy="409575"/>
          </a:xfrm>
          <a:custGeom>
            <a:avLst/>
            <a:gdLst>
              <a:gd name="T0" fmla="*/ 1002 w 1002"/>
              <a:gd name="T1" fmla="*/ 0 h 258"/>
              <a:gd name="T2" fmla="*/ 770 w 1002"/>
              <a:gd name="T3" fmla="*/ 254 h 258"/>
              <a:gd name="T4" fmla="*/ 0 w 1002"/>
              <a:gd name="T5" fmla="*/ 258 h 258"/>
            </a:gdLst>
            <a:ahLst/>
            <a:cxnLst>
              <a:cxn ang="0">
                <a:pos x="T0" y="T1"/>
              </a:cxn>
              <a:cxn ang="0">
                <a:pos x="T2" y="T3"/>
              </a:cxn>
              <a:cxn ang="0">
                <a:pos x="T4" y="T5"/>
              </a:cxn>
            </a:cxnLst>
            <a:rect l="0" t="0" r="r" b="b"/>
            <a:pathLst>
              <a:path w="1002" h="258">
                <a:moveTo>
                  <a:pt x="1002" y="0"/>
                </a:moveTo>
                <a:lnTo>
                  <a:pt x="770" y="254"/>
                </a:lnTo>
                <a:lnTo>
                  <a:pt x="0" y="258"/>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359439" name="AutoShape 15"/>
          <p:cNvSpPr>
            <a:spLocks noChangeArrowheads="1"/>
          </p:cNvSpPr>
          <p:nvPr/>
        </p:nvSpPr>
        <p:spPr bwMode="auto">
          <a:xfrm>
            <a:off x="7029450" y="2074863"/>
            <a:ext cx="1590675" cy="2273300"/>
          </a:xfrm>
          <a:prstGeom prst="cube">
            <a:avLst>
              <a:gd name="adj" fmla="val 25301"/>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359440" name="Freeform 16"/>
          <p:cNvSpPr>
            <a:spLocks/>
          </p:cNvSpPr>
          <p:nvPr/>
        </p:nvSpPr>
        <p:spPr bwMode="auto">
          <a:xfrm>
            <a:off x="7027863" y="2465388"/>
            <a:ext cx="1597025" cy="365125"/>
          </a:xfrm>
          <a:custGeom>
            <a:avLst/>
            <a:gdLst>
              <a:gd name="T0" fmla="*/ 1006 w 1006"/>
              <a:gd name="T1" fmla="*/ 0 h 230"/>
              <a:gd name="T2" fmla="*/ 770 w 1006"/>
              <a:gd name="T3" fmla="*/ 226 h 230"/>
              <a:gd name="T4" fmla="*/ 0 w 1006"/>
              <a:gd name="T5" fmla="*/ 230 h 230"/>
            </a:gdLst>
            <a:ahLst/>
            <a:cxnLst>
              <a:cxn ang="0">
                <a:pos x="T0" y="T1"/>
              </a:cxn>
              <a:cxn ang="0">
                <a:pos x="T2" y="T3"/>
              </a:cxn>
              <a:cxn ang="0">
                <a:pos x="T4" y="T5"/>
              </a:cxn>
            </a:cxnLst>
            <a:rect l="0" t="0" r="r" b="b"/>
            <a:pathLst>
              <a:path w="1006" h="230">
                <a:moveTo>
                  <a:pt x="1006" y="0"/>
                </a:moveTo>
                <a:lnTo>
                  <a:pt x="770" y="226"/>
                </a:lnTo>
                <a:lnTo>
                  <a:pt x="0" y="230"/>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359441" name="Freeform 17"/>
          <p:cNvSpPr>
            <a:spLocks/>
          </p:cNvSpPr>
          <p:nvPr/>
        </p:nvSpPr>
        <p:spPr bwMode="auto">
          <a:xfrm>
            <a:off x="7024688" y="2865438"/>
            <a:ext cx="1581150" cy="377825"/>
          </a:xfrm>
          <a:custGeom>
            <a:avLst/>
            <a:gdLst>
              <a:gd name="T0" fmla="*/ 996 w 996"/>
              <a:gd name="T1" fmla="*/ 0 h 238"/>
              <a:gd name="T2" fmla="*/ 770 w 996"/>
              <a:gd name="T3" fmla="*/ 234 h 238"/>
              <a:gd name="T4" fmla="*/ 0 w 996"/>
              <a:gd name="T5" fmla="*/ 238 h 238"/>
            </a:gdLst>
            <a:ahLst/>
            <a:cxnLst>
              <a:cxn ang="0">
                <a:pos x="T0" y="T1"/>
              </a:cxn>
              <a:cxn ang="0">
                <a:pos x="T2" y="T3"/>
              </a:cxn>
              <a:cxn ang="0">
                <a:pos x="T4" y="T5"/>
              </a:cxn>
            </a:cxnLst>
            <a:rect l="0" t="0" r="r" b="b"/>
            <a:pathLst>
              <a:path w="996" h="238">
                <a:moveTo>
                  <a:pt x="996" y="0"/>
                </a:moveTo>
                <a:lnTo>
                  <a:pt x="770" y="234"/>
                </a:lnTo>
                <a:lnTo>
                  <a:pt x="0" y="238"/>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359442" name="Freeform 18"/>
          <p:cNvSpPr>
            <a:spLocks/>
          </p:cNvSpPr>
          <p:nvPr/>
        </p:nvSpPr>
        <p:spPr bwMode="auto">
          <a:xfrm>
            <a:off x="7024688" y="3265488"/>
            <a:ext cx="1581150" cy="390525"/>
          </a:xfrm>
          <a:custGeom>
            <a:avLst/>
            <a:gdLst>
              <a:gd name="T0" fmla="*/ 996 w 996"/>
              <a:gd name="T1" fmla="*/ 0 h 246"/>
              <a:gd name="T2" fmla="*/ 770 w 996"/>
              <a:gd name="T3" fmla="*/ 242 h 246"/>
              <a:gd name="T4" fmla="*/ 0 w 996"/>
              <a:gd name="T5" fmla="*/ 246 h 246"/>
            </a:gdLst>
            <a:ahLst/>
            <a:cxnLst>
              <a:cxn ang="0">
                <a:pos x="T0" y="T1"/>
              </a:cxn>
              <a:cxn ang="0">
                <a:pos x="T2" y="T3"/>
              </a:cxn>
              <a:cxn ang="0">
                <a:pos x="T4" y="T5"/>
              </a:cxn>
            </a:cxnLst>
            <a:rect l="0" t="0" r="r" b="b"/>
            <a:pathLst>
              <a:path w="996" h="246">
                <a:moveTo>
                  <a:pt x="996" y="0"/>
                </a:moveTo>
                <a:lnTo>
                  <a:pt x="770" y="242"/>
                </a:lnTo>
                <a:lnTo>
                  <a:pt x="0" y="246"/>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359443" name="AutoShape 19"/>
          <p:cNvSpPr>
            <a:spLocks noChangeArrowheads="1"/>
          </p:cNvSpPr>
          <p:nvPr/>
        </p:nvSpPr>
        <p:spPr bwMode="auto">
          <a:xfrm>
            <a:off x="4094163" y="2905125"/>
            <a:ext cx="1590675" cy="1447800"/>
          </a:xfrm>
          <a:prstGeom prst="cube">
            <a:avLst>
              <a:gd name="adj" fmla="val 25301"/>
            </a:avLst>
          </a:prstGeom>
          <a:solidFill>
            <a:srgbClr val="CCECFF"/>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359444" name="Freeform 20"/>
          <p:cNvSpPr>
            <a:spLocks/>
          </p:cNvSpPr>
          <p:nvPr/>
        </p:nvSpPr>
        <p:spPr bwMode="auto">
          <a:xfrm>
            <a:off x="4089400" y="3294063"/>
            <a:ext cx="1592263" cy="366712"/>
          </a:xfrm>
          <a:custGeom>
            <a:avLst/>
            <a:gdLst>
              <a:gd name="T0" fmla="*/ 1003 w 1003"/>
              <a:gd name="T1" fmla="*/ 0 h 231"/>
              <a:gd name="T2" fmla="*/ 770 w 1003"/>
              <a:gd name="T3" fmla="*/ 227 h 231"/>
              <a:gd name="T4" fmla="*/ 0 w 1003"/>
              <a:gd name="T5" fmla="*/ 231 h 231"/>
            </a:gdLst>
            <a:ahLst/>
            <a:cxnLst>
              <a:cxn ang="0">
                <a:pos x="T0" y="T1"/>
              </a:cxn>
              <a:cxn ang="0">
                <a:pos x="T2" y="T3"/>
              </a:cxn>
              <a:cxn ang="0">
                <a:pos x="T4" y="T5"/>
              </a:cxn>
            </a:cxnLst>
            <a:rect l="0" t="0" r="r" b="b"/>
            <a:pathLst>
              <a:path w="1003" h="231">
                <a:moveTo>
                  <a:pt x="1003" y="0"/>
                </a:moveTo>
                <a:lnTo>
                  <a:pt x="770" y="227"/>
                </a:lnTo>
                <a:lnTo>
                  <a:pt x="0" y="231"/>
                </a:lnTo>
              </a:path>
            </a:pathLst>
          </a:custGeom>
          <a:noFill/>
          <a:ln w="19050">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359445" name="Text Box 21"/>
          <p:cNvSpPr txBox="1">
            <a:spLocks noChangeArrowheads="1"/>
          </p:cNvSpPr>
          <p:nvPr/>
        </p:nvSpPr>
        <p:spPr bwMode="auto">
          <a:xfrm>
            <a:off x="1568450" y="1687513"/>
            <a:ext cx="879475"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主机</a:t>
            </a:r>
            <a:r>
              <a:rPr lang="en-US" altLang="zh-CN" sz="2000" b="1">
                <a:latin typeface="+mn-lt"/>
                <a:ea typeface="+mn-ea"/>
              </a:rPr>
              <a:t>A</a:t>
            </a:r>
          </a:p>
        </p:txBody>
      </p:sp>
      <p:sp>
        <p:nvSpPr>
          <p:cNvPr id="359446" name="Text Box 22"/>
          <p:cNvSpPr txBox="1">
            <a:spLocks noChangeArrowheads="1"/>
          </p:cNvSpPr>
          <p:nvPr/>
        </p:nvSpPr>
        <p:spPr bwMode="auto">
          <a:xfrm>
            <a:off x="7405688" y="1687513"/>
            <a:ext cx="879475"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主机</a:t>
            </a:r>
            <a:r>
              <a:rPr lang="en-US" altLang="zh-CN" sz="2000" b="1">
                <a:latin typeface="+mn-lt"/>
                <a:ea typeface="+mn-ea"/>
              </a:rPr>
              <a:t>B</a:t>
            </a:r>
          </a:p>
        </p:txBody>
      </p:sp>
      <p:sp>
        <p:nvSpPr>
          <p:cNvPr id="359447" name="Text Box 23"/>
          <p:cNvSpPr txBox="1">
            <a:spLocks noChangeArrowheads="1"/>
          </p:cNvSpPr>
          <p:nvPr/>
        </p:nvSpPr>
        <p:spPr bwMode="auto">
          <a:xfrm>
            <a:off x="4448175" y="2473325"/>
            <a:ext cx="950913"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路由器</a:t>
            </a:r>
          </a:p>
        </p:txBody>
      </p:sp>
      <p:sp>
        <p:nvSpPr>
          <p:cNvPr id="359448" name="Text Box 24"/>
          <p:cNvSpPr txBox="1">
            <a:spLocks noChangeArrowheads="1"/>
          </p:cNvSpPr>
          <p:nvPr/>
        </p:nvSpPr>
        <p:spPr bwMode="auto">
          <a:xfrm>
            <a:off x="5799138" y="4760913"/>
            <a:ext cx="857250"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网络</a:t>
            </a:r>
            <a:r>
              <a:rPr lang="zh-CN" altLang="en-US" sz="600" b="1">
                <a:latin typeface="+mn-lt"/>
                <a:ea typeface="+mn-ea"/>
              </a:rPr>
              <a:t> </a:t>
            </a:r>
            <a:r>
              <a:rPr lang="en-US" altLang="zh-CN" sz="2000" b="1">
                <a:latin typeface="+mn-lt"/>
                <a:ea typeface="+mn-ea"/>
              </a:rPr>
              <a:t>2</a:t>
            </a:r>
          </a:p>
        </p:txBody>
      </p:sp>
      <p:sp>
        <p:nvSpPr>
          <p:cNvPr id="359449" name="Text Box 25"/>
          <p:cNvSpPr txBox="1">
            <a:spLocks noChangeArrowheads="1"/>
          </p:cNvSpPr>
          <p:nvPr/>
        </p:nvSpPr>
        <p:spPr bwMode="auto">
          <a:xfrm>
            <a:off x="2863850" y="4735513"/>
            <a:ext cx="854075"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网络</a:t>
            </a:r>
            <a:r>
              <a:rPr lang="zh-CN" altLang="en-US" sz="500" b="1">
                <a:latin typeface="+mn-lt"/>
                <a:ea typeface="+mn-ea"/>
              </a:rPr>
              <a:t> </a:t>
            </a:r>
            <a:r>
              <a:rPr lang="en-US" altLang="zh-CN" sz="2000" b="1">
                <a:latin typeface="+mn-lt"/>
                <a:ea typeface="+mn-ea"/>
              </a:rPr>
              <a:t>1</a:t>
            </a:r>
          </a:p>
        </p:txBody>
      </p:sp>
      <p:sp>
        <p:nvSpPr>
          <p:cNvPr id="359450" name="Line 26"/>
          <p:cNvSpPr>
            <a:spLocks noChangeShapeType="1"/>
          </p:cNvSpPr>
          <p:nvPr/>
        </p:nvSpPr>
        <p:spPr bwMode="auto">
          <a:xfrm>
            <a:off x="1905000" y="4349750"/>
            <a:ext cx="755650" cy="481013"/>
          </a:xfrm>
          <a:prstGeom prst="line">
            <a:avLst/>
          </a:prstGeom>
          <a:noFill/>
          <a:ln w="28575">
            <a:solidFill>
              <a:srgbClr val="333399"/>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359451" name="Line 27"/>
          <p:cNvSpPr>
            <a:spLocks noChangeShapeType="1"/>
          </p:cNvSpPr>
          <p:nvPr/>
        </p:nvSpPr>
        <p:spPr bwMode="auto">
          <a:xfrm flipH="1">
            <a:off x="3921125" y="4349750"/>
            <a:ext cx="587375" cy="412750"/>
          </a:xfrm>
          <a:prstGeom prst="line">
            <a:avLst/>
          </a:prstGeom>
          <a:noFill/>
          <a:ln w="28575">
            <a:solidFill>
              <a:srgbClr val="333399"/>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359452" name="Line 28"/>
          <p:cNvSpPr>
            <a:spLocks noChangeShapeType="1"/>
          </p:cNvSpPr>
          <p:nvPr/>
        </p:nvSpPr>
        <p:spPr bwMode="auto">
          <a:xfrm>
            <a:off x="4845050" y="4349750"/>
            <a:ext cx="755650" cy="481013"/>
          </a:xfrm>
          <a:prstGeom prst="line">
            <a:avLst/>
          </a:prstGeom>
          <a:noFill/>
          <a:ln w="28575">
            <a:solidFill>
              <a:srgbClr val="333399"/>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359453" name="Line 29"/>
          <p:cNvSpPr>
            <a:spLocks noChangeShapeType="1"/>
          </p:cNvSpPr>
          <p:nvPr/>
        </p:nvSpPr>
        <p:spPr bwMode="auto">
          <a:xfrm flipH="1">
            <a:off x="6899275" y="4349750"/>
            <a:ext cx="717550" cy="481013"/>
          </a:xfrm>
          <a:prstGeom prst="line">
            <a:avLst/>
          </a:prstGeom>
          <a:noFill/>
          <a:ln w="28575">
            <a:solidFill>
              <a:srgbClr val="333399"/>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359454" name="Text Box 30"/>
          <p:cNvSpPr txBox="1">
            <a:spLocks noChangeArrowheads="1"/>
          </p:cNvSpPr>
          <p:nvPr/>
        </p:nvSpPr>
        <p:spPr bwMode="auto">
          <a:xfrm>
            <a:off x="6878638" y="2349500"/>
            <a:ext cx="1500187" cy="195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30000"/>
              </a:lnSpc>
              <a:spcBef>
                <a:spcPct val="0"/>
              </a:spcBef>
              <a:buClrTx/>
              <a:buFontTx/>
              <a:buNone/>
            </a:pPr>
            <a:r>
              <a:rPr lang="zh-CN" altLang="en-US" sz="2000" b="1" dirty="0">
                <a:latin typeface="+mn-lt"/>
                <a:ea typeface="+mn-ea"/>
              </a:rPr>
              <a:t>应用层</a:t>
            </a:r>
          </a:p>
          <a:p>
            <a:pPr algn="ctr">
              <a:lnSpc>
                <a:spcPct val="130000"/>
              </a:lnSpc>
              <a:spcBef>
                <a:spcPct val="0"/>
              </a:spcBef>
              <a:buClrTx/>
              <a:buFontTx/>
              <a:buNone/>
            </a:pPr>
            <a:r>
              <a:rPr lang="zh-CN" altLang="en-US" sz="2000" b="1" dirty="0">
                <a:latin typeface="+mn-lt"/>
                <a:ea typeface="+mn-ea"/>
              </a:rPr>
              <a:t>传</a:t>
            </a:r>
            <a:r>
              <a:rPr lang="zh-CN" altLang="en-US" sz="2000" b="1" dirty="0" smtClean="0">
                <a:latin typeface="+mn-lt"/>
                <a:ea typeface="+mn-ea"/>
              </a:rPr>
              <a:t>输</a:t>
            </a:r>
            <a:r>
              <a:rPr lang="zh-CN" altLang="en-US" sz="2000" b="1" dirty="0">
                <a:latin typeface="+mn-lt"/>
                <a:ea typeface="+mn-ea"/>
              </a:rPr>
              <a:t>层</a:t>
            </a:r>
          </a:p>
          <a:p>
            <a:pPr algn="ctr">
              <a:lnSpc>
                <a:spcPct val="130000"/>
              </a:lnSpc>
              <a:spcBef>
                <a:spcPct val="0"/>
              </a:spcBef>
              <a:buClrTx/>
              <a:buFontTx/>
              <a:buNone/>
            </a:pPr>
            <a:r>
              <a:rPr lang="zh-CN" altLang="en-US" sz="2000" b="1" dirty="0">
                <a:latin typeface="+mn-lt"/>
                <a:ea typeface="+mn-ea"/>
              </a:rPr>
              <a:t>网际互连层</a:t>
            </a:r>
          </a:p>
          <a:p>
            <a:pPr algn="ctr">
              <a:lnSpc>
                <a:spcPct val="130000"/>
              </a:lnSpc>
              <a:spcBef>
                <a:spcPct val="0"/>
              </a:spcBef>
              <a:buClrTx/>
              <a:buFontTx/>
              <a:buNone/>
            </a:pPr>
            <a:r>
              <a:rPr lang="zh-CN" altLang="en-US" sz="2000" b="1" dirty="0">
                <a:latin typeface="+mn-lt"/>
                <a:ea typeface="+mn-ea"/>
              </a:rPr>
              <a:t>网络</a:t>
            </a:r>
          </a:p>
          <a:p>
            <a:pPr algn="ctr">
              <a:lnSpc>
                <a:spcPct val="90000"/>
              </a:lnSpc>
              <a:spcBef>
                <a:spcPct val="0"/>
              </a:spcBef>
              <a:buClrTx/>
              <a:buFontTx/>
              <a:buNone/>
            </a:pPr>
            <a:r>
              <a:rPr lang="zh-CN" altLang="en-US" sz="2000" b="1" dirty="0">
                <a:latin typeface="+mn-lt"/>
                <a:ea typeface="+mn-ea"/>
              </a:rPr>
              <a:t>接口层</a:t>
            </a:r>
          </a:p>
        </p:txBody>
      </p:sp>
      <p:sp>
        <p:nvSpPr>
          <p:cNvPr id="359455" name="Text Box 31"/>
          <p:cNvSpPr txBox="1">
            <a:spLocks noChangeArrowheads="1"/>
          </p:cNvSpPr>
          <p:nvPr/>
        </p:nvSpPr>
        <p:spPr bwMode="auto">
          <a:xfrm>
            <a:off x="3965575" y="3182938"/>
            <a:ext cx="1462088" cy="116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30000"/>
              </a:lnSpc>
              <a:spcBef>
                <a:spcPct val="0"/>
              </a:spcBef>
              <a:buClrTx/>
              <a:buFontTx/>
              <a:buNone/>
            </a:pPr>
            <a:r>
              <a:rPr lang="zh-CN" altLang="en-US" sz="2000" b="1" dirty="0">
                <a:latin typeface="+mn-lt"/>
                <a:ea typeface="+mn-ea"/>
              </a:rPr>
              <a:t>网际互连层</a:t>
            </a:r>
          </a:p>
          <a:p>
            <a:pPr algn="ctr">
              <a:lnSpc>
                <a:spcPct val="130000"/>
              </a:lnSpc>
              <a:spcBef>
                <a:spcPct val="0"/>
              </a:spcBef>
              <a:buClrTx/>
              <a:buFontTx/>
              <a:buNone/>
            </a:pPr>
            <a:r>
              <a:rPr lang="zh-CN" altLang="en-US" sz="2000" b="1" dirty="0">
                <a:latin typeface="+mn-lt"/>
                <a:ea typeface="+mn-ea"/>
              </a:rPr>
              <a:t>网络</a:t>
            </a:r>
          </a:p>
          <a:p>
            <a:pPr algn="ctr">
              <a:lnSpc>
                <a:spcPct val="90000"/>
              </a:lnSpc>
              <a:spcBef>
                <a:spcPct val="0"/>
              </a:spcBef>
              <a:buClrTx/>
              <a:buFontTx/>
              <a:buNone/>
            </a:pPr>
            <a:r>
              <a:rPr lang="zh-CN" altLang="en-US" sz="2000" b="1" dirty="0">
                <a:latin typeface="+mn-lt"/>
                <a:ea typeface="+mn-ea"/>
              </a:rPr>
              <a:t>接口层</a:t>
            </a:r>
          </a:p>
        </p:txBody>
      </p:sp>
      <p:sp>
        <p:nvSpPr>
          <p:cNvPr id="359456" name="Text Box 32"/>
          <p:cNvSpPr txBox="1">
            <a:spLocks noChangeArrowheads="1"/>
          </p:cNvSpPr>
          <p:nvPr/>
        </p:nvSpPr>
        <p:spPr bwMode="auto">
          <a:xfrm>
            <a:off x="810265" y="2392363"/>
            <a:ext cx="327334" cy="176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30000"/>
              </a:lnSpc>
              <a:spcBef>
                <a:spcPct val="0"/>
              </a:spcBef>
              <a:buClrTx/>
              <a:buFontTx/>
              <a:buNone/>
            </a:pPr>
            <a:r>
              <a:rPr lang="en-US" altLang="zh-CN" sz="2000" b="1">
                <a:latin typeface="+mn-lt"/>
                <a:ea typeface="+mn-ea"/>
              </a:rPr>
              <a:t>4</a:t>
            </a:r>
          </a:p>
          <a:p>
            <a:pPr algn="ctr">
              <a:lnSpc>
                <a:spcPct val="130000"/>
              </a:lnSpc>
              <a:spcBef>
                <a:spcPct val="0"/>
              </a:spcBef>
              <a:buClrTx/>
              <a:buFontTx/>
              <a:buNone/>
            </a:pPr>
            <a:r>
              <a:rPr lang="en-US" altLang="zh-CN" sz="2000" b="1">
                <a:latin typeface="+mn-lt"/>
                <a:ea typeface="+mn-ea"/>
              </a:rPr>
              <a:t>3</a:t>
            </a:r>
          </a:p>
          <a:p>
            <a:pPr algn="ctr">
              <a:lnSpc>
                <a:spcPct val="130000"/>
              </a:lnSpc>
              <a:spcBef>
                <a:spcPct val="0"/>
              </a:spcBef>
              <a:buClrTx/>
              <a:buFontTx/>
              <a:buNone/>
            </a:pPr>
            <a:r>
              <a:rPr lang="en-US" altLang="zh-CN" sz="2000" b="1">
                <a:latin typeface="+mn-lt"/>
                <a:ea typeface="+mn-ea"/>
              </a:rPr>
              <a:t>2</a:t>
            </a:r>
          </a:p>
          <a:p>
            <a:pPr algn="ctr">
              <a:lnSpc>
                <a:spcPct val="155000"/>
              </a:lnSpc>
              <a:spcBef>
                <a:spcPct val="0"/>
              </a:spcBef>
              <a:buClrTx/>
              <a:buFontTx/>
              <a:buNone/>
            </a:pPr>
            <a:r>
              <a:rPr lang="en-US" altLang="zh-CN" sz="2000" b="1">
                <a:latin typeface="+mn-lt"/>
                <a:ea typeface="+mn-ea"/>
              </a:rPr>
              <a:t>1</a:t>
            </a:r>
          </a:p>
        </p:txBody>
      </p:sp>
      <p:sp>
        <p:nvSpPr>
          <p:cNvPr id="359457" name="Text Box 33"/>
          <p:cNvSpPr txBox="1">
            <a:spLocks noChangeArrowheads="1"/>
          </p:cNvSpPr>
          <p:nvPr/>
        </p:nvSpPr>
        <p:spPr bwMode="auto">
          <a:xfrm>
            <a:off x="1821696" y="5589588"/>
            <a:ext cx="603242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0"/>
              </a:spcBef>
              <a:buClrTx/>
              <a:buFontTx/>
              <a:buNone/>
            </a:pPr>
            <a:r>
              <a:rPr kumimoji="0" lang="zh-CN" altLang="en-US" sz="2400" b="1" dirty="0">
                <a:latin typeface="+mn-lt"/>
                <a:ea typeface="+mn-ea"/>
              </a:rPr>
              <a:t>路由器在转发分组时最高只用到网际互连层</a:t>
            </a:r>
          </a:p>
          <a:p>
            <a:pPr algn="ctr">
              <a:spcBef>
                <a:spcPct val="0"/>
              </a:spcBef>
              <a:buClrTx/>
              <a:buFontTx/>
              <a:buNone/>
            </a:pPr>
            <a:r>
              <a:rPr kumimoji="0" lang="zh-CN" altLang="en-US" sz="2400" b="1" dirty="0">
                <a:latin typeface="+mn-lt"/>
                <a:ea typeface="+mn-ea"/>
              </a:rPr>
              <a:t>而没有使用传输层和应用层。 </a:t>
            </a:r>
          </a:p>
        </p:txBody>
      </p:sp>
    </p:spTree>
  </p:cSld>
  <p:clrMapOvr>
    <a:masterClrMapping/>
  </p:clrMapOvr>
  <p:transition spd="slow">
    <p:random/>
    <p:sndAc>
      <p:stSnd>
        <p:snd r:embed="rId3" name="camera.wav"/>
      </p:stSnd>
    </p:sndAc>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6" name="Rectangle 2"/>
          <p:cNvSpPr>
            <a:spLocks noGrp="1" noChangeArrowheads="1"/>
          </p:cNvSpPr>
          <p:nvPr>
            <p:ph type="title"/>
          </p:nvPr>
        </p:nvSpPr>
        <p:spPr/>
        <p:txBody>
          <a:bodyPr/>
          <a:lstStyle/>
          <a:p>
            <a:r>
              <a:rPr lang="zh-CN" altLang="en-US" b="1">
                <a:solidFill>
                  <a:schemeClr val="tx1"/>
                </a:solidFill>
                <a:effectLst/>
              </a:rPr>
              <a:t>数据传输</a:t>
            </a:r>
          </a:p>
        </p:txBody>
      </p:sp>
      <p:sp>
        <p:nvSpPr>
          <p:cNvPr id="4976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497668"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3</a:t>
            </a:r>
          </a:p>
        </p:txBody>
      </p:sp>
      <p:pic>
        <p:nvPicPr>
          <p:cNvPr id="497695" name="Picture 31"/>
          <p:cNvPicPr>
            <a:picLocks noChangeAspect="1" noChangeArrowheads="1"/>
          </p:cNvPicPr>
          <p:nvPr/>
        </p:nvPicPr>
        <p:blipFill>
          <a:blip r:embed="rId6">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827088" y="1916113"/>
            <a:ext cx="8066087" cy="41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ChangeArrowheads="1"/>
          </p:cNvSpPr>
          <p:nvPr>
            <p:ph type="title"/>
          </p:nvPr>
        </p:nvSpPr>
        <p:spPr/>
        <p:txBody>
          <a:bodyPr/>
          <a:lstStyle/>
          <a:p>
            <a:r>
              <a:rPr lang="zh-CN" altLang="en-US"/>
              <a:t>网络接口层</a:t>
            </a:r>
            <a:r>
              <a:rPr lang="zh-CN" altLang="en-US" sz="4000"/>
              <a:t/>
            </a:r>
            <a:br>
              <a:rPr lang="zh-CN" altLang="en-US" sz="4000"/>
            </a:br>
            <a:r>
              <a:rPr lang="zh-CN" altLang="en-US" sz="3200"/>
              <a:t>（</a:t>
            </a:r>
            <a:r>
              <a:rPr lang="en-US" altLang="zh-CN" sz="3200"/>
              <a:t>Host-to-network</a:t>
            </a:r>
            <a:r>
              <a:rPr lang="zh-CN" altLang="en-US" sz="3200"/>
              <a:t>）</a:t>
            </a:r>
          </a:p>
        </p:txBody>
      </p:sp>
      <p:sp>
        <p:nvSpPr>
          <p:cNvPr id="3604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60454" name="Rectangle 6"/>
          <p:cNvSpPr>
            <a:spLocks noGrp="1" noChangeArrowheads="1"/>
          </p:cNvSpPr>
          <p:nvPr>
            <p:ph type="body" idx="1"/>
          </p:nvPr>
        </p:nvSpPr>
        <p:spPr>
          <a:xfrm>
            <a:off x="827088" y="2133600"/>
            <a:ext cx="7958137" cy="3816350"/>
          </a:xfrm>
        </p:spPr>
        <p:txBody>
          <a:bodyPr/>
          <a:lstStyle/>
          <a:p>
            <a:pPr marL="0" indent="0">
              <a:lnSpc>
                <a:spcPct val="140000"/>
              </a:lnSpc>
              <a:buFont typeface="Wingdings" pitchFamily="2" charset="2"/>
              <a:buNone/>
            </a:pPr>
            <a:r>
              <a:rPr lang="zh-CN" altLang="en-US"/>
              <a:t>       本层的主要功能是传输经网际互连层处理过的信息。</a:t>
            </a:r>
            <a:endParaRPr lang="en-US" altLang="zh-CN"/>
          </a:p>
          <a:p>
            <a:pPr marL="0" indent="0">
              <a:lnSpc>
                <a:spcPct val="140000"/>
              </a:lnSpc>
              <a:buFont typeface="Wingdings" pitchFamily="2" charset="2"/>
              <a:buNone/>
            </a:pPr>
            <a:r>
              <a:rPr lang="en-US" altLang="zh-CN"/>
              <a:t>       TCP/IP RM</a:t>
            </a:r>
            <a:r>
              <a:rPr lang="zh-CN" altLang="en-US"/>
              <a:t>未定义该层协议，而由互连的各网络使用自己的</a:t>
            </a:r>
            <a:r>
              <a:rPr lang="en-US" altLang="zh-CN"/>
              <a:t>DL</a:t>
            </a:r>
            <a:r>
              <a:rPr lang="zh-CN" altLang="en-US"/>
              <a:t>（数据链路层）和</a:t>
            </a:r>
            <a:r>
              <a:rPr lang="en-US" altLang="zh-CN"/>
              <a:t>PH</a:t>
            </a:r>
            <a:r>
              <a:rPr lang="zh-CN" altLang="en-US"/>
              <a:t>（物理层）协议。</a:t>
            </a:r>
          </a:p>
        </p:txBody>
      </p:sp>
      <p:sp>
        <p:nvSpPr>
          <p:cNvPr id="360455" name="Text Box 7"/>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4</a:t>
            </a:r>
            <a:endParaRPr lang="en-US" altLang="zh-CN" sz="1200" dirty="0">
              <a:latin typeface="幼圆" pitchFamily="49" charset="-122"/>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p:txBody>
          <a:bodyPr/>
          <a:lstStyle/>
          <a:p>
            <a:r>
              <a:rPr lang="zh-CN" altLang="en-US" sz="4000"/>
              <a:t>网际互连层</a:t>
            </a:r>
            <a:br>
              <a:rPr lang="zh-CN" altLang="en-US" sz="4000"/>
            </a:br>
            <a:r>
              <a:rPr lang="zh-CN" altLang="en-US" sz="3200"/>
              <a:t>（</a:t>
            </a:r>
            <a:r>
              <a:rPr lang="en-US" altLang="zh-CN" sz="3200"/>
              <a:t>Internet</a:t>
            </a:r>
            <a:r>
              <a:rPr lang="zh-CN" altLang="en-US" sz="3200"/>
              <a:t>）</a:t>
            </a:r>
          </a:p>
        </p:txBody>
      </p:sp>
      <p:sp>
        <p:nvSpPr>
          <p:cNvPr id="3635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63525" name="Rectangle 5"/>
          <p:cNvSpPr>
            <a:spLocks noGrp="1" noChangeArrowheads="1"/>
          </p:cNvSpPr>
          <p:nvPr>
            <p:ph type="body" idx="1"/>
          </p:nvPr>
        </p:nvSpPr>
        <p:spPr/>
        <p:txBody>
          <a:bodyPr/>
          <a:lstStyle/>
          <a:p>
            <a:pPr marL="0" indent="0">
              <a:lnSpc>
                <a:spcPct val="110000"/>
              </a:lnSpc>
              <a:buClr>
                <a:srgbClr val="FF0000"/>
              </a:buClr>
            </a:pPr>
            <a:r>
              <a:rPr lang="zh-CN" altLang="en-US">
                <a:solidFill>
                  <a:srgbClr val="FF0000"/>
                </a:solidFill>
                <a:effectLst>
                  <a:outerShdw blurRad="38100" dist="38100" dir="2700000" algn="tl">
                    <a:srgbClr val="C0C0C0"/>
                  </a:outerShdw>
                </a:effectLst>
              </a:rPr>
              <a:t>  功能</a:t>
            </a:r>
          </a:p>
          <a:p>
            <a:pPr marL="0" indent="0">
              <a:lnSpc>
                <a:spcPct val="110000"/>
              </a:lnSpc>
              <a:buFont typeface="Wingdings" pitchFamily="2" charset="2"/>
              <a:buNone/>
            </a:pPr>
            <a:r>
              <a:rPr lang="zh-CN" altLang="en-US"/>
              <a:t>       为数据传输提供不可靠的、面向无连接的服务（数据报服务）。</a:t>
            </a:r>
          </a:p>
          <a:p>
            <a:pPr marL="0" indent="0">
              <a:lnSpc>
                <a:spcPct val="110000"/>
              </a:lnSpc>
              <a:buClr>
                <a:srgbClr val="FF0000"/>
              </a:buClr>
            </a:pPr>
            <a:r>
              <a:rPr lang="zh-CN" altLang="en-US">
                <a:solidFill>
                  <a:srgbClr val="FF0000"/>
                </a:solidFill>
                <a:effectLst>
                  <a:outerShdw blurRad="38100" dist="38100" dir="2700000" algn="tl">
                    <a:srgbClr val="C0C0C0"/>
                  </a:outerShdw>
                </a:effectLst>
              </a:rPr>
              <a:t>  内容</a:t>
            </a:r>
          </a:p>
          <a:p>
            <a:pPr marL="0" indent="0">
              <a:lnSpc>
                <a:spcPct val="110000"/>
              </a:lnSpc>
              <a:buFont typeface="Wingdings" pitchFamily="2" charset="2"/>
              <a:buNone/>
            </a:pPr>
            <a:r>
              <a:rPr lang="zh-CN" altLang="en-US"/>
              <a:t>     路由选择、阻塞控制、分段和重组等。</a:t>
            </a:r>
          </a:p>
          <a:p>
            <a:pPr marL="0" indent="0">
              <a:lnSpc>
                <a:spcPct val="110000"/>
              </a:lnSpc>
              <a:buClr>
                <a:srgbClr val="FF0000"/>
              </a:buClr>
            </a:pPr>
            <a:r>
              <a:rPr lang="zh-CN" altLang="en-US">
                <a:solidFill>
                  <a:srgbClr val="FF0000"/>
                </a:solidFill>
                <a:effectLst>
                  <a:outerShdw blurRad="38100" dist="38100" dir="2700000" algn="tl">
                    <a:srgbClr val="C0C0C0"/>
                  </a:outerShdw>
                </a:effectLst>
              </a:rPr>
              <a:t>  协议</a:t>
            </a:r>
          </a:p>
          <a:p>
            <a:pPr marL="0" indent="0">
              <a:lnSpc>
                <a:spcPct val="110000"/>
              </a:lnSpc>
              <a:buFont typeface="Wingdings" pitchFamily="2" charset="2"/>
              <a:buNone/>
            </a:pPr>
            <a:r>
              <a:rPr lang="zh-CN" altLang="en-US"/>
              <a:t>     主要是</a:t>
            </a:r>
            <a:r>
              <a:rPr lang="en-US" altLang="zh-CN"/>
              <a:t>IP</a:t>
            </a:r>
            <a:r>
              <a:rPr lang="zh-CN" altLang="en-US"/>
              <a:t>协议。</a:t>
            </a:r>
          </a:p>
        </p:txBody>
      </p:sp>
      <p:sp>
        <p:nvSpPr>
          <p:cNvPr id="363526"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5</a:t>
            </a:r>
            <a:endParaRPr lang="en-US" altLang="zh-CN" sz="1200" dirty="0">
              <a:latin typeface="幼圆" pitchFamily="49" charset="-122"/>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noChangeArrowheads="1"/>
          </p:cNvSpPr>
          <p:nvPr>
            <p:ph type="title"/>
          </p:nvPr>
        </p:nvSpPr>
        <p:spPr/>
        <p:txBody>
          <a:bodyPr/>
          <a:lstStyle/>
          <a:p>
            <a:r>
              <a:rPr lang="zh-CN" altLang="en-US" sz="4000"/>
              <a:t>传输层</a:t>
            </a:r>
            <a:br>
              <a:rPr lang="zh-CN" altLang="en-US" sz="4000"/>
            </a:br>
            <a:r>
              <a:rPr lang="zh-CN" altLang="en-US" sz="3200"/>
              <a:t>（</a:t>
            </a:r>
            <a:r>
              <a:rPr lang="en-US" altLang="zh-CN" sz="3200"/>
              <a:t>Transport</a:t>
            </a:r>
            <a:r>
              <a:rPr lang="zh-CN" altLang="en-US" sz="3200"/>
              <a:t>）</a:t>
            </a:r>
          </a:p>
        </p:txBody>
      </p:sp>
      <p:sp>
        <p:nvSpPr>
          <p:cNvPr id="3645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64549" name="Rectangle 5"/>
          <p:cNvSpPr>
            <a:spLocks noGrp="1" noChangeArrowheads="1"/>
          </p:cNvSpPr>
          <p:nvPr>
            <p:ph type="body" idx="1"/>
          </p:nvPr>
        </p:nvSpPr>
        <p:spPr>
          <a:xfrm>
            <a:off x="809625" y="1700213"/>
            <a:ext cx="7958138" cy="4681537"/>
          </a:xfrm>
        </p:spPr>
        <p:txBody>
          <a:bodyPr/>
          <a:lstStyle/>
          <a:p>
            <a:pPr marL="0" indent="0">
              <a:lnSpc>
                <a:spcPct val="95000"/>
              </a:lnSpc>
              <a:buClr>
                <a:srgbClr val="FF0000"/>
              </a:buClr>
            </a:pPr>
            <a:r>
              <a:rPr lang="zh-CN" altLang="en-US" sz="2800">
                <a:solidFill>
                  <a:srgbClr val="FF0000"/>
                </a:solidFill>
                <a:effectLst>
                  <a:outerShdw blurRad="38100" dist="38100" dir="2700000" algn="tl">
                    <a:srgbClr val="C0C0C0"/>
                  </a:outerShdw>
                </a:effectLst>
              </a:rPr>
              <a:t> 功能</a:t>
            </a:r>
          </a:p>
          <a:p>
            <a:pPr marL="0" indent="0">
              <a:lnSpc>
                <a:spcPct val="95000"/>
              </a:lnSpc>
              <a:buFont typeface="Wingdings" pitchFamily="2" charset="2"/>
              <a:buNone/>
            </a:pPr>
            <a:r>
              <a:rPr lang="zh-CN" altLang="en-US" sz="2800"/>
              <a:t>    </a:t>
            </a:r>
            <a:r>
              <a:rPr lang="zh-CN" altLang="en-US" sz="2400"/>
              <a:t>本层主要为应用层实体提供端</a:t>
            </a:r>
            <a:r>
              <a:rPr lang="en-US" altLang="zh-CN" sz="2400"/>
              <a:t>-</a:t>
            </a:r>
            <a:r>
              <a:rPr lang="zh-CN" altLang="en-US" sz="2400"/>
              <a:t>端的通信功能。</a:t>
            </a:r>
          </a:p>
          <a:p>
            <a:pPr marL="0" indent="0">
              <a:lnSpc>
                <a:spcPct val="95000"/>
              </a:lnSpc>
              <a:buClr>
                <a:srgbClr val="FF0000"/>
              </a:buClr>
            </a:pPr>
            <a:r>
              <a:rPr lang="zh-CN" altLang="en-US" sz="2800">
                <a:solidFill>
                  <a:srgbClr val="FF0000"/>
                </a:solidFill>
                <a:effectLst>
                  <a:outerShdw blurRad="38100" dist="38100" dir="2700000" algn="tl">
                    <a:srgbClr val="C0C0C0"/>
                  </a:outerShdw>
                </a:effectLst>
              </a:rPr>
              <a:t> 协议</a:t>
            </a:r>
          </a:p>
          <a:p>
            <a:pPr marL="0" indent="0">
              <a:lnSpc>
                <a:spcPct val="95000"/>
              </a:lnSpc>
              <a:buFont typeface="Wingdings" pitchFamily="2" charset="2"/>
              <a:buNone/>
            </a:pPr>
            <a:r>
              <a:rPr lang="zh-CN" altLang="en-US" sz="2800"/>
              <a:t>    </a:t>
            </a:r>
            <a:r>
              <a:rPr lang="zh-CN" altLang="en-US" sz="2400"/>
              <a:t>本层定义了两个端</a:t>
            </a:r>
            <a:r>
              <a:rPr lang="en-US" altLang="zh-CN" sz="2400"/>
              <a:t>-</a:t>
            </a:r>
            <a:r>
              <a:rPr lang="zh-CN" altLang="en-US" sz="2400"/>
              <a:t>端的协议：</a:t>
            </a:r>
          </a:p>
          <a:p>
            <a:pPr marL="444500" lvl="1" indent="179388">
              <a:lnSpc>
                <a:spcPct val="95000"/>
              </a:lnSpc>
              <a:buFont typeface="Wingdings" pitchFamily="2" charset="2"/>
              <a:buChar char="Ø"/>
            </a:pPr>
            <a:r>
              <a:rPr lang="en-US" altLang="zh-CN" sz="2400">
                <a:solidFill>
                  <a:srgbClr val="0000FF"/>
                </a:solidFill>
                <a:effectLst>
                  <a:outerShdw blurRad="38100" dist="38100" dir="2700000" algn="tl">
                    <a:srgbClr val="C0C0C0"/>
                  </a:outerShdw>
                </a:effectLst>
              </a:rPr>
              <a:t>  TCP</a:t>
            </a:r>
            <a:r>
              <a:rPr lang="zh-CN" altLang="en-US" sz="2400">
                <a:solidFill>
                  <a:srgbClr val="0000FF"/>
                </a:solidFill>
                <a:effectLst>
                  <a:outerShdw blurRad="38100" dist="38100" dir="2700000" algn="tl">
                    <a:srgbClr val="C0C0C0"/>
                  </a:outerShdw>
                </a:effectLst>
              </a:rPr>
              <a:t>（传输控制协议）</a:t>
            </a:r>
          </a:p>
          <a:p>
            <a:pPr marL="444500" lvl="1" indent="179388">
              <a:lnSpc>
                <a:spcPct val="95000"/>
              </a:lnSpc>
              <a:buFont typeface="Wingdings" pitchFamily="2" charset="2"/>
              <a:buNone/>
            </a:pPr>
            <a:r>
              <a:rPr lang="zh-CN" altLang="en-US" sz="2400"/>
              <a:t>     提供可靠的、面向连接的数据传输服务，即：具有顺序控制、差错控制和流量控制功能。</a:t>
            </a:r>
          </a:p>
          <a:p>
            <a:pPr marL="444500" lvl="1" indent="179388">
              <a:lnSpc>
                <a:spcPct val="95000"/>
              </a:lnSpc>
              <a:buFont typeface="Wingdings" pitchFamily="2" charset="2"/>
              <a:buChar char="Ø"/>
            </a:pPr>
            <a:r>
              <a:rPr lang="en-US" altLang="zh-CN" sz="2400">
                <a:effectLst>
                  <a:outerShdw blurRad="38100" dist="38100" dir="2700000" algn="tl">
                    <a:srgbClr val="C0C0C0"/>
                  </a:outerShdw>
                </a:effectLst>
              </a:rPr>
              <a:t>  </a:t>
            </a:r>
            <a:r>
              <a:rPr lang="en-US" altLang="zh-CN" sz="2400">
                <a:solidFill>
                  <a:srgbClr val="0000FF"/>
                </a:solidFill>
                <a:effectLst>
                  <a:outerShdw blurRad="38100" dist="38100" dir="2700000" algn="tl">
                    <a:srgbClr val="C0C0C0"/>
                  </a:outerShdw>
                </a:effectLst>
              </a:rPr>
              <a:t>UDP</a:t>
            </a:r>
            <a:r>
              <a:rPr lang="zh-CN" altLang="en-US" sz="2400">
                <a:solidFill>
                  <a:srgbClr val="0000FF"/>
                </a:solidFill>
                <a:effectLst>
                  <a:outerShdw blurRad="38100" dist="38100" dir="2700000" algn="tl">
                    <a:srgbClr val="C0C0C0"/>
                  </a:outerShdw>
                </a:effectLst>
              </a:rPr>
              <a:t>（用户数据报协议）</a:t>
            </a:r>
          </a:p>
          <a:p>
            <a:pPr marL="444500" lvl="1" indent="179388">
              <a:lnSpc>
                <a:spcPct val="95000"/>
              </a:lnSpc>
              <a:buFont typeface="Wingdings" pitchFamily="2" charset="2"/>
              <a:buNone/>
            </a:pPr>
            <a:r>
              <a:rPr lang="zh-CN" altLang="en-US" sz="2400"/>
              <a:t>     提供不可靠的、面向无连接的数据传输服务，即：无顺序控制、差错控制和流量控制功能，而是将这些功能交给应用程序完成。</a:t>
            </a:r>
          </a:p>
        </p:txBody>
      </p:sp>
      <p:sp>
        <p:nvSpPr>
          <p:cNvPr id="364550"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6</a:t>
            </a:r>
            <a:endParaRPr lang="en-US" altLang="zh-CN" sz="1200" dirty="0">
              <a:latin typeface="幼圆" pitchFamily="49" charset="-122"/>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p:txBody>
          <a:bodyPr/>
          <a:lstStyle/>
          <a:p>
            <a:r>
              <a:rPr lang="zh-CN" altLang="en-US" sz="4000"/>
              <a:t>应用层</a:t>
            </a:r>
            <a:br>
              <a:rPr lang="zh-CN" altLang="en-US" sz="4000"/>
            </a:br>
            <a:r>
              <a:rPr lang="zh-CN" altLang="en-US" sz="3200"/>
              <a:t>（</a:t>
            </a:r>
            <a:r>
              <a:rPr lang="en-US" altLang="zh-CN" sz="3200"/>
              <a:t>Application</a:t>
            </a:r>
            <a:r>
              <a:rPr lang="zh-CN" altLang="en-US" sz="3200"/>
              <a:t>）</a:t>
            </a:r>
          </a:p>
        </p:txBody>
      </p:sp>
      <p:sp>
        <p:nvSpPr>
          <p:cNvPr id="3655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65572" name="Rectangle 4"/>
          <p:cNvSpPr>
            <a:spLocks noGrp="1" noChangeArrowheads="1"/>
          </p:cNvSpPr>
          <p:nvPr>
            <p:ph type="body" idx="1"/>
          </p:nvPr>
        </p:nvSpPr>
        <p:spPr>
          <a:xfrm>
            <a:off x="809625" y="2276475"/>
            <a:ext cx="8083550" cy="4032250"/>
          </a:xfrm>
        </p:spPr>
        <p:txBody>
          <a:bodyPr/>
          <a:lstStyle/>
          <a:p>
            <a:pPr marL="0" indent="0">
              <a:lnSpc>
                <a:spcPct val="140000"/>
              </a:lnSpc>
              <a:buClr>
                <a:srgbClr val="FF0000"/>
              </a:buClr>
            </a:pPr>
            <a:r>
              <a:rPr lang="zh-CN" altLang="en-US" dirty="0">
                <a:solidFill>
                  <a:srgbClr val="FF0000"/>
                </a:solidFill>
                <a:effectLst>
                  <a:outerShdw blurRad="38100" dist="38100" dir="2700000" algn="tl">
                    <a:srgbClr val="C0C0C0"/>
                  </a:outerShdw>
                </a:effectLst>
              </a:rPr>
              <a:t>  功能</a:t>
            </a:r>
          </a:p>
          <a:p>
            <a:pPr marL="0" indent="0">
              <a:lnSpc>
                <a:spcPct val="140000"/>
              </a:lnSpc>
              <a:buFont typeface="Wingdings" pitchFamily="2" charset="2"/>
              <a:buNone/>
            </a:pPr>
            <a:r>
              <a:rPr lang="zh-CN" altLang="en-US" dirty="0"/>
              <a:t>     本层主要为用户提供所需要的各种服务。</a:t>
            </a:r>
          </a:p>
          <a:p>
            <a:pPr marL="0" indent="0">
              <a:lnSpc>
                <a:spcPct val="140000"/>
              </a:lnSpc>
              <a:buClr>
                <a:srgbClr val="FF0000"/>
              </a:buClr>
            </a:pPr>
            <a:r>
              <a:rPr lang="zh-CN" altLang="en-US" dirty="0">
                <a:solidFill>
                  <a:srgbClr val="FF0000"/>
                </a:solidFill>
                <a:effectLst>
                  <a:outerShdw blurRad="38100" dist="38100" dir="2700000" algn="tl">
                    <a:srgbClr val="C0C0C0"/>
                  </a:outerShdw>
                </a:effectLst>
              </a:rPr>
              <a:t>  协议</a:t>
            </a:r>
          </a:p>
          <a:p>
            <a:pPr marL="0" indent="0">
              <a:lnSpc>
                <a:spcPct val="140000"/>
              </a:lnSpc>
              <a:buFont typeface="Wingdings" pitchFamily="2" charset="2"/>
              <a:buNone/>
            </a:pPr>
            <a:r>
              <a:rPr lang="zh-CN" altLang="en-US" dirty="0"/>
              <a:t>      </a:t>
            </a:r>
            <a:r>
              <a:rPr lang="en-US" altLang="zh-CN" dirty="0"/>
              <a:t>Telnet</a:t>
            </a:r>
            <a:r>
              <a:rPr lang="zh-CN" altLang="en-US" dirty="0"/>
              <a:t>、</a:t>
            </a:r>
            <a:r>
              <a:rPr lang="en-US" altLang="zh-CN" dirty="0"/>
              <a:t>FTP</a:t>
            </a:r>
            <a:r>
              <a:rPr lang="zh-CN" altLang="en-US" dirty="0"/>
              <a:t>、</a:t>
            </a:r>
            <a:r>
              <a:rPr lang="en-US" altLang="zh-CN" dirty="0"/>
              <a:t>SMTP</a:t>
            </a:r>
            <a:r>
              <a:rPr lang="zh-CN" altLang="en-US" dirty="0"/>
              <a:t>、</a:t>
            </a:r>
            <a:r>
              <a:rPr lang="en-US" altLang="zh-CN" dirty="0"/>
              <a:t>DNS</a:t>
            </a:r>
            <a:r>
              <a:rPr lang="zh-CN" altLang="en-US" dirty="0"/>
              <a:t>等。</a:t>
            </a:r>
          </a:p>
        </p:txBody>
      </p:sp>
      <p:sp>
        <p:nvSpPr>
          <p:cNvPr id="365573"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7</a:t>
            </a:r>
            <a:endParaRPr lang="en-US" altLang="zh-CN" sz="1200" dirty="0">
              <a:latin typeface="幼圆" pitchFamily="49" charset="-122"/>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7378" name="Text Box 2"/>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9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8</a:t>
            </a:r>
            <a:endParaRPr lang="en-US" altLang="zh-CN" sz="1200" dirty="0">
              <a:latin typeface="幼圆" pitchFamily="49" charset="-122"/>
              <a:ea typeface="幼圆" pitchFamily="49" charset="-122"/>
            </a:endParaRPr>
          </a:p>
        </p:txBody>
      </p:sp>
      <p:sp>
        <p:nvSpPr>
          <p:cNvPr id="357379" name="Text Box 3"/>
          <p:cNvSpPr txBox="1">
            <a:spLocks noChangeArrowheads="1"/>
          </p:cNvSpPr>
          <p:nvPr/>
        </p:nvSpPr>
        <p:spPr bwMode="auto">
          <a:xfrm>
            <a:off x="2771775" y="6092825"/>
            <a:ext cx="3455988" cy="463846"/>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a:spcBef>
                <a:spcPct val="0"/>
              </a:spcBef>
              <a:defRPr kumimoji="1" sz="2400">
                <a:solidFill>
                  <a:schemeClr val="tx1"/>
                </a:solidFill>
                <a:latin typeface="Times New Roman" pitchFamily="18" charset="0"/>
                <a:ea typeface="宋体" pitchFamily="2" charset="-122"/>
              </a:defRPr>
            </a:lvl1pPr>
            <a:lvl2pPr marL="5184775">
              <a:spcBef>
                <a:spcPct val="0"/>
              </a:spcBef>
              <a:defRPr kumimoji="1" sz="2400">
                <a:solidFill>
                  <a:schemeClr val="tx1"/>
                </a:solidFill>
                <a:latin typeface="Times New Roman" pitchFamily="18" charset="0"/>
                <a:ea typeface="宋体" pitchFamily="2" charset="-122"/>
              </a:defRPr>
            </a:lvl2pPr>
            <a:lvl3pPr marL="5375275">
              <a:spcBef>
                <a:spcPct val="0"/>
              </a:spcBef>
              <a:defRPr kumimoji="1" sz="2400">
                <a:solidFill>
                  <a:schemeClr val="tx1"/>
                </a:solidFill>
                <a:latin typeface="Times New Roman" pitchFamily="18" charset="0"/>
                <a:ea typeface="宋体" pitchFamily="2" charset="-122"/>
              </a:defRPr>
            </a:lvl3pPr>
            <a:lvl4pPr marL="5565775">
              <a:spcBef>
                <a:spcPct val="0"/>
              </a:spcBef>
              <a:defRPr kumimoji="1" sz="2400">
                <a:solidFill>
                  <a:schemeClr val="tx1"/>
                </a:solidFill>
                <a:latin typeface="Times New Roman" pitchFamily="18" charset="0"/>
                <a:ea typeface="宋体" pitchFamily="2" charset="-122"/>
              </a:defRPr>
            </a:lvl4pPr>
            <a:lvl5pPr marL="5756275">
              <a:spcBef>
                <a:spcPct val="0"/>
              </a:spcBef>
              <a:defRPr kumimoji="1" sz="2400">
                <a:solidFill>
                  <a:schemeClr val="tx1"/>
                </a:solidFill>
                <a:latin typeface="Times New Roman" pitchFamily="18" charset="0"/>
                <a:ea typeface="宋体" pitchFamily="2" charset="-122"/>
              </a:defRPr>
            </a:lvl5pPr>
            <a:lvl6pPr marL="6213475" fontAlgn="base">
              <a:spcBef>
                <a:spcPct val="0"/>
              </a:spcBef>
              <a:spcAft>
                <a:spcPct val="0"/>
              </a:spcAft>
              <a:defRPr kumimoji="1" sz="2400">
                <a:solidFill>
                  <a:schemeClr val="tx1"/>
                </a:solidFill>
                <a:latin typeface="Times New Roman" pitchFamily="18" charset="0"/>
                <a:ea typeface="宋体" pitchFamily="2" charset="-122"/>
              </a:defRPr>
            </a:lvl6pPr>
            <a:lvl7pPr marL="6670675" fontAlgn="base">
              <a:spcBef>
                <a:spcPct val="0"/>
              </a:spcBef>
              <a:spcAft>
                <a:spcPct val="0"/>
              </a:spcAft>
              <a:defRPr kumimoji="1" sz="2400">
                <a:solidFill>
                  <a:schemeClr val="tx1"/>
                </a:solidFill>
                <a:latin typeface="Times New Roman" pitchFamily="18" charset="0"/>
                <a:ea typeface="宋体" pitchFamily="2" charset="-122"/>
              </a:defRPr>
            </a:lvl7pPr>
            <a:lvl8pPr marL="7127875" fontAlgn="base">
              <a:spcBef>
                <a:spcPct val="0"/>
              </a:spcBef>
              <a:spcAft>
                <a:spcPct val="0"/>
              </a:spcAft>
              <a:defRPr kumimoji="1" sz="2400">
                <a:solidFill>
                  <a:schemeClr val="tx1"/>
                </a:solidFill>
                <a:latin typeface="Times New Roman" pitchFamily="18" charset="0"/>
                <a:ea typeface="宋体" pitchFamily="2" charset="-122"/>
              </a:defRPr>
            </a:lvl8pPr>
            <a:lvl9pPr marL="7585075"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b="1">
                <a:latin typeface="+mn-lt"/>
                <a:ea typeface="+mn-ea"/>
              </a:rPr>
              <a:t>TCP/IP RM</a:t>
            </a:r>
            <a:r>
              <a:rPr lang="zh-CN" altLang="en-US" b="1">
                <a:latin typeface="+mn-lt"/>
                <a:ea typeface="+mn-ea"/>
              </a:rPr>
              <a:t>主要协议</a:t>
            </a:r>
            <a:endParaRPr lang="en-US" altLang="zh-CN" b="1">
              <a:latin typeface="+mn-lt"/>
              <a:ea typeface="+mn-ea"/>
            </a:endParaRPr>
          </a:p>
        </p:txBody>
      </p:sp>
      <p:pic>
        <p:nvPicPr>
          <p:cNvPr id="35738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404813"/>
            <a:ext cx="6718300" cy="554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r>
              <a:rPr lang="zh-CN" altLang="en-US">
                <a:latin typeface="宋体" pitchFamily="2" charset="-122"/>
              </a:rPr>
              <a:t>计算机网络的应用</a:t>
            </a:r>
            <a:r>
              <a:rPr lang="zh-CN" altLang="en-US"/>
              <a:t> </a:t>
            </a:r>
          </a:p>
        </p:txBody>
      </p:sp>
      <p:sp>
        <p:nvSpPr>
          <p:cNvPr id="231429" name="Rectangle 5"/>
          <p:cNvSpPr>
            <a:spLocks noGrp="1" noChangeArrowheads="1"/>
          </p:cNvSpPr>
          <p:nvPr>
            <p:ph type="body" idx="1"/>
          </p:nvPr>
        </p:nvSpPr>
        <p:spPr>
          <a:xfrm>
            <a:off x="3132138" y="2144713"/>
            <a:ext cx="2538412" cy="3722687"/>
          </a:xfrm>
        </p:spPr>
        <p:txBody>
          <a:bodyPr/>
          <a:lstStyle/>
          <a:p>
            <a:pPr>
              <a:lnSpc>
                <a:spcPct val="150000"/>
              </a:lnSpc>
            </a:pPr>
            <a:r>
              <a:rPr lang="zh-CN" altLang="en-US">
                <a:hlinkClick r:id="rId3" action="ppaction://hlinksldjump"/>
              </a:rPr>
              <a:t>商业应用</a:t>
            </a:r>
            <a:endParaRPr lang="zh-CN" altLang="en-US"/>
          </a:p>
          <a:p>
            <a:pPr>
              <a:lnSpc>
                <a:spcPct val="150000"/>
              </a:lnSpc>
            </a:pPr>
            <a:r>
              <a:rPr lang="zh-CN" altLang="en-US">
                <a:hlinkClick r:id="rId4" action="ppaction://hlinksldjump"/>
              </a:rPr>
              <a:t>家庭应用</a:t>
            </a:r>
            <a:endParaRPr lang="zh-CN" altLang="en-US"/>
          </a:p>
          <a:p>
            <a:pPr>
              <a:lnSpc>
                <a:spcPct val="150000"/>
              </a:lnSpc>
            </a:pPr>
            <a:r>
              <a:rPr lang="zh-CN" altLang="en-US">
                <a:hlinkClick r:id="rId5" action="ppaction://hlinksldjump"/>
              </a:rPr>
              <a:t>移动用户</a:t>
            </a:r>
            <a:endParaRPr lang="zh-CN" altLang="en-US"/>
          </a:p>
          <a:p>
            <a:pPr>
              <a:lnSpc>
                <a:spcPct val="150000"/>
              </a:lnSpc>
            </a:pPr>
            <a:r>
              <a:rPr lang="zh-CN" altLang="en-US">
                <a:hlinkClick r:id="rId6" action="ppaction://hlinksldjump"/>
              </a:rPr>
              <a:t>社会问题</a:t>
            </a:r>
            <a:endParaRPr lang="zh-CN" altLang="en-US"/>
          </a:p>
        </p:txBody>
      </p:sp>
      <p:sp>
        <p:nvSpPr>
          <p:cNvPr id="231430"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7" action="ppaction://hlinksldjump"/>
              </a:rPr>
              <a:t>本章内容</a:t>
            </a:r>
            <a:r>
              <a:rPr lang="en-US" altLang="zh-CN" sz="1200">
                <a:ea typeface="幼圆" pitchFamily="49" charset="-122"/>
              </a:rPr>
              <a:t>&gt;&gt;</a:t>
            </a:r>
            <a:r>
              <a:rPr lang="zh-CN" altLang="en-US" sz="1200">
                <a:ea typeface="幼圆" pitchFamily="49" charset="-122"/>
                <a:hlinkClick r:id="rId8" action="ppaction://hlinksldjump"/>
              </a:rPr>
              <a:t>计算机网络概述</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ChangeArrowheads="1"/>
          </p:cNvSpPr>
          <p:nvPr>
            <p:ph type="title"/>
          </p:nvPr>
        </p:nvSpPr>
        <p:spPr/>
        <p:txBody>
          <a:bodyPr/>
          <a:lstStyle/>
          <a:p>
            <a:r>
              <a:rPr lang="zh-CN" altLang="en-US" sz="3600" dirty="0"/>
              <a:t>例</a:t>
            </a:r>
            <a:r>
              <a:rPr lang="en-US" altLang="zh-CN" sz="3600" dirty="0" smtClean="0"/>
              <a:t>:WWW</a:t>
            </a:r>
            <a:endParaRPr lang="zh-CN" altLang="en-US" sz="3600" dirty="0"/>
          </a:p>
        </p:txBody>
      </p:sp>
      <p:sp>
        <p:nvSpPr>
          <p:cNvPr id="4454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计算机网络的体系结构</a:t>
            </a:r>
            <a:r>
              <a:rPr lang="en-US" altLang="zh-CN" sz="1200">
                <a:ea typeface="幼圆" pitchFamily="49" charset="-122"/>
              </a:rPr>
              <a:t>&gt;&gt;</a:t>
            </a:r>
            <a:r>
              <a:rPr lang="zh-CN" altLang="en-US" sz="1200">
                <a:ea typeface="幼圆" pitchFamily="49" charset="-122"/>
                <a:hlinkClick r:id="rId6" action="ppaction://hlinksldjump"/>
              </a:rPr>
              <a:t>常用网络体系结构</a:t>
            </a:r>
            <a:endParaRPr lang="en-US" altLang="zh-CN" sz="1200">
              <a:ea typeface="幼圆" pitchFamily="49" charset="-122"/>
            </a:endParaRPr>
          </a:p>
        </p:txBody>
      </p:sp>
      <p:sp>
        <p:nvSpPr>
          <p:cNvPr id="445445"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 9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9</a:t>
            </a:r>
          </a:p>
        </p:txBody>
      </p:sp>
      <p:sp>
        <p:nvSpPr>
          <p:cNvPr id="445447" name="Freeform 7"/>
          <p:cNvSpPr>
            <a:spLocks/>
          </p:cNvSpPr>
          <p:nvPr/>
        </p:nvSpPr>
        <p:spPr bwMode="auto">
          <a:xfrm>
            <a:off x="2114550" y="4970463"/>
            <a:ext cx="5280025" cy="442912"/>
          </a:xfrm>
          <a:custGeom>
            <a:avLst/>
            <a:gdLst>
              <a:gd name="T0" fmla="*/ 0 w 2752"/>
              <a:gd name="T1" fmla="*/ 0 h 240"/>
              <a:gd name="T2" fmla="*/ 0 w 2752"/>
              <a:gd name="T3" fmla="*/ 92 h 240"/>
              <a:gd name="T4" fmla="*/ 3 w 2752"/>
              <a:gd name="T5" fmla="*/ 156 h 240"/>
              <a:gd name="T6" fmla="*/ 30 w 2752"/>
              <a:gd name="T7" fmla="*/ 213 h 240"/>
              <a:gd name="T8" fmla="*/ 96 w 2752"/>
              <a:gd name="T9" fmla="*/ 234 h 240"/>
              <a:gd name="T10" fmla="*/ 138 w 2752"/>
              <a:gd name="T11" fmla="*/ 236 h 240"/>
              <a:gd name="T12" fmla="*/ 2621 w 2752"/>
              <a:gd name="T13" fmla="*/ 238 h 240"/>
              <a:gd name="T14" fmla="*/ 2670 w 2752"/>
              <a:gd name="T15" fmla="*/ 240 h 240"/>
              <a:gd name="T16" fmla="*/ 2727 w 2752"/>
              <a:gd name="T17" fmla="*/ 216 h 240"/>
              <a:gd name="T18" fmla="*/ 2748 w 2752"/>
              <a:gd name="T19" fmla="*/ 159 h 240"/>
              <a:gd name="T20" fmla="*/ 2752 w 2752"/>
              <a:gd name="T21" fmla="*/ 113 h 240"/>
              <a:gd name="T22" fmla="*/ 2751 w 2752"/>
              <a:gd name="T2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52" h="240">
                <a:moveTo>
                  <a:pt x="0" y="0"/>
                </a:moveTo>
                <a:lnTo>
                  <a:pt x="0" y="92"/>
                </a:lnTo>
                <a:lnTo>
                  <a:pt x="3" y="156"/>
                </a:lnTo>
                <a:lnTo>
                  <a:pt x="30" y="213"/>
                </a:lnTo>
                <a:lnTo>
                  <a:pt x="96" y="234"/>
                </a:lnTo>
                <a:lnTo>
                  <a:pt x="138" y="236"/>
                </a:lnTo>
                <a:lnTo>
                  <a:pt x="2621" y="238"/>
                </a:lnTo>
                <a:lnTo>
                  <a:pt x="2670" y="240"/>
                </a:lnTo>
                <a:lnTo>
                  <a:pt x="2727" y="216"/>
                </a:lnTo>
                <a:lnTo>
                  <a:pt x="2748" y="159"/>
                </a:lnTo>
                <a:lnTo>
                  <a:pt x="2752" y="113"/>
                </a:lnTo>
                <a:lnTo>
                  <a:pt x="2751" y="0"/>
                </a:lnTo>
              </a:path>
            </a:pathLst>
          </a:custGeom>
          <a:noFill/>
          <a:ln w="38100" cmpd="sng">
            <a:solidFill>
              <a:srgbClr val="33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aphicFrame>
        <p:nvGraphicFramePr>
          <p:cNvPr id="445448" name="Object 8"/>
          <p:cNvGraphicFramePr>
            <a:graphicFrameLocks noChangeAspect="1"/>
          </p:cNvGraphicFramePr>
          <p:nvPr>
            <p:extLst>
              <p:ext uri="{D42A27DB-BD31-4B8C-83A1-F6EECF244321}">
                <p14:modId xmlns:p14="http://schemas.microsoft.com/office/powerpoint/2010/main" val="3435185657"/>
              </p:ext>
            </p:extLst>
          </p:nvPr>
        </p:nvGraphicFramePr>
        <p:xfrm>
          <a:off x="3768725" y="4819650"/>
          <a:ext cx="2041525" cy="1122363"/>
        </p:xfrm>
        <a:graphic>
          <a:graphicData uri="http://schemas.openxmlformats.org/presentationml/2006/ole">
            <mc:AlternateContent xmlns:mc="http://schemas.openxmlformats.org/markup-compatibility/2006">
              <mc:Choice xmlns:v="urn:schemas-microsoft-com:vml" Requires="v">
                <p:oleObj spid="_x0000_s445575" name="VISIO" r:id="rId7" imgW="1689840" imgH="964440" progId="Visio.Drawing.6">
                  <p:embed/>
                </p:oleObj>
              </mc:Choice>
              <mc:Fallback>
                <p:oleObj name="VISIO" r:id="rId7" imgW="1689840" imgH="964440" progId="Visio.Drawing.6">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68725" y="4819650"/>
                        <a:ext cx="2041525" cy="1122363"/>
                      </a:xfrm>
                      <a:prstGeom prst="rect">
                        <a:avLst/>
                      </a:prstGeom>
                      <a:noFill/>
                      <a:ln>
                        <a:noFill/>
                      </a:ln>
                      <a:effectLst>
                        <a:outerShdw dist="25400" dir="54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445449" name="Rectangle 9"/>
          <p:cNvSpPr>
            <a:spLocks noChangeArrowheads="1"/>
          </p:cNvSpPr>
          <p:nvPr/>
        </p:nvSpPr>
        <p:spPr bwMode="auto">
          <a:xfrm>
            <a:off x="6581775" y="2133600"/>
            <a:ext cx="1565275" cy="2836863"/>
          </a:xfrm>
          <a:prstGeom prst="rect">
            <a:avLst/>
          </a:prstGeom>
          <a:solidFill>
            <a:srgbClr val="FFFFCC"/>
          </a:solidFill>
          <a:ln w="28575">
            <a:solidFill>
              <a:srgbClr val="333399"/>
            </a:solidFill>
            <a:miter lim="800000"/>
            <a:headEnd/>
            <a:tailEnd/>
          </a:ln>
          <a:effectLst>
            <a:outerShdw dist="35921" dir="2700000" algn="ctr" rotWithShape="0">
              <a:schemeClr val="bg2"/>
            </a:outerShdw>
          </a:effectLst>
        </p:spPr>
        <p:txBody>
          <a:bodyPr wrap="none" anchor="ctr"/>
          <a:lstStyle/>
          <a:p>
            <a:endParaRPr lang="zh-CN" altLang="en-US">
              <a:latin typeface="+mn-lt"/>
              <a:ea typeface="+mn-ea"/>
            </a:endParaRPr>
          </a:p>
        </p:txBody>
      </p:sp>
      <p:sp>
        <p:nvSpPr>
          <p:cNvPr id="445450" name="Text Box 10"/>
          <p:cNvSpPr txBox="1">
            <a:spLocks noChangeArrowheads="1"/>
          </p:cNvSpPr>
          <p:nvPr/>
        </p:nvSpPr>
        <p:spPr bwMode="auto">
          <a:xfrm>
            <a:off x="6661150" y="4286250"/>
            <a:ext cx="1462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网络接口层</a:t>
            </a:r>
          </a:p>
        </p:txBody>
      </p:sp>
      <p:sp>
        <p:nvSpPr>
          <p:cNvPr id="445452" name="Line 12"/>
          <p:cNvSpPr>
            <a:spLocks noChangeShapeType="1"/>
          </p:cNvSpPr>
          <p:nvPr/>
        </p:nvSpPr>
        <p:spPr bwMode="auto">
          <a:xfrm>
            <a:off x="6581775" y="4084638"/>
            <a:ext cx="1565275" cy="0"/>
          </a:xfrm>
          <a:prstGeom prst="line">
            <a:avLst/>
          </a:prstGeom>
          <a:noFill/>
          <a:ln w="952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5453" name="Line 13"/>
          <p:cNvSpPr>
            <a:spLocks noChangeShapeType="1"/>
          </p:cNvSpPr>
          <p:nvPr/>
        </p:nvSpPr>
        <p:spPr bwMode="auto">
          <a:xfrm>
            <a:off x="6581775" y="3641725"/>
            <a:ext cx="1565275" cy="0"/>
          </a:xfrm>
          <a:prstGeom prst="line">
            <a:avLst/>
          </a:prstGeom>
          <a:noFill/>
          <a:ln w="952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5454" name="Line 14"/>
          <p:cNvSpPr>
            <a:spLocks noChangeShapeType="1"/>
          </p:cNvSpPr>
          <p:nvPr/>
        </p:nvSpPr>
        <p:spPr bwMode="auto">
          <a:xfrm>
            <a:off x="6581775" y="3197225"/>
            <a:ext cx="1565275" cy="0"/>
          </a:xfrm>
          <a:prstGeom prst="line">
            <a:avLst/>
          </a:prstGeom>
          <a:noFill/>
          <a:ln w="952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5456" name="Text Box 16"/>
          <p:cNvSpPr txBox="1">
            <a:spLocks noChangeArrowheads="1"/>
          </p:cNvSpPr>
          <p:nvPr/>
        </p:nvSpPr>
        <p:spPr bwMode="auto">
          <a:xfrm>
            <a:off x="6872288" y="3181350"/>
            <a:ext cx="950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传输层</a:t>
            </a:r>
          </a:p>
        </p:txBody>
      </p:sp>
      <p:sp>
        <p:nvSpPr>
          <p:cNvPr id="445458" name="Rectangle 18"/>
          <p:cNvSpPr>
            <a:spLocks noChangeArrowheads="1"/>
          </p:cNvSpPr>
          <p:nvPr/>
        </p:nvSpPr>
        <p:spPr bwMode="auto">
          <a:xfrm>
            <a:off x="1331913" y="2133600"/>
            <a:ext cx="1565275" cy="2836863"/>
          </a:xfrm>
          <a:prstGeom prst="rect">
            <a:avLst/>
          </a:prstGeom>
          <a:solidFill>
            <a:srgbClr val="FFFFCC"/>
          </a:solidFill>
          <a:ln w="28575">
            <a:solidFill>
              <a:srgbClr val="333399"/>
            </a:solidFill>
            <a:miter lim="800000"/>
            <a:headEnd/>
            <a:tailEnd/>
          </a:ln>
          <a:effectLst>
            <a:outerShdw dist="35921" dir="2700000" algn="ctr" rotWithShape="0">
              <a:schemeClr val="bg2"/>
            </a:outerShdw>
          </a:effectLst>
        </p:spPr>
        <p:txBody>
          <a:bodyPr wrap="none" anchor="ctr"/>
          <a:lstStyle/>
          <a:p>
            <a:endParaRPr lang="zh-CN" altLang="en-US">
              <a:latin typeface="+mn-lt"/>
              <a:ea typeface="+mn-ea"/>
            </a:endParaRPr>
          </a:p>
        </p:txBody>
      </p:sp>
      <p:sp>
        <p:nvSpPr>
          <p:cNvPr id="445461" name="Line 21"/>
          <p:cNvSpPr>
            <a:spLocks noChangeShapeType="1"/>
          </p:cNvSpPr>
          <p:nvPr/>
        </p:nvSpPr>
        <p:spPr bwMode="auto">
          <a:xfrm>
            <a:off x="1331913" y="4084638"/>
            <a:ext cx="1565275" cy="0"/>
          </a:xfrm>
          <a:prstGeom prst="line">
            <a:avLst/>
          </a:prstGeom>
          <a:noFill/>
          <a:ln w="952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5462" name="Line 22"/>
          <p:cNvSpPr>
            <a:spLocks noChangeShapeType="1"/>
          </p:cNvSpPr>
          <p:nvPr/>
        </p:nvSpPr>
        <p:spPr bwMode="auto">
          <a:xfrm>
            <a:off x="1331913" y="3641725"/>
            <a:ext cx="1565275" cy="0"/>
          </a:xfrm>
          <a:prstGeom prst="line">
            <a:avLst/>
          </a:prstGeom>
          <a:noFill/>
          <a:ln w="952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5463" name="Line 23"/>
          <p:cNvSpPr>
            <a:spLocks noChangeShapeType="1"/>
          </p:cNvSpPr>
          <p:nvPr/>
        </p:nvSpPr>
        <p:spPr bwMode="auto">
          <a:xfrm>
            <a:off x="1331913" y="3197225"/>
            <a:ext cx="1565275" cy="0"/>
          </a:xfrm>
          <a:prstGeom prst="line">
            <a:avLst/>
          </a:prstGeom>
          <a:noFill/>
          <a:ln w="952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5465" name="Text Box 25"/>
          <p:cNvSpPr txBox="1">
            <a:spLocks noChangeArrowheads="1"/>
          </p:cNvSpPr>
          <p:nvPr/>
        </p:nvSpPr>
        <p:spPr bwMode="auto">
          <a:xfrm>
            <a:off x="1624013" y="3181350"/>
            <a:ext cx="950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传输层</a:t>
            </a:r>
          </a:p>
        </p:txBody>
      </p:sp>
      <p:sp>
        <p:nvSpPr>
          <p:cNvPr id="445466" name="Text Box 26"/>
          <p:cNvSpPr txBox="1">
            <a:spLocks noChangeArrowheads="1"/>
          </p:cNvSpPr>
          <p:nvPr/>
        </p:nvSpPr>
        <p:spPr bwMode="auto">
          <a:xfrm>
            <a:off x="1403350" y="3636963"/>
            <a:ext cx="1462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网际互连层</a:t>
            </a:r>
          </a:p>
        </p:txBody>
      </p:sp>
      <p:sp>
        <p:nvSpPr>
          <p:cNvPr id="445467" name="Line 27"/>
          <p:cNvSpPr>
            <a:spLocks noChangeShapeType="1"/>
          </p:cNvSpPr>
          <p:nvPr/>
        </p:nvSpPr>
        <p:spPr bwMode="auto">
          <a:xfrm>
            <a:off x="2098675" y="3065463"/>
            <a:ext cx="3175" cy="131762"/>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5468" name="Line 28"/>
          <p:cNvSpPr>
            <a:spLocks noChangeShapeType="1"/>
          </p:cNvSpPr>
          <p:nvPr/>
        </p:nvSpPr>
        <p:spPr bwMode="auto">
          <a:xfrm>
            <a:off x="7392988" y="3065463"/>
            <a:ext cx="1587" cy="131762"/>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nvGrpSpPr>
          <p:cNvPr id="445469" name="Group 29"/>
          <p:cNvGrpSpPr>
            <a:grpSpLocks/>
          </p:cNvGrpSpPr>
          <p:nvPr/>
        </p:nvGrpSpPr>
        <p:grpSpPr bwMode="auto">
          <a:xfrm>
            <a:off x="2759076" y="2444750"/>
            <a:ext cx="3960813" cy="400050"/>
            <a:chOff x="1647" y="1454"/>
            <a:chExt cx="2495" cy="252"/>
          </a:xfrm>
        </p:grpSpPr>
        <p:sp>
          <p:nvSpPr>
            <p:cNvPr id="445470" name="Line 30"/>
            <p:cNvSpPr>
              <a:spLocks noChangeShapeType="1"/>
            </p:cNvSpPr>
            <p:nvPr/>
          </p:nvSpPr>
          <p:spPr bwMode="auto">
            <a:xfrm>
              <a:off x="1647" y="1686"/>
              <a:ext cx="2495" cy="0"/>
            </a:xfrm>
            <a:prstGeom prst="line">
              <a:avLst/>
            </a:prstGeom>
            <a:noFill/>
            <a:ln w="38100">
              <a:solidFill>
                <a:srgbClr val="008000"/>
              </a:solidFill>
              <a:prstDash val="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5471" name="Text Box 31"/>
            <p:cNvSpPr txBox="1">
              <a:spLocks noChangeArrowheads="1"/>
            </p:cNvSpPr>
            <p:nvPr/>
          </p:nvSpPr>
          <p:spPr bwMode="auto">
            <a:xfrm>
              <a:off x="2634" y="1454"/>
              <a:ext cx="53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dirty="0" smtClean="0">
                  <a:latin typeface="+mn-lt"/>
                  <a:ea typeface="+mn-ea"/>
                </a:rPr>
                <a:t>HTTP</a:t>
              </a:r>
              <a:endParaRPr lang="zh-CN" altLang="en-US" sz="2000" b="1" dirty="0">
                <a:latin typeface="+mn-lt"/>
                <a:ea typeface="+mn-ea"/>
              </a:endParaRPr>
            </a:p>
          </p:txBody>
        </p:sp>
      </p:grpSp>
      <p:sp>
        <p:nvSpPr>
          <p:cNvPr id="445475" name="Text Box 35"/>
          <p:cNvSpPr txBox="1">
            <a:spLocks noChangeArrowheads="1"/>
          </p:cNvSpPr>
          <p:nvPr/>
        </p:nvSpPr>
        <p:spPr bwMode="auto">
          <a:xfrm>
            <a:off x="1624013" y="2139950"/>
            <a:ext cx="950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应用层</a:t>
            </a:r>
          </a:p>
        </p:txBody>
      </p:sp>
      <p:sp>
        <p:nvSpPr>
          <p:cNvPr id="445476" name="Text Box 36"/>
          <p:cNvSpPr txBox="1">
            <a:spLocks noChangeArrowheads="1"/>
          </p:cNvSpPr>
          <p:nvPr/>
        </p:nvSpPr>
        <p:spPr bwMode="auto">
          <a:xfrm>
            <a:off x="6872288" y="2125663"/>
            <a:ext cx="950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应用层</a:t>
            </a:r>
          </a:p>
        </p:txBody>
      </p:sp>
      <p:sp>
        <p:nvSpPr>
          <p:cNvPr id="445477" name="Text Box 37"/>
          <p:cNvSpPr txBox="1">
            <a:spLocks noChangeArrowheads="1"/>
          </p:cNvSpPr>
          <p:nvPr/>
        </p:nvSpPr>
        <p:spPr bwMode="auto">
          <a:xfrm>
            <a:off x="4284663" y="5164138"/>
            <a:ext cx="112402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Internet</a:t>
            </a:r>
          </a:p>
        </p:txBody>
      </p:sp>
      <p:grpSp>
        <p:nvGrpSpPr>
          <p:cNvPr id="445478" name="Group 38"/>
          <p:cNvGrpSpPr>
            <a:grpSpLocks/>
          </p:cNvGrpSpPr>
          <p:nvPr/>
        </p:nvGrpSpPr>
        <p:grpSpPr bwMode="auto">
          <a:xfrm>
            <a:off x="1470025" y="2547938"/>
            <a:ext cx="1289050" cy="531812"/>
            <a:chOff x="835" y="1519"/>
            <a:chExt cx="812" cy="335"/>
          </a:xfrm>
        </p:grpSpPr>
        <p:sp>
          <p:nvSpPr>
            <p:cNvPr id="445479" name="Oval 39"/>
            <p:cNvSpPr>
              <a:spLocks noChangeArrowheads="1"/>
            </p:cNvSpPr>
            <p:nvPr/>
          </p:nvSpPr>
          <p:spPr bwMode="auto">
            <a:xfrm>
              <a:off x="835" y="1519"/>
              <a:ext cx="812" cy="335"/>
            </a:xfrm>
            <a:prstGeom prst="ellipse">
              <a:avLst/>
            </a:prstGeom>
            <a:solidFill>
              <a:srgbClr val="99FFCC"/>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endParaRPr lang="zh-CN" altLang="en-US" sz="1600" b="1">
                <a:latin typeface="+mn-lt"/>
                <a:ea typeface="+mn-ea"/>
              </a:endParaRPr>
            </a:p>
          </p:txBody>
        </p:sp>
        <p:sp>
          <p:nvSpPr>
            <p:cNvPr id="445480" name="Text Box 40"/>
            <p:cNvSpPr txBox="1">
              <a:spLocks noChangeArrowheads="1"/>
            </p:cNvSpPr>
            <p:nvPr/>
          </p:nvSpPr>
          <p:spPr bwMode="auto">
            <a:xfrm>
              <a:off x="1020" y="1547"/>
              <a:ext cx="43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2"/>
                    </a:outerShdw>
                  </a:effectLst>
                </a14:hiddenEffects>
              </a:ext>
            </a:extLst>
          </p:spPr>
          <p:txBody>
            <a:bodyPr wrap="none">
              <a:spAutoFit/>
            </a:bodyPr>
            <a:lstStyle/>
            <a:p>
              <a:pPr>
                <a:spcBef>
                  <a:spcPct val="0"/>
                </a:spcBef>
                <a:buClrTx/>
                <a:buFontTx/>
                <a:buNone/>
              </a:pPr>
              <a:r>
                <a:rPr lang="zh-CN" altLang="en-US" sz="2000" b="1">
                  <a:effectLst>
                    <a:outerShdw blurRad="38100" dist="38100" dir="2700000" algn="tl">
                      <a:srgbClr val="C0C0C0"/>
                    </a:outerShdw>
                  </a:effectLst>
                  <a:latin typeface="+mn-lt"/>
                  <a:ea typeface="+mn-ea"/>
                </a:rPr>
                <a:t>客户</a:t>
              </a:r>
            </a:p>
          </p:txBody>
        </p:sp>
      </p:grpSp>
      <p:grpSp>
        <p:nvGrpSpPr>
          <p:cNvPr id="445481" name="Group 41"/>
          <p:cNvGrpSpPr>
            <a:grpSpLocks/>
          </p:cNvGrpSpPr>
          <p:nvPr/>
        </p:nvGrpSpPr>
        <p:grpSpPr bwMode="auto">
          <a:xfrm>
            <a:off x="6719888" y="2547938"/>
            <a:ext cx="1289050" cy="531812"/>
            <a:chOff x="4142" y="1519"/>
            <a:chExt cx="812" cy="335"/>
          </a:xfrm>
        </p:grpSpPr>
        <p:sp>
          <p:nvSpPr>
            <p:cNvPr id="445482" name="Oval 42"/>
            <p:cNvSpPr>
              <a:spLocks noChangeArrowheads="1"/>
            </p:cNvSpPr>
            <p:nvPr/>
          </p:nvSpPr>
          <p:spPr bwMode="auto">
            <a:xfrm>
              <a:off x="4142" y="1519"/>
              <a:ext cx="812" cy="335"/>
            </a:xfrm>
            <a:prstGeom prst="ellipse">
              <a:avLst/>
            </a:prstGeom>
            <a:solidFill>
              <a:srgbClr val="FF3300"/>
            </a:solidFill>
            <a:ln w="19050">
              <a:solidFill>
                <a:schemeClr val="tx1"/>
              </a:solidFill>
              <a:round/>
              <a:headEnd/>
              <a:tailEnd/>
            </a:ln>
            <a:effectLst>
              <a:outerShdw dist="35921" dir="2700000" algn="ctr" rotWithShape="0">
                <a:schemeClr val="bg2"/>
              </a:outerShdw>
            </a:effectLst>
          </p:spPr>
          <p:txBody>
            <a:bodyPr wrap="none" anchor="ctr"/>
            <a:lstStyle/>
            <a:p>
              <a:pPr algn="ctr">
                <a:spcBef>
                  <a:spcPct val="0"/>
                </a:spcBef>
                <a:buClrTx/>
                <a:buFontTx/>
                <a:buNone/>
              </a:pPr>
              <a:endParaRPr lang="zh-CN" altLang="en-US" sz="1600" b="1">
                <a:latin typeface="+mn-lt"/>
                <a:ea typeface="+mn-ea"/>
              </a:endParaRPr>
            </a:p>
          </p:txBody>
        </p:sp>
        <p:sp>
          <p:nvSpPr>
            <p:cNvPr id="445483" name="Text Box 43"/>
            <p:cNvSpPr txBox="1">
              <a:spLocks noChangeArrowheads="1"/>
            </p:cNvSpPr>
            <p:nvPr/>
          </p:nvSpPr>
          <p:spPr bwMode="auto">
            <a:xfrm>
              <a:off x="4256" y="1543"/>
              <a:ext cx="59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solidFill>
                    <a:srgbClr val="FFFF00"/>
                  </a:solidFill>
                  <a:effectLst>
                    <a:outerShdw blurRad="38100" dist="38100" dir="2700000" algn="tl">
                      <a:srgbClr val="C0C0C0"/>
                    </a:outerShdw>
                  </a:effectLst>
                  <a:latin typeface="+mn-lt"/>
                  <a:ea typeface="+mn-ea"/>
                </a:rPr>
                <a:t>服务器</a:t>
              </a:r>
            </a:p>
          </p:txBody>
        </p:sp>
      </p:grpSp>
      <p:sp>
        <p:nvSpPr>
          <p:cNvPr id="445485" name="Text Box 45"/>
          <p:cNvSpPr txBox="1">
            <a:spLocks noChangeArrowheads="1"/>
          </p:cNvSpPr>
          <p:nvPr/>
        </p:nvSpPr>
        <p:spPr bwMode="auto">
          <a:xfrm>
            <a:off x="1403350" y="4357688"/>
            <a:ext cx="1462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网络接口层</a:t>
            </a:r>
          </a:p>
        </p:txBody>
      </p:sp>
      <p:sp>
        <p:nvSpPr>
          <p:cNvPr id="445486" name="Text Box 46"/>
          <p:cNvSpPr txBox="1">
            <a:spLocks noChangeArrowheads="1"/>
          </p:cNvSpPr>
          <p:nvPr/>
        </p:nvSpPr>
        <p:spPr bwMode="auto">
          <a:xfrm>
            <a:off x="6661150" y="3636963"/>
            <a:ext cx="1462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网际互连层</a:t>
            </a:r>
          </a:p>
        </p:txBody>
      </p:sp>
      <p:grpSp>
        <p:nvGrpSpPr>
          <p:cNvPr id="39" name="Group 29"/>
          <p:cNvGrpSpPr>
            <a:grpSpLocks/>
          </p:cNvGrpSpPr>
          <p:nvPr/>
        </p:nvGrpSpPr>
        <p:grpSpPr bwMode="auto">
          <a:xfrm>
            <a:off x="2774155" y="3044829"/>
            <a:ext cx="3960813" cy="1549402"/>
            <a:chOff x="1647" y="1449"/>
            <a:chExt cx="2495" cy="976"/>
          </a:xfrm>
        </p:grpSpPr>
        <p:sp>
          <p:nvSpPr>
            <p:cNvPr id="40" name="Line 30"/>
            <p:cNvSpPr>
              <a:spLocks noChangeShapeType="1"/>
            </p:cNvSpPr>
            <p:nvPr/>
          </p:nvSpPr>
          <p:spPr bwMode="auto">
            <a:xfrm>
              <a:off x="1647" y="1686"/>
              <a:ext cx="2495" cy="0"/>
            </a:xfrm>
            <a:prstGeom prst="line">
              <a:avLst/>
            </a:prstGeom>
            <a:noFill/>
            <a:ln w="38100">
              <a:solidFill>
                <a:srgbClr val="008000"/>
              </a:solidFill>
              <a:prstDash val="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1" name="Text Box 31"/>
            <p:cNvSpPr txBox="1">
              <a:spLocks noChangeArrowheads="1"/>
            </p:cNvSpPr>
            <p:nvPr/>
          </p:nvSpPr>
          <p:spPr bwMode="auto">
            <a:xfrm>
              <a:off x="2657" y="1449"/>
              <a:ext cx="44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dirty="0" smtClean="0">
                  <a:latin typeface="+mn-lt"/>
                  <a:ea typeface="+mn-ea"/>
                </a:rPr>
                <a:t>TCP</a:t>
              </a:r>
              <a:endParaRPr lang="zh-CN" altLang="en-US" sz="2000" b="1" dirty="0">
                <a:latin typeface="+mn-lt"/>
                <a:ea typeface="+mn-ea"/>
              </a:endParaRPr>
            </a:p>
          </p:txBody>
        </p:sp>
        <p:sp>
          <p:nvSpPr>
            <p:cNvPr id="42" name="Line 30"/>
            <p:cNvSpPr>
              <a:spLocks noChangeShapeType="1"/>
            </p:cNvSpPr>
            <p:nvPr/>
          </p:nvSpPr>
          <p:spPr bwMode="auto">
            <a:xfrm>
              <a:off x="1647" y="1959"/>
              <a:ext cx="2495" cy="0"/>
            </a:xfrm>
            <a:prstGeom prst="line">
              <a:avLst/>
            </a:prstGeom>
            <a:noFill/>
            <a:ln w="38100">
              <a:solidFill>
                <a:srgbClr val="008000"/>
              </a:solidFill>
              <a:prstDash val="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3" name="Text Box 31"/>
            <p:cNvSpPr txBox="1">
              <a:spLocks noChangeArrowheads="1"/>
            </p:cNvSpPr>
            <p:nvPr/>
          </p:nvSpPr>
          <p:spPr bwMode="auto">
            <a:xfrm>
              <a:off x="2734" y="1734"/>
              <a:ext cx="26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dirty="0" smtClean="0">
                  <a:latin typeface="+mn-lt"/>
                  <a:ea typeface="+mn-ea"/>
                </a:rPr>
                <a:t>IP</a:t>
              </a:r>
              <a:endParaRPr lang="zh-CN" altLang="en-US" sz="2000" b="1" dirty="0">
                <a:latin typeface="+mn-lt"/>
                <a:ea typeface="+mn-ea"/>
              </a:endParaRPr>
            </a:p>
          </p:txBody>
        </p:sp>
        <p:sp>
          <p:nvSpPr>
            <p:cNvPr id="44" name="Line 30"/>
            <p:cNvSpPr>
              <a:spLocks noChangeShapeType="1"/>
            </p:cNvSpPr>
            <p:nvPr/>
          </p:nvSpPr>
          <p:spPr bwMode="auto">
            <a:xfrm>
              <a:off x="1647" y="2407"/>
              <a:ext cx="2495" cy="0"/>
            </a:xfrm>
            <a:prstGeom prst="line">
              <a:avLst/>
            </a:prstGeom>
            <a:noFill/>
            <a:ln w="38100">
              <a:solidFill>
                <a:srgbClr val="008000"/>
              </a:solidFill>
              <a:prstDash val="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5" name="Text Box 31"/>
            <p:cNvSpPr txBox="1">
              <a:spLocks noChangeArrowheads="1"/>
            </p:cNvSpPr>
            <p:nvPr/>
          </p:nvSpPr>
          <p:spPr bwMode="auto">
            <a:xfrm>
              <a:off x="2598" y="2173"/>
              <a:ext cx="601"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dirty="0">
                  <a:latin typeface="+mn-lt"/>
                  <a:ea typeface="+mn-ea"/>
                </a:rPr>
                <a:t>以太网</a:t>
              </a:r>
            </a:p>
          </p:txBody>
        </p:sp>
      </p:grpSp>
    </p:spTree>
  </p:cSld>
  <p:clrMapOvr>
    <a:masterClrMapping/>
  </p:clrMapOvr>
  <p:transition spd="slow">
    <p:random/>
    <p:sndAc>
      <p:stSnd>
        <p:snd r:embed="rId3" name="camera.wav"/>
      </p:stSnd>
    </p:sndAc>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446469"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446470" name="Rectangle 6"/>
          <p:cNvSpPr>
            <a:spLocks noGrp="1" noChangeArrowheads="1"/>
          </p:cNvSpPr>
          <p:nvPr>
            <p:ph type="body" idx="1"/>
          </p:nvPr>
        </p:nvSpPr>
        <p:spPr>
          <a:xfrm>
            <a:off x="809625" y="1773238"/>
            <a:ext cx="7958138" cy="4679950"/>
          </a:xfrm>
        </p:spPr>
        <p:txBody>
          <a:bodyPr/>
          <a:lstStyle/>
          <a:p>
            <a:pPr>
              <a:lnSpc>
                <a:spcPct val="110000"/>
              </a:lnSpc>
            </a:pPr>
            <a:r>
              <a:rPr lang="en-US" altLang="zh-CN" sz="2400" dirty="0">
                <a:solidFill>
                  <a:srgbClr val="FF0000"/>
                </a:solidFill>
              </a:rPr>
              <a:t>ISO/OSI RM</a:t>
            </a:r>
            <a:r>
              <a:rPr lang="zh-CN" altLang="en-US" sz="2400" dirty="0">
                <a:solidFill>
                  <a:srgbClr val="FF0000"/>
                </a:solidFill>
              </a:rPr>
              <a:t>的缺点</a:t>
            </a:r>
          </a:p>
          <a:p>
            <a:pPr lvl="1">
              <a:lnSpc>
                <a:spcPct val="110000"/>
              </a:lnSpc>
            </a:pPr>
            <a:r>
              <a:rPr lang="zh-CN" altLang="en-US" sz="2000" dirty="0"/>
              <a:t>糟糕的提出时机</a:t>
            </a:r>
          </a:p>
          <a:p>
            <a:pPr lvl="1">
              <a:lnSpc>
                <a:spcPct val="110000"/>
              </a:lnSpc>
            </a:pPr>
            <a:r>
              <a:rPr lang="zh-CN" altLang="en-US" sz="2000" dirty="0"/>
              <a:t>糟糕的技术</a:t>
            </a:r>
          </a:p>
          <a:p>
            <a:pPr lvl="1">
              <a:lnSpc>
                <a:spcPct val="110000"/>
              </a:lnSpc>
            </a:pPr>
            <a:r>
              <a:rPr lang="zh-CN" altLang="en-US" sz="2000" dirty="0"/>
              <a:t>糟糕的实现</a:t>
            </a:r>
          </a:p>
          <a:p>
            <a:pPr lvl="1">
              <a:lnSpc>
                <a:spcPct val="110000"/>
              </a:lnSpc>
            </a:pPr>
            <a:r>
              <a:rPr lang="zh-CN" altLang="en-US" sz="2000" dirty="0"/>
              <a:t>糟糕的策略</a:t>
            </a:r>
          </a:p>
          <a:p>
            <a:pPr>
              <a:lnSpc>
                <a:spcPct val="110000"/>
              </a:lnSpc>
            </a:pPr>
            <a:r>
              <a:rPr lang="en-US" altLang="zh-CN" sz="2400" dirty="0">
                <a:solidFill>
                  <a:srgbClr val="FF0000"/>
                </a:solidFill>
              </a:rPr>
              <a:t>TCP/IP</a:t>
            </a:r>
            <a:r>
              <a:rPr lang="zh-CN" altLang="en-US" sz="2400" dirty="0">
                <a:solidFill>
                  <a:srgbClr val="FF0000"/>
                </a:solidFill>
              </a:rPr>
              <a:t> </a:t>
            </a:r>
            <a:r>
              <a:rPr lang="en-US" altLang="zh-CN" sz="2400" dirty="0">
                <a:solidFill>
                  <a:srgbClr val="FF0000"/>
                </a:solidFill>
              </a:rPr>
              <a:t>RM</a:t>
            </a:r>
            <a:r>
              <a:rPr lang="zh-CN" altLang="en-US" sz="2400" dirty="0">
                <a:solidFill>
                  <a:srgbClr val="FF0000"/>
                </a:solidFill>
              </a:rPr>
              <a:t>的缺点</a:t>
            </a:r>
          </a:p>
          <a:p>
            <a:pPr lvl="1">
              <a:lnSpc>
                <a:spcPct val="110000"/>
              </a:lnSpc>
            </a:pPr>
            <a:r>
              <a:rPr lang="zh-CN" altLang="en-US" sz="2000" dirty="0"/>
              <a:t>没有区分服务、接口和协议</a:t>
            </a:r>
          </a:p>
          <a:p>
            <a:pPr lvl="1">
              <a:lnSpc>
                <a:spcPct val="110000"/>
              </a:lnSpc>
            </a:pPr>
            <a:r>
              <a:rPr lang="en-US" altLang="zh-CN" sz="2000" dirty="0"/>
              <a:t>TCP/IP RM</a:t>
            </a:r>
            <a:r>
              <a:rPr lang="zh-CN" altLang="en-US" sz="2000" dirty="0"/>
              <a:t>完全不是通用的</a:t>
            </a:r>
          </a:p>
          <a:p>
            <a:pPr lvl="1">
              <a:lnSpc>
                <a:spcPct val="110000"/>
              </a:lnSpc>
            </a:pPr>
            <a:r>
              <a:rPr lang="zh-CN" altLang="en-US" sz="2000" dirty="0"/>
              <a:t>网络接口层在分层协议中根本不是通常意义下的层</a:t>
            </a:r>
          </a:p>
          <a:p>
            <a:pPr lvl="1">
              <a:lnSpc>
                <a:spcPct val="110000"/>
              </a:lnSpc>
            </a:pPr>
            <a:r>
              <a:rPr lang="zh-CN" altLang="en-US" sz="2000" dirty="0"/>
              <a:t>不区分物理层和数据链路层</a:t>
            </a:r>
          </a:p>
          <a:p>
            <a:pPr lvl="1">
              <a:lnSpc>
                <a:spcPct val="110000"/>
              </a:lnSpc>
            </a:pPr>
            <a:r>
              <a:rPr lang="zh-CN" altLang="en-US" sz="2000" dirty="0"/>
              <a:t>未曾良好实现的协议难以替换</a:t>
            </a:r>
          </a:p>
        </p:txBody>
      </p:sp>
      <p:sp>
        <p:nvSpPr>
          <p:cNvPr id="446471" name="Rectangle 7"/>
          <p:cNvSpPr>
            <a:spLocks noGrp="1" noChangeArrowheads="1"/>
          </p:cNvSpPr>
          <p:nvPr>
            <p:ph type="title"/>
          </p:nvPr>
        </p:nvSpPr>
        <p:spPr/>
        <p:txBody>
          <a:bodyPr/>
          <a:lstStyle/>
          <a:p>
            <a:r>
              <a:rPr lang="zh-CN" altLang="en-US"/>
              <a:t>存在的问题 </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Text Box 2"/>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447491"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447492" name="Rectangle 4"/>
          <p:cNvSpPr>
            <a:spLocks noGrp="1" noChangeArrowheads="1"/>
          </p:cNvSpPr>
          <p:nvPr>
            <p:ph type="body" idx="1"/>
          </p:nvPr>
        </p:nvSpPr>
        <p:spPr>
          <a:xfrm>
            <a:off x="827088" y="1700213"/>
            <a:ext cx="8083550" cy="1008062"/>
          </a:xfrm>
        </p:spPr>
        <p:txBody>
          <a:bodyPr/>
          <a:lstStyle/>
          <a:p>
            <a:pPr marL="0" indent="0">
              <a:lnSpc>
                <a:spcPct val="120000"/>
              </a:lnSpc>
              <a:buFont typeface="Wingdings" pitchFamily="2" charset="2"/>
              <a:buNone/>
            </a:pPr>
            <a:r>
              <a:rPr lang="zh-CN" altLang="en-US" sz="2400"/>
              <a:t>       综合</a:t>
            </a:r>
            <a:r>
              <a:rPr lang="en-US" altLang="zh-CN" sz="2400"/>
              <a:t>OSI</a:t>
            </a:r>
            <a:r>
              <a:rPr lang="zh-CN" altLang="en-US" sz="2400"/>
              <a:t>和</a:t>
            </a:r>
            <a:r>
              <a:rPr lang="en-US" altLang="zh-CN" sz="2400"/>
              <a:t>TCP/IP</a:t>
            </a:r>
            <a:r>
              <a:rPr lang="zh-CN" altLang="en-US" sz="2400"/>
              <a:t>的优点形成的用以学习计算机网络的网络体系结构，本课程按照此模型进行组织。</a:t>
            </a:r>
          </a:p>
        </p:txBody>
      </p:sp>
      <p:sp>
        <p:nvSpPr>
          <p:cNvPr id="447493" name="Rectangle 5"/>
          <p:cNvSpPr>
            <a:spLocks noGrp="1" noChangeArrowheads="1"/>
          </p:cNvSpPr>
          <p:nvPr>
            <p:ph type="title"/>
          </p:nvPr>
        </p:nvSpPr>
        <p:spPr/>
        <p:txBody>
          <a:bodyPr/>
          <a:lstStyle/>
          <a:p>
            <a:r>
              <a:rPr lang="zh-CN" altLang="en-US"/>
              <a:t>原理体系结构 </a:t>
            </a:r>
          </a:p>
        </p:txBody>
      </p:sp>
      <p:grpSp>
        <p:nvGrpSpPr>
          <p:cNvPr id="447571" name="Group 83"/>
          <p:cNvGrpSpPr>
            <a:grpSpLocks/>
          </p:cNvGrpSpPr>
          <p:nvPr/>
        </p:nvGrpSpPr>
        <p:grpSpPr bwMode="auto">
          <a:xfrm>
            <a:off x="971550" y="2781300"/>
            <a:ext cx="7464425" cy="3641726"/>
            <a:chOff x="612" y="1752"/>
            <a:chExt cx="4702" cy="2294"/>
          </a:xfrm>
        </p:grpSpPr>
        <p:sp>
          <p:nvSpPr>
            <p:cNvPr id="447508" name="AutoShape 20"/>
            <p:cNvSpPr>
              <a:spLocks noChangeArrowheads="1"/>
            </p:cNvSpPr>
            <p:nvPr/>
          </p:nvSpPr>
          <p:spPr bwMode="auto">
            <a:xfrm>
              <a:off x="930" y="1752"/>
              <a:ext cx="1209" cy="2041"/>
            </a:xfrm>
            <a:prstGeom prst="cube">
              <a:avLst>
                <a:gd name="adj" fmla="val 9250"/>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09" name="Freeform 21"/>
            <p:cNvSpPr>
              <a:spLocks/>
            </p:cNvSpPr>
            <p:nvPr/>
          </p:nvSpPr>
          <p:spPr bwMode="auto">
            <a:xfrm>
              <a:off x="930" y="3385"/>
              <a:ext cx="1209" cy="134"/>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10" name="Freeform 22"/>
            <p:cNvSpPr>
              <a:spLocks/>
            </p:cNvSpPr>
            <p:nvPr/>
          </p:nvSpPr>
          <p:spPr bwMode="auto">
            <a:xfrm>
              <a:off x="930" y="3113"/>
              <a:ext cx="1209" cy="134"/>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11" name="Freeform 23"/>
            <p:cNvSpPr>
              <a:spLocks/>
            </p:cNvSpPr>
            <p:nvPr/>
          </p:nvSpPr>
          <p:spPr bwMode="auto">
            <a:xfrm>
              <a:off x="930" y="2841"/>
              <a:ext cx="1209" cy="135"/>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12" name="Freeform 24"/>
            <p:cNvSpPr>
              <a:spLocks/>
            </p:cNvSpPr>
            <p:nvPr/>
          </p:nvSpPr>
          <p:spPr bwMode="auto">
            <a:xfrm>
              <a:off x="930" y="2569"/>
              <a:ext cx="1209" cy="134"/>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13" name="Freeform 25"/>
            <p:cNvSpPr>
              <a:spLocks/>
            </p:cNvSpPr>
            <p:nvPr/>
          </p:nvSpPr>
          <p:spPr bwMode="auto">
            <a:xfrm>
              <a:off x="930" y="2297"/>
              <a:ext cx="1209" cy="134"/>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14" name="Freeform 26"/>
            <p:cNvSpPr>
              <a:spLocks/>
            </p:cNvSpPr>
            <p:nvPr/>
          </p:nvSpPr>
          <p:spPr bwMode="auto">
            <a:xfrm>
              <a:off x="930" y="2025"/>
              <a:ext cx="1209" cy="134"/>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15" name="Text Box 27"/>
            <p:cNvSpPr txBox="1">
              <a:spLocks noChangeArrowheads="1"/>
            </p:cNvSpPr>
            <p:nvPr/>
          </p:nvSpPr>
          <p:spPr bwMode="auto">
            <a:xfrm>
              <a:off x="1157" y="3521"/>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物理层</a:t>
              </a:r>
            </a:p>
          </p:txBody>
        </p:sp>
        <p:sp>
          <p:nvSpPr>
            <p:cNvPr id="447516" name="Text Box 28"/>
            <p:cNvSpPr txBox="1">
              <a:spLocks noChangeArrowheads="1"/>
            </p:cNvSpPr>
            <p:nvPr/>
          </p:nvSpPr>
          <p:spPr bwMode="auto">
            <a:xfrm>
              <a:off x="976" y="3249"/>
              <a:ext cx="99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数据链路层</a:t>
              </a:r>
            </a:p>
          </p:txBody>
        </p:sp>
        <p:sp>
          <p:nvSpPr>
            <p:cNvPr id="447519" name="Text Box 31"/>
            <p:cNvSpPr txBox="1">
              <a:spLocks noChangeArrowheads="1"/>
            </p:cNvSpPr>
            <p:nvPr/>
          </p:nvSpPr>
          <p:spPr bwMode="auto">
            <a:xfrm>
              <a:off x="1157" y="2977"/>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网络层</a:t>
              </a:r>
            </a:p>
          </p:txBody>
        </p:sp>
        <p:sp>
          <p:nvSpPr>
            <p:cNvPr id="447520" name="Text Box 32"/>
            <p:cNvSpPr txBox="1">
              <a:spLocks noChangeArrowheads="1"/>
            </p:cNvSpPr>
            <p:nvPr/>
          </p:nvSpPr>
          <p:spPr bwMode="auto">
            <a:xfrm>
              <a:off x="1157" y="2705"/>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传输层</a:t>
              </a:r>
            </a:p>
          </p:txBody>
        </p:sp>
        <p:sp>
          <p:nvSpPr>
            <p:cNvPr id="447521" name="Text Box 33"/>
            <p:cNvSpPr txBox="1">
              <a:spLocks noChangeArrowheads="1"/>
            </p:cNvSpPr>
            <p:nvPr/>
          </p:nvSpPr>
          <p:spPr bwMode="auto">
            <a:xfrm>
              <a:off x="1157" y="2433"/>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会话层</a:t>
              </a:r>
            </a:p>
          </p:txBody>
        </p:sp>
        <p:sp>
          <p:nvSpPr>
            <p:cNvPr id="447522" name="Text Box 34"/>
            <p:cNvSpPr txBox="1">
              <a:spLocks noChangeArrowheads="1"/>
            </p:cNvSpPr>
            <p:nvPr/>
          </p:nvSpPr>
          <p:spPr bwMode="auto">
            <a:xfrm>
              <a:off x="1157" y="2161"/>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表示层</a:t>
              </a:r>
            </a:p>
          </p:txBody>
        </p:sp>
        <p:sp>
          <p:nvSpPr>
            <p:cNvPr id="447523" name="Text Box 35"/>
            <p:cNvSpPr txBox="1">
              <a:spLocks noChangeArrowheads="1"/>
            </p:cNvSpPr>
            <p:nvPr/>
          </p:nvSpPr>
          <p:spPr bwMode="auto">
            <a:xfrm>
              <a:off x="1157" y="1888"/>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应用层</a:t>
              </a:r>
            </a:p>
          </p:txBody>
        </p:sp>
        <p:sp>
          <p:nvSpPr>
            <p:cNvPr id="447524" name="AutoShape 36"/>
            <p:cNvSpPr>
              <a:spLocks noChangeArrowheads="1"/>
            </p:cNvSpPr>
            <p:nvPr/>
          </p:nvSpPr>
          <p:spPr bwMode="auto">
            <a:xfrm>
              <a:off x="2517" y="1752"/>
              <a:ext cx="1209" cy="2041"/>
            </a:xfrm>
            <a:prstGeom prst="cube">
              <a:avLst>
                <a:gd name="adj" fmla="val 9250"/>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26" name="Freeform 38"/>
            <p:cNvSpPr>
              <a:spLocks/>
            </p:cNvSpPr>
            <p:nvPr/>
          </p:nvSpPr>
          <p:spPr bwMode="auto">
            <a:xfrm>
              <a:off x="2517" y="3113"/>
              <a:ext cx="1209" cy="134"/>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27" name="Freeform 39"/>
            <p:cNvSpPr>
              <a:spLocks/>
            </p:cNvSpPr>
            <p:nvPr/>
          </p:nvSpPr>
          <p:spPr bwMode="auto">
            <a:xfrm>
              <a:off x="2517" y="2841"/>
              <a:ext cx="1209" cy="135"/>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28" name="Freeform 40"/>
            <p:cNvSpPr>
              <a:spLocks/>
            </p:cNvSpPr>
            <p:nvPr/>
          </p:nvSpPr>
          <p:spPr bwMode="auto">
            <a:xfrm>
              <a:off x="2517" y="2569"/>
              <a:ext cx="1209" cy="134"/>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32" name="Text Box 44"/>
            <p:cNvSpPr txBox="1">
              <a:spLocks noChangeArrowheads="1"/>
            </p:cNvSpPr>
            <p:nvPr/>
          </p:nvSpPr>
          <p:spPr bwMode="auto">
            <a:xfrm>
              <a:off x="2563" y="3385"/>
              <a:ext cx="99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网络接口层</a:t>
              </a:r>
            </a:p>
          </p:txBody>
        </p:sp>
        <p:sp>
          <p:nvSpPr>
            <p:cNvPr id="447533" name="Text Box 45"/>
            <p:cNvSpPr txBox="1">
              <a:spLocks noChangeArrowheads="1"/>
            </p:cNvSpPr>
            <p:nvPr/>
          </p:nvSpPr>
          <p:spPr bwMode="auto">
            <a:xfrm>
              <a:off x="2517" y="2977"/>
              <a:ext cx="1089"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网际互连层</a:t>
              </a:r>
            </a:p>
          </p:txBody>
        </p:sp>
        <p:sp>
          <p:nvSpPr>
            <p:cNvPr id="447534" name="Text Box 46"/>
            <p:cNvSpPr txBox="1">
              <a:spLocks noChangeArrowheads="1"/>
            </p:cNvSpPr>
            <p:nvPr/>
          </p:nvSpPr>
          <p:spPr bwMode="auto">
            <a:xfrm>
              <a:off x="2744" y="2705"/>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传输层</a:t>
              </a:r>
            </a:p>
          </p:txBody>
        </p:sp>
        <p:sp>
          <p:nvSpPr>
            <p:cNvPr id="447537" name="Text Box 49"/>
            <p:cNvSpPr txBox="1">
              <a:spLocks noChangeArrowheads="1"/>
            </p:cNvSpPr>
            <p:nvPr/>
          </p:nvSpPr>
          <p:spPr bwMode="auto">
            <a:xfrm>
              <a:off x="2744" y="2161"/>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dirty="0">
                  <a:latin typeface="+mn-lt"/>
                  <a:ea typeface="+mn-ea"/>
                </a:rPr>
                <a:t>应用层</a:t>
              </a:r>
            </a:p>
          </p:txBody>
        </p:sp>
        <p:sp>
          <p:nvSpPr>
            <p:cNvPr id="447546" name="AutoShape 58"/>
            <p:cNvSpPr>
              <a:spLocks noChangeArrowheads="1"/>
            </p:cNvSpPr>
            <p:nvPr/>
          </p:nvSpPr>
          <p:spPr bwMode="auto">
            <a:xfrm>
              <a:off x="4105" y="1752"/>
              <a:ext cx="1209" cy="2041"/>
            </a:xfrm>
            <a:prstGeom prst="cube">
              <a:avLst>
                <a:gd name="adj" fmla="val 9250"/>
              </a:avLst>
            </a:prstGeom>
            <a:solidFill>
              <a:schemeClr val="bg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47" name="Freeform 59"/>
            <p:cNvSpPr>
              <a:spLocks/>
            </p:cNvSpPr>
            <p:nvPr/>
          </p:nvSpPr>
          <p:spPr bwMode="auto">
            <a:xfrm>
              <a:off x="4105" y="3385"/>
              <a:ext cx="1209" cy="134"/>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48" name="Freeform 60"/>
            <p:cNvSpPr>
              <a:spLocks/>
            </p:cNvSpPr>
            <p:nvPr/>
          </p:nvSpPr>
          <p:spPr bwMode="auto">
            <a:xfrm>
              <a:off x="4105" y="3113"/>
              <a:ext cx="1209" cy="134"/>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49" name="Freeform 61"/>
            <p:cNvSpPr>
              <a:spLocks/>
            </p:cNvSpPr>
            <p:nvPr/>
          </p:nvSpPr>
          <p:spPr bwMode="auto">
            <a:xfrm>
              <a:off x="4105" y="2841"/>
              <a:ext cx="1209" cy="135"/>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50" name="Freeform 62"/>
            <p:cNvSpPr>
              <a:spLocks/>
            </p:cNvSpPr>
            <p:nvPr/>
          </p:nvSpPr>
          <p:spPr bwMode="auto">
            <a:xfrm>
              <a:off x="4105" y="2569"/>
              <a:ext cx="1209" cy="134"/>
            </a:xfrm>
            <a:custGeom>
              <a:avLst/>
              <a:gdLst>
                <a:gd name="T0" fmla="*/ 0 w 1200"/>
                <a:gd name="T1" fmla="*/ 120 h 120"/>
                <a:gd name="T2" fmla="*/ 1080 w 1200"/>
                <a:gd name="T3" fmla="*/ 120 h 120"/>
                <a:gd name="T4" fmla="*/ 1200 w 1200"/>
                <a:gd name="T5" fmla="*/ 0 h 120"/>
              </a:gdLst>
              <a:ahLst/>
              <a:cxnLst>
                <a:cxn ang="0">
                  <a:pos x="T0" y="T1"/>
                </a:cxn>
                <a:cxn ang="0">
                  <a:pos x="T2" y="T3"/>
                </a:cxn>
                <a:cxn ang="0">
                  <a:pos x="T4" y="T5"/>
                </a:cxn>
              </a:cxnLst>
              <a:rect l="0" t="0" r="r" b="b"/>
              <a:pathLst>
                <a:path w="1200" h="120">
                  <a:moveTo>
                    <a:pt x="0" y="120"/>
                  </a:moveTo>
                  <a:lnTo>
                    <a:pt x="1080" y="120"/>
                  </a:lnTo>
                  <a:lnTo>
                    <a:pt x="1200" y="0"/>
                  </a:lnTo>
                </a:path>
              </a:pathLst>
            </a:custGeom>
            <a:noFill/>
            <a:ln w="1905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47553" name="Text Box 65"/>
            <p:cNvSpPr txBox="1">
              <a:spLocks noChangeArrowheads="1"/>
            </p:cNvSpPr>
            <p:nvPr/>
          </p:nvSpPr>
          <p:spPr bwMode="auto">
            <a:xfrm>
              <a:off x="4332" y="3521"/>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物理层</a:t>
              </a:r>
            </a:p>
          </p:txBody>
        </p:sp>
        <p:sp>
          <p:nvSpPr>
            <p:cNvPr id="447554" name="Text Box 66"/>
            <p:cNvSpPr txBox="1">
              <a:spLocks noChangeArrowheads="1"/>
            </p:cNvSpPr>
            <p:nvPr/>
          </p:nvSpPr>
          <p:spPr bwMode="auto">
            <a:xfrm>
              <a:off x="4151" y="3249"/>
              <a:ext cx="99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数据链路层</a:t>
              </a:r>
            </a:p>
          </p:txBody>
        </p:sp>
        <p:sp>
          <p:nvSpPr>
            <p:cNvPr id="447555" name="Text Box 67"/>
            <p:cNvSpPr txBox="1">
              <a:spLocks noChangeArrowheads="1"/>
            </p:cNvSpPr>
            <p:nvPr/>
          </p:nvSpPr>
          <p:spPr bwMode="auto">
            <a:xfrm>
              <a:off x="4332" y="2977"/>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网络层</a:t>
              </a:r>
            </a:p>
          </p:txBody>
        </p:sp>
        <p:sp>
          <p:nvSpPr>
            <p:cNvPr id="447556" name="Text Box 68"/>
            <p:cNvSpPr txBox="1">
              <a:spLocks noChangeArrowheads="1"/>
            </p:cNvSpPr>
            <p:nvPr/>
          </p:nvSpPr>
          <p:spPr bwMode="auto">
            <a:xfrm>
              <a:off x="4332" y="2705"/>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传输层</a:t>
              </a:r>
            </a:p>
          </p:txBody>
        </p:sp>
        <p:sp>
          <p:nvSpPr>
            <p:cNvPr id="447559" name="Text Box 71"/>
            <p:cNvSpPr txBox="1">
              <a:spLocks noChangeArrowheads="1"/>
            </p:cNvSpPr>
            <p:nvPr/>
          </p:nvSpPr>
          <p:spPr bwMode="auto">
            <a:xfrm>
              <a:off x="4331" y="2160"/>
              <a:ext cx="635"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应用层</a:t>
              </a:r>
            </a:p>
          </p:txBody>
        </p:sp>
        <p:sp>
          <p:nvSpPr>
            <p:cNvPr id="447560" name="Text Box 72"/>
            <p:cNvSpPr txBox="1">
              <a:spLocks noChangeArrowheads="1"/>
            </p:cNvSpPr>
            <p:nvPr/>
          </p:nvSpPr>
          <p:spPr bwMode="auto">
            <a:xfrm>
              <a:off x="612" y="1888"/>
              <a:ext cx="31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mn-lt"/>
                  <a:ea typeface="+mn-ea"/>
                </a:rPr>
                <a:t>1</a:t>
              </a:r>
            </a:p>
          </p:txBody>
        </p:sp>
        <p:sp>
          <p:nvSpPr>
            <p:cNvPr id="447561" name="Text Box 73"/>
            <p:cNvSpPr txBox="1">
              <a:spLocks noChangeArrowheads="1"/>
            </p:cNvSpPr>
            <p:nvPr/>
          </p:nvSpPr>
          <p:spPr bwMode="auto">
            <a:xfrm>
              <a:off x="612" y="2160"/>
              <a:ext cx="31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mn-lt"/>
                  <a:ea typeface="+mn-ea"/>
                </a:rPr>
                <a:t>2</a:t>
              </a:r>
            </a:p>
          </p:txBody>
        </p:sp>
        <p:sp>
          <p:nvSpPr>
            <p:cNvPr id="447562" name="Text Box 74"/>
            <p:cNvSpPr txBox="1">
              <a:spLocks noChangeArrowheads="1"/>
            </p:cNvSpPr>
            <p:nvPr/>
          </p:nvSpPr>
          <p:spPr bwMode="auto">
            <a:xfrm>
              <a:off x="612" y="1888"/>
              <a:ext cx="31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mn-lt"/>
                  <a:ea typeface="+mn-ea"/>
                </a:rPr>
                <a:t>1</a:t>
              </a:r>
            </a:p>
          </p:txBody>
        </p:sp>
        <p:sp>
          <p:nvSpPr>
            <p:cNvPr id="447563" name="Text Box 75"/>
            <p:cNvSpPr txBox="1">
              <a:spLocks noChangeArrowheads="1"/>
            </p:cNvSpPr>
            <p:nvPr/>
          </p:nvSpPr>
          <p:spPr bwMode="auto">
            <a:xfrm>
              <a:off x="612" y="2433"/>
              <a:ext cx="31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mn-lt"/>
                  <a:ea typeface="+mn-ea"/>
                </a:rPr>
                <a:t>3</a:t>
              </a:r>
            </a:p>
          </p:txBody>
        </p:sp>
        <p:sp>
          <p:nvSpPr>
            <p:cNvPr id="447564" name="Text Box 76"/>
            <p:cNvSpPr txBox="1">
              <a:spLocks noChangeArrowheads="1"/>
            </p:cNvSpPr>
            <p:nvPr/>
          </p:nvSpPr>
          <p:spPr bwMode="auto">
            <a:xfrm>
              <a:off x="612" y="2705"/>
              <a:ext cx="31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mn-lt"/>
                  <a:ea typeface="+mn-ea"/>
                </a:rPr>
                <a:t>4</a:t>
              </a:r>
            </a:p>
          </p:txBody>
        </p:sp>
        <p:sp>
          <p:nvSpPr>
            <p:cNvPr id="447565" name="Text Box 77"/>
            <p:cNvSpPr txBox="1">
              <a:spLocks noChangeArrowheads="1"/>
            </p:cNvSpPr>
            <p:nvPr/>
          </p:nvSpPr>
          <p:spPr bwMode="auto">
            <a:xfrm>
              <a:off x="612" y="2977"/>
              <a:ext cx="31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mn-lt"/>
                  <a:ea typeface="+mn-ea"/>
                </a:rPr>
                <a:t>5</a:t>
              </a:r>
            </a:p>
          </p:txBody>
        </p:sp>
        <p:sp>
          <p:nvSpPr>
            <p:cNvPr id="447566" name="Text Box 78"/>
            <p:cNvSpPr txBox="1">
              <a:spLocks noChangeArrowheads="1"/>
            </p:cNvSpPr>
            <p:nvPr/>
          </p:nvSpPr>
          <p:spPr bwMode="auto">
            <a:xfrm>
              <a:off x="612" y="3249"/>
              <a:ext cx="31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mn-lt"/>
                  <a:ea typeface="+mn-ea"/>
                </a:rPr>
                <a:t>6</a:t>
              </a:r>
            </a:p>
          </p:txBody>
        </p:sp>
        <p:sp>
          <p:nvSpPr>
            <p:cNvPr id="447567" name="Text Box 79"/>
            <p:cNvSpPr txBox="1">
              <a:spLocks noChangeArrowheads="1"/>
            </p:cNvSpPr>
            <p:nvPr/>
          </p:nvSpPr>
          <p:spPr bwMode="auto">
            <a:xfrm>
              <a:off x="612" y="3521"/>
              <a:ext cx="31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mn-lt"/>
                  <a:ea typeface="+mn-ea"/>
                </a:rPr>
                <a:t>7</a:t>
              </a:r>
            </a:p>
          </p:txBody>
        </p:sp>
        <p:sp>
          <p:nvSpPr>
            <p:cNvPr id="447568" name="Text Box 80"/>
            <p:cNvSpPr txBox="1">
              <a:spLocks noChangeArrowheads="1"/>
            </p:cNvSpPr>
            <p:nvPr/>
          </p:nvSpPr>
          <p:spPr bwMode="auto">
            <a:xfrm>
              <a:off x="839" y="3793"/>
              <a:ext cx="127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mn-lt"/>
                  <a:ea typeface="+mn-ea"/>
                </a:rPr>
                <a:t>ISO/OSI RM</a:t>
              </a:r>
            </a:p>
          </p:txBody>
        </p:sp>
        <p:sp>
          <p:nvSpPr>
            <p:cNvPr id="447569" name="Text Box 81"/>
            <p:cNvSpPr txBox="1">
              <a:spLocks noChangeArrowheads="1"/>
            </p:cNvSpPr>
            <p:nvPr/>
          </p:nvSpPr>
          <p:spPr bwMode="auto">
            <a:xfrm>
              <a:off x="2426" y="3793"/>
              <a:ext cx="127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latin typeface="+mn-lt"/>
                  <a:ea typeface="+mn-ea"/>
                </a:rPr>
                <a:t>TCP/IP RM</a:t>
              </a:r>
            </a:p>
          </p:txBody>
        </p:sp>
        <p:sp>
          <p:nvSpPr>
            <p:cNvPr id="447570" name="Text Box 82"/>
            <p:cNvSpPr txBox="1">
              <a:spLocks noChangeArrowheads="1"/>
            </p:cNvSpPr>
            <p:nvPr/>
          </p:nvSpPr>
          <p:spPr bwMode="auto">
            <a:xfrm>
              <a:off x="4014" y="3793"/>
              <a:ext cx="127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dirty="0">
                  <a:solidFill>
                    <a:srgbClr val="FF0000"/>
                  </a:solidFill>
                  <a:latin typeface="+mn-lt"/>
                  <a:ea typeface="+mn-ea"/>
                </a:rPr>
                <a:t>原理体系结构</a:t>
              </a:r>
            </a:p>
          </p:txBody>
        </p:sp>
      </p:gr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Text Box 2"/>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448515" name="Text Box 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448517" name="Rectangle 5"/>
          <p:cNvSpPr>
            <a:spLocks noGrp="1" noChangeArrowheads="1"/>
          </p:cNvSpPr>
          <p:nvPr>
            <p:ph type="title"/>
          </p:nvPr>
        </p:nvSpPr>
        <p:spPr/>
        <p:txBody>
          <a:bodyPr/>
          <a:lstStyle/>
          <a:p>
            <a:r>
              <a:rPr lang="zh-CN" altLang="en-US"/>
              <a:t>数据传输</a:t>
            </a:r>
          </a:p>
        </p:txBody>
      </p:sp>
      <p:sp>
        <p:nvSpPr>
          <p:cNvPr id="448518" name="AutoShape 6"/>
          <p:cNvSpPr>
            <a:spLocks noChangeArrowheads="1"/>
          </p:cNvSpPr>
          <p:nvPr/>
        </p:nvSpPr>
        <p:spPr bwMode="auto">
          <a:xfrm rot="-5400000">
            <a:off x="4614069" y="1813719"/>
            <a:ext cx="417513" cy="8137525"/>
          </a:xfrm>
          <a:prstGeom prst="can">
            <a:avLst>
              <a:gd name="adj" fmla="val 44034"/>
            </a:avLst>
          </a:prstGeom>
          <a:gradFill rotWithShape="0">
            <a:gsLst>
              <a:gs pos="0">
                <a:srgbClr val="EAEAEA">
                  <a:gamma/>
                  <a:shade val="73333"/>
                  <a:invGamma/>
                </a:srgbClr>
              </a:gs>
              <a:gs pos="50000">
                <a:srgbClr val="EAEAEA"/>
              </a:gs>
              <a:gs pos="100000">
                <a:srgbClr val="EAEAEA">
                  <a:gamma/>
                  <a:shade val="73333"/>
                  <a:invGamma/>
                </a:srgbClr>
              </a:gs>
            </a:gsLst>
            <a:lin ang="5400000" scaled="1"/>
          </a:gradFill>
          <a:ln w="19050">
            <a:solidFill>
              <a:schemeClr val="tx1"/>
            </a:solidFill>
            <a:round/>
            <a:headEnd type="none" w="sm" len="lg"/>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19" name="AutoShape 7"/>
          <p:cNvSpPr>
            <a:spLocks noChangeArrowheads="1"/>
          </p:cNvSpPr>
          <p:nvPr/>
        </p:nvSpPr>
        <p:spPr bwMode="auto">
          <a:xfrm>
            <a:off x="1157288" y="2701925"/>
            <a:ext cx="758825" cy="2997200"/>
          </a:xfrm>
          <a:prstGeom prst="cube">
            <a:avLst>
              <a:gd name="adj" fmla="val 10764"/>
            </a:avLst>
          </a:prstGeom>
          <a:solidFill>
            <a:srgbClr val="FFFF99"/>
          </a:solidFill>
          <a:ln w="19050">
            <a:solidFill>
              <a:schemeClr val="tx1"/>
            </a:solidFill>
            <a:miter lim="800000"/>
            <a:headEnd type="none" w="sm" len="lg"/>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20" name="Text Box 8"/>
          <p:cNvSpPr txBox="1">
            <a:spLocks noChangeArrowheads="1"/>
          </p:cNvSpPr>
          <p:nvPr/>
        </p:nvSpPr>
        <p:spPr bwMode="auto">
          <a:xfrm>
            <a:off x="1381125" y="2881313"/>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5</a:t>
            </a:r>
          </a:p>
        </p:txBody>
      </p:sp>
      <p:sp>
        <p:nvSpPr>
          <p:cNvPr id="448521" name="Text Box 9"/>
          <p:cNvSpPr txBox="1">
            <a:spLocks noChangeArrowheads="1"/>
          </p:cNvSpPr>
          <p:nvPr/>
        </p:nvSpPr>
        <p:spPr bwMode="auto">
          <a:xfrm>
            <a:off x="1381125" y="3508375"/>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4</a:t>
            </a:r>
          </a:p>
        </p:txBody>
      </p:sp>
      <p:sp>
        <p:nvSpPr>
          <p:cNvPr id="448522" name="Text Box 10"/>
          <p:cNvSpPr txBox="1">
            <a:spLocks noChangeArrowheads="1"/>
          </p:cNvSpPr>
          <p:nvPr/>
        </p:nvSpPr>
        <p:spPr bwMode="auto">
          <a:xfrm>
            <a:off x="1381125" y="4065588"/>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3</a:t>
            </a:r>
          </a:p>
        </p:txBody>
      </p:sp>
      <p:sp>
        <p:nvSpPr>
          <p:cNvPr id="448523" name="Text Box 11"/>
          <p:cNvSpPr txBox="1">
            <a:spLocks noChangeArrowheads="1"/>
          </p:cNvSpPr>
          <p:nvPr/>
        </p:nvSpPr>
        <p:spPr bwMode="auto">
          <a:xfrm>
            <a:off x="1381125" y="4624388"/>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2</a:t>
            </a:r>
          </a:p>
        </p:txBody>
      </p:sp>
      <p:sp>
        <p:nvSpPr>
          <p:cNvPr id="448524" name="Text Box 12"/>
          <p:cNvSpPr txBox="1">
            <a:spLocks noChangeArrowheads="1"/>
          </p:cNvSpPr>
          <p:nvPr/>
        </p:nvSpPr>
        <p:spPr bwMode="auto">
          <a:xfrm>
            <a:off x="1381125" y="5191125"/>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1</a:t>
            </a:r>
          </a:p>
        </p:txBody>
      </p:sp>
      <p:sp>
        <p:nvSpPr>
          <p:cNvPr id="448525" name="Freeform 13"/>
          <p:cNvSpPr>
            <a:spLocks/>
          </p:cNvSpPr>
          <p:nvPr/>
        </p:nvSpPr>
        <p:spPr bwMode="auto">
          <a:xfrm>
            <a:off x="1157288" y="3303588"/>
            <a:ext cx="768350" cy="61912"/>
          </a:xfrm>
          <a:custGeom>
            <a:avLst/>
            <a:gdLst>
              <a:gd name="T0" fmla="*/ 0 w 534"/>
              <a:gd name="T1" fmla="*/ 42 h 42"/>
              <a:gd name="T2" fmla="*/ 468 w 534"/>
              <a:gd name="T3" fmla="*/ 42 h 42"/>
              <a:gd name="T4" fmla="*/ 534 w 534"/>
              <a:gd name="T5" fmla="*/ 0 h 42"/>
            </a:gdLst>
            <a:ahLst/>
            <a:cxnLst>
              <a:cxn ang="0">
                <a:pos x="T0" y="T1"/>
              </a:cxn>
              <a:cxn ang="0">
                <a:pos x="T2" y="T3"/>
              </a:cxn>
              <a:cxn ang="0">
                <a:pos x="T4" y="T5"/>
              </a:cxn>
            </a:cxnLst>
            <a:rect l="0" t="0" r="r" b="b"/>
            <a:pathLst>
              <a:path w="534" h="42">
                <a:moveTo>
                  <a:pt x="0" y="42"/>
                </a:moveTo>
                <a:lnTo>
                  <a:pt x="468" y="42"/>
                </a:lnTo>
                <a:cubicBezTo>
                  <a:pt x="490" y="28"/>
                  <a:pt x="534" y="0"/>
                  <a:pt x="534" y="0"/>
                </a:cubicBezTo>
              </a:path>
            </a:pathLst>
          </a:custGeom>
          <a:noFill/>
          <a:ln w="19050" cap="flat" cmpd="sng">
            <a:solidFill>
              <a:schemeClr val="tx1"/>
            </a:solidFill>
            <a:prstDash val="solid"/>
            <a:round/>
            <a:headEnd type="none" w="sm" len="lg"/>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26" name="Freeform 14"/>
          <p:cNvSpPr>
            <a:spLocks/>
          </p:cNvSpPr>
          <p:nvPr/>
        </p:nvSpPr>
        <p:spPr bwMode="auto">
          <a:xfrm>
            <a:off x="1166813" y="3878263"/>
            <a:ext cx="766762" cy="61912"/>
          </a:xfrm>
          <a:custGeom>
            <a:avLst/>
            <a:gdLst>
              <a:gd name="T0" fmla="*/ 0 w 534"/>
              <a:gd name="T1" fmla="*/ 36 h 42"/>
              <a:gd name="T2" fmla="*/ 468 w 534"/>
              <a:gd name="T3" fmla="*/ 42 h 42"/>
              <a:gd name="T4" fmla="*/ 534 w 534"/>
              <a:gd name="T5" fmla="*/ 0 h 42"/>
            </a:gdLst>
            <a:ahLst/>
            <a:cxnLst>
              <a:cxn ang="0">
                <a:pos x="T0" y="T1"/>
              </a:cxn>
              <a:cxn ang="0">
                <a:pos x="T2" y="T3"/>
              </a:cxn>
              <a:cxn ang="0">
                <a:pos x="T4" y="T5"/>
              </a:cxn>
            </a:cxnLst>
            <a:rect l="0" t="0" r="r" b="b"/>
            <a:pathLst>
              <a:path w="534" h="42">
                <a:moveTo>
                  <a:pt x="0" y="36"/>
                </a:moveTo>
                <a:lnTo>
                  <a:pt x="468" y="42"/>
                </a:lnTo>
                <a:cubicBezTo>
                  <a:pt x="490" y="28"/>
                  <a:pt x="534" y="0"/>
                  <a:pt x="534" y="0"/>
                </a:cubicBezTo>
              </a:path>
            </a:pathLst>
          </a:custGeom>
          <a:noFill/>
          <a:ln w="19050" cap="flat" cmpd="sng">
            <a:solidFill>
              <a:schemeClr val="tx1"/>
            </a:solidFill>
            <a:prstDash val="solid"/>
            <a:round/>
            <a:headEnd type="none" w="sm" len="lg"/>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27" name="Freeform 15"/>
          <p:cNvSpPr>
            <a:spLocks/>
          </p:cNvSpPr>
          <p:nvPr/>
        </p:nvSpPr>
        <p:spPr bwMode="auto">
          <a:xfrm>
            <a:off x="1146175" y="4454525"/>
            <a:ext cx="787400" cy="60325"/>
          </a:xfrm>
          <a:custGeom>
            <a:avLst/>
            <a:gdLst>
              <a:gd name="T0" fmla="*/ 0 w 548"/>
              <a:gd name="T1" fmla="*/ 42 h 42"/>
              <a:gd name="T2" fmla="*/ 482 w 548"/>
              <a:gd name="T3" fmla="*/ 42 h 42"/>
              <a:gd name="T4" fmla="*/ 548 w 548"/>
              <a:gd name="T5" fmla="*/ 0 h 42"/>
            </a:gdLst>
            <a:ahLst/>
            <a:cxnLst>
              <a:cxn ang="0">
                <a:pos x="T0" y="T1"/>
              </a:cxn>
              <a:cxn ang="0">
                <a:pos x="T2" y="T3"/>
              </a:cxn>
              <a:cxn ang="0">
                <a:pos x="T4" y="T5"/>
              </a:cxn>
            </a:cxnLst>
            <a:rect l="0" t="0" r="r" b="b"/>
            <a:pathLst>
              <a:path w="548" h="42">
                <a:moveTo>
                  <a:pt x="0" y="42"/>
                </a:moveTo>
                <a:lnTo>
                  <a:pt x="482" y="42"/>
                </a:lnTo>
                <a:cubicBezTo>
                  <a:pt x="504" y="28"/>
                  <a:pt x="548" y="0"/>
                  <a:pt x="548" y="0"/>
                </a:cubicBezTo>
              </a:path>
            </a:pathLst>
          </a:custGeom>
          <a:noFill/>
          <a:ln w="19050" cap="flat" cmpd="sng">
            <a:solidFill>
              <a:schemeClr val="tx1"/>
            </a:solidFill>
            <a:prstDash val="solid"/>
            <a:round/>
            <a:headEnd type="none" w="sm" len="lg"/>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28" name="Freeform 16"/>
          <p:cNvSpPr>
            <a:spLocks/>
          </p:cNvSpPr>
          <p:nvPr/>
        </p:nvSpPr>
        <p:spPr bwMode="auto">
          <a:xfrm>
            <a:off x="1146175" y="5046663"/>
            <a:ext cx="779463" cy="60325"/>
          </a:xfrm>
          <a:custGeom>
            <a:avLst/>
            <a:gdLst>
              <a:gd name="T0" fmla="*/ 0 w 542"/>
              <a:gd name="T1" fmla="*/ 42 h 42"/>
              <a:gd name="T2" fmla="*/ 476 w 542"/>
              <a:gd name="T3" fmla="*/ 42 h 42"/>
              <a:gd name="T4" fmla="*/ 542 w 542"/>
              <a:gd name="T5" fmla="*/ 0 h 42"/>
            </a:gdLst>
            <a:ahLst/>
            <a:cxnLst>
              <a:cxn ang="0">
                <a:pos x="T0" y="T1"/>
              </a:cxn>
              <a:cxn ang="0">
                <a:pos x="T2" y="T3"/>
              </a:cxn>
              <a:cxn ang="0">
                <a:pos x="T4" y="T5"/>
              </a:cxn>
            </a:cxnLst>
            <a:rect l="0" t="0" r="r" b="b"/>
            <a:pathLst>
              <a:path w="542" h="42">
                <a:moveTo>
                  <a:pt x="0" y="42"/>
                </a:moveTo>
                <a:lnTo>
                  <a:pt x="476" y="42"/>
                </a:lnTo>
                <a:cubicBezTo>
                  <a:pt x="498" y="28"/>
                  <a:pt x="542" y="0"/>
                  <a:pt x="542" y="0"/>
                </a:cubicBezTo>
              </a:path>
            </a:pathLst>
          </a:custGeom>
          <a:noFill/>
          <a:ln w="19050" cap="flat" cmpd="sng">
            <a:solidFill>
              <a:schemeClr val="tx1"/>
            </a:solidFill>
            <a:prstDash val="solid"/>
            <a:round/>
            <a:headEnd type="none" w="sm" len="lg"/>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29" name="AutoShape 17"/>
          <p:cNvSpPr>
            <a:spLocks noChangeArrowheads="1"/>
          </p:cNvSpPr>
          <p:nvPr/>
        </p:nvSpPr>
        <p:spPr bwMode="auto">
          <a:xfrm>
            <a:off x="7812088" y="2668588"/>
            <a:ext cx="758825" cy="3030537"/>
          </a:xfrm>
          <a:prstGeom prst="cube">
            <a:avLst>
              <a:gd name="adj" fmla="val 10764"/>
            </a:avLst>
          </a:prstGeom>
          <a:solidFill>
            <a:srgbClr val="FFFF99"/>
          </a:solidFill>
          <a:ln w="19050">
            <a:solidFill>
              <a:schemeClr val="tx1"/>
            </a:solidFill>
            <a:miter lim="800000"/>
            <a:headEnd type="none" w="sm" len="lg"/>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30" name="Text Box 18"/>
          <p:cNvSpPr txBox="1">
            <a:spLocks noChangeArrowheads="1"/>
          </p:cNvSpPr>
          <p:nvPr/>
        </p:nvSpPr>
        <p:spPr bwMode="auto">
          <a:xfrm>
            <a:off x="7847013" y="2846388"/>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5</a:t>
            </a:r>
          </a:p>
        </p:txBody>
      </p:sp>
      <p:sp>
        <p:nvSpPr>
          <p:cNvPr id="448531" name="Text Box 19"/>
          <p:cNvSpPr txBox="1">
            <a:spLocks noChangeArrowheads="1"/>
          </p:cNvSpPr>
          <p:nvPr/>
        </p:nvSpPr>
        <p:spPr bwMode="auto">
          <a:xfrm>
            <a:off x="7847013" y="3473450"/>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4</a:t>
            </a:r>
          </a:p>
        </p:txBody>
      </p:sp>
      <p:sp>
        <p:nvSpPr>
          <p:cNvPr id="448532" name="Text Box 20"/>
          <p:cNvSpPr txBox="1">
            <a:spLocks noChangeArrowheads="1"/>
          </p:cNvSpPr>
          <p:nvPr/>
        </p:nvSpPr>
        <p:spPr bwMode="auto">
          <a:xfrm>
            <a:off x="7847013" y="4030663"/>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3</a:t>
            </a:r>
          </a:p>
        </p:txBody>
      </p:sp>
      <p:sp>
        <p:nvSpPr>
          <p:cNvPr id="448533" name="Text Box 21"/>
          <p:cNvSpPr txBox="1">
            <a:spLocks noChangeArrowheads="1"/>
          </p:cNvSpPr>
          <p:nvPr/>
        </p:nvSpPr>
        <p:spPr bwMode="auto">
          <a:xfrm>
            <a:off x="7847013" y="4591050"/>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2</a:t>
            </a:r>
          </a:p>
        </p:txBody>
      </p:sp>
      <p:sp>
        <p:nvSpPr>
          <p:cNvPr id="448534" name="Text Box 22"/>
          <p:cNvSpPr txBox="1">
            <a:spLocks noChangeArrowheads="1"/>
          </p:cNvSpPr>
          <p:nvPr/>
        </p:nvSpPr>
        <p:spPr bwMode="auto">
          <a:xfrm>
            <a:off x="7847013" y="5156200"/>
            <a:ext cx="327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1</a:t>
            </a:r>
          </a:p>
        </p:txBody>
      </p:sp>
      <p:sp>
        <p:nvSpPr>
          <p:cNvPr id="448535" name="Freeform 23"/>
          <p:cNvSpPr>
            <a:spLocks/>
          </p:cNvSpPr>
          <p:nvPr/>
        </p:nvSpPr>
        <p:spPr bwMode="auto">
          <a:xfrm>
            <a:off x="7812088" y="3268663"/>
            <a:ext cx="768350" cy="61912"/>
          </a:xfrm>
          <a:custGeom>
            <a:avLst/>
            <a:gdLst>
              <a:gd name="T0" fmla="*/ 0 w 534"/>
              <a:gd name="T1" fmla="*/ 42 h 42"/>
              <a:gd name="T2" fmla="*/ 468 w 534"/>
              <a:gd name="T3" fmla="*/ 42 h 42"/>
              <a:gd name="T4" fmla="*/ 534 w 534"/>
              <a:gd name="T5" fmla="*/ 0 h 42"/>
            </a:gdLst>
            <a:ahLst/>
            <a:cxnLst>
              <a:cxn ang="0">
                <a:pos x="T0" y="T1"/>
              </a:cxn>
              <a:cxn ang="0">
                <a:pos x="T2" y="T3"/>
              </a:cxn>
              <a:cxn ang="0">
                <a:pos x="T4" y="T5"/>
              </a:cxn>
            </a:cxnLst>
            <a:rect l="0" t="0" r="r" b="b"/>
            <a:pathLst>
              <a:path w="534" h="42">
                <a:moveTo>
                  <a:pt x="0" y="42"/>
                </a:moveTo>
                <a:lnTo>
                  <a:pt x="468" y="42"/>
                </a:lnTo>
                <a:cubicBezTo>
                  <a:pt x="490" y="28"/>
                  <a:pt x="534" y="0"/>
                  <a:pt x="534" y="0"/>
                </a:cubicBezTo>
              </a:path>
            </a:pathLst>
          </a:custGeom>
          <a:noFill/>
          <a:ln w="19050" cap="flat" cmpd="sng">
            <a:solidFill>
              <a:schemeClr val="tx1"/>
            </a:solidFill>
            <a:prstDash val="solid"/>
            <a:round/>
            <a:headEnd type="none" w="sm" len="lg"/>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36" name="Freeform 24"/>
          <p:cNvSpPr>
            <a:spLocks/>
          </p:cNvSpPr>
          <p:nvPr/>
        </p:nvSpPr>
        <p:spPr bwMode="auto">
          <a:xfrm>
            <a:off x="7821613" y="3843338"/>
            <a:ext cx="766762" cy="61912"/>
          </a:xfrm>
          <a:custGeom>
            <a:avLst/>
            <a:gdLst>
              <a:gd name="T0" fmla="*/ 0 w 534"/>
              <a:gd name="T1" fmla="*/ 36 h 42"/>
              <a:gd name="T2" fmla="*/ 468 w 534"/>
              <a:gd name="T3" fmla="*/ 42 h 42"/>
              <a:gd name="T4" fmla="*/ 534 w 534"/>
              <a:gd name="T5" fmla="*/ 0 h 42"/>
            </a:gdLst>
            <a:ahLst/>
            <a:cxnLst>
              <a:cxn ang="0">
                <a:pos x="T0" y="T1"/>
              </a:cxn>
              <a:cxn ang="0">
                <a:pos x="T2" y="T3"/>
              </a:cxn>
              <a:cxn ang="0">
                <a:pos x="T4" y="T5"/>
              </a:cxn>
            </a:cxnLst>
            <a:rect l="0" t="0" r="r" b="b"/>
            <a:pathLst>
              <a:path w="534" h="42">
                <a:moveTo>
                  <a:pt x="0" y="36"/>
                </a:moveTo>
                <a:lnTo>
                  <a:pt x="468" y="42"/>
                </a:lnTo>
                <a:cubicBezTo>
                  <a:pt x="490" y="28"/>
                  <a:pt x="534" y="0"/>
                  <a:pt x="534" y="0"/>
                </a:cubicBezTo>
              </a:path>
            </a:pathLst>
          </a:custGeom>
          <a:noFill/>
          <a:ln w="19050" cap="flat" cmpd="sng">
            <a:solidFill>
              <a:schemeClr val="tx1"/>
            </a:solidFill>
            <a:prstDash val="solid"/>
            <a:round/>
            <a:headEnd type="none" w="sm" len="lg"/>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37" name="Freeform 25"/>
          <p:cNvSpPr>
            <a:spLocks/>
          </p:cNvSpPr>
          <p:nvPr/>
        </p:nvSpPr>
        <p:spPr bwMode="auto">
          <a:xfrm>
            <a:off x="7800975" y="4419600"/>
            <a:ext cx="787400" cy="60325"/>
          </a:xfrm>
          <a:custGeom>
            <a:avLst/>
            <a:gdLst>
              <a:gd name="T0" fmla="*/ 0 w 548"/>
              <a:gd name="T1" fmla="*/ 42 h 42"/>
              <a:gd name="T2" fmla="*/ 482 w 548"/>
              <a:gd name="T3" fmla="*/ 42 h 42"/>
              <a:gd name="T4" fmla="*/ 548 w 548"/>
              <a:gd name="T5" fmla="*/ 0 h 42"/>
            </a:gdLst>
            <a:ahLst/>
            <a:cxnLst>
              <a:cxn ang="0">
                <a:pos x="T0" y="T1"/>
              </a:cxn>
              <a:cxn ang="0">
                <a:pos x="T2" y="T3"/>
              </a:cxn>
              <a:cxn ang="0">
                <a:pos x="T4" y="T5"/>
              </a:cxn>
            </a:cxnLst>
            <a:rect l="0" t="0" r="r" b="b"/>
            <a:pathLst>
              <a:path w="548" h="42">
                <a:moveTo>
                  <a:pt x="0" y="42"/>
                </a:moveTo>
                <a:lnTo>
                  <a:pt x="482" y="42"/>
                </a:lnTo>
                <a:cubicBezTo>
                  <a:pt x="504" y="28"/>
                  <a:pt x="548" y="0"/>
                  <a:pt x="548" y="0"/>
                </a:cubicBezTo>
              </a:path>
            </a:pathLst>
          </a:custGeom>
          <a:noFill/>
          <a:ln w="19050" cap="flat" cmpd="sng">
            <a:solidFill>
              <a:schemeClr val="tx1"/>
            </a:solidFill>
            <a:prstDash val="solid"/>
            <a:round/>
            <a:headEnd type="none" w="sm" len="lg"/>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38" name="Freeform 26"/>
          <p:cNvSpPr>
            <a:spLocks/>
          </p:cNvSpPr>
          <p:nvPr/>
        </p:nvSpPr>
        <p:spPr bwMode="auto">
          <a:xfrm>
            <a:off x="7800975" y="5011738"/>
            <a:ext cx="779463" cy="60325"/>
          </a:xfrm>
          <a:custGeom>
            <a:avLst/>
            <a:gdLst>
              <a:gd name="T0" fmla="*/ 0 w 542"/>
              <a:gd name="T1" fmla="*/ 42 h 42"/>
              <a:gd name="T2" fmla="*/ 476 w 542"/>
              <a:gd name="T3" fmla="*/ 42 h 42"/>
              <a:gd name="T4" fmla="*/ 542 w 542"/>
              <a:gd name="T5" fmla="*/ 0 h 42"/>
            </a:gdLst>
            <a:ahLst/>
            <a:cxnLst>
              <a:cxn ang="0">
                <a:pos x="T0" y="T1"/>
              </a:cxn>
              <a:cxn ang="0">
                <a:pos x="T2" y="T3"/>
              </a:cxn>
              <a:cxn ang="0">
                <a:pos x="T4" y="T5"/>
              </a:cxn>
            </a:cxnLst>
            <a:rect l="0" t="0" r="r" b="b"/>
            <a:pathLst>
              <a:path w="542" h="42">
                <a:moveTo>
                  <a:pt x="0" y="42"/>
                </a:moveTo>
                <a:lnTo>
                  <a:pt x="476" y="42"/>
                </a:lnTo>
                <a:cubicBezTo>
                  <a:pt x="498" y="28"/>
                  <a:pt x="542" y="0"/>
                  <a:pt x="542" y="0"/>
                </a:cubicBezTo>
              </a:path>
            </a:pathLst>
          </a:custGeom>
          <a:noFill/>
          <a:ln w="19050" cap="flat" cmpd="sng">
            <a:solidFill>
              <a:schemeClr val="tx1"/>
            </a:solidFill>
            <a:prstDash val="solid"/>
            <a:round/>
            <a:headEnd type="none" w="sm" len="lg"/>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39" name="Text Box 27"/>
          <p:cNvSpPr txBox="1">
            <a:spLocks noChangeArrowheads="1"/>
          </p:cNvSpPr>
          <p:nvPr/>
        </p:nvSpPr>
        <p:spPr bwMode="auto">
          <a:xfrm>
            <a:off x="1031875" y="1827213"/>
            <a:ext cx="1127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计算机</a:t>
            </a:r>
            <a:r>
              <a:rPr lang="zh-CN" altLang="en-US" sz="1000" b="1">
                <a:latin typeface="+mn-lt"/>
                <a:ea typeface="+mn-ea"/>
              </a:rPr>
              <a:t> </a:t>
            </a:r>
            <a:r>
              <a:rPr lang="en-US" altLang="zh-CN" sz="2000" b="1">
                <a:latin typeface="+mn-lt"/>
                <a:ea typeface="+mn-ea"/>
              </a:rPr>
              <a:t>1</a:t>
            </a:r>
          </a:p>
        </p:txBody>
      </p:sp>
      <p:sp>
        <p:nvSpPr>
          <p:cNvPr id="448540" name="AutoShape 28"/>
          <p:cNvSpPr>
            <a:spLocks noChangeArrowheads="1"/>
          </p:cNvSpPr>
          <p:nvPr/>
        </p:nvSpPr>
        <p:spPr bwMode="auto">
          <a:xfrm>
            <a:off x="7956376" y="2223715"/>
            <a:ext cx="619125" cy="557213"/>
          </a:xfrm>
          <a:prstGeom prst="cube">
            <a:avLst>
              <a:gd name="adj" fmla="val 17593"/>
            </a:avLst>
          </a:prstGeom>
          <a:solidFill>
            <a:srgbClr val="FFFF99"/>
          </a:solidFill>
          <a:ln w="19050">
            <a:solidFill>
              <a:schemeClr val="tx1"/>
            </a:solidFill>
            <a:miter lim="800000"/>
            <a:headEnd type="none" w="sm" len="lg"/>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41" name="Text Box 29"/>
          <p:cNvSpPr txBox="1">
            <a:spLocks noChangeArrowheads="1"/>
          </p:cNvSpPr>
          <p:nvPr/>
        </p:nvSpPr>
        <p:spPr bwMode="auto">
          <a:xfrm>
            <a:off x="7902202" y="2347109"/>
            <a:ext cx="6367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dirty="0">
                <a:latin typeface="+mn-lt"/>
                <a:ea typeface="+mn-ea"/>
              </a:rPr>
              <a:t>AP</a:t>
            </a:r>
            <a:r>
              <a:rPr lang="en-US" altLang="zh-CN" sz="2000" b="1" baseline="-25000" dirty="0">
                <a:latin typeface="+mn-lt"/>
                <a:ea typeface="+mn-ea"/>
              </a:rPr>
              <a:t>2</a:t>
            </a:r>
            <a:endParaRPr lang="en-US" altLang="zh-CN" sz="2000" b="1" dirty="0">
              <a:latin typeface="+mn-lt"/>
              <a:ea typeface="+mn-ea"/>
            </a:endParaRPr>
          </a:p>
        </p:txBody>
      </p:sp>
      <p:sp>
        <p:nvSpPr>
          <p:cNvPr id="448542" name="AutoShape 30"/>
          <p:cNvSpPr>
            <a:spLocks noChangeArrowheads="1"/>
          </p:cNvSpPr>
          <p:nvPr/>
        </p:nvSpPr>
        <p:spPr bwMode="auto">
          <a:xfrm>
            <a:off x="1162050" y="2214563"/>
            <a:ext cx="620713" cy="557212"/>
          </a:xfrm>
          <a:prstGeom prst="cube">
            <a:avLst>
              <a:gd name="adj" fmla="val 17593"/>
            </a:avLst>
          </a:prstGeom>
          <a:solidFill>
            <a:srgbClr val="FFFF99"/>
          </a:solidFill>
          <a:ln w="19050">
            <a:solidFill>
              <a:schemeClr val="tx1"/>
            </a:solidFill>
            <a:miter lim="800000"/>
            <a:headEnd type="none" w="sm" len="lg"/>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43" name="Text Box 31"/>
          <p:cNvSpPr txBox="1">
            <a:spLocks noChangeArrowheads="1"/>
          </p:cNvSpPr>
          <p:nvPr/>
        </p:nvSpPr>
        <p:spPr bwMode="auto">
          <a:xfrm>
            <a:off x="1114425" y="2346325"/>
            <a:ext cx="6367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2000" b="1">
                <a:latin typeface="+mn-lt"/>
                <a:ea typeface="+mn-ea"/>
              </a:rPr>
              <a:t>AP</a:t>
            </a:r>
            <a:r>
              <a:rPr lang="en-US" altLang="zh-CN" sz="2000" b="1" baseline="-25000">
                <a:latin typeface="+mn-lt"/>
                <a:ea typeface="+mn-ea"/>
              </a:rPr>
              <a:t>1</a:t>
            </a:r>
            <a:endParaRPr lang="en-US" altLang="zh-CN" sz="2000" b="1">
              <a:latin typeface="+mn-lt"/>
              <a:ea typeface="+mn-ea"/>
            </a:endParaRPr>
          </a:p>
        </p:txBody>
      </p:sp>
      <p:sp>
        <p:nvSpPr>
          <p:cNvPr id="448544" name="Text Box 32"/>
          <p:cNvSpPr txBox="1">
            <a:spLocks noChangeArrowheads="1"/>
          </p:cNvSpPr>
          <p:nvPr/>
        </p:nvSpPr>
        <p:spPr bwMode="auto">
          <a:xfrm>
            <a:off x="7705725" y="1827213"/>
            <a:ext cx="1127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计算机</a:t>
            </a:r>
            <a:r>
              <a:rPr lang="zh-CN" altLang="en-US" sz="1000" b="1">
                <a:latin typeface="+mn-lt"/>
                <a:ea typeface="+mn-ea"/>
              </a:rPr>
              <a:t> </a:t>
            </a:r>
            <a:r>
              <a:rPr lang="en-US" altLang="zh-CN" sz="2000" b="1">
                <a:latin typeface="+mn-lt"/>
                <a:ea typeface="+mn-ea"/>
              </a:rPr>
              <a:t>2</a:t>
            </a:r>
          </a:p>
        </p:txBody>
      </p:sp>
      <p:sp>
        <p:nvSpPr>
          <p:cNvPr id="448545" name="Rectangle 33"/>
          <p:cNvSpPr>
            <a:spLocks noChangeArrowheads="1"/>
          </p:cNvSpPr>
          <p:nvPr/>
        </p:nvSpPr>
        <p:spPr bwMode="auto">
          <a:xfrm>
            <a:off x="4356100" y="2347913"/>
            <a:ext cx="2346325" cy="35877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zh-CN" altLang="en-US" sz="2000" b="1">
                <a:latin typeface="+mn-lt"/>
                <a:ea typeface="+mn-ea"/>
              </a:rPr>
              <a:t>应 用 程 序 数 据</a:t>
            </a:r>
          </a:p>
        </p:txBody>
      </p:sp>
      <p:sp>
        <p:nvSpPr>
          <p:cNvPr id="448546" name="Text Box 34"/>
          <p:cNvSpPr txBox="1">
            <a:spLocks noChangeArrowheads="1"/>
          </p:cNvSpPr>
          <p:nvPr/>
        </p:nvSpPr>
        <p:spPr bwMode="auto">
          <a:xfrm>
            <a:off x="2841625" y="2274888"/>
            <a:ext cx="1462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应用层首部</a:t>
            </a:r>
          </a:p>
        </p:txBody>
      </p:sp>
      <p:sp>
        <p:nvSpPr>
          <p:cNvPr id="448547" name="Line 35"/>
          <p:cNvSpPr>
            <a:spLocks noChangeShapeType="1"/>
          </p:cNvSpPr>
          <p:nvPr/>
        </p:nvSpPr>
        <p:spPr bwMode="auto">
          <a:xfrm>
            <a:off x="3705225" y="2635250"/>
            <a:ext cx="390525" cy="354013"/>
          </a:xfrm>
          <a:prstGeom prst="line">
            <a:avLst/>
          </a:prstGeom>
          <a:noFill/>
          <a:ln w="12700">
            <a:solidFill>
              <a:srgbClr val="333399"/>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48" name="Rectangle 36"/>
          <p:cNvSpPr>
            <a:spLocks noChangeArrowheads="1"/>
          </p:cNvSpPr>
          <p:nvPr/>
        </p:nvSpPr>
        <p:spPr bwMode="auto">
          <a:xfrm>
            <a:off x="3900488" y="2924175"/>
            <a:ext cx="455612" cy="358775"/>
          </a:xfrm>
          <a:prstGeom prst="rect">
            <a:avLst/>
          </a:prstGeom>
          <a:solidFill>
            <a:srgbClr val="FF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H</a:t>
            </a:r>
            <a:r>
              <a:rPr kumimoji="0" lang="en-US" altLang="zh-CN" sz="1800" b="1" baseline="-25000">
                <a:latin typeface="+mn-lt"/>
                <a:ea typeface="+mn-ea"/>
              </a:rPr>
              <a:t>5</a:t>
            </a:r>
          </a:p>
        </p:txBody>
      </p:sp>
      <p:sp>
        <p:nvSpPr>
          <p:cNvPr id="448549" name="Rectangle 37"/>
          <p:cNvSpPr>
            <a:spLocks noChangeArrowheads="1"/>
          </p:cNvSpPr>
          <p:nvPr/>
        </p:nvSpPr>
        <p:spPr bwMode="auto">
          <a:xfrm>
            <a:off x="2466975" y="5227638"/>
            <a:ext cx="4692650" cy="35877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10100110100101</a:t>
            </a:r>
            <a:r>
              <a:rPr kumimoji="0" lang="en-US" altLang="zh-CN" sz="2000" b="1">
                <a:latin typeface="+mn-lt"/>
                <a:ea typeface="+mn-ea"/>
              </a:rPr>
              <a:t>  </a:t>
            </a:r>
            <a:r>
              <a:rPr kumimoji="0" lang="zh-CN" altLang="en-US" sz="2000" b="1">
                <a:latin typeface="+mn-lt"/>
                <a:ea typeface="+mn-ea"/>
              </a:rPr>
              <a:t>比  特  流  </a:t>
            </a:r>
            <a:r>
              <a:rPr kumimoji="0" lang="en-US" altLang="zh-CN" sz="1800" b="1">
                <a:latin typeface="+mn-lt"/>
                <a:ea typeface="+mn-ea"/>
              </a:rPr>
              <a:t>110101110101</a:t>
            </a:r>
          </a:p>
        </p:txBody>
      </p:sp>
      <p:sp>
        <p:nvSpPr>
          <p:cNvPr id="448550" name="Rectangle 38"/>
          <p:cNvSpPr>
            <a:spLocks noChangeArrowheads="1"/>
          </p:cNvSpPr>
          <p:nvPr/>
        </p:nvSpPr>
        <p:spPr bwMode="auto">
          <a:xfrm>
            <a:off x="4356100" y="2924175"/>
            <a:ext cx="2346325" cy="358775"/>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zh-CN" altLang="en-US" sz="2000" b="1">
                <a:latin typeface="+mn-lt"/>
                <a:ea typeface="+mn-ea"/>
              </a:rPr>
              <a:t>应 用 程 序 数 据</a:t>
            </a:r>
          </a:p>
        </p:txBody>
      </p:sp>
      <p:grpSp>
        <p:nvGrpSpPr>
          <p:cNvPr id="448551" name="Group 39"/>
          <p:cNvGrpSpPr>
            <a:grpSpLocks/>
          </p:cNvGrpSpPr>
          <p:nvPr/>
        </p:nvGrpSpPr>
        <p:grpSpPr bwMode="auto">
          <a:xfrm>
            <a:off x="3900488" y="3500438"/>
            <a:ext cx="2801937" cy="358775"/>
            <a:chOff x="2245" y="2297"/>
            <a:chExt cx="1950" cy="226"/>
          </a:xfrm>
        </p:grpSpPr>
        <p:sp>
          <p:nvSpPr>
            <p:cNvPr id="448552" name="Rectangle 40"/>
            <p:cNvSpPr>
              <a:spLocks noChangeArrowheads="1"/>
            </p:cNvSpPr>
            <p:nvPr/>
          </p:nvSpPr>
          <p:spPr bwMode="auto">
            <a:xfrm>
              <a:off x="2245" y="2297"/>
              <a:ext cx="318" cy="226"/>
            </a:xfrm>
            <a:prstGeom prst="rect">
              <a:avLst/>
            </a:prstGeom>
            <a:solidFill>
              <a:srgbClr val="FF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H</a:t>
              </a:r>
              <a:r>
                <a:rPr kumimoji="0" lang="en-US" altLang="zh-CN" sz="1800" b="1" baseline="-25000">
                  <a:latin typeface="+mn-lt"/>
                  <a:ea typeface="+mn-ea"/>
                </a:rPr>
                <a:t>5</a:t>
              </a:r>
            </a:p>
          </p:txBody>
        </p:sp>
        <p:sp>
          <p:nvSpPr>
            <p:cNvPr id="448553" name="Rectangle 41"/>
            <p:cNvSpPr>
              <a:spLocks noChangeArrowheads="1"/>
            </p:cNvSpPr>
            <p:nvPr/>
          </p:nvSpPr>
          <p:spPr bwMode="auto">
            <a:xfrm>
              <a:off x="2562" y="2297"/>
              <a:ext cx="1633" cy="226"/>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zh-CN" altLang="en-US" sz="2000" b="1">
                  <a:latin typeface="+mn-lt"/>
                  <a:ea typeface="+mn-ea"/>
                </a:rPr>
                <a:t>应 用 程 序 数 据</a:t>
              </a:r>
            </a:p>
          </p:txBody>
        </p:sp>
      </p:grpSp>
      <p:grpSp>
        <p:nvGrpSpPr>
          <p:cNvPr id="448554" name="Group 42"/>
          <p:cNvGrpSpPr>
            <a:grpSpLocks/>
          </p:cNvGrpSpPr>
          <p:nvPr/>
        </p:nvGrpSpPr>
        <p:grpSpPr bwMode="auto">
          <a:xfrm>
            <a:off x="3443288" y="4076700"/>
            <a:ext cx="3259137" cy="358775"/>
            <a:chOff x="1927" y="2660"/>
            <a:chExt cx="2268" cy="226"/>
          </a:xfrm>
        </p:grpSpPr>
        <p:sp>
          <p:nvSpPr>
            <p:cNvPr id="448555" name="Rectangle 43"/>
            <p:cNvSpPr>
              <a:spLocks noChangeArrowheads="1"/>
            </p:cNvSpPr>
            <p:nvPr/>
          </p:nvSpPr>
          <p:spPr bwMode="auto">
            <a:xfrm>
              <a:off x="1927" y="2660"/>
              <a:ext cx="318" cy="226"/>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H</a:t>
              </a:r>
              <a:r>
                <a:rPr kumimoji="0" lang="en-US" altLang="zh-CN" sz="1800" b="1" baseline="-25000">
                  <a:latin typeface="+mn-lt"/>
                  <a:ea typeface="+mn-ea"/>
                </a:rPr>
                <a:t>4</a:t>
              </a:r>
            </a:p>
          </p:txBody>
        </p:sp>
        <p:sp>
          <p:nvSpPr>
            <p:cNvPr id="448556" name="Rectangle 44"/>
            <p:cNvSpPr>
              <a:spLocks noChangeArrowheads="1"/>
            </p:cNvSpPr>
            <p:nvPr/>
          </p:nvSpPr>
          <p:spPr bwMode="auto">
            <a:xfrm>
              <a:off x="2245" y="2660"/>
              <a:ext cx="318" cy="226"/>
            </a:xfrm>
            <a:prstGeom prst="rect">
              <a:avLst/>
            </a:prstGeom>
            <a:solidFill>
              <a:srgbClr val="FF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H</a:t>
              </a:r>
              <a:r>
                <a:rPr kumimoji="0" lang="en-US" altLang="zh-CN" sz="1800" b="1" baseline="-25000">
                  <a:latin typeface="+mn-lt"/>
                  <a:ea typeface="+mn-ea"/>
                </a:rPr>
                <a:t>5</a:t>
              </a:r>
            </a:p>
          </p:txBody>
        </p:sp>
        <p:sp>
          <p:nvSpPr>
            <p:cNvPr id="448557" name="Rectangle 45"/>
            <p:cNvSpPr>
              <a:spLocks noChangeArrowheads="1"/>
            </p:cNvSpPr>
            <p:nvPr/>
          </p:nvSpPr>
          <p:spPr bwMode="auto">
            <a:xfrm>
              <a:off x="2562" y="2660"/>
              <a:ext cx="1633" cy="226"/>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zh-CN" altLang="en-US" sz="2000" b="1">
                  <a:latin typeface="+mn-lt"/>
                  <a:ea typeface="+mn-ea"/>
                </a:rPr>
                <a:t>应 用 程 序 数 据</a:t>
              </a:r>
            </a:p>
          </p:txBody>
        </p:sp>
      </p:grpSp>
      <p:grpSp>
        <p:nvGrpSpPr>
          <p:cNvPr id="448558" name="Group 46"/>
          <p:cNvGrpSpPr>
            <a:grpSpLocks/>
          </p:cNvGrpSpPr>
          <p:nvPr/>
        </p:nvGrpSpPr>
        <p:grpSpPr bwMode="auto">
          <a:xfrm>
            <a:off x="2987675" y="4652963"/>
            <a:ext cx="3714750" cy="358775"/>
            <a:chOff x="1610" y="3023"/>
            <a:chExt cx="2585" cy="226"/>
          </a:xfrm>
        </p:grpSpPr>
        <p:sp>
          <p:nvSpPr>
            <p:cNvPr id="448559" name="Rectangle 47"/>
            <p:cNvSpPr>
              <a:spLocks noChangeArrowheads="1"/>
            </p:cNvSpPr>
            <p:nvPr/>
          </p:nvSpPr>
          <p:spPr bwMode="auto">
            <a:xfrm>
              <a:off x="1610" y="3023"/>
              <a:ext cx="318" cy="226"/>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H</a:t>
              </a:r>
              <a:r>
                <a:rPr kumimoji="0" lang="en-US" altLang="zh-CN" sz="1800" b="1" baseline="-25000">
                  <a:latin typeface="+mn-lt"/>
                  <a:ea typeface="+mn-ea"/>
                </a:rPr>
                <a:t>3</a:t>
              </a:r>
            </a:p>
          </p:txBody>
        </p:sp>
        <p:sp>
          <p:nvSpPr>
            <p:cNvPr id="448560" name="Rectangle 48"/>
            <p:cNvSpPr>
              <a:spLocks noChangeArrowheads="1"/>
            </p:cNvSpPr>
            <p:nvPr/>
          </p:nvSpPr>
          <p:spPr bwMode="auto">
            <a:xfrm>
              <a:off x="1928" y="3023"/>
              <a:ext cx="318" cy="226"/>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H</a:t>
              </a:r>
              <a:r>
                <a:rPr kumimoji="0" lang="en-US" altLang="zh-CN" sz="1800" b="1" baseline="-25000">
                  <a:latin typeface="+mn-lt"/>
                  <a:ea typeface="+mn-ea"/>
                </a:rPr>
                <a:t>4</a:t>
              </a:r>
            </a:p>
          </p:txBody>
        </p:sp>
        <p:sp>
          <p:nvSpPr>
            <p:cNvPr id="448561" name="Rectangle 49"/>
            <p:cNvSpPr>
              <a:spLocks noChangeArrowheads="1"/>
            </p:cNvSpPr>
            <p:nvPr/>
          </p:nvSpPr>
          <p:spPr bwMode="auto">
            <a:xfrm>
              <a:off x="2246" y="3023"/>
              <a:ext cx="318" cy="226"/>
            </a:xfrm>
            <a:prstGeom prst="rect">
              <a:avLst/>
            </a:prstGeom>
            <a:solidFill>
              <a:srgbClr val="FF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H</a:t>
              </a:r>
              <a:r>
                <a:rPr kumimoji="0" lang="en-US" altLang="zh-CN" sz="1800" b="1" baseline="-25000">
                  <a:latin typeface="+mn-lt"/>
                  <a:ea typeface="+mn-ea"/>
                </a:rPr>
                <a:t>5</a:t>
              </a:r>
            </a:p>
          </p:txBody>
        </p:sp>
        <p:sp>
          <p:nvSpPr>
            <p:cNvPr id="448562" name="Rectangle 50"/>
            <p:cNvSpPr>
              <a:spLocks noChangeArrowheads="1"/>
            </p:cNvSpPr>
            <p:nvPr/>
          </p:nvSpPr>
          <p:spPr bwMode="auto">
            <a:xfrm>
              <a:off x="2562" y="3023"/>
              <a:ext cx="1633" cy="226"/>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zh-CN" altLang="en-US" sz="2000" b="1">
                  <a:latin typeface="+mn-lt"/>
                  <a:ea typeface="+mn-ea"/>
                </a:rPr>
                <a:t>应 用 程 序 数 据</a:t>
              </a:r>
            </a:p>
          </p:txBody>
        </p:sp>
      </p:grpSp>
      <p:grpSp>
        <p:nvGrpSpPr>
          <p:cNvPr id="448563" name="Group 51"/>
          <p:cNvGrpSpPr>
            <a:grpSpLocks/>
          </p:cNvGrpSpPr>
          <p:nvPr/>
        </p:nvGrpSpPr>
        <p:grpSpPr bwMode="auto">
          <a:xfrm>
            <a:off x="1266825" y="2635250"/>
            <a:ext cx="4327525" cy="415925"/>
            <a:chOff x="412" y="1752"/>
            <a:chExt cx="3012" cy="262"/>
          </a:xfrm>
        </p:grpSpPr>
        <p:sp>
          <p:nvSpPr>
            <p:cNvPr id="448564" name="AutoShape 52"/>
            <p:cNvSpPr>
              <a:spLocks noChangeArrowheads="1"/>
            </p:cNvSpPr>
            <p:nvPr/>
          </p:nvSpPr>
          <p:spPr bwMode="auto">
            <a:xfrm flipV="1">
              <a:off x="412" y="1786"/>
              <a:ext cx="124" cy="228"/>
            </a:xfrm>
            <a:prstGeom prst="upArrow">
              <a:avLst>
                <a:gd name="adj1" fmla="val 50000"/>
                <a:gd name="adj2" fmla="val 45968"/>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sp>
          <p:nvSpPr>
            <p:cNvPr id="448565" name="AutoShape 53"/>
            <p:cNvSpPr>
              <a:spLocks noChangeArrowheads="1"/>
            </p:cNvSpPr>
            <p:nvPr/>
          </p:nvSpPr>
          <p:spPr bwMode="auto">
            <a:xfrm flipV="1">
              <a:off x="3300" y="1752"/>
              <a:ext cx="124" cy="228"/>
            </a:xfrm>
            <a:prstGeom prst="upArrow">
              <a:avLst>
                <a:gd name="adj1" fmla="val 50000"/>
                <a:gd name="adj2" fmla="val 45968"/>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grpSp>
      <p:grpSp>
        <p:nvGrpSpPr>
          <p:cNvPr id="448566" name="Group 54"/>
          <p:cNvGrpSpPr>
            <a:grpSpLocks/>
          </p:cNvGrpSpPr>
          <p:nvPr/>
        </p:nvGrpSpPr>
        <p:grpSpPr bwMode="auto">
          <a:xfrm>
            <a:off x="1263650" y="3211513"/>
            <a:ext cx="4070350" cy="396875"/>
            <a:chOff x="410" y="2115"/>
            <a:chExt cx="2833" cy="250"/>
          </a:xfrm>
        </p:grpSpPr>
        <p:sp>
          <p:nvSpPr>
            <p:cNvPr id="448567" name="AutoShape 55"/>
            <p:cNvSpPr>
              <a:spLocks noChangeArrowheads="1"/>
            </p:cNvSpPr>
            <p:nvPr/>
          </p:nvSpPr>
          <p:spPr bwMode="auto">
            <a:xfrm rot="10800000">
              <a:off x="410" y="2116"/>
              <a:ext cx="125" cy="249"/>
            </a:xfrm>
            <a:prstGeom prst="upArrow">
              <a:avLst>
                <a:gd name="adj1" fmla="val 50000"/>
                <a:gd name="adj2" fmla="val 49800"/>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sp>
          <p:nvSpPr>
            <p:cNvPr id="448568" name="AutoShape 56"/>
            <p:cNvSpPr>
              <a:spLocks noChangeArrowheads="1"/>
            </p:cNvSpPr>
            <p:nvPr/>
          </p:nvSpPr>
          <p:spPr bwMode="auto">
            <a:xfrm rot="10800000">
              <a:off x="3118" y="2115"/>
              <a:ext cx="125" cy="249"/>
            </a:xfrm>
            <a:prstGeom prst="upArrow">
              <a:avLst>
                <a:gd name="adj1" fmla="val 50000"/>
                <a:gd name="adj2" fmla="val 49800"/>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grpSp>
      <p:grpSp>
        <p:nvGrpSpPr>
          <p:cNvPr id="448569" name="Group 57"/>
          <p:cNvGrpSpPr>
            <a:grpSpLocks/>
          </p:cNvGrpSpPr>
          <p:nvPr/>
        </p:nvGrpSpPr>
        <p:grpSpPr bwMode="auto">
          <a:xfrm>
            <a:off x="1263650" y="3771900"/>
            <a:ext cx="3744913" cy="409575"/>
            <a:chOff x="410" y="2468"/>
            <a:chExt cx="2606" cy="258"/>
          </a:xfrm>
        </p:grpSpPr>
        <p:sp>
          <p:nvSpPr>
            <p:cNvPr id="448570" name="AutoShape 58"/>
            <p:cNvSpPr>
              <a:spLocks noChangeArrowheads="1"/>
            </p:cNvSpPr>
            <p:nvPr/>
          </p:nvSpPr>
          <p:spPr bwMode="auto">
            <a:xfrm rot="10800000">
              <a:off x="410" y="2468"/>
              <a:ext cx="125" cy="248"/>
            </a:xfrm>
            <a:prstGeom prst="upArrow">
              <a:avLst>
                <a:gd name="adj1" fmla="val 50000"/>
                <a:gd name="adj2" fmla="val 49600"/>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sp>
          <p:nvSpPr>
            <p:cNvPr id="448571" name="AutoShape 59"/>
            <p:cNvSpPr>
              <a:spLocks noChangeArrowheads="1"/>
            </p:cNvSpPr>
            <p:nvPr/>
          </p:nvSpPr>
          <p:spPr bwMode="auto">
            <a:xfrm rot="10800000">
              <a:off x="2891" y="2478"/>
              <a:ext cx="125" cy="248"/>
            </a:xfrm>
            <a:prstGeom prst="upArrow">
              <a:avLst>
                <a:gd name="adj1" fmla="val 50000"/>
                <a:gd name="adj2" fmla="val 49600"/>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grpSp>
      <p:grpSp>
        <p:nvGrpSpPr>
          <p:cNvPr id="448572" name="Group 60"/>
          <p:cNvGrpSpPr>
            <a:grpSpLocks/>
          </p:cNvGrpSpPr>
          <p:nvPr/>
        </p:nvGrpSpPr>
        <p:grpSpPr bwMode="auto">
          <a:xfrm>
            <a:off x="1262063" y="4362450"/>
            <a:ext cx="3468687" cy="444500"/>
            <a:chOff x="409" y="2840"/>
            <a:chExt cx="2414" cy="280"/>
          </a:xfrm>
        </p:grpSpPr>
        <p:sp>
          <p:nvSpPr>
            <p:cNvPr id="448573" name="AutoShape 61"/>
            <p:cNvSpPr>
              <a:spLocks noChangeArrowheads="1"/>
            </p:cNvSpPr>
            <p:nvPr/>
          </p:nvSpPr>
          <p:spPr bwMode="auto">
            <a:xfrm rot="10800000">
              <a:off x="409" y="2870"/>
              <a:ext cx="124" cy="250"/>
            </a:xfrm>
            <a:prstGeom prst="upArrow">
              <a:avLst>
                <a:gd name="adj1" fmla="val 50000"/>
                <a:gd name="adj2" fmla="val 50403"/>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sp>
          <p:nvSpPr>
            <p:cNvPr id="448574" name="AutoShape 62"/>
            <p:cNvSpPr>
              <a:spLocks noChangeArrowheads="1"/>
            </p:cNvSpPr>
            <p:nvPr/>
          </p:nvSpPr>
          <p:spPr bwMode="auto">
            <a:xfrm rot="10800000">
              <a:off x="2699" y="2840"/>
              <a:ext cx="124" cy="250"/>
            </a:xfrm>
            <a:prstGeom prst="upArrow">
              <a:avLst>
                <a:gd name="adj1" fmla="val 50000"/>
                <a:gd name="adj2" fmla="val 50403"/>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grpSp>
      <p:grpSp>
        <p:nvGrpSpPr>
          <p:cNvPr id="448575" name="Group 63"/>
          <p:cNvGrpSpPr>
            <a:grpSpLocks/>
          </p:cNvGrpSpPr>
          <p:nvPr/>
        </p:nvGrpSpPr>
        <p:grpSpPr bwMode="auto">
          <a:xfrm>
            <a:off x="1262063" y="4938713"/>
            <a:ext cx="3290887" cy="460375"/>
            <a:chOff x="409" y="3203"/>
            <a:chExt cx="2290" cy="290"/>
          </a:xfrm>
        </p:grpSpPr>
        <p:sp>
          <p:nvSpPr>
            <p:cNvPr id="448576" name="AutoShape 64"/>
            <p:cNvSpPr>
              <a:spLocks noChangeArrowheads="1"/>
            </p:cNvSpPr>
            <p:nvPr/>
          </p:nvSpPr>
          <p:spPr bwMode="auto">
            <a:xfrm rot="10800000">
              <a:off x="409" y="3243"/>
              <a:ext cx="124" cy="250"/>
            </a:xfrm>
            <a:prstGeom prst="upArrow">
              <a:avLst>
                <a:gd name="adj1" fmla="val 50000"/>
                <a:gd name="adj2" fmla="val 50403"/>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sp>
          <p:nvSpPr>
            <p:cNvPr id="448577" name="AutoShape 65"/>
            <p:cNvSpPr>
              <a:spLocks noChangeArrowheads="1"/>
            </p:cNvSpPr>
            <p:nvPr/>
          </p:nvSpPr>
          <p:spPr bwMode="auto">
            <a:xfrm rot="10800000">
              <a:off x="2575" y="3203"/>
              <a:ext cx="124" cy="250"/>
            </a:xfrm>
            <a:prstGeom prst="upArrow">
              <a:avLst>
                <a:gd name="adj1" fmla="val 50000"/>
                <a:gd name="adj2" fmla="val 50403"/>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grpSp>
      <p:sp>
        <p:nvSpPr>
          <p:cNvPr id="448578" name="Rectangle 66"/>
          <p:cNvSpPr>
            <a:spLocks noChangeArrowheads="1"/>
          </p:cNvSpPr>
          <p:nvPr/>
        </p:nvSpPr>
        <p:spPr bwMode="auto">
          <a:xfrm>
            <a:off x="3443288" y="3500438"/>
            <a:ext cx="455612" cy="358775"/>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H</a:t>
            </a:r>
            <a:r>
              <a:rPr kumimoji="0" lang="en-US" altLang="zh-CN" sz="1800" b="1" baseline="-25000">
                <a:latin typeface="+mn-lt"/>
                <a:ea typeface="+mn-ea"/>
              </a:rPr>
              <a:t>4</a:t>
            </a:r>
          </a:p>
        </p:txBody>
      </p:sp>
      <p:sp>
        <p:nvSpPr>
          <p:cNvPr id="448579" name="Text Box 67"/>
          <p:cNvSpPr txBox="1">
            <a:spLocks noChangeArrowheads="1"/>
          </p:cNvSpPr>
          <p:nvPr/>
        </p:nvSpPr>
        <p:spPr bwMode="auto">
          <a:xfrm>
            <a:off x="2266950" y="2778125"/>
            <a:ext cx="14670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dirty="0">
                <a:latin typeface="+mn-lt"/>
                <a:ea typeface="+mn-ea"/>
              </a:rPr>
              <a:t>传</a:t>
            </a:r>
            <a:r>
              <a:rPr lang="zh-CN" altLang="en-US" sz="2000" b="1" dirty="0" smtClean="0">
                <a:latin typeface="+mn-lt"/>
                <a:ea typeface="+mn-ea"/>
              </a:rPr>
              <a:t>输</a:t>
            </a:r>
            <a:r>
              <a:rPr lang="zh-CN" altLang="en-US" sz="2000" b="1" dirty="0">
                <a:latin typeface="+mn-lt"/>
                <a:ea typeface="+mn-ea"/>
              </a:rPr>
              <a:t>层首部</a:t>
            </a:r>
          </a:p>
        </p:txBody>
      </p:sp>
      <p:sp>
        <p:nvSpPr>
          <p:cNvPr id="448580" name="Line 68"/>
          <p:cNvSpPr>
            <a:spLocks noChangeShapeType="1"/>
          </p:cNvSpPr>
          <p:nvPr/>
        </p:nvSpPr>
        <p:spPr bwMode="auto">
          <a:xfrm>
            <a:off x="3248025" y="3138488"/>
            <a:ext cx="325438" cy="360362"/>
          </a:xfrm>
          <a:prstGeom prst="line">
            <a:avLst/>
          </a:prstGeom>
          <a:noFill/>
          <a:ln w="12700">
            <a:solidFill>
              <a:srgbClr val="333399"/>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81" name="Rectangle 69"/>
          <p:cNvSpPr>
            <a:spLocks noChangeArrowheads="1"/>
          </p:cNvSpPr>
          <p:nvPr/>
        </p:nvSpPr>
        <p:spPr bwMode="auto">
          <a:xfrm>
            <a:off x="2986088" y="4076700"/>
            <a:ext cx="455612" cy="358775"/>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H</a:t>
            </a:r>
            <a:r>
              <a:rPr kumimoji="0" lang="en-US" altLang="zh-CN" sz="1800" b="1" baseline="-25000">
                <a:latin typeface="+mn-lt"/>
                <a:ea typeface="+mn-ea"/>
              </a:rPr>
              <a:t>3</a:t>
            </a:r>
          </a:p>
        </p:txBody>
      </p:sp>
      <p:sp>
        <p:nvSpPr>
          <p:cNvPr id="448582" name="Text Box 70"/>
          <p:cNvSpPr txBox="1">
            <a:spLocks noChangeArrowheads="1"/>
          </p:cNvSpPr>
          <p:nvPr/>
        </p:nvSpPr>
        <p:spPr bwMode="auto">
          <a:xfrm>
            <a:off x="1978025" y="3282950"/>
            <a:ext cx="14620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网络层首部</a:t>
            </a:r>
          </a:p>
        </p:txBody>
      </p:sp>
      <p:sp>
        <p:nvSpPr>
          <p:cNvPr id="448583" name="Line 71"/>
          <p:cNvSpPr>
            <a:spLocks noChangeShapeType="1"/>
          </p:cNvSpPr>
          <p:nvPr/>
        </p:nvSpPr>
        <p:spPr bwMode="auto">
          <a:xfrm>
            <a:off x="2792413" y="3643313"/>
            <a:ext cx="325437" cy="431800"/>
          </a:xfrm>
          <a:prstGeom prst="line">
            <a:avLst/>
          </a:prstGeom>
          <a:noFill/>
          <a:ln w="12700">
            <a:solidFill>
              <a:srgbClr val="333399"/>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grpSp>
        <p:nvGrpSpPr>
          <p:cNvPr id="448584" name="Group 72"/>
          <p:cNvGrpSpPr>
            <a:grpSpLocks/>
          </p:cNvGrpSpPr>
          <p:nvPr/>
        </p:nvGrpSpPr>
        <p:grpSpPr bwMode="auto">
          <a:xfrm>
            <a:off x="1890713" y="3714750"/>
            <a:ext cx="1096962" cy="1295400"/>
            <a:chOff x="846" y="2432"/>
            <a:chExt cx="764" cy="816"/>
          </a:xfrm>
        </p:grpSpPr>
        <p:sp>
          <p:nvSpPr>
            <p:cNvPr id="448585" name="Rectangle 73"/>
            <p:cNvSpPr>
              <a:spLocks noChangeArrowheads="1"/>
            </p:cNvSpPr>
            <p:nvPr/>
          </p:nvSpPr>
          <p:spPr bwMode="auto">
            <a:xfrm>
              <a:off x="1247" y="3022"/>
              <a:ext cx="363" cy="226"/>
            </a:xfrm>
            <a:prstGeom prst="rect">
              <a:avLst/>
            </a:prstGeom>
            <a:solidFill>
              <a:srgbClr val="66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H</a:t>
              </a:r>
              <a:r>
                <a:rPr kumimoji="0" lang="en-US" altLang="zh-CN" sz="1800" b="1" baseline="-25000">
                  <a:latin typeface="+mn-lt"/>
                  <a:ea typeface="+mn-ea"/>
                </a:rPr>
                <a:t>2</a:t>
              </a:r>
            </a:p>
          </p:txBody>
        </p:sp>
        <p:sp>
          <p:nvSpPr>
            <p:cNvPr id="448586" name="Text Box 74"/>
            <p:cNvSpPr txBox="1">
              <a:spLocks noChangeArrowheads="1"/>
            </p:cNvSpPr>
            <p:nvPr/>
          </p:nvSpPr>
          <p:spPr bwMode="auto">
            <a:xfrm>
              <a:off x="846" y="2432"/>
              <a:ext cx="66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lnSpc>
                  <a:spcPct val="90000"/>
                </a:lnSpc>
                <a:buClrTx/>
                <a:buFontTx/>
                <a:buNone/>
              </a:pPr>
              <a:r>
                <a:rPr lang="zh-CN" altLang="en-US" sz="2000" b="1">
                  <a:latin typeface="+mn-lt"/>
                  <a:ea typeface="+mn-ea"/>
                </a:rPr>
                <a:t>链路层</a:t>
              </a:r>
            </a:p>
            <a:p>
              <a:pPr algn="ctr" eaLnBrk="0" hangingPunct="0">
                <a:lnSpc>
                  <a:spcPct val="90000"/>
                </a:lnSpc>
                <a:buClrTx/>
                <a:buFontTx/>
                <a:buNone/>
              </a:pPr>
              <a:r>
                <a:rPr lang="zh-CN" altLang="en-US" sz="2000" b="1">
                  <a:latin typeface="+mn-lt"/>
                  <a:ea typeface="+mn-ea"/>
                </a:rPr>
                <a:t>首部</a:t>
              </a:r>
            </a:p>
          </p:txBody>
        </p:sp>
        <p:sp>
          <p:nvSpPr>
            <p:cNvPr id="448587" name="Line 75"/>
            <p:cNvSpPr>
              <a:spLocks noChangeShapeType="1"/>
            </p:cNvSpPr>
            <p:nvPr/>
          </p:nvSpPr>
          <p:spPr bwMode="auto">
            <a:xfrm>
              <a:off x="1284" y="2799"/>
              <a:ext cx="145" cy="223"/>
            </a:xfrm>
            <a:prstGeom prst="line">
              <a:avLst/>
            </a:prstGeom>
            <a:noFill/>
            <a:ln w="12700">
              <a:solidFill>
                <a:srgbClr val="333399"/>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grpSp>
      <p:grpSp>
        <p:nvGrpSpPr>
          <p:cNvPr id="448588" name="Group 76"/>
          <p:cNvGrpSpPr>
            <a:grpSpLocks/>
          </p:cNvGrpSpPr>
          <p:nvPr/>
        </p:nvGrpSpPr>
        <p:grpSpPr bwMode="auto">
          <a:xfrm>
            <a:off x="6702425" y="3721100"/>
            <a:ext cx="960438" cy="1290638"/>
            <a:chOff x="4195" y="2436"/>
            <a:chExt cx="669" cy="813"/>
          </a:xfrm>
        </p:grpSpPr>
        <p:sp>
          <p:nvSpPr>
            <p:cNvPr id="448589" name="Rectangle 77"/>
            <p:cNvSpPr>
              <a:spLocks noChangeArrowheads="1"/>
            </p:cNvSpPr>
            <p:nvPr/>
          </p:nvSpPr>
          <p:spPr bwMode="auto">
            <a:xfrm>
              <a:off x="4195" y="3023"/>
              <a:ext cx="318" cy="226"/>
            </a:xfrm>
            <a:prstGeom prst="rect">
              <a:avLst/>
            </a:prstGeom>
            <a:solidFill>
              <a:srgbClr val="CC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en-US" altLang="zh-CN" sz="1800" b="1">
                  <a:latin typeface="+mn-lt"/>
                  <a:ea typeface="+mn-ea"/>
                </a:rPr>
                <a:t>T</a:t>
              </a:r>
              <a:r>
                <a:rPr kumimoji="0" lang="en-US" altLang="zh-CN" sz="1800" b="1" baseline="-25000">
                  <a:latin typeface="+mn-lt"/>
                  <a:ea typeface="+mn-ea"/>
                </a:rPr>
                <a:t>2</a:t>
              </a:r>
            </a:p>
          </p:txBody>
        </p:sp>
        <p:sp>
          <p:nvSpPr>
            <p:cNvPr id="448590" name="Line 78"/>
            <p:cNvSpPr>
              <a:spLocks noChangeShapeType="1"/>
            </p:cNvSpPr>
            <p:nvPr/>
          </p:nvSpPr>
          <p:spPr bwMode="auto">
            <a:xfrm flipH="1">
              <a:off x="4377" y="2840"/>
              <a:ext cx="136" cy="182"/>
            </a:xfrm>
            <a:prstGeom prst="line">
              <a:avLst/>
            </a:prstGeom>
            <a:noFill/>
            <a:ln w="12700">
              <a:solidFill>
                <a:srgbClr val="333399"/>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91" name="Text Box 79"/>
            <p:cNvSpPr txBox="1">
              <a:spLocks noChangeArrowheads="1"/>
            </p:cNvSpPr>
            <p:nvPr/>
          </p:nvSpPr>
          <p:spPr bwMode="auto">
            <a:xfrm>
              <a:off x="4202" y="2436"/>
              <a:ext cx="66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lg"/>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algn="ctr" eaLnBrk="0" hangingPunct="0">
                <a:lnSpc>
                  <a:spcPct val="90000"/>
                </a:lnSpc>
                <a:buClrTx/>
                <a:buFontTx/>
                <a:buNone/>
              </a:pPr>
              <a:r>
                <a:rPr lang="zh-CN" altLang="en-US" sz="2000" b="1">
                  <a:latin typeface="+mn-lt"/>
                  <a:ea typeface="+mn-ea"/>
                </a:rPr>
                <a:t>链路层</a:t>
              </a:r>
            </a:p>
            <a:p>
              <a:pPr algn="ctr" eaLnBrk="0" hangingPunct="0">
                <a:lnSpc>
                  <a:spcPct val="90000"/>
                </a:lnSpc>
                <a:buClrTx/>
                <a:buFontTx/>
                <a:buNone/>
              </a:pPr>
              <a:r>
                <a:rPr lang="zh-CN" altLang="en-US" sz="2000" b="1">
                  <a:latin typeface="+mn-lt"/>
                  <a:ea typeface="+mn-ea"/>
                </a:rPr>
                <a:t>尾部</a:t>
              </a:r>
            </a:p>
          </p:txBody>
        </p:sp>
      </p:grpSp>
      <p:sp>
        <p:nvSpPr>
          <p:cNvPr id="448592" name="AutoShape 80"/>
          <p:cNvSpPr>
            <a:spLocks noChangeArrowheads="1"/>
          </p:cNvSpPr>
          <p:nvPr/>
        </p:nvSpPr>
        <p:spPr bwMode="auto">
          <a:xfrm flipV="1">
            <a:off x="1305812" y="5584825"/>
            <a:ext cx="354013" cy="4191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sp>
        <p:nvSpPr>
          <p:cNvPr id="448593" name="Text Box 81"/>
          <p:cNvSpPr txBox="1">
            <a:spLocks noChangeArrowheads="1"/>
          </p:cNvSpPr>
          <p:nvPr/>
        </p:nvSpPr>
        <p:spPr bwMode="auto">
          <a:xfrm>
            <a:off x="4086225" y="5681663"/>
            <a:ext cx="1717675" cy="396875"/>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zh-CN" altLang="en-US" sz="2000" b="1">
                <a:latin typeface="+mn-lt"/>
                <a:ea typeface="+mn-ea"/>
              </a:rPr>
              <a:t>物理传输媒体</a:t>
            </a:r>
          </a:p>
        </p:txBody>
      </p:sp>
      <p:sp>
        <p:nvSpPr>
          <p:cNvPr id="448594" name="AutoShape 82"/>
          <p:cNvSpPr>
            <a:spLocks noChangeArrowheads="1"/>
          </p:cNvSpPr>
          <p:nvPr/>
        </p:nvSpPr>
        <p:spPr bwMode="auto">
          <a:xfrm rot="5400000">
            <a:off x="3592513" y="5705475"/>
            <a:ext cx="179387" cy="354013"/>
          </a:xfrm>
          <a:prstGeom prst="upArrow">
            <a:avLst>
              <a:gd name="adj1" fmla="val 50000"/>
              <a:gd name="adj2" fmla="val 49336"/>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sp>
        <p:nvSpPr>
          <p:cNvPr id="448595" name="AutoShape 83"/>
          <p:cNvSpPr>
            <a:spLocks noChangeArrowheads="1"/>
          </p:cNvSpPr>
          <p:nvPr/>
        </p:nvSpPr>
        <p:spPr bwMode="auto">
          <a:xfrm rot="5400000">
            <a:off x="6046788" y="5705475"/>
            <a:ext cx="179387" cy="354013"/>
          </a:xfrm>
          <a:prstGeom prst="upArrow">
            <a:avLst>
              <a:gd name="adj1" fmla="val 50000"/>
              <a:gd name="adj2" fmla="val 49336"/>
            </a:avLst>
          </a:pr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b="1">
              <a:latin typeface="+mn-lt"/>
              <a:ea typeface="+mn-ea"/>
            </a:endParaRPr>
          </a:p>
        </p:txBody>
      </p:sp>
      <p:grpSp>
        <p:nvGrpSpPr>
          <p:cNvPr id="448596" name="Group 84"/>
          <p:cNvGrpSpPr>
            <a:grpSpLocks/>
          </p:cNvGrpSpPr>
          <p:nvPr/>
        </p:nvGrpSpPr>
        <p:grpSpPr bwMode="auto">
          <a:xfrm>
            <a:off x="2084388" y="5813425"/>
            <a:ext cx="957262" cy="139700"/>
            <a:chOff x="1344" y="912"/>
            <a:chExt cx="672" cy="96"/>
          </a:xfrm>
        </p:grpSpPr>
        <p:sp>
          <p:nvSpPr>
            <p:cNvPr id="448597" name="Line 85"/>
            <p:cNvSpPr>
              <a:spLocks noChangeShapeType="1"/>
            </p:cNvSpPr>
            <p:nvPr/>
          </p:nvSpPr>
          <p:spPr bwMode="auto">
            <a:xfrm>
              <a:off x="1344" y="960"/>
              <a:ext cx="672" cy="0"/>
            </a:xfrm>
            <a:prstGeom prst="line">
              <a:avLst/>
            </a:prstGeom>
            <a:noFill/>
            <a:ln w="12700">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448598" name="Freeform 86"/>
            <p:cNvSpPr>
              <a:spLocks/>
            </p:cNvSpPr>
            <p:nvPr/>
          </p:nvSpPr>
          <p:spPr bwMode="auto">
            <a:xfrm>
              <a:off x="1392" y="912"/>
              <a:ext cx="576" cy="96"/>
            </a:xfrm>
            <a:custGeom>
              <a:avLst/>
              <a:gdLst>
                <a:gd name="T0" fmla="*/ 0 w 576"/>
                <a:gd name="T1" fmla="*/ 96 h 192"/>
                <a:gd name="T2" fmla="*/ 0 w 576"/>
                <a:gd name="T3" fmla="*/ 0 h 192"/>
                <a:gd name="T4" fmla="*/ 192 w 576"/>
                <a:gd name="T5" fmla="*/ 0 h 192"/>
                <a:gd name="T6" fmla="*/ 192 w 576"/>
                <a:gd name="T7" fmla="*/ 192 h 192"/>
                <a:gd name="T8" fmla="*/ 288 w 576"/>
                <a:gd name="T9" fmla="*/ 192 h 192"/>
                <a:gd name="T10" fmla="*/ 288 w 576"/>
                <a:gd name="T11" fmla="*/ 0 h 192"/>
                <a:gd name="T12" fmla="*/ 336 w 576"/>
                <a:gd name="T13" fmla="*/ 0 h 192"/>
                <a:gd name="T14" fmla="*/ 336 w 576"/>
                <a:gd name="T15" fmla="*/ 192 h 192"/>
                <a:gd name="T16" fmla="*/ 480 w 576"/>
                <a:gd name="T17" fmla="*/ 192 h 192"/>
                <a:gd name="T18" fmla="*/ 480 w 576"/>
                <a:gd name="T19" fmla="*/ 0 h 192"/>
                <a:gd name="T20" fmla="*/ 576 w 576"/>
                <a:gd name="T21" fmla="*/ 0 h 192"/>
                <a:gd name="T22" fmla="*/ 576 w 576"/>
                <a:gd name="T23" fmla="*/ 96 h 192"/>
                <a:gd name="T24" fmla="*/ 0 w 576"/>
                <a:gd name="T25"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6" h="192">
                  <a:moveTo>
                    <a:pt x="0" y="96"/>
                  </a:moveTo>
                  <a:lnTo>
                    <a:pt x="0" y="0"/>
                  </a:lnTo>
                  <a:lnTo>
                    <a:pt x="192" y="0"/>
                  </a:lnTo>
                  <a:lnTo>
                    <a:pt x="192" y="192"/>
                  </a:lnTo>
                  <a:lnTo>
                    <a:pt x="288" y="192"/>
                  </a:lnTo>
                  <a:lnTo>
                    <a:pt x="288" y="0"/>
                  </a:lnTo>
                  <a:lnTo>
                    <a:pt x="336" y="0"/>
                  </a:lnTo>
                  <a:lnTo>
                    <a:pt x="336" y="192"/>
                  </a:lnTo>
                  <a:lnTo>
                    <a:pt x="480" y="192"/>
                  </a:lnTo>
                  <a:lnTo>
                    <a:pt x="480" y="0"/>
                  </a:lnTo>
                  <a:lnTo>
                    <a:pt x="576" y="0"/>
                  </a:lnTo>
                  <a:lnTo>
                    <a:pt x="576" y="96"/>
                  </a:lnTo>
                  <a:lnTo>
                    <a:pt x="0" y="96"/>
                  </a:lnTo>
                  <a:close/>
                </a:path>
              </a:pathLst>
            </a:custGeom>
            <a:solidFill>
              <a:srgbClr val="FF3300"/>
            </a:solidFill>
            <a:ln w="12700" cap="flat" cmpd="sng">
              <a:solidFill>
                <a:schemeClr val="tx1"/>
              </a:solidFill>
              <a:prstDash val="solid"/>
              <a:round/>
              <a:headEnd type="none" w="sm" len="lg"/>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grpSp>
      <p:grpSp>
        <p:nvGrpSpPr>
          <p:cNvPr id="448599" name="Group 87"/>
          <p:cNvGrpSpPr>
            <a:grpSpLocks/>
          </p:cNvGrpSpPr>
          <p:nvPr/>
        </p:nvGrpSpPr>
        <p:grpSpPr bwMode="auto">
          <a:xfrm>
            <a:off x="6551613" y="5811838"/>
            <a:ext cx="957262" cy="142875"/>
            <a:chOff x="4158" y="3753"/>
            <a:chExt cx="672" cy="90"/>
          </a:xfrm>
        </p:grpSpPr>
        <p:sp>
          <p:nvSpPr>
            <p:cNvPr id="448600" name="Line 88"/>
            <p:cNvSpPr>
              <a:spLocks noChangeShapeType="1"/>
            </p:cNvSpPr>
            <p:nvPr/>
          </p:nvSpPr>
          <p:spPr bwMode="auto">
            <a:xfrm>
              <a:off x="4158" y="3798"/>
              <a:ext cx="672" cy="0"/>
            </a:xfrm>
            <a:prstGeom prst="line">
              <a:avLst/>
            </a:prstGeom>
            <a:noFill/>
            <a:ln w="12700">
              <a:solidFill>
                <a:schemeClr val="tx1"/>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sp>
          <p:nvSpPr>
            <p:cNvPr id="448601" name="Freeform 89"/>
            <p:cNvSpPr>
              <a:spLocks/>
            </p:cNvSpPr>
            <p:nvPr/>
          </p:nvSpPr>
          <p:spPr bwMode="auto">
            <a:xfrm>
              <a:off x="4209" y="3753"/>
              <a:ext cx="576" cy="90"/>
            </a:xfrm>
            <a:custGeom>
              <a:avLst/>
              <a:gdLst>
                <a:gd name="T0" fmla="*/ 0 w 576"/>
                <a:gd name="T1" fmla="*/ 51 h 99"/>
                <a:gd name="T2" fmla="*/ 0 w 576"/>
                <a:gd name="T3" fmla="*/ 3 h 99"/>
                <a:gd name="T4" fmla="*/ 135 w 576"/>
                <a:gd name="T5" fmla="*/ 3 h 99"/>
                <a:gd name="T6" fmla="*/ 138 w 576"/>
                <a:gd name="T7" fmla="*/ 99 h 99"/>
                <a:gd name="T8" fmla="*/ 264 w 576"/>
                <a:gd name="T9" fmla="*/ 98 h 99"/>
                <a:gd name="T10" fmla="*/ 264 w 576"/>
                <a:gd name="T11" fmla="*/ 0 h 99"/>
                <a:gd name="T12" fmla="*/ 426 w 576"/>
                <a:gd name="T13" fmla="*/ 0 h 99"/>
                <a:gd name="T14" fmla="*/ 426 w 576"/>
                <a:gd name="T15" fmla="*/ 99 h 99"/>
                <a:gd name="T16" fmla="*/ 480 w 576"/>
                <a:gd name="T17" fmla="*/ 99 h 99"/>
                <a:gd name="T18" fmla="*/ 480 w 576"/>
                <a:gd name="T19" fmla="*/ 3 h 99"/>
                <a:gd name="T20" fmla="*/ 576 w 576"/>
                <a:gd name="T21" fmla="*/ 3 h 99"/>
                <a:gd name="T22" fmla="*/ 576 w 576"/>
                <a:gd name="T23" fmla="*/ 51 h 99"/>
                <a:gd name="T24" fmla="*/ 0 w 576"/>
                <a:gd name="T25" fmla="*/ 5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6" h="99">
                  <a:moveTo>
                    <a:pt x="0" y="51"/>
                  </a:moveTo>
                  <a:lnTo>
                    <a:pt x="0" y="3"/>
                  </a:lnTo>
                  <a:lnTo>
                    <a:pt x="135" y="3"/>
                  </a:lnTo>
                  <a:lnTo>
                    <a:pt x="138" y="99"/>
                  </a:lnTo>
                  <a:lnTo>
                    <a:pt x="264" y="98"/>
                  </a:lnTo>
                  <a:lnTo>
                    <a:pt x="264" y="0"/>
                  </a:lnTo>
                  <a:lnTo>
                    <a:pt x="426" y="0"/>
                  </a:lnTo>
                  <a:lnTo>
                    <a:pt x="426" y="99"/>
                  </a:lnTo>
                  <a:lnTo>
                    <a:pt x="480" y="99"/>
                  </a:lnTo>
                  <a:lnTo>
                    <a:pt x="480" y="3"/>
                  </a:lnTo>
                  <a:lnTo>
                    <a:pt x="576" y="3"/>
                  </a:lnTo>
                  <a:lnTo>
                    <a:pt x="576" y="51"/>
                  </a:lnTo>
                  <a:lnTo>
                    <a:pt x="0" y="51"/>
                  </a:lnTo>
                  <a:close/>
                </a:path>
              </a:pathLst>
            </a:custGeom>
            <a:solidFill>
              <a:srgbClr val="FF3300"/>
            </a:solidFill>
            <a:ln w="12700" cap="flat" cmpd="sng">
              <a:solidFill>
                <a:schemeClr val="tx1"/>
              </a:solidFill>
              <a:prstDash val="solid"/>
              <a:round/>
              <a:headEnd type="none" w="sm" len="lg"/>
              <a:tailEnd type="none" w="sm"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atin typeface="+mn-lt"/>
                <a:ea typeface="+mn-ea"/>
              </a:endParaRPr>
            </a:p>
          </p:txBody>
        </p:sp>
      </p:grpSp>
      <p:sp>
        <p:nvSpPr>
          <p:cNvPr id="448602" name="AutoShape 90"/>
          <p:cNvSpPr>
            <a:spLocks noChangeArrowheads="1"/>
          </p:cNvSpPr>
          <p:nvPr/>
        </p:nvSpPr>
        <p:spPr bwMode="auto">
          <a:xfrm rot="5400000" flipH="1">
            <a:off x="7923509" y="5553869"/>
            <a:ext cx="431800" cy="35401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F33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b="1">
              <a:latin typeface="+mn-lt"/>
              <a:ea typeface="+mn-ea"/>
            </a:endParaRPr>
          </a:p>
        </p:txBody>
      </p:sp>
      <p:pic>
        <p:nvPicPr>
          <p:cNvPr id="51814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flipV="1">
            <a:off x="8139409" y="4869656"/>
            <a:ext cx="212725"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flipV="1">
            <a:off x="8139408" y="4255294"/>
            <a:ext cx="212725"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flipV="1">
            <a:off x="8139408" y="3671887"/>
            <a:ext cx="212725"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flipV="1">
            <a:off x="8139409" y="3123406"/>
            <a:ext cx="212725"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flipV="1">
            <a:off x="8139407" y="2635250"/>
            <a:ext cx="212725"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p:cNvSpPr>
            <a:spLocks noGrp="1" noChangeArrowheads="1"/>
          </p:cNvSpPr>
          <p:nvPr>
            <p:ph type="title"/>
          </p:nvPr>
        </p:nvSpPr>
        <p:spPr/>
        <p:txBody>
          <a:bodyPr/>
          <a:lstStyle/>
          <a:p>
            <a:r>
              <a:rPr lang="en-US" altLang="zh-CN" b="1"/>
              <a:t>LAN RM</a:t>
            </a:r>
            <a:endParaRPr lang="zh-CN" altLang="en-US" b="1"/>
          </a:p>
        </p:txBody>
      </p:sp>
      <p:sp>
        <p:nvSpPr>
          <p:cNvPr id="38195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8195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381958" name="Rectangle 6"/>
          <p:cNvSpPr>
            <a:spLocks noGrp="1" noChangeArrowheads="1"/>
          </p:cNvSpPr>
          <p:nvPr>
            <p:ph type="body" idx="1"/>
          </p:nvPr>
        </p:nvSpPr>
        <p:spPr>
          <a:xfrm>
            <a:off x="809625" y="1916113"/>
            <a:ext cx="7958138" cy="4033837"/>
          </a:xfrm>
        </p:spPr>
        <p:txBody>
          <a:bodyPr/>
          <a:lstStyle/>
          <a:p>
            <a:pPr marL="0" indent="0">
              <a:lnSpc>
                <a:spcPct val="150000"/>
              </a:lnSpc>
              <a:buFont typeface="Wingdings" pitchFamily="2" charset="2"/>
              <a:buNone/>
            </a:pPr>
            <a:r>
              <a:rPr lang="en-US" altLang="zh-CN" dirty="0"/>
              <a:t>       LAN RM</a:t>
            </a:r>
            <a:r>
              <a:rPr lang="zh-CN" altLang="en-US" dirty="0"/>
              <a:t>是由</a:t>
            </a:r>
            <a:r>
              <a:rPr lang="en-US" altLang="zh-CN" dirty="0"/>
              <a:t>IEEE802</a:t>
            </a:r>
            <a:r>
              <a:rPr lang="zh-CN" altLang="en-US" dirty="0"/>
              <a:t>委员会首先制订出，也称</a:t>
            </a:r>
            <a:r>
              <a:rPr lang="en-US" altLang="zh-CN" dirty="0">
                <a:solidFill>
                  <a:srgbClr val="FF0000"/>
                </a:solidFill>
              </a:rPr>
              <a:t>IEEE802 RM</a:t>
            </a:r>
            <a:r>
              <a:rPr lang="zh-CN" altLang="en-US" dirty="0"/>
              <a:t>。</a:t>
            </a:r>
          </a:p>
          <a:p>
            <a:pPr marL="0" indent="0">
              <a:lnSpc>
                <a:spcPct val="150000"/>
              </a:lnSpc>
              <a:buFont typeface="Wingdings" pitchFamily="2" charset="2"/>
              <a:buNone/>
            </a:pPr>
            <a:r>
              <a:rPr lang="en-US" altLang="zh-CN" dirty="0"/>
              <a:t>       IEEE802</a:t>
            </a:r>
            <a:r>
              <a:rPr lang="zh-CN" altLang="en-US" dirty="0"/>
              <a:t>委员会制定的一部分标准已经被</a:t>
            </a:r>
            <a:r>
              <a:rPr lang="en-US" altLang="zh-CN" dirty="0"/>
              <a:t>ISO</a:t>
            </a:r>
            <a:r>
              <a:rPr lang="zh-CN" altLang="en-US" dirty="0"/>
              <a:t>采纳，经过进一步的完善和扩充，形成了国际标准</a:t>
            </a:r>
            <a:r>
              <a:rPr lang="en-US" altLang="zh-CN" dirty="0">
                <a:solidFill>
                  <a:srgbClr val="0000FF"/>
                </a:solidFill>
              </a:rPr>
              <a:t>ISO 8802</a:t>
            </a:r>
            <a:r>
              <a:rPr lang="zh-CN" altLang="en-US" dirty="0">
                <a:solidFill>
                  <a:srgbClr val="0000FF"/>
                </a:solidFill>
              </a:rPr>
              <a:t>系列</a:t>
            </a:r>
            <a:r>
              <a:rPr lang="zh-CN" altLang="en-US" dirty="0"/>
              <a:t>。</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ChangeArrowheads="1"/>
          </p:cNvSpPr>
          <p:nvPr>
            <p:ph type="title"/>
          </p:nvPr>
        </p:nvSpPr>
        <p:spPr/>
        <p:txBody>
          <a:bodyPr/>
          <a:lstStyle/>
          <a:p>
            <a:r>
              <a:rPr lang="en-US" altLang="zh-CN" b="1"/>
              <a:t>LAN RM</a:t>
            </a:r>
            <a:endParaRPr lang="zh-CN" altLang="en-US" b="1"/>
          </a:p>
        </p:txBody>
      </p:sp>
      <p:sp>
        <p:nvSpPr>
          <p:cNvPr id="38297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8298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382985" name="Rectangle 9"/>
          <p:cNvSpPr>
            <a:spLocks noChangeArrowheads="1"/>
          </p:cNvSpPr>
          <p:nvPr/>
        </p:nvSpPr>
        <p:spPr bwMode="auto">
          <a:xfrm>
            <a:off x="1476375" y="1927077"/>
            <a:ext cx="5472113" cy="463846"/>
          </a:xfrm>
          <a:prstGeom prst="rect">
            <a:avLst/>
          </a:prstGeom>
          <a:solidFill>
            <a:schemeClr val="accent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en-US" altLang="zh-CN" b="1">
                <a:latin typeface="+mn-lt"/>
                <a:ea typeface="+mn-ea"/>
              </a:rPr>
              <a:t>802.1 </a:t>
            </a:r>
            <a:r>
              <a:rPr lang="zh-CN" altLang="en-US" b="1">
                <a:latin typeface="+mn-lt"/>
                <a:ea typeface="+mn-ea"/>
              </a:rPr>
              <a:t>网络互连</a:t>
            </a:r>
          </a:p>
        </p:txBody>
      </p:sp>
      <p:sp>
        <p:nvSpPr>
          <p:cNvPr id="382986" name="Rectangle 10"/>
          <p:cNvSpPr>
            <a:spLocks noChangeArrowheads="1"/>
          </p:cNvSpPr>
          <p:nvPr/>
        </p:nvSpPr>
        <p:spPr bwMode="auto">
          <a:xfrm rot="5400000">
            <a:off x="279400" y="3700314"/>
            <a:ext cx="2879725" cy="463846"/>
          </a:xfrm>
          <a:prstGeom prst="rect">
            <a:avLst/>
          </a:prstGeom>
          <a:solidFill>
            <a:schemeClr val="accent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en-US" altLang="zh-CN" b="1">
                <a:latin typeface="+mn-lt"/>
                <a:ea typeface="+mn-ea"/>
              </a:rPr>
              <a:t>802.1 </a:t>
            </a:r>
            <a:r>
              <a:rPr lang="zh-CN" altLang="en-US" b="1">
                <a:latin typeface="+mn-lt"/>
                <a:ea typeface="+mn-ea"/>
              </a:rPr>
              <a:t>寻址、管理</a:t>
            </a:r>
          </a:p>
        </p:txBody>
      </p:sp>
      <p:sp>
        <p:nvSpPr>
          <p:cNvPr id="382987" name="Rectangle 11"/>
          <p:cNvSpPr>
            <a:spLocks noChangeArrowheads="1"/>
          </p:cNvSpPr>
          <p:nvPr/>
        </p:nvSpPr>
        <p:spPr bwMode="auto">
          <a:xfrm rot="5400000">
            <a:off x="855663" y="3700314"/>
            <a:ext cx="2879725" cy="463846"/>
          </a:xfrm>
          <a:prstGeom prst="rect">
            <a:avLst/>
          </a:prstGeom>
          <a:solidFill>
            <a:schemeClr val="accent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en-US" altLang="zh-CN" b="1">
                <a:latin typeface="+mn-lt"/>
                <a:ea typeface="+mn-ea"/>
              </a:rPr>
              <a:t>802.1 </a:t>
            </a:r>
            <a:r>
              <a:rPr lang="zh-CN" altLang="en-US" b="1">
                <a:latin typeface="+mn-lt"/>
                <a:ea typeface="+mn-ea"/>
              </a:rPr>
              <a:t>体系结构</a:t>
            </a:r>
          </a:p>
        </p:txBody>
      </p:sp>
      <p:sp>
        <p:nvSpPr>
          <p:cNvPr id="382988" name="Rectangle 12"/>
          <p:cNvSpPr>
            <a:spLocks noChangeArrowheads="1"/>
          </p:cNvSpPr>
          <p:nvPr/>
        </p:nvSpPr>
        <p:spPr bwMode="auto">
          <a:xfrm>
            <a:off x="2771775" y="2646214"/>
            <a:ext cx="4159250" cy="463846"/>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en-US" altLang="zh-CN" b="1">
                <a:latin typeface="+mn-lt"/>
                <a:ea typeface="+mn-ea"/>
              </a:rPr>
              <a:t>802.2 </a:t>
            </a:r>
            <a:r>
              <a:rPr lang="zh-CN" altLang="en-US" b="1">
                <a:latin typeface="+mn-lt"/>
                <a:ea typeface="+mn-ea"/>
              </a:rPr>
              <a:t>逻辑链路控制</a:t>
            </a:r>
            <a:r>
              <a:rPr lang="en-US" altLang="zh-CN" b="1">
                <a:latin typeface="+mn-lt"/>
                <a:ea typeface="+mn-ea"/>
              </a:rPr>
              <a:t>LLC</a:t>
            </a:r>
          </a:p>
        </p:txBody>
      </p:sp>
      <p:graphicFrame>
        <p:nvGraphicFramePr>
          <p:cNvPr id="383009" name="Group 33"/>
          <p:cNvGraphicFramePr>
            <a:graphicFrameLocks noGrp="1"/>
          </p:cNvGraphicFramePr>
          <p:nvPr>
            <p:ph idx="1"/>
            <p:extLst>
              <p:ext uri="{D42A27DB-BD31-4B8C-83A1-F6EECF244321}">
                <p14:modId xmlns:p14="http://schemas.microsoft.com/office/powerpoint/2010/main" val="160207380"/>
              </p:ext>
            </p:extLst>
          </p:nvPr>
        </p:nvGraphicFramePr>
        <p:xfrm>
          <a:off x="2771775" y="3355975"/>
          <a:ext cx="1008063" cy="2011363"/>
        </p:xfrm>
        <a:graphic>
          <a:graphicData uri="http://schemas.openxmlformats.org/drawingml/2006/table">
            <a:tbl>
              <a:tblPr/>
              <a:tblGrid>
                <a:gridCol w="1008063"/>
              </a:tblGrid>
              <a:tr h="1006475">
                <a:tc>
                  <a:txBody>
                    <a:bodyPr/>
                    <a:lstStyle>
                      <a:lvl1pPr>
                        <a:buClr>
                          <a:srgbClr val="000000"/>
                        </a:buClr>
                        <a:defRPr kumimoji="1" sz="2800" b="1">
                          <a:solidFill>
                            <a:srgbClr val="000000"/>
                          </a:solidFill>
                          <a:latin typeface="Arial" charset="0"/>
                          <a:ea typeface="华文楷体" pitchFamily="2" charset="-122"/>
                        </a:defRPr>
                      </a:lvl1pPr>
                      <a:lvl2pPr indent="166688">
                        <a:buSzPct val="55000"/>
                        <a:defRPr kumimoji="1" sz="2400" b="1">
                          <a:solidFill>
                            <a:srgbClr val="000000"/>
                          </a:solidFill>
                          <a:latin typeface="Arial" charset="0"/>
                          <a:ea typeface="华文楷体" pitchFamily="2" charset="-122"/>
                        </a:defRPr>
                      </a:lvl2pPr>
                      <a:lvl3pPr marL="857250" indent="231775">
                        <a:buSzPct val="65000"/>
                        <a:defRPr kumimoji="1" sz="2000" b="1">
                          <a:solidFill>
                            <a:srgbClr val="000000"/>
                          </a:solidFill>
                          <a:latin typeface="Arial" charset="0"/>
                          <a:ea typeface="华文楷体" pitchFamily="2" charset="-122"/>
                        </a:defRPr>
                      </a:lvl3pPr>
                      <a:lvl4pPr marL="1200150" indent="296863">
                        <a:buSzPct val="85000"/>
                        <a:defRPr kumimoji="1" b="1">
                          <a:solidFill>
                            <a:srgbClr val="000000"/>
                          </a:solidFill>
                          <a:latin typeface="Arial" charset="0"/>
                          <a:ea typeface="华文楷体" pitchFamily="2" charset="-122"/>
                        </a:defRPr>
                      </a:lvl4pPr>
                      <a:lvl5pPr marL="1543050" indent="387350">
                        <a:buSzPct val="80000"/>
                        <a:defRPr kumimoji="1" sz="1600" b="1">
                          <a:solidFill>
                            <a:srgbClr val="000000"/>
                          </a:solidFill>
                          <a:latin typeface="Arial" charset="0"/>
                          <a:ea typeface="华文楷体" pitchFamily="2" charset="-122"/>
                        </a:defRPr>
                      </a:lvl5pPr>
                      <a:lvl6pPr marL="20002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802.3</a:t>
                      </a:r>
                    </a:p>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MAC</a:t>
                      </a:r>
                    </a:p>
                  </a:txBody>
                  <a:tcPr marL="18000" marR="18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r h="1004888">
                <a:tc>
                  <a:txBody>
                    <a:bodyPr/>
                    <a:lstStyle>
                      <a:lvl1pPr>
                        <a:buClr>
                          <a:srgbClr val="000000"/>
                        </a:buClr>
                        <a:defRPr kumimoji="1" sz="2800" b="1">
                          <a:solidFill>
                            <a:srgbClr val="000000"/>
                          </a:solidFill>
                          <a:latin typeface="Arial" charset="0"/>
                          <a:ea typeface="华文楷体" pitchFamily="2" charset="-122"/>
                        </a:defRPr>
                      </a:lvl1pPr>
                      <a:lvl2pPr indent="166688">
                        <a:buSzPct val="55000"/>
                        <a:defRPr kumimoji="1" sz="2400" b="1">
                          <a:solidFill>
                            <a:srgbClr val="000000"/>
                          </a:solidFill>
                          <a:latin typeface="Arial" charset="0"/>
                          <a:ea typeface="华文楷体" pitchFamily="2" charset="-122"/>
                        </a:defRPr>
                      </a:lvl2pPr>
                      <a:lvl3pPr marL="857250" indent="231775">
                        <a:buSzPct val="65000"/>
                        <a:defRPr kumimoji="1" sz="2000" b="1">
                          <a:solidFill>
                            <a:srgbClr val="000000"/>
                          </a:solidFill>
                          <a:latin typeface="Arial" charset="0"/>
                          <a:ea typeface="华文楷体" pitchFamily="2" charset="-122"/>
                        </a:defRPr>
                      </a:lvl3pPr>
                      <a:lvl4pPr marL="1200150" indent="296863">
                        <a:buSzPct val="85000"/>
                        <a:defRPr kumimoji="1" b="1">
                          <a:solidFill>
                            <a:srgbClr val="000000"/>
                          </a:solidFill>
                          <a:latin typeface="Arial" charset="0"/>
                          <a:ea typeface="华文楷体" pitchFamily="2" charset="-122"/>
                        </a:defRPr>
                      </a:lvl4pPr>
                      <a:lvl5pPr marL="1543050" indent="387350">
                        <a:buSzPct val="80000"/>
                        <a:defRPr kumimoji="1" sz="1600" b="1">
                          <a:solidFill>
                            <a:srgbClr val="000000"/>
                          </a:solidFill>
                          <a:latin typeface="Arial" charset="0"/>
                          <a:ea typeface="华文楷体" pitchFamily="2" charset="-122"/>
                        </a:defRPr>
                      </a:lvl5pPr>
                      <a:lvl6pPr marL="20002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802.3</a:t>
                      </a:r>
                    </a:p>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PH</a:t>
                      </a:r>
                    </a:p>
                  </a:txBody>
                  <a:tcPr marL="18000" marR="18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383010" name="Group 34"/>
          <p:cNvGraphicFramePr>
            <a:graphicFrameLocks noGrp="1"/>
          </p:cNvGraphicFramePr>
          <p:nvPr>
            <p:extLst>
              <p:ext uri="{D42A27DB-BD31-4B8C-83A1-F6EECF244321}">
                <p14:modId xmlns:p14="http://schemas.microsoft.com/office/powerpoint/2010/main" val="2710548551"/>
              </p:ext>
            </p:extLst>
          </p:nvPr>
        </p:nvGraphicFramePr>
        <p:xfrm>
          <a:off x="3924300" y="3355975"/>
          <a:ext cx="1008063" cy="2016126"/>
        </p:xfrm>
        <a:graphic>
          <a:graphicData uri="http://schemas.openxmlformats.org/drawingml/2006/table">
            <a:tbl>
              <a:tblPr/>
              <a:tblGrid>
                <a:gridCol w="1008063"/>
              </a:tblGrid>
              <a:tr h="1008063">
                <a:tc>
                  <a:txBody>
                    <a:bodyPr/>
                    <a:lstStyle>
                      <a:lvl1pPr>
                        <a:buClr>
                          <a:srgbClr val="000000"/>
                        </a:buClr>
                        <a:defRPr kumimoji="1" sz="2800" b="1">
                          <a:solidFill>
                            <a:srgbClr val="000000"/>
                          </a:solidFill>
                          <a:latin typeface="Arial" charset="0"/>
                          <a:ea typeface="华文楷体" pitchFamily="2" charset="-122"/>
                        </a:defRPr>
                      </a:lvl1pPr>
                      <a:lvl2pPr indent="166688">
                        <a:buSzPct val="55000"/>
                        <a:defRPr kumimoji="1" sz="2400" b="1">
                          <a:solidFill>
                            <a:srgbClr val="000000"/>
                          </a:solidFill>
                          <a:latin typeface="Arial" charset="0"/>
                          <a:ea typeface="华文楷体" pitchFamily="2" charset="-122"/>
                        </a:defRPr>
                      </a:lvl2pPr>
                      <a:lvl3pPr marL="857250" indent="231775">
                        <a:buSzPct val="65000"/>
                        <a:defRPr kumimoji="1" sz="2000" b="1">
                          <a:solidFill>
                            <a:srgbClr val="000000"/>
                          </a:solidFill>
                          <a:latin typeface="Arial" charset="0"/>
                          <a:ea typeface="华文楷体" pitchFamily="2" charset="-122"/>
                        </a:defRPr>
                      </a:lvl3pPr>
                      <a:lvl4pPr marL="1200150" indent="296863">
                        <a:buSzPct val="85000"/>
                        <a:defRPr kumimoji="1" b="1">
                          <a:solidFill>
                            <a:srgbClr val="000000"/>
                          </a:solidFill>
                          <a:latin typeface="Arial" charset="0"/>
                          <a:ea typeface="华文楷体" pitchFamily="2" charset="-122"/>
                        </a:defRPr>
                      </a:lvl4pPr>
                      <a:lvl5pPr marL="1543050" indent="387350">
                        <a:buSzPct val="80000"/>
                        <a:defRPr kumimoji="1" sz="1600" b="1">
                          <a:solidFill>
                            <a:srgbClr val="000000"/>
                          </a:solidFill>
                          <a:latin typeface="Arial" charset="0"/>
                          <a:ea typeface="华文楷体" pitchFamily="2" charset="-122"/>
                        </a:defRPr>
                      </a:lvl5pPr>
                      <a:lvl6pPr marL="20002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802.4</a:t>
                      </a:r>
                    </a:p>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MAC</a:t>
                      </a:r>
                    </a:p>
                  </a:txBody>
                  <a:tcPr marL="18000" marR="18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r h="1008063">
                <a:tc>
                  <a:txBody>
                    <a:bodyPr/>
                    <a:lstStyle>
                      <a:lvl1pPr>
                        <a:buClr>
                          <a:srgbClr val="000000"/>
                        </a:buClr>
                        <a:defRPr kumimoji="1" sz="2800" b="1">
                          <a:solidFill>
                            <a:srgbClr val="000000"/>
                          </a:solidFill>
                          <a:latin typeface="Arial" charset="0"/>
                          <a:ea typeface="华文楷体" pitchFamily="2" charset="-122"/>
                        </a:defRPr>
                      </a:lvl1pPr>
                      <a:lvl2pPr indent="166688">
                        <a:buSzPct val="55000"/>
                        <a:defRPr kumimoji="1" sz="2400" b="1">
                          <a:solidFill>
                            <a:srgbClr val="000000"/>
                          </a:solidFill>
                          <a:latin typeface="Arial" charset="0"/>
                          <a:ea typeface="华文楷体" pitchFamily="2" charset="-122"/>
                        </a:defRPr>
                      </a:lvl2pPr>
                      <a:lvl3pPr marL="857250" indent="231775">
                        <a:buSzPct val="65000"/>
                        <a:defRPr kumimoji="1" sz="2000" b="1">
                          <a:solidFill>
                            <a:srgbClr val="000000"/>
                          </a:solidFill>
                          <a:latin typeface="Arial" charset="0"/>
                          <a:ea typeface="华文楷体" pitchFamily="2" charset="-122"/>
                        </a:defRPr>
                      </a:lvl3pPr>
                      <a:lvl4pPr marL="1200150" indent="296863">
                        <a:buSzPct val="85000"/>
                        <a:defRPr kumimoji="1" b="1">
                          <a:solidFill>
                            <a:srgbClr val="000000"/>
                          </a:solidFill>
                          <a:latin typeface="Arial" charset="0"/>
                          <a:ea typeface="华文楷体" pitchFamily="2" charset="-122"/>
                        </a:defRPr>
                      </a:lvl4pPr>
                      <a:lvl5pPr marL="1543050" indent="387350">
                        <a:buSzPct val="80000"/>
                        <a:defRPr kumimoji="1" sz="1600" b="1">
                          <a:solidFill>
                            <a:srgbClr val="000000"/>
                          </a:solidFill>
                          <a:latin typeface="Arial" charset="0"/>
                          <a:ea typeface="华文楷体" pitchFamily="2" charset="-122"/>
                        </a:defRPr>
                      </a:lvl5pPr>
                      <a:lvl6pPr marL="20002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802.4</a:t>
                      </a:r>
                    </a:p>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PH</a:t>
                      </a:r>
                    </a:p>
                  </a:txBody>
                  <a:tcPr marL="18000" marR="18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383018" name="Group 42"/>
          <p:cNvGraphicFramePr>
            <a:graphicFrameLocks noGrp="1"/>
          </p:cNvGraphicFramePr>
          <p:nvPr>
            <p:extLst>
              <p:ext uri="{D42A27DB-BD31-4B8C-83A1-F6EECF244321}">
                <p14:modId xmlns:p14="http://schemas.microsoft.com/office/powerpoint/2010/main" val="1550026923"/>
              </p:ext>
            </p:extLst>
          </p:nvPr>
        </p:nvGraphicFramePr>
        <p:xfrm>
          <a:off x="5076825" y="3355975"/>
          <a:ext cx="1008063" cy="2016126"/>
        </p:xfrm>
        <a:graphic>
          <a:graphicData uri="http://schemas.openxmlformats.org/drawingml/2006/table">
            <a:tbl>
              <a:tblPr/>
              <a:tblGrid>
                <a:gridCol w="1008063"/>
              </a:tblGrid>
              <a:tr h="1008063">
                <a:tc>
                  <a:txBody>
                    <a:bodyPr/>
                    <a:lstStyle>
                      <a:lvl1pPr>
                        <a:buClr>
                          <a:srgbClr val="000000"/>
                        </a:buClr>
                        <a:defRPr kumimoji="1" sz="2800" b="1">
                          <a:solidFill>
                            <a:srgbClr val="000000"/>
                          </a:solidFill>
                          <a:latin typeface="Arial" charset="0"/>
                          <a:ea typeface="华文楷体" pitchFamily="2" charset="-122"/>
                        </a:defRPr>
                      </a:lvl1pPr>
                      <a:lvl2pPr indent="166688">
                        <a:buSzPct val="55000"/>
                        <a:defRPr kumimoji="1" sz="2400" b="1">
                          <a:solidFill>
                            <a:srgbClr val="000000"/>
                          </a:solidFill>
                          <a:latin typeface="Arial" charset="0"/>
                          <a:ea typeface="华文楷体" pitchFamily="2" charset="-122"/>
                        </a:defRPr>
                      </a:lvl2pPr>
                      <a:lvl3pPr marL="857250" indent="231775">
                        <a:buSzPct val="65000"/>
                        <a:defRPr kumimoji="1" sz="2000" b="1">
                          <a:solidFill>
                            <a:srgbClr val="000000"/>
                          </a:solidFill>
                          <a:latin typeface="Arial" charset="0"/>
                          <a:ea typeface="华文楷体" pitchFamily="2" charset="-122"/>
                        </a:defRPr>
                      </a:lvl3pPr>
                      <a:lvl4pPr marL="1200150" indent="296863">
                        <a:buSzPct val="85000"/>
                        <a:defRPr kumimoji="1" b="1">
                          <a:solidFill>
                            <a:srgbClr val="000000"/>
                          </a:solidFill>
                          <a:latin typeface="Arial" charset="0"/>
                          <a:ea typeface="华文楷体" pitchFamily="2" charset="-122"/>
                        </a:defRPr>
                      </a:lvl4pPr>
                      <a:lvl5pPr marL="1543050" indent="387350">
                        <a:buSzPct val="80000"/>
                        <a:defRPr kumimoji="1" sz="1600" b="1">
                          <a:solidFill>
                            <a:srgbClr val="000000"/>
                          </a:solidFill>
                          <a:latin typeface="Arial" charset="0"/>
                          <a:ea typeface="华文楷体" pitchFamily="2" charset="-122"/>
                        </a:defRPr>
                      </a:lvl5pPr>
                      <a:lvl6pPr marL="20002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802.5</a:t>
                      </a:r>
                    </a:p>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MAC</a:t>
                      </a:r>
                    </a:p>
                  </a:txBody>
                  <a:tcPr marL="18000" marR="18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r h="1008063">
                <a:tc>
                  <a:txBody>
                    <a:bodyPr/>
                    <a:lstStyle>
                      <a:lvl1pPr>
                        <a:buClr>
                          <a:srgbClr val="000000"/>
                        </a:buClr>
                        <a:defRPr kumimoji="1" sz="2800" b="1">
                          <a:solidFill>
                            <a:srgbClr val="000000"/>
                          </a:solidFill>
                          <a:latin typeface="Arial" charset="0"/>
                          <a:ea typeface="华文楷体" pitchFamily="2" charset="-122"/>
                        </a:defRPr>
                      </a:lvl1pPr>
                      <a:lvl2pPr indent="166688">
                        <a:buSzPct val="55000"/>
                        <a:defRPr kumimoji="1" sz="2400" b="1">
                          <a:solidFill>
                            <a:srgbClr val="000000"/>
                          </a:solidFill>
                          <a:latin typeface="Arial" charset="0"/>
                          <a:ea typeface="华文楷体" pitchFamily="2" charset="-122"/>
                        </a:defRPr>
                      </a:lvl2pPr>
                      <a:lvl3pPr marL="857250" indent="231775">
                        <a:buSzPct val="65000"/>
                        <a:defRPr kumimoji="1" sz="2000" b="1">
                          <a:solidFill>
                            <a:srgbClr val="000000"/>
                          </a:solidFill>
                          <a:latin typeface="Arial" charset="0"/>
                          <a:ea typeface="华文楷体" pitchFamily="2" charset="-122"/>
                        </a:defRPr>
                      </a:lvl3pPr>
                      <a:lvl4pPr marL="1200150" indent="296863">
                        <a:buSzPct val="85000"/>
                        <a:defRPr kumimoji="1" b="1">
                          <a:solidFill>
                            <a:srgbClr val="000000"/>
                          </a:solidFill>
                          <a:latin typeface="Arial" charset="0"/>
                          <a:ea typeface="华文楷体" pitchFamily="2" charset="-122"/>
                        </a:defRPr>
                      </a:lvl4pPr>
                      <a:lvl5pPr marL="1543050" indent="387350">
                        <a:buSzPct val="80000"/>
                        <a:defRPr kumimoji="1" sz="1600" b="1">
                          <a:solidFill>
                            <a:srgbClr val="000000"/>
                          </a:solidFill>
                          <a:latin typeface="Arial" charset="0"/>
                          <a:ea typeface="华文楷体" pitchFamily="2" charset="-122"/>
                        </a:defRPr>
                      </a:lvl5pPr>
                      <a:lvl6pPr marL="20002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802.5</a:t>
                      </a:r>
                    </a:p>
                    <a:p>
                      <a:pPr marL="0" marR="0" lvl="0" indent="0" algn="ctr" defTabSz="914400" rtl="0" eaLnBrk="1" fontAlgn="base" latinLnBrk="0" hangingPunct="1">
                        <a:lnSpc>
                          <a:spcPct val="100000"/>
                        </a:lnSpc>
                        <a:spcBef>
                          <a:spcPct val="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rgbClr val="000000"/>
                          </a:solidFill>
                          <a:effectLst/>
                          <a:latin typeface="Arial" charset="0"/>
                          <a:ea typeface="华文楷体" pitchFamily="2" charset="-122"/>
                        </a:rPr>
                        <a:t>PH</a:t>
                      </a:r>
                    </a:p>
                  </a:txBody>
                  <a:tcPr marL="18000" marR="18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383026" name="Text Box 50"/>
          <p:cNvSpPr txBox="1">
            <a:spLocks noChangeArrowheads="1"/>
          </p:cNvSpPr>
          <p:nvPr/>
        </p:nvSpPr>
        <p:spPr bwMode="auto">
          <a:xfrm>
            <a:off x="6229350" y="3932238"/>
            <a:ext cx="792163"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3200" b="1">
                <a:latin typeface="+mn-lt"/>
                <a:ea typeface="+mn-ea"/>
              </a:rPr>
              <a:t>…</a:t>
            </a:r>
          </a:p>
        </p:txBody>
      </p:sp>
      <p:graphicFrame>
        <p:nvGraphicFramePr>
          <p:cNvPr id="383068" name="Group 92"/>
          <p:cNvGraphicFramePr>
            <a:graphicFrameLocks noGrp="1"/>
          </p:cNvGraphicFramePr>
          <p:nvPr>
            <p:extLst>
              <p:ext uri="{D42A27DB-BD31-4B8C-83A1-F6EECF244321}">
                <p14:modId xmlns:p14="http://schemas.microsoft.com/office/powerpoint/2010/main" val="457062665"/>
              </p:ext>
            </p:extLst>
          </p:nvPr>
        </p:nvGraphicFramePr>
        <p:xfrm>
          <a:off x="7092950" y="1916113"/>
          <a:ext cx="936625" cy="3497835"/>
        </p:xfrm>
        <a:graphic>
          <a:graphicData uri="http://schemas.openxmlformats.org/drawingml/2006/table">
            <a:tbl>
              <a:tblPr/>
              <a:tblGrid>
                <a:gridCol w="936625"/>
              </a:tblGrid>
              <a:tr h="449263">
                <a:tc>
                  <a:txBody>
                    <a:bodyPr/>
                    <a:lstStyle>
                      <a:lvl1pPr>
                        <a:buClr>
                          <a:srgbClr val="000000"/>
                        </a:buClr>
                        <a:defRPr kumimoji="1" sz="2800" b="1">
                          <a:solidFill>
                            <a:srgbClr val="000000"/>
                          </a:solidFill>
                          <a:latin typeface="Arial" charset="0"/>
                          <a:ea typeface="华文楷体" pitchFamily="2" charset="-122"/>
                        </a:defRPr>
                      </a:lvl1pPr>
                      <a:lvl2pPr indent="166688">
                        <a:buSzPct val="55000"/>
                        <a:defRPr kumimoji="1" sz="2400" b="1">
                          <a:solidFill>
                            <a:srgbClr val="000000"/>
                          </a:solidFill>
                          <a:latin typeface="Arial" charset="0"/>
                          <a:ea typeface="华文楷体" pitchFamily="2" charset="-122"/>
                        </a:defRPr>
                      </a:lvl2pPr>
                      <a:lvl3pPr marL="857250" indent="231775">
                        <a:buSzPct val="65000"/>
                        <a:defRPr kumimoji="1" sz="2000" b="1">
                          <a:solidFill>
                            <a:srgbClr val="000000"/>
                          </a:solidFill>
                          <a:latin typeface="Arial" charset="0"/>
                          <a:ea typeface="华文楷体" pitchFamily="2" charset="-122"/>
                        </a:defRPr>
                      </a:lvl3pPr>
                      <a:lvl4pPr marL="1200150" indent="296863">
                        <a:buSzPct val="85000"/>
                        <a:defRPr kumimoji="1" b="1">
                          <a:solidFill>
                            <a:srgbClr val="000000"/>
                          </a:solidFill>
                          <a:latin typeface="Arial" charset="0"/>
                          <a:ea typeface="华文楷体" pitchFamily="2" charset="-122"/>
                        </a:defRPr>
                      </a:lvl4pPr>
                      <a:lvl5pPr marL="1543050" indent="387350">
                        <a:buSzPct val="80000"/>
                        <a:defRPr kumimoji="1" sz="1600" b="1">
                          <a:solidFill>
                            <a:srgbClr val="000000"/>
                          </a:solidFill>
                          <a:latin typeface="Arial" charset="0"/>
                          <a:ea typeface="华文楷体" pitchFamily="2" charset="-122"/>
                        </a:defRPr>
                      </a:lvl5pPr>
                      <a:lvl6pPr marL="20002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chemeClr val="bg1"/>
                          </a:solidFill>
                          <a:effectLst/>
                          <a:latin typeface="Arial" charset="0"/>
                          <a:ea typeface="华文楷体" pitchFamily="2" charset="-122"/>
                        </a:rPr>
                        <a:t>N</a:t>
                      </a:r>
                    </a:p>
                  </a:txBody>
                  <a:tcPr marL="18000" marR="18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1990725">
                <a:tc>
                  <a:txBody>
                    <a:bodyPr/>
                    <a:lstStyle>
                      <a:lvl1pPr>
                        <a:buClr>
                          <a:srgbClr val="000000"/>
                        </a:buClr>
                        <a:defRPr kumimoji="1" sz="2800" b="1">
                          <a:solidFill>
                            <a:srgbClr val="000000"/>
                          </a:solidFill>
                          <a:latin typeface="Arial" charset="0"/>
                          <a:ea typeface="华文楷体" pitchFamily="2" charset="-122"/>
                        </a:defRPr>
                      </a:lvl1pPr>
                      <a:lvl2pPr indent="166688">
                        <a:buSzPct val="55000"/>
                        <a:defRPr kumimoji="1" sz="2400" b="1">
                          <a:solidFill>
                            <a:srgbClr val="000000"/>
                          </a:solidFill>
                          <a:latin typeface="Arial" charset="0"/>
                          <a:ea typeface="华文楷体" pitchFamily="2" charset="-122"/>
                        </a:defRPr>
                      </a:lvl2pPr>
                      <a:lvl3pPr marL="857250" indent="231775">
                        <a:buSzPct val="65000"/>
                        <a:defRPr kumimoji="1" sz="2000" b="1">
                          <a:solidFill>
                            <a:srgbClr val="000000"/>
                          </a:solidFill>
                          <a:latin typeface="Arial" charset="0"/>
                          <a:ea typeface="华文楷体" pitchFamily="2" charset="-122"/>
                        </a:defRPr>
                      </a:lvl3pPr>
                      <a:lvl4pPr marL="1200150" indent="296863">
                        <a:buSzPct val="85000"/>
                        <a:defRPr kumimoji="1" b="1">
                          <a:solidFill>
                            <a:srgbClr val="000000"/>
                          </a:solidFill>
                          <a:latin typeface="Arial" charset="0"/>
                          <a:ea typeface="华文楷体" pitchFamily="2" charset="-122"/>
                        </a:defRPr>
                      </a:lvl4pPr>
                      <a:lvl5pPr marL="1543050" indent="387350">
                        <a:buSzPct val="80000"/>
                        <a:defRPr kumimoji="1" sz="1600" b="1">
                          <a:solidFill>
                            <a:srgbClr val="000000"/>
                          </a:solidFill>
                          <a:latin typeface="Arial" charset="0"/>
                          <a:ea typeface="华文楷体" pitchFamily="2" charset="-122"/>
                        </a:defRPr>
                      </a:lvl5pPr>
                      <a:lvl6pPr marL="20002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chemeClr val="bg1"/>
                          </a:solidFill>
                          <a:effectLst/>
                          <a:latin typeface="Arial" charset="0"/>
                          <a:ea typeface="华文楷体" pitchFamily="2" charset="-122"/>
                        </a:rPr>
                        <a:t>DL</a:t>
                      </a:r>
                    </a:p>
                  </a:txBody>
                  <a:tcPr marL="18000" marR="18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1047750">
                <a:tc>
                  <a:txBody>
                    <a:bodyPr/>
                    <a:lstStyle>
                      <a:lvl1pPr>
                        <a:buClr>
                          <a:srgbClr val="000000"/>
                        </a:buClr>
                        <a:defRPr kumimoji="1" sz="2800" b="1">
                          <a:solidFill>
                            <a:srgbClr val="000000"/>
                          </a:solidFill>
                          <a:latin typeface="Arial" charset="0"/>
                          <a:ea typeface="华文楷体" pitchFamily="2" charset="-122"/>
                        </a:defRPr>
                      </a:lvl1pPr>
                      <a:lvl2pPr indent="166688">
                        <a:buSzPct val="55000"/>
                        <a:defRPr kumimoji="1" sz="2400" b="1">
                          <a:solidFill>
                            <a:srgbClr val="000000"/>
                          </a:solidFill>
                          <a:latin typeface="Arial" charset="0"/>
                          <a:ea typeface="华文楷体" pitchFamily="2" charset="-122"/>
                        </a:defRPr>
                      </a:lvl2pPr>
                      <a:lvl3pPr marL="857250" indent="231775">
                        <a:buSzPct val="65000"/>
                        <a:defRPr kumimoji="1" sz="2000" b="1">
                          <a:solidFill>
                            <a:srgbClr val="000000"/>
                          </a:solidFill>
                          <a:latin typeface="Arial" charset="0"/>
                          <a:ea typeface="华文楷体" pitchFamily="2" charset="-122"/>
                        </a:defRPr>
                      </a:lvl3pPr>
                      <a:lvl4pPr marL="1200150" indent="296863">
                        <a:buSzPct val="85000"/>
                        <a:defRPr kumimoji="1" b="1">
                          <a:solidFill>
                            <a:srgbClr val="000000"/>
                          </a:solidFill>
                          <a:latin typeface="Arial" charset="0"/>
                          <a:ea typeface="华文楷体" pitchFamily="2" charset="-122"/>
                        </a:defRPr>
                      </a:lvl4pPr>
                      <a:lvl5pPr marL="1543050" indent="387350">
                        <a:buSzPct val="80000"/>
                        <a:defRPr kumimoji="1" sz="1600" b="1">
                          <a:solidFill>
                            <a:srgbClr val="000000"/>
                          </a:solidFill>
                          <a:latin typeface="Arial" charset="0"/>
                          <a:ea typeface="华文楷体" pitchFamily="2" charset="-122"/>
                        </a:defRPr>
                      </a:lvl5pPr>
                      <a:lvl6pPr marL="20002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4574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29146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371850" indent="38735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2400" b="1" i="0" u="none" strike="noStrike" cap="none" normalizeH="0" baseline="0" smtClean="0">
                          <a:ln>
                            <a:noFill/>
                          </a:ln>
                          <a:solidFill>
                            <a:schemeClr val="bg1"/>
                          </a:solidFill>
                          <a:effectLst/>
                          <a:latin typeface="Arial" charset="0"/>
                          <a:ea typeface="华文楷体" pitchFamily="2" charset="-122"/>
                        </a:rPr>
                        <a:t>PH</a:t>
                      </a:r>
                    </a:p>
                  </a:txBody>
                  <a:tcPr marL="18000" marR="18000" marT="46800" marB="4680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0000"/>
                    </a:solidFill>
                  </a:tcPr>
                </a:tc>
              </a:tr>
            </a:tbl>
          </a:graphicData>
        </a:graphic>
      </p:graphicFrame>
      <p:sp>
        <p:nvSpPr>
          <p:cNvPr id="383069" name="Rectangle 93"/>
          <p:cNvSpPr>
            <a:spLocks noChangeArrowheads="1"/>
          </p:cNvSpPr>
          <p:nvPr/>
        </p:nvSpPr>
        <p:spPr bwMode="auto">
          <a:xfrm>
            <a:off x="1042988" y="5511137"/>
            <a:ext cx="7493000" cy="833178"/>
          </a:xfrm>
          <a:prstGeom prst="rect">
            <a:avLst/>
          </a:prstGeom>
          <a:noFill/>
          <a:ln>
            <a:noFill/>
          </a:ln>
          <a:effectLst/>
          <a:extLst>
            <a:ext uri="{909E8E84-426E-40DD-AFC4-6F175D3DCCD1}">
              <a14:hiddenFill xmlns:a14="http://schemas.microsoft.com/office/drawing/2010/main">
                <a:solidFill>
                  <a:srgbClr val="CC99FF"/>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a:spcBef>
                <a:spcPct val="0"/>
              </a:spcBef>
              <a:buClrTx/>
              <a:buFontTx/>
              <a:buNone/>
            </a:pPr>
            <a:r>
              <a:rPr lang="en-US" altLang="zh-CN" sz="2400" b="1">
                <a:latin typeface="+mn-lt"/>
                <a:ea typeface="+mn-ea"/>
              </a:rPr>
              <a:t>    LAN</a:t>
            </a:r>
            <a:r>
              <a:rPr lang="zh-CN" altLang="en-US" sz="2400" b="1">
                <a:latin typeface="+mn-lt"/>
                <a:ea typeface="+mn-ea"/>
              </a:rPr>
              <a:t>是一个</a:t>
            </a:r>
            <a:r>
              <a:rPr lang="zh-CN" altLang="en-US" sz="2400" b="1">
                <a:solidFill>
                  <a:srgbClr val="FF0000"/>
                </a:solidFill>
                <a:latin typeface="+mn-lt"/>
                <a:ea typeface="+mn-ea"/>
              </a:rPr>
              <a:t>通信网</a:t>
            </a:r>
            <a:r>
              <a:rPr lang="zh-CN" altLang="en-US" sz="2400" b="1">
                <a:latin typeface="+mn-lt"/>
                <a:ea typeface="+mn-ea"/>
              </a:rPr>
              <a:t>，只涉及到相当于</a:t>
            </a:r>
            <a:r>
              <a:rPr lang="en-US" altLang="zh-CN" sz="2400" b="1">
                <a:latin typeface="+mn-lt"/>
                <a:ea typeface="+mn-ea"/>
              </a:rPr>
              <a:t>ISO/OSI RM</a:t>
            </a:r>
            <a:r>
              <a:rPr lang="zh-CN" altLang="en-US" sz="2400" b="1">
                <a:latin typeface="+mn-lt"/>
                <a:ea typeface="+mn-ea"/>
              </a:rPr>
              <a:t>通信子网的功能。</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p:txBody>
          <a:bodyPr/>
          <a:lstStyle/>
          <a:p>
            <a:r>
              <a:rPr lang="zh-CN" altLang="en-US" b="1"/>
              <a:t>各层功能介绍</a:t>
            </a:r>
          </a:p>
        </p:txBody>
      </p:sp>
      <p:sp>
        <p:nvSpPr>
          <p:cNvPr id="3870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8707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387079" name="Rectangle 7"/>
          <p:cNvSpPr>
            <a:spLocks noGrp="1" noChangeArrowheads="1"/>
          </p:cNvSpPr>
          <p:nvPr>
            <p:ph type="body" idx="1"/>
          </p:nvPr>
        </p:nvSpPr>
        <p:spPr>
          <a:xfrm>
            <a:off x="809625" y="1773238"/>
            <a:ext cx="7958138" cy="4608512"/>
          </a:xfrm>
        </p:spPr>
        <p:txBody>
          <a:bodyPr/>
          <a:lstStyle/>
          <a:p>
            <a:pPr>
              <a:buClr>
                <a:srgbClr val="FF0000"/>
              </a:buClr>
            </a:pPr>
            <a:r>
              <a:rPr lang="zh-CN" altLang="en-US" sz="2400">
                <a:solidFill>
                  <a:srgbClr val="FF0000"/>
                </a:solidFill>
                <a:effectLst>
                  <a:outerShdw blurRad="38100" dist="38100" dir="2700000" algn="tl">
                    <a:srgbClr val="C0C0C0"/>
                  </a:outerShdw>
                </a:effectLst>
              </a:rPr>
              <a:t>物理层（</a:t>
            </a:r>
            <a:r>
              <a:rPr lang="en-US" altLang="zh-CN" sz="2400">
                <a:solidFill>
                  <a:srgbClr val="FF0000"/>
                </a:solidFill>
                <a:effectLst>
                  <a:outerShdw blurRad="38100" dist="38100" dir="2700000" algn="tl">
                    <a:srgbClr val="C0C0C0"/>
                  </a:outerShdw>
                </a:effectLst>
              </a:rPr>
              <a:t>PH</a:t>
            </a:r>
            <a:r>
              <a:rPr lang="zh-CN" altLang="en-US" sz="2400">
                <a:solidFill>
                  <a:srgbClr val="FF0000"/>
                </a:solidFill>
                <a:effectLst>
                  <a:outerShdw blurRad="38100" dist="38100" dir="2700000" algn="tl">
                    <a:srgbClr val="C0C0C0"/>
                  </a:outerShdw>
                </a:effectLst>
              </a:rPr>
              <a:t>）</a:t>
            </a:r>
          </a:p>
          <a:p>
            <a:pPr lvl="1">
              <a:buFont typeface="Wingdings" pitchFamily="2" charset="2"/>
              <a:buNone/>
            </a:pPr>
            <a:r>
              <a:rPr lang="zh-CN" altLang="en-US" sz="2000"/>
              <a:t>           负责体现机械、电气、功能和过程方面的特性，以建立、维持和拆除物理链路。</a:t>
            </a:r>
          </a:p>
          <a:p>
            <a:pPr>
              <a:buClr>
                <a:srgbClr val="FF0000"/>
              </a:buClr>
            </a:pPr>
            <a:r>
              <a:rPr lang="zh-CN" altLang="en-US" sz="2400">
                <a:solidFill>
                  <a:srgbClr val="FF0000"/>
                </a:solidFill>
                <a:effectLst>
                  <a:outerShdw blurRad="38100" dist="38100" dir="2700000" algn="tl">
                    <a:srgbClr val="C0C0C0"/>
                  </a:outerShdw>
                </a:effectLst>
              </a:rPr>
              <a:t>数据链路层（</a:t>
            </a:r>
            <a:r>
              <a:rPr lang="en-US" altLang="zh-CN" sz="2400">
                <a:solidFill>
                  <a:srgbClr val="FF0000"/>
                </a:solidFill>
                <a:effectLst>
                  <a:outerShdw blurRad="38100" dist="38100" dir="2700000" algn="tl">
                    <a:srgbClr val="C0C0C0"/>
                  </a:outerShdw>
                </a:effectLst>
              </a:rPr>
              <a:t>DL</a:t>
            </a:r>
            <a:r>
              <a:rPr lang="zh-CN" altLang="en-US" sz="2400">
                <a:solidFill>
                  <a:srgbClr val="FF0000"/>
                </a:solidFill>
                <a:effectLst>
                  <a:outerShdw blurRad="38100" dist="38100" dir="2700000" algn="tl">
                    <a:srgbClr val="C0C0C0"/>
                  </a:outerShdw>
                </a:effectLst>
              </a:rPr>
              <a:t>）</a:t>
            </a:r>
          </a:p>
          <a:p>
            <a:pPr lvl="1">
              <a:buFont typeface="Wingdings" pitchFamily="2" charset="2"/>
              <a:buNone/>
            </a:pPr>
            <a:r>
              <a:rPr lang="zh-CN" altLang="en-US" sz="2000"/>
              <a:t>    根据</a:t>
            </a:r>
            <a:r>
              <a:rPr lang="en-US" altLang="zh-CN" sz="2000"/>
              <a:t>LAN</a:t>
            </a:r>
            <a:r>
              <a:rPr lang="zh-CN" altLang="en-US" sz="2000"/>
              <a:t>的特点（可用媒体较多），将此层分为两个子层：</a:t>
            </a:r>
          </a:p>
          <a:p>
            <a:pPr lvl="1"/>
            <a:r>
              <a:rPr lang="zh-CN" altLang="en-US" sz="2000"/>
              <a:t>逻辑链路控制子层（</a:t>
            </a:r>
            <a:r>
              <a:rPr lang="en-US" altLang="zh-CN" sz="2000"/>
              <a:t>LLC</a:t>
            </a:r>
            <a:r>
              <a:rPr lang="zh-CN" altLang="en-US" sz="2000"/>
              <a:t>）</a:t>
            </a:r>
          </a:p>
          <a:p>
            <a:pPr lvl="1">
              <a:buFont typeface="Wingdings" pitchFamily="2" charset="2"/>
              <a:buNone/>
            </a:pPr>
            <a:r>
              <a:rPr lang="zh-CN" altLang="en-US" sz="2000"/>
              <a:t>    负责将不可靠的传输信道转换成可靠的信道。</a:t>
            </a:r>
          </a:p>
          <a:p>
            <a:pPr lvl="1"/>
            <a:r>
              <a:rPr lang="zh-CN" altLang="en-US" sz="2000"/>
              <a:t>媒体访问控制子层（</a:t>
            </a:r>
            <a:r>
              <a:rPr lang="en-US" altLang="zh-CN" sz="2000"/>
              <a:t>MAC</a:t>
            </a:r>
            <a:r>
              <a:rPr lang="zh-CN" altLang="en-US" sz="2000"/>
              <a:t>）</a:t>
            </a:r>
          </a:p>
          <a:p>
            <a:pPr lvl="1">
              <a:buFont typeface="Wingdings" pitchFamily="2" charset="2"/>
              <a:buNone/>
            </a:pPr>
            <a:r>
              <a:rPr lang="zh-CN" altLang="en-US" sz="2000"/>
              <a:t>           负责解决由哪个设备占有媒体的问题（因为</a:t>
            </a:r>
            <a:r>
              <a:rPr lang="en-US" altLang="zh-CN" sz="2000"/>
              <a:t>LAN</a:t>
            </a:r>
            <a:r>
              <a:rPr lang="zh-CN" altLang="en-US" sz="2000"/>
              <a:t>的多个设备共享公共传输媒体）。</a:t>
            </a:r>
          </a:p>
          <a:p>
            <a:pPr>
              <a:buClr>
                <a:srgbClr val="FF0000"/>
              </a:buClr>
            </a:pPr>
            <a:r>
              <a:rPr lang="zh-CN" altLang="en-US" sz="2400">
                <a:solidFill>
                  <a:srgbClr val="FF0000"/>
                </a:solidFill>
                <a:effectLst>
                  <a:outerShdw blurRad="38100" dist="38100" dir="2700000" algn="tl">
                    <a:srgbClr val="C0C0C0"/>
                  </a:outerShdw>
                </a:effectLst>
              </a:rPr>
              <a:t>网络层（</a:t>
            </a:r>
            <a:r>
              <a:rPr lang="en-US" altLang="zh-CN" sz="2400">
                <a:solidFill>
                  <a:srgbClr val="FF0000"/>
                </a:solidFill>
                <a:effectLst>
                  <a:outerShdw blurRad="38100" dist="38100" dir="2700000" algn="tl">
                    <a:srgbClr val="C0C0C0"/>
                  </a:outerShdw>
                </a:effectLst>
              </a:rPr>
              <a:t>N</a:t>
            </a:r>
            <a:r>
              <a:rPr lang="zh-CN" altLang="en-US" sz="2400">
                <a:solidFill>
                  <a:srgbClr val="FF0000"/>
                </a:solidFill>
                <a:effectLst>
                  <a:outerShdw blurRad="38100" dist="38100" dir="2700000" algn="tl">
                    <a:srgbClr val="C0C0C0"/>
                  </a:outerShdw>
                </a:effectLst>
              </a:rPr>
              <a:t>）</a:t>
            </a:r>
          </a:p>
          <a:p>
            <a:pPr lvl="1"/>
            <a:r>
              <a:rPr lang="zh-CN" altLang="en-US" sz="2000"/>
              <a:t>用于互联</a:t>
            </a:r>
            <a:r>
              <a:rPr lang="en-US" altLang="zh-CN" sz="2000"/>
              <a:t>LAN</a:t>
            </a:r>
            <a:r>
              <a:rPr lang="zh-CN" altLang="en-US" sz="2000"/>
              <a:t>。</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22" name="Text Box 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
        <p:nvSpPr>
          <p:cNvPr id="389123" name="Text Box 3"/>
          <p:cNvSpPr txBox="1">
            <a:spLocks noChangeArrowheads="1"/>
          </p:cNvSpPr>
          <p:nvPr/>
        </p:nvSpPr>
        <p:spPr bwMode="auto">
          <a:xfrm>
            <a:off x="7452320" y="1700808"/>
            <a:ext cx="647700" cy="1571842"/>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a:spcBef>
                <a:spcPct val="0"/>
              </a:spcBef>
              <a:defRPr kumimoji="1" sz="2400">
                <a:solidFill>
                  <a:schemeClr val="tx1"/>
                </a:solidFill>
                <a:latin typeface="Times New Roman" pitchFamily="18" charset="0"/>
                <a:ea typeface="宋体" pitchFamily="2" charset="-122"/>
              </a:defRPr>
            </a:lvl1pPr>
            <a:lvl2pPr marL="5184775">
              <a:spcBef>
                <a:spcPct val="0"/>
              </a:spcBef>
              <a:defRPr kumimoji="1" sz="2400">
                <a:solidFill>
                  <a:schemeClr val="tx1"/>
                </a:solidFill>
                <a:latin typeface="Times New Roman" pitchFamily="18" charset="0"/>
                <a:ea typeface="宋体" pitchFamily="2" charset="-122"/>
              </a:defRPr>
            </a:lvl2pPr>
            <a:lvl3pPr marL="5375275">
              <a:spcBef>
                <a:spcPct val="0"/>
              </a:spcBef>
              <a:defRPr kumimoji="1" sz="2400">
                <a:solidFill>
                  <a:schemeClr val="tx1"/>
                </a:solidFill>
                <a:latin typeface="Times New Roman" pitchFamily="18" charset="0"/>
                <a:ea typeface="宋体" pitchFamily="2" charset="-122"/>
              </a:defRPr>
            </a:lvl3pPr>
            <a:lvl4pPr marL="5565775">
              <a:spcBef>
                <a:spcPct val="0"/>
              </a:spcBef>
              <a:defRPr kumimoji="1" sz="2400">
                <a:solidFill>
                  <a:schemeClr val="tx1"/>
                </a:solidFill>
                <a:latin typeface="Times New Roman" pitchFamily="18" charset="0"/>
                <a:ea typeface="宋体" pitchFamily="2" charset="-122"/>
              </a:defRPr>
            </a:lvl4pPr>
            <a:lvl5pPr marL="5756275">
              <a:spcBef>
                <a:spcPct val="0"/>
              </a:spcBef>
              <a:defRPr kumimoji="1" sz="2400">
                <a:solidFill>
                  <a:schemeClr val="tx1"/>
                </a:solidFill>
                <a:latin typeface="Times New Roman" pitchFamily="18" charset="0"/>
                <a:ea typeface="宋体" pitchFamily="2" charset="-122"/>
              </a:defRPr>
            </a:lvl5pPr>
            <a:lvl6pPr marL="6213475" fontAlgn="base">
              <a:spcBef>
                <a:spcPct val="0"/>
              </a:spcBef>
              <a:spcAft>
                <a:spcPct val="0"/>
              </a:spcAft>
              <a:defRPr kumimoji="1" sz="2400">
                <a:solidFill>
                  <a:schemeClr val="tx1"/>
                </a:solidFill>
                <a:latin typeface="Times New Roman" pitchFamily="18" charset="0"/>
                <a:ea typeface="宋体" pitchFamily="2" charset="-122"/>
              </a:defRPr>
            </a:lvl6pPr>
            <a:lvl7pPr marL="6670675" fontAlgn="base">
              <a:spcBef>
                <a:spcPct val="0"/>
              </a:spcBef>
              <a:spcAft>
                <a:spcPct val="0"/>
              </a:spcAft>
              <a:defRPr kumimoji="1" sz="2400">
                <a:solidFill>
                  <a:schemeClr val="tx1"/>
                </a:solidFill>
                <a:latin typeface="Times New Roman" pitchFamily="18" charset="0"/>
                <a:ea typeface="宋体" pitchFamily="2" charset="-122"/>
              </a:defRPr>
            </a:lvl7pPr>
            <a:lvl8pPr marL="7127875" fontAlgn="base">
              <a:spcBef>
                <a:spcPct val="0"/>
              </a:spcBef>
              <a:spcAft>
                <a:spcPct val="0"/>
              </a:spcAft>
              <a:defRPr kumimoji="1" sz="2400">
                <a:solidFill>
                  <a:schemeClr val="tx1"/>
                </a:solidFill>
                <a:latin typeface="Times New Roman" pitchFamily="18" charset="0"/>
                <a:ea typeface="宋体" pitchFamily="2" charset="-122"/>
              </a:defRPr>
            </a:lvl8pPr>
            <a:lvl9pPr marL="7585075"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b="1">
                <a:latin typeface="+mn-ea"/>
                <a:ea typeface="+mn-ea"/>
              </a:rPr>
              <a:t>主要协议</a:t>
            </a:r>
            <a:endParaRPr lang="en-US" altLang="zh-CN" b="1">
              <a:latin typeface="+mn-ea"/>
              <a:ea typeface="+mn-ea"/>
            </a:endParaRPr>
          </a:p>
        </p:txBody>
      </p:sp>
      <p:sp>
        <p:nvSpPr>
          <p:cNvPr id="389126" name="Rectangle 6"/>
          <p:cNvSpPr>
            <a:spLocks noChangeArrowheads="1"/>
          </p:cNvSpPr>
          <p:nvPr/>
        </p:nvSpPr>
        <p:spPr bwMode="auto">
          <a:xfrm>
            <a:off x="6732240" y="4768523"/>
            <a:ext cx="2232248" cy="1479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lvl1pPr marL="266700" indent="-2667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marL="0" indent="0">
              <a:lnSpc>
                <a:spcPct val="150000"/>
              </a:lnSpc>
              <a:buClrTx/>
              <a:buSzPct val="70000"/>
            </a:pPr>
            <a:r>
              <a:rPr lang="zh-CN" altLang="en-US" sz="2000" b="1" dirty="0" smtClean="0">
                <a:solidFill>
                  <a:srgbClr val="FF0000"/>
                </a:solidFill>
                <a:effectLst>
                  <a:outerShdw blurRad="38100" dist="38100" dir="2700000" algn="tl">
                    <a:srgbClr val="C0C0C0"/>
                  </a:outerShdw>
                </a:effectLst>
                <a:latin typeface="+mn-ea"/>
                <a:ea typeface="+mn-ea"/>
              </a:rPr>
              <a:t> *</a:t>
            </a:r>
            <a:r>
              <a:rPr lang="zh-CN" altLang="en-US" sz="2000" b="1" dirty="0">
                <a:solidFill>
                  <a:srgbClr val="FF0000"/>
                </a:solidFill>
                <a:effectLst>
                  <a:outerShdw blurRad="38100" dist="38100" dir="2700000" algn="tl">
                    <a:srgbClr val="C0C0C0"/>
                  </a:outerShdw>
                </a:effectLst>
                <a:latin typeface="+mn-ea"/>
                <a:ea typeface="+mn-ea"/>
              </a:rPr>
              <a:t>：</a:t>
            </a:r>
            <a:r>
              <a:rPr lang="zh-CN" altLang="en-US" sz="2000" b="1" dirty="0">
                <a:effectLst>
                  <a:outerShdw blurRad="38100" dist="38100" dir="2700000" algn="tl">
                    <a:srgbClr val="C0C0C0"/>
                  </a:outerShdw>
                </a:effectLst>
                <a:latin typeface="+mn-ea"/>
                <a:ea typeface="+mn-ea"/>
              </a:rPr>
              <a:t>目前比较</a:t>
            </a:r>
            <a:r>
              <a:rPr lang="zh-CN" altLang="en-US" sz="2000" b="1" dirty="0" smtClean="0">
                <a:effectLst>
                  <a:outerShdw blurRad="38100" dist="38100" dir="2700000" algn="tl">
                    <a:srgbClr val="C0C0C0"/>
                  </a:outerShdw>
                </a:effectLst>
                <a:latin typeface="+mn-ea"/>
                <a:ea typeface="+mn-ea"/>
              </a:rPr>
              <a:t>流行</a:t>
            </a:r>
            <a:endParaRPr lang="en-US" altLang="zh-CN" sz="2000" b="1" dirty="0" smtClean="0">
              <a:effectLst>
                <a:outerShdw blurRad="38100" dist="38100" dir="2700000" algn="tl">
                  <a:srgbClr val="C0C0C0"/>
                </a:outerShdw>
              </a:effectLst>
              <a:latin typeface="+mn-ea"/>
              <a:ea typeface="+mn-ea"/>
            </a:endParaRPr>
          </a:p>
          <a:p>
            <a:pPr marL="444500" indent="-444500">
              <a:lnSpc>
                <a:spcPct val="150000"/>
              </a:lnSpc>
              <a:buClrTx/>
              <a:buSzPct val="70000"/>
            </a:pPr>
            <a:r>
              <a:rPr lang="zh-CN" altLang="en-US" sz="2000" b="1" dirty="0" smtClean="0">
                <a:solidFill>
                  <a:srgbClr val="FF0000"/>
                </a:solidFill>
                <a:effectLst>
                  <a:outerShdw blurRad="38100" dist="38100" dir="2700000" algn="tl">
                    <a:srgbClr val="C0C0C0"/>
                  </a:outerShdw>
                </a:effectLst>
                <a:latin typeface="+mn-ea"/>
                <a:ea typeface="+mn-ea"/>
                <a:sym typeface="Wingdings 2" pitchFamily="18" charset="2"/>
              </a:rPr>
              <a:t></a:t>
            </a:r>
            <a:r>
              <a:rPr lang="zh-CN" altLang="en-US" sz="2000" b="1" dirty="0">
                <a:solidFill>
                  <a:srgbClr val="FF0000"/>
                </a:solidFill>
                <a:effectLst>
                  <a:outerShdw blurRad="38100" dist="38100" dir="2700000" algn="tl">
                    <a:srgbClr val="C0C0C0"/>
                  </a:outerShdw>
                </a:effectLst>
                <a:latin typeface="+mn-ea"/>
                <a:ea typeface="+mn-ea"/>
              </a:rPr>
              <a:t>：</a:t>
            </a:r>
            <a:r>
              <a:rPr lang="zh-CN" altLang="en-US" sz="2000" b="1" dirty="0">
                <a:effectLst>
                  <a:outerShdw blurRad="38100" dist="38100" dir="2700000" algn="tl">
                    <a:srgbClr val="C0C0C0"/>
                  </a:outerShdw>
                </a:effectLst>
                <a:latin typeface="+mn-ea"/>
                <a:ea typeface="+mn-ea"/>
              </a:rPr>
              <a:t>表示已经</a:t>
            </a:r>
            <a:r>
              <a:rPr lang="zh-CN" altLang="en-US" sz="2000" b="1" dirty="0" smtClean="0">
                <a:effectLst>
                  <a:outerShdw blurRad="38100" dist="38100" dir="2700000" algn="tl">
                    <a:srgbClr val="C0C0C0"/>
                  </a:outerShdw>
                </a:effectLst>
                <a:latin typeface="+mn-ea"/>
                <a:ea typeface="+mn-ea"/>
              </a:rPr>
              <a:t>放弃和停止</a:t>
            </a:r>
            <a:r>
              <a:rPr lang="zh-CN" altLang="en-US" sz="2000" b="1" dirty="0" smtClean="0">
                <a:effectLst>
                  <a:outerShdw blurRad="38100" dist="38100" dir="2700000" algn="tl">
                    <a:srgbClr val="C0C0C0"/>
                  </a:outerShdw>
                </a:effectLst>
                <a:latin typeface="+mn-ea"/>
                <a:ea typeface="+mn-ea"/>
                <a:sym typeface="Wingdings 2" pitchFamily="18" charset="2"/>
              </a:rPr>
              <a:t> </a:t>
            </a:r>
            <a:endParaRPr lang="zh-CN" altLang="en-US" sz="2000" b="1" dirty="0">
              <a:effectLst>
                <a:outerShdw blurRad="38100" dist="38100" dir="2700000" algn="tl">
                  <a:srgbClr val="C0C0C0"/>
                </a:outerShdw>
              </a:effectLst>
              <a:latin typeface="+mn-ea"/>
              <a:ea typeface="+mn-ea"/>
              <a:sym typeface="Wingdings 2" pitchFamily="18" charset="2"/>
            </a:endParaRPr>
          </a:p>
        </p:txBody>
      </p:sp>
      <p:pic>
        <p:nvPicPr>
          <p:cNvPr id="6" name="Picture 6">
            <a:extLst>
              <a:ext uri="{FF2B5EF4-FFF2-40B4-BE49-F238E27FC236}">
                <a16:creationId xmlns:a16="http://schemas.microsoft.com/office/drawing/2014/main" xmlns="" id="{CCAAADBB-73AE-534B-9234-95F5DCFF7A61}"/>
              </a:ext>
            </a:extLst>
          </p:cNvPr>
          <p:cNvPicPr>
            <a:picLocks noChangeAspect="1"/>
          </p:cNvPicPr>
          <p:nvPr/>
        </p:nvPicPr>
        <p:blipFill>
          <a:blip r:embed="rId3"/>
          <a:stretch>
            <a:fillRect/>
          </a:stretch>
        </p:blipFill>
        <p:spPr>
          <a:xfrm>
            <a:off x="35496" y="44624"/>
            <a:ext cx="6748102" cy="6669360"/>
          </a:xfrm>
          <a:prstGeom prst="rect">
            <a:avLst/>
          </a:prstGeom>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ChangeArrowheads="1"/>
          </p:cNvSpPr>
          <p:nvPr>
            <p:ph type="title"/>
          </p:nvPr>
        </p:nvSpPr>
        <p:spPr/>
        <p:txBody>
          <a:bodyPr/>
          <a:lstStyle/>
          <a:p>
            <a:r>
              <a:rPr lang="zh-CN" altLang="en-US"/>
              <a:t>计算机网络实例</a:t>
            </a:r>
          </a:p>
        </p:txBody>
      </p:sp>
      <p:sp>
        <p:nvSpPr>
          <p:cNvPr id="45363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endParaRPr lang="zh-CN" altLang="en-US" sz="1200">
              <a:ea typeface="幼圆" pitchFamily="49" charset="-122"/>
            </a:endParaRPr>
          </a:p>
        </p:txBody>
      </p:sp>
      <p:sp>
        <p:nvSpPr>
          <p:cNvPr id="453637" name="Rectangle 5"/>
          <p:cNvSpPr>
            <a:spLocks noGrp="1" noChangeArrowheads="1"/>
          </p:cNvSpPr>
          <p:nvPr>
            <p:ph type="body" idx="1"/>
          </p:nvPr>
        </p:nvSpPr>
        <p:spPr>
          <a:xfrm>
            <a:off x="1889745" y="1773386"/>
            <a:ext cx="5490567" cy="4679950"/>
          </a:xfrm>
        </p:spPr>
        <p:txBody>
          <a:bodyPr/>
          <a:lstStyle/>
          <a:p>
            <a:pPr>
              <a:lnSpc>
                <a:spcPct val="105000"/>
              </a:lnSpc>
            </a:pPr>
            <a:r>
              <a:rPr lang="en-US" altLang="zh-CN" dirty="0">
                <a:solidFill>
                  <a:srgbClr val="FF0000"/>
                </a:solidFill>
                <a:hlinkClick r:id="rId4" action="ppaction://hlinksldjump"/>
              </a:rPr>
              <a:t>Internet</a:t>
            </a:r>
            <a:endParaRPr lang="en-US" altLang="zh-CN" dirty="0">
              <a:solidFill>
                <a:srgbClr val="FF0000"/>
              </a:solidFill>
            </a:endParaRPr>
          </a:p>
          <a:p>
            <a:pPr>
              <a:lnSpc>
                <a:spcPct val="105000"/>
              </a:lnSpc>
            </a:pPr>
            <a:r>
              <a:rPr lang="zh-CN" altLang="en-US" dirty="0">
                <a:solidFill>
                  <a:srgbClr val="FF0000"/>
                </a:solidFill>
              </a:rPr>
              <a:t>面向连接的网络</a:t>
            </a:r>
          </a:p>
          <a:p>
            <a:pPr lvl="1">
              <a:lnSpc>
                <a:spcPct val="105000"/>
              </a:lnSpc>
            </a:pPr>
            <a:r>
              <a:rPr lang="zh-CN" altLang="en-US" dirty="0" smtClean="0"/>
              <a:t>帧</a:t>
            </a:r>
            <a:r>
              <a:rPr lang="zh-CN" altLang="en-US" dirty="0"/>
              <a:t>中继（</a:t>
            </a:r>
            <a:r>
              <a:rPr lang="en-US" altLang="zh-CN" dirty="0"/>
              <a:t>FR</a:t>
            </a:r>
            <a:r>
              <a:rPr lang="zh-CN" altLang="en-US" dirty="0"/>
              <a:t>）</a:t>
            </a:r>
          </a:p>
          <a:p>
            <a:pPr lvl="1">
              <a:lnSpc>
                <a:spcPct val="105000"/>
              </a:lnSpc>
            </a:pPr>
            <a:r>
              <a:rPr lang="zh-CN" altLang="en-US" dirty="0"/>
              <a:t>异步传输模式（</a:t>
            </a:r>
            <a:r>
              <a:rPr lang="en-US" altLang="zh-CN" dirty="0"/>
              <a:t>ATM</a:t>
            </a:r>
            <a:r>
              <a:rPr lang="zh-CN" altLang="en-US" dirty="0"/>
              <a:t>）</a:t>
            </a:r>
          </a:p>
          <a:p>
            <a:pPr>
              <a:lnSpc>
                <a:spcPct val="105000"/>
              </a:lnSpc>
            </a:pPr>
            <a:r>
              <a:rPr lang="zh-CN" altLang="en-US" dirty="0">
                <a:solidFill>
                  <a:srgbClr val="FF0000"/>
                </a:solidFill>
              </a:rPr>
              <a:t>局域网</a:t>
            </a:r>
          </a:p>
          <a:p>
            <a:pPr lvl="1">
              <a:lnSpc>
                <a:spcPct val="105000"/>
              </a:lnSpc>
            </a:pPr>
            <a:r>
              <a:rPr lang="zh-CN" altLang="en-US" dirty="0">
                <a:hlinkClick r:id="rId5" action="ppaction://hlinksldjump"/>
              </a:rPr>
              <a:t>以太网</a:t>
            </a:r>
            <a:r>
              <a:rPr lang="zh-CN" altLang="en-US" dirty="0"/>
              <a:t>（</a:t>
            </a:r>
            <a:r>
              <a:rPr lang="en-US" altLang="zh-CN" dirty="0"/>
              <a:t>Ethernet</a:t>
            </a:r>
            <a:r>
              <a:rPr lang="zh-CN" altLang="en-US" dirty="0"/>
              <a:t>）</a:t>
            </a:r>
          </a:p>
          <a:p>
            <a:pPr lvl="1">
              <a:lnSpc>
                <a:spcPct val="105000"/>
              </a:lnSpc>
            </a:pPr>
            <a:r>
              <a:rPr lang="zh-CN" altLang="en-US" dirty="0" smtClean="0">
                <a:hlinkClick r:id="rId6" action="ppaction://hlinksldjump"/>
              </a:rPr>
              <a:t>无线</a:t>
            </a:r>
            <a:r>
              <a:rPr lang="en-US" altLang="zh-CN" dirty="0" smtClean="0">
                <a:hlinkClick r:id="rId6" action="ppaction://hlinksldjump"/>
              </a:rPr>
              <a:t>LAN</a:t>
            </a:r>
            <a:r>
              <a:rPr lang="zh-CN" altLang="en-US" dirty="0"/>
              <a:t>（</a:t>
            </a:r>
            <a:r>
              <a:rPr lang="en-US" altLang="zh-CN" dirty="0"/>
              <a:t>IEEE 802.11</a:t>
            </a:r>
            <a:r>
              <a:rPr lang="zh-CN" altLang="en-US" dirty="0" smtClean="0"/>
              <a:t>）</a:t>
            </a:r>
            <a:endParaRPr lang="en-US" altLang="zh-CN" dirty="0" smtClean="0"/>
          </a:p>
          <a:p>
            <a:pPr>
              <a:lnSpc>
                <a:spcPct val="105000"/>
              </a:lnSpc>
            </a:pPr>
            <a:r>
              <a:rPr lang="en-US" altLang="zh-CN" dirty="0" smtClean="0">
                <a:hlinkClick r:id="rId7" action="ppaction://hlinksldjump"/>
              </a:rPr>
              <a:t>RFID</a:t>
            </a:r>
            <a:r>
              <a:rPr lang="zh-CN" altLang="en-US" dirty="0" smtClean="0">
                <a:hlinkClick r:id="rId7" action="ppaction://hlinksldjump"/>
              </a:rPr>
              <a:t>和传感器网络</a:t>
            </a:r>
            <a:endParaRPr lang="zh-CN" altLang="en-US" dirty="0"/>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Rectangle 2"/>
          <p:cNvSpPr>
            <a:spLocks noGrp="1" noChangeArrowheads="1"/>
          </p:cNvSpPr>
          <p:nvPr>
            <p:ph type="title"/>
          </p:nvPr>
        </p:nvSpPr>
        <p:spPr/>
        <p:txBody>
          <a:bodyPr/>
          <a:lstStyle/>
          <a:p>
            <a:r>
              <a:rPr lang="en-US" altLang="zh-CN">
                <a:solidFill>
                  <a:schemeClr val="tx1"/>
                </a:solidFill>
              </a:rPr>
              <a:t>Internet</a:t>
            </a:r>
            <a:endParaRPr lang="zh-CN" altLang="en-US">
              <a:solidFill>
                <a:schemeClr val="tx1"/>
              </a:solidFill>
            </a:endParaRPr>
          </a:p>
        </p:txBody>
      </p:sp>
      <p:sp>
        <p:nvSpPr>
          <p:cNvPr id="4546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sp>
        <p:nvSpPr>
          <p:cNvPr id="454661" name="Rectangle 5"/>
          <p:cNvSpPr>
            <a:spLocks noGrp="1" noChangeArrowheads="1"/>
          </p:cNvSpPr>
          <p:nvPr>
            <p:ph type="body" idx="1"/>
          </p:nvPr>
        </p:nvSpPr>
        <p:spPr>
          <a:xfrm>
            <a:off x="3132138" y="2132806"/>
            <a:ext cx="2682875" cy="3600450"/>
          </a:xfrm>
        </p:spPr>
        <p:txBody>
          <a:bodyPr/>
          <a:lstStyle/>
          <a:p>
            <a:pPr>
              <a:lnSpc>
                <a:spcPct val="150000"/>
              </a:lnSpc>
            </a:pPr>
            <a:r>
              <a:rPr lang="zh-CN" altLang="en-US" dirty="0">
                <a:hlinkClick r:id="rId5" action="ppaction://hlinksldjump"/>
              </a:rPr>
              <a:t>发展过程</a:t>
            </a:r>
            <a:endParaRPr lang="zh-CN" altLang="en-US" dirty="0"/>
          </a:p>
          <a:p>
            <a:pPr>
              <a:lnSpc>
                <a:spcPct val="150000"/>
              </a:lnSpc>
            </a:pPr>
            <a:r>
              <a:rPr lang="zh-CN" altLang="en-US" dirty="0">
                <a:hlinkClick r:id="rId6" action="ppaction://hlinksldjump"/>
              </a:rPr>
              <a:t>典型</a:t>
            </a:r>
            <a:r>
              <a:rPr lang="zh-CN" altLang="en-US" dirty="0" smtClean="0">
                <a:hlinkClick r:id="rId6" action="ppaction://hlinksldjump"/>
              </a:rPr>
              <a:t>应用</a:t>
            </a:r>
            <a:endParaRPr lang="en-US" altLang="zh-CN" dirty="0" smtClean="0"/>
          </a:p>
          <a:p>
            <a:pPr>
              <a:lnSpc>
                <a:spcPct val="150000"/>
              </a:lnSpc>
            </a:pPr>
            <a:r>
              <a:rPr lang="zh-CN" altLang="en-US" dirty="0" smtClean="0">
                <a:hlinkClick r:id="rId7" action="ppaction://hlinksldjump"/>
              </a:rPr>
              <a:t>体系结构</a:t>
            </a:r>
            <a:endParaRPr lang="zh-CN" altLang="en-US" dirty="0"/>
          </a:p>
          <a:p>
            <a:pPr>
              <a:lnSpc>
                <a:spcPct val="150000"/>
              </a:lnSpc>
            </a:pPr>
            <a:r>
              <a:rPr lang="zh-CN" altLang="en-US" dirty="0">
                <a:hlinkClick r:id="rId8" action="ppaction://hlinksldjump"/>
              </a:rPr>
              <a:t>国内情况</a:t>
            </a:r>
            <a:endParaRPr lang="zh-CN" altLang="en-US" dirty="0"/>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r>
              <a:rPr lang="zh-CN" altLang="en-US">
                <a:latin typeface="宋体" pitchFamily="2" charset="-122"/>
              </a:rPr>
              <a:t>商业应用</a:t>
            </a:r>
            <a:r>
              <a:rPr lang="zh-CN" altLang="en-US"/>
              <a:t> </a:t>
            </a:r>
          </a:p>
        </p:txBody>
      </p:sp>
      <p:sp>
        <p:nvSpPr>
          <p:cNvPr id="2334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计算机网络的应用</a:t>
            </a:r>
            <a:endParaRPr lang="zh-CN" altLang="en-US" sz="1200">
              <a:ea typeface="幼圆" pitchFamily="49" charset="-122"/>
            </a:endParaRPr>
          </a:p>
        </p:txBody>
      </p:sp>
      <p:sp>
        <p:nvSpPr>
          <p:cNvPr id="233477" name="Rectangle 5"/>
          <p:cNvSpPr>
            <a:spLocks noGrp="1" noChangeArrowheads="1"/>
          </p:cNvSpPr>
          <p:nvPr>
            <p:ph type="body" idx="1"/>
          </p:nvPr>
        </p:nvSpPr>
        <p:spPr/>
        <p:txBody>
          <a:bodyPr/>
          <a:lstStyle/>
          <a:p>
            <a:pPr marL="0" indent="0">
              <a:lnSpc>
                <a:spcPct val="110000"/>
              </a:lnSpc>
              <a:buClr>
                <a:srgbClr val="FF0000"/>
              </a:buClr>
            </a:pPr>
            <a:r>
              <a:rPr lang="zh-CN" altLang="en-US" sz="2400" dirty="0">
                <a:solidFill>
                  <a:srgbClr val="FF0000"/>
                </a:solidFill>
                <a:effectLst>
                  <a:outerShdw blurRad="38100" dist="38100" dir="2700000" algn="tl">
                    <a:srgbClr val="C0C0C0"/>
                  </a:outerShdw>
                </a:effectLst>
              </a:rPr>
              <a:t>  资源共享</a:t>
            </a:r>
          </a:p>
          <a:p>
            <a:pPr marL="0" indent="0">
              <a:lnSpc>
                <a:spcPct val="110000"/>
              </a:lnSpc>
              <a:buFont typeface="Wingdings" pitchFamily="2" charset="2"/>
              <a:buNone/>
            </a:pPr>
            <a:r>
              <a:rPr lang="zh-CN" altLang="en-US" sz="2400" dirty="0"/>
              <a:t>       可共享资源有：硬件、软件、信息等，可采用</a:t>
            </a:r>
            <a:r>
              <a:rPr lang="zh-CN" altLang="en-US" sz="2400" dirty="0">
                <a:hlinkClick r:id="rId6" action="ppaction://hlinksldjump"/>
              </a:rPr>
              <a:t>客户</a:t>
            </a:r>
            <a:r>
              <a:rPr lang="en-US" altLang="zh-CN" sz="2400" dirty="0">
                <a:hlinkClick r:id="rId6" action="ppaction://hlinksldjump"/>
              </a:rPr>
              <a:t>-</a:t>
            </a:r>
            <a:r>
              <a:rPr lang="zh-CN" altLang="en-US" sz="2400" dirty="0">
                <a:hlinkClick r:id="rId6" action="ppaction://hlinksldjump"/>
              </a:rPr>
              <a:t>服务器</a:t>
            </a:r>
            <a:r>
              <a:rPr lang="en-US" altLang="zh-CN" sz="2400" dirty="0"/>
              <a:t>(Client/Server)</a:t>
            </a:r>
            <a:r>
              <a:rPr lang="zh-CN" altLang="en-US" sz="2400" dirty="0"/>
              <a:t>或</a:t>
            </a:r>
            <a:r>
              <a:rPr lang="zh-CN" altLang="en-US" sz="2400" dirty="0">
                <a:hlinkClick r:id="rId7" action="ppaction://hlinksldjump"/>
              </a:rPr>
              <a:t>浏览器</a:t>
            </a:r>
            <a:r>
              <a:rPr lang="en-US" altLang="zh-CN" sz="2400" dirty="0">
                <a:hlinkClick r:id="rId7" action="ppaction://hlinksldjump"/>
              </a:rPr>
              <a:t>-</a:t>
            </a:r>
            <a:r>
              <a:rPr lang="zh-CN" altLang="en-US" sz="2400" dirty="0">
                <a:hlinkClick r:id="rId7" action="ppaction://hlinksldjump"/>
              </a:rPr>
              <a:t>服务器</a:t>
            </a:r>
            <a:r>
              <a:rPr lang="en-US" altLang="zh-CN" sz="2400" dirty="0"/>
              <a:t>(Browser/Server)</a:t>
            </a:r>
            <a:r>
              <a:rPr lang="zh-CN" altLang="en-US" sz="2400" dirty="0"/>
              <a:t>方式进行。</a:t>
            </a:r>
            <a:r>
              <a:rPr lang="zh-CN" altLang="en-US" sz="2400" dirty="0">
                <a:solidFill>
                  <a:srgbClr val="0000FF"/>
                </a:solidFill>
              </a:rPr>
              <a:t>资源共享是计算机网络的主要功能</a:t>
            </a:r>
            <a:r>
              <a:rPr lang="zh-CN" altLang="en-US" sz="2400" dirty="0"/>
              <a:t>。</a:t>
            </a:r>
            <a:endParaRPr lang="en-US" altLang="zh-CN" sz="2400" dirty="0"/>
          </a:p>
          <a:p>
            <a:pPr marL="0" indent="0">
              <a:lnSpc>
                <a:spcPct val="110000"/>
              </a:lnSpc>
              <a:buClr>
                <a:srgbClr val="FF0000"/>
              </a:buClr>
            </a:pPr>
            <a:r>
              <a:rPr lang="zh-CN" altLang="en-US" sz="2400" dirty="0">
                <a:solidFill>
                  <a:srgbClr val="FF0000"/>
                </a:solidFill>
                <a:effectLst>
                  <a:outerShdw blurRad="38100" dist="38100" dir="2700000" algn="tl">
                    <a:srgbClr val="C0C0C0"/>
                  </a:outerShdw>
                </a:effectLst>
              </a:rPr>
              <a:t>  数据通信</a:t>
            </a:r>
          </a:p>
          <a:p>
            <a:pPr marL="0" indent="0">
              <a:lnSpc>
                <a:spcPct val="110000"/>
              </a:lnSpc>
              <a:buFont typeface="Wingdings" pitchFamily="2" charset="2"/>
              <a:buNone/>
            </a:pPr>
            <a:r>
              <a:rPr lang="zh-CN" altLang="en-US" sz="2400" dirty="0"/>
              <a:t>       主要方式有：</a:t>
            </a:r>
            <a:r>
              <a:rPr lang="en-US" altLang="zh-CN" sz="2400" dirty="0"/>
              <a:t>E-mail</a:t>
            </a:r>
            <a:r>
              <a:rPr lang="zh-CN" altLang="en-US" sz="2400" dirty="0" smtClean="0"/>
              <a:t>、</a:t>
            </a:r>
            <a:r>
              <a:rPr lang="en-US" altLang="zh-CN" sz="2400" dirty="0" smtClean="0"/>
              <a:t>IP</a:t>
            </a:r>
            <a:r>
              <a:rPr lang="zh-CN" altLang="en-US" sz="2400" dirty="0" smtClean="0"/>
              <a:t>电话</a:t>
            </a:r>
            <a:r>
              <a:rPr lang="en-US" altLang="zh-CN" sz="2400" dirty="0" smtClean="0"/>
              <a:t>/IP</a:t>
            </a:r>
            <a:r>
              <a:rPr lang="zh-CN" altLang="en-US" sz="2400" dirty="0" smtClean="0"/>
              <a:t>语音</a:t>
            </a:r>
            <a:r>
              <a:rPr lang="en-US" altLang="zh-CN" sz="2400" dirty="0" smtClean="0"/>
              <a:t>(VoIP)</a:t>
            </a:r>
            <a:r>
              <a:rPr lang="zh-CN" altLang="en-US" sz="2400" dirty="0" smtClean="0"/>
              <a:t>、协同</a:t>
            </a:r>
            <a:r>
              <a:rPr lang="zh-CN" altLang="en-US" sz="2400" dirty="0"/>
              <a:t>工作、视频会议等。</a:t>
            </a:r>
            <a:r>
              <a:rPr lang="zh-CN" altLang="en-US" sz="2400" dirty="0">
                <a:solidFill>
                  <a:srgbClr val="0000FF"/>
                </a:solidFill>
              </a:rPr>
              <a:t>数据通信是计算机网络的基本功能</a:t>
            </a:r>
            <a:r>
              <a:rPr lang="zh-CN" altLang="en-US" sz="2400" dirty="0"/>
              <a:t>。</a:t>
            </a:r>
          </a:p>
          <a:p>
            <a:pPr marL="0" indent="0">
              <a:lnSpc>
                <a:spcPct val="110000"/>
              </a:lnSpc>
              <a:buClr>
                <a:srgbClr val="FF0000"/>
              </a:buClr>
            </a:pPr>
            <a:r>
              <a:rPr lang="zh-CN" altLang="en-US" sz="2400" dirty="0">
                <a:solidFill>
                  <a:srgbClr val="FF0000"/>
                </a:solidFill>
                <a:effectLst>
                  <a:outerShdw blurRad="38100" dist="38100" dir="2700000" algn="tl">
                    <a:srgbClr val="C0C0C0"/>
                  </a:outerShdw>
                </a:effectLst>
              </a:rPr>
              <a:t>  电子商务</a:t>
            </a:r>
          </a:p>
          <a:p>
            <a:pPr marL="0" indent="0">
              <a:lnSpc>
                <a:spcPct val="110000"/>
              </a:lnSpc>
              <a:buFont typeface="Wingdings" pitchFamily="2" charset="2"/>
              <a:buNone/>
            </a:pPr>
            <a:r>
              <a:rPr lang="zh-CN" altLang="en-US" sz="2400" dirty="0"/>
              <a:t>       通过计算机网络以电子方式在企业之间、企业和消费者之间进行商业活动。</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ChangeArrowheads="1"/>
          </p:cNvSpPr>
          <p:nvPr>
            <p:ph type="title"/>
          </p:nvPr>
        </p:nvSpPr>
        <p:spPr/>
        <p:txBody>
          <a:bodyPr/>
          <a:lstStyle/>
          <a:p>
            <a:r>
              <a:rPr lang="en-US" altLang="zh-CN">
                <a:solidFill>
                  <a:schemeClr val="tx1"/>
                </a:solidFill>
              </a:rPr>
              <a:t>Internet</a:t>
            </a:r>
            <a:r>
              <a:rPr lang="zh-CN" altLang="en-US"/>
              <a:t>发展过程</a:t>
            </a:r>
          </a:p>
        </p:txBody>
      </p:sp>
      <p:sp>
        <p:nvSpPr>
          <p:cNvPr id="4556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endParaRPr lang="en-US" altLang="zh-CN" sz="1200">
              <a:ea typeface="幼圆" pitchFamily="49" charset="-122"/>
            </a:endParaRPr>
          </a:p>
        </p:txBody>
      </p:sp>
      <p:sp>
        <p:nvSpPr>
          <p:cNvPr id="455684" name="Rectangle 4"/>
          <p:cNvSpPr>
            <a:spLocks noGrp="1" noChangeArrowheads="1"/>
          </p:cNvSpPr>
          <p:nvPr>
            <p:ph type="body" idx="1"/>
          </p:nvPr>
        </p:nvSpPr>
        <p:spPr>
          <a:xfrm>
            <a:off x="1835150" y="1916113"/>
            <a:ext cx="5707063" cy="4319587"/>
          </a:xfrm>
        </p:spPr>
        <p:txBody>
          <a:bodyPr/>
          <a:lstStyle/>
          <a:p>
            <a:pPr>
              <a:lnSpc>
                <a:spcPct val="180000"/>
              </a:lnSpc>
            </a:pPr>
            <a:r>
              <a:rPr lang="zh-CN" altLang="en-US"/>
              <a:t>第一阶段：</a:t>
            </a:r>
            <a:r>
              <a:rPr lang="en-US" altLang="zh-CN">
                <a:hlinkClick r:id="rId6" action="ppaction://hlinksldjump"/>
              </a:rPr>
              <a:t>ARPANET</a:t>
            </a:r>
            <a:endParaRPr lang="en-US" altLang="zh-CN"/>
          </a:p>
          <a:p>
            <a:pPr>
              <a:lnSpc>
                <a:spcPct val="180000"/>
              </a:lnSpc>
            </a:pPr>
            <a:r>
              <a:rPr lang="zh-CN" altLang="en-US"/>
              <a:t>第二阶段：</a:t>
            </a:r>
            <a:r>
              <a:rPr lang="en-US" altLang="zh-CN">
                <a:hlinkClick r:id="rId7" action="ppaction://hlinksldjump"/>
              </a:rPr>
              <a:t>NSFNET</a:t>
            </a:r>
            <a:endParaRPr lang="en-US" altLang="zh-CN"/>
          </a:p>
          <a:p>
            <a:pPr>
              <a:lnSpc>
                <a:spcPct val="180000"/>
              </a:lnSpc>
            </a:pPr>
            <a:r>
              <a:rPr lang="zh-CN" altLang="en-US"/>
              <a:t>第三阶段：</a:t>
            </a:r>
            <a:r>
              <a:rPr lang="en-US" altLang="zh-CN">
                <a:hlinkClick r:id="rId8" action="ppaction://hlinksldjump"/>
              </a:rPr>
              <a:t>Internet</a:t>
            </a:r>
            <a:endParaRPr lang="en-US" altLang="zh-CN"/>
          </a:p>
          <a:p>
            <a:pPr>
              <a:lnSpc>
                <a:spcPct val="180000"/>
              </a:lnSpc>
            </a:pPr>
            <a:r>
              <a:rPr lang="zh-CN" altLang="en-US"/>
              <a:t>第四阶段：</a:t>
            </a:r>
            <a:r>
              <a:rPr lang="en-US" altLang="zh-CN">
                <a:hlinkClick r:id="rId9" action="ppaction://hlinksldjump"/>
              </a:rPr>
              <a:t>NGI</a:t>
            </a:r>
            <a:r>
              <a:rPr lang="zh-CN" altLang="en-US">
                <a:hlinkClick r:id="rId9" action="ppaction://hlinksldjump"/>
              </a:rPr>
              <a:t>和</a:t>
            </a:r>
            <a:r>
              <a:rPr lang="en-US" altLang="zh-CN">
                <a:hlinkClick r:id="rId9" action="ppaction://hlinksldjump"/>
              </a:rPr>
              <a:t>Internet2</a:t>
            </a:r>
            <a:endParaRPr lang="zh-CN" altLang="en-US"/>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Rectangle 2"/>
          <p:cNvSpPr>
            <a:spLocks noGrp="1" noChangeArrowheads="1"/>
          </p:cNvSpPr>
          <p:nvPr>
            <p:ph type="title"/>
          </p:nvPr>
        </p:nvSpPr>
        <p:spPr/>
        <p:txBody>
          <a:bodyPr/>
          <a:lstStyle/>
          <a:p>
            <a:r>
              <a:rPr lang="en-US" altLang="zh-CN"/>
              <a:t>ARPANET</a:t>
            </a:r>
            <a:endParaRPr lang="zh-CN" altLang="en-US"/>
          </a:p>
        </p:txBody>
      </p:sp>
      <p:sp>
        <p:nvSpPr>
          <p:cNvPr id="456708" name="Rectangle 4"/>
          <p:cNvSpPr>
            <a:spLocks noGrp="1" noChangeArrowheads="1"/>
          </p:cNvSpPr>
          <p:nvPr>
            <p:ph type="body" idx="1"/>
          </p:nvPr>
        </p:nvSpPr>
        <p:spPr/>
        <p:txBody>
          <a:bodyPr/>
          <a:lstStyle/>
          <a:p>
            <a:pPr>
              <a:lnSpc>
                <a:spcPct val="110000"/>
              </a:lnSpc>
              <a:buFont typeface="Wingdings" pitchFamily="2" charset="2"/>
              <a:buNone/>
            </a:pPr>
            <a:r>
              <a:rPr lang="en-US" altLang="zh-CN" sz="2400" dirty="0"/>
              <a:t>     Internet</a:t>
            </a:r>
            <a:r>
              <a:rPr lang="zh-CN" altLang="en-US" sz="2400" dirty="0"/>
              <a:t>起源于美国的</a:t>
            </a:r>
            <a:r>
              <a:rPr lang="en-US" altLang="zh-CN" sz="2400" dirty="0"/>
              <a:t>ARPANET</a:t>
            </a:r>
            <a:r>
              <a:rPr lang="zh-CN" altLang="en-US" sz="2400" dirty="0"/>
              <a:t>。</a:t>
            </a:r>
          </a:p>
          <a:p>
            <a:pPr>
              <a:lnSpc>
                <a:spcPct val="110000"/>
              </a:lnSpc>
            </a:pPr>
            <a:r>
              <a:rPr lang="en-US" altLang="zh-CN" sz="2400" dirty="0">
                <a:solidFill>
                  <a:srgbClr val="FF3300"/>
                </a:solidFill>
              </a:rPr>
              <a:t>1969</a:t>
            </a:r>
            <a:r>
              <a:rPr lang="zh-CN" altLang="en-US" sz="2400" dirty="0">
                <a:solidFill>
                  <a:srgbClr val="FF3300"/>
                </a:solidFill>
              </a:rPr>
              <a:t>年</a:t>
            </a:r>
            <a:r>
              <a:rPr lang="zh-CN" altLang="en-US" sz="2400" dirty="0"/>
              <a:t>：</a:t>
            </a:r>
            <a:r>
              <a:rPr lang="en-US" altLang="zh-CN" sz="2400" dirty="0"/>
              <a:t>ARPANET</a:t>
            </a:r>
            <a:r>
              <a:rPr lang="zh-CN" altLang="en-US" sz="2400" dirty="0"/>
              <a:t>于由</a:t>
            </a:r>
            <a:r>
              <a:rPr lang="en-US" altLang="zh-CN" sz="2400" dirty="0"/>
              <a:t>DoD</a:t>
            </a:r>
            <a:r>
              <a:rPr lang="zh-CN" altLang="en-US" sz="2400" dirty="0"/>
              <a:t>（国防部）下的</a:t>
            </a:r>
            <a:r>
              <a:rPr lang="en-US" altLang="zh-CN" sz="2400" dirty="0"/>
              <a:t>ARPA</a:t>
            </a:r>
            <a:r>
              <a:rPr lang="zh-CN" altLang="en-US" sz="2400" dirty="0"/>
              <a:t>（高级研究计划局）负责建立。 最初只是一个单个的分组交换网。 </a:t>
            </a:r>
          </a:p>
          <a:p>
            <a:pPr>
              <a:lnSpc>
                <a:spcPct val="110000"/>
              </a:lnSpc>
            </a:pPr>
            <a:r>
              <a:rPr lang="en-US" altLang="zh-CN" sz="2400" dirty="0">
                <a:solidFill>
                  <a:srgbClr val="FF3300"/>
                </a:solidFill>
              </a:rPr>
              <a:t>1983</a:t>
            </a:r>
            <a:r>
              <a:rPr lang="zh-CN" altLang="en-US" sz="2400" dirty="0">
                <a:solidFill>
                  <a:srgbClr val="FF3300"/>
                </a:solidFill>
              </a:rPr>
              <a:t>年</a:t>
            </a:r>
            <a:r>
              <a:rPr lang="zh-CN" altLang="en-US" sz="2400" dirty="0"/>
              <a:t>：</a:t>
            </a:r>
            <a:r>
              <a:rPr lang="en-US" altLang="zh-CN" sz="2400" dirty="0">
                <a:solidFill>
                  <a:srgbClr val="0000FF"/>
                </a:solidFill>
              </a:rPr>
              <a:t>TCP/IP</a:t>
            </a:r>
            <a:r>
              <a:rPr lang="zh-CN" altLang="en-US" sz="2400" dirty="0">
                <a:solidFill>
                  <a:srgbClr val="0000FF"/>
                </a:solidFill>
              </a:rPr>
              <a:t>协议</a:t>
            </a:r>
            <a:r>
              <a:rPr lang="zh-CN" altLang="en-US" sz="2400" dirty="0"/>
              <a:t>成为</a:t>
            </a:r>
            <a:r>
              <a:rPr lang="en-US" altLang="zh-CN" sz="2400" dirty="0"/>
              <a:t>ARPANET</a:t>
            </a:r>
            <a:r>
              <a:rPr lang="zh-CN" altLang="en-US" sz="2400" dirty="0"/>
              <a:t>上的标准协议。同年</a:t>
            </a:r>
            <a:r>
              <a:rPr lang="en-US" altLang="zh-CN" sz="2400" dirty="0"/>
              <a:t>ARPANET</a:t>
            </a:r>
            <a:r>
              <a:rPr lang="zh-CN" altLang="en-US" sz="2400" dirty="0"/>
              <a:t>分解成两个网络： </a:t>
            </a:r>
            <a:r>
              <a:rPr lang="en-US" altLang="zh-CN" sz="2400" dirty="0">
                <a:solidFill>
                  <a:srgbClr val="0000FF"/>
                </a:solidFill>
              </a:rPr>
              <a:t>ARPANET</a:t>
            </a:r>
            <a:r>
              <a:rPr lang="zh-CN" altLang="en-US" sz="2400" dirty="0"/>
              <a:t>，进行实验研究的科研网；</a:t>
            </a:r>
            <a:r>
              <a:rPr lang="en-US" altLang="zh-CN" sz="2400" dirty="0">
                <a:solidFill>
                  <a:srgbClr val="0000FF"/>
                </a:solidFill>
              </a:rPr>
              <a:t>MILNET</a:t>
            </a:r>
            <a:r>
              <a:rPr lang="zh-CN" altLang="en-US" sz="2400" dirty="0"/>
              <a:t>， 军用计算机网络 。</a:t>
            </a:r>
          </a:p>
          <a:p>
            <a:pPr>
              <a:lnSpc>
                <a:spcPct val="110000"/>
              </a:lnSpc>
            </a:pPr>
            <a:r>
              <a:rPr lang="en-US" altLang="zh-CN" sz="2400" dirty="0">
                <a:solidFill>
                  <a:srgbClr val="FF3300"/>
                </a:solidFill>
              </a:rPr>
              <a:t>1983~1984</a:t>
            </a:r>
            <a:r>
              <a:rPr lang="zh-CN" altLang="en-US" sz="2400" dirty="0">
                <a:solidFill>
                  <a:srgbClr val="FF3300"/>
                </a:solidFill>
              </a:rPr>
              <a:t>年</a:t>
            </a:r>
            <a:r>
              <a:rPr lang="zh-CN" altLang="en-US" sz="2400" dirty="0"/>
              <a:t>：</a:t>
            </a:r>
            <a:r>
              <a:rPr lang="en-US" altLang="zh-CN" sz="2400" dirty="0"/>
              <a:t>Internet</a:t>
            </a:r>
            <a:r>
              <a:rPr lang="zh-CN" altLang="en-US" sz="2400" dirty="0"/>
              <a:t>形成。</a:t>
            </a:r>
          </a:p>
          <a:p>
            <a:pPr>
              <a:lnSpc>
                <a:spcPct val="110000"/>
              </a:lnSpc>
            </a:pPr>
            <a:r>
              <a:rPr lang="en-US" altLang="zh-CN" sz="2400" dirty="0">
                <a:solidFill>
                  <a:srgbClr val="FF3300"/>
                </a:solidFill>
              </a:rPr>
              <a:t>1990</a:t>
            </a:r>
            <a:r>
              <a:rPr lang="zh-CN" altLang="en-US" sz="2400" dirty="0">
                <a:solidFill>
                  <a:srgbClr val="FF3300"/>
                </a:solidFill>
              </a:rPr>
              <a:t>年</a:t>
            </a:r>
            <a:r>
              <a:rPr lang="zh-CN" altLang="en-US" sz="2400" dirty="0"/>
              <a:t>：</a:t>
            </a:r>
            <a:r>
              <a:rPr lang="en-US" altLang="zh-CN" sz="2400" dirty="0"/>
              <a:t>ARPANET</a:t>
            </a:r>
            <a:r>
              <a:rPr lang="zh-CN" altLang="en-US" sz="2400" dirty="0"/>
              <a:t>正式宣布关闭，因为它的实验任务已经完成。      </a:t>
            </a:r>
          </a:p>
        </p:txBody>
      </p:sp>
      <p:sp>
        <p:nvSpPr>
          <p:cNvPr id="456709"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r>
              <a:rPr lang="en-US" altLang="zh-CN" sz="1200">
                <a:ea typeface="幼圆" pitchFamily="49" charset="-122"/>
              </a:rPr>
              <a:t>&gt;&gt;</a:t>
            </a:r>
            <a:r>
              <a:rPr lang="en-US" altLang="zh-CN" sz="1200">
                <a:ea typeface="幼圆" pitchFamily="49" charset="-122"/>
                <a:hlinkClick r:id="rId6" action="ppaction://hlinksldjump"/>
              </a:rPr>
              <a:t>Internet</a:t>
            </a:r>
            <a:r>
              <a:rPr lang="zh-CN" altLang="en-US" sz="1200">
                <a:ea typeface="幼圆" pitchFamily="49" charset="-122"/>
                <a:hlinkClick r:id="rId6" action="ppaction://hlinksldjump"/>
              </a:rPr>
              <a:t>发展过程</a:t>
            </a:r>
            <a:endParaRPr lang="en-US" altLang="zh-CN" sz="1200">
              <a:ea typeface="幼圆" pitchFamily="49" charset="-122"/>
            </a:endParaRPr>
          </a:p>
        </p:txBody>
      </p:sp>
      <p:sp>
        <p:nvSpPr>
          <p:cNvPr id="45671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6" name="Rectangle 2"/>
          <p:cNvSpPr>
            <a:spLocks noGrp="1" noChangeArrowheads="1"/>
          </p:cNvSpPr>
          <p:nvPr>
            <p:ph type="title"/>
          </p:nvPr>
        </p:nvSpPr>
        <p:spPr/>
        <p:txBody>
          <a:bodyPr/>
          <a:lstStyle/>
          <a:p>
            <a:r>
              <a:rPr lang="zh-CN" altLang="en-US" sz="4800"/>
              <a:t>原始</a:t>
            </a:r>
            <a:r>
              <a:rPr lang="en-US" altLang="en-US" sz="4800"/>
              <a:t>的</a:t>
            </a:r>
            <a:r>
              <a:rPr lang="en-US" altLang="en-US" sz="4000"/>
              <a:t>ARPANET</a:t>
            </a:r>
            <a:r>
              <a:rPr lang="en-US" altLang="en-US" sz="4800"/>
              <a:t>设计</a:t>
            </a:r>
            <a:endParaRPr lang="zh-CN" altLang="en-US" sz="4800"/>
          </a:p>
        </p:txBody>
      </p:sp>
      <p:sp>
        <p:nvSpPr>
          <p:cNvPr id="47718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r>
              <a:rPr lang="en-US" altLang="zh-CN" sz="1200">
                <a:ea typeface="幼圆" pitchFamily="49" charset="-122"/>
              </a:rPr>
              <a:t>&gt;&gt;</a:t>
            </a:r>
            <a:r>
              <a:rPr lang="en-US" altLang="zh-CN" sz="1200">
                <a:ea typeface="幼圆" pitchFamily="49" charset="-122"/>
                <a:hlinkClick r:id="rId6" action="ppaction://hlinksldjump"/>
              </a:rPr>
              <a:t>Internet</a:t>
            </a:r>
            <a:r>
              <a:rPr lang="zh-CN" altLang="en-US" sz="1200">
                <a:ea typeface="幼圆" pitchFamily="49" charset="-122"/>
                <a:hlinkClick r:id="rId6" action="ppaction://hlinksldjump"/>
              </a:rPr>
              <a:t>发展过程</a:t>
            </a:r>
            <a:endParaRPr lang="en-US" altLang="zh-CN" sz="1200">
              <a:ea typeface="幼圆" pitchFamily="49" charset="-122"/>
            </a:endParaRPr>
          </a:p>
        </p:txBody>
      </p:sp>
      <p:pic>
        <p:nvPicPr>
          <p:cNvPr id="477189" name="Picture 5" descr="1-26"/>
          <p:cNvPicPr>
            <a:picLocks noChangeAspect="1" noChangeArrowheads="1"/>
          </p:cNvPicPr>
          <p:nvPr/>
        </p:nvPicPr>
        <p:blipFill>
          <a:blip r:embed="rId7">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574675" y="1628775"/>
            <a:ext cx="8569325" cy="3744913"/>
          </a:xfrm>
          <a:prstGeom prst="rect">
            <a:avLst/>
          </a:prstGeom>
          <a:noFill/>
          <a:extLst>
            <a:ext uri="{909E8E84-426E-40DD-AFC4-6F175D3DCCD1}">
              <a14:hiddenFill xmlns:a14="http://schemas.microsoft.com/office/drawing/2010/main">
                <a:solidFill>
                  <a:srgbClr val="FFFFFF"/>
                </a:solidFill>
              </a14:hiddenFill>
            </a:ext>
          </a:extLst>
        </p:spPr>
      </p:pic>
      <p:sp>
        <p:nvSpPr>
          <p:cNvPr id="477190" name="Rectangle 6"/>
          <p:cNvSpPr>
            <a:spLocks noChangeArrowheads="1"/>
          </p:cNvSpPr>
          <p:nvPr/>
        </p:nvSpPr>
        <p:spPr bwMode="auto">
          <a:xfrm>
            <a:off x="1042988" y="5318125"/>
            <a:ext cx="7489825" cy="850900"/>
          </a:xfrm>
          <a:prstGeom prst="rect">
            <a:avLst/>
          </a:prstGeom>
          <a:solidFill>
            <a:srgbClr val="FFFF00"/>
          </a:solidFill>
          <a:ln w="28575">
            <a:solidFill>
              <a:schemeClr val="tx1"/>
            </a:solidFill>
            <a:miter lim="800000"/>
            <a:headEnd/>
            <a:tailEnd/>
          </a:ln>
          <a:effectLst>
            <a:outerShdw dist="107763" dir="2700000" algn="ctr" rotWithShape="0">
              <a:schemeClr val="bg2">
                <a:alpha val="50000"/>
              </a:schemeClr>
            </a:outerShdw>
          </a:effectLst>
        </p:spPr>
        <p:txBody>
          <a:bodyPr lIns="90000" tIns="46800" rIns="90000" bIns="46800" anchor="ctr">
            <a:spAutoFit/>
          </a:bodyPr>
          <a:lstStyle>
            <a:lvl1pPr>
              <a:spcBef>
                <a:spcPct val="0"/>
              </a:spcBef>
              <a:defRPr kumimoji="1" sz="2400">
                <a:solidFill>
                  <a:schemeClr val="tx1"/>
                </a:solidFill>
                <a:latin typeface="Times New Roman" pitchFamily="18" charset="0"/>
                <a:ea typeface="宋体" pitchFamily="2" charset="-122"/>
              </a:defRPr>
            </a:lvl1pPr>
            <a:lvl2pPr marL="3227388">
              <a:spcBef>
                <a:spcPct val="0"/>
              </a:spcBef>
              <a:defRPr kumimoji="1" sz="2400">
                <a:solidFill>
                  <a:schemeClr val="tx1"/>
                </a:solidFill>
                <a:latin typeface="Times New Roman" pitchFamily="18" charset="0"/>
                <a:ea typeface="宋体" pitchFamily="2" charset="-122"/>
              </a:defRPr>
            </a:lvl2pPr>
            <a:lvl3pPr marL="3406775">
              <a:spcBef>
                <a:spcPct val="0"/>
              </a:spcBef>
              <a:defRPr kumimoji="1" sz="2400">
                <a:solidFill>
                  <a:schemeClr val="tx1"/>
                </a:solidFill>
                <a:latin typeface="Times New Roman" pitchFamily="18" charset="0"/>
                <a:ea typeface="宋体" pitchFamily="2" charset="-122"/>
              </a:defRPr>
            </a:lvl3pPr>
            <a:lvl4pPr marL="3586163">
              <a:spcBef>
                <a:spcPct val="0"/>
              </a:spcBef>
              <a:defRPr kumimoji="1" sz="2400">
                <a:solidFill>
                  <a:schemeClr val="tx1"/>
                </a:solidFill>
                <a:latin typeface="Times New Roman" pitchFamily="18" charset="0"/>
                <a:ea typeface="宋体" pitchFamily="2" charset="-122"/>
              </a:defRPr>
            </a:lvl4pPr>
            <a:lvl5pPr marL="3765550">
              <a:spcBef>
                <a:spcPct val="0"/>
              </a:spcBef>
              <a:defRPr kumimoji="1" sz="2400">
                <a:solidFill>
                  <a:schemeClr val="tx1"/>
                </a:solidFill>
                <a:latin typeface="Times New Roman" pitchFamily="18" charset="0"/>
                <a:ea typeface="宋体" pitchFamily="2" charset="-122"/>
              </a:defRPr>
            </a:lvl5pPr>
            <a:lvl6pPr marL="4222750" fontAlgn="base">
              <a:spcBef>
                <a:spcPct val="0"/>
              </a:spcBef>
              <a:spcAft>
                <a:spcPct val="0"/>
              </a:spcAft>
              <a:defRPr kumimoji="1" sz="2400">
                <a:solidFill>
                  <a:schemeClr val="tx1"/>
                </a:solidFill>
                <a:latin typeface="Times New Roman" pitchFamily="18" charset="0"/>
                <a:ea typeface="宋体" pitchFamily="2" charset="-122"/>
              </a:defRPr>
            </a:lvl6pPr>
            <a:lvl7pPr marL="4679950" fontAlgn="base">
              <a:spcBef>
                <a:spcPct val="0"/>
              </a:spcBef>
              <a:spcAft>
                <a:spcPct val="0"/>
              </a:spcAft>
              <a:defRPr kumimoji="1" sz="2400">
                <a:solidFill>
                  <a:schemeClr val="tx1"/>
                </a:solidFill>
                <a:latin typeface="Times New Roman" pitchFamily="18" charset="0"/>
                <a:ea typeface="宋体" pitchFamily="2" charset="-122"/>
              </a:defRPr>
            </a:lvl7pPr>
            <a:lvl8pPr marL="5137150" fontAlgn="base">
              <a:spcBef>
                <a:spcPct val="0"/>
              </a:spcBef>
              <a:spcAft>
                <a:spcPct val="0"/>
              </a:spcAft>
              <a:defRPr kumimoji="1" sz="2400">
                <a:solidFill>
                  <a:schemeClr val="tx1"/>
                </a:solidFill>
                <a:latin typeface="Times New Roman" pitchFamily="18" charset="0"/>
                <a:ea typeface="宋体" pitchFamily="2" charset="-122"/>
              </a:defRPr>
            </a:lvl8pPr>
            <a:lvl9pPr marL="559435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120000"/>
              </a:lnSpc>
              <a:buClrTx/>
              <a:buFontTx/>
              <a:buNone/>
            </a:pPr>
            <a:r>
              <a:rPr lang="zh-CN" altLang="en-US" sz="2000" b="1">
                <a:latin typeface="+mn-lt"/>
                <a:ea typeface="+mn-ea"/>
              </a:rPr>
              <a:t>       子网采用“</a:t>
            </a:r>
            <a:r>
              <a:rPr lang="zh-CN" altLang="en-US" sz="2000" b="1">
                <a:solidFill>
                  <a:srgbClr val="FF0000"/>
                </a:solidFill>
                <a:latin typeface="+mn-lt"/>
                <a:ea typeface="+mn-ea"/>
              </a:rPr>
              <a:t>存储</a:t>
            </a:r>
            <a:r>
              <a:rPr lang="en-US" altLang="zh-CN" sz="2000" b="1">
                <a:solidFill>
                  <a:srgbClr val="FF0000"/>
                </a:solidFill>
                <a:latin typeface="+mn-lt"/>
                <a:ea typeface="+mn-ea"/>
              </a:rPr>
              <a:t>-</a:t>
            </a:r>
            <a:r>
              <a:rPr lang="zh-CN" altLang="en-US" sz="2000" b="1">
                <a:solidFill>
                  <a:srgbClr val="FF0000"/>
                </a:solidFill>
                <a:latin typeface="+mn-lt"/>
                <a:ea typeface="+mn-ea"/>
              </a:rPr>
              <a:t>转发</a:t>
            </a:r>
            <a:r>
              <a:rPr lang="zh-CN" altLang="en-US" sz="2000" b="1">
                <a:latin typeface="+mn-lt"/>
                <a:ea typeface="+mn-ea"/>
              </a:rPr>
              <a:t>”（</a:t>
            </a:r>
            <a:r>
              <a:rPr lang="zh-CN" altLang="en-US" sz="2000" b="1">
                <a:solidFill>
                  <a:srgbClr val="FF0000"/>
                </a:solidFill>
                <a:latin typeface="+mn-lt"/>
                <a:ea typeface="+mn-ea"/>
              </a:rPr>
              <a:t>分组交换</a:t>
            </a:r>
            <a:r>
              <a:rPr lang="zh-CN" altLang="en-US" sz="2000" b="1">
                <a:latin typeface="+mn-lt"/>
                <a:ea typeface="+mn-ea"/>
              </a:rPr>
              <a:t>）技术，其中</a:t>
            </a:r>
            <a:r>
              <a:rPr lang="en-US" altLang="zh-CN" sz="2000" b="1">
                <a:latin typeface="+mn-lt"/>
                <a:ea typeface="+mn-ea"/>
              </a:rPr>
              <a:t>IMP</a:t>
            </a:r>
            <a:r>
              <a:rPr lang="zh-CN" altLang="en-US" sz="2000" b="1">
                <a:latin typeface="+mn-lt"/>
                <a:ea typeface="+mn-ea"/>
              </a:rPr>
              <a:t>是指“接口信息处理器”。软件分为两部分：主机软件和子网软件。</a:t>
            </a:r>
          </a:p>
        </p:txBody>
      </p:sp>
      <p:sp>
        <p:nvSpPr>
          <p:cNvPr id="477191"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ChangeArrowheads="1"/>
          </p:cNvSpPr>
          <p:nvPr>
            <p:ph type="title"/>
          </p:nvPr>
        </p:nvSpPr>
        <p:spPr/>
        <p:txBody>
          <a:bodyPr/>
          <a:lstStyle/>
          <a:p>
            <a:r>
              <a:rPr lang="en-US" altLang="en-US" sz="3600" dirty="0" err="1"/>
              <a:t>ARPANET</a:t>
            </a:r>
            <a:r>
              <a:rPr lang="en-US" altLang="en-US" dirty="0" err="1"/>
              <a:t>的</a:t>
            </a:r>
            <a:r>
              <a:rPr lang="zh-CN" altLang="en-US" dirty="0"/>
              <a:t>成长</a:t>
            </a:r>
            <a:br>
              <a:rPr lang="zh-CN" altLang="en-US" dirty="0"/>
            </a:br>
            <a:r>
              <a:rPr lang="en-US" altLang="zh-CN" sz="3200" dirty="0"/>
              <a:t>(</a:t>
            </a:r>
            <a:r>
              <a:rPr lang="zh-CN" altLang="en-US" sz="3200" dirty="0"/>
              <a:t>最初</a:t>
            </a:r>
            <a:r>
              <a:rPr lang="en-US" altLang="zh-CN" sz="3200" dirty="0"/>
              <a:t>3</a:t>
            </a:r>
            <a:r>
              <a:rPr lang="zh-CN" altLang="en-US" sz="3200" dirty="0"/>
              <a:t>年内</a:t>
            </a:r>
            <a:r>
              <a:rPr lang="en-US" altLang="zh-CN" sz="3200" dirty="0"/>
              <a:t>)</a:t>
            </a:r>
            <a:endParaRPr lang="zh-CN" altLang="en-US" sz="3200" dirty="0"/>
          </a:p>
        </p:txBody>
      </p:sp>
      <p:sp>
        <p:nvSpPr>
          <p:cNvPr id="47821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r>
              <a:rPr lang="en-US" altLang="zh-CN" sz="1200">
                <a:ea typeface="幼圆" pitchFamily="49" charset="-122"/>
              </a:rPr>
              <a:t>&gt;&gt;</a:t>
            </a:r>
            <a:r>
              <a:rPr lang="en-US" altLang="zh-CN" sz="1200">
                <a:ea typeface="幼圆" pitchFamily="49" charset="-122"/>
                <a:hlinkClick r:id="rId6" action="ppaction://hlinksldjump"/>
              </a:rPr>
              <a:t>Internet</a:t>
            </a:r>
            <a:r>
              <a:rPr lang="zh-CN" altLang="en-US" sz="1200">
                <a:ea typeface="幼圆" pitchFamily="49" charset="-122"/>
                <a:hlinkClick r:id="rId6" action="ppaction://hlinksldjump"/>
              </a:rPr>
              <a:t>发展过程</a:t>
            </a:r>
            <a:endParaRPr lang="en-US" altLang="zh-CN" sz="1200">
              <a:ea typeface="幼圆" pitchFamily="49" charset="-122"/>
            </a:endParaRPr>
          </a:p>
        </p:txBody>
      </p:sp>
      <p:pic>
        <p:nvPicPr>
          <p:cNvPr id="478213" name="Picture 5" descr="1-27"/>
          <p:cNvPicPr>
            <a:picLocks noChangeAspect="1" noChangeArrowheads="1"/>
          </p:cNvPicPr>
          <p:nvPr/>
        </p:nvPicPr>
        <p:blipFill>
          <a:blip r:embed="rId7">
            <a:clrChange>
              <a:clrFrom>
                <a:srgbClr val="FFFFFF"/>
              </a:clrFrom>
              <a:clrTo>
                <a:srgbClr val="FFFFFF">
                  <a:alpha val="0"/>
                </a:srgbClr>
              </a:clrTo>
            </a:clrChange>
            <a:lum bright="-90000"/>
            <a:extLst>
              <a:ext uri="{28A0092B-C50C-407E-A947-70E740481C1C}">
                <a14:useLocalDpi xmlns:a14="http://schemas.microsoft.com/office/drawing/2010/main" val="0"/>
              </a:ext>
            </a:extLst>
          </a:blip>
          <a:srcRect/>
          <a:stretch>
            <a:fillRect/>
          </a:stretch>
        </p:blipFill>
        <p:spPr bwMode="auto">
          <a:xfrm>
            <a:off x="1258888" y="1557338"/>
            <a:ext cx="6769100" cy="4964112"/>
          </a:xfrm>
          <a:prstGeom prst="rect">
            <a:avLst/>
          </a:prstGeom>
          <a:noFill/>
          <a:extLst>
            <a:ext uri="{909E8E84-426E-40DD-AFC4-6F175D3DCCD1}">
              <a14:hiddenFill xmlns:a14="http://schemas.microsoft.com/office/drawing/2010/main">
                <a:solidFill>
                  <a:srgbClr val="FFFFFF"/>
                </a:solidFill>
              </a14:hiddenFill>
            </a:ext>
          </a:extLst>
        </p:spPr>
      </p:pic>
      <p:sp>
        <p:nvSpPr>
          <p:cNvPr id="478214" name="Text Box 6"/>
          <p:cNvSpPr txBox="1">
            <a:spLocks noChangeArrowheads="1"/>
          </p:cNvSpPr>
          <p:nvPr/>
        </p:nvSpPr>
        <p:spPr bwMode="auto">
          <a:xfrm>
            <a:off x="2076450" y="3094038"/>
            <a:ext cx="8397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1400" b="1">
                <a:effectLst>
                  <a:outerShdw blurRad="38100" dist="38100" dir="2700000" algn="tl">
                    <a:srgbClr val="C0C0C0"/>
                  </a:outerShdw>
                </a:effectLst>
                <a:latin typeface="Arial" charset="0"/>
              </a:rPr>
              <a:t>1969.12</a:t>
            </a:r>
          </a:p>
        </p:txBody>
      </p:sp>
      <p:sp>
        <p:nvSpPr>
          <p:cNvPr id="478215" name="Text Box 7"/>
          <p:cNvSpPr txBox="1">
            <a:spLocks noChangeArrowheads="1"/>
          </p:cNvSpPr>
          <p:nvPr/>
        </p:nvSpPr>
        <p:spPr bwMode="auto">
          <a:xfrm>
            <a:off x="3551238" y="3081338"/>
            <a:ext cx="839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1400" b="1">
                <a:effectLst>
                  <a:outerShdw blurRad="38100" dist="38100" dir="2700000" algn="tl">
                    <a:srgbClr val="C0C0C0"/>
                  </a:outerShdw>
                </a:effectLst>
                <a:latin typeface="Arial" charset="0"/>
              </a:rPr>
              <a:t>1970.7</a:t>
            </a:r>
          </a:p>
        </p:txBody>
      </p:sp>
      <p:sp>
        <p:nvSpPr>
          <p:cNvPr id="478216" name="Text Box 8"/>
          <p:cNvSpPr txBox="1">
            <a:spLocks noChangeArrowheads="1"/>
          </p:cNvSpPr>
          <p:nvPr/>
        </p:nvSpPr>
        <p:spPr bwMode="auto">
          <a:xfrm>
            <a:off x="6080125" y="3081338"/>
            <a:ext cx="8397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1400" b="1">
                <a:effectLst>
                  <a:outerShdw blurRad="38100" dist="38100" dir="2700000" algn="tl">
                    <a:srgbClr val="C0C0C0"/>
                  </a:outerShdw>
                </a:effectLst>
                <a:latin typeface="Arial" charset="0"/>
              </a:rPr>
              <a:t>1971.3</a:t>
            </a:r>
          </a:p>
        </p:txBody>
      </p:sp>
      <p:sp>
        <p:nvSpPr>
          <p:cNvPr id="478217" name="Text Box 9"/>
          <p:cNvSpPr txBox="1">
            <a:spLocks noChangeArrowheads="1"/>
          </p:cNvSpPr>
          <p:nvPr/>
        </p:nvSpPr>
        <p:spPr bwMode="auto">
          <a:xfrm>
            <a:off x="3203575" y="6021388"/>
            <a:ext cx="8397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1400" b="1">
                <a:effectLst>
                  <a:outerShdw blurRad="38100" dist="38100" dir="2700000" algn="tl">
                    <a:srgbClr val="C0C0C0"/>
                  </a:outerShdw>
                </a:effectLst>
                <a:latin typeface="Arial" charset="0"/>
              </a:rPr>
              <a:t>1972.4</a:t>
            </a:r>
          </a:p>
        </p:txBody>
      </p:sp>
      <p:sp>
        <p:nvSpPr>
          <p:cNvPr id="478218" name="Text Box 10"/>
          <p:cNvSpPr txBox="1">
            <a:spLocks noChangeArrowheads="1"/>
          </p:cNvSpPr>
          <p:nvPr/>
        </p:nvSpPr>
        <p:spPr bwMode="auto">
          <a:xfrm>
            <a:off x="6176963" y="6008688"/>
            <a:ext cx="8397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en-US" altLang="zh-CN" sz="1400" b="1">
                <a:effectLst>
                  <a:outerShdw blurRad="38100" dist="38100" dir="2700000" algn="tl">
                    <a:srgbClr val="C0C0C0"/>
                  </a:outerShdw>
                </a:effectLst>
                <a:latin typeface="Arial" charset="0"/>
              </a:rPr>
              <a:t>1972.9</a:t>
            </a:r>
          </a:p>
        </p:txBody>
      </p:sp>
      <p:sp>
        <p:nvSpPr>
          <p:cNvPr id="478219" name="Text Box 11"/>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Rectangle 2"/>
          <p:cNvSpPr>
            <a:spLocks noGrp="1" noChangeArrowheads="1"/>
          </p:cNvSpPr>
          <p:nvPr>
            <p:ph type="title"/>
          </p:nvPr>
        </p:nvSpPr>
        <p:spPr/>
        <p:txBody>
          <a:bodyPr/>
          <a:lstStyle/>
          <a:p>
            <a:r>
              <a:rPr lang="en-US" altLang="zh-CN"/>
              <a:t>NSFNET</a:t>
            </a:r>
            <a:endParaRPr lang="zh-CN" altLang="en-US"/>
          </a:p>
        </p:txBody>
      </p:sp>
      <p:sp>
        <p:nvSpPr>
          <p:cNvPr id="47923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r>
              <a:rPr lang="en-US" altLang="zh-CN" sz="1200">
                <a:ea typeface="幼圆" pitchFamily="49" charset="-122"/>
              </a:rPr>
              <a:t>&gt;&gt;</a:t>
            </a:r>
            <a:r>
              <a:rPr lang="en-US" altLang="zh-CN" sz="1200">
                <a:ea typeface="幼圆" pitchFamily="49" charset="-122"/>
                <a:hlinkClick r:id="rId6" action="ppaction://hlinksldjump"/>
              </a:rPr>
              <a:t>Internet</a:t>
            </a:r>
            <a:r>
              <a:rPr lang="zh-CN" altLang="en-US" sz="1200">
                <a:ea typeface="幼圆" pitchFamily="49" charset="-122"/>
                <a:hlinkClick r:id="rId6" action="ppaction://hlinksldjump"/>
              </a:rPr>
              <a:t>发展过程</a:t>
            </a:r>
            <a:endParaRPr lang="en-US" altLang="zh-CN" sz="1200">
              <a:ea typeface="幼圆" pitchFamily="49" charset="-122"/>
            </a:endParaRPr>
          </a:p>
        </p:txBody>
      </p:sp>
      <p:sp>
        <p:nvSpPr>
          <p:cNvPr id="47923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479238" name="Rectangle 6"/>
          <p:cNvSpPr>
            <a:spLocks noGrp="1" noChangeArrowheads="1"/>
          </p:cNvSpPr>
          <p:nvPr>
            <p:ph type="body" idx="1"/>
          </p:nvPr>
        </p:nvSpPr>
        <p:spPr>
          <a:xfrm>
            <a:off x="809625" y="1773238"/>
            <a:ext cx="7958138" cy="1871662"/>
          </a:xfrm>
        </p:spPr>
        <p:txBody>
          <a:bodyPr/>
          <a:lstStyle/>
          <a:p>
            <a:pPr>
              <a:lnSpc>
                <a:spcPct val="115000"/>
              </a:lnSpc>
            </a:pPr>
            <a:r>
              <a:rPr lang="en-US" altLang="zh-CN" sz="2400">
                <a:solidFill>
                  <a:srgbClr val="FF0000"/>
                </a:solidFill>
                <a:effectLst>
                  <a:outerShdw blurRad="38100" dist="38100" dir="2700000" algn="tl">
                    <a:srgbClr val="C0C0C0"/>
                  </a:outerShdw>
                </a:effectLst>
              </a:rPr>
              <a:t>1986</a:t>
            </a:r>
            <a:r>
              <a:rPr lang="zh-CN" altLang="en-US" sz="2400">
                <a:solidFill>
                  <a:srgbClr val="FF0000"/>
                </a:solidFill>
                <a:effectLst>
                  <a:outerShdw blurRad="38100" dist="38100" dir="2700000" algn="tl">
                    <a:srgbClr val="C0C0C0"/>
                  </a:outerShdw>
                </a:effectLst>
              </a:rPr>
              <a:t>年</a:t>
            </a:r>
            <a:r>
              <a:rPr lang="zh-CN" altLang="en-US" sz="2400"/>
              <a:t>，</a:t>
            </a:r>
            <a:r>
              <a:rPr lang="en-US" altLang="zh-CN" sz="2400"/>
              <a:t>NSFNET</a:t>
            </a:r>
            <a:r>
              <a:rPr lang="zh-CN" altLang="en-US" sz="2400"/>
              <a:t>由</a:t>
            </a:r>
            <a:r>
              <a:rPr lang="en-US" altLang="zh-CN" sz="2400"/>
              <a:t>NSF</a:t>
            </a:r>
            <a:r>
              <a:rPr lang="zh-CN" altLang="en-US" sz="2400"/>
              <a:t>（美国国家科学基金会）负责建立，</a:t>
            </a:r>
            <a:r>
              <a:rPr lang="zh-CN" altLang="en-US" sz="2400">
                <a:solidFill>
                  <a:srgbClr val="0000FF"/>
                </a:solidFill>
              </a:rPr>
              <a:t>主要用于科学研究</a:t>
            </a:r>
            <a:r>
              <a:rPr lang="zh-CN" altLang="en-US" sz="2400"/>
              <a:t>。它是一个三级计算机网络：主干网、地区网和校园网，并逐渐成为</a:t>
            </a:r>
            <a:r>
              <a:rPr lang="en-US" altLang="zh-CN" sz="2400"/>
              <a:t>Internet</a:t>
            </a:r>
            <a:r>
              <a:rPr lang="zh-CN" altLang="en-US" sz="2400"/>
              <a:t>中的主要组成部分。</a:t>
            </a:r>
          </a:p>
        </p:txBody>
      </p:sp>
      <p:sp>
        <p:nvSpPr>
          <p:cNvPr id="479239" name="Line 7"/>
          <p:cNvSpPr>
            <a:spLocks noChangeShapeType="1"/>
          </p:cNvSpPr>
          <p:nvPr/>
        </p:nvSpPr>
        <p:spPr bwMode="auto">
          <a:xfrm flipH="1" flipV="1">
            <a:off x="7181850" y="5575300"/>
            <a:ext cx="171450" cy="37623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40" name="Line 8"/>
          <p:cNvSpPr>
            <a:spLocks noChangeShapeType="1"/>
          </p:cNvSpPr>
          <p:nvPr/>
        </p:nvSpPr>
        <p:spPr bwMode="auto">
          <a:xfrm flipV="1">
            <a:off x="6264275" y="5527675"/>
            <a:ext cx="171450" cy="37782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41" name="Line 9"/>
          <p:cNvSpPr>
            <a:spLocks noChangeShapeType="1"/>
          </p:cNvSpPr>
          <p:nvPr/>
        </p:nvSpPr>
        <p:spPr bwMode="auto">
          <a:xfrm flipH="1" flipV="1">
            <a:off x="5289550" y="5527675"/>
            <a:ext cx="171450" cy="37782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42" name="Line 10"/>
          <p:cNvSpPr>
            <a:spLocks noChangeShapeType="1"/>
          </p:cNvSpPr>
          <p:nvPr/>
        </p:nvSpPr>
        <p:spPr bwMode="auto">
          <a:xfrm flipV="1">
            <a:off x="4314825" y="5575300"/>
            <a:ext cx="171450" cy="37623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43" name="Line 11"/>
          <p:cNvSpPr>
            <a:spLocks noChangeShapeType="1"/>
          </p:cNvSpPr>
          <p:nvPr/>
        </p:nvSpPr>
        <p:spPr bwMode="auto">
          <a:xfrm flipH="1" flipV="1">
            <a:off x="3397250" y="5575300"/>
            <a:ext cx="171450" cy="37623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44" name="Line 12"/>
          <p:cNvSpPr>
            <a:spLocks noChangeShapeType="1"/>
          </p:cNvSpPr>
          <p:nvPr/>
        </p:nvSpPr>
        <p:spPr bwMode="auto">
          <a:xfrm flipV="1">
            <a:off x="2365375" y="5575300"/>
            <a:ext cx="171450" cy="37623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45" name="Line 13"/>
          <p:cNvSpPr>
            <a:spLocks noChangeShapeType="1"/>
          </p:cNvSpPr>
          <p:nvPr/>
        </p:nvSpPr>
        <p:spPr bwMode="auto">
          <a:xfrm flipH="1">
            <a:off x="4914900" y="4538663"/>
            <a:ext cx="30163" cy="330200"/>
          </a:xfrm>
          <a:prstGeom prst="line">
            <a:avLst/>
          </a:prstGeom>
          <a:noFill/>
          <a:ln w="571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46" name="Line 14"/>
          <p:cNvSpPr>
            <a:spLocks noChangeShapeType="1"/>
          </p:cNvSpPr>
          <p:nvPr/>
        </p:nvSpPr>
        <p:spPr bwMode="auto">
          <a:xfrm>
            <a:off x="6237288" y="4586288"/>
            <a:ext cx="428625" cy="282575"/>
          </a:xfrm>
          <a:prstGeom prst="line">
            <a:avLst/>
          </a:prstGeom>
          <a:noFill/>
          <a:ln w="571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47" name="Line 15"/>
          <p:cNvSpPr>
            <a:spLocks noChangeShapeType="1"/>
          </p:cNvSpPr>
          <p:nvPr/>
        </p:nvSpPr>
        <p:spPr bwMode="auto">
          <a:xfrm flipH="1">
            <a:off x="3224213" y="4538663"/>
            <a:ext cx="373062" cy="330200"/>
          </a:xfrm>
          <a:prstGeom prst="line">
            <a:avLst/>
          </a:prstGeom>
          <a:noFill/>
          <a:ln w="571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48" name="Line 16"/>
          <p:cNvSpPr>
            <a:spLocks noChangeShapeType="1"/>
          </p:cNvSpPr>
          <p:nvPr/>
        </p:nvSpPr>
        <p:spPr bwMode="auto">
          <a:xfrm flipH="1" flipV="1">
            <a:off x="3224213" y="5057775"/>
            <a:ext cx="246062" cy="37465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nvGrpSpPr>
          <p:cNvPr id="479249" name="Group 17"/>
          <p:cNvGrpSpPr>
            <a:grpSpLocks/>
          </p:cNvGrpSpPr>
          <p:nvPr/>
        </p:nvGrpSpPr>
        <p:grpSpPr bwMode="auto">
          <a:xfrm>
            <a:off x="2995613" y="5810250"/>
            <a:ext cx="855662" cy="501650"/>
            <a:chOff x="2949" y="196"/>
            <a:chExt cx="941" cy="598"/>
          </a:xfrm>
        </p:grpSpPr>
        <p:sp>
          <p:nvSpPr>
            <p:cNvPr id="479250" name="Oval 18"/>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51" name="Oval 19"/>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52" name="Oval 20"/>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53" name="Oval 21"/>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54" name="Oval 22"/>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55" name="Oval 23"/>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56" name="Oval 24"/>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57" name="Oval 25"/>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58" name="Freeform 26"/>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59" name="Freeform 27"/>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60" name="Freeform 28"/>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79261" name="Line 29"/>
          <p:cNvSpPr>
            <a:spLocks noChangeShapeType="1"/>
          </p:cNvSpPr>
          <p:nvPr/>
        </p:nvSpPr>
        <p:spPr bwMode="auto">
          <a:xfrm>
            <a:off x="5060950" y="5057775"/>
            <a:ext cx="236538" cy="41275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nvGrpSpPr>
          <p:cNvPr id="479262" name="Group 30"/>
          <p:cNvGrpSpPr>
            <a:grpSpLocks/>
          </p:cNvGrpSpPr>
          <p:nvPr/>
        </p:nvGrpSpPr>
        <p:grpSpPr bwMode="auto">
          <a:xfrm>
            <a:off x="4945063" y="5810250"/>
            <a:ext cx="855662" cy="501650"/>
            <a:chOff x="2949" y="196"/>
            <a:chExt cx="941" cy="598"/>
          </a:xfrm>
        </p:grpSpPr>
        <p:sp>
          <p:nvSpPr>
            <p:cNvPr id="479263" name="Oval 31"/>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64" name="Oval 32"/>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65" name="Oval 33"/>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66" name="Oval 34"/>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67" name="Oval 35"/>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68" name="Oval 36"/>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69" name="Oval 37"/>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70" name="Oval 38"/>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71" name="Freeform 39"/>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72" name="Freeform 40"/>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73" name="Freeform 41"/>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79274" name="Line 42"/>
          <p:cNvSpPr>
            <a:spLocks noChangeShapeType="1"/>
          </p:cNvSpPr>
          <p:nvPr/>
        </p:nvSpPr>
        <p:spPr bwMode="auto">
          <a:xfrm flipH="1">
            <a:off x="6494463" y="4962525"/>
            <a:ext cx="171450" cy="461963"/>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nvGrpSpPr>
          <p:cNvPr id="479275" name="Group 43"/>
          <p:cNvGrpSpPr>
            <a:grpSpLocks/>
          </p:cNvGrpSpPr>
          <p:nvPr/>
        </p:nvGrpSpPr>
        <p:grpSpPr bwMode="auto">
          <a:xfrm>
            <a:off x="5976938" y="5810250"/>
            <a:ext cx="855662" cy="501650"/>
            <a:chOff x="2949" y="196"/>
            <a:chExt cx="941" cy="598"/>
          </a:xfrm>
        </p:grpSpPr>
        <p:sp>
          <p:nvSpPr>
            <p:cNvPr id="479276" name="Oval 44"/>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77" name="Oval 45"/>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78" name="Oval 46"/>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79" name="Oval 47"/>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80" name="Oval 48"/>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81" name="Oval 49"/>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82" name="Oval 50"/>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83" name="Oval 51"/>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84" name="Freeform 52"/>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85" name="Freeform 53"/>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86" name="Freeform 54"/>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79287" name="Line 55"/>
          <p:cNvSpPr>
            <a:spLocks noChangeShapeType="1"/>
          </p:cNvSpPr>
          <p:nvPr/>
        </p:nvSpPr>
        <p:spPr bwMode="auto">
          <a:xfrm>
            <a:off x="6951663" y="5010150"/>
            <a:ext cx="173037" cy="37623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nvGrpSpPr>
          <p:cNvPr id="479288" name="Group 56"/>
          <p:cNvGrpSpPr>
            <a:grpSpLocks/>
          </p:cNvGrpSpPr>
          <p:nvPr/>
        </p:nvGrpSpPr>
        <p:grpSpPr bwMode="auto">
          <a:xfrm>
            <a:off x="6894513" y="5810250"/>
            <a:ext cx="855662" cy="501650"/>
            <a:chOff x="2949" y="196"/>
            <a:chExt cx="941" cy="598"/>
          </a:xfrm>
        </p:grpSpPr>
        <p:sp>
          <p:nvSpPr>
            <p:cNvPr id="479289" name="Oval 57"/>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90" name="Oval 58"/>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91" name="Oval 59"/>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92" name="Oval 60"/>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93" name="Oval 61"/>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94" name="Oval 62"/>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95" name="Oval 63"/>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96" name="Oval 64"/>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297" name="Freeform 65"/>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98" name="Freeform 66"/>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299" name="Freeform 67"/>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79300" name="Line 68"/>
          <p:cNvSpPr>
            <a:spLocks noChangeShapeType="1"/>
          </p:cNvSpPr>
          <p:nvPr/>
        </p:nvSpPr>
        <p:spPr bwMode="auto">
          <a:xfrm flipV="1">
            <a:off x="2593975" y="4916488"/>
            <a:ext cx="515938" cy="50800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301" name="Line 69"/>
          <p:cNvSpPr>
            <a:spLocks noChangeShapeType="1"/>
          </p:cNvSpPr>
          <p:nvPr/>
        </p:nvSpPr>
        <p:spPr bwMode="auto">
          <a:xfrm flipH="1">
            <a:off x="4486275" y="5010150"/>
            <a:ext cx="344488" cy="436563"/>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302" name="Line 70"/>
          <p:cNvSpPr>
            <a:spLocks noChangeShapeType="1"/>
          </p:cNvSpPr>
          <p:nvPr/>
        </p:nvSpPr>
        <p:spPr bwMode="auto">
          <a:xfrm flipH="1">
            <a:off x="3798888" y="3927475"/>
            <a:ext cx="946150" cy="492125"/>
          </a:xfrm>
          <a:prstGeom prst="line">
            <a:avLst/>
          </a:prstGeom>
          <a:noFill/>
          <a:ln w="571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303" name="Line 71"/>
          <p:cNvSpPr>
            <a:spLocks noChangeShapeType="1"/>
          </p:cNvSpPr>
          <p:nvPr/>
        </p:nvSpPr>
        <p:spPr bwMode="auto">
          <a:xfrm flipH="1">
            <a:off x="4945063" y="3970338"/>
            <a:ext cx="4762" cy="428625"/>
          </a:xfrm>
          <a:prstGeom prst="line">
            <a:avLst/>
          </a:prstGeom>
          <a:noFill/>
          <a:ln w="571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nvGrpSpPr>
          <p:cNvPr id="479304" name="Group 72"/>
          <p:cNvGrpSpPr>
            <a:grpSpLocks/>
          </p:cNvGrpSpPr>
          <p:nvPr/>
        </p:nvGrpSpPr>
        <p:grpSpPr bwMode="auto">
          <a:xfrm>
            <a:off x="3970338" y="5810250"/>
            <a:ext cx="855662" cy="501650"/>
            <a:chOff x="2949" y="196"/>
            <a:chExt cx="941" cy="598"/>
          </a:xfrm>
        </p:grpSpPr>
        <p:sp>
          <p:nvSpPr>
            <p:cNvPr id="479305" name="Oval 73"/>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06" name="Oval 74"/>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07" name="Oval 75"/>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08" name="Oval 76"/>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09" name="Oval 77"/>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10" name="Oval 78"/>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11" name="Oval 79"/>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12" name="Oval 80"/>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13" name="Freeform 81"/>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314" name="Freeform 82"/>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315" name="Freeform 83"/>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79316" name="Line 84"/>
          <p:cNvSpPr>
            <a:spLocks noChangeShapeType="1"/>
          </p:cNvSpPr>
          <p:nvPr/>
        </p:nvSpPr>
        <p:spPr bwMode="auto">
          <a:xfrm>
            <a:off x="5291138" y="3970338"/>
            <a:ext cx="744537" cy="428625"/>
          </a:xfrm>
          <a:prstGeom prst="line">
            <a:avLst/>
          </a:prstGeom>
          <a:noFill/>
          <a:ln w="571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317" name="Oval 85"/>
          <p:cNvSpPr>
            <a:spLocks noChangeArrowheads="1"/>
          </p:cNvSpPr>
          <p:nvPr/>
        </p:nvSpPr>
        <p:spPr bwMode="auto">
          <a:xfrm>
            <a:off x="4198938" y="3644900"/>
            <a:ext cx="1492250" cy="585788"/>
          </a:xfrm>
          <a:prstGeom prst="ellipse">
            <a:avLst/>
          </a:prstGeom>
          <a:solidFill>
            <a:srgbClr val="CCECFF"/>
          </a:solidFill>
          <a:ln w="9525">
            <a:solidFill>
              <a:schemeClr val="tx1"/>
            </a:solidFill>
            <a:round/>
            <a:headEnd/>
            <a:tailEnd/>
          </a:ln>
          <a:effectLst>
            <a:outerShdw dist="35921" dir="2700000" algn="ctr" rotWithShape="0">
              <a:schemeClr val="bg2"/>
            </a:outerShdw>
          </a:effectLst>
        </p:spPr>
        <p:txBody>
          <a:bodyPr wrap="none" anchor="ctr"/>
          <a:lstStyle/>
          <a:p>
            <a:pPr algn="ctr">
              <a:spcBef>
                <a:spcPct val="0"/>
              </a:spcBef>
              <a:buClrTx/>
              <a:buFontTx/>
              <a:buNone/>
            </a:pPr>
            <a:endParaRPr lang="zh-CN" altLang="en-US" sz="1800" b="1">
              <a:latin typeface="+mn-ea"/>
              <a:ea typeface="+mn-ea"/>
            </a:endParaRPr>
          </a:p>
        </p:txBody>
      </p:sp>
      <p:sp>
        <p:nvSpPr>
          <p:cNvPr id="479318" name="Text Box 86"/>
          <p:cNvSpPr txBox="1">
            <a:spLocks noChangeArrowheads="1"/>
          </p:cNvSpPr>
          <p:nvPr/>
        </p:nvSpPr>
        <p:spPr bwMode="auto">
          <a:xfrm>
            <a:off x="3995738" y="5876925"/>
            <a:ext cx="8747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800" b="1">
                <a:latin typeface="+mn-ea"/>
                <a:ea typeface="+mn-ea"/>
              </a:rPr>
              <a:t>校园网</a:t>
            </a:r>
          </a:p>
        </p:txBody>
      </p:sp>
      <p:sp>
        <p:nvSpPr>
          <p:cNvPr id="479319" name="Text Box 87"/>
          <p:cNvSpPr txBox="1">
            <a:spLocks noChangeArrowheads="1"/>
          </p:cNvSpPr>
          <p:nvPr/>
        </p:nvSpPr>
        <p:spPr bwMode="auto">
          <a:xfrm>
            <a:off x="4932040" y="5876925"/>
            <a:ext cx="8747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800" b="1" dirty="0">
                <a:latin typeface="+mn-ea"/>
                <a:ea typeface="+mn-ea"/>
              </a:rPr>
              <a:t>校园网</a:t>
            </a:r>
          </a:p>
        </p:txBody>
      </p:sp>
      <p:sp>
        <p:nvSpPr>
          <p:cNvPr id="479320" name="Text Box 88"/>
          <p:cNvSpPr txBox="1">
            <a:spLocks noChangeArrowheads="1"/>
          </p:cNvSpPr>
          <p:nvPr/>
        </p:nvSpPr>
        <p:spPr bwMode="auto">
          <a:xfrm>
            <a:off x="5965683" y="5876925"/>
            <a:ext cx="8747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800" b="1" dirty="0">
                <a:latin typeface="+mn-ea"/>
                <a:ea typeface="+mn-ea"/>
              </a:rPr>
              <a:t>校园网</a:t>
            </a:r>
          </a:p>
        </p:txBody>
      </p:sp>
      <p:sp>
        <p:nvSpPr>
          <p:cNvPr id="479321" name="Text Box 89"/>
          <p:cNvSpPr txBox="1">
            <a:spLocks noChangeArrowheads="1"/>
          </p:cNvSpPr>
          <p:nvPr/>
        </p:nvSpPr>
        <p:spPr bwMode="auto">
          <a:xfrm>
            <a:off x="6876256" y="5876925"/>
            <a:ext cx="8747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800" b="1" dirty="0">
                <a:latin typeface="+mn-ea"/>
                <a:ea typeface="+mn-ea"/>
              </a:rPr>
              <a:t>校园网</a:t>
            </a:r>
          </a:p>
        </p:txBody>
      </p:sp>
      <p:grpSp>
        <p:nvGrpSpPr>
          <p:cNvPr id="479322" name="Group 90"/>
          <p:cNvGrpSpPr>
            <a:grpSpLocks/>
          </p:cNvGrpSpPr>
          <p:nvPr/>
        </p:nvGrpSpPr>
        <p:grpSpPr bwMode="auto">
          <a:xfrm>
            <a:off x="2025650" y="5810250"/>
            <a:ext cx="855663" cy="501650"/>
            <a:chOff x="2949" y="196"/>
            <a:chExt cx="941" cy="598"/>
          </a:xfrm>
        </p:grpSpPr>
        <p:sp>
          <p:nvSpPr>
            <p:cNvPr id="479323" name="Oval 91"/>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24" name="Oval 92"/>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25" name="Oval 93"/>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26" name="Oval 94"/>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27" name="Oval 95"/>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28" name="Oval 96"/>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29" name="Oval 97"/>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30" name="Oval 98"/>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79331" name="Freeform 99"/>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332" name="Freeform 100"/>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79333" name="Freeform 101"/>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79334" name="Text Box 102"/>
          <p:cNvSpPr txBox="1">
            <a:spLocks noChangeArrowheads="1"/>
          </p:cNvSpPr>
          <p:nvPr/>
        </p:nvSpPr>
        <p:spPr bwMode="auto">
          <a:xfrm>
            <a:off x="2032578" y="5876925"/>
            <a:ext cx="8747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800" b="1" dirty="0">
                <a:latin typeface="+mn-ea"/>
                <a:ea typeface="+mn-ea"/>
              </a:rPr>
              <a:t>校园网</a:t>
            </a:r>
          </a:p>
        </p:txBody>
      </p:sp>
      <p:sp>
        <p:nvSpPr>
          <p:cNvPr id="479335" name="Text Box 103"/>
          <p:cNvSpPr txBox="1">
            <a:spLocks noChangeArrowheads="1"/>
          </p:cNvSpPr>
          <p:nvPr/>
        </p:nvSpPr>
        <p:spPr bwMode="auto">
          <a:xfrm>
            <a:off x="2987675" y="5876925"/>
            <a:ext cx="8747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800" b="1">
                <a:latin typeface="+mn-ea"/>
                <a:ea typeface="+mn-ea"/>
              </a:rPr>
              <a:t>校园网</a:t>
            </a:r>
          </a:p>
        </p:txBody>
      </p:sp>
      <p:sp>
        <p:nvSpPr>
          <p:cNvPr id="479336" name="Text Box 104"/>
          <p:cNvSpPr txBox="1">
            <a:spLocks noChangeArrowheads="1"/>
          </p:cNvSpPr>
          <p:nvPr/>
        </p:nvSpPr>
        <p:spPr bwMode="auto">
          <a:xfrm>
            <a:off x="4284663" y="3716338"/>
            <a:ext cx="1335087"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800" b="1">
                <a:latin typeface="+mn-ea"/>
                <a:ea typeface="+mn-ea"/>
              </a:rPr>
              <a:t>国家主干网</a:t>
            </a:r>
          </a:p>
        </p:txBody>
      </p:sp>
      <p:sp>
        <p:nvSpPr>
          <p:cNvPr id="479338" name="Oval 106"/>
          <p:cNvSpPr>
            <a:spLocks noChangeArrowheads="1"/>
          </p:cNvSpPr>
          <p:nvPr/>
        </p:nvSpPr>
        <p:spPr bwMode="auto">
          <a:xfrm>
            <a:off x="6321425" y="4775200"/>
            <a:ext cx="869950" cy="388938"/>
          </a:xfrm>
          <a:prstGeom prst="ellipse">
            <a:avLst/>
          </a:prstGeom>
          <a:solidFill>
            <a:srgbClr val="FFCCFF"/>
          </a:solidFill>
          <a:ln w="9525">
            <a:solidFill>
              <a:schemeClr val="tx1"/>
            </a:solidFill>
            <a:round/>
            <a:headEnd/>
            <a:tailEnd/>
          </a:ln>
          <a:effectLst>
            <a:outerShdw dist="35921" dir="2700000" algn="ctr" rotWithShape="0">
              <a:schemeClr val="bg2"/>
            </a:outerShdw>
          </a:effectLst>
        </p:spPr>
        <p:txBody>
          <a:bodyPr wrap="none" anchor="ctr"/>
          <a:lstStyle/>
          <a:p>
            <a:pPr algn="ctr">
              <a:spcBef>
                <a:spcPct val="0"/>
              </a:spcBef>
              <a:buClrTx/>
              <a:buFontTx/>
              <a:buNone/>
            </a:pPr>
            <a:endParaRPr lang="zh-CN" altLang="en-US" sz="1800" b="1">
              <a:latin typeface="+mn-ea"/>
              <a:ea typeface="+mn-ea"/>
            </a:endParaRPr>
          </a:p>
        </p:txBody>
      </p:sp>
      <p:sp>
        <p:nvSpPr>
          <p:cNvPr id="479339" name="Text Box 107"/>
          <p:cNvSpPr txBox="1">
            <a:spLocks noChangeArrowheads="1"/>
          </p:cNvSpPr>
          <p:nvPr/>
        </p:nvSpPr>
        <p:spPr bwMode="auto">
          <a:xfrm>
            <a:off x="6300788" y="4797425"/>
            <a:ext cx="8771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800" b="1">
                <a:latin typeface="+mn-ea"/>
                <a:ea typeface="+mn-ea"/>
              </a:rPr>
              <a:t>地区网</a:t>
            </a:r>
          </a:p>
        </p:txBody>
      </p:sp>
      <p:sp>
        <p:nvSpPr>
          <p:cNvPr id="479341" name="Oval 109"/>
          <p:cNvSpPr>
            <a:spLocks noChangeArrowheads="1"/>
          </p:cNvSpPr>
          <p:nvPr/>
        </p:nvSpPr>
        <p:spPr bwMode="auto">
          <a:xfrm>
            <a:off x="4486275" y="4821238"/>
            <a:ext cx="869950" cy="390525"/>
          </a:xfrm>
          <a:prstGeom prst="ellipse">
            <a:avLst/>
          </a:prstGeom>
          <a:solidFill>
            <a:srgbClr val="FFCCFF"/>
          </a:solidFill>
          <a:ln w="9525">
            <a:solidFill>
              <a:schemeClr val="tx1"/>
            </a:solidFill>
            <a:round/>
            <a:headEnd/>
            <a:tailEnd/>
          </a:ln>
          <a:effectLst>
            <a:outerShdw dist="35921" dir="2700000" algn="ctr" rotWithShape="0">
              <a:schemeClr val="bg2"/>
            </a:outerShdw>
          </a:effectLst>
        </p:spPr>
        <p:txBody>
          <a:bodyPr wrap="none" anchor="ctr"/>
          <a:lstStyle/>
          <a:p>
            <a:pPr algn="ctr">
              <a:spcBef>
                <a:spcPct val="0"/>
              </a:spcBef>
              <a:buClrTx/>
              <a:buFontTx/>
              <a:buNone/>
            </a:pPr>
            <a:endParaRPr lang="zh-CN" altLang="en-US" sz="1800" b="1">
              <a:latin typeface="+mn-ea"/>
              <a:ea typeface="+mn-ea"/>
            </a:endParaRPr>
          </a:p>
        </p:txBody>
      </p:sp>
      <p:sp>
        <p:nvSpPr>
          <p:cNvPr id="479342" name="Text Box 110"/>
          <p:cNvSpPr txBox="1">
            <a:spLocks noChangeArrowheads="1"/>
          </p:cNvSpPr>
          <p:nvPr/>
        </p:nvSpPr>
        <p:spPr bwMode="auto">
          <a:xfrm>
            <a:off x="4500563" y="4797425"/>
            <a:ext cx="8747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800" b="1">
                <a:latin typeface="+mn-ea"/>
                <a:ea typeface="+mn-ea"/>
              </a:rPr>
              <a:t>地区网</a:t>
            </a:r>
          </a:p>
        </p:txBody>
      </p:sp>
      <p:sp>
        <p:nvSpPr>
          <p:cNvPr id="479344" name="Oval 112"/>
          <p:cNvSpPr>
            <a:spLocks noChangeArrowheads="1"/>
          </p:cNvSpPr>
          <p:nvPr/>
        </p:nvSpPr>
        <p:spPr bwMode="auto">
          <a:xfrm>
            <a:off x="2700338" y="4797425"/>
            <a:ext cx="869950" cy="390525"/>
          </a:xfrm>
          <a:prstGeom prst="ellipse">
            <a:avLst/>
          </a:prstGeom>
          <a:solidFill>
            <a:srgbClr val="FFCCFF"/>
          </a:solidFill>
          <a:ln w="9525">
            <a:solidFill>
              <a:schemeClr val="tx1"/>
            </a:solidFill>
            <a:round/>
            <a:headEnd/>
            <a:tailEnd/>
          </a:ln>
          <a:effectLst>
            <a:outerShdw dist="35921" dir="2700000" algn="ctr" rotWithShape="0">
              <a:schemeClr val="bg2"/>
            </a:outerShdw>
          </a:effectLst>
        </p:spPr>
        <p:txBody>
          <a:bodyPr wrap="none" anchor="ctr"/>
          <a:lstStyle/>
          <a:p>
            <a:pPr algn="ctr">
              <a:spcBef>
                <a:spcPct val="0"/>
              </a:spcBef>
              <a:buClrTx/>
              <a:buFontTx/>
              <a:buNone/>
            </a:pPr>
            <a:endParaRPr lang="zh-CN" altLang="en-US" sz="1800" b="1">
              <a:latin typeface="+mn-ea"/>
              <a:ea typeface="+mn-ea"/>
            </a:endParaRPr>
          </a:p>
        </p:txBody>
      </p:sp>
      <p:sp>
        <p:nvSpPr>
          <p:cNvPr id="479345" name="Text Box 113"/>
          <p:cNvSpPr txBox="1">
            <a:spLocks noChangeArrowheads="1"/>
          </p:cNvSpPr>
          <p:nvPr/>
        </p:nvSpPr>
        <p:spPr bwMode="auto">
          <a:xfrm>
            <a:off x="2700338" y="4797425"/>
            <a:ext cx="8731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800" b="1">
                <a:latin typeface="+mn-ea"/>
                <a:ea typeface="+mn-ea"/>
              </a:rPr>
              <a:t>地区网</a:t>
            </a:r>
          </a:p>
        </p:txBody>
      </p:sp>
      <p:pic>
        <p:nvPicPr>
          <p:cNvPr id="479346" name="Picture 114"/>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52813" y="4351338"/>
            <a:ext cx="515937"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79347" name="Picture 115"/>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64275" y="5386388"/>
            <a:ext cx="515938"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79348" name="Picture 11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02213" y="5386388"/>
            <a:ext cx="515937"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79349" name="Picture 117"/>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98938" y="5386388"/>
            <a:ext cx="515937"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79350" name="Picture 118"/>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67063" y="5386388"/>
            <a:ext cx="515937"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79351" name="Picture 119"/>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65375" y="5386388"/>
            <a:ext cx="515938"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79352" name="Picture 120"/>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57725" y="4351338"/>
            <a:ext cx="515938"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79353" name="Picture 121"/>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94513" y="5386388"/>
            <a:ext cx="515937"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79354" name="Picture 122"/>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19788" y="4351338"/>
            <a:ext cx="515937"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479355" name="Text Box 123"/>
          <p:cNvSpPr txBox="1">
            <a:spLocks noChangeArrowheads="1"/>
          </p:cNvSpPr>
          <p:nvPr/>
        </p:nvSpPr>
        <p:spPr bwMode="auto">
          <a:xfrm>
            <a:off x="1116013" y="3644900"/>
            <a:ext cx="22558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0"/>
              </a:spcBef>
              <a:buClrTx/>
              <a:buFontTx/>
              <a:buNone/>
            </a:pPr>
            <a:r>
              <a:rPr kumimoji="0" lang="zh-CN" altLang="en-US" sz="1800" b="1">
                <a:solidFill>
                  <a:srgbClr val="0000FF"/>
                </a:solidFill>
                <a:effectLst>
                  <a:outerShdw blurRad="38100" dist="38100" dir="2700000" algn="tl">
                    <a:srgbClr val="C0C0C0"/>
                  </a:outerShdw>
                </a:effectLst>
                <a:latin typeface="+mn-ea"/>
                <a:ea typeface="+mn-ea"/>
              </a:rPr>
              <a:t>各网络之间需要使用</a:t>
            </a:r>
          </a:p>
          <a:p>
            <a:pPr algn="ctr">
              <a:spcBef>
                <a:spcPct val="0"/>
              </a:spcBef>
              <a:buClrTx/>
              <a:buFontTx/>
              <a:buNone/>
            </a:pPr>
            <a:r>
              <a:rPr kumimoji="0" lang="zh-CN" altLang="en-US" sz="1800" b="1">
                <a:solidFill>
                  <a:srgbClr val="0000FF"/>
                </a:solidFill>
                <a:effectLst>
                  <a:outerShdw blurRad="38100" dist="38100" dir="2700000" algn="tl">
                    <a:srgbClr val="C0C0C0"/>
                  </a:outerShdw>
                </a:effectLst>
                <a:latin typeface="+mn-ea"/>
                <a:ea typeface="+mn-ea"/>
              </a:rPr>
              <a:t>路由器来连接</a:t>
            </a:r>
          </a:p>
        </p:txBody>
      </p:sp>
      <p:sp>
        <p:nvSpPr>
          <p:cNvPr id="479356" name="Line 124"/>
          <p:cNvSpPr>
            <a:spLocks noChangeShapeType="1"/>
          </p:cNvSpPr>
          <p:nvPr/>
        </p:nvSpPr>
        <p:spPr bwMode="auto">
          <a:xfrm>
            <a:off x="3109913" y="4116388"/>
            <a:ext cx="401637" cy="282575"/>
          </a:xfrm>
          <a:prstGeom prst="line">
            <a:avLst/>
          </a:prstGeom>
          <a:noFill/>
          <a:ln w="28575">
            <a:solidFill>
              <a:srgbClr val="FF33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Grp="1" noChangeArrowheads="1"/>
          </p:cNvSpPr>
          <p:nvPr>
            <p:ph type="title"/>
          </p:nvPr>
        </p:nvSpPr>
        <p:spPr/>
        <p:txBody>
          <a:bodyPr/>
          <a:lstStyle/>
          <a:p>
            <a:r>
              <a:rPr lang="zh-CN" altLang="en-US"/>
              <a:t>三级网络结构中的通信</a:t>
            </a:r>
          </a:p>
        </p:txBody>
      </p:sp>
      <p:sp>
        <p:nvSpPr>
          <p:cNvPr id="4802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r>
              <a:rPr lang="en-US" altLang="zh-CN" sz="1200">
                <a:ea typeface="幼圆" pitchFamily="49" charset="-122"/>
              </a:rPr>
              <a:t>&gt;&gt;</a:t>
            </a:r>
            <a:r>
              <a:rPr lang="en-US" altLang="zh-CN" sz="1200">
                <a:ea typeface="幼圆" pitchFamily="49" charset="-122"/>
                <a:hlinkClick r:id="rId6" action="ppaction://hlinksldjump"/>
              </a:rPr>
              <a:t>Internet</a:t>
            </a:r>
            <a:r>
              <a:rPr lang="zh-CN" altLang="en-US" sz="1200">
                <a:ea typeface="幼圆" pitchFamily="49" charset="-122"/>
                <a:hlinkClick r:id="rId6" action="ppaction://hlinksldjump"/>
              </a:rPr>
              <a:t>发展过程</a:t>
            </a:r>
            <a:endParaRPr lang="en-US" altLang="zh-CN" sz="1200">
              <a:ea typeface="幼圆" pitchFamily="49" charset="-122"/>
            </a:endParaRPr>
          </a:p>
        </p:txBody>
      </p:sp>
      <p:sp>
        <p:nvSpPr>
          <p:cNvPr id="48026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480262" name="Line 6"/>
          <p:cNvSpPr>
            <a:spLocks noChangeShapeType="1"/>
          </p:cNvSpPr>
          <p:nvPr/>
        </p:nvSpPr>
        <p:spPr bwMode="auto">
          <a:xfrm flipH="1">
            <a:off x="1057275" y="4652963"/>
            <a:ext cx="647700" cy="792162"/>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263" name="Line 7"/>
          <p:cNvSpPr>
            <a:spLocks noChangeShapeType="1"/>
          </p:cNvSpPr>
          <p:nvPr/>
        </p:nvSpPr>
        <p:spPr bwMode="auto">
          <a:xfrm>
            <a:off x="7897813" y="4508500"/>
            <a:ext cx="719137" cy="1008063"/>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264" name="Line 8"/>
          <p:cNvSpPr>
            <a:spLocks noChangeShapeType="1"/>
          </p:cNvSpPr>
          <p:nvPr/>
        </p:nvSpPr>
        <p:spPr bwMode="auto">
          <a:xfrm flipH="1" flipV="1">
            <a:off x="2674938" y="3535363"/>
            <a:ext cx="331787" cy="10445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nvGrpSpPr>
          <p:cNvPr id="480265" name="Group 9"/>
          <p:cNvGrpSpPr>
            <a:grpSpLocks/>
          </p:cNvGrpSpPr>
          <p:nvPr/>
        </p:nvGrpSpPr>
        <p:grpSpPr bwMode="auto">
          <a:xfrm>
            <a:off x="2425700" y="4206875"/>
            <a:ext cx="1073150" cy="768350"/>
            <a:chOff x="2949" y="196"/>
            <a:chExt cx="941" cy="598"/>
          </a:xfrm>
        </p:grpSpPr>
        <p:sp>
          <p:nvSpPr>
            <p:cNvPr id="480266" name="Oval 10"/>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67" name="Oval 11"/>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68" name="Oval 12"/>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69" name="Oval 13"/>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70" name="Oval 14"/>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71" name="Oval 15"/>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72" name="Oval 16"/>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73" name="Oval 17"/>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74" name="Freeform 18"/>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275" name="Freeform 19"/>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276" name="Freeform 20"/>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80277" name="Line 21"/>
          <p:cNvSpPr>
            <a:spLocks noChangeShapeType="1"/>
          </p:cNvSpPr>
          <p:nvPr/>
        </p:nvSpPr>
        <p:spPr bwMode="auto">
          <a:xfrm>
            <a:off x="4889500" y="3535363"/>
            <a:ext cx="514350" cy="9937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nvGrpSpPr>
          <p:cNvPr id="480278" name="Group 22"/>
          <p:cNvGrpSpPr>
            <a:grpSpLocks/>
          </p:cNvGrpSpPr>
          <p:nvPr/>
        </p:nvGrpSpPr>
        <p:grpSpPr bwMode="auto">
          <a:xfrm>
            <a:off x="4873625" y="4206875"/>
            <a:ext cx="1073150" cy="768350"/>
            <a:chOff x="2949" y="196"/>
            <a:chExt cx="941" cy="598"/>
          </a:xfrm>
        </p:grpSpPr>
        <p:sp>
          <p:nvSpPr>
            <p:cNvPr id="480279" name="Oval 23"/>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80" name="Oval 24"/>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81" name="Oval 25"/>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82" name="Oval 26"/>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83" name="Oval 27"/>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84" name="Oval 28"/>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85" name="Oval 29"/>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86" name="Oval 30"/>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87" name="Freeform 31"/>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288" name="Freeform 32"/>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289" name="Freeform 33"/>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80290" name="Line 34"/>
          <p:cNvSpPr>
            <a:spLocks noChangeShapeType="1"/>
          </p:cNvSpPr>
          <p:nvPr/>
        </p:nvSpPr>
        <p:spPr bwMode="auto">
          <a:xfrm flipH="1">
            <a:off x="6602413" y="3535363"/>
            <a:ext cx="342900" cy="9937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nvGrpSpPr>
          <p:cNvPr id="480291" name="Group 35"/>
          <p:cNvGrpSpPr>
            <a:grpSpLocks/>
          </p:cNvGrpSpPr>
          <p:nvPr/>
        </p:nvGrpSpPr>
        <p:grpSpPr bwMode="auto">
          <a:xfrm>
            <a:off x="6169025" y="4206875"/>
            <a:ext cx="1073150" cy="768350"/>
            <a:chOff x="2949" y="196"/>
            <a:chExt cx="941" cy="598"/>
          </a:xfrm>
        </p:grpSpPr>
        <p:sp>
          <p:nvSpPr>
            <p:cNvPr id="480292" name="Oval 36"/>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93" name="Oval 37"/>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94" name="Oval 38"/>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95" name="Oval 39"/>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96" name="Oval 40"/>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97" name="Oval 41"/>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98" name="Oval 42"/>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299" name="Oval 43"/>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00" name="Freeform 44"/>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01" name="Freeform 45"/>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02" name="Freeform 46"/>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80303" name="Line 47"/>
          <p:cNvSpPr>
            <a:spLocks noChangeShapeType="1"/>
          </p:cNvSpPr>
          <p:nvPr/>
        </p:nvSpPr>
        <p:spPr bwMode="auto">
          <a:xfrm>
            <a:off x="6945313" y="3535363"/>
            <a:ext cx="941387" cy="9937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nvGrpSpPr>
          <p:cNvPr id="480304" name="Group 48"/>
          <p:cNvGrpSpPr>
            <a:grpSpLocks/>
          </p:cNvGrpSpPr>
          <p:nvPr/>
        </p:nvGrpSpPr>
        <p:grpSpPr bwMode="auto">
          <a:xfrm>
            <a:off x="7321550" y="4206875"/>
            <a:ext cx="1073150" cy="768350"/>
            <a:chOff x="2949" y="196"/>
            <a:chExt cx="941" cy="598"/>
          </a:xfrm>
        </p:grpSpPr>
        <p:sp>
          <p:nvSpPr>
            <p:cNvPr id="480305" name="Oval 49"/>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06" name="Oval 50"/>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07" name="Oval 51"/>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08" name="Oval 52"/>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09" name="Oval 53"/>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10" name="Oval 54"/>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11" name="Oval 55"/>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12" name="Oval 56"/>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13" name="Freeform 57"/>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14" name="Freeform 58"/>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15" name="Freeform 59"/>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80316" name="Line 60"/>
          <p:cNvSpPr>
            <a:spLocks noChangeShapeType="1"/>
          </p:cNvSpPr>
          <p:nvPr/>
        </p:nvSpPr>
        <p:spPr bwMode="auto">
          <a:xfrm flipV="1">
            <a:off x="1636713" y="3535363"/>
            <a:ext cx="855662" cy="9937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17" name="Line 61"/>
          <p:cNvSpPr>
            <a:spLocks noChangeShapeType="1"/>
          </p:cNvSpPr>
          <p:nvPr/>
        </p:nvSpPr>
        <p:spPr bwMode="auto">
          <a:xfrm flipH="1">
            <a:off x="3994150" y="3535363"/>
            <a:ext cx="639763" cy="1027112"/>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18" name="Line 62"/>
          <p:cNvSpPr>
            <a:spLocks noChangeShapeType="1"/>
          </p:cNvSpPr>
          <p:nvPr/>
        </p:nvSpPr>
        <p:spPr bwMode="auto">
          <a:xfrm flipH="1">
            <a:off x="2749550" y="2243138"/>
            <a:ext cx="1787525" cy="1192212"/>
          </a:xfrm>
          <a:prstGeom prst="line">
            <a:avLst/>
          </a:prstGeom>
          <a:noFill/>
          <a:ln w="571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19" name="Line 63"/>
          <p:cNvSpPr>
            <a:spLocks noChangeShapeType="1"/>
          </p:cNvSpPr>
          <p:nvPr/>
        </p:nvSpPr>
        <p:spPr bwMode="auto">
          <a:xfrm>
            <a:off x="4794250" y="2341563"/>
            <a:ext cx="0" cy="1193800"/>
          </a:xfrm>
          <a:prstGeom prst="line">
            <a:avLst/>
          </a:prstGeom>
          <a:noFill/>
          <a:ln w="571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nvGrpSpPr>
          <p:cNvPr id="480320" name="Group 64"/>
          <p:cNvGrpSpPr>
            <a:grpSpLocks/>
          </p:cNvGrpSpPr>
          <p:nvPr/>
        </p:nvGrpSpPr>
        <p:grpSpPr bwMode="auto">
          <a:xfrm>
            <a:off x="3649663" y="4206875"/>
            <a:ext cx="1073150" cy="768350"/>
            <a:chOff x="2949" y="196"/>
            <a:chExt cx="941" cy="598"/>
          </a:xfrm>
        </p:grpSpPr>
        <p:sp>
          <p:nvSpPr>
            <p:cNvPr id="480321" name="Oval 65"/>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22" name="Oval 66"/>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23" name="Oval 67"/>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24" name="Oval 68"/>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25" name="Oval 69"/>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26" name="Oval 70"/>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27" name="Oval 71"/>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28" name="Oval 72"/>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29" name="Freeform 73"/>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30" name="Freeform 74"/>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31" name="Freeform 75"/>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80332" name="Line 76"/>
          <p:cNvSpPr>
            <a:spLocks noChangeShapeType="1"/>
          </p:cNvSpPr>
          <p:nvPr/>
        </p:nvSpPr>
        <p:spPr bwMode="auto">
          <a:xfrm>
            <a:off x="5221288" y="2341563"/>
            <a:ext cx="1552575" cy="1093787"/>
          </a:xfrm>
          <a:prstGeom prst="line">
            <a:avLst/>
          </a:prstGeom>
          <a:noFill/>
          <a:ln w="571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33" name="Oval 77"/>
          <p:cNvSpPr>
            <a:spLocks noChangeArrowheads="1"/>
          </p:cNvSpPr>
          <p:nvPr/>
        </p:nvSpPr>
        <p:spPr bwMode="auto">
          <a:xfrm>
            <a:off x="3851275" y="1844675"/>
            <a:ext cx="1873250" cy="895350"/>
          </a:xfrm>
          <a:prstGeom prst="ellipse">
            <a:avLst/>
          </a:prstGeom>
          <a:solidFill>
            <a:srgbClr val="CCECFF"/>
          </a:solidFill>
          <a:ln w="9525">
            <a:solidFill>
              <a:schemeClr val="tx1"/>
            </a:solidFill>
            <a:round/>
            <a:headEnd/>
            <a:tailEnd/>
          </a:ln>
          <a:effectLst>
            <a:outerShdw dist="35921" dir="2700000" algn="ctr" rotWithShape="0">
              <a:schemeClr val="bg2"/>
            </a:outerShdw>
          </a:effectLst>
        </p:spPr>
        <p:txBody>
          <a:bodyPr wrap="none" anchor="ctr"/>
          <a:lstStyle/>
          <a:p>
            <a:pPr algn="ctr">
              <a:spcBef>
                <a:spcPct val="0"/>
              </a:spcBef>
              <a:buClrTx/>
              <a:buFontTx/>
              <a:buNone/>
            </a:pPr>
            <a:endParaRPr lang="zh-CN" altLang="en-US" sz="1600" b="1">
              <a:latin typeface="+mn-ea"/>
              <a:ea typeface="+mn-ea"/>
            </a:endParaRPr>
          </a:p>
        </p:txBody>
      </p:sp>
      <p:sp>
        <p:nvSpPr>
          <p:cNvPr id="480334" name="Text Box 78"/>
          <p:cNvSpPr txBox="1">
            <a:spLocks noChangeArrowheads="1"/>
          </p:cNvSpPr>
          <p:nvPr/>
        </p:nvSpPr>
        <p:spPr bwMode="auto">
          <a:xfrm>
            <a:off x="3724275" y="4386263"/>
            <a:ext cx="9509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ea"/>
                <a:ea typeface="+mn-ea"/>
              </a:rPr>
              <a:t>校园网</a:t>
            </a:r>
          </a:p>
        </p:txBody>
      </p:sp>
      <p:sp>
        <p:nvSpPr>
          <p:cNvPr id="480335" name="Text Box 79"/>
          <p:cNvSpPr txBox="1">
            <a:spLocks noChangeArrowheads="1"/>
          </p:cNvSpPr>
          <p:nvPr/>
        </p:nvSpPr>
        <p:spPr bwMode="auto">
          <a:xfrm>
            <a:off x="4910573" y="4386263"/>
            <a:ext cx="9509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dirty="0">
                <a:latin typeface="+mn-ea"/>
                <a:ea typeface="+mn-ea"/>
              </a:rPr>
              <a:t>校园网</a:t>
            </a:r>
          </a:p>
        </p:txBody>
      </p:sp>
      <p:sp>
        <p:nvSpPr>
          <p:cNvPr id="480336" name="Text Box 80"/>
          <p:cNvSpPr txBox="1">
            <a:spLocks noChangeArrowheads="1"/>
          </p:cNvSpPr>
          <p:nvPr/>
        </p:nvSpPr>
        <p:spPr bwMode="auto">
          <a:xfrm>
            <a:off x="6226175" y="4386263"/>
            <a:ext cx="9509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ea"/>
                <a:ea typeface="+mn-ea"/>
              </a:rPr>
              <a:t>校园网</a:t>
            </a:r>
          </a:p>
        </p:txBody>
      </p:sp>
      <p:sp>
        <p:nvSpPr>
          <p:cNvPr id="480337" name="Text Box 81"/>
          <p:cNvSpPr txBox="1">
            <a:spLocks noChangeArrowheads="1"/>
          </p:cNvSpPr>
          <p:nvPr/>
        </p:nvSpPr>
        <p:spPr bwMode="auto">
          <a:xfrm>
            <a:off x="7380312" y="4386263"/>
            <a:ext cx="950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dirty="0">
                <a:latin typeface="+mn-ea"/>
                <a:ea typeface="+mn-ea"/>
              </a:rPr>
              <a:t>校园网</a:t>
            </a:r>
          </a:p>
        </p:txBody>
      </p:sp>
      <p:grpSp>
        <p:nvGrpSpPr>
          <p:cNvPr id="480338" name="Group 82"/>
          <p:cNvGrpSpPr>
            <a:grpSpLocks/>
          </p:cNvGrpSpPr>
          <p:nvPr/>
        </p:nvGrpSpPr>
        <p:grpSpPr bwMode="auto">
          <a:xfrm>
            <a:off x="1208088" y="4206875"/>
            <a:ext cx="1073150" cy="768350"/>
            <a:chOff x="2949" y="196"/>
            <a:chExt cx="941" cy="598"/>
          </a:xfrm>
        </p:grpSpPr>
        <p:sp>
          <p:nvSpPr>
            <p:cNvPr id="480339" name="Oval 83"/>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40" name="Oval 84"/>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41" name="Oval 85"/>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42" name="Oval 86"/>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43" name="Oval 87"/>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44" name="Oval 88"/>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45" name="Oval 89"/>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46" name="Oval 90"/>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ea"/>
                <a:ea typeface="+mn-ea"/>
              </a:endParaRPr>
            </a:p>
          </p:txBody>
        </p:sp>
        <p:sp>
          <p:nvSpPr>
            <p:cNvPr id="480347" name="Freeform 91"/>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48" name="Freeform 92"/>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49" name="Freeform 93"/>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grpSp>
      <p:sp>
        <p:nvSpPr>
          <p:cNvPr id="480350" name="Text Box 94"/>
          <p:cNvSpPr txBox="1">
            <a:spLocks noChangeArrowheads="1"/>
          </p:cNvSpPr>
          <p:nvPr/>
        </p:nvSpPr>
        <p:spPr bwMode="auto">
          <a:xfrm>
            <a:off x="1225550" y="4386263"/>
            <a:ext cx="9509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ea"/>
                <a:ea typeface="+mn-ea"/>
              </a:rPr>
              <a:t>校园网</a:t>
            </a:r>
          </a:p>
        </p:txBody>
      </p:sp>
      <p:sp>
        <p:nvSpPr>
          <p:cNvPr id="480351" name="Text Box 95"/>
          <p:cNvSpPr txBox="1">
            <a:spLocks noChangeArrowheads="1"/>
          </p:cNvSpPr>
          <p:nvPr/>
        </p:nvSpPr>
        <p:spPr bwMode="auto">
          <a:xfrm>
            <a:off x="2474913" y="4386263"/>
            <a:ext cx="9509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ea"/>
                <a:ea typeface="+mn-ea"/>
              </a:rPr>
              <a:t>校园网</a:t>
            </a:r>
          </a:p>
        </p:txBody>
      </p:sp>
      <p:sp>
        <p:nvSpPr>
          <p:cNvPr id="480352" name="Text Box 96"/>
          <p:cNvSpPr txBox="1">
            <a:spLocks noChangeArrowheads="1"/>
          </p:cNvSpPr>
          <p:nvPr/>
        </p:nvSpPr>
        <p:spPr bwMode="auto">
          <a:xfrm>
            <a:off x="3905250" y="2046288"/>
            <a:ext cx="1716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latin typeface="+mn-ea"/>
                <a:ea typeface="+mn-ea"/>
              </a:rPr>
              <a:t>国家主干网</a:t>
            </a:r>
          </a:p>
        </p:txBody>
      </p:sp>
      <p:grpSp>
        <p:nvGrpSpPr>
          <p:cNvPr id="480353" name="Group 97"/>
          <p:cNvGrpSpPr>
            <a:grpSpLocks/>
          </p:cNvGrpSpPr>
          <p:nvPr/>
        </p:nvGrpSpPr>
        <p:grpSpPr bwMode="auto">
          <a:xfrm>
            <a:off x="6367463" y="3136900"/>
            <a:ext cx="1120775" cy="596900"/>
            <a:chOff x="3912" y="2257"/>
            <a:chExt cx="706" cy="376"/>
          </a:xfrm>
        </p:grpSpPr>
        <p:sp>
          <p:nvSpPr>
            <p:cNvPr id="480354" name="Oval 98"/>
            <p:cNvSpPr>
              <a:spLocks noChangeArrowheads="1"/>
            </p:cNvSpPr>
            <p:nvPr/>
          </p:nvSpPr>
          <p:spPr bwMode="auto">
            <a:xfrm>
              <a:off x="3912" y="2257"/>
              <a:ext cx="688" cy="376"/>
            </a:xfrm>
            <a:prstGeom prst="ellipse">
              <a:avLst/>
            </a:prstGeom>
            <a:solidFill>
              <a:srgbClr val="FFCCFF"/>
            </a:solidFill>
            <a:ln w="9525">
              <a:solidFill>
                <a:schemeClr val="tx1"/>
              </a:solidFill>
              <a:round/>
              <a:headEnd/>
              <a:tailEnd/>
            </a:ln>
            <a:effectLst>
              <a:outerShdw dist="35921" dir="2700000" algn="ctr" rotWithShape="0">
                <a:schemeClr val="bg2"/>
              </a:outerShdw>
            </a:effectLst>
          </p:spPr>
          <p:txBody>
            <a:bodyPr wrap="none" anchor="ctr"/>
            <a:lstStyle/>
            <a:p>
              <a:pPr algn="ctr">
                <a:spcBef>
                  <a:spcPct val="0"/>
                </a:spcBef>
                <a:buClrTx/>
                <a:buFontTx/>
                <a:buNone/>
              </a:pPr>
              <a:endParaRPr lang="zh-CN" altLang="en-US" sz="1600" b="1">
                <a:latin typeface="+mn-ea"/>
                <a:ea typeface="+mn-ea"/>
              </a:endParaRPr>
            </a:p>
          </p:txBody>
        </p:sp>
        <p:sp>
          <p:nvSpPr>
            <p:cNvPr id="480355" name="Text Box 99"/>
            <p:cNvSpPr txBox="1">
              <a:spLocks noChangeArrowheads="1"/>
            </p:cNvSpPr>
            <p:nvPr/>
          </p:nvSpPr>
          <p:spPr bwMode="auto">
            <a:xfrm>
              <a:off x="3923" y="2296"/>
              <a:ext cx="69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latin typeface="+mn-ea"/>
                  <a:ea typeface="+mn-ea"/>
                </a:rPr>
                <a:t>地区网</a:t>
              </a:r>
            </a:p>
          </p:txBody>
        </p:sp>
      </p:grpSp>
      <p:grpSp>
        <p:nvGrpSpPr>
          <p:cNvPr id="480356" name="Group 100"/>
          <p:cNvGrpSpPr>
            <a:grpSpLocks/>
          </p:cNvGrpSpPr>
          <p:nvPr/>
        </p:nvGrpSpPr>
        <p:grpSpPr bwMode="auto">
          <a:xfrm>
            <a:off x="4224338" y="3198813"/>
            <a:ext cx="1120775" cy="596900"/>
            <a:chOff x="3912" y="2257"/>
            <a:chExt cx="706" cy="376"/>
          </a:xfrm>
        </p:grpSpPr>
        <p:sp>
          <p:nvSpPr>
            <p:cNvPr id="480357" name="Oval 101"/>
            <p:cNvSpPr>
              <a:spLocks noChangeArrowheads="1"/>
            </p:cNvSpPr>
            <p:nvPr/>
          </p:nvSpPr>
          <p:spPr bwMode="auto">
            <a:xfrm>
              <a:off x="3912" y="2257"/>
              <a:ext cx="688" cy="376"/>
            </a:xfrm>
            <a:prstGeom prst="ellipse">
              <a:avLst/>
            </a:prstGeom>
            <a:solidFill>
              <a:srgbClr val="FFCCFF"/>
            </a:solidFill>
            <a:ln w="9525">
              <a:solidFill>
                <a:schemeClr val="tx1"/>
              </a:solidFill>
              <a:round/>
              <a:headEnd/>
              <a:tailEnd/>
            </a:ln>
            <a:effectLst>
              <a:outerShdw dist="35921" dir="2700000" algn="ctr" rotWithShape="0">
                <a:schemeClr val="bg2"/>
              </a:outerShdw>
            </a:effectLst>
          </p:spPr>
          <p:txBody>
            <a:bodyPr wrap="none" anchor="ctr"/>
            <a:lstStyle/>
            <a:p>
              <a:pPr algn="ctr">
                <a:spcBef>
                  <a:spcPct val="0"/>
                </a:spcBef>
                <a:buClrTx/>
                <a:buFontTx/>
                <a:buNone/>
              </a:pPr>
              <a:endParaRPr lang="zh-CN" altLang="en-US" sz="1600" b="1">
                <a:latin typeface="+mn-ea"/>
                <a:ea typeface="+mn-ea"/>
              </a:endParaRPr>
            </a:p>
          </p:txBody>
        </p:sp>
        <p:sp>
          <p:nvSpPr>
            <p:cNvPr id="480358" name="Text Box 102"/>
            <p:cNvSpPr txBox="1">
              <a:spLocks noChangeArrowheads="1"/>
            </p:cNvSpPr>
            <p:nvPr/>
          </p:nvSpPr>
          <p:spPr bwMode="auto">
            <a:xfrm>
              <a:off x="3923" y="2296"/>
              <a:ext cx="69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latin typeface="+mn-ea"/>
                  <a:ea typeface="+mn-ea"/>
                </a:rPr>
                <a:t>地区网</a:t>
              </a:r>
            </a:p>
          </p:txBody>
        </p:sp>
      </p:grpSp>
      <p:grpSp>
        <p:nvGrpSpPr>
          <p:cNvPr id="480359" name="Group 103"/>
          <p:cNvGrpSpPr>
            <a:grpSpLocks/>
          </p:cNvGrpSpPr>
          <p:nvPr/>
        </p:nvGrpSpPr>
        <p:grpSpPr bwMode="auto">
          <a:xfrm>
            <a:off x="1992313" y="3198813"/>
            <a:ext cx="1120775" cy="596900"/>
            <a:chOff x="3912" y="2257"/>
            <a:chExt cx="706" cy="376"/>
          </a:xfrm>
        </p:grpSpPr>
        <p:sp>
          <p:nvSpPr>
            <p:cNvPr id="480360" name="Oval 104"/>
            <p:cNvSpPr>
              <a:spLocks noChangeArrowheads="1"/>
            </p:cNvSpPr>
            <p:nvPr/>
          </p:nvSpPr>
          <p:spPr bwMode="auto">
            <a:xfrm>
              <a:off x="3912" y="2257"/>
              <a:ext cx="688" cy="376"/>
            </a:xfrm>
            <a:prstGeom prst="ellipse">
              <a:avLst/>
            </a:prstGeom>
            <a:solidFill>
              <a:srgbClr val="FFCCFF"/>
            </a:solidFill>
            <a:ln w="9525">
              <a:solidFill>
                <a:schemeClr val="tx1"/>
              </a:solidFill>
              <a:round/>
              <a:headEnd/>
              <a:tailEnd/>
            </a:ln>
            <a:effectLst>
              <a:outerShdw dist="35921" dir="2700000" algn="ctr" rotWithShape="0">
                <a:schemeClr val="bg2"/>
              </a:outerShdw>
            </a:effectLst>
          </p:spPr>
          <p:txBody>
            <a:bodyPr wrap="none" anchor="ctr"/>
            <a:lstStyle/>
            <a:p>
              <a:pPr algn="ctr">
                <a:spcBef>
                  <a:spcPct val="0"/>
                </a:spcBef>
                <a:buClrTx/>
                <a:buFontTx/>
                <a:buNone/>
              </a:pPr>
              <a:endParaRPr lang="zh-CN" altLang="en-US" sz="1600" b="1">
                <a:latin typeface="+mn-ea"/>
                <a:ea typeface="+mn-ea"/>
              </a:endParaRPr>
            </a:p>
          </p:txBody>
        </p:sp>
        <p:sp>
          <p:nvSpPr>
            <p:cNvPr id="480361" name="Text Box 105"/>
            <p:cNvSpPr txBox="1">
              <a:spLocks noChangeArrowheads="1"/>
            </p:cNvSpPr>
            <p:nvPr/>
          </p:nvSpPr>
          <p:spPr bwMode="auto">
            <a:xfrm>
              <a:off x="3923" y="2296"/>
              <a:ext cx="69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latin typeface="+mn-ea"/>
                  <a:ea typeface="+mn-ea"/>
                </a:rPr>
                <a:t>地区网</a:t>
              </a:r>
            </a:p>
          </p:txBody>
        </p:sp>
      </p:grpSp>
      <p:grpSp>
        <p:nvGrpSpPr>
          <p:cNvPr id="480362" name="Group 106"/>
          <p:cNvGrpSpPr>
            <a:grpSpLocks/>
          </p:cNvGrpSpPr>
          <p:nvPr/>
        </p:nvGrpSpPr>
        <p:grpSpPr bwMode="auto">
          <a:xfrm>
            <a:off x="1776413" y="2671763"/>
            <a:ext cx="6048375" cy="1520825"/>
            <a:chOff x="1020" y="2251"/>
            <a:chExt cx="3810" cy="958"/>
          </a:xfrm>
        </p:grpSpPr>
        <p:pic>
          <p:nvPicPr>
            <p:cNvPr id="480363" name="Picture 107"/>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82" y="2296"/>
              <a:ext cx="40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80364" name="Picture 108"/>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23" y="2976"/>
              <a:ext cx="40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80365" name="Picture 109"/>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25" y="2976"/>
              <a:ext cx="40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80366" name="Picture 110"/>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26" y="2976"/>
              <a:ext cx="40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80367" name="Picture 111"/>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74" y="2976"/>
              <a:ext cx="40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80368" name="Picture 112"/>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20" y="2976"/>
              <a:ext cx="40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80369" name="Picture 113"/>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99" y="2341"/>
              <a:ext cx="40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80370" name="Picture 114"/>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22" y="2976"/>
              <a:ext cx="40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480371" name="Picture 115"/>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70" y="2251"/>
              <a:ext cx="40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grpSp>
      <p:pic>
        <p:nvPicPr>
          <p:cNvPr id="480372" name="Picture 11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2638" y="5229225"/>
            <a:ext cx="585787"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pic>
      <p:pic>
        <p:nvPicPr>
          <p:cNvPr id="480373" name="Picture 117"/>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20088" y="5229225"/>
            <a:ext cx="585787"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pic>
      <p:sp>
        <p:nvSpPr>
          <p:cNvPr id="480374" name="Line 118"/>
          <p:cNvSpPr>
            <a:spLocks noChangeShapeType="1"/>
          </p:cNvSpPr>
          <p:nvPr/>
        </p:nvSpPr>
        <p:spPr bwMode="auto">
          <a:xfrm flipV="1">
            <a:off x="1057275" y="4076700"/>
            <a:ext cx="1008063" cy="1368425"/>
          </a:xfrm>
          <a:prstGeom prst="line">
            <a:avLst/>
          </a:prstGeom>
          <a:noFill/>
          <a:ln w="76200">
            <a:solidFill>
              <a:srgbClr val="FF33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75" name="Line 119"/>
          <p:cNvSpPr>
            <a:spLocks noChangeShapeType="1"/>
          </p:cNvSpPr>
          <p:nvPr/>
        </p:nvSpPr>
        <p:spPr bwMode="auto">
          <a:xfrm flipV="1">
            <a:off x="2065338" y="2924175"/>
            <a:ext cx="1439862" cy="1008063"/>
          </a:xfrm>
          <a:prstGeom prst="line">
            <a:avLst/>
          </a:prstGeom>
          <a:noFill/>
          <a:ln w="76200">
            <a:solidFill>
              <a:srgbClr val="FF33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76" name="Freeform 120"/>
          <p:cNvSpPr>
            <a:spLocks/>
          </p:cNvSpPr>
          <p:nvPr/>
        </p:nvSpPr>
        <p:spPr bwMode="auto">
          <a:xfrm>
            <a:off x="3505200" y="2454275"/>
            <a:ext cx="2519363" cy="471488"/>
          </a:xfrm>
          <a:custGeom>
            <a:avLst/>
            <a:gdLst>
              <a:gd name="T0" fmla="*/ 0 w 1587"/>
              <a:gd name="T1" fmla="*/ 297 h 297"/>
              <a:gd name="T2" fmla="*/ 816 w 1587"/>
              <a:gd name="T3" fmla="*/ 0 h 297"/>
              <a:gd name="T4" fmla="*/ 1587 w 1587"/>
              <a:gd name="T5" fmla="*/ 252 h 297"/>
            </a:gdLst>
            <a:ahLst/>
            <a:cxnLst>
              <a:cxn ang="0">
                <a:pos x="T0" y="T1"/>
              </a:cxn>
              <a:cxn ang="0">
                <a:pos x="T2" y="T3"/>
              </a:cxn>
              <a:cxn ang="0">
                <a:pos x="T4" y="T5"/>
              </a:cxn>
            </a:cxnLst>
            <a:rect l="0" t="0" r="r" b="b"/>
            <a:pathLst>
              <a:path w="1587" h="297">
                <a:moveTo>
                  <a:pt x="0" y="297"/>
                </a:moveTo>
                <a:lnTo>
                  <a:pt x="816" y="0"/>
                </a:lnTo>
                <a:lnTo>
                  <a:pt x="1587" y="252"/>
                </a:lnTo>
              </a:path>
            </a:pathLst>
          </a:custGeom>
          <a:noFill/>
          <a:ln w="76200" cmpd="sng">
            <a:solidFill>
              <a:srgbClr val="FF3300"/>
            </a:solidFill>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77" name="Line 121"/>
          <p:cNvSpPr>
            <a:spLocks noChangeShapeType="1"/>
          </p:cNvSpPr>
          <p:nvPr/>
        </p:nvSpPr>
        <p:spPr bwMode="auto">
          <a:xfrm>
            <a:off x="6024563" y="2779713"/>
            <a:ext cx="1584325" cy="1296987"/>
          </a:xfrm>
          <a:prstGeom prst="line">
            <a:avLst/>
          </a:prstGeom>
          <a:noFill/>
          <a:ln w="76200">
            <a:solidFill>
              <a:srgbClr val="FF33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78" name="Line 122"/>
          <p:cNvSpPr>
            <a:spLocks noChangeShapeType="1"/>
          </p:cNvSpPr>
          <p:nvPr/>
        </p:nvSpPr>
        <p:spPr bwMode="auto">
          <a:xfrm>
            <a:off x="7608888" y="4003675"/>
            <a:ext cx="1081087" cy="1584325"/>
          </a:xfrm>
          <a:prstGeom prst="line">
            <a:avLst/>
          </a:prstGeom>
          <a:noFill/>
          <a:ln w="76200">
            <a:solidFill>
              <a:srgbClr val="FF33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ea"/>
              <a:ea typeface="+mn-ea"/>
            </a:endParaRPr>
          </a:p>
        </p:txBody>
      </p:sp>
      <p:sp>
        <p:nvSpPr>
          <p:cNvPr id="480379" name="Rectangle 123"/>
          <p:cNvSpPr>
            <a:spLocks noChangeArrowheads="1"/>
          </p:cNvSpPr>
          <p:nvPr/>
        </p:nvSpPr>
        <p:spPr bwMode="auto">
          <a:xfrm>
            <a:off x="2197602" y="5734050"/>
            <a:ext cx="5413959" cy="463846"/>
          </a:xfrm>
          <a:prstGeom prst="rect">
            <a:avLst/>
          </a:prstGeom>
          <a:solidFill>
            <a:srgbClr val="FFFF00"/>
          </a:solidFill>
          <a:ln w="28575">
            <a:solidFill>
              <a:schemeClr val="tx1"/>
            </a:solidFill>
            <a:miter lim="800000"/>
            <a:headEnd/>
            <a:tailEnd/>
          </a:ln>
          <a:effectLst>
            <a:outerShdw dist="107763" dir="2700000" algn="ctr" rotWithShape="0">
              <a:schemeClr val="bg2">
                <a:alpha val="50000"/>
              </a:schemeClr>
            </a:outerShdw>
          </a:effectLst>
        </p:spPr>
        <p:txBody>
          <a:bodyPr wrap="none"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kumimoji="0" lang="zh-CN" altLang="en-US" b="1">
                <a:latin typeface="+mn-ea"/>
                <a:ea typeface="+mn-ea"/>
              </a:rPr>
              <a:t>主机到主机的通信可能要经过多种网络</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80374"/>
                                        </p:tgtEl>
                                        <p:attrNameLst>
                                          <p:attrName>style.visibility</p:attrName>
                                        </p:attrNameLst>
                                      </p:cBhvr>
                                      <p:to>
                                        <p:strVal val="visible"/>
                                      </p:to>
                                    </p:set>
                                    <p:animEffect transition="in" filter="wipe(down)">
                                      <p:cBhvr>
                                        <p:cTn id="7" dur="1000"/>
                                        <p:tgtEl>
                                          <p:spTgt spid="480374"/>
                                        </p:tgtEl>
                                      </p:cBhvr>
                                    </p:animEffect>
                                  </p:childTnLst>
                                  <p:subTnLst>
                                    <p:animClr clrSpc="rgb" dir="cw">
                                      <p:cBhvr override="childStyle">
                                        <p:cTn dur="1" fill="hold" display="0" masterRel="nextClick" afterEffect="1"/>
                                        <p:tgtEl>
                                          <p:spTgt spid="480374"/>
                                        </p:tgtEl>
                                        <p:attrNameLst>
                                          <p:attrName>ppt_c</p:attrName>
                                        </p:attrNameLst>
                                      </p:cBhvr>
                                      <p:to>
                                        <a:schemeClr val="accent1"/>
                                      </p:to>
                                    </p:animClr>
                                  </p:subTnLst>
                                </p:cTn>
                              </p:par>
                            </p:childTnLst>
                          </p:cTn>
                        </p:par>
                        <p:par>
                          <p:cTn id="8" fill="hold" nodeType="afterGroup">
                            <p:stCondLst>
                              <p:cond delay="1000"/>
                            </p:stCondLst>
                            <p:childTnLst>
                              <p:par>
                                <p:cTn id="9" presetID="22" presetClass="entr" presetSubtype="4" fill="hold" grpId="0" nodeType="afterEffect">
                                  <p:stCondLst>
                                    <p:cond delay="500"/>
                                  </p:stCondLst>
                                  <p:childTnLst>
                                    <p:set>
                                      <p:cBhvr>
                                        <p:cTn id="10" dur="1" fill="hold">
                                          <p:stCondLst>
                                            <p:cond delay="0"/>
                                          </p:stCondLst>
                                        </p:cTn>
                                        <p:tgtEl>
                                          <p:spTgt spid="480375"/>
                                        </p:tgtEl>
                                        <p:attrNameLst>
                                          <p:attrName>style.visibility</p:attrName>
                                        </p:attrNameLst>
                                      </p:cBhvr>
                                      <p:to>
                                        <p:strVal val="visible"/>
                                      </p:to>
                                    </p:set>
                                    <p:animEffect transition="in" filter="wipe(down)">
                                      <p:cBhvr>
                                        <p:cTn id="11" dur="1000"/>
                                        <p:tgtEl>
                                          <p:spTgt spid="480375"/>
                                        </p:tgtEl>
                                      </p:cBhvr>
                                    </p:animEffect>
                                  </p:childTnLst>
                                  <p:subTnLst>
                                    <p:animClr clrSpc="rgb" dir="cw">
                                      <p:cBhvr override="childStyle">
                                        <p:cTn dur="1" fill="hold" display="0" masterRel="nextClick" afterEffect="1"/>
                                        <p:tgtEl>
                                          <p:spTgt spid="480375"/>
                                        </p:tgtEl>
                                        <p:attrNameLst>
                                          <p:attrName>ppt_c</p:attrName>
                                        </p:attrNameLst>
                                      </p:cBhvr>
                                      <p:to>
                                        <a:schemeClr val="accent1"/>
                                      </p:to>
                                    </p:animClr>
                                  </p:subTnLst>
                                </p:cTn>
                              </p:par>
                            </p:childTnLst>
                          </p:cTn>
                        </p:par>
                        <p:par>
                          <p:cTn id="12" fill="hold" nodeType="afterGroup">
                            <p:stCondLst>
                              <p:cond delay="2500"/>
                            </p:stCondLst>
                            <p:childTnLst>
                              <p:par>
                                <p:cTn id="13" presetID="22" presetClass="entr" presetSubtype="8" fill="hold" grpId="0" nodeType="afterEffect">
                                  <p:stCondLst>
                                    <p:cond delay="500"/>
                                  </p:stCondLst>
                                  <p:childTnLst>
                                    <p:set>
                                      <p:cBhvr>
                                        <p:cTn id="14" dur="1" fill="hold">
                                          <p:stCondLst>
                                            <p:cond delay="0"/>
                                          </p:stCondLst>
                                        </p:cTn>
                                        <p:tgtEl>
                                          <p:spTgt spid="480376"/>
                                        </p:tgtEl>
                                        <p:attrNameLst>
                                          <p:attrName>style.visibility</p:attrName>
                                        </p:attrNameLst>
                                      </p:cBhvr>
                                      <p:to>
                                        <p:strVal val="visible"/>
                                      </p:to>
                                    </p:set>
                                    <p:animEffect transition="in" filter="wipe(left)">
                                      <p:cBhvr>
                                        <p:cTn id="15" dur="1000"/>
                                        <p:tgtEl>
                                          <p:spTgt spid="480376"/>
                                        </p:tgtEl>
                                      </p:cBhvr>
                                    </p:animEffect>
                                  </p:childTnLst>
                                  <p:subTnLst>
                                    <p:animClr clrSpc="rgb" dir="cw">
                                      <p:cBhvr override="childStyle">
                                        <p:cTn dur="1" fill="hold" display="0" masterRel="nextClick" afterEffect="1"/>
                                        <p:tgtEl>
                                          <p:spTgt spid="480376"/>
                                        </p:tgtEl>
                                        <p:attrNameLst>
                                          <p:attrName>ppt_c</p:attrName>
                                        </p:attrNameLst>
                                      </p:cBhvr>
                                      <p:to>
                                        <a:schemeClr val="accent1"/>
                                      </p:to>
                                    </p:animClr>
                                  </p:subTnLst>
                                </p:cTn>
                              </p:par>
                            </p:childTnLst>
                          </p:cTn>
                        </p:par>
                        <p:par>
                          <p:cTn id="16" fill="hold" nodeType="afterGroup">
                            <p:stCondLst>
                              <p:cond delay="4000"/>
                            </p:stCondLst>
                            <p:childTnLst>
                              <p:par>
                                <p:cTn id="17" presetID="22" presetClass="entr" presetSubtype="8" fill="hold" grpId="0" nodeType="afterEffect">
                                  <p:stCondLst>
                                    <p:cond delay="500"/>
                                  </p:stCondLst>
                                  <p:childTnLst>
                                    <p:set>
                                      <p:cBhvr>
                                        <p:cTn id="18" dur="1" fill="hold">
                                          <p:stCondLst>
                                            <p:cond delay="0"/>
                                          </p:stCondLst>
                                        </p:cTn>
                                        <p:tgtEl>
                                          <p:spTgt spid="480377"/>
                                        </p:tgtEl>
                                        <p:attrNameLst>
                                          <p:attrName>style.visibility</p:attrName>
                                        </p:attrNameLst>
                                      </p:cBhvr>
                                      <p:to>
                                        <p:strVal val="visible"/>
                                      </p:to>
                                    </p:set>
                                    <p:animEffect transition="in" filter="wipe(left)">
                                      <p:cBhvr>
                                        <p:cTn id="19" dur="1000"/>
                                        <p:tgtEl>
                                          <p:spTgt spid="480377"/>
                                        </p:tgtEl>
                                      </p:cBhvr>
                                    </p:animEffect>
                                  </p:childTnLst>
                                  <p:subTnLst>
                                    <p:animClr clrSpc="rgb" dir="cw">
                                      <p:cBhvr override="childStyle">
                                        <p:cTn dur="1" fill="hold" display="0" masterRel="nextClick" afterEffect="1"/>
                                        <p:tgtEl>
                                          <p:spTgt spid="480377"/>
                                        </p:tgtEl>
                                        <p:attrNameLst>
                                          <p:attrName>ppt_c</p:attrName>
                                        </p:attrNameLst>
                                      </p:cBhvr>
                                      <p:to>
                                        <a:schemeClr val="accent1"/>
                                      </p:to>
                                    </p:animClr>
                                  </p:subTnLst>
                                </p:cTn>
                              </p:par>
                            </p:childTnLst>
                          </p:cTn>
                        </p:par>
                        <p:par>
                          <p:cTn id="20" fill="hold" nodeType="afterGroup">
                            <p:stCondLst>
                              <p:cond delay="5500"/>
                            </p:stCondLst>
                            <p:childTnLst>
                              <p:par>
                                <p:cTn id="21" presetID="22" presetClass="entr" presetSubtype="1" fill="hold" grpId="0" nodeType="afterEffect">
                                  <p:stCondLst>
                                    <p:cond delay="500"/>
                                  </p:stCondLst>
                                  <p:childTnLst>
                                    <p:set>
                                      <p:cBhvr>
                                        <p:cTn id="22" dur="1" fill="hold">
                                          <p:stCondLst>
                                            <p:cond delay="0"/>
                                          </p:stCondLst>
                                        </p:cTn>
                                        <p:tgtEl>
                                          <p:spTgt spid="480378"/>
                                        </p:tgtEl>
                                        <p:attrNameLst>
                                          <p:attrName>style.visibility</p:attrName>
                                        </p:attrNameLst>
                                      </p:cBhvr>
                                      <p:to>
                                        <p:strVal val="visible"/>
                                      </p:to>
                                    </p:set>
                                    <p:animEffect transition="in" filter="wipe(up)">
                                      <p:cBhvr>
                                        <p:cTn id="23" dur="1000"/>
                                        <p:tgtEl>
                                          <p:spTgt spid="480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0374" grpId="0" animBg="1"/>
      <p:bldP spid="480375" grpId="0" animBg="1"/>
      <p:bldP spid="480376" grpId="0" animBg="1"/>
      <p:bldP spid="480377" grpId="0" animBg="1"/>
      <p:bldP spid="480378"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2" name="Rectangle 2"/>
          <p:cNvSpPr>
            <a:spLocks noGrp="1" noChangeArrowheads="1"/>
          </p:cNvSpPr>
          <p:nvPr>
            <p:ph type="title"/>
          </p:nvPr>
        </p:nvSpPr>
        <p:spPr/>
        <p:txBody>
          <a:bodyPr/>
          <a:lstStyle/>
          <a:p>
            <a:r>
              <a:rPr lang="en-US" altLang="en-US" dirty="0"/>
              <a:t>Internet</a:t>
            </a:r>
            <a:endParaRPr lang="zh-CN" altLang="en-US" dirty="0"/>
          </a:p>
        </p:txBody>
      </p:sp>
      <p:sp>
        <p:nvSpPr>
          <p:cNvPr id="4812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r>
              <a:rPr lang="en-US" altLang="zh-CN" sz="1200">
                <a:ea typeface="幼圆" pitchFamily="49" charset="-122"/>
              </a:rPr>
              <a:t>&gt;&gt;</a:t>
            </a:r>
            <a:r>
              <a:rPr lang="en-US" altLang="zh-CN" sz="1200">
                <a:ea typeface="幼圆" pitchFamily="49" charset="-122"/>
                <a:hlinkClick r:id="rId6" action="ppaction://hlinksldjump"/>
              </a:rPr>
              <a:t>Internet</a:t>
            </a:r>
            <a:r>
              <a:rPr lang="zh-CN" altLang="en-US" sz="1200">
                <a:ea typeface="幼圆" pitchFamily="49" charset="-122"/>
                <a:hlinkClick r:id="rId6" action="ppaction://hlinksldjump"/>
              </a:rPr>
              <a:t>发展过程</a:t>
            </a:r>
            <a:endParaRPr lang="en-US" altLang="zh-CN" sz="1200">
              <a:ea typeface="幼圆" pitchFamily="49" charset="-122"/>
            </a:endParaRPr>
          </a:p>
        </p:txBody>
      </p:sp>
      <p:sp>
        <p:nvSpPr>
          <p:cNvPr id="48128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481285" name="Rectangle 5"/>
          <p:cNvSpPr>
            <a:spLocks noGrp="1" noChangeArrowheads="1"/>
          </p:cNvSpPr>
          <p:nvPr>
            <p:ph type="body" idx="1"/>
          </p:nvPr>
        </p:nvSpPr>
        <p:spPr>
          <a:xfrm>
            <a:off x="809625" y="1773238"/>
            <a:ext cx="7958138" cy="1511746"/>
          </a:xfrm>
        </p:spPr>
        <p:txBody>
          <a:bodyPr/>
          <a:lstStyle/>
          <a:p>
            <a:pPr>
              <a:lnSpc>
                <a:spcPct val="125000"/>
              </a:lnSpc>
            </a:pPr>
            <a:r>
              <a:rPr lang="zh-CN" altLang="en-US" sz="2400" dirty="0">
                <a:solidFill>
                  <a:srgbClr val="FF0000"/>
                </a:solidFill>
                <a:effectLst>
                  <a:outerShdw blurRad="38100" dist="38100" dir="2700000" algn="tl">
                    <a:srgbClr val="C0C0C0"/>
                  </a:outerShdw>
                </a:effectLst>
              </a:rPr>
              <a:t>从</a:t>
            </a:r>
            <a:r>
              <a:rPr lang="en-US" altLang="zh-CN" sz="2400" dirty="0">
                <a:solidFill>
                  <a:srgbClr val="FF0000"/>
                </a:solidFill>
                <a:effectLst>
                  <a:outerShdw blurRad="38100" dist="38100" dir="2700000" algn="tl">
                    <a:srgbClr val="C0C0C0"/>
                  </a:outerShdw>
                </a:effectLst>
              </a:rPr>
              <a:t>1993</a:t>
            </a:r>
            <a:r>
              <a:rPr lang="zh-CN" altLang="en-US" sz="2400" dirty="0">
                <a:solidFill>
                  <a:srgbClr val="FF0000"/>
                </a:solidFill>
                <a:effectLst>
                  <a:outerShdw blurRad="38100" dist="38100" dir="2700000" algn="tl">
                    <a:srgbClr val="C0C0C0"/>
                  </a:outerShdw>
                </a:effectLst>
              </a:rPr>
              <a:t>年开始</a:t>
            </a:r>
            <a:r>
              <a:rPr lang="zh-CN" altLang="en-US" sz="2400" dirty="0"/>
              <a:t>，由美国政府资助的 </a:t>
            </a:r>
            <a:r>
              <a:rPr lang="en-US" altLang="zh-CN" sz="2400" dirty="0"/>
              <a:t>NSFNET</a:t>
            </a:r>
            <a:r>
              <a:rPr lang="zh-CN" altLang="en-US" sz="2400" dirty="0"/>
              <a:t>逐渐被若干个商用的 </a:t>
            </a:r>
            <a:r>
              <a:rPr lang="en-US" altLang="zh-CN" sz="2400" dirty="0"/>
              <a:t>ISP (Internet Service Provider)</a:t>
            </a:r>
            <a:r>
              <a:rPr lang="zh-CN" altLang="en-US" sz="2400" dirty="0"/>
              <a:t>网络所</a:t>
            </a:r>
            <a:r>
              <a:rPr lang="zh-CN" altLang="en-US" sz="2400" dirty="0" smtClean="0"/>
              <a:t>代替，</a:t>
            </a:r>
            <a:r>
              <a:rPr lang="en-US" altLang="zh-CN" sz="2400" dirty="0" smtClean="0"/>
              <a:t>Internet</a:t>
            </a:r>
            <a:r>
              <a:rPr lang="zh-CN" altLang="en-US" sz="2400" dirty="0" smtClean="0"/>
              <a:t>也逐渐</a:t>
            </a:r>
            <a:r>
              <a:rPr lang="zh-CN" altLang="en-US" sz="2400" dirty="0"/>
              <a:t>演变</a:t>
            </a:r>
            <a:r>
              <a:rPr lang="zh-CN" altLang="en-US" sz="2400" dirty="0" smtClean="0"/>
              <a:t>成</a:t>
            </a:r>
            <a:r>
              <a:rPr lang="zh-CN" altLang="en-US" sz="2400" dirty="0" smtClean="0">
                <a:solidFill>
                  <a:srgbClr val="0000FF"/>
                </a:solidFill>
              </a:rPr>
              <a:t>基于</a:t>
            </a:r>
            <a:r>
              <a:rPr lang="en-US" altLang="zh-CN" sz="2400" dirty="0" smtClean="0">
                <a:solidFill>
                  <a:srgbClr val="0000FF"/>
                </a:solidFill>
              </a:rPr>
              <a:t>ISP</a:t>
            </a:r>
            <a:r>
              <a:rPr lang="zh-CN" altLang="en-US" sz="2400" dirty="0" smtClean="0">
                <a:solidFill>
                  <a:srgbClr val="0000FF"/>
                </a:solidFill>
              </a:rPr>
              <a:t>的多层结构</a:t>
            </a:r>
            <a:r>
              <a:rPr lang="zh-CN" altLang="en-US" sz="2400" dirty="0">
                <a:solidFill>
                  <a:srgbClr val="0000FF"/>
                </a:solidFill>
              </a:rPr>
              <a:t>网络</a:t>
            </a:r>
            <a:r>
              <a:rPr lang="zh-CN" altLang="en-US" sz="2400" dirty="0" smtClean="0"/>
              <a:t>。</a:t>
            </a:r>
            <a:endParaRPr lang="zh-CN" altLang="en-US" sz="2400" dirty="0"/>
          </a:p>
        </p:txBody>
      </p:sp>
      <p:grpSp>
        <p:nvGrpSpPr>
          <p:cNvPr id="2" name="组合 1"/>
          <p:cNvGrpSpPr/>
          <p:nvPr/>
        </p:nvGrpSpPr>
        <p:grpSpPr>
          <a:xfrm>
            <a:off x="971600" y="3284984"/>
            <a:ext cx="7700963" cy="3102489"/>
            <a:chOff x="34925" y="2576661"/>
            <a:chExt cx="9012238" cy="3899268"/>
          </a:xfrm>
        </p:grpSpPr>
        <p:sp>
          <p:nvSpPr>
            <p:cNvPr id="6" name="Line 141"/>
            <p:cNvSpPr>
              <a:spLocks noChangeShapeType="1"/>
            </p:cNvSpPr>
            <p:nvPr/>
          </p:nvSpPr>
          <p:spPr bwMode="auto">
            <a:xfrm>
              <a:off x="6300788" y="4421336"/>
              <a:ext cx="1366837" cy="0"/>
            </a:xfrm>
            <a:prstGeom prst="line">
              <a:avLst/>
            </a:prstGeom>
            <a:noFill/>
            <a:ln w="76200" cmpd="tri">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7" name="Line 142"/>
            <p:cNvSpPr>
              <a:spLocks noChangeShapeType="1"/>
            </p:cNvSpPr>
            <p:nvPr/>
          </p:nvSpPr>
          <p:spPr bwMode="auto">
            <a:xfrm>
              <a:off x="7740650" y="5384948"/>
              <a:ext cx="287338" cy="72072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8" name="Line 143"/>
            <p:cNvSpPr>
              <a:spLocks noChangeShapeType="1"/>
            </p:cNvSpPr>
            <p:nvPr/>
          </p:nvSpPr>
          <p:spPr bwMode="auto">
            <a:xfrm flipH="1">
              <a:off x="7091363" y="5313511"/>
              <a:ext cx="433387" cy="77946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9" name="Text Box 144"/>
            <p:cNvSpPr txBox="1">
              <a:spLocks noChangeArrowheads="1"/>
            </p:cNvSpPr>
            <p:nvPr/>
          </p:nvSpPr>
          <p:spPr bwMode="auto">
            <a:xfrm>
              <a:off x="7308849" y="5673873"/>
              <a:ext cx="636324" cy="657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b="1" smtClean="0">
                  <a:solidFill>
                    <a:srgbClr val="000000"/>
                  </a:solidFill>
                  <a:latin typeface="+mn-lt"/>
                  <a:ea typeface="+mn-ea"/>
                  <a:sym typeface="Symbol" pitchFamily="18" charset="2"/>
                </a:rPr>
                <a:t></a:t>
              </a:r>
            </a:p>
          </p:txBody>
        </p:sp>
        <p:sp>
          <p:nvSpPr>
            <p:cNvPr id="10" name="Line 145"/>
            <p:cNvSpPr>
              <a:spLocks noChangeShapeType="1"/>
            </p:cNvSpPr>
            <p:nvPr/>
          </p:nvSpPr>
          <p:spPr bwMode="auto">
            <a:xfrm flipH="1">
              <a:off x="7524750" y="4449911"/>
              <a:ext cx="503238" cy="86360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11" name="Line 146"/>
            <p:cNvSpPr>
              <a:spLocks noChangeShapeType="1"/>
            </p:cNvSpPr>
            <p:nvPr/>
          </p:nvSpPr>
          <p:spPr bwMode="auto">
            <a:xfrm flipH="1">
              <a:off x="5148263" y="4449911"/>
              <a:ext cx="503237" cy="86360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12" name="Line 147"/>
            <p:cNvSpPr>
              <a:spLocks noChangeShapeType="1"/>
            </p:cNvSpPr>
            <p:nvPr/>
          </p:nvSpPr>
          <p:spPr bwMode="auto">
            <a:xfrm>
              <a:off x="5867400" y="4376886"/>
              <a:ext cx="504825" cy="100806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13" name="Line 148"/>
            <p:cNvSpPr>
              <a:spLocks noChangeShapeType="1"/>
            </p:cNvSpPr>
            <p:nvPr/>
          </p:nvSpPr>
          <p:spPr bwMode="auto">
            <a:xfrm>
              <a:off x="3276600" y="4376886"/>
              <a:ext cx="503238" cy="9366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14" name="Line 149"/>
            <p:cNvSpPr>
              <a:spLocks noChangeShapeType="1"/>
            </p:cNvSpPr>
            <p:nvPr/>
          </p:nvSpPr>
          <p:spPr bwMode="auto">
            <a:xfrm flipH="1">
              <a:off x="2555875" y="4521348"/>
              <a:ext cx="360363" cy="79216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15" name="Line 150"/>
            <p:cNvSpPr>
              <a:spLocks noChangeShapeType="1"/>
            </p:cNvSpPr>
            <p:nvPr/>
          </p:nvSpPr>
          <p:spPr bwMode="auto">
            <a:xfrm>
              <a:off x="900113" y="4521348"/>
              <a:ext cx="215900" cy="86360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16" name="Line 151"/>
            <p:cNvSpPr>
              <a:spLocks noChangeShapeType="1"/>
            </p:cNvSpPr>
            <p:nvPr/>
          </p:nvSpPr>
          <p:spPr bwMode="auto">
            <a:xfrm>
              <a:off x="8243888" y="4594373"/>
              <a:ext cx="431800" cy="93503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17" name="Line 152"/>
            <p:cNvSpPr>
              <a:spLocks noChangeShapeType="1"/>
            </p:cNvSpPr>
            <p:nvPr/>
          </p:nvSpPr>
          <p:spPr bwMode="auto">
            <a:xfrm flipH="1">
              <a:off x="755650" y="3513286"/>
              <a:ext cx="576263" cy="7921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18" name="Line 153"/>
            <p:cNvSpPr>
              <a:spLocks noChangeShapeType="1"/>
            </p:cNvSpPr>
            <p:nvPr/>
          </p:nvSpPr>
          <p:spPr bwMode="auto">
            <a:xfrm>
              <a:off x="4716463" y="2721123"/>
              <a:ext cx="1439862" cy="6477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19" name="Line 154"/>
            <p:cNvSpPr>
              <a:spLocks noChangeShapeType="1"/>
            </p:cNvSpPr>
            <p:nvPr/>
          </p:nvSpPr>
          <p:spPr bwMode="auto">
            <a:xfrm>
              <a:off x="6516688" y="5384948"/>
              <a:ext cx="287337" cy="72072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20" name="Line 155"/>
            <p:cNvSpPr>
              <a:spLocks noChangeShapeType="1"/>
            </p:cNvSpPr>
            <p:nvPr/>
          </p:nvSpPr>
          <p:spPr bwMode="auto">
            <a:xfrm>
              <a:off x="2627313" y="5457973"/>
              <a:ext cx="287337" cy="72072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21" name="Line 156"/>
            <p:cNvSpPr>
              <a:spLocks noChangeShapeType="1"/>
            </p:cNvSpPr>
            <p:nvPr/>
          </p:nvSpPr>
          <p:spPr bwMode="auto">
            <a:xfrm flipH="1">
              <a:off x="5867400" y="5313511"/>
              <a:ext cx="433388" cy="77946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22" name="Line 157"/>
            <p:cNvSpPr>
              <a:spLocks noChangeShapeType="1"/>
            </p:cNvSpPr>
            <p:nvPr/>
          </p:nvSpPr>
          <p:spPr bwMode="auto">
            <a:xfrm>
              <a:off x="8675688" y="5529411"/>
              <a:ext cx="144462" cy="64770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23" name="Line 158"/>
            <p:cNvSpPr>
              <a:spLocks noChangeShapeType="1"/>
            </p:cNvSpPr>
            <p:nvPr/>
          </p:nvSpPr>
          <p:spPr bwMode="auto">
            <a:xfrm flipH="1">
              <a:off x="1979613" y="5384948"/>
              <a:ext cx="576262" cy="86518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24" name="Line 159"/>
            <p:cNvSpPr>
              <a:spLocks noChangeShapeType="1"/>
            </p:cNvSpPr>
            <p:nvPr/>
          </p:nvSpPr>
          <p:spPr bwMode="auto">
            <a:xfrm flipH="1">
              <a:off x="468313" y="4521348"/>
              <a:ext cx="142875" cy="152876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25" name="Line 160"/>
            <p:cNvSpPr>
              <a:spLocks noChangeShapeType="1"/>
            </p:cNvSpPr>
            <p:nvPr/>
          </p:nvSpPr>
          <p:spPr bwMode="auto">
            <a:xfrm flipH="1" flipV="1">
              <a:off x="5292725" y="5457973"/>
              <a:ext cx="358775" cy="64770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26" name="Line 161"/>
            <p:cNvSpPr>
              <a:spLocks noChangeShapeType="1"/>
            </p:cNvSpPr>
            <p:nvPr/>
          </p:nvSpPr>
          <p:spPr bwMode="auto">
            <a:xfrm flipV="1">
              <a:off x="3851275" y="5457973"/>
              <a:ext cx="1003300" cy="79216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27" name="Line 162"/>
            <p:cNvSpPr>
              <a:spLocks noChangeShapeType="1"/>
            </p:cNvSpPr>
            <p:nvPr/>
          </p:nvSpPr>
          <p:spPr bwMode="auto">
            <a:xfrm>
              <a:off x="2268538" y="3513286"/>
              <a:ext cx="790575" cy="720725"/>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28" name="Line 163"/>
            <p:cNvSpPr>
              <a:spLocks noChangeShapeType="1"/>
            </p:cNvSpPr>
            <p:nvPr/>
          </p:nvSpPr>
          <p:spPr bwMode="auto">
            <a:xfrm flipH="1">
              <a:off x="4787900" y="5457973"/>
              <a:ext cx="215900" cy="792163"/>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29" name="Oval 164"/>
            <p:cNvSpPr>
              <a:spLocks noChangeArrowheads="1"/>
            </p:cNvSpPr>
            <p:nvPr/>
          </p:nvSpPr>
          <p:spPr bwMode="auto">
            <a:xfrm>
              <a:off x="34925" y="5818336"/>
              <a:ext cx="935038" cy="504825"/>
            </a:xfrm>
            <a:prstGeom prst="ellipse">
              <a:avLst/>
            </a:prstGeom>
            <a:solidFill>
              <a:srgbClr val="FFFFFF"/>
            </a:solidFill>
            <a:ln w="9525">
              <a:solidFill>
                <a:srgbClr val="000000"/>
              </a:solidFill>
              <a:round/>
              <a:headEnd/>
              <a:tailEnd/>
            </a:ln>
            <a:effectLst>
              <a:outerShdw dist="35921" dir="2700000" algn="ctr" rotWithShape="0">
                <a:srgbClr val="1C1C1C"/>
              </a:outerShdw>
            </a:effec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大公司</a:t>
              </a:r>
            </a:p>
          </p:txBody>
        </p:sp>
        <p:sp>
          <p:nvSpPr>
            <p:cNvPr id="30" name="Oval 165"/>
            <p:cNvSpPr>
              <a:spLocks noChangeArrowheads="1"/>
            </p:cNvSpPr>
            <p:nvPr/>
          </p:nvSpPr>
          <p:spPr bwMode="auto">
            <a:xfrm>
              <a:off x="3479800" y="5961211"/>
              <a:ext cx="947738" cy="457200"/>
            </a:xfrm>
            <a:prstGeom prst="ellipse">
              <a:avLst/>
            </a:prstGeom>
            <a:solidFill>
              <a:srgbClr val="FFFFFF"/>
            </a:solidFill>
            <a:ln w="9525">
              <a:solidFill>
                <a:srgbClr val="000000"/>
              </a:solidFill>
              <a:round/>
              <a:headEnd/>
              <a:tailEnd/>
            </a:ln>
            <a:effectLst>
              <a:outerShdw dist="35921" dir="2700000" algn="ctr" rotWithShape="0">
                <a:srgbClr val="1C1C1C"/>
              </a:outerShdw>
            </a:effec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公司</a:t>
              </a:r>
            </a:p>
          </p:txBody>
        </p:sp>
        <p:sp>
          <p:nvSpPr>
            <p:cNvPr id="31" name="Oval 166"/>
            <p:cNvSpPr>
              <a:spLocks noChangeArrowheads="1"/>
            </p:cNvSpPr>
            <p:nvPr/>
          </p:nvSpPr>
          <p:spPr bwMode="auto">
            <a:xfrm>
              <a:off x="4562475" y="5219848"/>
              <a:ext cx="946150" cy="385763"/>
            </a:xfrm>
            <a:prstGeom prst="ellipse">
              <a:avLst/>
            </a:prstGeom>
            <a:solidFill>
              <a:srgbClr val="EAEAEA"/>
            </a:solidFill>
            <a:ln>
              <a:noFill/>
            </a:ln>
            <a:effectLst>
              <a:outerShdw dist="35921" dir="2700000" algn="ctr" rotWithShape="0">
                <a:srgbClr val="1C1C1C"/>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本地</a:t>
              </a:r>
              <a:r>
                <a:rPr kumimoji="0" lang="zh-CN" altLang="en-US" sz="8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pic>
          <p:nvPicPr>
            <p:cNvPr id="32" name="Picture 167"/>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67250" y="6034236"/>
              <a:ext cx="4095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Text Box 168"/>
            <p:cNvSpPr txBox="1">
              <a:spLocks noChangeArrowheads="1"/>
            </p:cNvSpPr>
            <p:nvPr/>
          </p:nvSpPr>
          <p:spPr bwMode="auto">
            <a:xfrm>
              <a:off x="4427539" y="5961211"/>
              <a:ext cx="388697" cy="425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600" b="1" smtClean="0">
                  <a:solidFill>
                    <a:srgbClr val="000000"/>
                  </a:solidFill>
                  <a:latin typeface="+mn-lt"/>
                  <a:ea typeface="+mn-ea"/>
                </a:rPr>
                <a:t>A</a:t>
              </a:r>
            </a:p>
          </p:txBody>
        </p:sp>
        <p:pic>
          <p:nvPicPr>
            <p:cNvPr id="34" name="Picture 169"/>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26475" y="6034236"/>
              <a:ext cx="4095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 Box 170"/>
            <p:cNvSpPr txBox="1">
              <a:spLocks noChangeArrowheads="1"/>
            </p:cNvSpPr>
            <p:nvPr/>
          </p:nvSpPr>
          <p:spPr bwMode="auto">
            <a:xfrm>
              <a:off x="8388350" y="5961211"/>
              <a:ext cx="388697" cy="425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600" b="1" smtClean="0">
                  <a:solidFill>
                    <a:srgbClr val="000000"/>
                  </a:solidFill>
                  <a:latin typeface="+mn-lt"/>
                  <a:ea typeface="+mn-ea"/>
                </a:rPr>
                <a:t>B</a:t>
              </a:r>
            </a:p>
          </p:txBody>
        </p:sp>
        <p:sp>
          <p:nvSpPr>
            <p:cNvPr id="36" name="Line 173"/>
            <p:cNvSpPr>
              <a:spLocks noChangeShapeType="1"/>
            </p:cNvSpPr>
            <p:nvPr/>
          </p:nvSpPr>
          <p:spPr bwMode="auto">
            <a:xfrm flipV="1">
              <a:off x="2339975" y="2794148"/>
              <a:ext cx="1296988" cy="43180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37" name="Line 174"/>
            <p:cNvSpPr>
              <a:spLocks noChangeShapeType="1"/>
            </p:cNvSpPr>
            <p:nvPr/>
          </p:nvSpPr>
          <p:spPr bwMode="auto">
            <a:xfrm>
              <a:off x="2627313" y="3441848"/>
              <a:ext cx="3529012"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38" name="Oval 175"/>
            <p:cNvSpPr>
              <a:spLocks noChangeArrowheads="1"/>
            </p:cNvSpPr>
            <p:nvPr/>
          </p:nvSpPr>
          <p:spPr bwMode="auto">
            <a:xfrm>
              <a:off x="8101013" y="5224611"/>
              <a:ext cx="946150" cy="381000"/>
            </a:xfrm>
            <a:prstGeom prst="ellipse">
              <a:avLst/>
            </a:prstGeom>
            <a:solidFill>
              <a:srgbClr val="EAEAEA"/>
            </a:solidFill>
            <a:ln>
              <a:noFill/>
            </a:ln>
            <a:effectLst>
              <a:outerShdw dist="35921" dir="2700000" algn="ctr" rotWithShape="0">
                <a:srgbClr val="1C1C1C"/>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本地</a:t>
              </a:r>
              <a:r>
                <a:rPr kumimoji="0" lang="zh-CN" altLang="en-US" sz="9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39" name="Line 176"/>
            <p:cNvSpPr>
              <a:spLocks noChangeShapeType="1"/>
            </p:cNvSpPr>
            <p:nvPr/>
          </p:nvSpPr>
          <p:spPr bwMode="auto">
            <a:xfrm flipH="1">
              <a:off x="5724525" y="3586311"/>
              <a:ext cx="719138" cy="719137"/>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40" name="Line 177"/>
            <p:cNvSpPr>
              <a:spLocks noChangeShapeType="1"/>
            </p:cNvSpPr>
            <p:nvPr/>
          </p:nvSpPr>
          <p:spPr bwMode="auto">
            <a:xfrm flipH="1" flipV="1">
              <a:off x="7235825" y="3513286"/>
              <a:ext cx="649288" cy="720725"/>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sp>
          <p:nvSpPr>
            <p:cNvPr id="41" name="Oval 178"/>
            <p:cNvSpPr>
              <a:spLocks noChangeArrowheads="1"/>
            </p:cNvSpPr>
            <p:nvPr/>
          </p:nvSpPr>
          <p:spPr bwMode="auto">
            <a:xfrm>
              <a:off x="755650" y="3152923"/>
              <a:ext cx="1943100" cy="503238"/>
            </a:xfrm>
            <a:prstGeom prst="ellipse">
              <a:avLst/>
            </a:prstGeom>
            <a:solidFill>
              <a:srgbClr val="EAEAEA"/>
            </a:solidFill>
            <a:ln w="19050">
              <a:solidFill>
                <a:srgbClr val="000000"/>
              </a:solidFill>
              <a:round/>
              <a:headEnd/>
              <a:tailEnd/>
            </a:ln>
            <a:effectLst>
              <a:outerShdw dist="35921" dir="2700000" algn="ctr" rotWithShape="0">
                <a:srgbClr val="1C1C1C"/>
              </a:outerShdw>
            </a:effec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主干 </a:t>
              </a:r>
              <a:r>
                <a:rPr kumimoji="0" lang="zh-CN" altLang="en-US" sz="8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42" name="Oval 179"/>
            <p:cNvSpPr>
              <a:spLocks noChangeArrowheads="1"/>
            </p:cNvSpPr>
            <p:nvPr/>
          </p:nvSpPr>
          <p:spPr bwMode="auto">
            <a:xfrm>
              <a:off x="2041525" y="5169048"/>
              <a:ext cx="946150" cy="436563"/>
            </a:xfrm>
            <a:prstGeom prst="ellipse">
              <a:avLst/>
            </a:prstGeom>
            <a:solidFill>
              <a:srgbClr val="EAEAEA"/>
            </a:solidFill>
            <a:ln>
              <a:noFill/>
            </a:ln>
            <a:effectLst>
              <a:outerShdw dist="35921" dir="2700000" algn="ctr" rotWithShape="0">
                <a:srgbClr val="1C1C1C"/>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本地</a:t>
              </a:r>
              <a:r>
                <a:rPr kumimoji="0" lang="zh-CN" altLang="en-US" sz="8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43" name="Oval 180"/>
            <p:cNvSpPr>
              <a:spLocks noChangeArrowheads="1"/>
            </p:cNvSpPr>
            <p:nvPr/>
          </p:nvSpPr>
          <p:spPr bwMode="auto">
            <a:xfrm>
              <a:off x="601663" y="5169048"/>
              <a:ext cx="946150" cy="436563"/>
            </a:xfrm>
            <a:prstGeom prst="ellipse">
              <a:avLst/>
            </a:prstGeom>
            <a:solidFill>
              <a:srgbClr val="EAEAEA"/>
            </a:solidFill>
            <a:ln>
              <a:noFill/>
            </a:ln>
            <a:effectLst>
              <a:outerShdw dist="35921" dir="2700000" algn="ctr" rotWithShape="0">
                <a:srgbClr val="1C1C1C"/>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本地</a:t>
              </a:r>
              <a:r>
                <a:rPr kumimoji="0" lang="zh-CN" altLang="en-US" sz="8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44" name="Oval 181"/>
            <p:cNvSpPr>
              <a:spLocks noChangeArrowheads="1"/>
            </p:cNvSpPr>
            <p:nvPr/>
          </p:nvSpPr>
          <p:spPr bwMode="auto">
            <a:xfrm>
              <a:off x="5076825" y="4234011"/>
              <a:ext cx="1346200" cy="388937"/>
            </a:xfrm>
            <a:prstGeom prst="ellipse">
              <a:avLst/>
            </a:prstGeom>
            <a:solidFill>
              <a:srgbClr val="FFFFFF"/>
            </a:solidFill>
            <a:ln w="9525">
              <a:solidFill>
                <a:srgbClr val="000000"/>
              </a:solidFill>
              <a:round/>
              <a:headEnd/>
              <a:tailEnd/>
            </a:ln>
            <a:effectLst>
              <a:outerShdw dist="35921" dir="2700000" algn="ctr" rotWithShape="0">
                <a:srgbClr val="1C1C1C"/>
              </a:outerShdw>
            </a:effec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地区 </a:t>
              </a:r>
              <a:r>
                <a:rPr kumimoji="0" lang="zh-CN" altLang="en-US" sz="5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45" name="Oval 182"/>
            <p:cNvSpPr>
              <a:spLocks noChangeArrowheads="1"/>
            </p:cNvSpPr>
            <p:nvPr/>
          </p:nvSpPr>
          <p:spPr bwMode="auto">
            <a:xfrm>
              <a:off x="3276600" y="2576661"/>
              <a:ext cx="1943100" cy="503237"/>
            </a:xfrm>
            <a:prstGeom prst="ellipse">
              <a:avLst/>
            </a:prstGeom>
            <a:solidFill>
              <a:srgbClr val="EAEAEA"/>
            </a:solidFill>
            <a:ln w="19050">
              <a:solidFill>
                <a:srgbClr val="000000"/>
              </a:solidFill>
              <a:round/>
              <a:headEnd/>
              <a:tailEnd/>
            </a:ln>
            <a:effectLst>
              <a:outerShdw dist="35921" dir="2700000" algn="ctr" rotWithShape="0">
                <a:srgbClr val="1C1C1C"/>
              </a:outerShdw>
            </a:effec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主干 </a:t>
              </a:r>
              <a:r>
                <a:rPr kumimoji="0" lang="zh-CN" altLang="en-US" sz="8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46" name="Oval 183"/>
            <p:cNvSpPr>
              <a:spLocks noChangeArrowheads="1"/>
            </p:cNvSpPr>
            <p:nvPr/>
          </p:nvSpPr>
          <p:spPr bwMode="auto">
            <a:xfrm>
              <a:off x="5795963" y="3152923"/>
              <a:ext cx="1943100" cy="503238"/>
            </a:xfrm>
            <a:prstGeom prst="ellipse">
              <a:avLst/>
            </a:prstGeom>
            <a:solidFill>
              <a:srgbClr val="EAEAEA"/>
            </a:solidFill>
            <a:ln w="19050">
              <a:solidFill>
                <a:srgbClr val="000000"/>
              </a:solidFill>
              <a:round/>
              <a:headEnd/>
              <a:tailEnd/>
            </a:ln>
            <a:effectLst>
              <a:outerShdw dist="35921" dir="2700000" algn="ctr" rotWithShape="0">
                <a:srgbClr val="1C1C1C"/>
              </a:outerShdw>
            </a:effec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主干 </a:t>
              </a:r>
              <a:r>
                <a:rPr kumimoji="0" lang="zh-CN" altLang="en-US" sz="8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47" name="Oval 184"/>
            <p:cNvSpPr>
              <a:spLocks noChangeArrowheads="1"/>
            </p:cNvSpPr>
            <p:nvPr/>
          </p:nvSpPr>
          <p:spPr bwMode="auto">
            <a:xfrm>
              <a:off x="7451725" y="4234011"/>
              <a:ext cx="1346200" cy="388937"/>
            </a:xfrm>
            <a:prstGeom prst="ellipse">
              <a:avLst/>
            </a:prstGeom>
            <a:solidFill>
              <a:srgbClr val="FFFFFF"/>
            </a:solidFill>
            <a:ln w="9525">
              <a:solidFill>
                <a:srgbClr val="000000"/>
              </a:solidFill>
              <a:round/>
              <a:headEnd/>
              <a:tailEnd/>
            </a:ln>
            <a:effectLst>
              <a:outerShdw dist="35921" dir="2700000" algn="ctr" rotWithShape="0">
                <a:srgbClr val="1C1C1C"/>
              </a:outerShdw>
            </a:effec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地区 </a:t>
              </a:r>
              <a:r>
                <a:rPr kumimoji="0" lang="zh-CN" altLang="en-US" sz="5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48" name="Oval 185"/>
            <p:cNvSpPr>
              <a:spLocks noChangeArrowheads="1"/>
            </p:cNvSpPr>
            <p:nvPr/>
          </p:nvSpPr>
          <p:spPr bwMode="auto">
            <a:xfrm>
              <a:off x="107950" y="4234011"/>
              <a:ext cx="1346200" cy="388937"/>
            </a:xfrm>
            <a:prstGeom prst="ellipse">
              <a:avLst/>
            </a:prstGeom>
            <a:solidFill>
              <a:srgbClr val="FFFFFF"/>
            </a:solidFill>
            <a:ln w="9525">
              <a:solidFill>
                <a:srgbClr val="000000"/>
              </a:solidFill>
              <a:round/>
              <a:headEnd/>
              <a:tailEnd/>
            </a:ln>
            <a:effectLst>
              <a:outerShdw dist="35921" dir="2700000" algn="ctr" rotWithShape="0">
                <a:srgbClr val="1C1C1C"/>
              </a:outerShdw>
            </a:effec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地区 </a:t>
              </a:r>
              <a:r>
                <a:rPr kumimoji="0" lang="zh-CN" altLang="en-US" sz="5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49" name="Oval 186"/>
            <p:cNvSpPr>
              <a:spLocks noChangeArrowheads="1"/>
            </p:cNvSpPr>
            <p:nvPr/>
          </p:nvSpPr>
          <p:spPr bwMode="auto">
            <a:xfrm>
              <a:off x="2411413" y="4234011"/>
              <a:ext cx="1346200" cy="388937"/>
            </a:xfrm>
            <a:prstGeom prst="ellipse">
              <a:avLst/>
            </a:prstGeom>
            <a:solidFill>
              <a:srgbClr val="FFFFFF"/>
            </a:solidFill>
            <a:ln w="9525">
              <a:solidFill>
                <a:srgbClr val="000000"/>
              </a:solidFill>
              <a:round/>
              <a:headEnd/>
              <a:tailEnd/>
            </a:ln>
            <a:effectLst>
              <a:outerShdw dist="35921" dir="2700000" algn="ctr" rotWithShape="0">
                <a:srgbClr val="1C1C1C"/>
              </a:outerShdw>
            </a:effec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地区 </a:t>
              </a:r>
              <a:r>
                <a:rPr kumimoji="0" lang="zh-CN" altLang="en-US" sz="5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50" name="Text Box 187"/>
            <p:cNvSpPr txBox="1">
              <a:spLocks noChangeArrowheads="1"/>
            </p:cNvSpPr>
            <p:nvPr/>
          </p:nvSpPr>
          <p:spPr bwMode="auto">
            <a:xfrm>
              <a:off x="1498600" y="3819673"/>
              <a:ext cx="936476" cy="104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4800" b="1" smtClean="0">
                  <a:solidFill>
                    <a:srgbClr val="000000"/>
                  </a:solidFill>
                  <a:latin typeface="+mn-lt"/>
                  <a:ea typeface="+mn-ea"/>
                  <a:sym typeface="Symbol" pitchFamily="18" charset="2"/>
                </a:rPr>
                <a:t></a:t>
              </a:r>
            </a:p>
          </p:txBody>
        </p:sp>
        <p:sp>
          <p:nvSpPr>
            <p:cNvPr id="51" name="Text Box 188"/>
            <p:cNvSpPr txBox="1">
              <a:spLocks noChangeArrowheads="1"/>
            </p:cNvSpPr>
            <p:nvPr/>
          </p:nvSpPr>
          <p:spPr bwMode="auto">
            <a:xfrm>
              <a:off x="3995738" y="3802210"/>
              <a:ext cx="936476" cy="104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4800" b="1" smtClean="0">
                  <a:solidFill>
                    <a:srgbClr val="000000"/>
                  </a:solidFill>
                  <a:latin typeface="+mn-lt"/>
                  <a:ea typeface="+mn-ea"/>
                  <a:sym typeface="Symbol" pitchFamily="18" charset="2"/>
                </a:rPr>
                <a:t></a:t>
              </a:r>
            </a:p>
          </p:txBody>
        </p:sp>
        <p:sp>
          <p:nvSpPr>
            <p:cNvPr id="52" name="Oval 189"/>
            <p:cNvSpPr>
              <a:spLocks noChangeArrowheads="1"/>
            </p:cNvSpPr>
            <p:nvPr/>
          </p:nvSpPr>
          <p:spPr bwMode="auto">
            <a:xfrm>
              <a:off x="5867400" y="5169048"/>
              <a:ext cx="946150" cy="436563"/>
            </a:xfrm>
            <a:prstGeom prst="ellipse">
              <a:avLst/>
            </a:prstGeom>
            <a:solidFill>
              <a:srgbClr val="EAEAEA"/>
            </a:solidFill>
            <a:ln>
              <a:noFill/>
            </a:ln>
            <a:effectLst>
              <a:outerShdw dist="35921" dir="2700000" algn="ctr" rotWithShape="0">
                <a:srgbClr val="1C1C1C"/>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本地</a:t>
              </a:r>
              <a:r>
                <a:rPr kumimoji="0" lang="zh-CN" altLang="en-US" sz="8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sp>
          <p:nvSpPr>
            <p:cNvPr id="53" name="Oval 190"/>
            <p:cNvSpPr>
              <a:spLocks noChangeArrowheads="1"/>
            </p:cNvSpPr>
            <p:nvPr/>
          </p:nvSpPr>
          <p:spPr bwMode="auto">
            <a:xfrm>
              <a:off x="3276600" y="5169048"/>
              <a:ext cx="946150" cy="436563"/>
            </a:xfrm>
            <a:prstGeom prst="ellipse">
              <a:avLst/>
            </a:prstGeom>
            <a:solidFill>
              <a:srgbClr val="EAEAEA"/>
            </a:solidFill>
            <a:ln>
              <a:noFill/>
            </a:ln>
            <a:effectLst>
              <a:outerShdw dist="35921" dir="2700000" algn="ctr" rotWithShape="0">
                <a:srgbClr val="1C1C1C"/>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本地</a:t>
              </a:r>
              <a:r>
                <a:rPr kumimoji="0" lang="zh-CN" altLang="en-US" sz="8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grpSp>
          <p:nvGrpSpPr>
            <p:cNvPr id="54" name="Group 191"/>
            <p:cNvGrpSpPr>
              <a:grpSpLocks/>
            </p:cNvGrpSpPr>
            <p:nvPr/>
          </p:nvGrpSpPr>
          <p:grpSpPr bwMode="auto">
            <a:xfrm>
              <a:off x="6626227" y="4214962"/>
              <a:ext cx="603250" cy="425450"/>
              <a:chOff x="3313" y="234"/>
              <a:chExt cx="380" cy="268"/>
            </a:xfrm>
          </p:grpSpPr>
          <p:pic>
            <p:nvPicPr>
              <p:cNvPr id="55" name="Picture 192"/>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34" y="255"/>
                <a:ext cx="318" cy="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56" name="Text Box 193"/>
              <p:cNvSpPr txBox="1">
                <a:spLocks noChangeArrowheads="1"/>
              </p:cNvSpPr>
              <p:nvPr/>
            </p:nvSpPr>
            <p:spPr bwMode="auto">
              <a:xfrm>
                <a:off x="3313" y="234"/>
                <a:ext cx="380" cy="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600" b="1" dirty="0" smtClean="0">
                    <a:solidFill>
                      <a:srgbClr val="000000"/>
                    </a:solidFill>
                    <a:latin typeface="+mn-lt"/>
                    <a:ea typeface="+mn-ea"/>
                  </a:rPr>
                  <a:t>IXP</a:t>
                </a:r>
              </a:p>
            </p:txBody>
          </p:sp>
        </p:grpSp>
        <p:sp>
          <p:nvSpPr>
            <p:cNvPr id="57" name="Text Box 194"/>
            <p:cNvSpPr txBox="1">
              <a:spLocks noChangeArrowheads="1"/>
            </p:cNvSpPr>
            <p:nvPr/>
          </p:nvSpPr>
          <p:spPr bwMode="auto">
            <a:xfrm>
              <a:off x="1533525" y="4949973"/>
              <a:ext cx="696354" cy="734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3200" b="1" smtClean="0">
                  <a:solidFill>
                    <a:srgbClr val="000000"/>
                  </a:solidFill>
                  <a:latin typeface="+mn-lt"/>
                  <a:ea typeface="+mn-ea"/>
                  <a:sym typeface="Symbol" pitchFamily="18" charset="2"/>
                </a:rPr>
                <a:t></a:t>
              </a:r>
            </a:p>
          </p:txBody>
        </p:sp>
        <p:sp>
          <p:nvSpPr>
            <p:cNvPr id="58" name="Oval 195"/>
            <p:cNvSpPr>
              <a:spLocks noChangeArrowheads="1"/>
            </p:cNvSpPr>
            <p:nvPr/>
          </p:nvSpPr>
          <p:spPr bwMode="auto">
            <a:xfrm>
              <a:off x="7019925" y="5221436"/>
              <a:ext cx="946150" cy="381000"/>
            </a:xfrm>
            <a:prstGeom prst="ellipse">
              <a:avLst/>
            </a:prstGeom>
            <a:solidFill>
              <a:srgbClr val="EAEAEA"/>
            </a:solidFill>
            <a:ln>
              <a:noFill/>
            </a:ln>
            <a:effectLst>
              <a:outerShdw dist="35921" dir="2700000" algn="ctr" rotWithShape="0">
                <a:srgbClr val="1C1C1C"/>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1" i="0" u="none" strike="noStrike" kern="0" cap="none" spc="0" normalizeH="0" baseline="0" noProof="0" smtClean="0">
                  <a:ln>
                    <a:noFill/>
                  </a:ln>
                  <a:solidFill>
                    <a:srgbClr val="000000"/>
                  </a:solidFill>
                  <a:effectLst/>
                  <a:uLnTx/>
                  <a:uFillTx/>
                  <a:latin typeface="+mn-lt"/>
                  <a:ea typeface="+mn-ea"/>
                </a:rPr>
                <a:t>本地</a:t>
              </a:r>
              <a:r>
                <a:rPr kumimoji="0" lang="zh-CN" altLang="en-US" sz="900" b="1" i="0" u="none" strike="noStrike" kern="0" cap="none" spc="0" normalizeH="0" baseline="0" noProof="0" smtClean="0">
                  <a:ln>
                    <a:noFill/>
                  </a:ln>
                  <a:solidFill>
                    <a:srgbClr val="000000"/>
                  </a:solidFill>
                  <a:effectLst/>
                  <a:uLnTx/>
                  <a:uFillTx/>
                  <a:latin typeface="+mn-lt"/>
                  <a:ea typeface="+mn-ea"/>
                </a:rPr>
                <a:t> </a:t>
              </a:r>
              <a:r>
                <a:rPr kumimoji="0" lang="en-US" altLang="zh-CN" sz="1600" b="1" i="0" u="none" strike="noStrike" kern="0" cap="none" spc="0" normalizeH="0" baseline="0" noProof="0" smtClean="0">
                  <a:ln>
                    <a:noFill/>
                  </a:ln>
                  <a:solidFill>
                    <a:srgbClr val="000000"/>
                  </a:solidFill>
                  <a:effectLst/>
                  <a:uLnTx/>
                  <a:uFillTx/>
                  <a:latin typeface="+mn-lt"/>
                  <a:ea typeface="+mn-ea"/>
                </a:rPr>
                <a:t>ISP</a:t>
              </a:r>
            </a:p>
          </p:txBody>
        </p:sp>
        <p:grpSp>
          <p:nvGrpSpPr>
            <p:cNvPr id="59" name="Group 196"/>
            <p:cNvGrpSpPr>
              <a:grpSpLocks/>
            </p:cNvGrpSpPr>
            <p:nvPr/>
          </p:nvGrpSpPr>
          <p:grpSpPr bwMode="auto">
            <a:xfrm>
              <a:off x="1462090" y="5889773"/>
              <a:ext cx="936625" cy="563563"/>
              <a:chOff x="266" y="2432"/>
              <a:chExt cx="590" cy="355"/>
            </a:xfrm>
          </p:grpSpPr>
          <p:pic>
            <p:nvPicPr>
              <p:cNvPr id="60" name="Picture 197"/>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5" y="2432"/>
                <a:ext cx="524"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61" name="Text Box 198"/>
              <p:cNvSpPr txBox="1">
                <a:spLocks noChangeArrowheads="1"/>
              </p:cNvSpPr>
              <p:nvPr/>
            </p:nvSpPr>
            <p:spPr bwMode="auto">
              <a:xfrm>
                <a:off x="266" y="2475"/>
                <a:ext cx="590" cy="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600" b="1" dirty="0" smtClean="0">
                    <a:solidFill>
                      <a:srgbClr val="000000"/>
                    </a:solidFill>
                    <a:latin typeface="+mn-lt"/>
                    <a:ea typeface="+mn-ea"/>
                  </a:rPr>
                  <a:t>校园网</a:t>
                </a:r>
              </a:p>
            </p:txBody>
          </p:sp>
        </p:grpSp>
        <p:grpSp>
          <p:nvGrpSpPr>
            <p:cNvPr id="62" name="Group 199"/>
            <p:cNvGrpSpPr>
              <a:grpSpLocks/>
            </p:cNvGrpSpPr>
            <p:nvPr/>
          </p:nvGrpSpPr>
          <p:grpSpPr bwMode="auto">
            <a:xfrm>
              <a:off x="2376491" y="5889773"/>
              <a:ext cx="936625" cy="563563"/>
              <a:chOff x="252" y="2432"/>
              <a:chExt cx="590" cy="355"/>
            </a:xfrm>
          </p:grpSpPr>
          <p:pic>
            <p:nvPicPr>
              <p:cNvPr id="63" name="Picture 200"/>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5" y="2432"/>
                <a:ext cx="524" cy="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64" name="Text Box 201"/>
              <p:cNvSpPr txBox="1">
                <a:spLocks noChangeArrowheads="1"/>
              </p:cNvSpPr>
              <p:nvPr/>
            </p:nvSpPr>
            <p:spPr bwMode="auto">
              <a:xfrm>
                <a:off x="252" y="2478"/>
                <a:ext cx="590" cy="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1600" b="1" dirty="0" smtClean="0">
                    <a:solidFill>
                      <a:srgbClr val="000000"/>
                    </a:solidFill>
                    <a:latin typeface="+mn-lt"/>
                    <a:ea typeface="+mn-ea"/>
                  </a:rPr>
                  <a:t>校园网</a:t>
                </a:r>
              </a:p>
            </p:txBody>
          </p:sp>
        </p:grpSp>
        <p:sp>
          <p:nvSpPr>
            <p:cNvPr id="65" name="Text Box 202"/>
            <p:cNvSpPr txBox="1">
              <a:spLocks noChangeArrowheads="1"/>
            </p:cNvSpPr>
            <p:nvPr/>
          </p:nvSpPr>
          <p:spPr bwMode="auto">
            <a:xfrm>
              <a:off x="5111750" y="5818336"/>
              <a:ext cx="636324" cy="657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b="1" smtClean="0">
                  <a:solidFill>
                    <a:srgbClr val="000000"/>
                  </a:solidFill>
                  <a:latin typeface="+mn-lt"/>
                  <a:ea typeface="+mn-ea"/>
                  <a:sym typeface="Symbol" pitchFamily="18" charset="2"/>
                </a:rPr>
                <a:t></a:t>
              </a:r>
            </a:p>
          </p:txBody>
        </p:sp>
        <p:sp>
          <p:nvSpPr>
            <p:cNvPr id="66" name="Text Box 203"/>
            <p:cNvSpPr txBox="1">
              <a:spLocks noChangeArrowheads="1"/>
            </p:cNvSpPr>
            <p:nvPr/>
          </p:nvSpPr>
          <p:spPr bwMode="auto">
            <a:xfrm>
              <a:off x="6084888" y="5673873"/>
              <a:ext cx="636324" cy="657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b="1" smtClean="0">
                  <a:solidFill>
                    <a:srgbClr val="000000"/>
                  </a:solidFill>
                  <a:latin typeface="+mn-lt"/>
                  <a:ea typeface="+mn-ea"/>
                  <a:sym typeface="Symbol" pitchFamily="18" charset="2"/>
                </a:rPr>
                <a:t></a:t>
              </a:r>
            </a:p>
          </p:txBody>
        </p:sp>
        <p:sp>
          <p:nvSpPr>
            <p:cNvPr id="67" name="Freeform 204"/>
            <p:cNvSpPr>
              <a:spLocks/>
            </p:cNvSpPr>
            <p:nvPr/>
          </p:nvSpPr>
          <p:spPr bwMode="auto">
            <a:xfrm>
              <a:off x="4997450" y="3513286"/>
              <a:ext cx="3708400" cy="2503487"/>
            </a:xfrm>
            <a:custGeom>
              <a:avLst/>
              <a:gdLst>
                <a:gd name="T0" fmla="*/ 0 w 2336"/>
                <a:gd name="T1" fmla="*/ 1577 h 1577"/>
                <a:gd name="T2" fmla="*/ 251 w 2336"/>
                <a:gd name="T3" fmla="*/ 1062 h 1577"/>
                <a:gd name="T4" fmla="*/ 794 w 2336"/>
                <a:gd name="T5" fmla="*/ 249 h 1577"/>
                <a:gd name="T6" fmla="*/ 1274 w 2336"/>
                <a:gd name="T7" fmla="*/ 27 h 1577"/>
                <a:gd name="T8" fmla="*/ 1661 w 2336"/>
                <a:gd name="T9" fmla="*/ 414 h 1577"/>
                <a:gd name="T10" fmla="*/ 2138 w 2336"/>
                <a:gd name="T11" fmla="*/ 1095 h 1577"/>
                <a:gd name="T12" fmla="*/ 2336 w 2336"/>
                <a:gd name="T13" fmla="*/ 1569 h 1577"/>
              </a:gdLst>
              <a:ahLst/>
              <a:cxnLst>
                <a:cxn ang="0">
                  <a:pos x="T0" y="T1"/>
                </a:cxn>
                <a:cxn ang="0">
                  <a:pos x="T2" y="T3"/>
                </a:cxn>
                <a:cxn ang="0">
                  <a:pos x="T4" y="T5"/>
                </a:cxn>
                <a:cxn ang="0">
                  <a:pos x="T6" y="T7"/>
                </a:cxn>
                <a:cxn ang="0">
                  <a:pos x="T8" y="T9"/>
                </a:cxn>
                <a:cxn ang="0">
                  <a:pos x="T10" y="T11"/>
                </a:cxn>
                <a:cxn ang="0">
                  <a:pos x="T12" y="T13"/>
                </a:cxn>
              </a:cxnLst>
              <a:rect l="0" t="0" r="r" b="b"/>
              <a:pathLst>
                <a:path w="2336" h="1577">
                  <a:moveTo>
                    <a:pt x="0" y="1577"/>
                  </a:moveTo>
                  <a:cubicBezTo>
                    <a:pt x="41" y="1491"/>
                    <a:pt x="119" y="1283"/>
                    <a:pt x="251" y="1062"/>
                  </a:cubicBezTo>
                  <a:cubicBezTo>
                    <a:pt x="383" y="841"/>
                    <a:pt x="624" y="421"/>
                    <a:pt x="794" y="249"/>
                  </a:cubicBezTo>
                  <a:cubicBezTo>
                    <a:pt x="964" y="77"/>
                    <a:pt x="1130" y="0"/>
                    <a:pt x="1274" y="27"/>
                  </a:cubicBezTo>
                  <a:cubicBezTo>
                    <a:pt x="1418" y="54"/>
                    <a:pt x="1517" y="236"/>
                    <a:pt x="1661" y="414"/>
                  </a:cubicBezTo>
                  <a:cubicBezTo>
                    <a:pt x="1805" y="592"/>
                    <a:pt x="2026" y="903"/>
                    <a:pt x="2138" y="1095"/>
                  </a:cubicBezTo>
                  <a:cubicBezTo>
                    <a:pt x="2250" y="1287"/>
                    <a:pt x="2295" y="1470"/>
                    <a:pt x="2336" y="1569"/>
                  </a:cubicBezTo>
                </a:path>
              </a:pathLst>
            </a:custGeom>
            <a:noFill/>
            <a:ln w="76200" cmpd="sng">
              <a:solidFill>
                <a:srgbClr val="CC0000">
                  <a:alpha val="50000"/>
                </a:srgbClr>
              </a:solidFill>
              <a:round/>
              <a:headEnd type="triangle" w="sm" len="med"/>
              <a:tailEnd type="triangle" w="sm"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buClrTx/>
                <a:buFontTx/>
                <a:buNone/>
              </a:pPr>
              <a:endParaRPr kumimoji="0" lang="zh-CN" altLang="en-US" sz="1800" b="1" smtClean="0">
                <a:solidFill>
                  <a:srgbClr val="000000"/>
                </a:solidFill>
                <a:latin typeface="+mn-lt"/>
                <a:ea typeface="+mn-ea"/>
              </a:endParaRPr>
            </a:p>
          </p:txBody>
        </p:sp>
        <p:sp>
          <p:nvSpPr>
            <p:cNvPr id="68" name="Line 205"/>
            <p:cNvSpPr>
              <a:spLocks noChangeShapeType="1"/>
            </p:cNvSpPr>
            <p:nvPr/>
          </p:nvSpPr>
          <p:spPr bwMode="auto">
            <a:xfrm>
              <a:off x="5789613" y="4562623"/>
              <a:ext cx="2160587" cy="0"/>
            </a:xfrm>
            <a:prstGeom prst="line">
              <a:avLst/>
            </a:prstGeom>
            <a:noFill/>
            <a:ln w="76200">
              <a:solidFill>
                <a:srgbClr val="333399"/>
              </a:solidFill>
              <a:prstDash val="sysDot"/>
              <a:round/>
              <a:headEnd type="triangle" w="sm" len="lg"/>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lt"/>
                <a:ea typeface="+mn-ea"/>
              </a:endParaRPr>
            </a:p>
          </p:txBody>
        </p:sp>
      </p:gr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ChangeArrowheads="1"/>
          </p:cNvSpPr>
          <p:nvPr>
            <p:ph type="title"/>
          </p:nvPr>
        </p:nvSpPr>
        <p:spPr/>
        <p:txBody>
          <a:bodyPr/>
          <a:lstStyle/>
          <a:p>
            <a:r>
              <a:rPr lang="en-US" altLang="zh-CN" dirty="0" smtClean="0"/>
              <a:t>Internet</a:t>
            </a:r>
            <a:r>
              <a:rPr lang="zh-CN" altLang="en-US" dirty="0" smtClean="0"/>
              <a:t>交换点</a:t>
            </a:r>
            <a:r>
              <a:rPr lang="zh-CN" altLang="en-US" dirty="0"/>
              <a:t/>
            </a:r>
            <a:br>
              <a:rPr lang="zh-CN" altLang="en-US" dirty="0"/>
            </a:br>
            <a:r>
              <a:rPr lang="en-US" altLang="zh-CN" sz="2800" dirty="0" smtClean="0"/>
              <a:t>(IXP)</a:t>
            </a:r>
            <a:endParaRPr lang="zh-CN" altLang="en-US" sz="2800" dirty="0"/>
          </a:p>
        </p:txBody>
      </p:sp>
      <p:sp>
        <p:nvSpPr>
          <p:cNvPr id="4823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r>
              <a:rPr lang="en-US" altLang="zh-CN" sz="1200">
                <a:ea typeface="幼圆" pitchFamily="49" charset="-122"/>
              </a:rPr>
              <a:t>&gt;&gt;</a:t>
            </a:r>
            <a:r>
              <a:rPr lang="en-US" altLang="zh-CN" sz="1200">
                <a:ea typeface="幼圆" pitchFamily="49" charset="-122"/>
                <a:hlinkClick r:id="rId6" action="ppaction://hlinksldjump"/>
              </a:rPr>
              <a:t>Internet</a:t>
            </a:r>
            <a:r>
              <a:rPr lang="zh-CN" altLang="en-US" sz="1200">
                <a:ea typeface="幼圆" pitchFamily="49" charset="-122"/>
                <a:hlinkClick r:id="rId6" action="ppaction://hlinksldjump"/>
              </a:rPr>
              <a:t>发展过程</a:t>
            </a:r>
            <a:endParaRPr lang="en-US" altLang="zh-CN" sz="1200">
              <a:ea typeface="幼圆" pitchFamily="49" charset="-122"/>
            </a:endParaRPr>
          </a:p>
        </p:txBody>
      </p:sp>
      <p:sp>
        <p:nvSpPr>
          <p:cNvPr id="48230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2" name="内容占位符 1"/>
          <p:cNvSpPr>
            <a:spLocks noGrp="1"/>
          </p:cNvSpPr>
          <p:nvPr>
            <p:ph idx="1"/>
          </p:nvPr>
        </p:nvSpPr>
        <p:spPr>
          <a:xfrm>
            <a:off x="809625" y="1773238"/>
            <a:ext cx="7958138" cy="1799778"/>
          </a:xfrm>
        </p:spPr>
        <p:txBody>
          <a:bodyPr/>
          <a:lstStyle/>
          <a:p>
            <a:r>
              <a:rPr lang="zh-CN" altLang="en-US" sz="2400" dirty="0" smtClean="0">
                <a:solidFill>
                  <a:srgbClr val="FF0000"/>
                </a:solidFill>
              </a:rPr>
              <a:t>作用：</a:t>
            </a:r>
            <a:r>
              <a:rPr lang="zh-CN" altLang="en-US" sz="2400" dirty="0" smtClean="0"/>
              <a:t>允许两个网络直接相连并交换分组，而不需要再通过第三个网络来转发，以降低时间、降低费用、合理数据流量。</a:t>
            </a:r>
            <a:endParaRPr lang="en-US" altLang="zh-CN" sz="2400" dirty="0" smtClean="0"/>
          </a:p>
          <a:p>
            <a:r>
              <a:rPr lang="en-US" altLang="zh-CN" sz="2400" dirty="0" smtClean="0"/>
              <a:t>IXP</a:t>
            </a:r>
            <a:r>
              <a:rPr lang="zh-CN" altLang="en-US" sz="2400" dirty="0" smtClean="0"/>
              <a:t>是否</a:t>
            </a:r>
            <a:r>
              <a:rPr lang="zh-CN" altLang="en-US" sz="2400" dirty="0" smtClean="0">
                <a:solidFill>
                  <a:srgbClr val="0000FF"/>
                </a:solidFill>
              </a:rPr>
              <a:t>对等</a:t>
            </a:r>
            <a:r>
              <a:rPr lang="zh-CN" altLang="en-US" sz="2400" dirty="0" smtClean="0"/>
              <a:t>取决于</a:t>
            </a:r>
            <a:r>
              <a:rPr lang="en-US" altLang="zh-CN" sz="2400" dirty="0" smtClean="0"/>
              <a:t>ISP</a:t>
            </a:r>
            <a:r>
              <a:rPr lang="zh-CN" altLang="en-US" sz="2400" dirty="0" smtClean="0"/>
              <a:t>之间的业务关系。</a:t>
            </a:r>
            <a:endParaRPr lang="zh-CN" altLang="en-US" sz="2400" dirty="0"/>
          </a:p>
        </p:txBody>
      </p:sp>
      <p:pic>
        <p:nvPicPr>
          <p:cNvPr id="8" name="图片 7"/>
          <p:cNvPicPr/>
          <p:nvPr/>
        </p:nvPicPr>
        <p:blipFill>
          <a:blip r:embed="rId7" cstate="print"/>
          <a:srcRect l="23654" t="16245" r="32539" b="43791"/>
          <a:stretch>
            <a:fillRect/>
          </a:stretch>
        </p:blipFill>
        <p:spPr bwMode="auto">
          <a:xfrm>
            <a:off x="4358350" y="3463184"/>
            <a:ext cx="4355296" cy="2624225"/>
          </a:xfrm>
          <a:prstGeom prst="rect">
            <a:avLst/>
          </a:prstGeom>
          <a:ln>
            <a:noFill/>
          </a:ln>
          <a:effectLst>
            <a:outerShdw blurRad="190500" algn="tl" rotWithShape="0">
              <a:srgbClr val="000000">
                <a:alpha val="70000"/>
              </a:srgbClr>
            </a:outerShdw>
          </a:effectLst>
        </p:spPr>
      </p:pic>
      <p:sp>
        <p:nvSpPr>
          <p:cNvPr id="5" name="矩形 4"/>
          <p:cNvSpPr/>
          <p:nvPr/>
        </p:nvSpPr>
        <p:spPr>
          <a:xfrm>
            <a:off x="827584" y="4010288"/>
            <a:ext cx="3384376" cy="1938992"/>
          </a:xfrm>
          <a:prstGeom prst="rect">
            <a:avLst/>
          </a:prstGeom>
        </p:spPr>
        <p:txBody>
          <a:bodyPr wrap="square">
            <a:spAutoFit/>
          </a:bodyPr>
          <a:lstStyle/>
          <a:p>
            <a:r>
              <a:rPr lang="zh-CN" altLang="en-US" sz="2400" b="1" dirty="0" smtClean="0">
                <a:solidFill>
                  <a:srgbClr val="000000"/>
                </a:solidFill>
                <a:latin typeface="+mn-lt"/>
                <a:ea typeface="+mn-ea"/>
              </a:rPr>
              <a:t>    到</a:t>
            </a:r>
            <a:r>
              <a:rPr lang="en-US" altLang="zh-CN" sz="2400" b="1" dirty="0" smtClean="0">
                <a:solidFill>
                  <a:srgbClr val="000000"/>
                </a:solidFill>
                <a:latin typeface="+mn-lt"/>
                <a:ea typeface="+mn-ea"/>
              </a:rPr>
              <a:t>2016</a:t>
            </a:r>
            <a:r>
              <a:rPr lang="zh-CN" altLang="en-US" sz="2400" b="1" dirty="0" smtClean="0">
                <a:solidFill>
                  <a:srgbClr val="000000"/>
                </a:solidFill>
                <a:latin typeface="+mn-lt"/>
                <a:ea typeface="+mn-ea"/>
              </a:rPr>
              <a:t>年</a:t>
            </a:r>
            <a:r>
              <a:rPr lang="en-US" altLang="zh-CN" sz="2400" b="1" dirty="0" smtClean="0">
                <a:solidFill>
                  <a:srgbClr val="000000"/>
                </a:solidFill>
                <a:latin typeface="+mn-lt"/>
                <a:ea typeface="+mn-ea"/>
              </a:rPr>
              <a:t>3</a:t>
            </a:r>
            <a:r>
              <a:rPr lang="zh-CN" altLang="en-US" sz="2400" b="1" dirty="0" smtClean="0">
                <a:solidFill>
                  <a:srgbClr val="000000"/>
                </a:solidFill>
                <a:latin typeface="+mn-lt"/>
                <a:ea typeface="+mn-ea"/>
              </a:rPr>
              <a:t>月</a:t>
            </a:r>
            <a:r>
              <a:rPr lang="zh-CN" altLang="en-US" sz="2400" b="1" dirty="0">
                <a:solidFill>
                  <a:srgbClr val="000000"/>
                </a:solidFill>
                <a:latin typeface="+mn-lt"/>
                <a:ea typeface="+mn-ea"/>
              </a:rPr>
              <a:t>，全球已经有 </a:t>
            </a:r>
            <a:r>
              <a:rPr lang="en-US" altLang="zh-CN" sz="2400" b="1" dirty="0" smtClean="0">
                <a:solidFill>
                  <a:srgbClr val="000000"/>
                </a:solidFill>
                <a:latin typeface="+mn-lt"/>
                <a:ea typeface="+mn-ea"/>
              </a:rPr>
              <a:t>226</a:t>
            </a:r>
            <a:r>
              <a:rPr lang="zh-CN" altLang="en-US" sz="2400" b="1" dirty="0" smtClean="0">
                <a:solidFill>
                  <a:srgbClr val="000000"/>
                </a:solidFill>
                <a:latin typeface="+mn-lt"/>
                <a:ea typeface="+mn-ea"/>
              </a:rPr>
              <a:t>个 </a:t>
            </a:r>
            <a:r>
              <a:rPr lang="en-US" altLang="zh-CN" sz="2400" b="1" dirty="0">
                <a:solidFill>
                  <a:srgbClr val="000000"/>
                </a:solidFill>
                <a:latin typeface="+mn-lt"/>
                <a:ea typeface="+mn-ea"/>
              </a:rPr>
              <a:t>IXP</a:t>
            </a:r>
            <a:r>
              <a:rPr lang="zh-CN" altLang="en-US" sz="2400" b="1" dirty="0">
                <a:solidFill>
                  <a:srgbClr val="000000"/>
                </a:solidFill>
                <a:latin typeface="+mn-lt"/>
                <a:ea typeface="+mn-ea"/>
              </a:rPr>
              <a:t>，分布</a:t>
            </a:r>
            <a:r>
              <a:rPr lang="zh-CN" altLang="en-US" sz="2400" b="1" dirty="0" smtClean="0">
                <a:solidFill>
                  <a:srgbClr val="000000"/>
                </a:solidFill>
                <a:latin typeface="+mn-lt"/>
                <a:ea typeface="+mn-ea"/>
              </a:rPr>
              <a:t>在</a:t>
            </a:r>
            <a:r>
              <a:rPr lang="en-US" altLang="zh-CN" sz="2400" b="1" dirty="0" smtClean="0">
                <a:solidFill>
                  <a:srgbClr val="000000"/>
                </a:solidFill>
                <a:latin typeface="+mn-lt"/>
                <a:ea typeface="+mn-ea"/>
              </a:rPr>
              <a:t>172</a:t>
            </a:r>
            <a:r>
              <a:rPr lang="zh-CN" altLang="en-US" sz="2400" b="1" dirty="0" smtClean="0">
                <a:solidFill>
                  <a:srgbClr val="000000"/>
                </a:solidFill>
                <a:latin typeface="+mn-lt"/>
                <a:ea typeface="+mn-ea"/>
              </a:rPr>
              <a:t>个</a:t>
            </a:r>
            <a:r>
              <a:rPr lang="zh-CN" altLang="en-US" sz="2400" b="1" dirty="0">
                <a:solidFill>
                  <a:srgbClr val="000000"/>
                </a:solidFill>
                <a:latin typeface="+mn-lt"/>
                <a:ea typeface="+mn-ea"/>
              </a:rPr>
              <a:t>国家和地区。</a:t>
            </a:r>
            <a:r>
              <a:rPr lang="zh-CN" altLang="en-US" sz="2400" b="1" dirty="0" smtClean="0">
                <a:solidFill>
                  <a:srgbClr val="000000"/>
                </a:solidFill>
                <a:latin typeface="+mn-lt"/>
                <a:ea typeface="+mn-ea"/>
              </a:rPr>
              <a:t>但</a:t>
            </a:r>
            <a:r>
              <a:rPr lang="en-US" altLang="zh-CN" sz="2400" b="1" dirty="0" smtClean="0">
                <a:solidFill>
                  <a:srgbClr val="000000"/>
                </a:solidFill>
                <a:latin typeface="+mn-lt"/>
                <a:ea typeface="+mn-ea"/>
              </a:rPr>
              <a:t>Internet</a:t>
            </a:r>
            <a:r>
              <a:rPr lang="zh-CN" altLang="en-US" sz="2400" b="1" dirty="0" smtClean="0">
                <a:solidFill>
                  <a:srgbClr val="000000"/>
                </a:solidFill>
                <a:latin typeface="+mn-lt"/>
                <a:ea typeface="+mn-ea"/>
              </a:rPr>
              <a:t>的</a:t>
            </a:r>
            <a:r>
              <a:rPr lang="zh-CN" altLang="en-US" sz="2400" b="1" dirty="0">
                <a:solidFill>
                  <a:srgbClr val="000000"/>
                </a:solidFill>
                <a:latin typeface="+mn-lt"/>
                <a:ea typeface="+mn-ea"/>
              </a:rPr>
              <a:t>发展在全世界还很不平衡。</a:t>
            </a:r>
          </a:p>
        </p:txBody>
      </p:sp>
      <p:sp>
        <p:nvSpPr>
          <p:cNvPr id="10" name="矩形 9"/>
          <p:cNvSpPr/>
          <p:nvPr/>
        </p:nvSpPr>
        <p:spPr>
          <a:xfrm>
            <a:off x="5004048" y="6122465"/>
            <a:ext cx="3433953" cy="400110"/>
          </a:xfrm>
          <a:prstGeom prst="rect">
            <a:avLst/>
          </a:prstGeom>
        </p:spPr>
        <p:txBody>
          <a:bodyPr wrap="none">
            <a:spAutoFit/>
          </a:bodyPr>
          <a:lstStyle/>
          <a:p>
            <a:r>
              <a:rPr lang="en-US" altLang="zh-CN" sz="2000" b="1" dirty="0" smtClean="0">
                <a:solidFill>
                  <a:schemeClr val="tx2"/>
                </a:solidFill>
                <a:latin typeface="+mn-lt"/>
                <a:ea typeface="+mn-ea"/>
              </a:rPr>
              <a:t>IXP</a:t>
            </a:r>
            <a:r>
              <a:rPr lang="zh-CN" altLang="en-US" sz="2000" b="1" dirty="0" smtClean="0">
                <a:solidFill>
                  <a:schemeClr val="tx2"/>
                </a:solidFill>
                <a:latin typeface="+mn-lt"/>
                <a:ea typeface="+mn-ea"/>
              </a:rPr>
              <a:t>在全球分布图（</a:t>
            </a:r>
            <a:r>
              <a:rPr lang="en-US" altLang="zh-CN" sz="2000" b="1" dirty="0" smtClean="0">
                <a:solidFill>
                  <a:schemeClr val="tx2"/>
                </a:solidFill>
                <a:latin typeface="+mn-lt"/>
                <a:ea typeface="+mn-ea"/>
              </a:rPr>
              <a:t>2016.3</a:t>
            </a:r>
            <a:r>
              <a:rPr lang="zh-CN" altLang="en-US" sz="2000" b="1" dirty="0" smtClean="0">
                <a:solidFill>
                  <a:schemeClr val="tx2"/>
                </a:solidFill>
                <a:latin typeface="+mn-lt"/>
                <a:ea typeface="+mn-ea"/>
              </a:rPr>
              <a:t>）</a:t>
            </a:r>
            <a:endParaRPr lang="zh-CN" altLang="en-US" sz="2000" b="1" dirty="0">
              <a:latin typeface="+mn-lt"/>
              <a:ea typeface="+mn-ea"/>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Rectangle 2"/>
          <p:cNvSpPr>
            <a:spLocks noGrp="1" noChangeArrowheads="1"/>
          </p:cNvSpPr>
          <p:nvPr>
            <p:ph type="title"/>
          </p:nvPr>
        </p:nvSpPr>
        <p:spPr/>
        <p:txBody>
          <a:bodyPr/>
          <a:lstStyle/>
          <a:p>
            <a:r>
              <a:rPr lang="zh-CN" altLang="en-US" dirty="0"/>
              <a:t>用户通过</a:t>
            </a:r>
            <a:r>
              <a:rPr lang="en-US" altLang="zh-CN" dirty="0"/>
              <a:t>ISP</a:t>
            </a:r>
            <a:r>
              <a:rPr lang="zh-CN" altLang="en-US" dirty="0"/>
              <a:t>上网</a:t>
            </a:r>
          </a:p>
        </p:txBody>
      </p:sp>
      <p:sp>
        <p:nvSpPr>
          <p:cNvPr id="48333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计算机网络实例</a:t>
            </a:r>
            <a:r>
              <a:rPr lang="en-US" altLang="zh-CN" sz="1200">
                <a:ea typeface="幼圆" pitchFamily="49" charset="-122"/>
              </a:rPr>
              <a:t>&gt;&gt;</a:t>
            </a:r>
            <a:r>
              <a:rPr lang="en-US" altLang="zh-CN" sz="1200">
                <a:ea typeface="幼圆" pitchFamily="49" charset="-122"/>
                <a:hlinkClick r:id="rId6" action="ppaction://hlinksldjump"/>
              </a:rPr>
              <a:t>Internet</a:t>
            </a:r>
            <a:r>
              <a:rPr lang="en-US" altLang="zh-CN" sz="1200">
                <a:ea typeface="幼圆" pitchFamily="49" charset="-122"/>
              </a:rPr>
              <a:t>&gt;&gt;</a:t>
            </a:r>
            <a:r>
              <a:rPr lang="en-US" altLang="zh-CN" sz="1200">
                <a:ea typeface="幼圆" pitchFamily="49" charset="-122"/>
                <a:hlinkClick r:id="rId7" action="ppaction://hlinksldjump"/>
              </a:rPr>
              <a:t>Internet</a:t>
            </a:r>
            <a:r>
              <a:rPr lang="zh-CN" altLang="en-US" sz="1200">
                <a:ea typeface="幼圆" pitchFamily="49" charset="-122"/>
                <a:hlinkClick r:id="rId7" action="ppaction://hlinksldjump"/>
              </a:rPr>
              <a:t>发展过程</a:t>
            </a:r>
            <a:endParaRPr lang="en-US" altLang="zh-CN" sz="1200">
              <a:ea typeface="幼圆" pitchFamily="49" charset="-122"/>
            </a:endParaRPr>
          </a:p>
        </p:txBody>
      </p:sp>
      <p:sp>
        <p:nvSpPr>
          <p:cNvPr id="48333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483334" name="Rectangle 6"/>
          <p:cNvSpPr>
            <a:spLocks noGrp="1" noChangeArrowheads="1"/>
          </p:cNvSpPr>
          <p:nvPr>
            <p:ph type="body" idx="1"/>
          </p:nvPr>
        </p:nvSpPr>
        <p:spPr>
          <a:xfrm>
            <a:off x="684213" y="5516563"/>
            <a:ext cx="8280400" cy="865187"/>
          </a:xfrm>
          <a:noFill/>
          <a:ln/>
        </p:spPr>
        <p:txBody>
          <a:bodyPr/>
          <a:lstStyle/>
          <a:p>
            <a:pPr marL="0" indent="0">
              <a:buFont typeface="Wingdings" pitchFamily="2" charset="2"/>
              <a:buNone/>
            </a:pPr>
            <a:r>
              <a:rPr lang="zh-CN" altLang="en-US" sz="2400" dirty="0"/>
              <a:t>       根据提供服务的覆盖面积大小以及所拥有的</a:t>
            </a:r>
            <a:r>
              <a:rPr lang="en-US" altLang="zh-CN" sz="2400" dirty="0"/>
              <a:t>IP</a:t>
            </a:r>
            <a:r>
              <a:rPr lang="zh-CN" altLang="en-US" sz="2400" dirty="0"/>
              <a:t>地址数目的不同，</a:t>
            </a:r>
            <a:r>
              <a:rPr lang="en-US" altLang="zh-CN" sz="2400" dirty="0"/>
              <a:t>ISP</a:t>
            </a:r>
            <a:r>
              <a:rPr lang="zh-CN" altLang="en-US" sz="2400" dirty="0"/>
              <a:t>也分成为不同的层次。 </a:t>
            </a:r>
          </a:p>
        </p:txBody>
      </p:sp>
      <p:grpSp>
        <p:nvGrpSpPr>
          <p:cNvPr id="2" name="组合 1"/>
          <p:cNvGrpSpPr/>
          <p:nvPr/>
        </p:nvGrpSpPr>
        <p:grpSpPr>
          <a:xfrm>
            <a:off x="989351" y="1866504"/>
            <a:ext cx="7854612" cy="3434704"/>
            <a:chOff x="414338" y="1270256"/>
            <a:chExt cx="8429625" cy="4030952"/>
          </a:xfrm>
        </p:grpSpPr>
        <p:sp>
          <p:nvSpPr>
            <p:cNvPr id="405" name="Line 5"/>
            <p:cNvSpPr>
              <a:spLocks noChangeShapeType="1"/>
            </p:cNvSpPr>
            <p:nvPr/>
          </p:nvSpPr>
          <p:spPr bwMode="auto">
            <a:xfrm flipV="1">
              <a:off x="4895850" y="3464470"/>
              <a:ext cx="2528888" cy="98425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406" name="Line 6"/>
            <p:cNvSpPr>
              <a:spLocks noChangeShapeType="1"/>
            </p:cNvSpPr>
            <p:nvPr/>
          </p:nvSpPr>
          <p:spPr bwMode="auto">
            <a:xfrm>
              <a:off x="1130300" y="2043658"/>
              <a:ext cx="2106613" cy="7651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407" name="Line 7"/>
            <p:cNvSpPr>
              <a:spLocks noChangeShapeType="1"/>
            </p:cNvSpPr>
            <p:nvPr/>
          </p:nvSpPr>
          <p:spPr bwMode="auto">
            <a:xfrm flipV="1">
              <a:off x="1235075" y="3029495"/>
              <a:ext cx="1897063" cy="10795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408" name="Line 8"/>
            <p:cNvSpPr>
              <a:spLocks noChangeShapeType="1"/>
            </p:cNvSpPr>
            <p:nvPr/>
          </p:nvSpPr>
          <p:spPr bwMode="auto">
            <a:xfrm flipV="1">
              <a:off x="1552575" y="3245395"/>
              <a:ext cx="1684338" cy="98742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409" name="Line 9"/>
            <p:cNvSpPr>
              <a:spLocks noChangeShapeType="1"/>
            </p:cNvSpPr>
            <p:nvPr/>
          </p:nvSpPr>
          <p:spPr bwMode="auto">
            <a:xfrm>
              <a:off x="4030663" y="3029495"/>
              <a:ext cx="2420937" cy="0"/>
            </a:xfrm>
            <a:prstGeom prst="line">
              <a:avLst/>
            </a:prstGeom>
            <a:noFill/>
            <a:ln w="381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aphicFrame>
          <p:nvGraphicFramePr>
            <p:cNvPr id="410" name="Object 10"/>
            <p:cNvGraphicFramePr>
              <a:graphicFrameLocks noChangeAspect="1"/>
            </p:cNvGraphicFramePr>
            <p:nvPr>
              <p:extLst>
                <p:ext uri="{D42A27DB-BD31-4B8C-83A1-F6EECF244321}">
                  <p14:modId xmlns:p14="http://schemas.microsoft.com/office/powerpoint/2010/main" val="761597642"/>
                </p:ext>
              </p:extLst>
            </p:nvPr>
          </p:nvGraphicFramePr>
          <p:xfrm>
            <a:off x="5054600" y="1875383"/>
            <a:ext cx="3789363" cy="2682875"/>
          </p:xfrm>
          <a:graphic>
            <a:graphicData uri="http://schemas.openxmlformats.org/presentationml/2006/ole">
              <mc:AlternateContent xmlns:mc="http://schemas.openxmlformats.org/markup-compatibility/2006">
                <mc:Choice xmlns:v="urn:schemas-microsoft-com:vml" Requires="v">
                  <p:oleObj spid="_x0000_s483825" name="VISIO" r:id="rId8" imgW="1689840" imgH="964440" progId="Visio.Drawing.6">
                    <p:embed/>
                  </p:oleObj>
                </mc:Choice>
                <mc:Fallback>
                  <p:oleObj name="VISIO" r:id="rId8" imgW="1689840" imgH="964440"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54600" y="1875383"/>
                          <a:ext cx="3789363" cy="2682875"/>
                        </a:xfrm>
                        <a:prstGeom prst="rect">
                          <a:avLst/>
                        </a:prstGeom>
                        <a:noFill/>
                        <a:ln>
                          <a:noFill/>
                        </a:ln>
                        <a:effectLst>
                          <a:outerShdw dist="25400" dir="5400000" algn="ctr" rotWithShape="0">
                            <a:srgbClr val="1C1C1C"/>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411" name="Freeform 12"/>
            <p:cNvSpPr>
              <a:spLocks/>
            </p:cNvSpPr>
            <p:nvPr/>
          </p:nvSpPr>
          <p:spPr bwMode="auto">
            <a:xfrm flipH="1">
              <a:off x="858838" y="2161133"/>
              <a:ext cx="276225" cy="206375"/>
            </a:xfrm>
            <a:custGeom>
              <a:avLst/>
              <a:gdLst>
                <a:gd name="T0" fmla="*/ 0 w 1188"/>
                <a:gd name="T1" fmla="*/ 225 h 738"/>
                <a:gd name="T2" fmla="*/ 0 w 1188"/>
                <a:gd name="T3" fmla="*/ 738 h 738"/>
                <a:gd name="T4" fmla="*/ 1188 w 1188"/>
                <a:gd name="T5" fmla="*/ 360 h 738"/>
                <a:gd name="T6" fmla="*/ 1188 w 1188"/>
                <a:gd name="T7" fmla="*/ 0 h 738"/>
                <a:gd name="T8" fmla="*/ 0 w 1188"/>
                <a:gd name="T9" fmla="*/ 225 h 738"/>
              </a:gdLst>
              <a:ahLst/>
              <a:cxnLst>
                <a:cxn ang="0">
                  <a:pos x="T0" y="T1"/>
                </a:cxn>
                <a:cxn ang="0">
                  <a:pos x="T2" y="T3"/>
                </a:cxn>
                <a:cxn ang="0">
                  <a:pos x="T4" y="T5"/>
                </a:cxn>
                <a:cxn ang="0">
                  <a:pos x="T6" y="T7"/>
                </a:cxn>
                <a:cxn ang="0">
                  <a:pos x="T8" y="T9"/>
                </a:cxn>
              </a:cxnLst>
              <a:rect l="0" t="0" r="r" b="b"/>
              <a:pathLst>
                <a:path w="1188" h="738">
                  <a:moveTo>
                    <a:pt x="0" y="225"/>
                  </a:moveTo>
                  <a:lnTo>
                    <a:pt x="0" y="738"/>
                  </a:lnTo>
                  <a:lnTo>
                    <a:pt x="1188" y="360"/>
                  </a:lnTo>
                  <a:lnTo>
                    <a:pt x="1188" y="0"/>
                  </a:lnTo>
                  <a:lnTo>
                    <a:pt x="0" y="225"/>
                  </a:lnTo>
                  <a:close/>
                </a:path>
              </a:pathLst>
            </a:custGeom>
            <a:solidFill>
              <a:srgbClr val="A0A0A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12" name="Freeform 13"/>
            <p:cNvSpPr>
              <a:spLocks/>
            </p:cNvSpPr>
            <p:nvPr/>
          </p:nvSpPr>
          <p:spPr bwMode="auto">
            <a:xfrm flipH="1">
              <a:off x="1135063" y="2210345"/>
              <a:ext cx="206375" cy="157163"/>
            </a:xfrm>
            <a:custGeom>
              <a:avLst/>
              <a:gdLst>
                <a:gd name="T0" fmla="*/ 882 w 882"/>
                <a:gd name="T1" fmla="*/ 50 h 563"/>
                <a:gd name="T2" fmla="*/ 882 w 882"/>
                <a:gd name="T3" fmla="*/ 563 h 563"/>
                <a:gd name="T4" fmla="*/ 0 w 882"/>
                <a:gd name="T5" fmla="*/ 436 h 563"/>
                <a:gd name="T6" fmla="*/ 0 w 882"/>
                <a:gd name="T7" fmla="*/ 0 h 563"/>
                <a:gd name="T8" fmla="*/ 882 w 882"/>
                <a:gd name="T9" fmla="*/ 50 h 563"/>
              </a:gdLst>
              <a:ahLst/>
              <a:cxnLst>
                <a:cxn ang="0">
                  <a:pos x="T0" y="T1"/>
                </a:cxn>
                <a:cxn ang="0">
                  <a:pos x="T2" y="T3"/>
                </a:cxn>
                <a:cxn ang="0">
                  <a:pos x="T4" y="T5"/>
                </a:cxn>
                <a:cxn ang="0">
                  <a:pos x="T6" y="T7"/>
                </a:cxn>
                <a:cxn ang="0">
                  <a:pos x="T8" y="T9"/>
                </a:cxn>
              </a:cxnLst>
              <a:rect l="0" t="0" r="r" b="b"/>
              <a:pathLst>
                <a:path w="882" h="563">
                  <a:moveTo>
                    <a:pt x="882" y="50"/>
                  </a:moveTo>
                  <a:lnTo>
                    <a:pt x="882" y="563"/>
                  </a:lnTo>
                  <a:lnTo>
                    <a:pt x="0" y="436"/>
                  </a:lnTo>
                  <a:lnTo>
                    <a:pt x="0" y="0"/>
                  </a:lnTo>
                  <a:lnTo>
                    <a:pt x="882" y="50"/>
                  </a:lnTo>
                  <a:close/>
                </a:path>
              </a:pathLst>
            </a:custGeom>
            <a:solidFill>
              <a:srgbClr val="80808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13" name="Freeform 14"/>
            <p:cNvSpPr>
              <a:spLocks/>
            </p:cNvSpPr>
            <p:nvPr/>
          </p:nvSpPr>
          <p:spPr bwMode="auto">
            <a:xfrm flipH="1">
              <a:off x="858838" y="2161133"/>
              <a:ext cx="482600" cy="63500"/>
            </a:xfrm>
            <a:custGeom>
              <a:avLst/>
              <a:gdLst>
                <a:gd name="T0" fmla="*/ 0 w 2070"/>
                <a:gd name="T1" fmla="*/ 175 h 225"/>
                <a:gd name="T2" fmla="*/ 892 w 2070"/>
                <a:gd name="T3" fmla="*/ 225 h 225"/>
                <a:gd name="T4" fmla="*/ 2070 w 2070"/>
                <a:gd name="T5" fmla="*/ 0 h 225"/>
                <a:gd name="T6" fmla="*/ 1202 w 2070"/>
                <a:gd name="T7" fmla="*/ 0 h 225"/>
                <a:gd name="T8" fmla="*/ 0 w 2070"/>
                <a:gd name="T9" fmla="*/ 175 h 225"/>
              </a:gdLst>
              <a:ahLst/>
              <a:cxnLst>
                <a:cxn ang="0">
                  <a:pos x="T0" y="T1"/>
                </a:cxn>
                <a:cxn ang="0">
                  <a:pos x="T2" y="T3"/>
                </a:cxn>
                <a:cxn ang="0">
                  <a:pos x="T4" y="T5"/>
                </a:cxn>
                <a:cxn ang="0">
                  <a:pos x="T6" y="T7"/>
                </a:cxn>
                <a:cxn ang="0">
                  <a:pos x="T8" y="T9"/>
                </a:cxn>
              </a:cxnLst>
              <a:rect l="0" t="0" r="r" b="b"/>
              <a:pathLst>
                <a:path w="2070" h="225">
                  <a:moveTo>
                    <a:pt x="0" y="175"/>
                  </a:moveTo>
                  <a:lnTo>
                    <a:pt x="892" y="225"/>
                  </a:lnTo>
                  <a:lnTo>
                    <a:pt x="2070" y="0"/>
                  </a:lnTo>
                  <a:lnTo>
                    <a:pt x="1202" y="0"/>
                  </a:lnTo>
                  <a:lnTo>
                    <a:pt x="0" y="175"/>
                  </a:lnTo>
                  <a:close/>
                </a:path>
              </a:pathLst>
            </a:custGeom>
            <a:solidFill>
              <a:srgbClr val="C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14" name="Freeform 15"/>
            <p:cNvSpPr>
              <a:spLocks/>
            </p:cNvSpPr>
            <p:nvPr/>
          </p:nvSpPr>
          <p:spPr bwMode="auto">
            <a:xfrm flipH="1">
              <a:off x="1008063" y="2145258"/>
              <a:ext cx="176212" cy="57150"/>
            </a:xfrm>
            <a:custGeom>
              <a:avLst/>
              <a:gdLst>
                <a:gd name="T0" fmla="*/ 0 w 751"/>
                <a:gd name="T1" fmla="*/ 120 h 210"/>
                <a:gd name="T2" fmla="*/ 0 w 751"/>
                <a:gd name="T3" fmla="*/ 188 h 210"/>
                <a:gd name="T4" fmla="*/ 351 w 751"/>
                <a:gd name="T5" fmla="*/ 210 h 210"/>
                <a:gd name="T6" fmla="*/ 751 w 751"/>
                <a:gd name="T7" fmla="*/ 135 h 210"/>
                <a:gd name="T8" fmla="*/ 751 w 751"/>
                <a:gd name="T9" fmla="*/ 0 h 210"/>
                <a:gd name="T10" fmla="*/ 0 w 751"/>
                <a:gd name="T11" fmla="*/ 120 h 210"/>
              </a:gdLst>
              <a:ahLst/>
              <a:cxnLst>
                <a:cxn ang="0">
                  <a:pos x="T0" y="T1"/>
                </a:cxn>
                <a:cxn ang="0">
                  <a:pos x="T2" y="T3"/>
                </a:cxn>
                <a:cxn ang="0">
                  <a:pos x="T4" y="T5"/>
                </a:cxn>
                <a:cxn ang="0">
                  <a:pos x="T6" y="T7"/>
                </a:cxn>
                <a:cxn ang="0">
                  <a:pos x="T8" y="T9"/>
                </a:cxn>
                <a:cxn ang="0">
                  <a:pos x="T10" y="T11"/>
                </a:cxn>
              </a:cxnLst>
              <a:rect l="0" t="0" r="r" b="b"/>
              <a:pathLst>
                <a:path w="751" h="210">
                  <a:moveTo>
                    <a:pt x="0" y="120"/>
                  </a:moveTo>
                  <a:lnTo>
                    <a:pt x="0" y="188"/>
                  </a:lnTo>
                  <a:lnTo>
                    <a:pt x="351" y="210"/>
                  </a:lnTo>
                  <a:lnTo>
                    <a:pt x="751" y="135"/>
                  </a:lnTo>
                  <a:lnTo>
                    <a:pt x="751" y="0"/>
                  </a:lnTo>
                  <a:lnTo>
                    <a:pt x="0" y="120"/>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15" name="Freeform 16"/>
            <p:cNvSpPr>
              <a:spLocks/>
            </p:cNvSpPr>
            <p:nvPr/>
          </p:nvSpPr>
          <p:spPr bwMode="auto">
            <a:xfrm flipH="1">
              <a:off x="912813" y="1896020"/>
              <a:ext cx="223837" cy="284163"/>
            </a:xfrm>
            <a:custGeom>
              <a:avLst/>
              <a:gdLst>
                <a:gd name="T0" fmla="*/ 135 w 960"/>
                <a:gd name="T1" fmla="*/ 1031 h 1031"/>
                <a:gd name="T2" fmla="*/ 0 w 960"/>
                <a:gd name="T3" fmla="*/ 33 h 1031"/>
                <a:gd name="T4" fmla="*/ 827 w 960"/>
                <a:gd name="T5" fmla="*/ 0 h 1031"/>
                <a:gd name="T6" fmla="*/ 960 w 960"/>
                <a:gd name="T7" fmla="*/ 889 h 1031"/>
                <a:gd name="T8" fmla="*/ 135 w 960"/>
                <a:gd name="T9" fmla="*/ 1031 h 1031"/>
              </a:gdLst>
              <a:ahLst/>
              <a:cxnLst>
                <a:cxn ang="0">
                  <a:pos x="T0" y="T1"/>
                </a:cxn>
                <a:cxn ang="0">
                  <a:pos x="T2" y="T3"/>
                </a:cxn>
                <a:cxn ang="0">
                  <a:pos x="T4" y="T5"/>
                </a:cxn>
                <a:cxn ang="0">
                  <a:pos x="T6" y="T7"/>
                </a:cxn>
                <a:cxn ang="0">
                  <a:pos x="T8" y="T9"/>
                </a:cxn>
              </a:cxnLst>
              <a:rect l="0" t="0" r="r" b="b"/>
              <a:pathLst>
                <a:path w="960" h="1031">
                  <a:moveTo>
                    <a:pt x="135" y="1031"/>
                  </a:moveTo>
                  <a:lnTo>
                    <a:pt x="0" y="33"/>
                  </a:lnTo>
                  <a:lnTo>
                    <a:pt x="827" y="0"/>
                  </a:lnTo>
                  <a:lnTo>
                    <a:pt x="960" y="889"/>
                  </a:lnTo>
                  <a:lnTo>
                    <a:pt x="135" y="1031"/>
                  </a:lnTo>
                  <a:close/>
                </a:path>
              </a:pathLst>
            </a:custGeom>
            <a:solidFill>
              <a:srgbClr val="A0A0A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16" name="Freeform 17"/>
            <p:cNvSpPr>
              <a:spLocks/>
            </p:cNvSpPr>
            <p:nvPr/>
          </p:nvSpPr>
          <p:spPr bwMode="auto">
            <a:xfrm flipH="1">
              <a:off x="1108075" y="1903958"/>
              <a:ext cx="195263" cy="282575"/>
            </a:xfrm>
            <a:custGeom>
              <a:avLst/>
              <a:gdLst>
                <a:gd name="T0" fmla="*/ 715 w 850"/>
                <a:gd name="T1" fmla="*/ 0 h 1026"/>
                <a:gd name="T2" fmla="*/ 0 w 850"/>
                <a:gd name="T3" fmla="*/ 228 h 1026"/>
                <a:gd name="T4" fmla="*/ 102 w 850"/>
                <a:gd name="T5" fmla="*/ 1026 h 1026"/>
                <a:gd name="T6" fmla="*/ 850 w 850"/>
                <a:gd name="T7" fmla="*/ 1000 h 1026"/>
                <a:gd name="T8" fmla="*/ 715 w 850"/>
                <a:gd name="T9" fmla="*/ 0 h 1026"/>
              </a:gdLst>
              <a:ahLst/>
              <a:cxnLst>
                <a:cxn ang="0">
                  <a:pos x="T0" y="T1"/>
                </a:cxn>
                <a:cxn ang="0">
                  <a:pos x="T2" y="T3"/>
                </a:cxn>
                <a:cxn ang="0">
                  <a:pos x="T4" y="T5"/>
                </a:cxn>
                <a:cxn ang="0">
                  <a:pos x="T6" y="T7"/>
                </a:cxn>
                <a:cxn ang="0">
                  <a:pos x="T8" y="T9"/>
                </a:cxn>
              </a:cxnLst>
              <a:rect l="0" t="0" r="r" b="b"/>
              <a:pathLst>
                <a:path w="850" h="1026">
                  <a:moveTo>
                    <a:pt x="715" y="0"/>
                  </a:moveTo>
                  <a:lnTo>
                    <a:pt x="0" y="228"/>
                  </a:lnTo>
                  <a:lnTo>
                    <a:pt x="102" y="1026"/>
                  </a:lnTo>
                  <a:lnTo>
                    <a:pt x="850" y="1000"/>
                  </a:lnTo>
                  <a:lnTo>
                    <a:pt x="715" y="0"/>
                  </a:lnTo>
                  <a:close/>
                </a:path>
              </a:pathLst>
            </a:custGeom>
            <a:solidFill>
              <a:srgbClr val="80808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17" name="Freeform 18"/>
            <p:cNvSpPr>
              <a:spLocks/>
            </p:cNvSpPr>
            <p:nvPr/>
          </p:nvSpPr>
          <p:spPr bwMode="auto">
            <a:xfrm flipH="1">
              <a:off x="938213" y="1924595"/>
              <a:ext cx="163512" cy="212725"/>
            </a:xfrm>
            <a:custGeom>
              <a:avLst/>
              <a:gdLst>
                <a:gd name="T0" fmla="*/ 0 w 689"/>
                <a:gd name="T1" fmla="*/ 36 h 778"/>
                <a:gd name="T2" fmla="*/ 98 w 689"/>
                <a:gd name="T3" fmla="*/ 778 h 778"/>
                <a:gd name="T4" fmla="*/ 689 w 689"/>
                <a:gd name="T5" fmla="*/ 689 h 778"/>
                <a:gd name="T6" fmla="*/ 587 w 689"/>
                <a:gd name="T7" fmla="*/ 0 h 778"/>
                <a:gd name="T8" fmla="*/ 0 w 689"/>
                <a:gd name="T9" fmla="*/ 36 h 778"/>
              </a:gdLst>
              <a:ahLst/>
              <a:cxnLst>
                <a:cxn ang="0">
                  <a:pos x="T0" y="T1"/>
                </a:cxn>
                <a:cxn ang="0">
                  <a:pos x="T2" y="T3"/>
                </a:cxn>
                <a:cxn ang="0">
                  <a:pos x="T4" y="T5"/>
                </a:cxn>
                <a:cxn ang="0">
                  <a:pos x="T6" y="T7"/>
                </a:cxn>
                <a:cxn ang="0">
                  <a:pos x="T8" y="T9"/>
                </a:cxn>
              </a:cxnLst>
              <a:rect l="0" t="0" r="r" b="b"/>
              <a:pathLst>
                <a:path w="689" h="778">
                  <a:moveTo>
                    <a:pt x="0" y="36"/>
                  </a:moveTo>
                  <a:lnTo>
                    <a:pt x="98" y="778"/>
                  </a:lnTo>
                  <a:lnTo>
                    <a:pt x="689" y="689"/>
                  </a:lnTo>
                  <a:lnTo>
                    <a:pt x="587" y="0"/>
                  </a:lnTo>
                  <a:lnTo>
                    <a:pt x="0" y="36"/>
                  </a:lnTo>
                  <a:close/>
                </a:path>
              </a:pathLst>
            </a:custGeom>
            <a:solidFill>
              <a:srgbClr val="0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18" name="Freeform 19"/>
            <p:cNvSpPr>
              <a:spLocks/>
            </p:cNvSpPr>
            <p:nvPr/>
          </p:nvSpPr>
          <p:spPr bwMode="auto">
            <a:xfrm flipH="1">
              <a:off x="877888" y="2183358"/>
              <a:ext cx="158750" cy="133350"/>
            </a:xfrm>
            <a:custGeom>
              <a:avLst/>
              <a:gdLst>
                <a:gd name="T0" fmla="*/ 674 w 674"/>
                <a:gd name="T1" fmla="*/ 0 h 482"/>
                <a:gd name="T2" fmla="*/ 0 w 674"/>
                <a:gd name="T3" fmla="*/ 143 h 482"/>
                <a:gd name="T4" fmla="*/ 0 w 674"/>
                <a:gd name="T5" fmla="*/ 482 h 482"/>
                <a:gd name="T6" fmla="*/ 674 w 674"/>
                <a:gd name="T7" fmla="*/ 271 h 482"/>
                <a:gd name="T8" fmla="*/ 674 w 674"/>
                <a:gd name="T9" fmla="*/ 0 h 482"/>
              </a:gdLst>
              <a:ahLst/>
              <a:cxnLst>
                <a:cxn ang="0">
                  <a:pos x="T0" y="T1"/>
                </a:cxn>
                <a:cxn ang="0">
                  <a:pos x="T2" y="T3"/>
                </a:cxn>
                <a:cxn ang="0">
                  <a:pos x="T4" y="T5"/>
                </a:cxn>
                <a:cxn ang="0">
                  <a:pos x="T6" y="T7"/>
                </a:cxn>
                <a:cxn ang="0">
                  <a:pos x="T8" y="T9"/>
                </a:cxn>
              </a:cxnLst>
              <a:rect l="0" t="0" r="r" b="b"/>
              <a:pathLst>
                <a:path w="674" h="482">
                  <a:moveTo>
                    <a:pt x="674" y="0"/>
                  </a:moveTo>
                  <a:lnTo>
                    <a:pt x="0" y="143"/>
                  </a:lnTo>
                  <a:lnTo>
                    <a:pt x="0" y="482"/>
                  </a:lnTo>
                  <a:lnTo>
                    <a:pt x="674" y="271"/>
                  </a:lnTo>
                  <a:lnTo>
                    <a:pt x="674" y="0"/>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19" name="Line 20"/>
            <p:cNvSpPr>
              <a:spLocks noChangeShapeType="1"/>
            </p:cNvSpPr>
            <p:nvPr/>
          </p:nvSpPr>
          <p:spPr bwMode="auto">
            <a:xfrm flipH="1" flipV="1">
              <a:off x="890588" y="2216695"/>
              <a:ext cx="41275" cy="95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20" name="Line 21"/>
            <p:cNvSpPr>
              <a:spLocks noChangeShapeType="1"/>
            </p:cNvSpPr>
            <p:nvPr/>
          </p:nvSpPr>
          <p:spPr bwMode="auto">
            <a:xfrm>
              <a:off x="955675" y="2230983"/>
              <a:ext cx="52388" cy="158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21" name="Line 22"/>
            <p:cNvSpPr>
              <a:spLocks noChangeShapeType="1"/>
            </p:cNvSpPr>
            <p:nvPr/>
          </p:nvSpPr>
          <p:spPr bwMode="auto">
            <a:xfrm flipH="1">
              <a:off x="942975" y="2200820"/>
              <a:ext cx="0" cy="857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22" name="Line 23"/>
            <p:cNvSpPr>
              <a:spLocks noChangeShapeType="1"/>
            </p:cNvSpPr>
            <p:nvPr/>
          </p:nvSpPr>
          <p:spPr bwMode="auto">
            <a:xfrm flipH="1">
              <a:off x="1017588" y="2218283"/>
              <a:ext cx="1587" cy="952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23" name="Line 24"/>
            <p:cNvSpPr>
              <a:spLocks noChangeShapeType="1"/>
            </p:cNvSpPr>
            <p:nvPr/>
          </p:nvSpPr>
          <p:spPr bwMode="auto">
            <a:xfrm>
              <a:off x="876300" y="2216695"/>
              <a:ext cx="142875" cy="42863"/>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24" name="Line 25"/>
            <p:cNvSpPr>
              <a:spLocks noChangeShapeType="1"/>
            </p:cNvSpPr>
            <p:nvPr/>
          </p:nvSpPr>
          <p:spPr bwMode="auto">
            <a:xfrm flipH="1" flipV="1">
              <a:off x="876300" y="2203995"/>
              <a:ext cx="142875" cy="39688"/>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25" name="Freeform 26"/>
            <p:cNvSpPr>
              <a:spLocks/>
            </p:cNvSpPr>
            <p:nvPr/>
          </p:nvSpPr>
          <p:spPr bwMode="auto">
            <a:xfrm flipH="1">
              <a:off x="1050925" y="2310358"/>
              <a:ext cx="17463" cy="53975"/>
            </a:xfrm>
            <a:custGeom>
              <a:avLst/>
              <a:gdLst>
                <a:gd name="T0" fmla="*/ 23 w 75"/>
                <a:gd name="T1" fmla="*/ 0 h 194"/>
                <a:gd name="T2" fmla="*/ 0 w 75"/>
                <a:gd name="T3" fmla="*/ 183 h 194"/>
                <a:gd name="T4" fmla="*/ 55 w 75"/>
                <a:gd name="T5" fmla="*/ 194 h 194"/>
                <a:gd name="T6" fmla="*/ 75 w 75"/>
                <a:gd name="T7" fmla="*/ 8 h 194"/>
                <a:gd name="T8" fmla="*/ 23 w 75"/>
                <a:gd name="T9" fmla="*/ 0 h 194"/>
              </a:gdLst>
              <a:ahLst/>
              <a:cxnLst>
                <a:cxn ang="0">
                  <a:pos x="T0" y="T1"/>
                </a:cxn>
                <a:cxn ang="0">
                  <a:pos x="T2" y="T3"/>
                </a:cxn>
                <a:cxn ang="0">
                  <a:pos x="T4" y="T5"/>
                </a:cxn>
                <a:cxn ang="0">
                  <a:pos x="T6" y="T7"/>
                </a:cxn>
                <a:cxn ang="0">
                  <a:pos x="T8" y="T9"/>
                </a:cxn>
              </a:cxnLst>
              <a:rect l="0" t="0" r="r" b="b"/>
              <a:pathLst>
                <a:path w="75" h="194">
                  <a:moveTo>
                    <a:pt x="23" y="0"/>
                  </a:moveTo>
                  <a:lnTo>
                    <a:pt x="0" y="183"/>
                  </a:lnTo>
                  <a:lnTo>
                    <a:pt x="55" y="194"/>
                  </a:lnTo>
                  <a:lnTo>
                    <a:pt x="75" y="8"/>
                  </a:lnTo>
                  <a:lnTo>
                    <a:pt x="23" y="0"/>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26" name="Freeform 27"/>
            <p:cNvSpPr>
              <a:spLocks/>
            </p:cNvSpPr>
            <p:nvPr/>
          </p:nvSpPr>
          <p:spPr bwMode="auto">
            <a:xfrm flipH="1">
              <a:off x="1008063" y="2316708"/>
              <a:ext cx="49212" cy="47625"/>
            </a:xfrm>
            <a:custGeom>
              <a:avLst/>
              <a:gdLst>
                <a:gd name="T0" fmla="*/ 17 w 206"/>
                <a:gd name="T1" fmla="*/ 5 h 168"/>
                <a:gd name="T2" fmla="*/ 0 w 206"/>
                <a:gd name="T3" fmla="*/ 168 h 168"/>
                <a:gd name="T4" fmla="*/ 206 w 206"/>
                <a:gd name="T5" fmla="*/ 84 h 168"/>
                <a:gd name="T6" fmla="*/ 126 w 206"/>
                <a:gd name="T7" fmla="*/ 58 h 168"/>
                <a:gd name="T8" fmla="*/ 52 w 206"/>
                <a:gd name="T9" fmla="*/ 97 h 168"/>
                <a:gd name="T10" fmla="*/ 75 w 206"/>
                <a:gd name="T11" fmla="*/ 0 h 168"/>
                <a:gd name="T12" fmla="*/ 17 w 206"/>
                <a:gd name="T13" fmla="*/ 5 h 168"/>
              </a:gdLst>
              <a:ahLst/>
              <a:cxnLst>
                <a:cxn ang="0">
                  <a:pos x="T0" y="T1"/>
                </a:cxn>
                <a:cxn ang="0">
                  <a:pos x="T2" y="T3"/>
                </a:cxn>
                <a:cxn ang="0">
                  <a:pos x="T4" y="T5"/>
                </a:cxn>
                <a:cxn ang="0">
                  <a:pos x="T6" y="T7"/>
                </a:cxn>
                <a:cxn ang="0">
                  <a:pos x="T8" y="T9"/>
                </a:cxn>
                <a:cxn ang="0">
                  <a:pos x="T10" y="T11"/>
                </a:cxn>
                <a:cxn ang="0">
                  <a:pos x="T12" y="T13"/>
                </a:cxn>
              </a:cxnLst>
              <a:rect l="0" t="0" r="r" b="b"/>
              <a:pathLst>
                <a:path w="206" h="168">
                  <a:moveTo>
                    <a:pt x="17" y="5"/>
                  </a:moveTo>
                  <a:lnTo>
                    <a:pt x="0" y="168"/>
                  </a:lnTo>
                  <a:lnTo>
                    <a:pt x="206" y="84"/>
                  </a:lnTo>
                  <a:lnTo>
                    <a:pt x="126" y="58"/>
                  </a:lnTo>
                  <a:lnTo>
                    <a:pt x="52" y="97"/>
                  </a:lnTo>
                  <a:lnTo>
                    <a:pt x="75" y="0"/>
                  </a:lnTo>
                  <a:lnTo>
                    <a:pt x="17" y="5"/>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27" name="Freeform 28"/>
            <p:cNvSpPr>
              <a:spLocks/>
            </p:cNvSpPr>
            <p:nvPr/>
          </p:nvSpPr>
          <p:spPr bwMode="auto">
            <a:xfrm flipH="1">
              <a:off x="717550" y="2186533"/>
              <a:ext cx="369888" cy="201612"/>
            </a:xfrm>
            <a:custGeom>
              <a:avLst/>
              <a:gdLst>
                <a:gd name="T0" fmla="*/ 0 w 1583"/>
                <a:gd name="T1" fmla="*/ 309 h 729"/>
                <a:gd name="T2" fmla="*/ 759 w 1583"/>
                <a:gd name="T3" fmla="*/ 729 h 729"/>
                <a:gd name="T4" fmla="*/ 1583 w 1583"/>
                <a:gd name="T5" fmla="*/ 318 h 729"/>
                <a:gd name="T6" fmla="*/ 951 w 1583"/>
                <a:gd name="T7" fmla="*/ 0 h 729"/>
                <a:gd name="T8" fmla="*/ 0 w 1583"/>
                <a:gd name="T9" fmla="*/ 309 h 729"/>
              </a:gdLst>
              <a:ahLst/>
              <a:cxnLst>
                <a:cxn ang="0">
                  <a:pos x="T0" y="T1"/>
                </a:cxn>
                <a:cxn ang="0">
                  <a:pos x="T2" y="T3"/>
                </a:cxn>
                <a:cxn ang="0">
                  <a:pos x="T4" y="T5"/>
                </a:cxn>
                <a:cxn ang="0">
                  <a:pos x="T6" y="T7"/>
                </a:cxn>
                <a:cxn ang="0">
                  <a:pos x="T8" y="T9"/>
                </a:cxn>
              </a:cxnLst>
              <a:rect l="0" t="0" r="r" b="b"/>
              <a:pathLst>
                <a:path w="1583" h="729">
                  <a:moveTo>
                    <a:pt x="0" y="309"/>
                  </a:moveTo>
                  <a:lnTo>
                    <a:pt x="759" y="729"/>
                  </a:lnTo>
                  <a:lnTo>
                    <a:pt x="1583" y="318"/>
                  </a:lnTo>
                  <a:lnTo>
                    <a:pt x="951" y="0"/>
                  </a:lnTo>
                  <a:lnTo>
                    <a:pt x="0" y="309"/>
                  </a:lnTo>
                  <a:close/>
                </a:path>
              </a:pathLst>
            </a:custGeom>
            <a:solidFill>
              <a:srgbClr val="80808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28" name="Freeform 29"/>
            <p:cNvSpPr>
              <a:spLocks/>
            </p:cNvSpPr>
            <p:nvPr/>
          </p:nvSpPr>
          <p:spPr bwMode="auto">
            <a:xfrm flipH="1">
              <a:off x="909638" y="2270670"/>
              <a:ext cx="184150" cy="144463"/>
            </a:xfrm>
            <a:custGeom>
              <a:avLst/>
              <a:gdLst>
                <a:gd name="T0" fmla="*/ 28 w 792"/>
                <a:gd name="T1" fmla="*/ 0 h 516"/>
                <a:gd name="T2" fmla="*/ 792 w 792"/>
                <a:gd name="T3" fmla="*/ 426 h 516"/>
                <a:gd name="T4" fmla="*/ 770 w 792"/>
                <a:gd name="T5" fmla="*/ 516 h 516"/>
                <a:gd name="T6" fmla="*/ 0 w 792"/>
                <a:gd name="T7" fmla="*/ 82 h 516"/>
                <a:gd name="T8" fmla="*/ 28 w 792"/>
                <a:gd name="T9" fmla="*/ 0 h 516"/>
              </a:gdLst>
              <a:ahLst/>
              <a:cxnLst>
                <a:cxn ang="0">
                  <a:pos x="T0" y="T1"/>
                </a:cxn>
                <a:cxn ang="0">
                  <a:pos x="T2" y="T3"/>
                </a:cxn>
                <a:cxn ang="0">
                  <a:pos x="T4" y="T5"/>
                </a:cxn>
                <a:cxn ang="0">
                  <a:pos x="T6" y="T7"/>
                </a:cxn>
                <a:cxn ang="0">
                  <a:pos x="T8" y="T9"/>
                </a:cxn>
              </a:cxnLst>
              <a:rect l="0" t="0" r="r" b="b"/>
              <a:pathLst>
                <a:path w="792" h="516">
                  <a:moveTo>
                    <a:pt x="28" y="0"/>
                  </a:moveTo>
                  <a:lnTo>
                    <a:pt x="792" y="426"/>
                  </a:lnTo>
                  <a:lnTo>
                    <a:pt x="770" y="516"/>
                  </a:lnTo>
                  <a:lnTo>
                    <a:pt x="0" y="82"/>
                  </a:lnTo>
                  <a:lnTo>
                    <a:pt x="28" y="0"/>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29" name="Freeform 30"/>
            <p:cNvSpPr>
              <a:spLocks/>
            </p:cNvSpPr>
            <p:nvPr/>
          </p:nvSpPr>
          <p:spPr bwMode="auto">
            <a:xfrm flipH="1">
              <a:off x="715963" y="2275433"/>
              <a:ext cx="196850" cy="139700"/>
            </a:xfrm>
            <a:custGeom>
              <a:avLst/>
              <a:gdLst>
                <a:gd name="T0" fmla="*/ 0 w 846"/>
                <a:gd name="T1" fmla="*/ 507 h 507"/>
                <a:gd name="T2" fmla="*/ 25 w 846"/>
                <a:gd name="T3" fmla="*/ 411 h 507"/>
                <a:gd name="T4" fmla="*/ 846 w 846"/>
                <a:gd name="T5" fmla="*/ 0 h 507"/>
                <a:gd name="T6" fmla="*/ 817 w 846"/>
                <a:gd name="T7" fmla="*/ 76 h 507"/>
                <a:gd name="T8" fmla="*/ 0 w 846"/>
                <a:gd name="T9" fmla="*/ 507 h 507"/>
              </a:gdLst>
              <a:ahLst/>
              <a:cxnLst>
                <a:cxn ang="0">
                  <a:pos x="T0" y="T1"/>
                </a:cxn>
                <a:cxn ang="0">
                  <a:pos x="T2" y="T3"/>
                </a:cxn>
                <a:cxn ang="0">
                  <a:pos x="T4" y="T5"/>
                </a:cxn>
                <a:cxn ang="0">
                  <a:pos x="T6" y="T7"/>
                </a:cxn>
                <a:cxn ang="0">
                  <a:pos x="T8" y="T9"/>
                </a:cxn>
              </a:cxnLst>
              <a:rect l="0" t="0" r="r" b="b"/>
              <a:pathLst>
                <a:path w="846" h="507">
                  <a:moveTo>
                    <a:pt x="0" y="507"/>
                  </a:moveTo>
                  <a:lnTo>
                    <a:pt x="25" y="411"/>
                  </a:lnTo>
                  <a:lnTo>
                    <a:pt x="846" y="0"/>
                  </a:lnTo>
                  <a:lnTo>
                    <a:pt x="817" y="76"/>
                  </a:lnTo>
                  <a:lnTo>
                    <a:pt x="0" y="507"/>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30" name="Freeform 31"/>
            <p:cNvSpPr>
              <a:spLocks/>
            </p:cNvSpPr>
            <p:nvPr/>
          </p:nvSpPr>
          <p:spPr bwMode="auto">
            <a:xfrm flipH="1">
              <a:off x="865188" y="2278608"/>
              <a:ext cx="150812" cy="92075"/>
            </a:xfrm>
            <a:custGeom>
              <a:avLst/>
              <a:gdLst>
                <a:gd name="T0" fmla="*/ 0 w 637"/>
                <a:gd name="T1" fmla="*/ 83 h 321"/>
                <a:gd name="T2" fmla="*/ 220 w 637"/>
                <a:gd name="T3" fmla="*/ 0 h 321"/>
                <a:gd name="T4" fmla="*/ 637 w 637"/>
                <a:gd name="T5" fmla="*/ 224 h 321"/>
                <a:gd name="T6" fmla="*/ 425 w 637"/>
                <a:gd name="T7" fmla="*/ 321 h 321"/>
                <a:gd name="T8" fmla="*/ 0 w 637"/>
                <a:gd name="T9" fmla="*/ 83 h 321"/>
              </a:gdLst>
              <a:ahLst/>
              <a:cxnLst>
                <a:cxn ang="0">
                  <a:pos x="T0" y="T1"/>
                </a:cxn>
                <a:cxn ang="0">
                  <a:pos x="T2" y="T3"/>
                </a:cxn>
                <a:cxn ang="0">
                  <a:pos x="T4" y="T5"/>
                </a:cxn>
                <a:cxn ang="0">
                  <a:pos x="T6" y="T7"/>
                </a:cxn>
                <a:cxn ang="0">
                  <a:pos x="T8" y="T9"/>
                </a:cxn>
              </a:cxnLst>
              <a:rect l="0" t="0" r="r" b="b"/>
              <a:pathLst>
                <a:path w="637" h="321">
                  <a:moveTo>
                    <a:pt x="0" y="83"/>
                  </a:moveTo>
                  <a:lnTo>
                    <a:pt x="220" y="0"/>
                  </a:lnTo>
                  <a:lnTo>
                    <a:pt x="637" y="224"/>
                  </a:lnTo>
                  <a:lnTo>
                    <a:pt x="425" y="321"/>
                  </a:lnTo>
                  <a:lnTo>
                    <a:pt x="0" y="83"/>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31" name="Freeform 32"/>
            <p:cNvSpPr>
              <a:spLocks/>
            </p:cNvSpPr>
            <p:nvPr/>
          </p:nvSpPr>
          <p:spPr bwMode="auto">
            <a:xfrm flipH="1">
              <a:off x="733425" y="2218283"/>
              <a:ext cx="222250" cy="120650"/>
            </a:xfrm>
            <a:custGeom>
              <a:avLst/>
              <a:gdLst>
                <a:gd name="T0" fmla="*/ 0 w 938"/>
                <a:gd name="T1" fmla="*/ 210 h 434"/>
                <a:gd name="T2" fmla="*/ 410 w 938"/>
                <a:gd name="T3" fmla="*/ 434 h 434"/>
                <a:gd name="T4" fmla="*/ 938 w 938"/>
                <a:gd name="T5" fmla="*/ 186 h 434"/>
                <a:gd name="T6" fmla="*/ 554 w 938"/>
                <a:gd name="T7" fmla="*/ 0 h 434"/>
                <a:gd name="T8" fmla="*/ 0 w 938"/>
                <a:gd name="T9" fmla="*/ 210 h 434"/>
              </a:gdLst>
              <a:ahLst/>
              <a:cxnLst>
                <a:cxn ang="0">
                  <a:pos x="T0" y="T1"/>
                </a:cxn>
                <a:cxn ang="0">
                  <a:pos x="T2" y="T3"/>
                </a:cxn>
                <a:cxn ang="0">
                  <a:pos x="T4" y="T5"/>
                </a:cxn>
                <a:cxn ang="0">
                  <a:pos x="T6" y="T7"/>
                </a:cxn>
                <a:cxn ang="0">
                  <a:pos x="T8" y="T9"/>
                </a:cxn>
              </a:cxnLst>
              <a:rect l="0" t="0" r="r" b="b"/>
              <a:pathLst>
                <a:path w="938" h="434">
                  <a:moveTo>
                    <a:pt x="0" y="210"/>
                  </a:moveTo>
                  <a:lnTo>
                    <a:pt x="410" y="434"/>
                  </a:lnTo>
                  <a:lnTo>
                    <a:pt x="938" y="186"/>
                  </a:lnTo>
                  <a:lnTo>
                    <a:pt x="554" y="0"/>
                  </a:lnTo>
                  <a:lnTo>
                    <a:pt x="0" y="21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32" name="Freeform 33"/>
            <p:cNvSpPr>
              <a:spLocks/>
            </p:cNvSpPr>
            <p:nvPr/>
          </p:nvSpPr>
          <p:spPr bwMode="auto">
            <a:xfrm flipH="1">
              <a:off x="827088" y="2192883"/>
              <a:ext cx="241300" cy="107950"/>
            </a:xfrm>
            <a:custGeom>
              <a:avLst/>
              <a:gdLst>
                <a:gd name="T0" fmla="*/ 216 w 1034"/>
                <a:gd name="T1" fmla="*/ 395 h 395"/>
                <a:gd name="T2" fmla="*/ 0 w 1034"/>
                <a:gd name="T3" fmla="*/ 285 h 395"/>
                <a:gd name="T4" fmla="*/ 867 w 1034"/>
                <a:gd name="T5" fmla="*/ 0 h 395"/>
                <a:gd name="T6" fmla="*/ 1034 w 1034"/>
                <a:gd name="T7" fmla="*/ 82 h 395"/>
                <a:gd name="T8" fmla="*/ 216 w 1034"/>
                <a:gd name="T9" fmla="*/ 395 h 395"/>
              </a:gdLst>
              <a:ahLst/>
              <a:cxnLst>
                <a:cxn ang="0">
                  <a:pos x="T0" y="T1"/>
                </a:cxn>
                <a:cxn ang="0">
                  <a:pos x="T2" y="T3"/>
                </a:cxn>
                <a:cxn ang="0">
                  <a:pos x="T4" y="T5"/>
                </a:cxn>
                <a:cxn ang="0">
                  <a:pos x="T6" y="T7"/>
                </a:cxn>
                <a:cxn ang="0">
                  <a:pos x="T8" y="T9"/>
                </a:cxn>
              </a:cxnLst>
              <a:rect l="0" t="0" r="r" b="b"/>
              <a:pathLst>
                <a:path w="1034" h="395">
                  <a:moveTo>
                    <a:pt x="216" y="395"/>
                  </a:moveTo>
                  <a:lnTo>
                    <a:pt x="0" y="285"/>
                  </a:lnTo>
                  <a:lnTo>
                    <a:pt x="867" y="0"/>
                  </a:lnTo>
                  <a:lnTo>
                    <a:pt x="1034" y="82"/>
                  </a:lnTo>
                  <a:lnTo>
                    <a:pt x="216" y="395"/>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33" name="Line 34"/>
            <p:cNvSpPr>
              <a:spLocks noChangeShapeType="1"/>
            </p:cNvSpPr>
            <p:nvPr/>
          </p:nvSpPr>
          <p:spPr bwMode="auto">
            <a:xfrm flipH="1" flipV="1">
              <a:off x="855663" y="2197645"/>
              <a:ext cx="206375" cy="8413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34" name="Line 35"/>
            <p:cNvSpPr>
              <a:spLocks noChangeShapeType="1"/>
            </p:cNvSpPr>
            <p:nvPr/>
          </p:nvSpPr>
          <p:spPr bwMode="auto">
            <a:xfrm flipH="1" flipV="1">
              <a:off x="842963" y="2202408"/>
              <a:ext cx="201612" cy="857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35" name="Line 36"/>
            <p:cNvSpPr>
              <a:spLocks noChangeShapeType="1"/>
            </p:cNvSpPr>
            <p:nvPr/>
          </p:nvSpPr>
          <p:spPr bwMode="auto">
            <a:xfrm flipH="1" flipV="1">
              <a:off x="833438" y="2210345"/>
              <a:ext cx="196850" cy="889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36" name="Line 37"/>
            <p:cNvSpPr>
              <a:spLocks noChangeShapeType="1"/>
            </p:cNvSpPr>
            <p:nvPr/>
          </p:nvSpPr>
          <p:spPr bwMode="auto">
            <a:xfrm flipH="1" flipV="1">
              <a:off x="809625" y="2224633"/>
              <a:ext cx="193675" cy="9207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37" name="Line 38"/>
            <p:cNvSpPr>
              <a:spLocks noChangeShapeType="1"/>
            </p:cNvSpPr>
            <p:nvPr/>
          </p:nvSpPr>
          <p:spPr bwMode="auto">
            <a:xfrm flipH="1" flipV="1">
              <a:off x="793750" y="2232570"/>
              <a:ext cx="192088" cy="9525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38" name="Line 39"/>
            <p:cNvSpPr>
              <a:spLocks noChangeShapeType="1"/>
            </p:cNvSpPr>
            <p:nvPr/>
          </p:nvSpPr>
          <p:spPr bwMode="auto">
            <a:xfrm flipH="1" flipV="1">
              <a:off x="792163" y="2246858"/>
              <a:ext cx="173037" cy="889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39" name="Line 40"/>
            <p:cNvSpPr>
              <a:spLocks noChangeShapeType="1"/>
            </p:cNvSpPr>
            <p:nvPr/>
          </p:nvSpPr>
          <p:spPr bwMode="auto">
            <a:xfrm flipH="1" flipV="1">
              <a:off x="779463" y="2254795"/>
              <a:ext cx="168275" cy="9048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40" name="Line 41"/>
            <p:cNvSpPr>
              <a:spLocks noChangeShapeType="1"/>
            </p:cNvSpPr>
            <p:nvPr/>
          </p:nvSpPr>
          <p:spPr bwMode="auto">
            <a:xfrm flipH="1" flipV="1">
              <a:off x="765175" y="2267495"/>
              <a:ext cx="158750" cy="857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41" name="Line 42"/>
            <p:cNvSpPr>
              <a:spLocks noChangeShapeType="1"/>
            </p:cNvSpPr>
            <p:nvPr/>
          </p:nvSpPr>
          <p:spPr bwMode="auto">
            <a:xfrm flipH="1">
              <a:off x="896938" y="2296070"/>
              <a:ext cx="100012" cy="6826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42" name="Line 43"/>
            <p:cNvSpPr>
              <a:spLocks noChangeShapeType="1"/>
            </p:cNvSpPr>
            <p:nvPr/>
          </p:nvSpPr>
          <p:spPr bwMode="auto">
            <a:xfrm flipH="1">
              <a:off x="877888" y="2288133"/>
              <a:ext cx="98425" cy="635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43" name="Line 44"/>
            <p:cNvSpPr>
              <a:spLocks noChangeShapeType="1"/>
            </p:cNvSpPr>
            <p:nvPr/>
          </p:nvSpPr>
          <p:spPr bwMode="auto">
            <a:xfrm flipH="1">
              <a:off x="836613" y="2267495"/>
              <a:ext cx="96837" cy="603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44" name="Line 45"/>
            <p:cNvSpPr>
              <a:spLocks noChangeShapeType="1"/>
            </p:cNvSpPr>
            <p:nvPr/>
          </p:nvSpPr>
          <p:spPr bwMode="auto">
            <a:xfrm flipH="1">
              <a:off x="815975" y="2257970"/>
              <a:ext cx="95250" cy="5873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45" name="Line 46"/>
            <p:cNvSpPr>
              <a:spLocks noChangeShapeType="1"/>
            </p:cNvSpPr>
            <p:nvPr/>
          </p:nvSpPr>
          <p:spPr bwMode="auto">
            <a:xfrm flipH="1">
              <a:off x="793750" y="2246858"/>
              <a:ext cx="92075" cy="603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46" name="Line 47"/>
            <p:cNvSpPr>
              <a:spLocks noChangeShapeType="1"/>
            </p:cNvSpPr>
            <p:nvPr/>
          </p:nvSpPr>
          <p:spPr bwMode="auto">
            <a:xfrm flipH="1">
              <a:off x="776288" y="2238920"/>
              <a:ext cx="88900" cy="5715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47" name="Line 48"/>
            <p:cNvSpPr>
              <a:spLocks noChangeShapeType="1"/>
            </p:cNvSpPr>
            <p:nvPr/>
          </p:nvSpPr>
          <p:spPr bwMode="auto">
            <a:xfrm flipH="1">
              <a:off x="757238" y="2229395"/>
              <a:ext cx="90487" cy="5556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48" name="Line 49"/>
            <p:cNvSpPr>
              <a:spLocks noChangeShapeType="1"/>
            </p:cNvSpPr>
            <p:nvPr/>
          </p:nvSpPr>
          <p:spPr bwMode="auto">
            <a:xfrm flipH="1">
              <a:off x="989013" y="2257970"/>
              <a:ext cx="49212" cy="3016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49" name="Line 50"/>
            <p:cNvSpPr>
              <a:spLocks noChangeShapeType="1"/>
            </p:cNvSpPr>
            <p:nvPr/>
          </p:nvSpPr>
          <p:spPr bwMode="auto">
            <a:xfrm flipH="1">
              <a:off x="962025" y="2246858"/>
              <a:ext cx="46038" cy="2857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50" name="Line 51"/>
            <p:cNvSpPr>
              <a:spLocks noChangeShapeType="1"/>
            </p:cNvSpPr>
            <p:nvPr/>
          </p:nvSpPr>
          <p:spPr bwMode="auto">
            <a:xfrm flipH="1">
              <a:off x="933450" y="2235745"/>
              <a:ext cx="46038" cy="2857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51" name="Line 52"/>
            <p:cNvSpPr>
              <a:spLocks noChangeShapeType="1"/>
            </p:cNvSpPr>
            <p:nvPr/>
          </p:nvSpPr>
          <p:spPr bwMode="auto">
            <a:xfrm flipH="1">
              <a:off x="904875" y="2226220"/>
              <a:ext cx="46038" cy="2381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52" name="Line 53"/>
            <p:cNvSpPr>
              <a:spLocks noChangeShapeType="1"/>
            </p:cNvSpPr>
            <p:nvPr/>
          </p:nvSpPr>
          <p:spPr bwMode="auto">
            <a:xfrm flipH="1">
              <a:off x="879475" y="2215108"/>
              <a:ext cx="42863" cy="254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53" name="Line 54"/>
            <p:cNvSpPr>
              <a:spLocks noChangeShapeType="1"/>
            </p:cNvSpPr>
            <p:nvPr/>
          </p:nvSpPr>
          <p:spPr bwMode="auto">
            <a:xfrm flipH="1">
              <a:off x="850900" y="2202408"/>
              <a:ext cx="39688" cy="23812"/>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454" name="Freeform 55"/>
            <p:cNvSpPr>
              <a:spLocks/>
            </p:cNvSpPr>
            <p:nvPr/>
          </p:nvSpPr>
          <p:spPr bwMode="auto">
            <a:xfrm flipH="1">
              <a:off x="473075" y="2488158"/>
              <a:ext cx="485775" cy="257175"/>
            </a:xfrm>
            <a:custGeom>
              <a:avLst/>
              <a:gdLst>
                <a:gd name="T0" fmla="*/ 182 w 2091"/>
                <a:gd name="T1" fmla="*/ 927 h 931"/>
                <a:gd name="T2" fmla="*/ 5 w 2091"/>
                <a:gd name="T3" fmla="*/ 905 h 931"/>
                <a:gd name="T4" fmla="*/ 0 w 2091"/>
                <a:gd name="T5" fmla="*/ 695 h 931"/>
                <a:gd name="T6" fmla="*/ 9 w 2091"/>
                <a:gd name="T7" fmla="*/ 537 h 931"/>
                <a:gd name="T8" fmla="*/ 100 w 2091"/>
                <a:gd name="T9" fmla="*/ 442 h 931"/>
                <a:gd name="T10" fmla="*/ 210 w 2091"/>
                <a:gd name="T11" fmla="*/ 387 h 931"/>
                <a:gd name="T12" fmla="*/ 460 w 2091"/>
                <a:gd name="T13" fmla="*/ 296 h 931"/>
                <a:gd name="T14" fmla="*/ 828 w 2091"/>
                <a:gd name="T15" fmla="*/ 207 h 931"/>
                <a:gd name="T16" fmla="*/ 900 w 2091"/>
                <a:gd name="T17" fmla="*/ 201 h 931"/>
                <a:gd name="T18" fmla="*/ 948 w 2091"/>
                <a:gd name="T19" fmla="*/ 207 h 931"/>
                <a:gd name="T20" fmla="*/ 960 w 2091"/>
                <a:gd name="T21" fmla="*/ 188 h 931"/>
                <a:gd name="T22" fmla="*/ 980 w 2091"/>
                <a:gd name="T23" fmla="*/ 169 h 931"/>
                <a:gd name="T24" fmla="*/ 1003 w 2091"/>
                <a:gd name="T25" fmla="*/ 173 h 931"/>
                <a:gd name="T26" fmla="*/ 1035 w 2091"/>
                <a:gd name="T27" fmla="*/ 176 h 931"/>
                <a:gd name="T28" fmla="*/ 1049 w 2091"/>
                <a:gd name="T29" fmla="*/ 138 h 931"/>
                <a:gd name="T30" fmla="*/ 1077 w 2091"/>
                <a:gd name="T31" fmla="*/ 118 h 931"/>
                <a:gd name="T32" fmla="*/ 1106 w 2091"/>
                <a:gd name="T33" fmla="*/ 112 h 931"/>
                <a:gd name="T34" fmla="*/ 1144 w 2091"/>
                <a:gd name="T35" fmla="*/ 112 h 931"/>
                <a:gd name="T36" fmla="*/ 1138 w 2091"/>
                <a:gd name="T37" fmla="*/ 82 h 931"/>
                <a:gd name="T38" fmla="*/ 1182 w 2091"/>
                <a:gd name="T39" fmla="*/ 0 h 931"/>
                <a:gd name="T40" fmla="*/ 2040 w 2091"/>
                <a:gd name="T41" fmla="*/ 22 h 931"/>
                <a:gd name="T42" fmla="*/ 2037 w 2091"/>
                <a:gd name="T43" fmla="*/ 110 h 931"/>
                <a:gd name="T44" fmla="*/ 2053 w 2091"/>
                <a:gd name="T45" fmla="*/ 188 h 931"/>
                <a:gd name="T46" fmla="*/ 2065 w 2091"/>
                <a:gd name="T47" fmla="*/ 244 h 931"/>
                <a:gd name="T48" fmla="*/ 2080 w 2091"/>
                <a:gd name="T49" fmla="*/ 314 h 931"/>
                <a:gd name="T50" fmla="*/ 2091 w 2091"/>
                <a:gd name="T51" fmla="*/ 427 h 931"/>
                <a:gd name="T52" fmla="*/ 2077 w 2091"/>
                <a:gd name="T53" fmla="*/ 494 h 931"/>
                <a:gd name="T54" fmla="*/ 2053 w 2091"/>
                <a:gd name="T55" fmla="*/ 557 h 931"/>
                <a:gd name="T56" fmla="*/ 2023 w 2091"/>
                <a:gd name="T57" fmla="*/ 610 h 931"/>
                <a:gd name="T58" fmla="*/ 1983 w 2091"/>
                <a:gd name="T59" fmla="*/ 629 h 931"/>
                <a:gd name="T60" fmla="*/ 1921 w 2091"/>
                <a:gd name="T61" fmla="*/ 648 h 931"/>
                <a:gd name="T62" fmla="*/ 1838 w 2091"/>
                <a:gd name="T63" fmla="*/ 673 h 931"/>
                <a:gd name="T64" fmla="*/ 1801 w 2091"/>
                <a:gd name="T65" fmla="*/ 717 h 931"/>
                <a:gd name="T66" fmla="*/ 1757 w 2091"/>
                <a:gd name="T67" fmla="*/ 754 h 931"/>
                <a:gd name="T68" fmla="*/ 1686 w 2091"/>
                <a:gd name="T69" fmla="*/ 786 h 931"/>
                <a:gd name="T70" fmla="*/ 1605 w 2091"/>
                <a:gd name="T71" fmla="*/ 812 h 931"/>
                <a:gd name="T72" fmla="*/ 1475 w 2091"/>
                <a:gd name="T73" fmla="*/ 827 h 931"/>
                <a:gd name="T74" fmla="*/ 1364 w 2091"/>
                <a:gd name="T75" fmla="*/ 827 h 931"/>
                <a:gd name="T76" fmla="*/ 1279 w 2091"/>
                <a:gd name="T77" fmla="*/ 818 h 931"/>
                <a:gd name="T78" fmla="*/ 1202 w 2091"/>
                <a:gd name="T79" fmla="*/ 812 h 931"/>
                <a:gd name="T80" fmla="*/ 1144 w 2091"/>
                <a:gd name="T81" fmla="*/ 843 h 931"/>
                <a:gd name="T82" fmla="*/ 1031 w 2091"/>
                <a:gd name="T83" fmla="*/ 837 h 931"/>
                <a:gd name="T84" fmla="*/ 582 w 2091"/>
                <a:gd name="T85" fmla="*/ 901 h 931"/>
                <a:gd name="T86" fmla="*/ 386 w 2091"/>
                <a:gd name="T87" fmla="*/ 931 h 931"/>
                <a:gd name="T88" fmla="*/ 182 w 2091"/>
                <a:gd name="T89" fmla="*/ 927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91" h="931">
                  <a:moveTo>
                    <a:pt x="182" y="927"/>
                  </a:moveTo>
                  <a:lnTo>
                    <a:pt x="5" y="905"/>
                  </a:lnTo>
                  <a:lnTo>
                    <a:pt x="0" y="695"/>
                  </a:lnTo>
                  <a:lnTo>
                    <a:pt x="9" y="537"/>
                  </a:lnTo>
                  <a:lnTo>
                    <a:pt x="100" y="442"/>
                  </a:lnTo>
                  <a:lnTo>
                    <a:pt x="210" y="387"/>
                  </a:lnTo>
                  <a:lnTo>
                    <a:pt x="460" y="296"/>
                  </a:lnTo>
                  <a:lnTo>
                    <a:pt x="828" y="207"/>
                  </a:lnTo>
                  <a:lnTo>
                    <a:pt x="900" y="201"/>
                  </a:lnTo>
                  <a:lnTo>
                    <a:pt x="948" y="207"/>
                  </a:lnTo>
                  <a:lnTo>
                    <a:pt x="960" y="188"/>
                  </a:lnTo>
                  <a:lnTo>
                    <a:pt x="980" y="169"/>
                  </a:lnTo>
                  <a:lnTo>
                    <a:pt x="1003" y="173"/>
                  </a:lnTo>
                  <a:lnTo>
                    <a:pt x="1035" y="176"/>
                  </a:lnTo>
                  <a:lnTo>
                    <a:pt x="1049" y="138"/>
                  </a:lnTo>
                  <a:lnTo>
                    <a:pt x="1077" y="118"/>
                  </a:lnTo>
                  <a:lnTo>
                    <a:pt x="1106" y="112"/>
                  </a:lnTo>
                  <a:lnTo>
                    <a:pt x="1144" y="112"/>
                  </a:lnTo>
                  <a:lnTo>
                    <a:pt x="1138" y="82"/>
                  </a:lnTo>
                  <a:lnTo>
                    <a:pt x="1182" y="0"/>
                  </a:lnTo>
                  <a:lnTo>
                    <a:pt x="2040" y="22"/>
                  </a:lnTo>
                  <a:lnTo>
                    <a:pt x="2037" y="110"/>
                  </a:lnTo>
                  <a:lnTo>
                    <a:pt x="2053" y="188"/>
                  </a:lnTo>
                  <a:lnTo>
                    <a:pt x="2065" y="244"/>
                  </a:lnTo>
                  <a:lnTo>
                    <a:pt x="2080" y="314"/>
                  </a:lnTo>
                  <a:lnTo>
                    <a:pt x="2091" y="427"/>
                  </a:lnTo>
                  <a:lnTo>
                    <a:pt x="2077" y="494"/>
                  </a:lnTo>
                  <a:lnTo>
                    <a:pt x="2053" y="557"/>
                  </a:lnTo>
                  <a:lnTo>
                    <a:pt x="2023" y="610"/>
                  </a:lnTo>
                  <a:lnTo>
                    <a:pt x="1983" y="629"/>
                  </a:lnTo>
                  <a:lnTo>
                    <a:pt x="1921" y="648"/>
                  </a:lnTo>
                  <a:lnTo>
                    <a:pt x="1838" y="673"/>
                  </a:lnTo>
                  <a:lnTo>
                    <a:pt x="1801" y="717"/>
                  </a:lnTo>
                  <a:lnTo>
                    <a:pt x="1757" y="754"/>
                  </a:lnTo>
                  <a:lnTo>
                    <a:pt x="1686" y="786"/>
                  </a:lnTo>
                  <a:lnTo>
                    <a:pt x="1605" y="812"/>
                  </a:lnTo>
                  <a:lnTo>
                    <a:pt x="1475" y="827"/>
                  </a:lnTo>
                  <a:lnTo>
                    <a:pt x="1364" y="827"/>
                  </a:lnTo>
                  <a:lnTo>
                    <a:pt x="1279" y="818"/>
                  </a:lnTo>
                  <a:lnTo>
                    <a:pt x="1202" y="812"/>
                  </a:lnTo>
                  <a:lnTo>
                    <a:pt x="1144" y="843"/>
                  </a:lnTo>
                  <a:lnTo>
                    <a:pt x="1031" y="837"/>
                  </a:lnTo>
                  <a:lnTo>
                    <a:pt x="582" y="901"/>
                  </a:lnTo>
                  <a:lnTo>
                    <a:pt x="386" y="931"/>
                  </a:lnTo>
                  <a:lnTo>
                    <a:pt x="182" y="927"/>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55" name="Freeform 56"/>
            <p:cNvSpPr>
              <a:spLocks/>
            </p:cNvSpPr>
            <p:nvPr/>
          </p:nvSpPr>
          <p:spPr bwMode="auto">
            <a:xfrm flipH="1">
              <a:off x="476250" y="2511970"/>
              <a:ext cx="481013" cy="228600"/>
            </a:xfrm>
            <a:custGeom>
              <a:avLst/>
              <a:gdLst>
                <a:gd name="T0" fmla="*/ 1986 w 2049"/>
                <a:gd name="T1" fmla="*/ 90 h 829"/>
                <a:gd name="T2" fmla="*/ 2037 w 2049"/>
                <a:gd name="T3" fmla="*/ 199 h 829"/>
                <a:gd name="T4" fmla="*/ 1995 w 2049"/>
                <a:gd name="T5" fmla="*/ 512 h 829"/>
                <a:gd name="T6" fmla="*/ 1882 w 2049"/>
                <a:gd name="T7" fmla="*/ 512 h 829"/>
                <a:gd name="T8" fmla="*/ 1754 w 2049"/>
                <a:gd name="T9" fmla="*/ 624 h 829"/>
                <a:gd name="T10" fmla="*/ 1460 w 2049"/>
                <a:gd name="T11" fmla="*/ 701 h 829"/>
                <a:gd name="T12" fmla="*/ 1181 w 2049"/>
                <a:gd name="T13" fmla="*/ 701 h 829"/>
                <a:gd name="T14" fmla="*/ 1287 w 2049"/>
                <a:gd name="T15" fmla="*/ 589 h 829"/>
                <a:gd name="T16" fmla="*/ 1155 w 2049"/>
                <a:gd name="T17" fmla="*/ 697 h 829"/>
                <a:gd name="T18" fmla="*/ 1017 w 2049"/>
                <a:gd name="T19" fmla="*/ 724 h 829"/>
                <a:gd name="T20" fmla="*/ 1109 w 2049"/>
                <a:gd name="T21" fmla="*/ 652 h 829"/>
                <a:gd name="T22" fmla="*/ 963 w 2049"/>
                <a:gd name="T23" fmla="*/ 733 h 829"/>
                <a:gd name="T24" fmla="*/ 491 w 2049"/>
                <a:gd name="T25" fmla="*/ 797 h 829"/>
                <a:gd name="T26" fmla="*/ 495 w 2049"/>
                <a:gd name="T27" fmla="*/ 742 h 829"/>
                <a:gd name="T28" fmla="*/ 486 w 2049"/>
                <a:gd name="T29" fmla="*/ 720 h 829"/>
                <a:gd name="T30" fmla="*/ 319 w 2049"/>
                <a:gd name="T31" fmla="*/ 815 h 829"/>
                <a:gd name="T32" fmla="*/ 473 w 2049"/>
                <a:gd name="T33" fmla="*/ 669 h 829"/>
                <a:gd name="T34" fmla="*/ 300 w 2049"/>
                <a:gd name="T35" fmla="*/ 765 h 829"/>
                <a:gd name="T36" fmla="*/ 214 w 2049"/>
                <a:gd name="T37" fmla="*/ 742 h 829"/>
                <a:gd name="T38" fmla="*/ 182 w 2049"/>
                <a:gd name="T39" fmla="*/ 746 h 829"/>
                <a:gd name="T40" fmla="*/ 59 w 2049"/>
                <a:gd name="T41" fmla="*/ 793 h 829"/>
                <a:gd name="T42" fmla="*/ 0 w 2049"/>
                <a:gd name="T43" fmla="*/ 674 h 829"/>
                <a:gd name="T44" fmla="*/ 40 w 2049"/>
                <a:gd name="T45" fmla="*/ 435 h 829"/>
                <a:gd name="T46" fmla="*/ 296 w 2049"/>
                <a:gd name="T47" fmla="*/ 298 h 829"/>
                <a:gd name="T48" fmla="*/ 795 w 2049"/>
                <a:gd name="T49" fmla="*/ 145 h 829"/>
                <a:gd name="T50" fmla="*/ 968 w 2049"/>
                <a:gd name="T51" fmla="*/ 207 h 829"/>
                <a:gd name="T52" fmla="*/ 1040 w 2049"/>
                <a:gd name="T53" fmla="*/ 217 h 829"/>
                <a:gd name="T54" fmla="*/ 953 w 2049"/>
                <a:gd name="T55" fmla="*/ 131 h 829"/>
                <a:gd name="T56" fmla="*/ 1008 w 2049"/>
                <a:gd name="T57" fmla="*/ 108 h 829"/>
                <a:gd name="T58" fmla="*/ 1063 w 2049"/>
                <a:gd name="T59" fmla="*/ 163 h 829"/>
                <a:gd name="T60" fmla="*/ 1068 w 2049"/>
                <a:gd name="T61" fmla="*/ 135 h 829"/>
                <a:gd name="T62" fmla="*/ 1059 w 2049"/>
                <a:gd name="T63" fmla="*/ 67 h 829"/>
                <a:gd name="T64" fmla="*/ 1186 w 2049"/>
                <a:gd name="T65" fmla="*/ 113 h 829"/>
                <a:gd name="T66" fmla="*/ 1173 w 2049"/>
                <a:gd name="T67" fmla="*/ 63 h 829"/>
                <a:gd name="T68" fmla="*/ 1145 w 2049"/>
                <a:gd name="T69" fmla="*/ 0 h 829"/>
                <a:gd name="T70" fmla="*/ 1277 w 2049"/>
                <a:gd name="T71" fmla="*/ 54 h 829"/>
                <a:gd name="T72" fmla="*/ 1514 w 2049"/>
                <a:gd name="T73" fmla="*/ 104 h 829"/>
                <a:gd name="T74" fmla="*/ 1567 w 2049"/>
                <a:gd name="T75" fmla="*/ 35 h 829"/>
                <a:gd name="T76" fmla="*/ 1626 w 2049"/>
                <a:gd name="T77" fmla="*/ 113 h 829"/>
                <a:gd name="T78" fmla="*/ 1745 w 2049"/>
                <a:gd name="T79" fmla="*/ 63 h 829"/>
                <a:gd name="T80" fmla="*/ 1795 w 2049"/>
                <a:gd name="T81" fmla="*/ 131 h 829"/>
                <a:gd name="T82" fmla="*/ 1946 w 2049"/>
                <a:gd name="T83" fmla="*/ 108 h 829"/>
                <a:gd name="T84" fmla="*/ 1982 w 2049"/>
                <a:gd name="T85" fmla="*/ 31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49" h="829">
                  <a:moveTo>
                    <a:pt x="1982" y="31"/>
                  </a:moveTo>
                  <a:lnTo>
                    <a:pt x="1986" y="90"/>
                  </a:lnTo>
                  <a:lnTo>
                    <a:pt x="2010" y="67"/>
                  </a:lnTo>
                  <a:lnTo>
                    <a:pt x="2037" y="199"/>
                  </a:lnTo>
                  <a:lnTo>
                    <a:pt x="2049" y="353"/>
                  </a:lnTo>
                  <a:lnTo>
                    <a:pt x="1995" y="512"/>
                  </a:lnTo>
                  <a:lnTo>
                    <a:pt x="1868" y="549"/>
                  </a:lnTo>
                  <a:lnTo>
                    <a:pt x="1882" y="512"/>
                  </a:lnTo>
                  <a:lnTo>
                    <a:pt x="1814" y="567"/>
                  </a:lnTo>
                  <a:lnTo>
                    <a:pt x="1754" y="624"/>
                  </a:lnTo>
                  <a:lnTo>
                    <a:pt x="1622" y="688"/>
                  </a:lnTo>
                  <a:lnTo>
                    <a:pt x="1460" y="701"/>
                  </a:lnTo>
                  <a:lnTo>
                    <a:pt x="1264" y="710"/>
                  </a:lnTo>
                  <a:lnTo>
                    <a:pt x="1181" y="701"/>
                  </a:lnTo>
                  <a:lnTo>
                    <a:pt x="1255" y="669"/>
                  </a:lnTo>
                  <a:lnTo>
                    <a:pt x="1287" y="589"/>
                  </a:lnTo>
                  <a:lnTo>
                    <a:pt x="1228" y="656"/>
                  </a:lnTo>
                  <a:lnTo>
                    <a:pt x="1155" y="697"/>
                  </a:lnTo>
                  <a:lnTo>
                    <a:pt x="1086" y="733"/>
                  </a:lnTo>
                  <a:lnTo>
                    <a:pt x="1017" y="724"/>
                  </a:lnTo>
                  <a:lnTo>
                    <a:pt x="1063" y="692"/>
                  </a:lnTo>
                  <a:lnTo>
                    <a:pt x="1109" y="652"/>
                  </a:lnTo>
                  <a:lnTo>
                    <a:pt x="1036" y="678"/>
                  </a:lnTo>
                  <a:lnTo>
                    <a:pt x="963" y="733"/>
                  </a:lnTo>
                  <a:lnTo>
                    <a:pt x="726" y="761"/>
                  </a:lnTo>
                  <a:lnTo>
                    <a:pt x="491" y="797"/>
                  </a:lnTo>
                  <a:lnTo>
                    <a:pt x="409" y="793"/>
                  </a:lnTo>
                  <a:lnTo>
                    <a:pt x="495" y="742"/>
                  </a:lnTo>
                  <a:lnTo>
                    <a:pt x="581" y="724"/>
                  </a:lnTo>
                  <a:lnTo>
                    <a:pt x="486" y="720"/>
                  </a:lnTo>
                  <a:lnTo>
                    <a:pt x="414" y="752"/>
                  </a:lnTo>
                  <a:lnTo>
                    <a:pt x="319" y="815"/>
                  </a:lnTo>
                  <a:lnTo>
                    <a:pt x="386" y="720"/>
                  </a:lnTo>
                  <a:lnTo>
                    <a:pt x="473" y="669"/>
                  </a:lnTo>
                  <a:lnTo>
                    <a:pt x="359" y="692"/>
                  </a:lnTo>
                  <a:lnTo>
                    <a:pt x="300" y="765"/>
                  </a:lnTo>
                  <a:lnTo>
                    <a:pt x="287" y="829"/>
                  </a:lnTo>
                  <a:lnTo>
                    <a:pt x="214" y="742"/>
                  </a:lnTo>
                  <a:lnTo>
                    <a:pt x="140" y="701"/>
                  </a:lnTo>
                  <a:lnTo>
                    <a:pt x="182" y="746"/>
                  </a:lnTo>
                  <a:lnTo>
                    <a:pt x="241" y="829"/>
                  </a:lnTo>
                  <a:lnTo>
                    <a:pt x="59" y="793"/>
                  </a:lnTo>
                  <a:lnTo>
                    <a:pt x="23" y="778"/>
                  </a:lnTo>
                  <a:lnTo>
                    <a:pt x="0" y="674"/>
                  </a:lnTo>
                  <a:lnTo>
                    <a:pt x="13" y="530"/>
                  </a:lnTo>
                  <a:lnTo>
                    <a:pt x="40" y="435"/>
                  </a:lnTo>
                  <a:lnTo>
                    <a:pt x="155" y="362"/>
                  </a:lnTo>
                  <a:lnTo>
                    <a:pt x="296" y="298"/>
                  </a:lnTo>
                  <a:lnTo>
                    <a:pt x="572" y="207"/>
                  </a:lnTo>
                  <a:lnTo>
                    <a:pt x="795" y="145"/>
                  </a:lnTo>
                  <a:lnTo>
                    <a:pt x="917" y="135"/>
                  </a:lnTo>
                  <a:lnTo>
                    <a:pt x="968" y="207"/>
                  </a:lnTo>
                  <a:lnTo>
                    <a:pt x="1123" y="285"/>
                  </a:lnTo>
                  <a:lnTo>
                    <a:pt x="1040" y="217"/>
                  </a:lnTo>
                  <a:lnTo>
                    <a:pt x="977" y="182"/>
                  </a:lnTo>
                  <a:lnTo>
                    <a:pt x="953" y="131"/>
                  </a:lnTo>
                  <a:lnTo>
                    <a:pt x="963" y="108"/>
                  </a:lnTo>
                  <a:lnTo>
                    <a:pt x="1008" y="108"/>
                  </a:lnTo>
                  <a:lnTo>
                    <a:pt x="1036" y="135"/>
                  </a:lnTo>
                  <a:lnTo>
                    <a:pt x="1063" y="163"/>
                  </a:lnTo>
                  <a:lnTo>
                    <a:pt x="1132" y="190"/>
                  </a:lnTo>
                  <a:lnTo>
                    <a:pt x="1068" y="135"/>
                  </a:lnTo>
                  <a:lnTo>
                    <a:pt x="1040" y="95"/>
                  </a:lnTo>
                  <a:lnTo>
                    <a:pt x="1059" y="67"/>
                  </a:lnTo>
                  <a:lnTo>
                    <a:pt x="1113" y="50"/>
                  </a:lnTo>
                  <a:lnTo>
                    <a:pt x="1186" y="113"/>
                  </a:lnTo>
                  <a:lnTo>
                    <a:pt x="1255" y="154"/>
                  </a:lnTo>
                  <a:lnTo>
                    <a:pt x="1173" y="63"/>
                  </a:lnTo>
                  <a:lnTo>
                    <a:pt x="1145" y="27"/>
                  </a:lnTo>
                  <a:lnTo>
                    <a:pt x="1145" y="0"/>
                  </a:lnTo>
                  <a:lnTo>
                    <a:pt x="1213" y="10"/>
                  </a:lnTo>
                  <a:lnTo>
                    <a:pt x="1277" y="54"/>
                  </a:lnTo>
                  <a:lnTo>
                    <a:pt x="1319" y="86"/>
                  </a:lnTo>
                  <a:lnTo>
                    <a:pt x="1514" y="104"/>
                  </a:lnTo>
                  <a:lnTo>
                    <a:pt x="1508" y="54"/>
                  </a:lnTo>
                  <a:lnTo>
                    <a:pt x="1567" y="35"/>
                  </a:lnTo>
                  <a:lnTo>
                    <a:pt x="1567" y="99"/>
                  </a:lnTo>
                  <a:lnTo>
                    <a:pt x="1626" y="113"/>
                  </a:lnTo>
                  <a:lnTo>
                    <a:pt x="1754" y="131"/>
                  </a:lnTo>
                  <a:lnTo>
                    <a:pt x="1745" y="63"/>
                  </a:lnTo>
                  <a:lnTo>
                    <a:pt x="1790" y="63"/>
                  </a:lnTo>
                  <a:lnTo>
                    <a:pt x="1795" y="131"/>
                  </a:lnTo>
                  <a:lnTo>
                    <a:pt x="1868" y="127"/>
                  </a:lnTo>
                  <a:lnTo>
                    <a:pt x="1946" y="108"/>
                  </a:lnTo>
                  <a:lnTo>
                    <a:pt x="1950" y="54"/>
                  </a:lnTo>
                  <a:lnTo>
                    <a:pt x="1982" y="3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56" name="Freeform 57"/>
            <p:cNvSpPr>
              <a:spLocks/>
            </p:cNvSpPr>
            <p:nvPr/>
          </p:nvSpPr>
          <p:spPr bwMode="auto">
            <a:xfrm flipH="1">
              <a:off x="544513" y="2592933"/>
              <a:ext cx="66675" cy="14287"/>
            </a:xfrm>
            <a:custGeom>
              <a:avLst/>
              <a:gdLst>
                <a:gd name="T0" fmla="*/ 280 w 280"/>
                <a:gd name="T1" fmla="*/ 0 h 48"/>
                <a:gd name="T2" fmla="*/ 149 w 280"/>
                <a:gd name="T3" fmla="*/ 48 h 48"/>
                <a:gd name="T4" fmla="*/ 0 w 280"/>
                <a:gd name="T5" fmla="*/ 35 h 48"/>
                <a:gd name="T6" fmla="*/ 280 w 280"/>
                <a:gd name="T7" fmla="*/ 0 h 48"/>
              </a:gdLst>
              <a:ahLst/>
              <a:cxnLst>
                <a:cxn ang="0">
                  <a:pos x="T0" y="T1"/>
                </a:cxn>
                <a:cxn ang="0">
                  <a:pos x="T2" y="T3"/>
                </a:cxn>
                <a:cxn ang="0">
                  <a:pos x="T4" y="T5"/>
                </a:cxn>
                <a:cxn ang="0">
                  <a:pos x="T6" y="T7"/>
                </a:cxn>
              </a:cxnLst>
              <a:rect l="0" t="0" r="r" b="b"/>
              <a:pathLst>
                <a:path w="280" h="48">
                  <a:moveTo>
                    <a:pt x="280" y="0"/>
                  </a:moveTo>
                  <a:lnTo>
                    <a:pt x="149" y="48"/>
                  </a:lnTo>
                  <a:lnTo>
                    <a:pt x="0" y="35"/>
                  </a:lnTo>
                  <a:lnTo>
                    <a:pt x="28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57" name="Freeform 58"/>
            <p:cNvSpPr>
              <a:spLocks/>
            </p:cNvSpPr>
            <p:nvPr/>
          </p:nvSpPr>
          <p:spPr bwMode="auto">
            <a:xfrm flipH="1">
              <a:off x="479425" y="2572295"/>
              <a:ext cx="39688" cy="15875"/>
            </a:xfrm>
            <a:custGeom>
              <a:avLst/>
              <a:gdLst>
                <a:gd name="T0" fmla="*/ 170 w 170"/>
                <a:gd name="T1" fmla="*/ 0 h 57"/>
                <a:gd name="T2" fmla="*/ 125 w 170"/>
                <a:gd name="T3" fmla="*/ 35 h 57"/>
                <a:gd name="T4" fmla="*/ 0 w 170"/>
                <a:gd name="T5" fmla="*/ 53 h 57"/>
                <a:gd name="T6" fmla="*/ 130 w 170"/>
                <a:gd name="T7" fmla="*/ 57 h 57"/>
                <a:gd name="T8" fmla="*/ 170 w 170"/>
                <a:gd name="T9" fmla="*/ 0 h 57"/>
              </a:gdLst>
              <a:ahLst/>
              <a:cxnLst>
                <a:cxn ang="0">
                  <a:pos x="T0" y="T1"/>
                </a:cxn>
                <a:cxn ang="0">
                  <a:pos x="T2" y="T3"/>
                </a:cxn>
                <a:cxn ang="0">
                  <a:pos x="T4" y="T5"/>
                </a:cxn>
                <a:cxn ang="0">
                  <a:pos x="T6" y="T7"/>
                </a:cxn>
                <a:cxn ang="0">
                  <a:pos x="T8" y="T9"/>
                </a:cxn>
              </a:cxnLst>
              <a:rect l="0" t="0" r="r" b="b"/>
              <a:pathLst>
                <a:path w="170" h="57">
                  <a:moveTo>
                    <a:pt x="170" y="0"/>
                  </a:moveTo>
                  <a:lnTo>
                    <a:pt x="125" y="35"/>
                  </a:lnTo>
                  <a:lnTo>
                    <a:pt x="0" y="53"/>
                  </a:lnTo>
                  <a:lnTo>
                    <a:pt x="130" y="57"/>
                  </a:lnTo>
                  <a:lnTo>
                    <a:pt x="17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58" name="Freeform 59"/>
            <p:cNvSpPr>
              <a:spLocks/>
            </p:cNvSpPr>
            <p:nvPr/>
          </p:nvSpPr>
          <p:spPr bwMode="auto">
            <a:xfrm flipH="1">
              <a:off x="646113" y="2558008"/>
              <a:ext cx="61912" cy="42862"/>
            </a:xfrm>
            <a:custGeom>
              <a:avLst/>
              <a:gdLst>
                <a:gd name="T0" fmla="*/ 263 w 263"/>
                <a:gd name="T1" fmla="*/ 0 h 143"/>
                <a:gd name="T2" fmla="*/ 145 w 263"/>
                <a:gd name="T3" fmla="*/ 13 h 143"/>
                <a:gd name="T4" fmla="*/ 122 w 263"/>
                <a:gd name="T5" fmla="*/ 31 h 143"/>
                <a:gd name="T6" fmla="*/ 122 w 263"/>
                <a:gd name="T7" fmla="*/ 76 h 143"/>
                <a:gd name="T8" fmla="*/ 113 w 263"/>
                <a:gd name="T9" fmla="*/ 124 h 143"/>
                <a:gd name="T10" fmla="*/ 0 w 263"/>
                <a:gd name="T11" fmla="*/ 143 h 143"/>
                <a:gd name="T12" fmla="*/ 136 w 263"/>
                <a:gd name="T13" fmla="*/ 138 h 143"/>
                <a:gd name="T14" fmla="*/ 159 w 263"/>
                <a:gd name="T15" fmla="*/ 48 h 143"/>
                <a:gd name="T16" fmla="*/ 263 w 263"/>
                <a:gd name="T1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143">
                  <a:moveTo>
                    <a:pt x="263" y="0"/>
                  </a:moveTo>
                  <a:lnTo>
                    <a:pt x="145" y="13"/>
                  </a:lnTo>
                  <a:lnTo>
                    <a:pt x="122" y="31"/>
                  </a:lnTo>
                  <a:lnTo>
                    <a:pt x="122" y="76"/>
                  </a:lnTo>
                  <a:lnTo>
                    <a:pt x="113" y="124"/>
                  </a:lnTo>
                  <a:lnTo>
                    <a:pt x="0" y="143"/>
                  </a:lnTo>
                  <a:lnTo>
                    <a:pt x="136" y="138"/>
                  </a:lnTo>
                  <a:lnTo>
                    <a:pt x="159" y="48"/>
                  </a:lnTo>
                  <a:lnTo>
                    <a:pt x="263"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59" name="Freeform 60"/>
            <p:cNvSpPr>
              <a:spLocks/>
            </p:cNvSpPr>
            <p:nvPr/>
          </p:nvSpPr>
          <p:spPr bwMode="auto">
            <a:xfrm flipH="1">
              <a:off x="708025" y="2650083"/>
              <a:ext cx="201613" cy="58737"/>
            </a:xfrm>
            <a:custGeom>
              <a:avLst/>
              <a:gdLst>
                <a:gd name="T0" fmla="*/ 853 w 853"/>
                <a:gd name="T1" fmla="*/ 0 h 212"/>
                <a:gd name="T2" fmla="*/ 636 w 853"/>
                <a:gd name="T3" fmla="*/ 10 h 212"/>
                <a:gd name="T4" fmla="*/ 413 w 853"/>
                <a:gd name="T5" fmla="*/ 63 h 212"/>
                <a:gd name="T6" fmla="*/ 249 w 853"/>
                <a:gd name="T7" fmla="*/ 71 h 212"/>
                <a:gd name="T8" fmla="*/ 114 w 853"/>
                <a:gd name="T9" fmla="*/ 99 h 212"/>
                <a:gd name="T10" fmla="*/ 64 w 853"/>
                <a:gd name="T11" fmla="*/ 170 h 212"/>
                <a:gd name="T12" fmla="*/ 0 w 853"/>
                <a:gd name="T13" fmla="*/ 212 h 212"/>
                <a:gd name="T14" fmla="*/ 64 w 853"/>
                <a:gd name="T15" fmla="*/ 198 h 212"/>
                <a:gd name="T16" fmla="*/ 123 w 853"/>
                <a:gd name="T17" fmla="*/ 117 h 212"/>
                <a:gd name="T18" fmla="*/ 304 w 853"/>
                <a:gd name="T19" fmla="*/ 81 h 212"/>
                <a:gd name="T20" fmla="*/ 413 w 853"/>
                <a:gd name="T21" fmla="*/ 81 h 212"/>
                <a:gd name="T22" fmla="*/ 500 w 853"/>
                <a:gd name="T23" fmla="*/ 63 h 212"/>
                <a:gd name="T24" fmla="*/ 649 w 853"/>
                <a:gd name="T25" fmla="*/ 23 h 212"/>
                <a:gd name="T26" fmla="*/ 853 w 853"/>
                <a:gd name="T2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3" h="212">
                  <a:moveTo>
                    <a:pt x="853" y="0"/>
                  </a:moveTo>
                  <a:lnTo>
                    <a:pt x="636" y="10"/>
                  </a:lnTo>
                  <a:lnTo>
                    <a:pt x="413" y="63"/>
                  </a:lnTo>
                  <a:lnTo>
                    <a:pt x="249" y="71"/>
                  </a:lnTo>
                  <a:lnTo>
                    <a:pt x="114" y="99"/>
                  </a:lnTo>
                  <a:lnTo>
                    <a:pt x="64" y="170"/>
                  </a:lnTo>
                  <a:lnTo>
                    <a:pt x="0" y="212"/>
                  </a:lnTo>
                  <a:lnTo>
                    <a:pt x="64" y="198"/>
                  </a:lnTo>
                  <a:lnTo>
                    <a:pt x="123" y="117"/>
                  </a:lnTo>
                  <a:lnTo>
                    <a:pt x="304" y="81"/>
                  </a:lnTo>
                  <a:lnTo>
                    <a:pt x="413" y="81"/>
                  </a:lnTo>
                  <a:lnTo>
                    <a:pt x="500" y="63"/>
                  </a:lnTo>
                  <a:lnTo>
                    <a:pt x="649" y="23"/>
                  </a:lnTo>
                  <a:lnTo>
                    <a:pt x="853"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60" name="Freeform 61"/>
            <p:cNvSpPr>
              <a:spLocks/>
            </p:cNvSpPr>
            <p:nvPr/>
          </p:nvSpPr>
          <p:spPr bwMode="auto">
            <a:xfrm flipH="1">
              <a:off x="701675" y="2203995"/>
              <a:ext cx="174625" cy="106363"/>
            </a:xfrm>
            <a:custGeom>
              <a:avLst/>
              <a:gdLst>
                <a:gd name="T0" fmla="*/ 679 w 751"/>
                <a:gd name="T1" fmla="*/ 379 h 379"/>
                <a:gd name="T2" fmla="*/ 639 w 751"/>
                <a:gd name="T3" fmla="*/ 370 h 379"/>
                <a:gd name="T4" fmla="*/ 600 w 751"/>
                <a:gd name="T5" fmla="*/ 352 h 379"/>
                <a:gd name="T6" fmla="*/ 564 w 751"/>
                <a:gd name="T7" fmla="*/ 344 h 379"/>
                <a:gd name="T8" fmla="*/ 502 w 751"/>
                <a:gd name="T9" fmla="*/ 353 h 379"/>
                <a:gd name="T10" fmla="*/ 457 w 751"/>
                <a:gd name="T11" fmla="*/ 352 h 379"/>
                <a:gd name="T12" fmla="*/ 425 w 751"/>
                <a:gd name="T13" fmla="*/ 341 h 379"/>
                <a:gd name="T14" fmla="*/ 399 w 751"/>
                <a:gd name="T15" fmla="*/ 332 h 379"/>
                <a:gd name="T16" fmla="*/ 373 w 751"/>
                <a:gd name="T17" fmla="*/ 320 h 379"/>
                <a:gd name="T18" fmla="*/ 346 w 751"/>
                <a:gd name="T19" fmla="*/ 295 h 379"/>
                <a:gd name="T20" fmla="*/ 324 w 751"/>
                <a:gd name="T21" fmla="*/ 273 h 379"/>
                <a:gd name="T22" fmla="*/ 288 w 751"/>
                <a:gd name="T23" fmla="*/ 246 h 379"/>
                <a:gd name="T24" fmla="*/ 238 w 751"/>
                <a:gd name="T25" fmla="*/ 254 h 379"/>
                <a:gd name="T26" fmla="*/ 208 w 751"/>
                <a:gd name="T27" fmla="*/ 256 h 379"/>
                <a:gd name="T28" fmla="*/ 190 w 751"/>
                <a:gd name="T29" fmla="*/ 251 h 379"/>
                <a:gd name="T30" fmla="*/ 182 w 751"/>
                <a:gd name="T31" fmla="*/ 243 h 379"/>
                <a:gd name="T32" fmla="*/ 176 w 751"/>
                <a:gd name="T33" fmla="*/ 228 h 379"/>
                <a:gd name="T34" fmla="*/ 180 w 751"/>
                <a:gd name="T35" fmla="*/ 215 h 379"/>
                <a:gd name="T36" fmla="*/ 190 w 751"/>
                <a:gd name="T37" fmla="*/ 200 h 379"/>
                <a:gd name="T38" fmla="*/ 208 w 751"/>
                <a:gd name="T39" fmla="*/ 193 h 379"/>
                <a:gd name="T40" fmla="*/ 248 w 751"/>
                <a:gd name="T41" fmla="*/ 188 h 379"/>
                <a:gd name="T42" fmla="*/ 296 w 751"/>
                <a:gd name="T43" fmla="*/ 171 h 379"/>
                <a:gd name="T44" fmla="*/ 256 w 751"/>
                <a:gd name="T45" fmla="*/ 140 h 379"/>
                <a:gd name="T46" fmla="*/ 209 w 751"/>
                <a:gd name="T47" fmla="*/ 121 h 379"/>
                <a:gd name="T48" fmla="*/ 168 w 751"/>
                <a:gd name="T49" fmla="*/ 124 h 379"/>
                <a:gd name="T50" fmla="*/ 121 w 751"/>
                <a:gd name="T51" fmla="*/ 121 h 379"/>
                <a:gd name="T52" fmla="*/ 93 w 751"/>
                <a:gd name="T53" fmla="*/ 131 h 379"/>
                <a:gd name="T54" fmla="*/ 54 w 751"/>
                <a:gd name="T55" fmla="*/ 132 h 379"/>
                <a:gd name="T56" fmla="*/ 42 w 751"/>
                <a:gd name="T57" fmla="*/ 121 h 379"/>
                <a:gd name="T58" fmla="*/ 39 w 751"/>
                <a:gd name="T59" fmla="*/ 105 h 379"/>
                <a:gd name="T60" fmla="*/ 18 w 751"/>
                <a:gd name="T61" fmla="*/ 106 h 379"/>
                <a:gd name="T62" fmla="*/ 6 w 751"/>
                <a:gd name="T63" fmla="*/ 103 h 379"/>
                <a:gd name="T64" fmla="*/ 0 w 751"/>
                <a:gd name="T65" fmla="*/ 87 h 379"/>
                <a:gd name="T66" fmla="*/ 4 w 751"/>
                <a:gd name="T67" fmla="*/ 74 h 379"/>
                <a:gd name="T68" fmla="*/ 15 w 751"/>
                <a:gd name="T69" fmla="*/ 68 h 379"/>
                <a:gd name="T70" fmla="*/ 36 w 751"/>
                <a:gd name="T71" fmla="*/ 56 h 379"/>
                <a:gd name="T72" fmla="*/ 52 w 751"/>
                <a:gd name="T73" fmla="*/ 44 h 379"/>
                <a:gd name="T74" fmla="*/ 71 w 751"/>
                <a:gd name="T75" fmla="*/ 34 h 379"/>
                <a:gd name="T76" fmla="*/ 93 w 751"/>
                <a:gd name="T77" fmla="*/ 27 h 379"/>
                <a:gd name="T78" fmla="*/ 112 w 751"/>
                <a:gd name="T79" fmla="*/ 27 h 379"/>
                <a:gd name="T80" fmla="*/ 203 w 751"/>
                <a:gd name="T81" fmla="*/ 9 h 379"/>
                <a:gd name="T82" fmla="*/ 222 w 751"/>
                <a:gd name="T83" fmla="*/ 4 h 379"/>
                <a:gd name="T84" fmla="*/ 244 w 751"/>
                <a:gd name="T85" fmla="*/ 0 h 379"/>
                <a:gd name="T86" fmla="*/ 267 w 751"/>
                <a:gd name="T87" fmla="*/ 4 h 379"/>
                <a:gd name="T88" fmla="*/ 295 w 751"/>
                <a:gd name="T89" fmla="*/ 13 h 379"/>
                <a:gd name="T90" fmla="*/ 373 w 751"/>
                <a:gd name="T91" fmla="*/ 56 h 379"/>
                <a:gd name="T92" fmla="*/ 410 w 751"/>
                <a:gd name="T93" fmla="*/ 64 h 379"/>
                <a:gd name="T94" fmla="*/ 443 w 751"/>
                <a:gd name="T95" fmla="*/ 71 h 379"/>
                <a:gd name="T96" fmla="*/ 469 w 751"/>
                <a:gd name="T97" fmla="*/ 87 h 379"/>
                <a:gd name="T98" fmla="*/ 484 w 751"/>
                <a:gd name="T99" fmla="*/ 108 h 379"/>
                <a:gd name="T100" fmla="*/ 549 w 751"/>
                <a:gd name="T101" fmla="*/ 153 h 379"/>
                <a:gd name="T102" fmla="*/ 578 w 751"/>
                <a:gd name="T103" fmla="*/ 174 h 379"/>
                <a:gd name="T104" fmla="*/ 617 w 751"/>
                <a:gd name="T105" fmla="*/ 215 h 379"/>
                <a:gd name="T106" fmla="*/ 641 w 751"/>
                <a:gd name="T107" fmla="*/ 227 h 379"/>
                <a:gd name="T108" fmla="*/ 751 w 751"/>
                <a:gd name="T109" fmla="*/ 232 h 379"/>
                <a:gd name="T110" fmla="*/ 679 w 751"/>
                <a:gd name="T111"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1" h="379">
                  <a:moveTo>
                    <a:pt x="679" y="379"/>
                  </a:moveTo>
                  <a:lnTo>
                    <a:pt x="639" y="370"/>
                  </a:lnTo>
                  <a:lnTo>
                    <a:pt x="600" y="352"/>
                  </a:lnTo>
                  <a:lnTo>
                    <a:pt x="564" y="344"/>
                  </a:lnTo>
                  <a:lnTo>
                    <a:pt x="502" y="353"/>
                  </a:lnTo>
                  <a:lnTo>
                    <a:pt x="457" y="352"/>
                  </a:lnTo>
                  <a:lnTo>
                    <a:pt x="425" y="341"/>
                  </a:lnTo>
                  <a:lnTo>
                    <a:pt x="399" y="332"/>
                  </a:lnTo>
                  <a:lnTo>
                    <a:pt x="373" y="320"/>
                  </a:lnTo>
                  <a:lnTo>
                    <a:pt x="346" y="295"/>
                  </a:lnTo>
                  <a:lnTo>
                    <a:pt x="324" y="273"/>
                  </a:lnTo>
                  <a:lnTo>
                    <a:pt x="288" y="246"/>
                  </a:lnTo>
                  <a:lnTo>
                    <a:pt x="238" y="254"/>
                  </a:lnTo>
                  <a:lnTo>
                    <a:pt x="208" y="256"/>
                  </a:lnTo>
                  <a:lnTo>
                    <a:pt x="190" y="251"/>
                  </a:lnTo>
                  <a:lnTo>
                    <a:pt x="182" y="243"/>
                  </a:lnTo>
                  <a:lnTo>
                    <a:pt x="176" y="228"/>
                  </a:lnTo>
                  <a:lnTo>
                    <a:pt x="180" y="215"/>
                  </a:lnTo>
                  <a:lnTo>
                    <a:pt x="190" y="200"/>
                  </a:lnTo>
                  <a:lnTo>
                    <a:pt x="208" y="193"/>
                  </a:lnTo>
                  <a:lnTo>
                    <a:pt x="248" y="188"/>
                  </a:lnTo>
                  <a:lnTo>
                    <a:pt x="296" y="171"/>
                  </a:lnTo>
                  <a:lnTo>
                    <a:pt x="256" y="140"/>
                  </a:lnTo>
                  <a:lnTo>
                    <a:pt x="209" y="121"/>
                  </a:lnTo>
                  <a:lnTo>
                    <a:pt x="168" y="124"/>
                  </a:lnTo>
                  <a:lnTo>
                    <a:pt x="121" y="121"/>
                  </a:lnTo>
                  <a:lnTo>
                    <a:pt x="93" y="131"/>
                  </a:lnTo>
                  <a:lnTo>
                    <a:pt x="54" y="132"/>
                  </a:lnTo>
                  <a:lnTo>
                    <a:pt x="42" y="121"/>
                  </a:lnTo>
                  <a:lnTo>
                    <a:pt x="39" y="105"/>
                  </a:lnTo>
                  <a:lnTo>
                    <a:pt x="18" y="106"/>
                  </a:lnTo>
                  <a:lnTo>
                    <a:pt x="6" y="103"/>
                  </a:lnTo>
                  <a:lnTo>
                    <a:pt x="0" y="87"/>
                  </a:lnTo>
                  <a:lnTo>
                    <a:pt x="4" y="74"/>
                  </a:lnTo>
                  <a:lnTo>
                    <a:pt x="15" y="68"/>
                  </a:lnTo>
                  <a:lnTo>
                    <a:pt x="36" y="56"/>
                  </a:lnTo>
                  <a:lnTo>
                    <a:pt x="52" y="44"/>
                  </a:lnTo>
                  <a:lnTo>
                    <a:pt x="71" y="34"/>
                  </a:lnTo>
                  <a:lnTo>
                    <a:pt x="93" y="27"/>
                  </a:lnTo>
                  <a:lnTo>
                    <a:pt x="112" y="27"/>
                  </a:lnTo>
                  <a:lnTo>
                    <a:pt x="203" y="9"/>
                  </a:lnTo>
                  <a:lnTo>
                    <a:pt x="222" y="4"/>
                  </a:lnTo>
                  <a:lnTo>
                    <a:pt x="244" y="0"/>
                  </a:lnTo>
                  <a:lnTo>
                    <a:pt x="267" y="4"/>
                  </a:lnTo>
                  <a:lnTo>
                    <a:pt x="295" y="13"/>
                  </a:lnTo>
                  <a:lnTo>
                    <a:pt x="373" y="56"/>
                  </a:lnTo>
                  <a:lnTo>
                    <a:pt x="410" y="64"/>
                  </a:lnTo>
                  <a:lnTo>
                    <a:pt x="443" y="71"/>
                  </a:lnTo>
                  <a:lnTo>
                    <a:pt x="469" y="87"/>
                  </a:lnTo>
                  <a:lnTo>
                    <a:pt x="484" y="108"/>
                  </a:lnTo>
                  <a:lnTo>
                    <a:pt x="549" y="153"/>
                  </a:lnTo>
                  <a:lnTo>
                    <a:pt x="578" y="174"/>
                  </a:lnTo>
                  <a:lnTo>
                    <a:pt x="617" y="215"/>
                  </a:lnTo>
                  <a:lnTo>
                    <a:pt x="641" y="227"/>
                  </a:lnTo>
                  <a:lnTo>
                    <a:pt x="751" y="232"/>
                  </a:lnTo>
                  <a:lnTo>
                    <a:pt x="679" y="379"/>
                  </a:lnTo>
                  <a:close/>
                </a:path>
              </a:pathLst>
            </a:custGeom>
            <a:solidFill>
              <a:srgbClr val="FFC080"/>
            </a:solidFill>
            <a:ln w="1588">
              <a:solidFill>
                <a:srgbClr val="402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61" name="Freeform 62"/>
            <p:cNvSpPr>
              <a:spLocks/>
            </p:cNvSpPr>
            <p:nvPr/>
          </p:nvSpPr>
          <p:spPr bwMode="auto">
            <a:xfrm flipH="1">
              <a:off x="766763" y="2253208"/>
              <a:ext cx="42862" cy="11112"/>
            </a:xfrm>
            <a:custGeom>
              <a:avLst/>
              <a:gdLst>
                <a:gd name="T0" fmla="*/ 0 w 179"/>
                <a:gd name="T1" fmla="*/ 0 h 43"/>
                <a:gd name="T2" fmla="*/ 6 w 179"/>
                <a:gd name="T3" fmla="*/ 11 h 43"/>
                <a:gd name="T4" fmla="*/ 38 w 179"/>
                <a:gd name="T5" fmla="*/ 10 h 43"/>
                <a:gd name="T6" fmla="*/ 50 w 179"/>
                <a:gd name="T7" fmla="*/ 16 h 43"/>
                <a:gd name="T8" fmla="*/ 76 w 179"/>
                <a:gd name="T9" fmla="*/ 29 h 43"/>
                <a:gd name="T10" fmla="*/ 112 w 179"/>
                <a:gd name="T11" fmla="*/ 37 h 43"/>
                <a:gd name="T12" fmla="*/ 150 w 179"/>
                <a:gd name="T13" fmla="*/ 38 h 43"/>
                <a:gd name="T14" fmla="*/ 179 w 179"/>
                <a:gd name="T15" fmla="*/ 43 h 43"/>
                <a:gd name="T16" fmla="*/ 155 w 179"/>
                <a:gd name="T17" fmla="*/ 34 h 43"/>
                <a:gd name="T18" fmla="*/ 125 w 179"/>
                <a:gd name="T19" fmla="*/ 29 h 43"/>
                <a:gd name="T20" fmla="*/ 105 w 179"/>
                <a:gd name="T21" fmla="*/ 29 h 43"/>
                <a:gd name="T22" fmla="*/ 76 w 179"/>
                <a:gd name="T23" fmla="*/ 21 h 43"/>
                <a:gd name="T24" fmla="*/ 53 w 179"/>
                <a:gd name="T25" fmla="*/ 8 h 43"/>
                <a:gd name="T26" fmla="*/ 43 w 179"/>
                <a:gd name="T27" fmla="*/ 2 h 43"/>
                <a:gd name="T28" fmla="*/ 0 w 179"/>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 h="43">
                  <a:moveTo>
                    <a:pt x="0" y="0"/>
                  </a:moveTo>
                  <a:lnTo>
                    <a:pt x="6" y="11"/>
                  </a:lnTo>
                  <a:lnTo>
                    <a:pt x="38" y="10"/>
                  </a:lnTo>
                  <a:lnTo>
                    <a:pt x="50" y="16"/>
                  </a:lnTo>
                  <a:lnTo>
                    <a:pt x="76" y="29"/>
                  </a:lnTo>
                  <a:lnTo>
                    <a:pt x="112" y="37"/>
                  </a:lnTo>
                  <a:lnTo>
                    <a:pt x="150" y="38"/>
                  </a:lnTo>
                  <a:lnTo>
                    <a:pt x="179" y="43"/>
                  </a:lnTo>
                  <a:lnTo>
                    <a:pt x="155" y="34"/>
                  </a:lnTo>
                  <a:lnTo>
                    <a:pt x="125" y="29"/>
                  </a:lnTo>
                  <a:lnTo>
                    <a:pt x="105" y="29"/>
                  </a:lnTo>
                  <a:lnTo>
                    <a:pt x="76" y="21"/>
                  </a:lnTo>
                  <a:lnTo>
                    <a:pt x="53" y="8"/>
                  </a:lnTo>
                  <a:lnTo>
                    <a:pt x="43" y="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62" name="Freeform 63"/>
            <p:cNvSpPr>
              <a:spLocks/>
            </p:cNvSpPr>
            <p:nvPr/>
          </p:nvSpPr>
          <p:spPr bwMode="auto">
            <a:xfrm flipH="1">
              <a:off x="819150" y="2262733"/>
              <a:ext cx="6350" cy="7937"/>
            </a:xfrm>
            <a:custGeom>
              <a:avLst/>
              <a:gdLst>
                <a:gd name="T0" fmla="*/ 4 w 20"/>
                <a:gd name="T1" fmla="*/ 0 h 24"/>
                <a:gd name="T2" fmla="*/ 12 w 20"/>
                <a:gd name="T3" fmla="*/ 6 h 24"/>
                <a:gd name="T4" fmla="*/ 9 w 20"/>
                <a:gd name="T5" fmla="*/ 15 h 24"/>
                <a:gd name="T6" fmla="*/ 0 w 20"/>
                <a:gd name="T7" fmla="*/ 24 h 24"/>
                <a:gd name="T8" fmla="*/ 17 w 20"/>
                <a:gd name="T9" fmla="*/ 18 h 24"/>
                <a:gd name="T10" fmla="*/ 20 w 20"/>
                <a:gd name="T11" fmla="*/ 8 h 24"/>
                <a:gd name="T12" fmla="*/ 4 w 20"/>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4" y="0"/>
                  </a:moveTo>
                  <a:lnTo>
                    <a:pt x="12" y="6"/>
                  </a:lnTo>
                  <a:lnTo>
                    <a:pt x="9" y="15"/>
                  </a:lnTo>
                  <a:lnTo>
                    <a:pt x="0" y="24"/>
                  </a:lnTo>
                  <a:lnTo>
                    <a:pt x="17" y="18"/>
                  </a:lnTo>
                  <a:lnTo>
                    <a:pt x="20" y="8"/>
                  </a:lnTo>
                  <a:lnTo>
                    <a:pt x="4"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63" name="Freeform 64"/>
            <p:cNvSpPr>
              <a:spLocks/>
            </p:cNvSpPr>
            <p:nvPr/>
          </p:nvSpPr>
          <p:spPr bwMode="auto">
            <a:xfrm flipH="1">
              <a:off x="842963" y="2221458"/>
              <a:ext cx="26987" cy="11112"/>
            </a:xfrm>
            <a:custGeom>
              <a:avLst/>
              <a:gdLst>
                <a:gd name="T0" fmla="*/ 0 w 104"/>
                <a:gd name="T1" fmla="*/ 45 h 48"/>
                <a:gd name="T2" fmla="*/ 11 w 104"/>
                <a:gd name="T3" fmla="*/ 48 h 48"/>
                <a:gd name="T4" fmla="*/ 25 w 104"/>
                <a:gd name="T5" fmla="*/ 33 h 48"/>
                <a:gd name="T6" fmla="*/ 46 w 104"/>
                <a:gd name="T7" fmla="*/ 25 h 48"/>
                <a:gd name="T8" fmla="*/ 56 w 104"/>
                <a:gd name="T9" fmla="*/ 14 h 48"/>
                <a:gd name="T10" fmla="*/ 66 w 104"/>
                <a:gd name="T11" fmla="*/ 9 h 48"/>
                <a:gd name="T12" fmla="*/ 89 w 104"/>
                <a:gd name="T13" fmla="*/ 4 h 48"/>
                <a:gd name="T14" fmla="*/ 104 w 104"/>
                <a:gd name="T15" fmla="*/ 1 h 48"/>
                <a:gd name="T16" fmla="*/ 84 w 104"/>
                <a:gd name="T17" fmla="*/ 0 h 48"/>
                <a:gd name="T18" fmla="*/ 58 w 104"/>
                <a:gd name="T19" fmla="*/ 4 h 48"/>
                <a:gd name="T20" fmla="*/ 49 w 104"/>
                <a:gd name="T21" fmla="*/ 12 h 48"/>
                <a:gd name="T22" fmla="*/ 37 w 104"/>
                <a:gd name="T23" fmla="*/ 20 h 48"/>
                <a:gd name="T24" fmla="*/ 0 w 104"/>
                <a:gd name="T25"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48">
                  <a:moveTo>
                    <a:pt x="0" y="45"/>
                  </a:moveTo>
                  <a:lnTo>
                    <a:pt x="11" y="48"/>
                  </a:lnTo>
                  <a:lnTo>
                    <a:pt x="25" y="33"/>
                  </a:lnTo>
                  <a:lnTo>
                    <a:pt x="46" y="25"/>
                  </a:lnTo>
                  <a:lnTo>
                    <a:pt x="56" y="14"/>
                  </a:lnTo>
                  <a:lnTo>
                    <a:pt x="66" y="9"/>
                  </a:lnTo>
                  <a:lnTo>
                    <a:pt x="89" y="4"/>
                  </a:lnTo>
                  <a:lnTo>
                    <a:pt x="104" y="1"/>
                  </a:lnTo>
                  <a:lnTo>
                    <a:pt x="84" y="0"/>
                  </a:lnTo>
                  <a:lnTo>
                    <a:pt x="58" y="4"/>
                  </a:lnTo>
                  <a:lnTo>
                    <a:pt x="49" y="12"/>
                  </a:lnTo>
                  <a:lnTo>
                    <a:pt x="37" y="20"/>
                  </a:lnTo>
                  <a:lnTo>
                    <a:pt x="0" y="4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64" name="Freeform 65"/>
            <p:cNvSpPr>
              <a:spLocks/>
            </p:cNvSpPr>
            <p:nvPr/>
          </p:nvSpPr>
          <p:spPr bwMode="auto">
            <a:xfrm flipH="1">
              <a:off x="793750" y="2216695"/>
              <a:ext cx="38100" cy="9525"/>
            </a:xfrm>
            <a:custGeom>
              <a:avLst/>
              <a:gdLst>
                <a:gd name="T0" fmla="*/ 0 w 166"/>
                <a:gd name="T1" fmla="*/ 10 h 42"/>
                <a:gd name="T2" fmla="*/ 35 w 166"/>
                <a:gd name="T3" fmla="*/ 6 h 42"/>
                <a:gd name="T4" fmla="*/ 55 w 166"/>
                <a:gd name="T5" fmla="*/ 0 h 42"/>
                <a:gd name="T6" fmla="*/ 63 w 166"/>
                <a:gd name="T7" fmla="*/ 0 h 42"/>
                <a:gd name="T8" fmla="*/ 85 w 166"/>
                <a:gd name="T9" fmla="*/ 5 h 42"/>
                <a:gd name="T10" fmla="*/ 94 w 166"/>
                <a:gd name="T11" fmla="*/ 14 h 42"/>
                <a:gd name="T12" fmla="*/ 111 w 166"/>
                <a:gd name="T13" fmla="*/ 23 h 42"/>
                <a:gd name="T14" fmla="*/ 143 w 166"/>
                <a:gd name="T15" fmla="*/ 36 h 42"/>
                <a:gd name="T16" fmla="*/ 166 w 166"/>
                <a:gd name="T17" fmla="*/ 36 h 42"/>
                <a:gd name="T18" fmla="*/ 142 w 166"/>
                <a:gd name="T19" fmla="*/ 42 h 42"/>
                <a:gd name="T20" fmla="*/ 126 w 166"/>
                <a:gd name="T21" fmla="*/ 39 h 42"/>
                <a:gd name="T22" fmla="*/ 91 w 166"/>
                <a:gd name="T23" fmla="*/ 22 h 42"/>
                <a:gd name="T24" fmla="*/ 79 w 166"/>
                <a:gd name="T25" fmla="*/ 10 h 42"/>
                <a:gd name="T26" fmla="*/ 55 w 166"/>
                <a:gd name="T27" fmla="*/ 8 h 42"/>
                <a:gd name="T28" fmla="*/ 35 w 166"/>
                <a:gd name="T29" fmla="*/ 10 h 42"/>
                <a:gd name="T30" fmla="*/ 0 w 166"/>
                <a:gd name="T31" fmla="*/ 1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42">
                  <a:moveTo>
                    <a:pt x="0" y="10"/>
                  </a:moveTo>
                  <a:lnTo>
                    <a:pt x="35" y="6"/>
                  </a:lnTo>
                  <a:lnTo>
                    <a:pt x="55" y="0"/>
                  </a:lnTo>
                  <a:lnTo>
                    <a:pt x="63" y="0"/>
                  </a:lnTo>
                  <a:lnTo>
                    <a:pt x="85" y="5"/>
                  </a:lnTo>
                  <a:lnTo>
                    <a:pt x="94" y="14"/>
                  </a:lnTo>
                  <a:lnTo>
                    <a:pt x="111" y="23"/>
                  </a:lnTo>
                  <a:lnTo>
                    <a:pt x="143" y="36"/>
                  </a:lnTo>
                  <a:lnTo>
                    <a:pt x="166" y="36"/>
                  </a:lnTo>
                  <a:lnTo>
                    <a:pt x="142" y="42"/>
                  </a:lnTo>
                  <a:lnTo>
                    <a:pt x="126" y="39"/>
                  </a:lnTo>
                  <a:lnTo>
                    <a:pt x="91" y="22"/>
                  </a:lnTo>
                  <a:lnTo>
                    <a:pt x="79" y="10"/>
                  </a:lnTo>
                  <a:lnTo>
                    <a:pt x="55" y="8"/>
                  </a:lnTo>
                  <a:lnTo>
                    <a:pt x="35" y="10"/>
                  </a:lnTo>
                  <a:lnTo>
                    <a:pt x="0" y="1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65" name="Freeform 66"/>
            <p:cNvSpPr>
              <a:spLocks/>
            </p:cNvSpPr>
            <p:nvPr/>
          </p:nvSpPr>
          <p:spPr bwMode="auto">
            <a:xfrm flipH="1">
              <a:off x="855663" y="2229395"/>
              <a:ext cx="6350" cy="6350"/>
            </a:xfrm>
            <a:custGeom>
              <a:avLst/>
              <a:gdLst>
                <a:gd name="T0" fmla="*/ 25 w 33"/>
                <a:gd name="T1" fmla="*/ 0 h 30"/>
                <a:gd name="T2" fmla="*/ 33 w 33"/>
                <a:gd name="T3" fmla="*/ 11 h 30"/>
                <a:gd name="T4" fmla="*/ 23 w 33"/>
                <a:gd name="T5" fmla="*/ 24 h 30"/>
                <a:gd name="T6" fmla="*/ 0 w 33"/>
                <a:gd name="T7" fmla="*/ 30 h 30"/>
                <a:gd name="T8" fmla="*/ 25 w 33"/>
                <a:gd name="T9" fmla="*/ 15 h 30"/>
                <a:gd name="T10" fmla="*/ 25 w 33"/>
                <a:gd name="T11" fmla="*/ 0 h 30"/>
              </a:gdLst>
              <a:ahLst/>
              <a:cxnLst>
                <a:cxn ang="0">
                  <a:pos x="T0" y="T1"/>
                </a:cxn>
                <a:cxn ang="0">
                  <a:pos x="T2" y="T3"/>
                </a:cxn>
                <a:cxn ang="0">
                  <a:pos x="T4" y="T5"/>
                </a:cxn>
                <a:cxn ang="0">
                  <a:pos x="T6" y="T7"/>
                </a:cxn>
                <a:cxn ang="0">
                  <a:pos x="T8" y="T9"/>
                </a:cxn>
                <a:cxn ang="0">
                  <a:pos x="T10" y="T11"/>
                </a:cxn>
              </a:cxnLst>
              <a:rect l="0" t="0" r="r" b="b"/>
              <a:pathLst>
                <a:path w="33" h="30">
                  <a:moveTo>
                    <a:pt x="25" y="0"/>
                  </a:moveTo>
                  <a:lnTo>
                    <a:pt x="33" y="11"/>
                  </a:lnTo>
                  <a:lnTo>
                    <a:pt x="23" y="24"/>
                  </a:lnTo>
                  <a:lnTo>
                    <a:pt x="0" y="30"/>
                  </a:lnTo>
                  <a:lnTo>
                    <a:pt x="25" y="15"/>
                  </a:lnTo>
                  <a:lnTo>
                    <a:pt x="25"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66" name="Freeform 67"/>
            <p:cNvSpPr>
              <a:spLocks/>
            </p:cNvSpPr>
            <p:nvPr/>
          </p:nvSpPr>
          <p:spPr bwMode="auto">
            <a:xfrm flipH="1">
              <a:off x="862013" y="2221458"/>
              <a:ext cx="9525" cy="7937"/>
            </a:xfrm>
            <a:custGeom>
              <a:avLst/>
              <a:gdLst>
                <a:gd name="T0" fmla="*/ 33 w 33"/>
                <a:gd name="T1" fmla="*/ 16 h 28"/>
                <a:gd name="T2" fmla="*/ 25 w 33"/>
                <a:gd name="T3" fmla="*/ 0 h 28"/>
                <a:gd name="T4" fmla="*/ 24 w 33"/>
                <a:gd name="T5" fmla="*/ 13 h 28"/>
                <a:gd name="T6" fmla="*/ 0 w 33"/>
                <a:gd name="T7" fmla="*/ 26 h 28"/>
                <a:gd name="T8" fmla="*/ 3 w 33"/>
                <a:gd name="T9" fmla="*/ 28 h 28"/>
                <a:gd name="T10" fmla="*/ 33 w 33"/>
                <a:gd name="T11" fmla="*/ 16 h 28"/>
              </a:gdLst>
              <a:ahLst/>
              <a:cxnLst>
                <a:cxn ang="0">
                  <a:pos x="T0" y="T1"/>
                </a:cxn>
                <a:cxn ang="0">
                  <a:pos x="T2" y="T3"/>
                </a:cxn>
                <a:cxn ang="0">
                  <a:pos x="T4" y="T5"/>
                </a:cxn>
                <a:cxn ang="0">
                  <a:pos x="T6" y="T7"/>
                </a:cxn>
                <a:cxn ang="0">
                  <a:pos x="T8" y="T9"/>
                </a:cxn>
                <a:cxn ang="0">
                  <a:pos x="T10" y="T11"/>
                </a:cxn>
              </a:cxnLst>
              <a:rect l="0" t="0" r="r" b="b"/>
              <a:pathLst>
                <a:path w="33" h="28">
                  <a:moveTo>
                    <a:pt x="33" y="16"/>
                  </a:moveTo>
                  <a:lnTo>
                    <a:pt x="25" y="0"/>
                  </a:lnTo>
                  <a:lnTo>
                    <a:pt x="24" y="13"/>
                  </a:lnTo>
                  <a:lnTo>
                    <a:pt x="0" y="26"/>
                  </a:lnTo>
                  <a:lnTo>
                    <a:pt x="3" y="28"/>
                  </a:lnTo>
                  <a:lnTo>
                    <a:pt x="33" y="16"/>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67" name="Freeform 68"/>
            <p:cNvSpPr>
              <a:spLocks/>
            </p:cNvSpPr>
            <p:nvPr/>
          </p:nvSpPr>
          <p:spPr bwMode="auto">
            <a:xfrm flipH="1">
              <a:off x="765175" y="2230983"/>
              <a:ext cx="7938" cy="12700"/>
            </a:xfrm>
            <a:custGeom>
              <a:avLst/>
              <a:gdLst>
                <a:gd name="T0" fmla="*/ 0 w 37"/>
                <a:gd name="T1" fmla="*/ 0 h 42"/>
                <a:gd name="T2" fmla="*/ 8 w 37"/>
                <a:gd name="T3" fmla="*/ 21 h 42"/>
                <a:gd name="T4" fmla="*/ 23 w 37"/>
                <a:gd name="T5" fmla="*/ 39 h 42"/>
                <a:gd name="T6" fmla="*/ 37 w 37"/>
                <a:gd name="T7" fmla="*/ 42 h 42"/>
                <a:gd name="T8" fmla="*/ 0 w 37"/>
                <a:gd name="T9" fmla="*/ 0 h 42"/>
              </a:gdLst>
              <a:ahLst/>
              <a:cxnLst>
                <a:cxn ang="0">
                  <a:pos x="T0" y="T1"/>
                </a:cxn>
                <a:cxn ang="0">
                  <a:pos x="T2" y="T3"/>
                </a:cxn>
                <a:cxn ang="0">
                  <a:pos x="T4" y="T5"/>
                </a:cxn>
                <a:cxn ang="0">
                  <a:pos x="T6" y="T7"/>
                </a:cxn>
                <a:cxn ang="0">
                  <a:pos x="T8" y="T9"/>
                </a:cxn>
              </a:cxnLst>
              <a:rect l="0" t="0" r="r" b="b"/>
              <a:pathLst>
                <a:path w="37" h="42">
                  <a:moveTo>
                    <a:pt x="0" y="0"/>
                  </a:moveTo>
                  <a:lnTo>
                    <a:pt x="8" y="21"/>
                  </a:lnTo>
                  <a:lnTo>
                    <a:pt x="23" y="39"/>
                  </a:lnTo>
                  <a:lnTo>
                    <a:pt x="37" y="4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68" name="Freeform 69"/>
            <p:cNvSpPr>
              <a:spLocks/>
            </p:cNvSpPr>
            <p:nvPr/>
          </p:nvSpPr>
          <p:spPr bwMode="auto">
            <a:xfrm flipH="1">
              <a:off x="731838" y="2284958"/>
              <a:ext cx="12700" cy="7937"/>
            </a:xfrm>
            <a:custGeom>
              <a:avLst/>
              <a:gdLst>
                <a:gd name="T0" fmla="*/ 50 w 50"/>
                <a:gd name="T1" fmla="*/ 0 h 39"/>
                <a:gd name="T2" fmla="*/ 17 w 50"/>
                <a:gd name="T3" fmla="*/ 14 h 39"/>
                <a:gd name="T4" fmla="*/ 0 w 50"/>
                <a:gd name="T5" fmla="*/ 39 h 39"/>
                <a:gd name="T6" fmla="*/ 50 w 50"/>
                <a:gd name="T7" fmla="*/ 0 h 39"/>
              </a:gdLst>
              <a:ahLst/>
              <a:cxnLst>
                <a:cxn ang="0">
                  <a:pos x="T0" y="T1"/>
                </a:cxn>
                <a:cxn ang="0">
                  <a:pos x="T2" y="T3"/>
                </a:cxn>
                <a:cxn ang="0">
                  <a:pos x="T4" y="T5"/>
                </a:cxn>
                <a:cxn ang="0">
                  <a:pos x="T6" y="T7"/>
                </a:cxn>
              </a:cxnLst>
              <a:rect l="0" t="0" r="r" b="b"/>
              <a:pathLst>
                <a:path w="50" h="39">
                  <a:moveTo>
                    <a:pt x="50" y="0"/>
                  </a:moveTo>
                  <a:lnTo>
                    <a:pt x="17" y="14"/>
                  </a:lnTo>
                  <a:lnTo>
                    <a:pt x="0" y="39"/>
                  </a:lnTo>
                  <a:lnTo>
                    <a:pt x="5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69" name="Freeform 70"/>
            <p:cNvSpPr>
              <a:spLocks/>
            </p:cNvSpPr>
            <p:nvPr/>
          </p:nvSpPr>
          <p:spPr bwMode="auto">
            <a:xfrm flipH="1">
              <a:off x="673100" y="2262733"/>
              <a:ext cx="53975" cy="74612"/>
            </a:xfrm>
            <a:custGeom>
              <a:avLst/>
              <a:gdLst>
                <a:gd name="T0" fmla="*/ 77 w 219"/>
                <a:gd name="T1" fmla="*/ 17 h 267"/>
                <a:gd name="T2" fmla="*/ 42 w 219"/>
                <a:gd name="T3" fmla="*/ 55 h 267"/>
                <a:gd name="T4" fmla="*/ 26 w 219"/>
                <a:gd name="T5" fmla="*/ 87 h 267"/>
                <a:gd name="T6" fmla="*/ 11 w 219"/>
                <a:gd name="T7" fmla="*/ 138 h 267"/>
                <a:gd name="T8" fmla="*/ 11 w 219"/>
                <a:gd name="T9" fmla="*/ 167 h 267"/>
                <a:gd name="T10" fmla="*/ 0 w 219"/>
                <a:gd name="T11" fmla="*/ 210 h 267"/>
                <a:gd name="T12" fmla="*/ 178 w 219"/>
                <a:gd name="T13" fmla="*/ 267 h 267"/>
                <a:gd name="T14" fmla="*/ 219 w 219"/>
                <a:gd name="T15" fmla="*/ 0 h 267"/>
                <a:gd name="T16" fmla="*/ 146 w 219"/>
                <a:gd name="T17" fmla="*/ 17 h 267"/>
                <a:gd name="T18" fmla="*/ 77 w 219"/>
                <a:gd name="T19" fmla="*/ 1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67">
                  <a:moveTo>
                    <a:pt x="77" y="17"/>
                  </a:moveTo>
                  <a:lnTo>
                    <a:pt x="42" y="55"/>
                  </a:lnTo>
                  <a:lnTo>
                    <a:pt x="26" y="87"/>
                  </a:lnTo>
                  <a:lnTo>
                    <a:pt x="11" y="138"/>
                  </a:lnTo>
                  <a:lnTo>
                    <a:pt x="11" y="167"/>
                  </a:lnTo>
                  <a:lnTo>
                    <a:pt x="0" y="210"/>
                  </a:lnTo>
                  <a:lnTo>
                    <a:pt x="178" y="267"/>
                  </a:lnTo>
                  <a:lnTo>
                    <a:pt x="219" y="0"/>
                  </a:lnTo>
                  <a:lnTo>
                    <a:pt x="146" y="17"/>
                  </a:lnTo>
                  <a:lnTo>
                    <a:pt x="77" y="17"/>
                  </a:lnTo>
                  <a:close/>
                </a:path>
              </a:pathLst>
            </a:custGeom>
            <a:solidFill>
              <a:srgbClr val="C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70" name="Freeform 71"/>
            <p:cNvSpPr>
              <a:spLocks/>
            </p:cNvSpPr>
            <p:nvPr/>
          </p:nvSpPr>
          <p:spPr bwMode="auto">
            <a:xfrm flipH="1">
              <a:off x="681038" y="2270670"/>
              <a:ext cx="39687" cy="60325"/>
            </a:xfrm>
            <a:custGeom>
              <a:avLst/>
              <a:gdLst>
                <a:gd name="T0" fmla="*/ 69 w 175"/>
                <a:gd name="T1" fmla="*/ 7 h 220"/>
                <a:gd name="T2" fmla="*/ 38 w 175"/>
                <a:gd name="T3" fmla="*/ 42 h 220"/>
                <a:gd name="T4" fmla="*/ 12 w 175"/>
                <a:gd name="T5" fmla="*/ 92 h 220"/>
                <a:gd name="T6" fmla="*/ 6 w 175"/>
                <a:gd name="T7" fmla="*/ 128 h 220"/>
                <a:gd name="T8" fmla="*/ 0 w 175"/>
                <a:gd name="T9" fmla="*/ 171 h 220"/>
                <a:gd name="T10" fmla="*/ 140 w 175"/>
                <a:gd name="T11" fmla="*/ 220 h 220"/>
                <a:gd name="T12" fmla="*/ 175 w 175"/>
                <a:gd name="T13" fmla="*/ 0 h 220"/>
                <a:gd name="T14" fmla="*/ 122 w 175"/>
                <a:gd name="T15" fmla="*/ 10 h 220"/>
                <a:gd name="T16" fmla="*/ 69 w 175"/>
                <a:gd name="T17" fmla="*/ 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20">
                  <a:moveTo>
                    <a:pt x="69" y="7"/>
                  </a:moveTo>
                  <a:lnTo>
                    <a:pt x="38" y="42"/>
                  </a:lnTo>
                  <a:lnTo>
                    <a:pt x="12" y="92"/>
                  </a:lnTo>
                  <a:lnTo>
                    <a:pt x="6" y="128"/>
                  </a:lnTo>
                  <a:lnTo>
                    <a:pt x="0" y="171"/>
                  </a:lnTo>
                  <a:lnTo>
                    <a:pt x="140" y="220"/>
                  </a:lnTo>
                  <a:lnTo>
                    <a:pt x="175" y="0"/>
                  </a:lnTo>
                  <a:lnTo>
                    <a:pt x="122" y="10"/>
                  </a:lnTo>
                  <a:lnTo>
                    <a:pt x="69" y="7"/>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71" name="Freeform 72"/>
            <p:cNvSpPr>
              <a:spLocks/>
            </p:cNvSpPr>
            <p:nvPr/>
          </p:nvSpPr>
          <p:spPr bwMode="auto">
            <a:xfrm flipH="1">
              <a:off x="506413" y="1857920"/>
              <a:ext cx="174625" cy="223838"/>
            </a:xfrm>
            <a:custGeom>
              <a:avLst/>
              <a:gdLst>
                <a:gd name="T0" fmla="*/ 243 w 741"/>
                <a:gd name="T1" fmla="*/ 26 h 807"/>
                <a:gd name="T2" fmla="*/ 179 w 741"/>
                <a:gd name="T3" fmla="*/ 74 h 807"/>
                <a:gd name="T4" fmla="*/ 144 w 741"/>
                <a:gd name="T5" fmla="*/ 131 h 807"/>
                <a:gd name="T6" fmla="*/ 112 w 741"/>
                <a:gd name="T7" fmla="*/ 192 h 807"/>
                <a:gd name="T8" fmla="*/ 92 w 741"/>
                <a:gd name="T9" fmla="*/ 224 h 807"/>
                <a:gd name="T10" fmla="*/ 92 w 741"/>
                <a:gd name="T11" fmla="*/ 259 h 807"/>
                <a:gd name="T12" fmla="*/ 109 w 741"/>
                <a:gd name="T13" fmla="*/ 300 h 807"/>
                <a:gd name="T14" fmla="*/ 77 w 741"/>
                <a:gd name="T15" fmla="*/ 332 h 807"/>
                <a:gd name="T16" fmla="*/ 26 w 741"/>
                <a:gd name="T17" fmla="*/ 420 h 807"/>
                <a:gd name="T18" fmla="*/ 0 w 741"/>
                <a:gd name="T19" fmla="*/ 467 h 807"/>
                <a:gd name="T20" fmla="*/ 0 w 741"/>
                <a:gd name="T21" fmla="*/ 482 h 807"/>
                <a:gd name="T22" fmla="*/ 6 w 741"/>
                <a:gd name="T23" fmla="*/ 498 h 807"/>
                <a:gd name="T24" fmla="*/ 28 w 741"/>
                <a:gd name="T25" fmla="*/ 503 h 807"/>
                <a:gd name="T26" fmla="*/ 60 w 741"/>
                <a:gd name="T27" fmla="*/ 504 h 807"/>
                <a:gd name="T28" fmla="*/ 79 w 741"/>
                <a:gd name="T29" fmla="*/ 511 h 807"/>
                <a:gd name="T30" fmla="*/ 77 w 741"/>
                <a:gd name="T31" fmla="*/ 546 h 807"/>
                <a:gd name="T32" fmla="*/ 67 w 741"/>
                <a:gd name="T33" fmla="*/ 587 h 807"/>
                <a:gd name="T34" fmla="*/ 86 w 741"/>
                <a:gd name="T35" fmla="*/ 609 h 807"/>
                <a:gd name="T36" fmla="*/ 80 w 741"/>
                <a:gd name="T37" fmla="*/ 639 h 807"/>
                <a:gd name="T38" fmla="*/ 95 w 741"/>
                <a:gd name="T39" fmla="*/ 659 h 807"/>
                <a:gd name="T40" fmla="*/ 110 w 741"/>
                <a:gd name="T41" fmla="*/ 713 h 807"/>
                <a:gd name="T42" fmla="*/ 133 w 741"/>
                <a:gd name="T43" fmla="*/ 728 h 807"/>
                <a:gd name="T44" fmla="*/ 167 w 741"/>
                <a:gd name="T45" fmla="*/ 728 h 807"/>
                <a:gd name="T46" fmla="*/ 217 w 741"/>
                <a:gd name="T47" fmla="*/ 721 h 807"/>
                <a:gd name="T48" fmla="*/ 269 w 741"/>
                <a:gd name="T49" fmla="*/ 713 h 807"/>
                <a:gd name="T50" fmla="*/ 263 w 741"/>
                <a:gd name="T51" fmla="*/ 807 h 807"/>
                <a:gd name="T52" fmla="*/ 658 w 741"/>
                <a:gd name="T53" fmla="*/ 681 h 807"/>
                <a:gd name="T54" fmla="*/ 626 w 741"/>
                <a:gd name="T55" fmla="*/ 606 h 807"/>
                <a:gd name="T56" fmla="*/ 634 w 741"/>
                <a:gd name="T57" fmla="*/ 549 h 807"/>
                <a:gd name="T58" fmla="*/ 741 w 741"/>
                <a:gd name="T59" fmla="*/ 441 h 807"/>
                <a:gd name="T60" fmla="*/ 741 w 741"/>
                <a:gd name="T61" fmla="*/ 155 h 807"/>
                <a:gd name="T62" fmla="*/ 668 w 741"/>
                <a:gd name="T63" fmla="*/ 77 h 807"/>
                <a:gd name="T64" fmla="*/ 577 w 741"/>
                <a:gd name="T65" fmla="*/ 35 h 807"/>
                <a:gd name="T66" fmla="*/ 481 w 741"/>
                <a:gd name="T67" fmla="*/ 0 h 807"/>
                <a:gd name="T68" fmla="*/ 355 w 741"/>
                <a:gd name="T69" fmla="*/ 18 h 807"/>
                <a:gd name="T70" fmla="*/ 243 w 741"/>
                <a:gd name="T71" fmla="*/ 26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1" h="807">
                  <a:moveTo>
                    <a:pt x="243" y="26"/>
                  </a:moveTo>
                  <a:lnTo>
                    <a:pt x="179" y="74"/>
                  </a:lnTo>
                  <a:lnTo>
                    <a:pt x="144" y="131"/>
                  </a:lnTo>
                  <a:lnTo>
                    <a:pt x="112" y="192"/>
                  </a:lnTo>
                  <a:lnTo>
                    <a:pt x="92" y="224"/>
                  </a:lnTo>
                  <a:lnTo>
                    <a:pt x="92" y="259"/>
                  </a:lnTo>
                  <a:lnTo>
                    <a:pt x="109" y="300"/>
                  </a:lnTo>
                  <a:lnTo>
                    <a:pt x="77" y="332"/>
                  </a:lnTo>
                  <a:lnTo>
                    <a:pt x="26" y="420"/>
                  </a:lnTo>
                  <a:lnTo>
                    <a:pt x="0" y="467"/>
                  </a:lnTo>
                  <a:lnTo>
                    <a:pt x="0" y="482"/>
                  </a:lnTo>
                  <a:lnTo>
                    <a:pt x="6" y="498"/>
                  </a:lnTo>
                  <a:lnTo>
                    <a:pt x="28" y="503"/>
                  </a:lnTo>
                  <a:lnTo>
                    <a:pt x="60" y="504"/>
                  </a:lnTo>
                  <a:lnTo>
                    <a:pt x="79" y="511"/>
                  </a:lnTo>
                  <a:lnTo>
                    <a:pt x="77" y="546"/>
                  </a:lnTo>
                  <a:lnTo>
                    <a:pt x="67" y="587"/>
                  </a:lnTo>
                  <a:lnTo>
                    <a:pt x="86" y="609"/>
                  </a:lnTo>
                  <a:lnTo>
                    <a:pt x="80" y="639"/>
                  </a:lnTo>
                  <a:lnTo>
                    <a:pt x="95" y="659"/>
                  </a:lnTo>
                  <a:lnTo>
                    <a:pt x="110" y="713"/>
                  </a:lnTo>
                  <a:lnTo>
                    <a:pt x="133" y="728"/>
                  </a:lnTo>
                  <a:lnTo>
                    <a:pt x="167" y="728"/>
                  </a:lnTo>
                  <a:lnTo>
                    <a:pt x="217" y="721"/>
                  </a:lnTo>
                  <a:lnTo>
                    <a:pt x="269" y="713"/>
                  </a:lnTo>
                  <a:lnTo>
                    <a:pt x="263" y="807"/>
                  </a:lnTo>
                  <a:lnTo>
                    <a:pt x="658" y="681"/>
                  </a:lnTo>
                  <a:lnTo>
                    <a:pt x="626" y="606"/>
                  </a:lnTo>
                  <a:lnTo>
                    <a:pt x="634" y="549"/>
                  </a:lnTo>
                  <a:lnTo>
                    <a:pt x="741" y="441"/>
                  </a:lnTo>
                  <a:lnTo>
                    <a:pt x="741" y="155"/>
                  </a:lnTo>
                  <a:lnTo>
                    <a:pt x="668" y="77"/>
                  </a:lnTo>
                  <a:lnTo>
                    <a:pt x="577" y="35"/>
                  </a:lnTo>
                  <a:lnTo>
                    <a:pt x="481" y="0"/>
                  </a:lnTo>
                  <a:lnTo>
                    <a:pt x="355" y="18"/>
                  </a:lnTo>
                  <a:lnTo>
                    <a:pt x="243" y="26"/>
                  </a:lnTo>
                  <a:close/>
                </a:path>
              </a:pathLst>
            </a:custGeom>
            <a:solidFill>
              <a:srgbClr val="FFC080"/>
            </a:solidFill>
            <a:ln w="1588">
              <a:solidFill>
                <a:srgbClr val="402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72" name="Freeform 73"/>
            <p:cNvSpPr>
              <a:spLocks/>
            </p:cNvSpPr>
            <p:nvPr/>
          </p:nvSpPr>
          <p:spPr bwMode="auto">
            <a:xfrm flipH="1">
              <a:off x="661988" y="1992858"/>
              <a:ext cx="9525" cy="3175"/>
            </a:xfrm>
            <a:custGeom>
              <a:avLst/>
              <a:gdLst>
                <a:gd name="T0" fmla="*/ 0 w 42"/>
                <a:gd name="T1" fmla="*/ 3 h 9"/>
                <a:gd name="T2" fmla="*/ 9 w 42"/>
                <a:gd name="T3" fmla="*/ 8 h 9"/>
                <a:gd name="T4" fmla="*/ 30 w 42"/>
                <a:gd name="T5" fmla="*/ 6 h 9"/>
                <a:gd name="T6" fmla="*/ 39 w 42"/>
                <a:gd name="T7" fmla="*/ 9 h 9"/>
                <a:gd name="T8" fmla="*/ 42 w 42"/>
                <a:gd name="T9" fmla="*/ 2 h 9"/>
                <a:gd name="T10" fmla="*/ 29 w 42"/>
                <a:gd name="T11" fmla="*/ 0 h 9"/>
                <a:gd name="T12" fmla="*/ 0 w 42"/>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42" h="9">
                  <a:moveTo>
                    <a:pt x="0" y="3"/>
                  </a:moveTo>
                  <a:lnTo>
                    <a:pt x="9" y="8"/>
                  </a:lnTo>
                  <a:lnTo>
                    <a:pt x="30" y="6"/>
                  </a:lnTo>
                  <a:lnTo>
                    <a:pt x="39" y="9"/>
                  </a:lnTo>
                  <a:lnTo>
                    <a:pt x="42" y="2"/>
                  </a:lnTo>
                  <a:lnTo>
                    <a:pt x="29" y="0"/>
                  </a:lnTo>
                  <a:lnTo>
                    <a:pt x="0" y="3"/>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73" name="Freeform 74"/>
            <p:cNvSpPr>
              <a:spLocks/>
            </p:cNvSpPr>
            <p:nvPr/>
          </p:nvSpPr>
          <p:spPr bwMode="auto">
            <a:xfrm flipH="1">
              <a:off x="658813" y="1984920"/>
              <a:ext cx="3175" cy="7938"/>
            </a:xfrm>
            <a:custGeom>
              <a:avLst/>
              <a:gdLst>
                <a:gd name="T0" fmla="*/ 0 w 17"/>
                <a:gd name="T1" fmla="*/ 0 h 31"/>
                <a:gd name="T2" fmla="*/ 11 w 17"/>
                <a:gd name="T3" fmla="*/ 7 h 31"/>
                <a:gd name="T4" fmla="*/ 11 w 17"/>
                <a:gd name="T5" fmla="*/ 16 h 31"/>
                <a:gd name="T6" fmla="*/ 13 w 17"/>
                <a:gd name="T7" fmla="*/ 31 h 31"/>
                <a:gd name="T8" fmla="*/ 17 w 17"/>
                <a:gd name="T9" fmla="*/ 12 h 31"/>
                <a:gd name="T10" fmla="*/ 17 w 17"/>
                <a:gd name="T11" fmla="*/ 1 h 31"/>
                <a:gd name="T12" fmla="*/ 0 w 17"/>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7" h="31">
                  <a:moveTo>
                    <a:pt x="0" y="0"/>
                  </a:moveTo>
                  <a:lnTo>
                    <a:pt x="11" y="7"/>
                  </a:lnTo>
                  <a:lnTo>
                    <a:pt x="11" y="16"/>
                  </a:lnTo>
                  <a:lnTo>
                    <a:pt x="13" y="31"/>
                  </a:lnTo>
                  <a:lnTo>
                    <a:pt x="17" y="12"/>
                  </a:lnTo>
                  <a:lnTo>
                    <a:pt x="17" y="1"/>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74" name="Freeform 75"/>
            <p:cNvSpPr>
              <a:spLocks/>
            </p:cNvSpPr>
            <p:nvPr/>
          </p:nvSpPr>
          <p:spPr bwMode="auto">
            <a:xfrm flipH="1">
              <a:off x="650875" y="1956345"/>
              <a:ext cx="3175" cy="17463"/>
            </a:xfrm>
            <a:custGeom>
              <a:avLst/>
              <a:gdLst>
                <a:gd name="T0" fmla="*/ 19 w 19"/>
                <a:gd name="T1" fmla="*/ 0 h 60"/>
                <a:gd name="T2" fmla="*/ 5 w 19"/>
                <a:gd name="T3" fmla="*/ 34 h 60"/>
                <a:gd name="T4" fmla="*/ 0 w 19"/>
                <a:gd name="T5" fmla="*/ 60 h 60"/>
                <a:gd name="T6" fmla="*/ 9 w 19"/>
                <a:gd name="T7" fmla="*/ 43 h 60"/>
                <a:gd name="T8" fmla="*/ 19 w 19"/>
                <a:gd name="T9" fmla="*/ 0 h 60"/>
              </a:gdLst>
              <a:ahLst/>
              <a:cxnLst>
                <a:cxn ang="0">
                  <a:pos x="T0" y="T1"/>
                </a:cxn>
                <a:cxn ang="0">
                  <a:pos x="T2" y="T3"/>
                </a:cxn>
                <a:cxn ang="0">
                  <a:pos x="T4" y="T5"/>
                </a:cxn>
                <a:cxn ang="0">
                  <a:pos x="T6" y="T7"/>
                </a:cxn>
                <a:cxn ang="0">
                  <a:pos x="T8" y="T9"/>
                </a:cxn>
              </a:cxnLst>
              <a:rect l="0" t="0" r="r" b="b"/>
              <a:pathLst>
                <a:path w="19" h="60">
                  <a:moveTo>
                    <a:pt x="19" y="0"/>
                  </a:moveTo>
                  <a:lnTo>
                    <a:pt x="5" y="34"/>
                  </a:lnTo>
                  <a:lnTo>
                    <a:pt x="0" y="60"/>
                  </a:lnTo>
                  <a:lnTo>
                    <a:pt x="9" y="43"/>
                  </a:lnTo>
                  <a:lnTo>
                    <a:pt x="19"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75" name="Freeform 76"/>
            <p:cNvSpPr>
              <a:spLocks/>
            </p:cNvSpPr>
            <p:nvPr/>
          </p:nvSpPr>
          <p:spPr bwMode="auto">
            <a:xfrm flipH="1">
              <a:off x="633413" y="1940470"/>
              <a:ext cx="19050" cy="12700"/>
            </a:xfrm>
            <a:custGeom>
              <a:avLst/>
              <a:gdLst>
                <a:gd name="T0" fmla="*/ 0 w 80"/>
                <a:gd name="T1" fmla="*/ 0 h 51"/>
                <a:gd name="T2" fmla="*/ 17 w 80"/>
                <a:gd name="T3" fmla="*/ 28 h 51"/>
                <a:gd name="T4" fmla="*/ 13 w 80"/>
                <a:gd name="T5" fmla="*/ 35 h 51"/>
                <a:gd name="T6" fmla="*/ 13 w 80"/>
                <a:gd name="T7" fmla="*/ 40 h 51"/>
                <a:gd name="T8" fmla="*/ 9 w 80"/>
                <a:gd name="T9" fmla="*/ 51 h 51"/>
                <a:gd name="T10" fmla="*/ 20 w 80"/>
                <a:gd name="T11" fmla="*/ 34 h 51"/>
                <a:gd name="T12" fmla="*/ 35 w 80"/>
                <a:gd name="T13" fmla="*/ 34 h 51"/>
                <a:gd name="T14" fmla="*/ 52 w 80"/>
                <a:gd name="T15" fmla="*/ 28 h 51"/>
                <a:gd name="T16" fmla="*/ 80 w 80"/>
                <a:gd name="T17" fmla="*/ 26 h 51"/>
                <a:gd name="T18" fmla="*/ 52 w 80"/>
                <a:gd name="T19" fmla="*/ 9 h 51"/>
                <a:gd name="T20" fmla="*/ 0 w 80"/>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51">
                  <a:moveTo>
                    <a:pt x="0" y="0"/>
                  </a:moveTo>
                  <a:lnTo>
                    <a:pt x="17" y="28"/>
                  </a:lnTo>
                  <a:lnTo>
                    <a:pt x="13" y="35"/>
                  </a:lnTo>
                  <a:lnTo>
                    <a:pt x="13" y="40"/>
                  </a:lnTo>
                  <a:lnTo>
                    <a:pt x="9" y="51"/>
                  </a:lnTo>
                  <a:lnTo>
                    <a:pt x="20" y="34"/>
                  </a:lnTo>
                  <a:lnTo>
                    <a:pt x="35" y="34"/>
                  </a:lnTo>
                  <a:lnTo>
                    <a:pt x="52" y="28"/>
                  </a:lnTo>
                  <a:lnTo>
                    <a:pt x="80" y="26"/>
                  </a:lnTo>
                  <a:lnTo>
                    <a:pt x="52" y="9"/>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76" name="Freeform 77"/>
            <p:cNvSpPr>
              <a:spLocks/>
            </p:cNvSpPr>
            <p:nvPr/>
          </p:nvSpPr>
          <p:spPr bwMode="auto">
            <a:xfrm flipH="1">
              <a:off x="625475" y="1919833"/>
              <a:ext cx="33338" cy="12700"/>
            </a:xfrm>
            <a:custGeom>
              <a:avLst/>
              <a:gdLst>
                <a:gd name="T0" fmla="*/ 0 w 135"/>
                <a:gd name="T1" fmla="*/ 25 h 48"/>
                <a:gd name="T2" fmla="*/ 6 w 135"/>
                <a:gd name="T3" fmla="*/ 42 h 48"/>
                <a:gd name="T4" fmla="*/ 20 w 135"/>
                <a:gd name="T5" fmla="*/ 48 h 48"/>
                <a:gd name="T6" fmla="*/ 42 w 135"/>
                <a:gd name="T7" fmla="*/ 34 h 48"/>
                <a:gd name="T8" fmla="*/ 69 w 135"/>
                <a:gd name="T9" fmla="*/ 25 h 48"/>
                <a:gd name="T10" fmla="*/ 113 w 135"/>
                <a:gd name="T11" fmla="*/ 24 h 48"/>
                <a:gd name="T12" fmla="*/ 135 w 135"/>
                <a:gd name="T13" fmla="*/ 27 h 48"/>
                <a:gd name="T14" fmla="*/ 101 w 135"/>
                <a:gd name="T15" fmla="*/ 12 h 48"/>
                <a:gd name="T16" fmla="*/ 77 w 135"/>
                <a:gd name="T17" fmla="*/ 6 h 48"/>
                <a:gd name="T18" fmla="*/ 80 w 135"/>
                <a:gd name="T19" fmla="*/ 0 h 48"/>
                <a:gd name="T20" fmla="*/ 57 w 135"/>
                <a:gd name="T21" fmla="*/ 9 h 48"/>
                <a:gd name="T22" fmla="*/ 59 w 135"/>
                <a:gd name="T23" fmla="*/ 3 h 48"/>
                <a:gd name="T24" fmla="*/ 40 w 135"/>
                <a:gd name="T25" fmla="*/ 12 h 48"/>
                <a:gd name="T26" fmla="*/ 23 w 135"/>
                <a:gd name="T27" fmla="*/ 12 h 48"/>
                <a:gd name="T28" fmla="*/ 0 w 135"/>
                <a:gd name="T29"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48">
                  <a:moveTo>
                    <a:pt x="0" y="25"/>
                  </a:moveTo>
                  <a:lnTo>
                    <a:pt x="6" y="42"/>
                  </a:lnTo>
                  <a:lnTo>
                    <a:pt x="20" y="48"/>
                  </a:lnTo>
                  <a:lnTo>
                    <a:pt x="42" y="34"/>
                  </a:lnTo>
                  <a:lnTo>
                    <a:pt x="69" y="25"/>
                  </a:lnTo>
                  <a:lnTo>
                    <a:pt x="113" y="24"/>
                  </a:lnTo>
                  <a:lnTo>
                    <a:pt x="135" y="27"/>
                  </a:lnTo>
                  <a:lnTo>
                    <a:pt x="101" y="12"/>
                  </a:lnTo>
                  <a:lnTo>
                    <a:pt x="77" y="6"/>
                  </a:lnTo>
                  <a:lnTo>
                    <a:pt x="80" y="0"/>
                  </a:lnTo>
                  <a:lnTo>
                    <a:pt x="57" y="9"/>
                  </a:lnTo>
                  <a:lnTo>
                    <a:pt x="59" y="3"/>
                  </a:lnTo>
                  <a:lnTo>
                    <a:pt x="40" y="12"/>
                  </a:lnTo>
                  <a:lnTo>
                    <a:pt x="23" y="12"/>
                  </a:lnTo>
                  <a:lnTo>
                    <a:pt x="0" y="2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77" name="Freeform 78"/>
            <p:cNvSpPr>
              <a:spLocks/>
            </p:cNvSpPr>
            <p:nvPr/>
          </p:nvSpPr>
          <p:spPr bwMode="auto">
            <a:xfrm flipH="1">
              <a:off x="566738" y="1937295"/>
              <a:ext cx="19050" cy="42863"/>
            </a:xfrm>
            <a:custGeom>
              <a:avLst/>
              <a:gdLst>
                <a:gd name="T0" fmla="*/ 0 w 78"/>
                <a:gd name="T1" fmla="*/ 30 h 159"/>
                <a:gd name="T2" fmla="*/ 24 w 78"/>
                <a:gd name="T3" fmla="*/ 10 h 159"/>
                <a:gd name="T4" fmla="*/ 52 w 78"/>
                <a:gd name="T5" fmla="*/ 15 h 159"/>
                <a:gd name="T6" fmla="*/ 68 w 78"/>
                <a:gd name="T7" fmla="*/ 41 h 159"/>
                <a:gd name="T8" fmla="*/ 71 w 78"/>
                <a:gd name="T9" fmla="*/ 77 h 159"/>
                <a:gd name="T10" fmla="*/ 68 w 78"/>
                <a:gd name="T11" fmla="*/ 105 h 159"/>
                <a:gd name="T12" fmla="*/ 59 w 78"/>
                <a:gd name="T13" fmla="*/ 128 h 159"/>
                <a:gd name="T14" fmla="*/ 44 w 78"/>
                <a:gd name="T15" fmla="*/ 93 h 159"/>
                <a:gd name="T16" fmla="*/ 31 w 78"/>
                <a:gd name="T17" fmla="*/ 73 h 159"/>
                <a:gd name="T18" fmla="*/ 5 w 78"/>
                <a:gd name="T19" fmla="*/ 60 h 159"/>
                <a:gd name="T20" fmla="*/ 25 w 78"/>
                <a:gd name="T21" fmla="*/ 89 h 159"/>
                <a:gd name="T22" fmla="*/ 47 w 78"/>
                <a:gd name="T23" fmla="*/ 111 h 159"/>
                <a:gd name="T24" fmla="*/ 49 w 78"/>
                <a:gd name="T25" fmla="*/ 134 h 159"/>
                <a:gd name="T26" fmla="*/ 40 w 78"/>
                <a:gd name="T27" fmla="*/ 156 h 159"/>
                <a:gd name="T28" fmla="*/ 28 w 78"/>
                <a:gd name="T29" fmla="*/ 159 h 159"/>
                <a:gd name="T30" fmla="*/ 61 w 78"/>
                <a:gd name="T31" fmla="*/ 151 h 159"/>
                <a:gd name="T32" fmla="*/ 77 w 78"/>
                <a:gd name="T33" fmla="*/ 117 h 159"/>
                <a:gd name="T34" fmla="*/ 78 w 78"/>
                <a:gd name="T35" fmla="*/ 73 h 159"/>
                <a:gd name="T36" fmla="*/ 77 w 78"/>
                <a:gd name="T37" fmla="*/ 33 h 159"/>
                <a:gd name="T38" fmla="*/ 59 w 78"/>
                <a:gd name="T39" fmla="*/ 7 h 159"/>
                <a:gd name="T40" fmla="*/ 34 w 78"/>
                <a:gd name="T41" fmla="*/ 0 h 159"/>
                <a:gd name="T42" fmla="*/ 10 w 78"/>
                <a:gd name="T43" fmla="*/ 4 h 159"/>
                <a:gd name="T44" fmla="*/ 0 w 78"/>
                <a:gd name="T4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159">
                  <a:moveTo>
                    <a:pt x="0" y="30"/>
                  </a:moveTo>
                  <a:lnTo>
                    <a:pt x="24" y="10"/>
                  </a:lnTo>
                  <a:lnTo>
                    <a:pt x="52" y="15"/>
                  </a:lnTo>
                  <a:lnTo>
                    <a:pt x="68" y="41"/>
                  </a:lnTo>
                  <a:lnTo>
                    <a:pt x="71" y="77"/>
                  </a:lnTo>
                  <a:lnTo>
                    <a:pt x="68" y="105"/>
                  </a:lnTo>
                  <a:lnTo>
                    <a:pt x="59" y="128"/>
                  </a:lnTo>
                  <a:lnTo>
                    <a:pt x="44" y="93"/>
                  </a:lnTo>
                  <a:lnTo>
                    <a:pt x="31" y="73"/>
                  </a:lnTo>
                  <a:lnTo>
                    <a:pt x="5" y="60"/>
                  </a:lnTo>
                  <a:lnTo>
                    <a:pt x="25" y="89"/>
                  </a:lnTo>
                  <a:lnTo>
                    <a:pt x="47" y="111"/>
                  </a:lnTo>
                  <a:lnTo>
                    <a:pt x="49" y="134"/>
                  </a:lnTo>
                  <a:lnTo>
                    <a:pt x="40" y="156"/>
                  </a:lnTo>
                  <a:lnTo>
                    <a:pt x="28" y="159"/>
                  </a:lnTo>
                  <a:lnTo>
                    <a:pt x="61" y="151"/>
                  </a:lnTo>
                  <a:lnTo>
                    <a:pt x="77" y="117"/>
                  </a:lnTo>
                  <a:lnTo>
                    <a:pt x="78" y="73"/>
                  </a:lnTo>
                  <a:lnTo>
                    <a:pt x="77" y="33"/>
                  </a:lnTo>
                  <a:lnTo>
                    <a:pt x="59" y="7"/>
                  </a:lnTo>
                  <a:lnTo>
                    <a:pt x="34" y="0"/>
                  </a:lnTo>
                  <a:lnTo>
                    <a:pt x="10" y="4"/>
                  </a:lnTo>
                  <a:lnTo>
                    <a:pt x="0" y="3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78" name="Freeform 79"/>
            <p:cNvSpPr>
              <a:spLocks/>
            </p:cNvSpPr>
            <p:nvPr/>
          </p:nvSpPr>
          <p:spPr bwMode="auto">
            <a:xfrm flipH="1">
              <a:off x="560388" y="1929358"/>
              <a:ext cx="30162" cy="60325"/>
            </a:xfrm>
            <a:custGeom>
              <a:avLst/>
              <a:gdLst>
                <a:gd name="T0" fmla="*/ 0 w 129"/>
                <a:gd name="T1" fmla="*/ 53 h 215"/>
                <a:gd name="T2" fmla="*/ 20 w 129"/>
                <a:gd name="T3" fmla="*/ 19 h 215"/>
                <a:gd name="T4" fmla="*/ 54 w 129"/>
                <a:gd name="T5" fmla="*/ 9 h 215"/>
                <a:gd name="T6" fmla="*/ 95 w 129"/>
                <a:gd name="T7" fmla="*/ 16 h 215"/>
                <a:gd name="T8" fmla="*/ 109 w 129"/>
                <a:gd name="T9" fmla="*/ 35 h 215"/>
                <a:gd name="T10" fmla="*/ 120 w 129"/>
                <a:gd name="T11" fmla="*/ 67 h 215"/>
                <a:gd name="T12" fmla="*/ 120 w 129"/>
                <a:gd name="T13" fmla="*/ 93 h 215"/>
                <a:gd name="T14" fmla="*/ 114 w 129"/>
                <a:gd name="T15" fmla="*/ 111 h 215"/>
                <a:gd name="T16" fmla="*/ 114 w 129"/>
                <a:gd name="T17" fmla="*/ 137 h 215"/>
                <a:gd name="T18" fmla="*/ 107 w 129"/>
                <a:gd name="T19" fmla="*/ 168 h 215"/>
                <a:gd name="T20" fmla="*/ 80 w 129"/>
                <a:gd name="T21" fmla="*/ 198 h 215"/>
                <a:gd name="T22" fmla="*/ 63 w 129"/>
                <a:gd name="T23" fmla="*/ 198 h 215"/>
                <a:gd name="T24" fmla="*/ 40 w 129"/>
                <a:gd name="T25" fmla="*/ 198 h 215"/>
                <a:gd name="T26" fmla="*/ 40 w 129"/>
                <a:gd name="T27" fmla="*/ 203 h 215"/>
                <a:gd name="T28" fmla="*/ 57 w 129"/>
                <a:gd name="T29" fmla="*/ 215 h 215"/>
                <a:gd name="T30" fmla="*/ 76 w 129"/>
                <a:gd name="T31" fmla="*/ 211 h 215"/>
                <a:gd name="T32" fmla="*/ 101 w 129"/>
                <a:gd name="T33" fmla="*/ 201 h 215"/>
                <a:gd name="T34" fmla="*/ 121 w 129"/>
                <a:gd name="T35" fmla="*/ 171 h 215"/>
                <a:gd name="T36" fmla="*/ 123 w 129"/>
                <a:gd name="T37" fmla="*/ 121 h 215"/>
                <a:gd name="T38" fmla="*/ 129 w 129"/>
                <a:gd name="T39" fmla="*/ 87 h 215"/>
                <a:gd name="T40" fmla="*/ 129 w 129"/>
                <a:gd name="T41" fmla="*/ 58 h 215"/>
                <a:gd name="T42" fmla="*/ 117 w 129"/>
                <a:gd name="T43" fmla="*/ 32 h 215"/>
                <a:gd name="T44" fmla="*/ 103 w 129"/>
                <a:gd name="T45" fmla="*/ 9 h 215"/>
                <a:gd name="T46" fmla="*/ 69 w 129"/>
                <a:gd name="T47" fmla="*/ 0 h 215"/>
                <a:gd name="T48" fmla="*/ 20 w 129"/>
                <a:gd name="T49" fmla="*/ 6 h 215"/>
                <a:gd name="T50" fmla="*/ 3 w 129"/>
                <a:gd name="T51" fmla="*/ 19 h 215"/>
                <a:gd name="T52" fmla="*/ 0 w 129"/>
                <a:gd name="T53" fmla="*/ 5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215">
                  <a:moveTo>
                    <a:pt x="0" y="53"/>
                  </a:moveTo>
                  <a:lnTo>
                    <a:pt x="20" y="19"/>
                  </a:lnTo>
                  <a:lnTo>
                    <a:pt x="54" y="9"/>
                  </a:lnTo>
                  <a:lnTo>
                    <a:pt x="95" y="16"/>
                  </a:lnTo>
                  <a:lnTo>
                    <a:pt x="109" y="35"/>
                  </a:lnTo>
                  <a:lnTo>
                    <a:pt x="120" y="67"/>
                  </a:lnTo>
                  <a:lnTo>
                    <a:pt x="120" y="93"/>
                  </a:lnTo>
                  <a:lnTo>
                    <a:pt x="114" y="111"/>
                  </a:lnTo>
                  <a:lnTo>
                    <a:pt x="114" y="137"/>
                  </a:lnTo>
                  <a:lnTo>
                    <a:pt x="107" y="168"/>
                  </a:lnTo>
                  <a:lnTo>
                    <a:pt x="80" y="198"/>
                  </a:lnTo>
                  <a:lnTo>
                    <a:pt x="63" y="198"/>
                  </a:lnTo>
                  <a:lnTo>
                    <a:pt x="40" y="198"/>
                  </a:lnTo>
                  <a:lnTo>
                    <a:pt x="40" y="203"/>
                  </a:lnTo>
                  <a:lnTo>
                    <a:pt x="57" y="215"/>
                  </a:lnTo>
                  <a:lnTo>
                    <a:pt x="76" y="211"/>
                  </a:lnTo>
                  <a:lnTo>
                    <a:pt x="101" y="201"/>
                  </a:lnTo>
                  <a:lnTo>
                    <a:pt x="121" y="171"/>
                  </a:lnTo>
                  <a:lnTo>
                    <a:pt x="123" y="121"/>
                  </a:lnTo>
                  <a:lnTo>
                    <a:pt x="129" y="87"/>
                  </a:lnTo>
                  <a:lnTo>
                    <a:pt x="129" y="58"/>
                  </a:lnTo>
                  <a:lnTo>
                    <a:pt x="117" y="32"/>
                  </a:lnTo>
                  <a:lnTo>
                    <a:pt x="103" y="9"/>
                  </a:lnTo>
                  <a:lnTo>
                    <a:pt x="69" y="0"/>
                  </a:lnTo>
                  <a:lnTo>
                    <a:pt x="20" y="6"/>
                  </a:lnTo>
                  <a:lnTo>
                    <a:pt x="3" y="19"/>
                  </a:lnTo>
                  <a:lnTo>
                    <a:pt x="0" y="53"/>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79" name="Freeform 80"/>
            <p:cNvSpPr>
              <a:spLocks/>
            </p:cNvSpPr>
            <p:nvPr/>
          </p:nvSpPr>
          <p:spPr bwMode="auto">
            <a:xfrm flipH="1">
              <a:off x="579438" y="1996033"/>
              <a:ext cx="26987" cy="46037"/>
            </a:xfrm>
            <a:custGeom>
              <a:avLst/>
              <a:gdLst>
                <a:gd name="T0" fmla="*/ 118 w 118"/>
                <a:gd name="T1" fmla="*/ 0 h 179"/>
                <a:gd name="T2" fmla="*/ 102 w 118"/>
                <a:gd name="T3" fmla="*/ 39 h 179"/>
                <a:gd name="T4" fmla="*/ 77 w 118"/>
                <a:gd name="T5" fmla="*/ 80 h 179"/>
                <a:gd name="T6" fmla="*/ 52 w 118"/>
                <a:gd name="T7" fmla="*/ 116 h 179"/>
                <a:gd name="T8" fmla="*/ 17 w 118"/>
                <a:gd name="T9" fmla="*/ 164 h 179"/>
                <a:gd name="T10" fmla="*/ 0 w 118"/>
                <a:gd name="T11" fmla="*/ 179 h 179"/>
                <a:gd name="T12" fmla="*/ 39 w 118"/>
                <a:gd name="T13" fmla="*/ 159 h 179"/>
                <a:gd name="T14" fmla="*/ 70 w 118"/>
                <a:gd name="T15" fmla="*/ 115 h 179"/>
                <a:gd name="T16" fmla="*/ 99 w 118"/>
                <a:gd name="T17" fmla="*/ 67 h 179"/>
                <a:gd name="T18" fmla="*/ 118 w 118"/>
                <a:gd name="T19"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79">
                  <a:moveTo>
                    <a:pt x="118" y="0"/>
                  </a:moveTo>
                  <a:lnTo>
                    <a:pt x="102" y="39"/>
                  </a:lnTo>
                  <a:lnTo>
                    <a:pt x="77" y="80"/>
                  </a:lnTo>
                  <a:lnTo>
                    <a:pt x="52" y="116"/>
                  </a:lnTo>
                  <a:lnTo>
                    <a:pt x="17" y="164"/>
                  </a:lnTo>
                  <a:lnTo>
                    <a:pt x="0" y="179"/>
                  </a:lnTo>
                  <a:lnTo>
                    <a:pt x="39" y="159"/>
                  </a:lnTo>
                  <a:lnTo>
                    <a:pt x="70" y="115"/>
                  </a:lnTo>
                  <a:lnTo>
                    <a:pt x="99" y="67"/>
                  </a:lnTo>
                  <a:lnTo>
                    <a:pt x="118"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80" name="Freeform 81"/>
            <p:cNvSpPr>
              <a:spLocks/>
            </p:cNvSpPr>
            <p:nvPr/>
          </p:nvSpPr>
          <p:spPr bwMode="auto">
            <a:xfrm flipH="1">
              <a:off x="495300" y="1826170"/>
              <a:ext cx="157163" cy="185738"/>
            </a:xfrm>
            <a:custGeom>
              <a:avLst/>
              <a:gdLst>
                <a:gd name="T0" fmla="*/ 54 w 671"/>
                <a:gd name="T1" fmla="*/ 193 h 670"/>
                <a:gd name="T2" fmla="*/ 155 w 671"/>
                <a:gd name="T3" fmla="*/ 177 h 670"/>
                <a:gd name="T4" fmla="*/ 223 w 671"/>
                <a:gd name="T5" fmla="*/ 187 h 670"/>
                <a:gd name="T6" fmla="*/ 264 w 671"/>
                <a:gd name="T7" fmla="*/ 234 h 670"/>
                <a:gd name="T8" fmla="*/ 238 w 671"/>
                <a:gd name="T9" fmla="*/ 290 h 670"/>
                <a:gd name="T10" fmla="*/ 206 w 671"/>
                <a:gd name="T11" fmla="*/ 311 h 670"/>
                <a:gd name="T12" fmla="*/ 197 w 671"/>
                <a:gd name="T13" fmla="*/ 366 h 670"/>
                <a:gd name="T14" fmla="*/ 217 w 671"/>
                <a:gd name="T15" fmla="*/ 401 h 670"/>
                <a:gd name="T16" fmla="*/ 200 w 671"/>
                <a:gd name="T17" fmla="*/ 453 h 670"/>
                <a:gd name="T18" fmla="*/ 242 w 671"/>
                <a:gd name="T19" fmla="*/ 453 h 670"/>
                <a:gd name="T20" fmla="*/ 254 w 671"/>
                <a:gd name="T21" fmla="*/ 394 h 670"/>
                <a:gd name="T22" fmla="*/ 280 w 671"/>
                <a:gd name="T23" fmla="*/ 366 h 670"/>
                <a:gd name="T24" fmla="*/ 329 w 671"/>
                <a:gd name="T25" fmla="*/ 366 h 670"/>
                <a:gd name="T26" fmla="*/ 378 w 671"/>
                <a:gd name="T27" fmla="*/ 378 h 670"/>
                <a:gd name="T28" fmla="*/ 393 w 671"/>
                <a:gd name="T29" fmla="*/ 419 h 670"/>
                <a:gd name="T30" fmla="*/ 399 w 671"/>
                <a:gd name="T31" fmla="*/ 475 h 670"/>
                <a:gd name="T32" fmla="*/ 393 w 671"/>
                <a:gd name="T33" fmla="*/ 516 h 670"/>
                <a:gd name="T34" fmla="*/ 393 w 671"/>
                <a:gd name="T35" fmla="*/ 547 h 670"/>
                <a:gd name="T36" fmla="*/ 396 w 671"/>
                <a:gd name="T37" fmla="*/ 581 h 670"/>
                <a:gd name="T38" fmla="*/ 428 w 671"/>
                <a:gd name="T39" fmla="*/ 613 h 670"/>
                <a:gd name="T40" fmla="*/ 451 w 671"/>
                <a:gd name="T41" fmla="*/ 632 h 670"/>
                <a:gd name="T42" fmla="*/ 510 w 671"/>
                <a:gd name="T43" fmla="*/ 670 h 670"/>
                <a:gd name="T44" fmla="*/ 620 w 671"/>
                <a:gd name="T45" fmla="*/ 558 h 670"/>
                <a:gd name="T46" fmla="*/ 652 w 671"/>
                <a:gd name="T47" fmla="*/ 466 h 670"/>
                <a:gd name="T48" fmla="*/ 665 w 671"/>
                <a:gd name="T49" fmla="*/ 318 h 670"/>
                <a:gd name="T50" fmla="*/ 671 w 671"/>
                <a:gd name="T51" fmla="*/ 215 h 670"/>
                <a:gd name="T52" fmla="*/ 658 w 671"/>
                <a:gd name="T53" fmla="*/ 114 h 670"/>
                <a:gd name="T54" fmla="*/ 629 w 671"/>
                <a:gd name="T55" fmla="*/ 59 h 670"/>
                <a:gd name="T56" fmla="*/ 562 w 671"/>
                <a:gd name="T57" fmla="*/ 21 h 670"/>
                <a:gd name="T58" fmla="*/ 502 w 671"/>
                <a:gd name="T59" fmla="*/ 8 h 670"/>
                <a:gd name="T60" fmla="*/ 384 w 671"/>
                <a:gd name="T61" fmla="*/ 0 h 670"/>
                <a:gd name="T62" fmla="*/ 270 w 671"/>
                <a:gd name="T63" fmla="*/ 5 h 670"/>
                <a:gd name="T64" fmla="*/ 129 w 671"/>
                <a:gd name="T65" fmla="*/ 30 h 670"/>
                <a:gd name="T66" fmla="*/ 64 w 671"/>
                <a:gd name="T67" fmla="*/ 62 h 670"/>
                <a:gd name="T68" fmla="*/ 32 w 671"/>
                <a:gd name="T69" fmla="*/ 94 h 670"/>
                <a:gd name="T70" fmla="*/ 0 w 671"/>
                <a:gd name="T71" fmla="*/ 140 h 670"/>
                <a:gd name="T72" fmla="*/ 6 w 671"/>
                <a:gd name="T73" fmla="*/ 166 h 670"/>
                <a:gd name="T74" fmla="*/ 54 w 671"/>
                <a:gd name="T75" fmla="*/ 19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1" h="670">
                  <a:moveTo>
                    <a:pt x="54" y="193"/>
                  </a:moveTo>
                  <a:lnTo>
                    <a:pt x="155" y="177"/>
                  </a:lnTo>
                  <a:lnTo>
                    <a:pt x="223" y="187"/>
                  </a:lnTo>
                  <a:lnTo>
                    <a:pt x="264" y="234"/>
                  </a:lnTo>
                  <a:lnTo>
                    <a:pt x="238" y="290"/>
                  </a:lnTo>
                  <a:lnTo>
                    <a:pt x="206" y="311"/>
                  </a:lnTo>
                  <a:lnTo>
                    <a:pt x="197" y="366"/>
                  </a:lnTo>
                  <a:lnTo>
                    <a:pt x="217" y="401"/>
                  </a:lnTo>
                  <a:lnTo>
                    <a:pt x="200" y="453"/>
                  </a:lnTo>
                  <a:lnTo>
                    <a:pt x="242" y="453"/>
                  </a:lnTo>
                  <a:lnTo>
                    <a:pt x="254" y="394"/>
                  </a:lnTo>
                  <a:lnTo>
                    <a:pt x="280" y="366"/>
                  </a:lnTo>
                  <a:lnTo>
                    <a:pt x="329" y="366"/>
                  </a:lnTo>
                  <a:lnTo>
                    <a:pt x="378" y="378"/>
                  </a:lnTo>
                  <a:lnTo>
                    <a:pt x="393" y="419"/>
                  </a:lnTo>
                  <a:lnTo>
                    <a:pt x="399" y="475"/>
                  </a:lnTo>
                  <a:lnTo>
                    <a:pt x="393" y="516"/>
                  </a:lnTo>
                  <a:lnTo>
                    <a:pt x="393" y="547"/>
                  </a:lnTo>
                  <a:lnTo>
                    <a:pt x="396" y="581"/>
                  </a:lnTo>
                  <a:lnTo>
                    <a:pt x="428" y="613"/>
                  </a:lnTo>
                  <a:lnTo>
                    <a:pt x="451" y="632"/>
                  </a:lnTo>
                  <a:lnTo>
                    <a:pt x="510" y="670"/>
                  </a:lnTo>
                  <a:lnTo>
                    <a:pt x="620" y="558"/>
                  </a:lnTo>
                  <a:lnTo>
                    <a:pt x="652" y="466"/>
                  </a:lnTo>
                  <a:lnTo>
                    <a:pt x="665" y="318"/>
                  </a:lnTo>
                  <a:lnTo>
                    <a:pt x="671" y="215"/>
                  </a:lnTo>
                  <a:lnTo>
                    <a:pt x="658" y="114"/>
                  </a:lnTo>
                  <a:lnTo>
                    <a:pt x="629" y="59"/>
                  </a:lnTo>
                  <a:lnTo>
                    <a:pt x="562" y="21"/>
                  </a:lnTo>
                  <a:lnTo>
                    <a:pt x="502" y="8"/>
                  </a:lnTo>
                  <a:lnTo>
                    <a:pt x="384" y="0"/>
                  </a:lnTo>
                  <a:lnTo>
                    <a:pt x="270" y="5"/>
                  </a:lnTo>
                  <a:lnTo>
                    <a:pt x="129" y="30"/>
                  </a:lnTo>
                  <a:lnTo>
                    <a:pt x="64" y="62"/>
                  </a:lnTo>
                  <a:lnTo>
                    <a:pt x="32" y="94"/>
                  </a:lnTo>
                  <a:lnTo>
                    <a:pt x="0" y="140"/>
                  </a:lnTo>
                  <a:lnTo>
                    <a:pt x="6" y="166"/>
                  </a:lnTo>
                  <a:lnTo>
                    <a:pt x="54" y="1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481" name="Freeform 82"/>
            <p:cNvSpPr>
              <a:spLocks/>
            </p:cNvSpPr>
            <p:nvPr/>
          </p:nvSpPr>
          <p:spPr bwMode="auto">
            <a:xfrm flipH="1">
              <a:off x="498475" y="1829345"/>
              <a:ext cx="149225" cy="176213"/>
            </a:xfrm>
            <a:custGeom>
              <a:avLst/>
              <a:gdLst>
                <a:gd name="T0" fmla="*/ 25 w 636"/>
                <a:gd name="T1" fmla="*/ 98 h 643"/>
                <a:gd name="T2" fmla="*/ 13 w 636"/>
                <a:gd name="T3" fmla="*/ 152 h 643"/>
                <a:gd name="T4" fmla="*/ 160 w 636"/>
                <a:gd name="T5" fmla="*/ 158 h 643"/>
                <a:gd name="T6" fmla="*/ 290 w 636"/>
                <a:gd name="T7" fmla="*/ 126 h 643"/>
                <a:gd name="T8" fmla="*/ 229 w 636"/>
                <a:gd name="T9" fmla="*/ 148 h 643"/>
                <a:gd name="T10" fmla="*/ 213 w 636"/>
                <a:gd name="T11" fmla="*/ 169 h 643"/>
                <a:gd name="T12" fmla="*/ 277 w 636"/>
                <a:gd name="T13" fmla="*/ 163 h 643"/>
                <a:gd name="T14" fmla="*/ 293 w 636"/>
                <a:gd name="T15" fmla="*/ 172 h 643"/>
                <a:gd name="T16" fmla="*/ 255 w 636"/>
                <a:gd name="T17" fmla="*/ 217 h 643"/>
                <a:gd name="T18" fmla="*/ 267 w 636"/>
                <a:gd name="T19" fmla="*/ 226 h 643"/>
                <a:gd name="T20" fmla="*/ 232 w 636"/>
                <a:gd name="T21" fmla="*/ 280 h 643"/>
                <a:gd name="T22" fmla="*/ 348 w 636"/>
                <a:gd name="T23" fmla="*/ 255 h 643"/>
                <a:gd name="T24" fmla="*/ 194 w 636"/>
                <a:gd name="T25" fmla="*/ 310 h 643"/>
                <a:gd name="T26" fmla="*/ 280 w 636"/>
                <a:gd name="T27" fmla="*/ 300 h 643"/>
                <a:gd name="T28" fmla="*/ 204 w 636"/>
                <a:gd name="T29" fmla="*/ 338 h 643"/>
                <a:gd name="T30" fmla="*/ 229 w 636"/>
                <a:gd name="T31" fmla="*/ 358 h 643"/>
                <a:gd name="T32" fmla="*/ 354 w 636"/>
                <a:gd name="T33" fmla="*/ 344 h 643"/>
                <a:gd name="T34" fmla="*/ 444 w 636"/>
                <a:gd name="T35" fmla="*/ 355 h 643"/>
                <a:gd name="T36" fmla="*/ 438 w 636"/>
                <a:gd name="T37" fmla="*/ 379 h 643"/>
                <a:gd name="T38" fmla="*/ 460 w 636"/>
                <a:gd name="T39" fmla="*/ 393 h 643"/>
                <a:gd name="T40" fmla="*/ 387 w 636"/>
                <a:gd name="T41" fmla="*/ 442 h 643"/>
                <a:gd name="T42" fmla="*/ 454 w 636"/>
                <a:gd name="T43" fmla="*/ 440 h 643"/>
                <a:gd name="T44" fmla="*/ 387 w 636"/>
                <a:gd name="T45" fmla="*/ 511 h 643"/>
                <a:gd name="T46" fmla="*/ 432 w 636"/>
                <a:gd name="T47" fmla="*/ 508 h 643"/>
                <a:gd name="T48" fmla="*/ 412 w 636"/>
                <a:gd name="T49" fmla="*/ 586 h 643"/>
                <a:gd name="T50" fmla="*/ 496 w 636"/>
                <a:gd name="T51" fmla="*/ 471 h 643"/>
                <a:gd name="T52" fmla="*/ 419 w 636"/>
                <a:gd name="T53" fmla="*/ 599 h 643"/>
                <a:gd name="T54" fmla="*/ 514 w 636"/>
                <a:gd name="T55" fmla="*/ 553 h 643"/>
                <a:gd name="T56" fmla="*/ 491 w 636"/>
                <a:gd name="T57" fmla="*/ 602 h 643"/>
                <a:gd name="T58" fmla="*/ 540 w 636"/>
                <a:gd name="T59" fmla="*/ 599 h 643"/>
                <a:gd name="T60" fmla="*/ 620 w 636"/>
                <a:gd name="T61" fmla="*/ 386 h 643"/>
                <a:gd name="T62" fmla="*/ 582 w 636"/>
                <a:gd name="T63" fmla="*/ 255 h 643"/>
                <a:gd name="T64" fmla="*/ 514 w 636"/>
                <a:gd name="T65" fmla="*/ 266 h 643"/>
                <a:gd name="T66" fmla="*/ 630 w 636"/>
                <a:gd name="T67" fmla="*/ 223 h 643"/>
                <a:gd name="T68" fmla="*/ 551 w 636"/>
                <a:gd name="T69" fmla="*/ 141 h 643"/>
                <a:gd name="T70" fmla="*/ 499 w 636"/>
                <a:gd name="T71" fmla="*/ 141 h 643"/>
                <a:gd name="T72" fmla="*/ 607 w 636"/>
                <a:gd name="T73" fmla="*/ 69 h 643"/>
                <a:gd name="T74" fmla="*/ 482 w 636"/>
                <a:gd name="T75" fmla="*/ 41 h 643"/>
                <a:gd name="T76" fmla="*/ 517 w 636"/>
                <a:gd name="T77" fmla="*/ 16 h 643"/>
                <a:gd name="T78" fmla="*/ 359 w 636"/>
                <a:gd name="T79" fmla="*/ 13 h 643"/>
                <a:gd name="T80" fmla="*/ 298 w 636"/>
                <a:gd name="T81" fmla="*/ 32 h 643"/>
                <a:gd name="T82" fmla="*/ 287 w 636"/>
                <a:gd name="T83" fmla="*/ 3 h 643"/>
                <a:gd name="T84" fmla="*/ 163 w 636"/>
                <a:gd name="T85" fmla="*/ 54 h 643"/>
                <a:gd name="T86" fmla="*/ 184 w 636"/>
                <a:gd name="T87" fmla="*/ 1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6" h="643">
                  <a:moveTo>
                    <a:pt x="104" y="41"/>
                  </a:moveTo>
                  <a:lnTo>
                    <a:pt x="51" y="63"/>
                  </a:lnTo>
                  <a:lnTo>
                    <a:pt x="25" y="98"/>
                  </a:lnTo>
                  <a:lnTo>
                    <a:pt x="10" y="121"/>
                  </a:lnTo>
                  <a:lnTo>
                    <a:pt x="0" y="138"/>
                  </a:lnTo>
                  <a:lnTo>
                    <a:pt x="13" y="152"/>
                  </a:lnTo>
                  <a:lnTo>
                    <a:pt x="41" y="169"/>
                  </a:lnTo>
                  <a:lnTo>
                    <a:pt x="110" y="158"/>
                  </a:lnTo>
                  <a:lnTo>
                    <a:pt x="160" y="158"/>
                  </a:lnTo>
                  <a:lnTo>
                    <a:pt x="194" y="141"/>
                  </a:lnTo>
                  <a:lnTo>
                    <a:pt x="245" y="129"/>
                  </a:lnTo>
                  <a:lnTo>
                    <a:pt x="290" y="126"/>
                  </a:lnTo>
                  <a:lnTo>
                    <a:pt x="342" y="129"/>
                  </a:lnTo>
                  <a:lnTo>
                    <a:pt x="267" y="138"/>
                  </a:lnTo>
                  <a:lnTo>
                    <a:pt x="229" y="148"/>
                  </a:lnTo>
                  <a:lnTo>
                    <a:pt x="201" y="158"/>
                  </a:lnTo>
                  <a:lnTo>
                    <a:pt x="194" y="161"/>
                  </a:lnTo>
                  <a:lnTo>
                    <a:pt x="213" y="169"/>
                  </a:lnTo>
                  <a:lnTo>
                    <a:pt x="229" y="185"/>
                  </a:lnTo>
                  <a:lnTo>
                    <a:pt x="255" y="169"/>
                  </a:lnTo>
                  <a:lnTo>
                    <a:pt x="277" y="163"/>
                  </a:lnTo>
                  <a:lnTo>
                    <a:pt x="325" y="155"/>
                  </a:lnTo>
                  <a:lnTo>
                    <a:pt x="339" y="155"/>
                  </a:lnTo>
                  <a:lnTo>
                    <a:pt x="293" y="172"/>
                  </a:lnTo>
                  <a:lnTo>
                    <a:pt x="258" y="188"/>
                  </a:lnTo>
                  <a:lnTo>
                    <a:pt x="239" y="201"/>
                  </a:lnTo>
                  <a:lnTo>
                    <a:pt x="255" y="217"/>
                  </a:lnTo>
                  <a:lnTo>
                    <a:pt x="293" y="204"/>
                  </a:lnTo>
                  <a:lnTo>
                    <a:pt x="325" y="198"/>
                  </a:lnTo>
                  <a:lnTo>
                    <a:pt x="267" y="226"/>
                  </a:lnTo>
                  <a:lnTo>
                    <a:pt x="248" y="239"/>
                  </a:lnTo>
                  <a:lnTo>
                    <a:pt x="242" y="266"/>
                  </a:lnTo>
                  <a:lnTo>
                    <a:pt x="232" y="280"/>
                  </a:lnTo>
                  <a:lnTo>
                    <a:pt x="267" y="263"/>
                  </a:lnTo>
                  <a:lnTo>
                    <a:pt x="298" y="257"/>
                  </a:lnTo>
                  <a:lnTo>
                    <a:pt x="348" y="255"/>
                  </a:lnTo>
                  <a:lnTo>
                    <a:pt x="272" y="276"/>
                  </a:lnTo>
                  <a:lnTo>
                    <a:pt x="226" y="294"/>
                  </a:lnTo>
                  <a:lnTo>
                    <a:pt x="194" y="310"/>
                  </a:lnTo>
                  <a:lnTo>
                    <a:pt x="191" y="335"/>
                  </a:lnTo>
                  <a:lnTo>
                    <a:pt x="229" y="317"/>
                  </a:lnTo>
                  <a:lnTo>
                    <a:pt x="280" y="300"/>
                  </a:lnTo>
                  <a:lnTo>
                    <a:pt x="304" y="300"/>
                  </a:lnTo>
                  <a:lnTo>
                    <a:pt x="248" y="320"/>
                  </a:lnTo>
                  <a:lnTo>
                    <a:pt x="204" y="338"/>
                  </a:lnTo>
                  <a:lnTo>
                    <a:pt x="187" y="355"/>
                  </a:lnTo>
                  <a:lnTo>
                    <a:pt x="194" y="370"/>
                  </a:lnTo>
                  <a:lnTo>
                    <a:pt x="229" y="358"/>
                  </a:lnTo>
                  <a:lnTo>
                    <a:pt x="261" y="344"/>
                  </a:lnTo>
                  <a:lnTo>
                    <a:pt x="327" y="341"/>
                  </a:lnTo>
                  <a:lnTo>
                    <a:pt x="354" y="344"/>
                  </a:lnTo>
                  <a:lnTo>
                    <a:pt x="415" y="348"/>
                  </a:lnTo>
                  <a:lnTo>
                    <a:pt x="488" y="338"/>
                  </a:lnTo>
                  <a:lnTo>
                    <a:pt x="444" y="355"/>
                  </a:lnTo>
                  <a:lnTo>
                    <a:pt x="368" y="367"/>
                  </a:lnTo>
                  <a:lnTo>
                    <a:pt x="384" y="393"/>
                  </a:lnTo>
                  <a:lnTo>
                    <a:pt x="438" y="379"/>
                  </a:lnTo>
                  <a:lnTo>
                    <a:pt x="491" y="361"/>
                  </a:lnTo>
                  <a:lnTo>
                    <a:pt x="525" y="344"/>
                  </a:lnTo>
                  <a:lnTo>
                    <a:pt x="460" y="393"/>
                  </a:lnTo>
                  <a:lnTo>
                    <a:pt x="419" y="405"/>
                  </a:lnTo>
                  <a:lnTo>
                    <a:pt x="384" y="417"/>
                  </a:lnTo>
                  <a:lnTo>
                    <a:pt x="387" y="442"/>
                  </a:lnTo>
                  <a:lnTo>
                    <a:pt x="438" y="434"/>
                  </a:lnTo>
                  <a:lnTo>
                    <a:pt x="478" y="423"/>
                  </a:lnTo>
                  <a:lnTo>
                    <a:pt x="454" y="440"/>
                  </a:lnTo>
                  <a:lnTo>
                    <a:pt x="409" y="452"/>
                  </a:lnTo>
                  <a:lnTo>
                    <a:pt x="387" y="455"/>
                  </a:lnTo>
                  <a:lnTo>
                    <a:pt x="387" y="511"/>
                  </a:lnTo>
                  <a:lnTo>
                    <a:pt x="435" y="492"/>
                  </a:lnTo>
                  <a:lnTo>
                    <a:pt x="473" y="477"/>
                  </a:lnTo>
                  <a:lnTo>
                    <a:pt x="432" y="508"/>
                  </a:lnTo>
                  <a:lnTo>
                    <a:pt x="380" y="530"/>
                  </a:lnTo>
                  <a:lnTo>
                    <a:pt x="384" y="556"/>
                  </a:lnTo>
                  <a:lnTo>
                    <a:pt x="412" y="586"/>
                  </a:lnTo>
                  <a:lnTo>
                    <a:pt x="438" y="553"/>
                  </a:lnTo>
                  <a:lnTo>
                    <a:pt x="473" y="511"/>
                  </a:lnTo>
                  <a:lnTo>
                    <a:pt x="496" y="471"/>
                  </a:lnTo>
                  <a:lnTo>
                    <a:pt x="473" y="533"/>
                  </a:lnTo>
                  <a:lnTo>
                    <a:pt x="454" y="556"/>
                  </a:lnTo>
                  <a:lnTo>
                    <a:pt x="419" y="599"/>
                  </a:lnTo>
                  <a:lnTo>
                    <a:pt x="444" y="628"/>
                  </a:lnTo>
                  <a:lnTo>
                    <a:pt x="485" y="594"/>
                  </a:lnTo>
                  <a:lnTo>
                    <a:pt x="514" y="553"/>
                  </a:lnTo>
                  <a:lnTo>
                    <a:pt x="540" y="508"/>
                  </a:lnTo>
                  <a:lnTo>
                    <a:pt x="517" y="573"/>
                  </a:lnTo>
                  <a:lnTo>
                    <a:pt x="491" y="602"/>
                  </a:lnTo>
                  <a:lnTo>
                    <a:pt x="465" y="631"/>
                  </a:lnTo>
                  <a:lnTo>
                    <a:pt x="488" y="643"/>
                  </a:lnTo>
                  <a:lnTo>
                    <a:pt x="540" y="599"/>
                  </a:lnTo>
                  <a:lnTo>
                    <a:pt x="589" y="530"/>
                  </a:lnTo>
                  <a:lnTo>
                    <a:pt x="607" y="477"/>
                  </a:lnTo>
                  <a:lnTo>
                    <a:pt x="620" y="386"/>
                  </a:lnTo>
                  <a:lnTo>
                    <a:pt x="627" y="317"/>
                  </a:lnTo>
                  <a:lnTo>
                    <a:pt x="636" y="239"/>
                  </a:lnTo>
                  <a:lnTo>
                    <a:pt x="582" y="255"/>
                  </a:lnTo>
                  <a:lnTo>
                    <a:pt x="522" y="276"/>
                  </a:lnTo>
                  <a:lnTo>
                    <a:pt x="432" y="297"/>
                  </a:lnTo>
                  <a:lnTo>
                    <a:pt x="514" y="266"/>
                  </a:lnTo>
                  <a:lnTo>
                    <a:pt x="543" y="249"/>
                  </a:lnTo>
                  <a:lnTo>
                    <a:pt x="601" y="229"/>
                  </a:lnTo>
                  <a:lnTo>
                    <a:pt x="630" y="223"/>
                  </a:lnTo>
                  <a:lnTo>
                    <a:pt x="630" y="182"/>
                  </a:lnTo>
                  <a:lnTo>
                    <a:pt x="623" y="129"/>
                  </a:lnTo>
                  <a:lnTo>
                    <a:pt x="551" y="141"/>
                  </a:lnTo>
                  <a:lnTo>
                    <a:pt x="505" y="155"/>
                  </a:lnTo>
                  <a:lnTo>
                    <a:pt x="447" y="182"/>
                  </a:lnTo>
                  <a:lnTo>
                    <a:pt x="499" y="141"/>
                  </a:lnTo>
                  <a:lnTo>
                    <a:pt x="560" y="124"/>
                  </a:lnTo>
                  <a:lnTo>
                    <a:pt x="620" y="109"/>
                  </a:lnTo>
                  <a:lnTo>
                    <a:pt x="607" y="69"/>
                  </a:lnTo>
                  <a:lnTo>
                    <a:pt x="589" y="45"/>
                  </a:lnTo>
                  <a:lnTo>
                    <a:pt x="534" y="28"/>
                  </a:lnTo>
                  <a:lnTo>
                    <a:pt x="482" y="41"/>
                  </a:lnTo>
                  <a:lnTo>
                    <a:pt x="432" y="76"/>
                  </a:lnTo>
                  <a:lnTo>
                    <a:pt x="465" y="35"/>
                  </a:lnTo>
                  <a:lnTo>
                    <a:pt x="517" y="16"/>
                  </a:lnTo>
                  <a:lnTo>
                    <a:pt x="460" y="6"/>
                  </a:lnTo>
                  <a:lnTo>
                    <a:pt x="419" y="3"/>
                  </a:lnTo>
                  <a:lnTo>
                    <a:pt x="359" y="13"/>
                  </a:lnTo>
                  <a:lnTo>
                    <a:pt x="318" y="38"/>
                  </a:lnTo>
                  <a:lnTo>
                    <a:pt x="255" y="51"/>
                  </a:lnTo>
                  <a:lnTo>
                    <a:pt x="298" y="32"/>
                  </a:lnTo>
                  <a:lnTo>
                    <a:pt x="330" y="13"/>
                  </a:lnTo>
                  <a:lnTo>
                    <a:pt x="348" y="0"/>
                  </a:lnTo>
                  <a:lnTo>
                    <a:pt x="287" y="3"/>
                  </a:lnTo>
                  <a:lnTo>
                    <a:pt x="232" y="6"/>
                  </a:lnTo>
                  <a:lnTo>
                    <a:pt x="198" y="22"/>
                  </a:lnTo>
                  <a:lnTo>
                    <a:pt x="163" y="54"/>
                  </a:lnTo>
                  <a:lnTo>
                    <a:pt x="136" y="95"/>
                  </a:lnTo>
                  <a:lnTo>
                    <a:pt x="151" y="48"/>
                  </a:lnTo>
                  <a:lnTo>
                    <a:pt x="184" y="16"/>
                  </a:lnTo>
                  <a:lnTo>
                    <a:pt x="104" y="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82" name="Freeform 83"/>
            <p:cNvSpPr>
              <a:spLocks/>
            </p:cNvSpPr>
            <p:nvPr/>
          </p:nvSpPr>
          <p:spPr bwMode="auto">
            <a:xfrm flipH="1">
              <a:off x="798513" y="2278608"/>
              <a:ext cx="163512" cy="119062"/>
            </a:xfrm>
            <a:custGeom>
              <a:avLst/>
              <a:gdLst>
                <a:gd name="T0" fmla="*/ 698 w 698"/>
                <a:gd name="T1" fmla="*/ 253 h 425"/>
                <a:gd name="T2" fmla="*/ 611 w 698"/>
                <a:gd name="T3" fmla="*/ 233 h 425"/>
                <a:gd name="T4" fmla="*/ 579 w 698"/>
                <a:gd name="T5" fmla="*/ 227 h 425"/>
                <a:gd name="T6" fmla="*/ 558 w 698"/>
                <a:gd name="T7" fmla="*/ 210 h 425"/>
                <a:gd name="T8" fmla="*/ 538 w 698"/>
                <a:gd name="T9" fmla="*/ 182 h 425"/>
                <a:gd name="T10" fmla="*/ 496 w 698"/>
                <a:gd name="T11" fmla="*/ 143 h 425"/>
                <a:gd name="T12" fmla="*/ 420 w 698"/>
                <a:gd name="T13" fmla="*/ 79 h 425"/>
                <a:gd name="T14" fmla="*/ 407 w 698"/>
                <a:gd name="T15" fmla="*/ 58 h 425"/>
                <a:gd name="T16" fmla="*/ 387 w 698"/>
                <a:gd name="T17" fmla="*/ 38 h 425"/>
                <a:gd name="T18" fmla="*/ 347 w 698"/>
                <a:gd name="T19" fmla="*/ 32 h 425"/>
                <a:gd name="T20" fmla="*/ 225 w 698"/>
                <a:gd name="T21" fmla="*/ 11 h 425"/>
                <a:gd name="T22" fmla="*/ 192 w 698"/>
                <a:gd name="T23" fmla="*/ 0 h 425"/>
                <a:gd name="T24" fmla="*/ 162 w 698"/>
                <a:gd name="T25" fmla="*/ 14 h 425"/>
                <a:gd name="T26" fmla="*/ 147 w 698"/>
                <a:gd name="T27" fmla="*/ 27 h 425"/>
                <a:gd name="T28" fmla="*/ 75 w 698"/>
                <a:gd name="T29" fmla="*/ 52 h 425"/>
                <a:gd name="T30" fmla="*/ 48 w 698"/>
                <a:gd name="T31" fmla="*/ 62 h 425"/>
                <a:gd name="T32" fmla="*/ 37 w 698"/>
                <a:gd name="T33" fmla="*/ 73 h 425"/>
                <a:gd name="T34" fmla="*/ 24 w 698"/>
                <a:gd name="T35" fmla="*/ 114 h 425"/>
                <a:gd name="T36" fmla="*/ 16 w 698"/>
                <a:gd name="T37" fmla="*/ 133 h 425"/>
                <a:gd name="T38" fmla="*/ 9 w 698"/>
                <a:gd name="T39" fmla="*/ 146 h 425"/>
                <a:gd name="T40" fmla="*/ 0 w 698"/>
                <a:gd name="T41" fmla="*/ 165 h 425"/>
                <a:gd name="T42" fmla="*/ 0 w 698"/>
                <a:gd name="T43" fmla="*/ 181 h 425"/>
                <a:gd name="T44" fmla="*/ 15 w 698"/>
                <a:gd name="T45" fmla="*/ 191 h 425"/>
                <a:gd name="T46" fmla="*/ 43 w 698"/>
                <a:gd name="T47" fmla="*/ 190 h 425"/>
                <a:gd name="T48" fmla="*/ 89 w 698"/>
                <a:gd name="T49" fmla="*/ 168 h 425"/>
                <a:gd name="T50" fmla="*/ 147 w 698"/>
                <a:gd name="T51" fmla="*/ 158 h 425"/>
                <a:gd name="T52" fmla="*/ 198 w 698"/>
                <a:gd name="T53" fmla="*/ 165 h 425"/>
                <a:gd name="T54" fmla="*/ 144 w 698"/>
                <a:gd name="T55" fmla="*/ 179 h 425"/>
                <a:gd name="T56" fmla="*/ 105 w 698"/>
                <a:gd name="T57" fmla="*/ 191 h 425"/>
                <a:gd name="T58" fmla="*/ 61 w 698"/>
                <a:gd name="T59" fmla="*/ 210 h 425"/>
                <a:gd name="T60" fmla="*/ 51 w 698"/>
                <a:gd name="T61" fmla="*/ 224 h 425"/>
                <a:gd name="T62" fmla="*/ 51 w 698"/>
                <a:gd name="T63" fmla="*/ 242 h 425"/>
                <a:gd name="T64" fmla="*/ 67 w 698"/>
                <a:gd name="T65" fmla="*/ 253 h 425"/>
                <a:gd name="T66" fmla="*/ 87 w 698"/>
                <a:gd name="T67" fmla="*/ 250 h 425"/>
                <a:gd name="T68" fmla="*/ 150 w 698"/>
                <a:gd name="T69" fmla="*/ 233 h 425"/>
                <a:gd name="T70" fmla="*/ 205 w 698"/>
                <a:gd name="T71" fmla="*/ 230 h 425"/>
                <a:gd name="T72" fmla="*/ 249 w 698"/>
                <a:gd name="T73" fmla="*/ 233 h 425"/>
                <a:gd name="T74" fmla="*/ 273 w 698"/>
                <a:gd name="T75" fmla="*/ 250 h 425"/>
                <a:gd name="T76" fmla="*/ 301 w 698"/>
                <a:gd name="T77" fmla="*/ 279 h 425"/>
                <a:gd name="T78" fmla="*/ 323 w 698"/>
                <a:gd name="T79" fmla="*/ 310 h 425"/>
                <a:gd name="T80" fmla="*/ 346 w 698"/>
                <a:gd name="T81" fmla="*/ 342 h 425"/>
                <a:gd name="T82" fmla="*/ 364 w 698"/>
                <a:gd name="T83" fmla="*/ 366 h 425"/>
                <a:gd name="T84" fmla="*/ 397 w 698"/>
                <a:gd name="T85" fmla="*/ 389 h 425"/>
                <a:gd name="T86" fmla="*/ 429 w 698"/>
                <a:gd name="T87" fmla="*/ 396 h 425"/>
                <a:gd name="T88" fmla="*/ 464 w 698"/>
                <a:gd name="T89" fmla="*/ 399 h 425"/>
                <a:gd name="T90" fmla="*/ 507 w 698"/>
                <a:gd name="T91" fmla="*/ 396 h 425"/>
                <a:gd name="T92" fmla="*/ 539 w 698"/>
                <a:gd name="T93" fmla="*/ 393 h 425"/>
                <a:gd name="T94" fmla="*/ 582 w 698"/>
                <a:gd name="T95" fmla="*/ 404 h 425"/>
                <a:gd name="T96" fmla="*/ 698 w 698"/>
                <a:gd name="T97" fmla="*/ 425 h 425"/>
                <a:gd name="T98" fmla="*/ 698 w 698"/>
                <a:gd name="T99" fmla="*/ 25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8" h="425">
                  <a:moveTo>
                    <a:pt x="698" y="253"/>
                  </a:moveTo>
                  <a:lnTo>
                    <a:pt x="611" y="233"/>
                  </a:lnTo>
                  <a:lnTo>
                    <a:pt x="579" y="227"/>
                  </a:lnTo>
                  <a:lnTo>
                    <a:pt x="558" y="210"/>
                  </a:lnTo>
                  <a:lnTo>
                    <a:pt x="538" y="182"/>
                  </a:lnTo>
                  <a:lnTo>
                    <a:pt x="496" y="143"/>
                  </a:lnTo>
                  <a:lnTo>
                    <a:pt x="420" y="79"/>
                  </a:lnTo>
                  <a:lnTo>
                    <a:pt x="407" y="58"/>
                  </a:lnTo>
                  <a:lnTo>
                    <a:pt x="387" y="38"/>
                  </a:lnTo>
                  <a:lnTo>
                    <a:pt x="347" y="32"/>
                  </a:lnTo>
                  <a:lnTo>
                    <a:pt x="225" y="11"/>
                  </a:lnTo>
                  <a:lnTo>
                    <a:pt x="192" y="0"/>
                  </a:lnTo>
                  <a:lnTo>
                    <a:pt x="162" y="14"/>
                  </a:lnTo>
                  <a:lnTo>
                    <a:pt x="147" y="27"/>
                  </a:lnTo>
                  <a:lnTo>
                    <a:pt x="75" y="52"/>
                  </a:lnTo>
                  <a:lnTo>
                    <a:pt x="48" y="62"/>
                  </a:lnTo>
                  <a:lnTo>
                    <a:pt x="37" y="73"/>
                  </a:lnTo>
                  <a:lnTo>
                    <a:pt x="24" y="114"/>
                  </a:lnTo>
                  <a:lnTo>
                    <a:pt x="16" y="133"/>
                  </a:lnTo>
                  <a:lnTo>
                    <a:pt x="9" y="146"/>
                  </a:lnTo>
                  <a:lnTo>
                    <a:pt x="0" y="165"/>
                  </a:lnTo>
                  <a:lnTo>
                    <a:pt x="0" y="181"/>
                  </a:lnTo>
                  <a:lnTo>
                    <a:pt x="15" y="191"/>
                  </a:lnTo>
                  <a:lnTo>
                    <a:pt x="43" y="190"/>
                  </a:lnTo>
                  <a:lnTo>
                    <a:pt x="89" y="168"/>
                  </a:lnTo>
                  <a:lnTo>
                    <a:pt x="147" y="158"/>
                  </a:lnTo>
                  <a:lnTo>
                    <a:pt x="198" y="165"/>
                  </a:lnTo>
                  <a:lnTo>
                    <a:pt x="144" y="179"/>
                  </a:lnTo>
                  <a:lnTo>
                    <a:pt x="105" y="191"/>
                  </a:lnTo>
                  <a:lnTo>
                    <a:pt x="61" y="210"/>
                  </a:lnTo>
                  <a:lnTo>
                    <a:pt x="51" y="224"/>
                  </a:lnTo>
                  <a:lnTo>
                    <a:pt x="51" y="242"/>
                  </a:lnTo>
                  <a:lnTo>
                    <a:pt x="67" y="253"/>
                  </a:lnTo>
                  <a:lnTo>
                    <a:pt x="87" y="250"/>
                  </a:lnTo>
                  <a:lnTo>
                    <a:pt x="150" y="233"/>
                  </a:lnTo>
                  <a:lnTo>
                    <a:pt x="205" y="230"/>
                  </a:lnTo>
                  <a:lnTo>
                    <a:pt x="249" y="233"/>
                  </a:lnTo>
                  <a:lnTo>
                    <a:pt x="273" y="250"/>
                  </a:lnTo>
                  <a:lnTo>
                    <a:pt x="301" y="279"/>
                  </a:lnTo>
                  <a:lnTo>
                    <a:pt x="323" y="310"/>
                  </a:lnTo>
                  <a:lnTo>
                    <a:pt x="346" y="342"/>
                  </a:lnTo>
                  <a:lnTo>
                    <a:pt x="364" y="366"/>
                  </a:lnTo>
                  <a:lnTo>
                    <a:pt x="397" y="389"/>
                  </a:lnTo>
                  <a:lnTo>
                    <a:pt x="429" y="396"/>
                  </a:lnTo>
                  <a:lnTo>
                    <a:pt x="464" y="399"/>
                  </a:lnTo>
                  <a:lnTo>
                    <a:pt x="507" y="396"/>
                  </a:lnTo>
                  <a:lnTo>
                    <a:pt x="539" y="393"/>
                  </a:lnTo>
                  <a:lnTo>
                    <a:pt x="582" y="404"/>
                  </a:lnTo>
                  <a:lnTo>
                    <a:pt x="698" y="425"/>
                  </a:lnTo>
                  <a:lnTo>
                    <a:pt x="698" y="253"/>
                  </a:lnTo>
                  <a:close/>
                </a:path>
              </a:pathLst>
            </a:custGeom>
            <a:solidFill>
              <a:srgbClr val="FFC080"/>
            </a:solidFill>
            <a:ln w="1588">
              <a:solidFill>
                <a:srgbClr val="402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83" name="Freeform 84"/>
            <p:cNvSpPr>
              <a:spLocks/>
            </p:cNvSpPr>
            <p:nvPr/>
          </p:nvSpPr>
          <p:spPr bwMode="auto">
            <a:xfrm flipH="1">
              <a:off x="903288" y="2299245"/>
              <a:ext cx="52387" cy="14288"/>
            </a:xfrm>
            <a:custGeom>
              <a:avLst/>
              <a:gdLst>
                <a:gd name="T0" fmla="*/ 0 w 223"/>
                <a:gd name="T1" fmla="*/ 52 h 52"/>
                <a:gd name="T2" fmla="*/ 38 w 223"/>
                <a:gd name="T3" fmla="*/ 36 h 52"/>
                <a:gd name="T4" fmla="*/ 69 w 223"/>
                <a:gd name="T5" fmla="*/ 30 h 52"/>
                <a:gd name="T6" fmla="*/ 107 w 223"/>
                <a:gd name="T7" fmla="*/ 18 h 52"/>
                <a:gd name="T8" fmla="*/ 139 w 223"/>
                <a:gd name="T9" fmla="*/ 11 h 52"/>
                <a:gd name="T10" fmla="*/ 189 w 223"/>
                <a:gd name="T11" fmla="*/ 15 h 52"/>
                <a:gd name="T12" fmla="*/ 223 w 223"/>
                <a:gd name="T13" fmla="*/ 18 h 52"/>
                <a:gd name="T14" fmla="*/ 171 w 223"/>
                <a:gd name="T15" fmla="*/ 8 h 52"/>
                <a:gd name="T16" fmla="*/ 127 w 223"/>
                <a:gd name="T17" fmla="*/ 0 h 52"/>
                <a:gd name="T18" fmla="*/ 69 w 223"/>
                <a:gd name="T19" fmla="*/ 24 h 52"/>
                <a:gd name="T20" fmla="*/ 38 w 223"/>
                <a:gd name="T21" fmla="*/ 28 h 52"/>
                <a:gd name="T22" fmla="*/ 3 w 223"/>
                <a:gd name="T23" fmla="*/ 45 h 52"/>
                <a:gd name="T24" fmla="*/ 0 w 223"/>
                <a:gd name="T2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52">
                  <a:moveTo>
                    <a:pt x="0" y="52"/>
                  </a:moveTo>
                  <a:lnTo>
                    <a:pt x="38" y="36"/>
                  </a:lnTo>
                  <a:lnTo>
                    <a:pt x="69" y="30"/>
                  </a:lnTo>
                  <a:lnTo>
                    <a:pt x="107" y="18"/>
                  </a:lnTo>
                  <a:lnTo>
                    <a:pt x="139" y="11"/>
                  </a:lnTo>
                  <a:lnTo>
                    <a:pt x="189" y="15"/>
                  </a:lnTo>
                  <a:lnTo>
                    <a:pt x="223" y="18"/>
                  </a:lnTo>
                  <a:lnTo>
                    <a:pt x="171" y="8"/>
                  </a:lnTo>
                  <a:lnTo>
                    <a:pt x="127" y="0"/>
                  </a:lnTo>
                  <a:lnTo>
                    <a:pt x="69" y="24"/>
                  </a:lnTo>
                  <a:lnTo>
                    <a:pt x="38" y="28"/>
                  </a:lnTo>
                  <a:lnTo>
                    <a:pt x="3" y="45"/>
                  </a:lnTo>
                  <a:lnTo>
                    <a:pt x="0" y="52"/>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84" name="Freeform 85"/>
            <p:cNvSpPr>
              <a:spLocks/>
            </p:cNvSpPr>
            <p:nvPr/>
          </p:nvSpPr>
          <p:spPr bwMode="auto">
            <a:xfrm flipH="1">
              <a:off x="882650" y="2284958"/>
              <a:ext cx="42863" cy="7937"/>
            </a:xfrm>
            <a:custGeom>
              <a:avLst/>
              <a:gdLst>
                <a:gd name="T0" fmla="*/ 51 w 188"/>
                <a:gd name="T1" fmla="*/ 0 h 36"/>
                <a:gd name="T2" fmla="*/ 29 w 188"/>
                <a:gd name="T3" fmla="*/ 1 h 36"/>
                <a:gd name="T4" fmla="*/ 0 w 188"/>
                <a:gd name="T5" fmla="*/ 11 h 36"/>
                <a:gd name="T6" fmla="*/ 19 w 188"/>
                <a:gd name="T7" fmla="*/ 9 h 36"/>
                <a:gd name="T8" fmla="*/ 48 w 188"/>
                <a:gd name="T9" fmla="*/ 4 h 36"/>
                <a:gd name="T10" fmla="*/ 109 w 188"/>
                <a:gd name="T11" fmla="*/ 20 h 36"/>
                <a:gd name="T12" fmla="*/ 143 w 188"/>
                <a:gd name="T13" fmla="*/ 30 h 36"/>
                <a:gd name="T14" fmla="*/ 181 w 188"/>
                <a:gd name="T15" fmla="*/ 36 h 36"/>
                <a:gd name="T16" fmla="*/ 188 w 188"/>
                <a:gd name="T17" fmla="*/ 30 h 36"/>
                <a:gd name="T18" fmla="*/ 146 w 188"/>
                <a:gd name="T19" fmla="*/ 22 h 36"/>
                <a:gd name="T20" fmla="*/ 97 w 188"/>
                <a:gd name="T21" fmla="*/ 11 h 36"/>
                <a:gd name="T22" fmla="*/ 51 w 188"/>
                <a:gd name="T2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6">
                  <a:moveTo>
                    <a:pt x="51" y="0"/>
                  </a:moveTo>
                  <a:lnTo>
                    <a:pt x="29" y="1"/>
                  </a:lnTo>
                  <a:lnTo>
                    <a:pt x="0" y="11"/>
                  </a:lnTo>
                  <a:lnTo>
                    <a:pt x="19" y="9"/>
                  </a:lnTo>
                  <a:lnTo>
                    <a:pt x="48" y="4"/>
                  </a:lnTo>
                  <a:lnTo>
                    <a:pt x="109" y="20"/>
                  </a:lnTo>
                  <a:lnTo>
                    <a:pt x="143" y="30"/>
                  </a:lnTo>
                  <a:lnTo>
                    <a:pt x="181" y="36"/>
                  </a:lnTo>
                  <a:lnTo>
                    <a:pt x="188" y="30"/>
                  </a:lnTo>
                  <a:lnTo>
                    <a:pt x="146" y="22"/>
                  </a:lnTo>
                  <a:lnTo>
                    <a:pt x="97" y="11"/>
                  </a:lnTo>
                  <a:lnTo>
                    <a:pt x="5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85" name="Freeform 86"/>
            <p:cNvSpPr>
              <a:spLocks/>
            </p:cNvSpPr>
            <p:nvPr/>
          </p:nvSpPr>
          <p:spPr bwMode="auto">
            <a:xfrm flipH="1">
              <a:off x="901700" y="2319883"/>
              <a:ext cx="17463" cy="4762"/>
            </a:xfrm>
            <a:custGeom>
              <a:avLst/>
              <a:gdLst>
                <a:gd name="T0" fmla="*/ 0 w 76"/>
                <a:gd name="T1" fmla="*/ 8 h 17"/>
                <a:gd name="T2" fmla="*/ 8 w 76"/>
                <a:gd name="T3" fmla="*/ 17 h 17"/>
                <a:gd name="T4" fmla="*/ 36 w 76"/>
                <a:gd name="T5" fmla="*/ 12 h 17"/>
                <a:gd name="T6" fmla="*/ 67 w 76"/>
                <a:gd name="T7" fmla="*/ 12 h 17"/>
                <a:gd name="T8" fmla="*/ 76 w 76"/>
                <a:gd name="T9" fmla="*/ 0 h 17"/>
                <a:gd name="T10" fmla="*/ 55 w 76"/>
                <a:gd name="T11" fmla="*/ 4 h 17"/>
                <a:gd name="T12" fmla="*/ 0 w 76"/>
                <a:gd name="T13" fmla="*/ 8 h 17"/>
              </a:gdLst>
              <a:ahLst/>
              <a:cxnLst>
                <a:cxn ang="0">
                  <a:pos x="T0" y="T1"/>
                </a:cxn>
                <a:cxn ang="0">
                  <a:pos x="T2" y="T3"/>
                </a:cxn>
                <a:cxn ang="0">
                  <a:pos x="T4" y="T5"/>
                </a:cxn>
                <a:cxn ang="0">
                  <a:pos x="T6" y="T7"/>
                </a:cxn>
                <a:cxn ang="0">
                  <a:pos x="T8" y="T9"/>
                </a:cxn>
                <a:cxn ang="0">
                  <a:pos x="T10" y="T11"/>
                </a:cxn>
                <a:cxn ang="0">
                  <a:pos x="T12" y="T13"/>
                </a:cxn>
              </a:cxnLst>
              <a:rect l="0" t="0" r="r" b="b"/>
              <a:pathLst>
                <a:path w="76" h="17">
                  <a:moveTo>
                    <a:pt x="0" y="8"/>
                  </a:moveTo>
                  <a:lnTo>
                    <a:pt x="8" y="17"/>
                  </a:lnTo>
                  <a:lnTo>
                    <a:pt x="36" y="12"/>
                  </a:lnTo>
                  <a:lnTo>
                    <a:pt x="67" y="12"/>
                  </a:lnTo>
                  <a:lnTo>
                    <a:pt x="76" y="0"/>
                  </a:lnTo>
                  <a:lnTo>
                    <a:pt x="55" y="4"/>
                  </a:lnTo>
                  <a:lnTo>
                    <a:pt x="0" y="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86" name="Freeform 87"/>
            <p:cNvSpPr>
              <a:spLocks/>
            </p:cNvSpPr>
            <p:nvPr/>
          </p:nvSpPr>
          <p:spPr bwMode="auto">
            <a:xfrm flipH="1">
              <a:off x="952500" y="2316708"/>
              <a:ext cx="4763" cy="7937"/>
            </a:xfrm>
            <a:custGeom>
              <a:avLst/>
              <a:gdLst>
                <a:gd name="T0" fmla="*/ 19 w 19"/>
                <a:gd name="T1" fmla="*/ 0 h 32"/>
                <a:gd name="T2" fmla="*/ 19 w 19"/>
                <a:gd name="T3" fmla="*/ 9 h 32"/>
                <a:gd name="T4" fmla="*/ 14 w 19"/>
                <a:gd name="T5" fmla="*/ 24 h 32"/>
                <a:gd name="T6" fmla="*/ 0 w 19"/>
                <a:gd name="T7" fmla="*/ 32 h 32"/>
                <a:gd name="T8" fmla="*/ 19 w 19"/>
                <a:gd name="T9" fmla="*/ 0 h 32"/>
              </a:gdLst>
              <a:ahLst/>
              <a:cxnLst>
                <a:cxn ang="0">
                  <a:pos x="T0" y="T1"/>
                </a:cxn>
                <a:cxn ang="0">
                  <a:pos x="T2" y="T3"/>
                </a:cxn>
                <a:cxn ang="0">
                  <a:pos x="T4" y="T5"/>
                </a:cxn>
                <a:cxn ang="0">
                  <a:pos x="T6" y="T7"/>
                </a:cxn>
                <a:cxn ang="0">
                  <a:pos x="T8" y="T9"/>
                </a:cxn>
              </a:cxnLst>
              <a:rect l="0" t="0" r="r" b="b"/>
              <a:pathLst>
                <a:path w="19" h="32">
                  <a:moveTo>
                    <a:pt x="19" y="0"/>
                  </a:moveTo>
                  <a:lnTo>
                    <a:pt x="19" y="9"/>
                  </a:lnTo>
                  <a:lnTo>
                    <a:pt x="14" y="24"/>
                  </a:lnTo>
                  <a:lnTo>
                    <a:pt x="0" y="32"/>
                  </a:lnTo>
                  <a:lnTo>
                    <a:pt x="19"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87" name="Freeform 88"/>
            <p:cNvSpPr>
              <a:spLocks/>
            </p:cNvSpPr>
            <p:nvPr/>
          </p:nvSpPr>
          <p:spPr bwMode="auto">
            <a:xfrm flipH="1">
              <a:off x="876300" y="2307183"/>
              <a:ext cx="7938" cy="9525"/>
            </a:xfrm>
            <a:custGeom>
              <a:avLst/>
              <a:gdLst>
                <a:gd name="T0" fmla="*/ 0 w 35"/>
                <a:gd name="T1" fmla="*/ 0 h 43"/>
                <a:gd name="T2" fmla="*/ 7 w 35"/>
                <a:gd name="T3" fmla="*/ 14 h 43"/>
                <a:gd name="T4" fmla="*/ 7 w 35"/>
                <a:gd name="T5" fmla="*/ 24 h 43"/>
                <a:gd name="T6" fmla="*/ 35 w 35"/>
                <a:gd name="T7" fmla="*/ 43 h 43"/>
                <a:gd name="T8" fmla="*/ 0 w 35"/>
                <a:gd name="T9" fmla="*/ 0 h 43"/>
              </a:gdLst>
              <a:ahLst/>
              <a:cxnLst>
                <a:cxn ang="0">
                  <a:pos x="T0" y="T1"/>
                </a:cxn>
                <a:cxn ang="0">
                  <a:pos x="T2" y="T3"/>
                </a:cxn>
                <a:cxn ang="0">
                  <a:pos x="T4" y="T5"/>
                </a:cxn>
                <a:cxn ang="0">
                  <a:pos x="T6" y="T7"/>
                </a:cxn>
                <a:cxn ang="0">
                  <a:pos x="T8" y="T9"/>
                </a:cxn>
              </a:cxnLst>
              <a:rect l="0" t="0" r="r" b="b"/>
              <a:pathLst>
                <a:path w="35" h="43">
                  <a:moveTo>
                    <a:pt x="0" y="0"/>
                  </a:moveTo>
                  <a:lnTo>
                    <a:pt x="7" y="14"/>
                  </a:lnTo>
                  <a:lnTo>
                    <a:pt x="7" y="24"/>
                  </a:lnTo>
                  <a:lnTo>
                    <a:pt x="35" y="43"/>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88" name="Freeform 89"/>
            <p:cNvSpPr>
              <a:spLocks/>
            </p:cNvSpPr>
            <p:nvPr/>
          </p:nvSpPr>
          <p:spPr bwMode="auto">
            <a:xfrm flipH="1">
              <a:off x="842963" y="2307183"/>
              <a:ext cx="26987" cy="31750"/>
            </a:xfrm>
            <a:custGeom>
              <a:avLst/>
              <a:gdLst>
                <a:gd name="T0" fmla="*/ 0 w 114"/>
                <a:gd name="T1" fmla="*/ 0 h 114"/>
                <a:gd name="T2" fmla="*/ 21 w 114"/>
                <a:gd name="T3" fmla="*/ 35 h 114"/>
                <a:gd name="T4" fmla="*/ 43 w 114"/>
                <a:gd name="T5" fmla="*/ 63 h 114"/>
                <a:gd name="T6" fmla="*/ 114 w 114"/>
                <a:gd name="T7" fmla="*/ 114 h 114"/>
                <a:gd name="T8" fmla="*/ 47 w 114"/>
                <a:gd name="T9" fmla="*/ 53 h 114"/>
                <a:gd name="T10" fmla="*/ 0 w 114"/>
                <a:gd name="T11" fmla="*/ 0 h 114"/>
              </a:gdLst>
              <a:ahLst/>
              <a:cxnLst>
                <a:cxn ang="0">
                  <a:pos x="T0" y="T1"/>
                </a:cxn>
                <a:cxn ang="0">
                  <a:pos x="T2" y="T3"/>
                </a:cxn>
                <a:cxn ang="0">
                  <a:pos x="T4" y="T5"/>
                </a:cxn>
                <a:cxn ang="0">
                  <a:pos x="T6" y="T7"/>
                </a:cxn>
                <a:cxn ang="0">
                  <a:pos x="T8" y="T9"/>
                </a:cxn>
                <a:cxn ang="0">
                  <a:pos x="T10" y="T11"/>
                </a:cxn>
              </a:cxnLst>
              <a:rect l="0" t="0" r="r" b="b"/>
              <a:pathLst>
                <a:path w="114" h="114">
                  <a:moveTo>
                    <a:pt x="0" y="0"/>
                  </a:moveTo>
                  <a:lnTo>
                    <a:pt x="21" y="35"/>
                  </a:lnTo>
                  <a:lnTo>
                    <a:pt x="43" y="63"/>
                  </a:lnTo>
                  <a:lnTo>
                    <a:pt x="114" y="114"/>
                  </a:lnTo>
                  <a:lnTo>
                    <a:pt x="47" y="53"/>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89" name="Freeform 90"/>
            <p:cNvSpPr>
              <a:spLocks/>
            </p:cNvSpPr>
            <p:nvPr/>
          </p:nvSpPr>
          <p:spPr bwMode="auto">
            <a:xfrm flipH="1">
              <a:off x="830263" y="2351633"/>
              <a:ext cx="6350" cy="22225"/>
            </a:xfrm>
            <a:custGeom>
              <a:avLst/>
              <a:gdLst>
                <a:gd name="T0" fmla="*/ 27 w 27"/>
                <a:gd name="T1" fmla="*/ 0 h 82"/>
                <a:gd name="T2" fmla="*/ 9 w 27"/>
                <a:gd name="T3" fmla="*/ 29 h 82"/>
                <a:gd name="T4" fmla="*/ 4 w 27"/>
                <a:gd name="T5" fmla="*/ 57 h 82"/>
                <a:gd name="T6" fmla="*/ 3 w 27"/>
                <a:gd name="T7" fmla="*/ 82 h 82"/>
                <a:gd name="T8" fmla="*/ 0 w 27"/>
                <a:gd name="T9" fmla="*/ 47 h 82"/>
                <a:gd name="T10" fmla="*/ 3 w 27"/>
                <a:gd name="T11" fmla="*/ 21 h 82"/>
                <a:gd name="T12" fmla="*/ 27 w 2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27" h="82">
                  <a:moveTo>
                    <a:pt x="27" y="0"/>
                  </a:moveTo>
                  <a:lnTo>
                    <a:pt x="9" y="29"/>
                  </a:lnTo>
                  <a:lnTo>
                    <a:pt x="4" y="57"/>
                  </a:lnTo>
                  <a:lnTo>
                    <a:pt x="3" y="82"/>
                  </a:lnTo>
                  <a:lnTo>
                    <a:pt x="0" y="47"/>
                  </a:lnTo>
                  <a:lnTo>
                    <a:pt x="3" y="21"/>
                  </a:lnTo>
                  <a:lnTo>
                    <a:pt x="27"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90" name="Freeform 91"/>
            <p:cNvSpPr>
              <a:spLocks/>
            </p:cNvSpPr>
            <p:nvPr/>
          </p:nvSpPr>
          <p:spPr bwMode="auto">
            <a:xfrm flipH="1">
              <a:off x="892175" y="2327820"/>
              <a:ext cx="1588" cy="9525"/>
            </a:xfrm>
            <a:custGeom>
              <a:avLst/>
              <a:gdLst>
                <a:gd name="T0" fmla="*/ 11 w 15"/>
                <a:gd name="T1" fmla="*/ 0 h 30"/>
                <a:gd name="T2" fmla="*/ 15 w 15"/>
                <a:gd name="T3" fmla="*/ 12 h 30"/>
                <a:gd name="T4" fmla="*/ 0 w 15"/>
                <a:gd name="T5" fmla="*/ 30 h 30"/>
                <a:gd name="T6" fmla="*/ 11 w 15"/>
                <a:gd name="T7" fmla="*/ 0 h 30"/>
              </a:gdLst>
              <a:ahLst/>
              <a:cxnLst>
                <a:cxn ang="0">
                  <a:pos x="T0" y="T1"/>
                </a:cxn>
                <a:cxn ang="0">
                  <a:pos x="T2" y="T3"/>
                </a:cxn>
                <a:cxn ang="0">
                  <a:pos x="T4" y="T5"/>
                </a:cxn>
                <a:cxn ang="0">
                  <a:pos x="T6" y="T7"/>
                </a:cxn>
              </a:cxnLst>
              <a:rect l="0" t="0" r="r" b="b"/>
              <a:pathLst>
                <a:path w="15" h="30">
                  <a:moveTo>
                    <a:pt x="11" y="0"/>
                  </a:moveTo>
                  <a:lnTo>
                    <a:pt x="15" y="12"/>
                  </a:lnTo>
                  <a:lnTo>
                    <a:pt x="0" y="30"/>
                  </a:lnTo>
                  <a:lnTo>
                    <a:pt x="1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91" name="Freeform 92"/>
            <p:cNvSpPr>
              <a:spLocks/>
            </p:cNvSpPr>
            <p:nvPr/>
          </p:nvSpPr>
          <p:spPr bwMode="auto">
            <a:xfrm flipH="1">
              <a:off x="652463" y="2019845"/>
              <a:ext cx="12700" cy="9525"/>
            </a:xfrm>
            <a:custGeom>
              <a:avLst/>
              <a:gdLst>
                <a:gd name="T0" fmla="*/ 0 w 51"/>
                <a:gd name="T1" fmla="*/ 0 h 36"/>
                <a:gd name="T2" fmla="*/ 14 w 51"/>
                <a:gd name="T3" fmla="*/ 10 h 36"/>
                <a:gd name="T4" fmla="*/ 29 w 51"/>
                <a:gd name="T5" fmla="*/ 15 h 36"/>
                <a:gd name="T6" fmla="*/ 43 w 51"/>
                <a:gd name="T7" fmla="*/ 23 h 36"/>
                <a:gd name="T8" fmla="*/ 51 w 51"/>
                <a:gd name="T9" fmla="*/ 36 h 36"/>
                <a:gd name="T10" fmla="*/ 39 w 51"/>
                <a:gd name="T11" fmla="*/ 32 h 36"/>
                <a:gd name="T12" fmla="*/ 14 w 51"/>
                <a:gd name="T13" fmla="*/ 24 h 36"/>
                <a:gd name="T14" fmla="*/ 0 w 51"/>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36">
                  <a:moveTo>
                    <a:pt x="0" y="0"/>
                  </a:moveTo>
                  <a:lnTo>
                    <a:pt x="14" y="10"/>
                  </a:lnTo>
                  <a:lnTo>
                    <a:pt x="29" y="15"/>
                  </a:lnTo>
                  <a:lnTo>
                    <a:pt x="43" y="23"/>
                  </a:lnTo>
                  <a:lnTo>
                    <a:pt x="51" y="36"/>
                  </a:lnTo>
                  <a:lnTo>
                    <a:pt x="39" y="32"/>
                  </a:lnTo>
                  <a:lnTo>
                    <a:pt x="14" y="24"/>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92" name="Freeform 93"/>
            <p:cNvSpPr>
              <a:spLocks/>
            </p:cNvSpPr>
            <p:nvPr/>
          </p:nvSpPr>
          <p:spPr bwMode="auto">
            <a:xfrm flipH="1">
              <a:off x="658813" y="2035720"/>
              <a:ext cx="1587" cy="6350"/>
            </a:xfrm>
            <a:custGeom>
              <a:avLst/>
              <a:gdLst>
                <a:gd name="T0" fmla="*/ 0 w 14"/>
                <a:gd name="T1" fmla="*/ 0 h 24"/>
                <a:gd name="T2" fmla="*/ 14 w 14"/>
                <a:gd name="T3" fmla="*/ 0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0"/>
                  </a:lnTo>
                  <a:lnTo>
                    <a:pt x="14" y="24"/>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93" name="Freeform 94"/>
            <p:cNvSpPr>
              <a:spLocks/>
            </p:cNvSpPr>
            <p:nvPr/>
          </p:nvSpPr>
          <p:spPr bwMode="auto">
            <a:xfrm flipH="1">
              <a:off x="611188" y="2088108"/>
              <a:ext cx="96837" cy="296862"/>
            </a:xfrm>
            <a:custGeom>
              <a:avLst/>
              <a:gdLst>
                <a:gd name="T0" fmla="*/ 369 w 431"/>
                <a:gd name="T1" fmla="*/ 0 h 1076"/>
                <a:gd name="T2" fmla="*/ 328 w 431"/>
                <a:gd name="T3" fmla="*/ 44 h 1076"/>
                <a:gd name="T4" fmla="*/ 317 w 431"/>
                <a:gd name="T5" fmla="*/ 108 h 1076"/>
                <a:gd name="T6" fmla="*/ 254 w 431"/>
                <a:gd name="T7" fmla="*/ 170 h 1076"/>
                <a:gd name="T8" fmla="*/ 126 w 431"/>
                <a:gd name="T9" fmla="*/ 461 h 1076"/>
                <a:gd name="T10" fmla="*/ 57 w 431"/>
                <a:gd name="T11" fmla="*/ 724 h 1076"/>
                <a:gd name="T12" fmla="*/ 0 w 431"/>
                <a:gd name="T13" fmla="*/ 1076 h 1076"/>
                <a:gd name="T14" fmla="*/ 178 w 431"/>
                <a:gd name="T15" fmla="*/ 919 h 1076"/>
                <a:gd name="T16" fmla="*/ 431 w 431"/>
                <a:gd name="T17" fmla="*/ 140 h 1076"/>
                <a:gd name="T18" fmla="*/ 369 w 431"/>
                <a:gd name="T19" fmla="*/ 0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1" h="1076">
                  <a:moveTo>
                    <a:pt x="369" y="0"/>
                  </a:moveTo>
                  <a:lnTo>
                    <a:pt x="328" y="44"/>
                  </a:lnTo>
                  <a:lnTo>
                    <a:pt x="317" y="108"/>
                  </a:lnTo>
                  <a:lnTo>
                    <a:pt x="254" y="170"/>
                  </a:lnTo>
                  <a:lnTo>
                    <a:pt x="126" y="461"/>
                  </a:lnTo>
                  <a:lnTo>
                    <a:pt x="57" y="724"/>
                  </a:lnTo>
                  <a:lnTo>
                    <a:pt x="0" y="1076"/>
                  </a:lnTo>
                  <a:lnTo>
                    <a:pt x="178" y="919"/>
                  </a:lnTo>
                  <a:lnTo>
                    <a:pt x="431" y="140"/>
                  </a:lnTo>
                  <a:lnTo>
                    <a:pt x="369" y="0"/>
                  </a:lnTo>
                  <a:close/>
                </a:path>
              </a:pathLst>
            </a:custGeom>
            <a:solidFill>
              <a:srgbClr val="40000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94" name="Freeform 95"/>
            <p:cNvSpPr>
              <a:spLocks/>
            </p:cNvSpPr>
            <p:nvPr/>
          </p:nvSpPr>
          <p:spPr bwMode="auto">
            <a:xfrm flipH="1">
              <a:off x="449263" y="2029370"/>
              <a:ext cx="376237" cy="498475"/>
            </a:xfrm>
            <a:custGeom>
              <a:avLst/>
              <a:gdLst>
                <a:gd name="T0" fmla="*/ 1309 w 1606"/>
                <a:gd name="T1" fmla="*/ 94 h 1792"/>
                <a:gd name="T2" fmla="*/ 1258 w 1606"/>
                <a:gd name="T3" fmla="*/ 0 h 1792"/>
                <a:gd name="T4" fmla="*/ 867 w 1606"/>
                <a:gd name="T5" fmla="*/ 163 h 1792"/>
                <a:gd name="T6" fmla="*/ 850 w 1606"/>
                <a:gd name="T7" fmla="*/ 288 h 1792"/>
                <a:gd name="T8" fmla="*/ 818 w 1606"/>
                <a:gd name="T9" fmla="*/ 332 h 1792"/>
                <a:gd name="T10" fmla="*/ 773 w 1606"/>
                <a:gd name="T11" fmla="*/ 382 h 1792"/>
                <a:gd name="T12" fmla="*/ 747 w 1606"/>
                <a:gd name="T13" fmla="*/ 472 h 1792"/>
                <a:gd name="T14" fmla="*/ 660 w 1606"/>
                <a:gd name="T15" fmla="*/ 678 h 1792"/>
                <a:gd name="T16" fmla="*/ 590 w 1606"/>
                <a:gd name="T17" fmla="*/ 924 h 1792"/>
                <a:gd name="T18" fmla="*/ 558 w 1606"/>
                <a:gd name="T19" fmla="*/ 1088 h 1792"/>
                <a:gd name="T20" fmla="*/ 243 w 1606"/>
                <a:gd name="T21" fmla="*/ 1094 h 1792"/>
                <a:gd name="T22" fmla="*/ 192 w 1606"/>
                <a:gd name="T23" fmla="*/ 1125 h 1792"/>
                <a:gd name="T24" fmla="*/ 47 w 1606"/>
                <a:gd name="T25" fmla="*/ 1125 h 1792"/>
                <a:gd name="T26" fmla="*/ 7 w 1606"/>
                <a:gd name="T27" fmla="*/ 1189 h 1792"/>
                <a:gd name="T28" fmla="*/ 0 w 1606"/>
                <a:gd name="T29" fmla="*/ 1264 h 1792"/>
                <a:gd name="T30" fmla="*/ 15 w 1606"/>
                <a:gd name="T31" fmla="*/ 1332 h 1792"/>
                <a:gd name="T32" fmla="*/ 148 w 1606"/>
                <a:gd name="T33" fmla="*/ 1358 h 1792"/>
                <a:gd name="T34" fmla="*/ 211 w 1606"/>
                <a:gd name="T35" fmla="*/ 1452 h 1792"/>
                <a:gd name="T36" fmla="*/ 337 w 1606"/>
                <a:gd name="T37" fmla="*/ 1484 h 1792"/>
                <a:gd name="T38" fmla="*/ 430 w 1606"/>
                <a:gd name="T39" fmla="*/ 1484 h 1792"/>
                <a:gd name="T40" fmla="*/ 538 w 1606"/>
                <a:gd name="T41" fmla="*/ 1503 h 1792"/>
                <a:gd name="T42" fmla="*/ 544 w 1606"/>
                <a:gd name="T43" fmla="*/ 1548 h 1792"/>
                <a:gd name="T44" fmla="*/ 538 w 1606"/>
                <a:gd name="T45" fmla="*/ 1642 h 1792"/>
                <a:gd name="T46" fmla="*/ 550 w 1606"/>
                <a:gd name="T47" fmla="*/ 1705 h 1792"/>
                <a:gd name="T48" fmla="*/ 608 w 1606"/>
                <a:gd name="T49" fmla="*/ 1712 h 1792"/>
                <a:gd name="T50" fmla="*/ 677 w 1606"/>
                <a:gd name="T51" fmla="*/ 1724 h 1792"/>
                <a:gd name="T52" fmla="*/ 747 w 1606"/>
                <a:gd name="T53" fmla="*/ 1786 h 1792"/>
                <a:gd name="T54" fmla="*/ 830 w 1606"/>
                <a:gd name="T55" fmla="*/ 1786 h 1792"/>
                <a:gd name="T56" fmla="*/ 905 w 1606"/>
                <a:gd name="T57" fmla="*/ 1779 h 1792"/>
                <a:gd name="T58" fmla="*/ 1019 w 1606"/>
                <a:gd name="T59" fmla="*/ 1744 h 1792"/>
                <a:gd name="T60" fmla="*/ 1145 w 1606"/>
                <a:gd name="T61" fmla="*/ 1756 h 1792"/>
                <a:gd name="T62" fmla="*/ 1273 w 1606"/>
                <a:gd name="T63" fmla="*/ 1792 h 1792"/>
                <a:gd name="T64" fmla="*/ 1392 w 1606"/>
                <a:gd name="T65" fmla="*/ 1766 h 1792"/>
                <a:gd name="T66" fmla="*/ 1473 w 1606"/>
                <a:gd name="T67" fmla="*/ 1674 h 1792"/>
                <a:gd name="T68" fmla="*/ 1467 w 1606"/>
                <a:gd name="T69" fmla="*/ 1571 h 1792"/>
                <a:gd name="T70" fmla="*/ 1497 w 1606"/>
                <a:gd name="T71" fmla="*/ 1446 h 1792"/>
                <a:gd name="T72" fmla="*/ 1516 w 1606"/>
                <a:gd name="T73" fmla="*/ 1282 h 1792"/>
                <a:gd name="T74" fmla="*/ 1554 w 1606"/>
                <a:gd name="T75" fmla="*/ 1131 h 1792"/>
                <a:gd name="T76" fmla="*/ 1606 w 1606"/>
                <a:gd name="T77" fmla="*/ 906 h 1792"/>
                <a:gd name="T78" fmla="*/ 1598 w 1606"/>
                <a:gd name="T79" fmla="*/ 678 h 1792"/>
                <a:gd name="T80" fmla="*/ 1598 w 1606"/>
                <a:gd name="T81" fmla="*/ 478 h 1792"/>
                <a:gd name="T82" fmla="*/ 1586 w 1606"/>
                <a:gd name="T83" fmla="*/ 338 h 1792"/>
                <a:gd name="T84" fmla="*/ 1554 w 1606"/>
                <a:gd name="T85" fmla="*/ 276 h 1792"/>
                <a:gd name="T86" fmla="*/ 1484 w 1606"/>
                <a:gd name="T87" fmla="*/ 225 h 1792"/>
                <a:gd name="T88" fmla="*/ 1403 w 1606"/>
                <a:gd name="T89" fmla="*/ 142 h 1792"/>
                <a:gd name="T90" fmla="*/ 1309 w 1606"/>
                <a:gd name="T91" fmla="*/ 9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06" h="1792">
                  <a:moveTo>
                    <a:pt x="1309" y="94"/>
                  </a:moveTo>
                  <a:lnTo>
                    <a:pt x="1258" y="0"/>
                  </a:lnTo>
                  <a:lnTo>
                    <a:pt x="867" y="163"/>
                  </a:lnTo>
                  <a:lnTo>
                    <a:pt x="850" y="288"/>
                  </a:lnTo>
                  <a:lnTo>
                    <a:pt x="818" y="332"/>
                  </a:lnTo>
                  <a:lnTo>
                    <a:pt x="773" y="382"/>
                  </a:lnTo>
                  <a:lnTo>
                    <a:pt x="747" y="472"/>
                  </a:lnTo>
                  <a:lnTo>
                    <a:pt x="660" y="678"/>
                  </a:lnTo>
                  <a:lnTo>
                    <a:pt x="590" y="924"/>
                  </a:lnTo>
                  <a:lnTo>
                    <a:pt x="558" y="1088"/>
                  </a:lnTo>
                  <a:lnTo>
                    <a:pt x="243" y="1094"/>
                  </a:lnTo>
                  <a:lnTo>
                    <a:pt x="192" y="1125"/>
                  </a:lnTo>
                  <a:lnTo>
                    <a:pt x="47" y="1125"/>
                  </a:lnTo>
                  <a:lnTo>
                    <a:pt x="7" y="1189"/>
                  </a:lnTo>
                  <a:lnTo>
                    <a:pt x="0" y="1264"/>
                  </a:lnTo>
                  <a:lnTo>
                    <a:pt x="15" y="1332"/>
                  </a:lnTo>
                  <a:lnTo>
                    <a:pt x="148" y="1358"/>
                  </a:lnTo>
                  <a:lnTo>
                    <a:pt x="211" y="1452"/>
                  </a:lnTo>
                  <a:lnTo>
                    <a:pt x="337" y="1484"/>
                  </a:lnTo>
                  <a:lnTo>
                    <a:pt x="430" y="1484"/>
                  </a:lnTo>
                  <a:lnTo>
                    <a:pt x="538" y="1503"/>
                  </a:lnTo>
                  <a:lnTo>
                    <a:pt x="544" y="1548"/>
                  </a:lnTo>
                  <a:lnTo>
                    <a:pt x="538" y="1642"/>
                  </a:lnTo>
                  <a:lnTo>
                    <a:pt x="550" y="1705"/>
                  </a:lnTo>
                  <a:lnTo>
                    <a:pt x="608" y="1712"/>
                  </a:lnTo>
                  <a:lnTo>
                    <a:pt x="677" y="1724"/>
                  </a:lnTo>
                  <a:lnTo>
                    <a:pt x="747" y="1786"/>
                  </a:lnTo>
                  <a:lnTo>
                    <a:pt x="830" y="1786"/>
                  </a:lnTo>
                  <a:lnTo>
                    <a:pt x="905" y="1779"/>
                  </a:lnTo>
                  <a:lnTo>
                    <a:pt x="1019" y="1744"/>
                  </a:lnTo>
                  <a:lnTo>
                    <a:pt x="1145" y="1756"/>
                  </a:lnTo>
                  <a:lnTo>
                    <a:pt x="1273" y="1792"/>
                  </a:lnTo>
                  <a:lnTo>
                    <a:pt x="1392" y="1766"/>
                  </a:lnTo>
                  <a:lnTo>
                    <a:pt x="1473" y="1674"/>
                  </a:lnTo>
                  <a:lnTo>
                    <a:pt x="1467" y="1571"/>
                  </a:lnTo>
                  <a:lnTo>
                    <a:pt x="1497" y="1446"/>
                  </a:lnTo>
                  <a:lnTo>
                    <a:pt x="1516" y="1282"/>
                  </a:lnTo>
                  <a:lnTo>
                    <a:pt x="1554" y="1131"/>
                  </a:lnTo>
                  <a:lnTo>
                    <a:pt x="1606" y="906"/>
                  </a:lnTo>
                  <a:lnTo>
                    <a:pt x="1598" y="678"/>
                  </a:lnTo>
                  <a:lnTo>
                    <a:pt x="1598" y="478"/>
                  </a:lnTo>
                  <a:lnTo>
                    <a:pt x="1586" y="338"/>
                  </a:lnTo>
                  <a:lnTo>
                    <a:pt x="1554" y="276"/>
                  </a:lnTo>
                  <a:lnTo>
                    <a:pt x="1484" y="225"/>
                  </a:lnTo>
                  <a:lnTo>
                    <a:pt x="1403" y="142"/>
                  </a:lnTo>
                  <a:lnTo>
                    <a:pt x="1309" y="94"/>
                  </a:lnTo>
                  <a:close/>
                </a:path>
              </a:pathLst>
            </a:custGeom>
            <a:solidFill>
              <a:srgbClr val="C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495" name="Freeform 96"/>
            <p:cNvSpPr>
              <a:spLocks/>
            </p:cNvSpPr>
            <p:nvPr/>
          </p:nvSpPr>
          <p:spPr bwMode="auto">
            <a:xfrm flipH="1">
              <a:off x="455613" y="2059533"/>
              <a:ext cx="236537" cy="461962"/>
            </a:xfrm>
            <a:custGeom>
              <a:avLst/>
              <a:gdLst>
                <a:gd name="T0" fmla="*/ 132 w 1014"/>
                <a:gd name="T1" fmla="*/ 1382 h 1671"/>
                <a:gd name="T2" fmla="*/ 370 w 1014"/>
                <a:gd name="T3" fmla="*/ 1363 h 1671"/>
                <a:gd name="T4" fmla="*/ 573 w 1014"/>
                <a:gd name="T5" fmla="*/ 1301 h 1671"/>
                <a:gd name="T6" fmla="*/ 656 w 1014"/>
                <a:gd name="T7" fmla="*/ 1149 h 1671"/>
                <a:gd name="T8" fmla="*/ 630 w 1014"/>
                <a:gd name="T9" fmla="*/ 1050 h 1671"/>
                <a:gd name="T10" fmla="*/ 787 w 1014"/>
                <a:gd name="T11" fmla="*/ 837 h 1671"/>
                <a:gd name="T12" fmla="*/ 642 w 1014"/>
                <a:gd name="T13" fmla="*/ 931 h 1671"/>
                <a:gd name="T14" fmla="*/ 718 w 1014"/>
                <a:gd name="T15" fmla="*/ 741 h 1671"/>
                <a:gd name="T16" fmla="*/ 845 w 1014"/>
                <a:gd name="T17" fmla="*/ 497 h 1671"/>
                <a:gd name="T18" fmla="*/ 656 w 1014"/>
                <a:gd name="T19" fmla="*/ 703 h 1671"/>
                <a:gd name="T20" fmla="*/ 630 w 1014"/>
                <a:gd name="T21" fmla="*/ 378 h 1671"/>
                <a:gd name="T22" fmla="*/ 535 w 1014"/>
                <a:gd name="T23" fmla="*/ 264 h 1671"/>
                <a:gd name="T24" fmla="*/ 402 w 1014"/>
                <a:gd name="T25" fmla="*/ 214 h 1671"/>
                <a:gd name="T26" fmla="*/ 661 w 1014"/>
                <a:gd name="T27" fmla="*/ 126 h 1671"/>
                <a:gd name="T28" fmla="*/ 781 w 1014"/>
                <a:gd name="T29" fmla="*/ 226 h 1671"/>
                <a:gd name="T30" fmla="*/ 705 w 1014"/>
                <a:gd name="T31" fmla="*/ 126 h 1671"/>
                <a:gd name="T32" fmla="*/ 560 w 1014"/>
                <a:gd name="T33" fmla="*/ 82 h 1671"/>
                <a:gd name="T34" fmla="*/ 661 w 1014"/>
                <a:gd name="T35" fmla="*/ 44 h 1671"/>
                <a:gd name="T36" fmla="*/ 750 w 1014"/>
                <a:gd name="T37" fmla="*/ 0 h 1671"/>
                <a:gd name="T38" fmla="*/ 868 w 1014"/>
                <a:gd name="T39" fmla="*/ 94 h 1671"/>
                <a:gd name="T40" fmla="*/ 976 w 1014"/>
                <a:gd name="T41" fmla="*/ 182 h 1671"/>
                <a:gd name="T42" fmla="*/ 1014 w 1014"/>
                <a:gd name="T43" fmla="*/ 334 h 1671"/>
                <a:gd name="T44" fmla="*/ 1008 w 1014"/>
                <a:gd name="T45" fmla="*/ 628 h 1671"/>
                <a:gd name="T46" fmla="*/ 970 w 1014"/>
                <a:gd name="T47" fmla="*/ 975 h 1671"/>
                <a:gd name="T48" fmla="*/ 913 w 1014"/>
                <a:gd name="T49" fmla="*/ 1314 h 1671"/>
                <a:gd name="T50" fmla="*/ 888 w 1014"/>
                <a:gd name="T51" fmla="*/ 1527 h 1671"/>
                <a:gd name="T52" fmla="*/ 830 w 1014"/>
                <a:gd name="T53" fmla="*/ 1627 h 1671"/>
                <a:gd name="T54" fmla="*/ 699 w 1014"/>
                <a:gd name="T55" fmla="*/ 1671 h 1671"/>
                <a:gd name="T56" fmla="*/ 612 w 1014"/>
                <a:gd name="T57" fmla="*/ 1648 h 1671"/>
                <a:gd name="T58" fmla="*/ 541 w 1014"/>
                <a:gd name="T59" fmla="*/ 1559 h 1671"/>
                <a:gd name="T60" fmla="*/ 516 w 1014"/>
                <a:gd name="T61" fmla="*/ 1534 h 1671"/>
                <a:gd name="T62" fmla="*/ 407 w 1014"/>
                <a:gd name="T63" fmla="*/ 1622 h 1671"/>
                <a:gd name="T64" fmla="*/ 276 w 1014"/>
                <a:gd name="T65" fmla="*/ 1652 h 1671"/>
                <a:gd name="T66" fmla="*/ 170 w 1014"/>
                <a:gd name="T67" fmla="*/ 1636 h 1671"/>
                <a:gd name="T68" fmla="*/ 240 w 1014"/>
                <a:gd name="T69" fmla="*/ 1565 h 1671"/>
                <a:gd name="T70" fmla="*/ 352 w 1014"/>
                <a:gd name="T71" fmla="*/ 1446 h 1671"/>
                <a:gd name="T72" fmla="*/ 176 w 1014"/>
                <a:gd name="T73" fmla="*/ 1546 h 1671"/>
                <a:gd name="T74" fmla="*/ 32 w 1014"/>
                <a:gd name="T75" fmla="*/ 1590 h 1671"/>
                <a:gd name="T76" fmla="*/ 0 w 1014"/>
                <a:gd name="T77" fmla="*/ 1527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4" h="1671">
                  <a:moveTo>
                    <a:pt x="0" y="1402"/>
                  </a:moveTo>
                  <a:lnTo>
                    <a:pt x="132" y="1382"/>
                  </a:lnTo>
                  <a:lnTo>
                    <a:pt x="245" y="1376"/>
                  </a:lnTo>
                  <a:lnTo>
                    <a:pt x="370" y="1363"/>
                  </a:lnTo>
                  <a:lnTo>
                    <a:pt x="509" y="1344"/>
                  </a:lnTo>
                  <a:lnTo>
                    <a:pt x="573" y="1301"/>
                  </a:lnTo>
                  <a:lnTo>
                    <a:pt x="744" y="1088"/>
                  </a:lnTo>
                  <a:lnTo>
                    <a:pt x="656" y="1149"/>
                  </a:lnTo>
                  <a:lnTo>
                    <a:pt x="598" y="1201"/>
                  </a:lnTo>
                  <a:lnTo>
                    <a:pt x="630" y="1050"/>
                  </a:lnTo>
                  <a:lnTo>
                    <a:pt x="693" y="992"/>
                  </a:lnTo>
                  <a:lnTo>
                    <a:pt x="787" y="837"/>
                  </a:lnTo>
                  <a:lnTo>
                    <a:pt x="699" y="911"/>
                  </a:lnTo>
                  <a:lnTo>
                    <a:pt x="642" y="931"/>
                  </a:lnTo>
                  <a:lnTo>
                    <a:pt x="656" y="823"/>
                  </a:lnTo>
                  <a:lnTo>
                    <a:pt x="718" y="741"/>
                  </a:lnTo>
                  <a:lnTo>
                    <a:pt x="781" y="679"/>
                  </a:lnTo>
                  <a:lnTo>
                    <a:pt x="845" y="497"/>
                  </a:lnTo>
                  <a:lnTo>
                    <a:pt x="724" y="647"/>
                  </a:lnTo>
                  <a:lnTo>
                    <a:pt x="656" y="703"/>
                  </a:lnTo>
                  <a:lnTo>
                    <a:pt x="648" y="471"/>
                  </a:lnTo>
                  <a:lnTo>
                    <a:pt x="630" y="378"/>
                  </a:lnTo>
                  <a:lnTo>
                    <a:pt x="592" y="334"/>
                  </a:lnTo>
                  <a:lnTo>
                    <a:pt x="535" y="264"/>
                  </a:lnTo>
                  <a:lnTo>
                    <a:pt x="445" y="232"/>
                  </a:lnTo>
                  <a:lnTo>
                    <a:pt x="402" y="214"/>
                  </a:lnTo>
                  <a:lnTo>
                    <a:pt x="528" y="94"/>
                  </a:lnTo>
                  <a:lnTo>
                    <a:pt x="661" y="126"/>
                  </a:lnTo>
                  <a:lnTo>
                    <a:pt x="750" y="176"/>
                  </a:lnTo>
                  <a:lnTo>
                    <a:pt x="781" y="226"/>
                  </a:lnTo>
                  <a:lnTo>
                    <a:pt x="756" y="150"/>
                  </a:lnTo>
                  <a:lnTo>
                    <a:pt x="705" y="126"/>
                  </a:lnTo>
                  <a:lnTo>
                    <a:pt x="624" y="94"/>
                  </a:lnTo>
                  <a:lnTo>
                    <a:pt x="560" y="82"/>
                  </a:lnTo>
                  <a:lnTo>
                    <a:pt x="598" y="62"/>
                  </a:lnTo>
                  <a:lnTo>
                    <a:pt x="661" y="44"/>
                  </a:lnTo>
                  <a:lnTo>
                    <a:pt x="718" y="25"/>
                  </a:lnTo>
                  <a:lnTo>
                    <a:pt x="750" y="0"/>
                  </a:lnTo>
                  <a:lnTo>
                    <a:pt x="825" y="50"/>
                  </a:lnTo>
                  <a:lnTo>
                    <a:pt x="868" y="94"/>
                  </a:lnTo>
                  <a:lnTo>
                    <a:pt x="913" y="150"/>
                  </a:lnTo>
                  <a:lnTo>
                    <a:pt x="976" y="182"/>
                  </a:lnTo>
                  <a:lnTo>
                    <a:pt x="988" y="240"/>
                  </a:lnTo>
                  <a:lnTo>
                    <a:pt x="1014" y="334"/>
                  </a:lnTo>
                  <a:lnTo>
                    <a:pt x="1014" y="478"/>
                  </a:lnTo>
                  <a:lnTo>
                    <a:pt x="1008" y="628"/>
                  </a:lnTo>
                  <a:lnTo>
                    <a:pt x="1002" y="799"/>
                  </a:lnTo>
                  <a:lnTo>
                    <a:pt x="970" y="975"/>
                  </a:lnTo>
                  <a:lnTo>
                    <a:pt x="931" y="1157"/>
                  </a:lnTo>
                  <a:lnTo>
                    <a:pt x="913" y="1314"/>
                  </a:lnTo>
                  <a:lnTo>
                    <a:pt x="882" y="1426"/>
                  </a:lnTo>
                  <a:lnTo>
                    <a:pt x="888" y="1527"/>
                  </a:lnTo>
                  <a:lnTo>
                    <a:pt x="875" y="1584"/>
                  </a:lnTo>
                  <a:lnTo>
                    <a:pt x="830" y="1627"/>
                  </a:lnTo>
                  <a:lnTo>
                    <a:pt x="775" y="1664"/>
                  </a:lnTo>
                  <a:lnTo>
                    <a:pt x="699" y="1671"/>
                  </a:lnTo>
                  <a:lnTo>
                    <a:pt x="661" y="1652"/>
                  </a:lnTo>
                  <a:lnTo>
                    <a:pt x="612" y="1648"/>
                  </a:lnTo>
                  <a:lnTo>
                    <a:pt x="490" y="1622"/>
                  </a:lnTo>
                  <a:lnTo>
                    <a:pt x="541" y="1559"/>
                  </a:lnTo>
                  <a:lnTo>
                    <a:pt x="598" y="1470"/>
                  </a:lnTo>
                  <a:lnTo>
                    <a:pt x="516" y="1534"/>
                  </a:lnTo>
                  <a:lnTo>
                    <a:pt x="452" y="1590"/>
                  </a:lnTo>
                  <a:lnTo>
                    <a:pt x="407" y="1622"/>
                  </a:lnTo>
                  <a:lnTo>
                    <a:pt x="345" y="1652"/>
                  </a:lnTo>
                  <a:lnTo>
                    <a:pt x="276" y="1652"/>
                  </a:lnTo>
                  <a:lnTo>
                    <a:pt x="208" y="1652"/>
                  </a:lnTo>
                  <a:lnTo>
                    <a:pt x="170" y="1636"/>
                  </a:lnTo>
                  <a:lnTo>
                    <a:pt x="151" y="1616"/>
                  </a:lnTo>
                  <a:lnTo>
                    <a:pt x="240" y="1565"/>
                  </a:lnTo>
                  <a:lnTo>
                    <a:pt x="327" y="1484"/>
                  </a:lnTo>
                  <a:lnTo>
                    <a:pt x="352" y="1446"/>
                  </a:lnTo>
                  <a:lnTo>
                    <a:pt x="282" y="1463"/>
                  </a:lnTo>
                  <a:lnTo>
                    <a:pt x="176" y="1546"/>
                  </a:lnTo>
                  <a:lnTo>
                    <a:pt x="132" y="1584"/>
                  </a:lnTo>
                  <a:lnTo>
                    <a:pt x="32" y="1590"/>
                  </a:lnTo>
                  <a:lnTo>
                    <a:pt x="0" y="1572"/>
                  </a:lnTo>
                  <a:lnTo>
                    <a:pt x="0" y="1527"/>
                  </a:lnTo>
                  <a:lnTo>
                    <a:pt x="0" y="1402"/>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96" name="Freeform 97"/>
            <p:cNvSpPr>
              <a:spLocks/>
            </p:cNvSpPr>
            <p:nvPr/>
          </p:nvSpPr>
          <p:spPr bwMode="auto">
            <a:xfrm flipH="1">
              <a:off x="473075" y="2288133"/>
              <a:ext cx="71438" cy="215900"/>
            </a:xfrm>
            <a:custGeom>
              <a:avLst/>
              <a:gdLst>
                <a:gd name="T0" fmla="*/ 0 w 295"/>
                <a:gd name="T1" fmla="*/ 774 h 774"/>
                <a:gd name="T2" fmla="*/ 51 w 295"/>
                <a:gd name="T3" fmla="*/ 748 h 774"/>
                <a:gd name="T4" fmla="*/ 107 w 295"/>
                <a:gd name="T5" fmla="*/ 686 h 774"/>
                <a:gd name="T6" fmla="*/ 156 w 295"/>
                <a:gd name="T7" fmla="*/ 573 h 774"/>
                <a:gd name="T8" fmla="*/ 183 w 295"/>
                <a:gd name="T9" fmla="*/ 477 h 774"/>
                <a:gd name="T10" fmla="*/ 220 w 295"/>
                <a:gd name="T11" fmla="*/ 371 h 774"/>
                <a:gd name="T12" fmla="*/ 239 w 295"/>
                <a:gd name="T13" fmla="*/ 270 h 774"/>
                <a:gd name="T14" fmla="*/ 270 w 295"/>
                <a:gd name="T15" fmla="*/ 114 h 774"/>
                <a:gd name="T16" fmla="*/ 295 w 295"/>
                <a:gd name="T17" fmla="*/ 0 h 774"/>
                <a:gd name="T18" fmla="*/ 232 w 295"/>
                <a:gd name="T19" fmla="*/ 226 h 774"/>
                <a:gd name="T20" fmla="*/ 183 w 295"/>
                <a:gd name="T21" fmla="*/ 402 h 774"/>
                <a:gd name="T22" fmla="*/ 126 w 295"/>
                <a:gd name="T23" fmla="*/ 521 h 774"/>
                <a:gd name="T24" fmla="*/ 38 w 295"/>
                <a:gd name="T25" fmla="*/ 648 h 774"/>
                <a:gd name="T26" fmla="*/ 0 w 295"/>
                <a:gd name="T2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774">
                  <a:moveTo>
                    <a:pt x="0" y="774"/>
                  </a:moveTo>
                  <a:lnTo>
                    <a:pt x="51" y="748"/>
                  </a:lnTo>
                  <a:lnTo>
                    <a:pt x="107" y="686"/>
                  </a:lnTo>
                  <a:lnTo>
                    <a:pt x="156" y="573"/>
                  </a:lnTo>
                  <a:lnTo>
                    <a:pt x="183" y="477"/>
                  </a:lnTo>
                  <a:lnTo>
                    <a:pt x="220" y="371"/>
                  </a:lnTo>
                  <a:lnTo>
                    <a:pt x="239" y="270"/>
                  </a:lnTo>
                  <a:lnTo>
                    <a:pt x="270" y="114"/>
                  </a:lnTo>
                  <a:lnTo>
                    <a:pt x="295" y="0"/>
                  </a:lnTo>
                  <a:lnTo>
                    <a:pt x="232" y="226"/>
                  </a:lnTo>
                  <a:lnTo>
                    <a:pt x="183" y="402"/>
                  </a:lnTo>
                  <a:lnTo>
                    <a:pt x="126" y="521"/>
                  </a:lnTo>
                  <a:lnTo>
                    <a:pt x="38" y="648"/>
                  </a:lnTo>
                  <a:lnTo>
                    <a:pt x="0" y="774"/>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97" name="Freeform 98"/>
            <p:cNvSpPr>
              <a:spLocks/>
            </p:cNvSpPr>
            <p:nvPr/>
          </p:nvSpPr>
          <p:spPr bwMode="auto">
            <a:xfrm flipH="1">
              <a:off x="544513" y="2116683"/>
              <a:ext cx="273050" cy="320675"/>
            </a:xfrm>
            <a:custGeom>
              <a:avLst/>
              <a:gdLst>
                <a:gd name="T0" fmla="*/ 820 w 1172"/>
                <a:gd name="T1" fmla="*/ 43 h 1162"/>
                <a:gd name="T2" fmla="*/ 719 w 1172"/>
                <a:gd name="T3" fmla="*/ 213 h 1162"/>
                <a:gd name="T4" fmla="*/ 739 w 1172"/>
                <a:gd name="T5" fmla="*/ 381 h 1162"/>
                <a:gd name="T6" fmla="*/ 727 w 1172"/>
                <a:gd name="T7" fmla="*/ 571 h 1162"/>
                <a:gd name="T8" fmla="*/ 727 w 1172"/>
                <a:gd name="T9" fmla="*/ 621 h 1162"/>
                <a:gd name="T10" fmla="*/ 739 w 1172"/>
                <a:gd name="T11" fmla="*/ 684 h 1162"/>
                <a:gd name="T12" fmla="*/ 688 w 1172"/>
                <a:gd name="T13" fmla="*/ 729 h 1162"/>
                <a:gd name="T14" fmla="*/ 644 w 1172"/>
                <a:gd name="T15" fmla="*/ 779 h 1162"/>
                <a:gd name="T16" fmla="*/ 569 w 1172"/>
                <a:gd name="T17" fmla="*/ 779 h 1162"/>
                <a:gd name="T18" fmla="*/ 304 w 1172"/>
                <a:gd name="T19" fmla="*/ 793 h 1162"/>
                <a:gd name="T20" fmla="*/ 170 w 1172"/>
                <a:gd name="T21" fmla="*/ 831 h 1162"/>
                <a:gd name="T22" fmla="*/ 0 w 1172"/>
                <a:gd name="T23" fmla="*/ 873 h 1162"/>
                <a:gd name="T24" fmla="*/ 6 w 1172"/>
                <a:gd name="T25" fmla="*/ 1004 h 1162"/>
                <a:gd name="T26" fmla="*/ 109 w 1172"/>
                <a:gd name="T27" fmla="*/ 978 h 1162"/>
                <a:gd name="T28" fmla="*/ 133 w 1172"/>
                <a:gd name="T29" fmla="*/ 916 h 1162"/>
                <a:gd name="T30" fmla="*/ 147 w 1172"/>
                <a:gd name="T31" fmla="*/ 1030 h 1162"/>
                <a:gd name="T32" fmla="*/ 215 w 1172"/>
                <a:gd name="T33" fmla="*/ 1118 h 1162"/>
                <a:gd name="T34" fmla="*/ 403 w 1172"/>
                <a:gd name="T35" fmla="*/ 1155 h 1162"/>
                <a:gd name="T36" fmla="*/ 379 w 1172"/>
                <a:gd name="T37" fmla="*/ 1093 h 1162"/>
                <a:gd name="T38" fmla="*/ 279 w 1172"/>
                <a:gd name="T39" fmla="*/ 978 h 1162"/>
                <a:gd name="T40" fmla="*/ 358 w 1172"/>
                <a:gd name="T41" fmla="*/ 929 h 1162"/>
                <a:gd name="T42" fmla="*/ 403 w 1172"/>
                <a:gd name="T43" fmla="*/ 1036 h 1162"/>
                <a:gd name="T44" fmla="*/ 537 w 1172"/>
                <a:gd name="T45" fmla="*/ 1149 h 1162"/>
                <a:gd name="T46" fmla="*/ 713 w 1172"/>
                <a:gd name="T47" fmla="*/ 1149 h 1162"/>
                <a:gd name="T48" fmla="*/ 517 w 1172"/>
                <a:gd name="T49" fmla="*/ 1016 h 1162"/>
                <a:gd name="T50" fmla="*/ 435 w 1172"/>
                <a:gd name="T51" fmla="*/ 929 h 1162"/>
                <a:gd name="T52" fmla="*/ 479 w 1172"/>
                <a:gd name="T53" fmla="*/ 885 h 1162"/>
                <a:gd name="T54" fmla="*/ 549 w 1172"/>
                <a:gd name="T55" fmla="*/ 972 h 1162"/>
                <a:gd name="T56" fmla="*/ 675 w 1172"/>
                <a:gd name="T57" fmla="*/ 1068 h 1162"/>
                <a:gd name="T58" fmla="*/ 782 w 1172"/>
                <a:gd name="T59" fmla="*/ 1123 h 1162"/>
                <a:gd name="T60" fmla="*/ 921 w 1172"/>
                <a:gd name="T61" fmla="*/ 1136 h 1162"/>
                <a:gd name="T62" fmla="*/ 833 w 1172"/>
                <a:gd name="T63" fmla="*/ 1068 h 1162"/>
                <a:gd name="T64" fmla="*/ 727 w 1172"/>
                <a:gd name="T65" fmla="*/ 978 h 1162"/>
                <a:gd name="T66" fmla="*/ 756 w 1172"/>
                <a:gd name="T67" fmla="*/ 929 h 1162"/>
                <a:gd name="T68" fmla="*/ 808 w 1172"/>
                <a:gd name="T69" fmla="*/ 1010 h 1162"/>
                <a:gd name="T70" fmla="*/ 914 w 1172"/>
                <a:gd name="T71" fmla="*/ 1087 h 1162"/>
                <a:gd name="T72" fmla="*/ 1046 w 1172"/>
                <a:gd name="T73" fmla="*/ 1098 h 1162"/>
                <a:gd name="T74" fmla="*/ 1117 w 1172"/>
                <a:gd name="T75" fmla="*/ 991 h 1162"/>
                <a:gd name="T76" fmla="*/ 878 w 1172"/>
                <a:gd name="T77" fmla="*/ 954 h 1162"/>
                <a:gd name="T78" fmla="*/ 733 w 1172"/>
                <a:gd name="T79" fmla="*/ 868 h 1162"/>
                <a:gd name="T80" fmla="*/ 707 w 1172"/>
                <a:gd name="T81" fmla="*/ 793 h 1162"/>
                <a:gd name="T82" fmla="*/ 765 w 1172"/>
                <a:gd name="T83" fmla="*/ 831 h 1162"/>
                <a:gd name="T84" fmla="*/ 927 w 1172"/>
                <a:gd name="T85" fmla="*/ 935 h 1162"/>
                <a:gd name="T86" fmla="*/ 1117 w 1172"/>
                <a:gd name="T87" fmla="*/ 991 h 1162"/>
                <a:gd name="T88" fmla="*/ 1155 w 1172"/>
                <a:gd name="T89" fmla="*/ 767 h 1162"/>
                <a:gd name="T90" fmla="*/ 1046 w 1172"/>
                <a:gd name="T91" fmla="*/ 741 h 1162"/>
                <a:gd name="T92" fmla="*/ 820 w 1172"/>
                <a:gd name="T93" fmla="*/ 761 h 1162"/>
                <a:gd name="T94" fmla="*/ 782 w 1172"/>
                <a:gd name="T95" fmla="*/ 716 h 1162"/>
                <a:gd name="T96" fmla="*/ 901 w 1172"/>
                <a:gd name="T97" fmla="*/ 735 h 1162"/>
                <a:gd name="T98" fmla="*/ 1155 w 1172"/>
                <a:gd name="T99" fmla="*/ 684 h 1162"/>
                <a:gd name="T100" fmla="*/ 1167 w 1172"/>
                <a:gd name="T101" fmla="*/ 483 h 1162"/>
                <a:gd name="T102" fmla="*/ 1161 w 1172"/>
                <a:gd name="T103" fmla="*/ 264 h 1162"/>
                <a:gd name="T104" fmla="*/ 1034 w 1172"/>
                <a:gd name="T105" fmla="*/ 152 h 1162"/>
                <a:gd name="T106" fmla="*/ 1161 w 1172"/>
                <a:gd name="T107" fmla="*/ 201 h 1162"/>
                <a:gd name="T108" fmla="*/ 1091 w 1172"/>
                <a:gd name="T109" fmla="*/ 68 h 1162"/>
                <a:gd name="T110" fmla="*/ 959 w 1172"/>
                <a:gd name="T111" fmla="*/ 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2" h="1162">
                  <a:moveTo>
                    <a:pt x="959" y="0"/>
                  </a:moveTo>
                  <a:lnTo>
                    <a:pt x="820" y="43"/>
                  </a:lnTo>
                  <a:lnTo>
                    <a:pt x="756" y="100"/>
                  </a:lnTo>
                  <a:lnTo>
                    <a:pt x="719" y="213"/>
                  </a:lnTo>
                  <a:lnTo>
                    <a:pt x="719" y="321"/>
                  </a:lnTo>
                  <a:lnTo>
                    <a:pt x="739" y="381"/>
                  </a:lnTo>
                  <a:lnTo>
                    <a:pt x="727" y="489"/>
                  </a:lnTo>
                  <a:lnTo>
                    <a:pt x="727" y="571"/>
                  </a:lnTo>
                  <a:lnTo>
                    <a:pt x="745" y="591"/>
                  </a:lnTo>
                  <a:lnTo>
                    <a:pt x="727" y="621"/>
                  </a:lnTo>
                  <a:lnTo>
                    <a:pt x="713" y="652"/>
                  </a:lnTo>
                  <a:lnTo>
                    <a:pt x="739" y="684"/>
                  </a:lnTo>
                  <a:lnTo>
                    <a:pt x="739" y="716"/>
                  </a:lnTo>
                  <a:lnTo>
                    <a:pt x="688" y="729"/>
                  </a:lnTo>
                  <a:lnTo>
                    <a:pt x="695" y="761"/>
                  </a:lnTo>
                  <a:lnTo>
                    <a:pt x="644" y="779"/>
                  </a:lnTo>
                  <a:lnTo>
                    <a:pt x="599" y="767"/>
                  </a:lnTo>
                  <a:lnTo>
                    <a:pt x="569" y="779"/>
                  </a:lnTo>
                  <a:lnTo>
                    <a:pt x="428" y="799"/>
                  </a:lnTo>
                  <a:lnTo>
                    <a:pt x="304" y="793"/>
                  </a:lnTo>
                  <a:lnTo>
                    <a:pt x="222" y="799"/>
                  </a:lnTo>
                  <a:lnTo>
                    <a:pt x="170" y="831"/>
                  </a:lnTo>
                  <a:lnTo>
                    <a:pt x="45" y="831"/>
                  </a:lnTo>
                  <a:lnTo>
                    <a:pt x="0" y="873"/>
                  </a:lnTo>
                  <a:lnTo>
                    <a:pt x="0" y="923"/>
                  </a:lnTo>
                  <a:lnTo>
                    <a:pt x="6" y="1004"/>
                  </a:lnTo>
                  <a:lnTo>
                    <a:pt x="109" y="1030"/>
                  </a:lnTo>
                  <a:lnTo>
                    <a:pt x="109" y="978"/>
                  </a:lnTo>
                  <a:lnTo>
                    <a:pt x="115" y="935"/>
                  </a:lnTo>
                  <a:lnTo>
                    <a:pt x="133" y="916"/>
                  </a:lnTo>
                  <a:lnTo>
                    <a:pt x="141" y="966"/>
                  </a:lnTo>
                  <a:lnTo>
                    <a:pt x="147" y="1030"/>
                  </a:lnTo>
                  <a:lnTo>
                    <a:pt x="170" y="1068"/>
                  </a:lnTo>
                  <a:lnTo>
                    <a:pt x="215" y="1118"/>
                  </a:lnTo>
                  <a:lnTo>
                    <a:pt x="321" y="1142"/>
                  </a:lnTo>
                  <a:lnTo>
                    <a:pt x="403" y="1155"/>
                  </a:lnTo>
                  <a:lnTo>
                    <a:pt x="499" y="1162"/>
                  </a:lnTo>
                  <a:lnTo>
                    <a:pt x="379" y="1093"/>
                  </a:lnTo>
                  <a:lnTo>
                    <a:pt x="297" y="1030"/>
                  </a:lnTo>
                  <a:lnTo>
                    <a:pt x="279" y="978"/>
                  </a:lnTo>
                  <a:lnTo>
                    <a:pt x="291" y="935"/>
                  </a:lnTo>
                  <a:lnTo>
                    <a:pt x="358" y="929"/>
                  </a:lnTo>
                  <a:lnTo>
                    <a:pt x="385" y="978"/>
                  </a:lnTo>
                  <a:lnTo>
                    <a:pt x="403" y="1036"/>
                  </a:lnTo>
                  <a:lnTo>
                    <a:pt x="467" y="1098"/>
                  </a:lnTo>
                  <a:lnTo>
                    <a:pt x="537" y="1149"/>
                  </a:lnTo>
                  <a:lnTo>
                    <a:pt x="607" y="1155"/>
                  </a:lnTo>
                  <a:lnTo>
                    <a:pt x="713" y="1149"/>
                  </a:lnTo>
                  <a:lnTo>
                    <a:pt x="599" y="1061"/>
                  </a:lnTo>
                  <a:lnTo>
                    <a:pt x="517" y="1016"/>
                  </a:lnTo>
                  <a:lnTo>
                    <a:pt x="454" y="966"/>
                  </a:lnTo>
                  <a:lnTo>
                    <a:pt x="435" y="929"/>
                  </a:lnTo>
                  <a:lnTo>
                    <a:pt x="441" y="891"/>
                  </a:lnTo>
                  <a:lnTo>
                    <a:pt x="479" y="885"/>
                  </a:lnTo>
                  <a:lnTo>
                    <a:pt x="523" y="923"/>
                  </a:lnTo>
                  <a:lnTo>
                    <a:pt x="549" y="972"/>
                  </a:lnTo>
                  <a:lnTo>
                    <a:pt x="607" y="1036"/>
                  </a:lnTo>
                  <a:lnTo>
                    <a:pt x="675" y="1068"/>
                  </a:lnTo>
                  <a:lnTo>
                    <a:pt x="727" y="1098"/>
                  </a:lnTo>
                  <a:lnTo>
                    <a:pt x="782" y="1123"/>
                  </a:lnTo>
                  <a:lnTo>
                    <a:pt x="846" y="1136"/>
                  </a:lnTo>
                  <a:lnTo>
                    <a:pt x="921" y="1136"/>
                  </a:lnTo>
                  <a:lnTo>
                    <a:pt x="994" y="1122"/>
                  </a:lnTo>
                  <a:lnTo>
                    <a:pt x="833" y="1068"/>
                  </a:lnTo>
                  <a:lnTo>
                    <a:pt x="771" y="1036"/>
                  </a:lnTo>
                  <a:lnTo>
                    <a:pt x="727" y="978"/>
                  </a:lnTo>
                  <a:lnTo>
                    <a:pt x="719" y="929"/>
                  </a:lnTo>
                  <a:lnTo>
                    <a:pt x="756" y="929"/>
                  </a:lnTo>
                  <a:lnTo>
                    <a:pt x="777" y="972"/>
                  </a:lnTo>
                  <a:lnTo>
                    <a:pt x="808" y="1010"/>
                  </a:lnTo>
                  <a:lnTo>
                    <a:pt x="859" y="1049"/>
                  </a:lnTo>
                  <a:lnTo>
                    <a:pt x="914" y="1087"/>
                  </a:lnTo>
                  <a:lnTo>
                    <a:pt x="989" y="1119"/>
                  </a:lnTo>
                  <a:lnTo>
                    <a:pt x="1046" y="1098"/>
                  </a:lnTo>
                  <a:lnTo>
                    <a:pt x="1072" y="1068"/>
                  </a:lnTo>
                  <a:lnTo>
                    <a:pt x="1117" y="991"/>
                  </a:lnTo>
                  <a:lnTo>
                    <a:pt x="1034" y="972"/>
                  </a:lnTo>
                  <a:lnTo>
                    <a:pt x="878" y="954"/>
                  </a:lnTo>
                  <a:lnTo>
                    <a:pt x="782" y="910"/>
                  </a:lnTo>
                  <a:lnTo>
                    <a:pt x="733" y="868"/>
                  </a:lnTo>
                  <a:lnTo>
                    <a:pt x="713" y="816"/>
                  </a:lnTo>
                  <a:lnTo>
                    <a:pt x="707" y="793"/>
                  </a:lnTo>
                  <a:lnTo>
                    <a:pt x="733" y="793"/>
                  </a:lnTo>
                  <a:lnTo>
                    <a:pt x="765" y="831"/>
                  </a:lnTo>
                  <a:lnTo>
                    <a:pt x="814" y="897"/>
                  </a:lnTo>
                  <a:lnTo>
                    <a:pt x="927" y="935"/>
                  </a:lnTo>
                  <a:lnTo>
                    <a:pt x="1034" y="968"/>
                  </a:lnTo>
                  <a:lnTo>
                    <a:pt x="1117" y="991"/>
                  </a:lnTo>
                  <a:lnTo>
                    <a:pt x="1149" y="861"/>
                  </a:lnTo>
                  <a:lnTo>
                    <a:pt x="1155" y="767"/>
                  </a:lnTo>
                  <a:lnTo>
                    <a:pt x="1155" y="683"/>
                  </a:lnTo>
                  <a:lnTo>
                    <a:pt x="1046" y="741"/>
                  </a:lnTo>
                  <a:lnTo>
                    <a:pt x="921" y="767"/>
                  </a:lnTo>
                  <a:lnTo>
                    <a:pt x="820" y="761"/>
                  </a:lnTo>
                  <a:lnTo>
                    <a:pt x="795" y="748"/>
                  </a:lnTo>
                  <a:lnTo>
                    <a:pt x="782" y="716"/>
                  </a:lnTo>
                  <a:lnTo>
                    <a:pt x="840" y="716"/>
                  </a:lnTo>
                  <a:lnTo>
                    <a:pt x="901" y="735"/>
                  </a:lnTo>
                  <a:lnTo>
                    <a:pt x="1049" y="741"/>
                  </a:lnTo>
                  <a:lnTo>
                    <a:pt x="1155" y="684"/>
                  </a:lnTo>
                  <a:lnTo>
                    <a:pt x="1161" y="565"/>
                  </a:lnTo>
                  <a:lnTo>
                    <a:pt x="1167" y="483"/>
                  </a:lnTo>
                  <a:lnTo>
                    <a:pt x="1172" y="401"/>
                  </a:lnTo>
                  <a:lnTo>
                    <a:pt x="1161" y="264"/>
                  </a:lnTo>
                  <a:lnTo>
                    <a:pt x="1129" y="213"/>
                  </a:lnTo>
                  <a:lnTo>
                    <a:pt x="1034" y="152"/>
                  </a:lnTo>
                  <a:lnTo>
                    <a:pt x="1065" y="158"/>
                  </a:lnTo>
                  <a:lnTo>
                    <a:pt x="1161" y="201"/>
                  </a:lnTo>
                  <a:lnTo>
                    <a:pt x="1123" y="113"/>
                  </a:lnTo>
                  <a:lnTo>
                    <a:pt x="1091" y="68"/>
                  </a:lnTo>
                  <a:lnTo>
                    <a:pt x="1065" y="38"/>
                  </a:lnTo>
                  <a:lnTo>
                    <a:pt x="959"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98" name="Freeform 99"/>
            <p:cNvSpPr>
              <a:spLocks/>
            </p:cNvSpPr>
            <p:nvPr/>
          </p:nvSpPr>
          <p:spPr bwMode="auto">
            <a:xfrm flipH="1">
              <a:off x="561975" y="2235745"/>
              <a:ext cx="69850" cy="71438"/>
            </a:xfrm>
            <a:custGeom>
              <a:avLst/>
              <a:gdLst>
                <a:gd name="T0" fmla="*/ 0 w 295"/>
                <a:gd name="T1" fmla="*/ 0 h 263"/>
                <a:gd name="T2" fmla="*/ 0 w 295"/>
                <a:gd name="T3" fmla="*/ 21 h 263"/>
                <a:gd name="T4" fmla="*/ 38 w 295"/>
                <a:gd name="T5" fmla="*/ 71 h 263"/>
                <a:gd name="T6" fmla="*/ 75 w 295"/>
                <a:gd name="T7" fmla="*/ 99 h 263"/>
                <a:gd name="T8" fmla="*/ 152 w 295"/>
                <a:gd name="T9" fmla="*/ 158 h 263"/>
                <a:gd name="T10" fmla="*/ 184 w 295"/>
                <a:gd name="T11" fmla="*/ 182 h 263"/>
                <a:gd name="T12" fmla="*/ 260 w 295"/>
                <a:gd name="T13" fmla="*/ 239 h 263"/>
                <a:gd name="T14" fmla="*/ 178 w 295"/>
                <a:gd name="T15" fmla="*/ 213 h 263"/>
                <a:gd name="T16" fmla="*/ 97 w 295"/>
                <a:gd name="T17" fmla="*/ 188 h 263"/>
                <a:gd name="T18" fmla="*/ 16 w 295"/>
                <a:gd name="T19" fmla="*/ 182 h 263"/>
                <a:gd name="T20" fmla="*/ 22 w 295"/>
                <a:gd name="T21" fmla="*/ 207 h 263"/>
                <a:gd name="T22" fmla="*/ 152 w 295"/>
                <a:gd name="T23" fmla="*/ 231 h 263"/>
                <a:gd name="T24" fmla="*/ 222 w 295"/>
                <a:gd name="T25" fmla="*/ 257 h 263"/>
                <a:gd name="T26" fmla="*/ 260 w 295"/>
                <a:gd name="T27" fmla="*/ 263 h 263"/>
                <a:gd name="T28" fmla="*/ 292 w 295"/>
                <a:gd name="T29" fmla="*/ 252 h 263"/>
                <a:gd name="T30" fmla="*/ 295 w 295"/>
                <a:gd name="T31" fmla="*/ 222 h 263"/>
                <a:gd name="T32" fmla="*/ 269 w 295"/>
                <a:gd name="T33" fmla="*/ 199 h 263"/>
                <a:gd name="T34" fmla="*/ 232 w 295"/>
                <a:gd name="T35" fmla="*/ 162 h 263"/>
                <a:gd name="T36" fmla="*/ 188 w 295"/>
                <a:gd name="T37" fmla="*/ 112 h 263"/>
                <a:gd name="T38" fmla="*/ 144 w 295"/>
                <a:gd name="T39" fmla="*/ 56 h 263"/>
                <a:gd name="T40" fmla="*/ 91 w 295"/>
                <a:gd name="T41" fmla="*/ 17 h 263"/>
                <a:gd name="T42" fmla="*/ 35 w 295"/>
                <a:gd name="T43" fmla="*/ 3 h 263"/>
                <a:gd name="T44" fmla="*/ 0 w 295"/>
                <a:gd name="T45"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5" h="263">
                  <a:moveTo>
                    <a:pt x="0" y="0"/>
                  </a:moveTo>
                  <a:lnTo>
                    <a:pt x="0" y="21"/>
                  </a:lnTo>
                  <a:lnTo>
                    <a:pt x="38" y="71"/>
                  </a:lnTo>
                  <a:lnTo>
                    <a:pt x="75" y="99"/>
                  </a:lnTo>
                  <a:lnTo>
                    <a:pt x="152" y="158"/>
                  </a:lnTo>
                  <a:lnTo>
                    <a:pt x="184" y="182"/>
                  </a:lnTo>
                  <a:lnTo>
                    <a:pt x="260" y="239"/>
                  </a:lnTo>
                  <a:lnTo>
                    <a:pt x="178" y="213"/>
                  </a:lnTo>
                  <a:lnTo>
                    <a:pt x="97" y="188"/>
                  </a:lnTo>
                  <a:lnTo>
                    <a:pt x="16" y="182"/>
                  </a:lnTo>
                  <a:lnTo>
                    <a:pt x="22" y="207"/>
                  </a:lnTo>
                  <a:lnTo>
                    <a:pt x="152" y="231"/>
                  </a:lnTo>
                  <a:lnTo>
                    <a:pt x="222" y="257"/>
                  </a:lnTo>
                  <a:lnTo>
                    <a:pt x="260" y="263"/>
                  </a:lnTo>
                  <a:lnTo>
                    <a:pt x="292" y="252"/>
                  </a:lnTo>
                  <a:lnTo>
                    <a:pt x="295" y="222"/>
                  </a:lnTo>
                  <a:lnTo>
                    <a:pt x="269" y="199"/>
                  </a:lnTo>
                  <a:lnTo>
                    <a:pt x="232" y="162"/>
                  </a:lnTo>
                  <a:lnTo>
                    <a:pt x="188" y="112"/>
                  </a:lnTo>
                  <a:lnTo>
                    <a:pt x="144" y="56"/>
                  </a:lnTo>
                  <a:lnTo>
                    <a:pt x="91" y="17"/>
                  </a:lnTo>
                  <a:lnTo>
                    <a:pt x="35" y="3"/>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499" name="Freeform 100"/>
            <p:cNvSpPr>
              <a:spLocks/>
            </p:cNvSpPr>
            <p:nvPr/>
          </p:nvSpPr>
          <p:spPr bwMode="auto">
            <a:xfrm flipH="1">
              <a:off x="565150" y="2175420"/>
              <a:ext cx="61913" cy="95250"/>
            </a:xfrm>
            <a:custGeom>
              <a:avLst/>
              <a:gdLst>
                <a:gd name="T0" fmla="*/ 51 w 270"/>
                <a:gd name="T1" fmla="*/ 0 h 345"/>
                <a:gd name="T2" fmla="*/ 13 w 270"/>
                <a:gd name="T3" fmla="*/ 7 h 345"/>
                <a:gd name="T4" fmla="*/ 0 w 270"/>
                <a:gd name="T5" fmla="*/ 39 h 345"/>
                <a:gd name="T6" fmla="*/ 3 w 270"/>
                <a:gd name="T7" fmla="*/ 65 h 345"/>
                <a:gd name="T8" fmla="*/ 26 w 270"/>
                <a:gd name="T9" fmla="*/ 101 h 345"/>
                <a:gd name="T10" fmla="*/ 57 w 270"/>
                <a:gd name="T11" fmla="*/ 112 h 345"/>
                <a:gd name="T12" fmla="*/ 116 w 270"/>
                <a:gd name="T13" fmla="*/ 149 h 345"/>
                <a:gd name="T14" fmla="*/ 172 w 270"/>
                <a:gd name="T15" fmla="*/ 195 h 345"/>
                <a:gd name="T16" fmla="*/ 212 w 270"/>
                <a:gd name="T17" fmla="*/ 259 h 345"/>
                <a:gd name="T18" fmla="*/ 257 w 270"/>
                <a:gd name="T19" fmla="*/ 325 h 345"/>
                <a:gd name="T20" fmla="*/ 270 w 270"/>
                <a:gd name="T21" fmla="*/ 345 h 345"/>
                <a:gd name="T22" fmla="*/ 257 w 270"/>
                <a:gd name="T23" fmla="*/ 267 h 345"/>
                <a:gd name="T24" fmla="*/ 247 w 270"/>
                <a:gd name="T25" fmla="*/ 198 h 345"/>
                <a:gd name="T26" fmla="*/ 225 w 270"/>
                <a:gd name="T27" fmla="*/ 140 h 345"/>
                <a:gd name="T28" fmla="*/ 188 w 270"/>
                <a:gd name="T29" fmla="*/ 86 h 345"/>
                <a:gd name="T30" fmla="*/ 90 w 270"/>
                <a:gd name="T31" fmla="*/ 10 h 345"/>
                <a:gd name="T32" fmla="*/ 51 w 270"/>
                <a:gd name="T3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45">
                  <a:moveTo>
                    <a:pt x="51" y="0"/>
                  </a:moveTo>
                  <a:lnTo>
                    <a:pt x="13" y="7"/>
                  </a:lnTo>
                  <a:lnTo>
                    <a:pt x="0" y="39"/>
                  </a:lnTo>
                  <a:lnTo>
                    <a:pt x="3" y="65"/>
                  </a:lnTo>
                  <a:lnTo>
                    <a:pt x="26" y="101"/>
                  </a:lnTo>
                  <a:lnTo>
                    <a:pt x="57" y="112"/>
                  </a:lnTo>
                  <a:lnTo>
                    <a:pt x="116" y="149"/>
                  </a:lnTo>
                  <a:lnTo>
                    <a:pt x="172" y="195"/>
                  </a:lnTo>
                  <a:lnTo>
                    <a:pt x="212" y="259"/>
                  </a:lnTo>
                  <a:lnTo>
                    <a:pt x="257" y="325"/>
                  </a:lnTo>
                  <a:lnTo>
                    <a:pt x="270" y="345"/>
                  </a:lnTo>
                  <a:lnTo>
                    <a:pt x="257" y="267"/>
                  </a:lnTo>
                  <a:lnTo>
                    <a:pt x="247" y="198"/>
                  </a:lnTo>
                  <a:lnTo>
                    <a:pt x="225" y="140"/>
                  </a:lnTo>
                  <a:lnTo>
                    <a:pt x="188" y="86"/>
                  </a:lnTo>
                  <a:lnTo>
                    <a:pt x="90" y="10"/>
                  </a:lnTo>
                  <a:lnTo>
                    <a:pt x="51"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00" name="Freeform 101"/>
            <p:cNvSpPr>
              <a:spLocks/>
            </p:cNvSpPr>
            <p:nvPr/>
          </p:nvSpPr>
          <p:spPr bwMode="auto">
            <a:xfrm flipH="1">
              <a:off x="571500" y="2081758"/>
              <a:ext cx="68263" cy="55562"/>
            </a:xfrm>
            <a:custGeom>
              <a:avLst/>
              <a:gdLst>
                <a:gd name="T0" fmla="*/ 0 w 287"/>
                <a:gd name="T1" fmla="*/ 199 h 199"/>
                <a:gd name="T2" fmla="*/ 49 w 287"/>
                <a:gd name="T3" fmla="*/ 156 h 199"/>
                <a:gd name="T4" fmla="*/ 130 w 287"/>
                <a:gd name="T5" fmla="*/ 125 h 199"/>
                <a:gd name="T6" fmla="*/ 185 w 287"/>
                <a:gd name="T7" fmla="*/ 111 h 199"/>
                <a:gd name="T8" fmla="*/ 287 w 287"/>
                <a:gd name="T9" fmla="*/ 0 h 199"/>
                <a:gd name="T10" fmla="*/ 211 w 287"/>
                <a:gd name="T11" fmla="*/ 44 h 199"/>
                <a:gd name="T12" fmla="*/ 142 w 287"/>
                <a:gd name="T13" fmla="*/ 74 h 199"/>
                <a:gd name="T14" fmla="*/ 93 w 287"/>
                <a:gd name="T15" fmla="*/ 99 h 199"/>
                <a:gd name="T16" fmla="*/ 68 w 287"/>
                <a:gd name="T17" fmla="*/ 125 h 199"/>
                <a:gd name="T18" fmla="*/ 0 w 287"/>
                <a:gd name="T19" fmla="*/ 1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199">
                  <a:moveTo>
                    <a:pt x="0" y="199"/>
                  </a:moveTo>
                  <a:lnTo>
                    <a:pt x="49" y="156"/>
                  </a:lnTo>
                  <a:lnTo>
                    <a:pt x="130" y="125"/>
                  </a:lnTo>
                  <a:lnTo>
                    <a:pt x="185" y="111"/>
                  </a:lnTo>
                  <a:lnTo>
                    <a:pt x="287" y="0"/>
                  </a:lnTo>
                  <a:lnTo>
                    <a:pt x="211" y="44"/>
                  </a:lnTo>
                  <a:lnTo>
                    <a:pt x="142" y="74"/>
                  </a:lnTo>
                  <a:lnTo>
                    <a:pt x="93" y="99"/>
                  </a:lnTo>
                  <a:lnTo>
                    <a:pt x="68" y="125"/>
                  </a:lnTo>
                  <a:lnTo>
                    <a:pt x="0" y="199"/>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01" name="Freeform 102"/>
            <p:cNvSpPr>
              <a:spLocks/>
            </p:cNvSpPr>
            <p:nvPr/>
          </p:nvSpPr>
          <p:spPr bwMode="auto">
            <a:xfrm flipH="1">
              <a:off x="652463" y="2183358"/>
              <a:ext cx="38100" cy="141287"/>
            </a:xfrm>
            <a:custGeom>
              <a:avLst/>
              <a:gdLst>
                <a:gd name="T0" fmla="*/ 0 w 162"/>
                <a:gd name="T1" fmla="*/ 514 h 514"/>
                <a:gd name="T2" fmla="*/ 81 w 162"/>
                <a:gd name="T3" fmla="*/ 514 h 514"/>
                <a:gd name="T4" fmla="*/ 106 w 162"/>
                <a:gd name="T5" fmla="*/ 508 h 514"/>
                <a:gd name="T6" fmla="*/ 106 w 162"/>
                <a:gd name="T7" fmla="*/ 489 h 514"/>
                <a:gd name="T8" fmla="*/ 124 w 162"/>
                <a:gd name="T9" fmla="*/ 470 h 514"/>
                <a:gd name="T10" fmla="*/ 150 w 162"/>
                <a:gd name="T11" fmla="*/ 451 h 514"/>
                <a:gd name="T12" fmla="*/ 137 w 162"/>
                <a:gd name="T13" fmla="*/ 433 h 514"/>
                <a:gd name="T14" fmla="*/ 137 w 162"/>
                <a:gd name="T15" fmla="*/ 407 h 514"/>
                <a:gd name="T16" fmla="*/ 156 w 162"/>
                <a:gd name="T17" fmla="*/ 376 h 514"/>
                <a:gd name="T18" fmla="*/ 156 w 162"/>
                <a:gd name="T19" fmla="*/ 344 h 514"/>
                <a:gd name="T20" fmla="*/ 144 w 162"/>
                <a:gd name="T21" fmla="*/ 306 h 514"/>
                <a:gd name="T22" fmla="*/ 144 w 162"/>
                <a:gd name="T23" fmla="*/ 224 h 514"/>
                <a:gd name="T24" fmla="*/ 162 w 162"/>
                <a:gd name="T25" fmla="*/ 150 h 514"/>
                <a:gd name="T26" fmla="*/ 156 w 162"/>
                <a:gd name="T27" fmla="*/ 94 h 514"/>
                <a:gd name="T28" fmla="*/ 156 w 162"/>
                <a:gd name="T29" fmla="*/ 0 h 514"/>
                <a:gd name="T30" fmla="*/ 106 w 162"/>
                <a:gd name="T31" fmla="*/ 142 h 514"/>
                <a:gd name="T32" fmla="*/ 62 w 162"/>
                <a:gd name="T33" fmla="*/ 275 h 514"/>
                <a:gd name="T34" fmla="*/ 32 w 162"/>
                <a:gd name="T35" fmla="*/ 419 h 514"/>
                <a:gd name="T36" fmla="*/ 0 w 162"/>
                <a:gd name="T37" fmla="*/ 51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514">
                  <a:moveTo>
                    <a:pt x="0" y="514"/>
                  </a:moveTo>
                  <a:lnTo>
                    <a:pt x="81" y="514"/>
                  </a:lnTo>
                  <a:lnTo>
                    <a:pt x="106" y="508"/>
                  </a:lnTo>
                  <a:lnTo>
                    <a:pt x="106" y="489"/>
                  </a:lnTo>
                  <a:lnTo>
                    <a:pt x="124" y="470"/>
                  </a:lnTo>
                  <a:lnTo>
                    <a:pt x="150" y="451"/>
                  </a:lnTo>
                  <a:lnTo>
                    <a:pt x="137" y="433"/>
                  </a:lnTo>
                  <a:lnTo>
                    <a:pt x="137" y="407"/>
                  </a:lnTo>
                  <a:lnTo>
                    <a:pt x="156" y="376"/>
                  </a:lnTo>
                  <a:lnTo>
                    <a:pt x="156" y="344"/>
                  </a:lnTo>
                  <a:lnTo>
                    <a:pt x="144" y="306"/>
                  </a:lnTo>
                  <a:lnTo>
                    <a:pt x="144" y="224"/>
                  </a:lnTo>
                  <a:lnTo>
                    <a:pt x="162" y="150"/>
                  </a:lnTo>
                  <a:lnTo>
                    <a:pt x="156" y="94"/>
                  </a:lnTo>
                  <a:lnTo>
                    <a:pt x="156" y="0"/>
                  </a:lnTo>
                  <a:lnTo>
                    <a:pt x="106" y="142"/>
                  </a:lnTo>
                  <a:lnTo>
                    <a:pt x="62" y="275"/>
                  </a:lnTo>
                  <a:lnTo>
                    <a:pt x="32" y="419"/>
                  </a:lnTo>
                  <a:lnTo>
                    <a:pt x="0" y="514"/>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02" name="Freeform 103"/>
            <p:cNvSpPr>
              <a:spLocks/>
            </p:cNvSpPr>
            <p:nvPr/>
          </p:nvSpPr>
          <p:spPr bwMode="auto">
            <a:xfrm flipH="1">
              <a:off x="566738" y="2337345"/>
              <a:ext cx="66675" cy="26988"/>
            </a:xfrm>
            <a:custGeom>
              <a:avLst/>
              <a:gdLst>
                <a:gd name="T0" fmla="*/ 232 w 289"/>
                <a:gd name="T1" fmla="*/ 47 h 97"/>
                <a:gd name="T2" fmla="*/ 168 w 289"/>
                <a:gd name="T3" fmla="*/ 19 h 97"/>
                <a:gd name="T4" fmla="*/ 110 w 289"/>
                <a:gd name="T5" fmla="*/ 4 h 97"/>
                <a:gd name="T6" fmla="*/ 32 w 289"/>
                <a:gd name="T7" fmla="*/ 0 h 97"/>
                <a:gd name="T8" fmla="*/ 0 w 289"/>
                <a:gd name="T9" fmla="*/ 6 h 97"/>
                <a:gd name="T10" fmla="*/ 15 w 289"/>
                <a:gd name="T11" fmla="*/ 37 h 97"/>
                <a:gd name="T12" fmla="*/ 45 w 289"/>
                <a:gd name="T13" fmla="*/ 61 h 97"/>
                <a:gd name="T14" fmla="*/ 113 w 289"/>
                <a:gd name="T15" fmla="*/ 79 h 97"/>
                <a:gd name="T16" fmla="*/ 219 w 289"/>
                <a:gd name="T17" fmla="*/ 97 h 97"/>
                <a:gd name="T18" fmla="*/ 289 w 289"/>
                <a:gd name="T19" fmla="*/ 91 h 97"/>
                <a:gd name="T20" fmla="*/ 232 w 289"/>
                <a:gd name="T21"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97">
                  <a:moveTo>
                    <a:pt x="232" y="47"/>
                  </a:moveTo>
                  <a:lnTo>
                    <a:pt x="168" y="19"/>
                  </a:lnTo>
                  <a:lnTo>
                    <a:pt x="110" y="4"/>
                  </a:lnTo>
                  <a:lnTo>
                    <a:pt x="32" y="0"/>
                  </a:lnTo>
                  <a:lnTo>
                    <a:pt x="0" y="6"/>
                  </a:lnTo>
                  <a:lnTo>
                    <a:pt x="15" y="37"/>
                  </a:lnTo>
                  <a:lnTo>
                    <a:pt x="45" y="61"/>
                  </a:lnTo>
                  <a:lnTo>
                    <a:pt x="113" y="79"/>
                  </a:lnTo>
                  <a:lnTo>
                    <a:pt x="219" y="97"/>
                  </a:lnTo>
                  <a:lnTo>
                    <a:pt x="289" y="91"/>
                  </a:lnTo>
                  <a:lnTo>
                    <a:pt x="232" y="47"/>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03" name="Freeform 104"/>
            <p:cNvSpPr>
              <a:spLocks/>
            </p:cNvSpPr>
            <p:nvPr/>
          </p:nvSpPr>
          <p:spPr bwMode="auto">
            <a:xfrm flipH="1">
              <a:off x="647700" y="2348458"/>
              <a:ext cx="42863" cy="60325"/>
            </a:xfrm>
            <a:custGeom>
              <a:avLst/>
              <a:gdLst>
                <a:gd name="T0" fmla="*/ 81 w 176"/>
                <a:gd name="T1" fmla="*/ 59 h 216"/>
                <a:gd name="T2" fmla="*/ 59 w 176"/>
                <a:gd name="T3" fmla="*/ 14 h 216"/>
                <a:gd name="T4" fmla="*/ 26 w 176"/>
                <a:gd name="T5" fmla="*/ 0 h 216"/>
                <a:gd name="T6" fmla="*/ 3 w 176"/>
                <a:gd name="T7" fmla="*/ 11 h 216"/>
                <a:gd name="T8" fmla="*/ 0 w 176"/>
                <a:gd name="T9" fmla="*/ 35 h 216"/>
                <a:gd name="T10" fmla="*/ 15 w 176"/>
                <a:gd name="T11" fmla="*/ 76 h 216"/>
                <a:gd name="T12" fmla="*/ 40 w 176"/>
                <a:gd name="T13" fmla="*/ 115 h 216"/>
                <a:gd name="T14" fmla="*/ 71 w 176"/>
                <a:gd name="T15" fmla="*/ 150 h 216"/>
                <a:gd name="T16" fmla="*/ 113 w 176"/>
                <a:gd name="T17" fmla="*/ 185 h 216"/>
                <a:gd name="T18" fmla="*/ 176 w 176"/>
                <a:gd name="T19" fmla="*/ 216 h 216"/>
                <a:gd name="T20" fmla="*/ 119 w 176"/>
                <a:gd name="T21" fmla="*/ 153 h 216"/>
                <a:gd name="T22" fmla="*/ 100 w 176"/>
                <a:gd name="T23" fmla="*/ 108 h 216"/>
                <a:gd name="T24" fmla="*/ 81 w 176"/>
                <a:gd name="T25" fmla="*/ 5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216">
                  <a:moveTo>
                    <a:pt x="81" y="59"/>
                  </a:moveTo>
                  <a:lnTo>
                    <a:pt x="59" y="14"/>
                  </a:lnTo>
                  <a:lnTo>
                    <a:pt x="26" y="0"/>
                  </a:lnTo>
                  <a:lnTo>
                    <a:pt x="3" y="11"/>
                  </a:lnTo>
                  <a:lnTo>
                    <a:pt x="0" y="35"/>
                  </a:lnTo>
                  <a:lnTo>
                    <a:pt x="15" y="76"/>
                  </a:lnTo>
                  <a:lnTo>
                    <a:pt x="40" y="115"/>
                  </a:lnTo>
                  <a:lnTo>
                    <a:pt x="71" y="150"/>
                  </a:lnTo>
                  <a:lnTo>
                    <a:pt x="113" y="185"/>
                  </a:lnTo>
                  <a:lnTo>
                    <a:pt x="176" y="216"/>
                  </a:lnTo>
                  <a:lnTo>
                    <a:pt x="119" y="153"/>
                  </a:lnTo>
                  <a:lnTo>
                    <a:pt x="100" y="108"/>
                  </a:lnTo>
                  <a:lnTo>
                    <a:pt x="81" y="59"/>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04" name="Freeform 105"/>
            <p:cNvSpPr>
              <a:spLocks/>
            </p:cNvSpPr>
            <p:nvPr/>
          </p:nvSpPr>
          <p:spPr bwMode="auto">
            <a:xfrm flipH="1">
              <a:off x="525463" y="2034133"/>
              <a:ext cx="98425" cy="74612"/>
            </a:xfrm>
            <a:custGeom>
              <a:avLst/>
              <a:gdLst>
                <a:gd name="T0" fmla="*/ 0 w 418"/>
                <a:gd name="T1" fmla="*/ 260 h 260"/>
                <a:gd name="T2" fmla="*/ 13 w 418"/>
                <a:gd name="T3" fmla="*/ 153 h 260"/>
                <a:gd name="T4" fmla="*/ 101 w 418"/>
                <a:gd name="T5" fmla="*/ 116 h 260"/>
                <a:gd name="T6" fmla="*/ 220 w 418"/>
                <a:gd name="T7" fmla="*/ 69 h 260"/>
                <a:gd name="T8" fmla="*/ 304 w 418"/>
                <a:gd name="T9" fmla="*/ 35 h 260"/>
                <a:gd name="T10" fmla="*/ 386 w 418"/>
                <a:gd name="T11" fmla="*/ 0 h 260"/>
                <a:gd name="T12" fmla="*/ 418 w 418"/>
                <a:gd name="T13" fmla="*/ 76 h 260"/>
                <a:gd name="T14" fmla="*/ 341 w 418"/>
                <a:gd name="T15" fmla="*/ 119 h 260"/>
                <a:gd name="T16" fmla="*/ 252 w 418"/>
                <a:gd name="T17" fmla="*/ 150 h 260"/>
                <a:gd name="T18" fmla="*/ 182 w 418"/>
                <a:gd name="T19" fmla="*/ 170 h 260"/>
                <a:gd name="T20" fmla="*/ 98 w 418"/>
                <a:gd name="T21" fmla="*/ 216 h 260"/>
                <a:gd name="T22" fmla="*/ 0 w 418"/>
                <a:gd name="T23"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260">
                  <a:moveTo>
                    <a:pt x="0" y="260"/>
                  </a:moveTo>
                  <a:lnTo>
                    <a:pt x="13" y="153"/>
                  </a:lnTo>
                  <a:lnTo>
                    <a:pt x="101" y="116"/>
                  </a:lnTo>
                  <a:lnTo>
                    <a:pt x="220" y="69"/>
                  </a:lnTo>
                  <a:lnTo>
                    <a:pt x="304" y="35"/>
                  </a:lnTo>
                  <a:lnTo>
                    <a:pt x="386" y="0"/>
                  </a:lnTo>
                  <a:lnTo>
                    <a:pt x="418" y="76"/>
                  </a:lnTo>
                  <a:lnTo>
                    <a:pt x="341" y="119"/>
                  </a:lnTo>
                  <a:lnTo>
                    <a:pt x="252" y="150"/>
                  </a:lnTo>
                  <a:lnTo>
                    <a:pt x="182" y="170"/>
                  </a:lnTo>
                  <a:lnTo>
                    <a:pt x="98" y="216"/>
                  </a:lnTo>
                  <a:lnTo>
                    <a:pt x="0" y="26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05" name="Freeform 106"/>
            <p:cNvSpPr>
              <a:spLocks/>
            </p:cNvSpPr>
            <p:nvPr/>
          </p:nvSpPr>
          <p:spPr bwMode="auto">
            <a:xfrm flipH="1">
              <a:off x="414338" y="2370683"/>
              <a:ext cx="201612" cy="323850"/>
            </a:xfrm>
            <a:custGeom>
              <a:avLst/>
              <a:gdLst>
                <a:gd name="T0" fmla="*/ 385 w 863"/>
                <a:gd name="T1" fmla="*/ 172 h 1164"/>
                <a:gd name="T2" fmla="*/ 543 w 863"/>
                <a:gd name="T3" fmla="*/ 158 h 1164"/>
                <a:gd name="T4" fmla="*/ 637 w 863"/>
                <a:gd name="T5" fmla="*/ 133 h 1164"/>
                <a:gd name="T6" fmla="*/ 667 w 863"/>
                <a:gd name="T7" fmla="*/ 90 h 1164"/>
                <a:gd name="T8" fmla="*/ 667 w 863"/>
                <a:gd name="T9" fmla="*/ 52 h 1164"/>
                <a:gd name="T10" fmla="*/ 694 w 863"/>
                <a:gd name="T11" fmla="*/ 20 h 1164"/>
                <a:gd name="T12" fmla="*/ 782 w 863"/>
                <a:gd name="T13" fmla="*/ 0 h 1164"/>
                <a:gd name="T14" fmla="*/ 863 w 863"/>
                <a:gd name="T15" fmla="*/ 7 h 1164"/>
                <a:gd name="T16" fmla="*/ 763 w 863"/>
                <a:gd name="T17" fmla="*/ 907 h 1164"/>
                <a:gd name="T18" fmla="*/ 694 w 863"/>
                <a:gd name="T19" fmla="*/ 990 h 1164"/>
                <a:gd name="T20" fmla="*/ 605 w 863"/>
                <a:gd name="T21" fmla="*/ 1071 h 1164"/>
                <a:gd name="T22" fmla="*/ 481 w 863"/>
                <a:gd name="T23" fmla="*/ 1134 h 1164"/>
                <a:gd name="T24" fmla="*/ 334 w 863"/>
                <a:gd name="T25" fmla="*/ 1153 h 1164"/>
                <a:gd name="T26" fmla="*/ 138 w 863"/>
                <a:gd name="T27" fmla="*/ 1164 h 1164"/>
                <a:gd name="T28" fmla="*/ 25 w 863"/>
                <a:gd name="T29" fmla="*/ 1147 h 1164"/>
                <a:gd name="T30" fmla="*/ 0 w 863"/>
                <a:gd name="T31" fmla="*/ 1083 h 1164"/>
                <a:gd name="T32" fmla="*/ 13 w 863"/>
                <a:gd name="T33" fmla="*/ 1001 h 1164"/>
                <a:gd name="T34" fmla="*/ 95 w 863"/>
                <a:gd name="T35" fmla="*/ 750 h 1164"/>
                <a:gd name="T36" fmla="*/ 163 w 863"/>
                <a:gd name="T37" fmla="*/ 499 h 1164"/>
                <a:gd name="T38" fmla="*/ 195 w 863"/>
                <a:gd name="T39" fmla="*/ 310 h 1164"/>
                <a:gd name="T40" fmla="*/ 195 w 863"/>
                <a:gd name="T41" fmla="*/ 259 h 1164"/>
                <a:gd name="T42" fmla="*/ 239 w 863"/>
                <a:gd name="T43" fmla="*/ 190 h 1164"/>
                <a:gd name="T44" fmla="*/ 291 w 863"/>
                <a:gd name="T45" fmla="*/ 172 h 1164"/>
                <a:gd name="T46" fmla="*/ 385 w 863"/>
                <a:gd name="T47" fmla="*/ 172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3" h="1164">
                  <a:moveTo>
                    <a:pt x="385" y="172"/>
                  </a:moveTo>
                  <a:lnTo>
                    <a:pt x="543" y="158"/>
                  </a:lnTo>
                  <a:lnTo>
                    <a:pt x="637" y="133"/>
                  </a:lnTo>
                  <a:lnTo>
                    <a:pt x="667" y="90"/>
                  </a:lnTo>
                  <a:lnTo>
                    <a:pt x="667" y="52"/>
                  </a:lnTo>
                  <a:lnTo>
                    <a:pt x="694" y="20"/>
                  </a:lnTo>
                  <a:lnTo>
                    <a:pt x="782" y="0"/>
                  </a:lnTo>
                  <a:lnTo>
                    <a:pt x="863" y="7"/>
                  </a:lnTo>
                  <a:lnTo>
                    <a:pt x="763" y="907"/>
                  </a:lnTo>
                  <a:lnTo>
                    <a:pt x="694" y="990"/>
                  </a:lnTo>
                  <a:lnTo>
                    <a:pt x="605" y="1071"/>
                  </a:lnTo>
                  <a:lnTo>
                    <a:pt x="481" y="1134"/>
                  </a:lnTo>
                  <a:lnTo>
                    <a:pt x="334" y="1153"/>
                  </a:lnTo>
                  <a:lnTo>
                    <a:pt x="138" y="1164"/>
                  </a:lnTo>
                  <a:lnTo>
                    <a:pt x="25" y="1147"/>
                  </a:lnTo>
                  <a:lnTo>
                    <a:pt x="0" y="1083"/>
                  </a:lnTo>
                  <a:lnTo>
                    <a:pt x="13" y="1001"/>
                  </a:lnTo>
                  <a:lnTo>
                    <a:pt x="95" y="750"/>
                  </a:lnTo>
                  <a:lnTo>
                    <a:pt x="163" y="499"/>
                  </a:lnTo>
                  <a:lnTo>
                    <a:pt x="195" y="310"/>
                  </a:lnTo>
                  <a:lnTo>
                    <a:pt x="195" y="259"/>
                  </a:lnTo>
                  <a:lnTo>
                    <a:pt x="239" y="190"/>
                  </a:lnTo>
                  <a:lnTo>
                    <a:pt x="291" y="172"/>
                  </a:lnTo>
                  <a:lnTo>
                    <a:pt x="385" y="172"/>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06" name="Freeform 107"/>
            <p:cNvSpPr>
              <a:spLocks/>
            </p:cNvSpPr>
            <p:nvPr/>
          </p:nvSpPr>
          <p:spPr bwMode="auto">
            <a:xfrm flipH="1">
              <a:off x="419100" y="2388145"/>
              <a:ext cx="173038" cy="293688"/>
            </a:xfrm>
            <a:custGeom>
              <a:avLst/>
              <a:gdLst>
                <a:gd name="T0" fmla="*/ 257 w 743"/>
                <a:gd name="T1" fmla="*/ 214 h 1068"/>
                <a:gd name="T2" fmla="*/ 397 w 743"/>
                <a:gd name="T3" fmla="*/ 207 h 1068"/>
                <a:gd name="T4" fmla="*/ 542 w 743"/>
                <a:gd name="T5" fmla="*/ 182 h 1068"/>
                <a:gd name="T6" fmla="*/ 628 w 743"/>
                <a:gd name="T7" fmla="*/ 138 h 1068"/>
                <a:gd name="T8" fmla="*/ 679 w 743"/>
                <a:gd name="T9" fmla="*/ 100 h 1068"/>
                <a:gd name="T10" fmla="*/ 743 w 743"/>
                <a:gd name="T11" fmla="*/ 0 h 1068"/>
                <a:gd name="T12" fmla="*/ 648 w 743"/>
                <a:gd name="T13" fmla="*/ 822 h 1068"/>
                <a:gd name="T14" fmla="*/ 585 w 743"/>
                <a:gd name="T15" fmla="*/ 898 h 1068"/>
                <a:gd name="T16" fmla="*/ 516 w 743"/>
                <a:gd name="T17" fmla="*/ 967 h 1068"/>
                <a:gd name="T18" fmla="*/ 428 w 743"/>
                <a:gd name="T19" fmla="*/ 1016 h 1068"/>
                <a:gd name="T20" fmla="*/ 353 w 743"/>
                <a:gd name="T21" fmla="*/ 1042 h 1068"/>
                <a:gd name="T22" fmla="*/ 257 w 743"/>
                <a:gd name="T23" fmla="*/ 1055 h 1068"/>
                <a:gd name="T24" fmla="*/ 170 w 743"/>
                <a:gd name="T25" fmla="*/ 1068 h 1068"/>
                <a:gd name="T26" fmla="*/ 69 w 743"/>
                <a:gd name="T27" fmla="*/ 1068 h 1068"/>
                <a:gd name="T28" fmla="*/ 24 w 743"/>
                <a:gd name="T29" fmla="*/ 1055 h 1068"/>
                <a:gd name="T30" fmla="*/ 0 w 743"/>
                <a:gd name="T31" fmla="*/ 1016 h 1068"/>
                <a:gd name="T32" fmla="*/ 11 w 743"/>
                <a:gd name="T33" fmla="*/ 956 h 1068"/>
                <a:gd name="T34" fmla="*/ 75 w 743"/>
                <a:gd name="T35" fmla="*/ 809 h 1068"/>
                <a:gd name="T36" fmla="*/ 184 w 743"/>
                <a:gd name="T37" fmla="*/ 321 h 1068"/>
                <a:gd name="T38" fmla="*/ 201 w 743"/>
                <a:gd name="T39" fmla="*/ 252 h 1068"/>
                <a:gd name="T40" fmla="*/ 257 w 743"/>
                <a:gd name="T41" fmla="*/ 214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3" h="1068">
                  <a:moveTo>
                    <a:pt x="257" y="214"/>
                  </a:moveTo>
                  <a:lnTo>
                    <a:pt x="397" y="207"/>
                  </a:lnTo>
                  <a:lnTo>
                    <a:pt x="542" y="182"/>
                  </a:lnTo>
                  <a:lnTo>
                    <a:pt x="628" y="138"/>
                  </a:lnTo>
                  <a:lnTo>
                    <a:pt x="679" y="100"/>
                  </a:lnTo>
                  <a:lnTo>
                    <a:pt x="743" y="0"/>
                  </a:lnTo>
                  <a:lnTo>
                    <a:pt x="648" y="822"/>
                  </a:lnTo>
                  <a:lnTo>
                    <a:pt x="585" y="898"/>
                  </a:lnTo>
                  <a:lnTo>
                    <a:pt x="516" y="967"/>
                  </a:lnTo>
                  <a:lnTo>
                    <a:pt x="428" y="1016"/>
                  </a:lnTo>
                  <a:lnTo>
                    <a:pt x="353" y="1042"/>
                  </a:lnTo>
                  <a:lnTo>
                    <a:pt x="257" y="1055"/>
                  </a:lnTo>
                  <a:lnTo>
                    <a:pt x="170" y="1068"/>
                  </a:lnTo>
                  <a:lnTo>
                    <a:pt x="69" y="1068"/>
                  </a:lnTo>
                  <a:lnTo>
                    <a:pt x="24" y="1055"/>
                  </a:lnTo>
                  <a:lnTo>
                    <a:pt x="0" y="1016"/>
                  </a:lnTo>
                  <a:lnTo>
                    <a:pt x="11" y="956"/>
                  </a:lnTo>
                  <a:lnTo>
                    <a:pt x="75" y="809"/>
                  </a:lnTo>
                  <a:lnTo>
                    <a:pt x="184" y="321"/>
                  </a:lnTo>
                  <a:lnTo>
                    <a:pt x="201" y="252"/>
                  </a:lnTo>
                  <a:lnTo>
                    <a:pt x="257" y="214"/>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07" name="Text Box 108"/>
            <p:cNvSpPr txBox="1">
              <a:spLocks noChangeArrowheads="1"/>
            </p:cNvSpPr>
            <p:nvPr/>
          </p:nvSpPr>
          <p:spPr bwMode="auto">
            <a:xfrm>
              <a:off x="593542" y="1270256"/>
              <a:ext cx="858801" cy="541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2400" b="1" dirty="0" smtClean="0">
                  <a:latin typeface="+mn-lt"/>
                  <a:ea typeface="+mn-ea"/>
                </a:rPr>
                <a:t>用户</a:t>
              </a:r>
            </a:p>
          </p:txBody>
        </p:sp>
        <p:sp>
          <p:nvSpPr>
            <p:cNvPr id="508" name="Freeform 110"/>
            <p:cNvSpPr>
              <a:spLocks/>
            </p:cNvSpPr>
            <p:nvPr/>
          </p:nvSpPr>
          <p:spPr bwMode="auto">
            <a:xfrm flipH="1">
              <a:off x="1049338" y="3253333"/>
              <a:ext cx="276225" cy="204787"/>
            </a:xfrm>
            <a:custGeom>
              <a:avLst/>
              <a:gdLst>
                <a:gd name="T0" fmla="*/ 0 w 1188"/>
                <a:gd name="T1" fmla="*/ 225 h 738"/>
                <a:gd name="T2" fmla="*/ 0 w 1188"/>
                <a:gd name="T3" fmla="*/ 738 h 738"/>
                <a:gd name="T4" fmla="*/ 1188 w 1188"/>
                <a:gd name="T5" fmla="*/ 360 h 738"/>
                <a:gd name="T6" fmla="*/ 1188 w 1188"/>
                <a:gd name="T7" fmla="*/ 0 h 738"/>
                <a:gd name="T8" fmla="*/ 0 w 1188"/>
                <a:gd name="T9" fmla="*/ 225 h 738"/>
              </a:gdLst>
              <a:ahLst/>
              <a:cxnLst>
                <a:cxn ang="0">
                  <a:pos x="T0" y="T1"/>
                </a:cxn>
                <a:cxn ang="0">
                  <a:pos x="T2" y="T3"/>
                </a:cxn>
                <a:cxn ang="0">
                  <a:pos x="T4" y="T5"/>
                </a:cxn>
                <a:cxn ang="0">
                  <a:pos x="T6" y="T7"/>
                </a:cxn>
                <a:cxn ang="0">
                  <a:pos x="T8" y="T9"/>
                </a:cxn>
              </a:cxnLst>
              <a:rect l="0" t="0" r="r" b="b"/>
              <a:pathLst>
                <a:path w="1188" h="738">
                  <a:moveTo>
                    <a:pt x="0" y="225"/>
                  </a:moveTo>
                  <a:lnTo>
                    <a:pt x="0" y="738"/>
                  </a:lnTo>
                  <a:lnTo>
                    <a:pt x="1188" y="360"/>
                  </a:lnTo>
                  <a:lnTo>
                    <a:pt x="1188" y="0"/>
                  </a:lnTo>
                  <a:lnTo>
                    <a:pt x="0" y="225"/>
                  </a:lnTo>
                  <a:close/>
                </a:path>
              </a:pathLst>
            </a:custGeom>
            <a:solidFill>
              <a:srgbClr val="A0A0A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09" name="Freeform 111"/>
            <p:cNvSpPr>
              <a:spLocks/>
            </p:cNvSpPr>
            <p:nvPr/>
          </p:nvSpPr>
          <p:spPr bwMode="auto">
            <a:xfrm flipH="1">
              <a:off x="1325563" y="3302545"/>
              <a:ext cx="206375" cy="155575"/>
            </a:xfrm>
            <a:custGeom>
              <a:avLst/>
              <a:gdLst>
                <a:gd name="T0" fmla="*/ 882 w 882"/>
                <a:gd name="T1" fmla="*/ 50 h 563"/>
                <a:gd name="T2" fmla="*/ 882 w 882"/>
                <a:gd name="T3" fmla="*/ 563 h 563"/>
                <a:gd name="T4" fmla="*/ 0 w 882"/>
                <a:gd name="T5" fmla="*/ 436 h 563"/>
                <a:gd name="T6" fmla="*/ 0 w 882"/>
                <a:gd name="T7" fmla="*/ 0 h 563"/>
                <a:gd name="T8" fmla="*/ 882 w 882"/>
                <a:gd name="T9" fmla="*/ 50 h 563"/>
              </a:gdLst>
              <a:ahLst/>
              <a:cxnLst>
                <a:cxn ang="0">
                  <a:pos x="T0" y="T1"/>
                </a:cxn>
                <a:cxn ang="0">
                  <a:pos x="T2" y="T3"/>
                </a:cxn>
                <a:cxn ang="0">
                  <a:pos x="T4" y="T5"/>
                </a:cxn>
                <a:cxn ang="0">
                  <a:pos x="T6" y="T7"/>
                </a:cxn>
                <a:cxn ang="0">
                  <a:pos x="T8" y="T9"/>
                </a:cxn>
              </a:cxnLst>
              <a:rect l="0" t="0" r="r" b="b"/>
              <a:pathLst>
                <a:path w="882" h="563">
                  <a:moveTo>
                    <a:pt x="882" y="50"/>
                  </a:moveTo>
                  <a:lnTo>
                    <a:pt x="882" y="563"/>
                  </a:lnTo>
                  <a:lnTo>
                    <a:pt x="0" y="436"/>
                  </a:lnTo>
                  <a:lnTo>
                    <a:pt x="0" y="0"/>
                  </a:lnTo>
                  <a:lnTo>
                    <a:pt x="882" y="50"/>
                  </a:lnTo>
                  <a:close/>
                </a:path>
              </a:pathLst>
            </a:custGeom>
            <a:solidFill>
              <a:srgbClr val="80808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10" name="Freeform 112"/>
            <p:cNvSpPr>
              <a:spLocks/>
            </p:cNvSpPr>
            <p:nvPr/>
          </p:nvSpPr>
          <p:spPr bwMode="auto">
            <a:xfrm flipH="1">
              <a:off x="1049338" y="3253333"/>
              <a:ext cx="482600" cy="63500"/>
            </a:xfrm>
            <a:custGeom>
              <a:avLst/>
              <a:gdLst>
                <a:gd name="T0" fmla="*/ 0 w 2070"/>
                <a:gd name="T1" fmla="*/ 175 h 225"/>
                <a:gd name="T2" fmla="*/ 892 w 2070"/>
                <a:gd name="T3" fmla="*/ 225 h 225"/>
                <a:gd name="T4" fmla="*/ 2070 w 2070"/>
                <a:gd name="T5" fmla="*/ 0 h 225"/>
                <a:gd name="T6" fmla="*/ 1202 w 2070"/>
                <a:gd name="T7" fmla="*/ 0 h 225"/>
                <a:gd name="T8" fmla="*/ 0 w 2070"/>
                <a:gd name="T9" fmla="*/ 175 h 225"/>
              </a:gdLst>
              <a:ahLst/>
              <a:cxnLst>
                <a:cxn ang="0">
                  <a:pos x="T0" y="T1"/>
                </a:cxn>
                <a:cxn ang="0">
                  <a:pos x="T2" y="T3"/>
                </a:cxn>
                <a:cxn ang="0">
                  <a:pos x="T4" y="T5"/>
                </a:cxn>
                <a:cxn ang="0">
                  <a:pos x="T6" y="T7"/>
                </a:cxn>
                <a:cxn ang="0">
                  <a:pos x="T8" y="T9"/>
                </a:cxn>
              </a:cxnLst>
              <a:rect l="0" t="0" r="r" b="b"/>
              <a:pathLst>
                <a:path w="2070" h="225">
                  <a:moveTo>
                    <a:pt x="0" y="175"/>
                  </a:moveTo>
                  <a:lnTo>
                    <a:pt x="892" y="225"/>
                  </a:lnTo>
                  <a:lnTo>
                    <a:pt x="2070" y="0"/>
                  </a:lnTo>
                  <a:lnTo>
                    <a:pt x="1202" y="0"/>
                  </a:lnTo>
                  <a:lnTo>
                    <a:pt x="0" y="175"/>
                  </a:lnTo>
                  <a:close/>
                </a:path>
              </a:pathLst>
            </a:custGeom>
            <a:solidFill>
              <a:srgbClr val="C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11" name="Freeform 113"/>
            <p:cNvSpPr>
              <a:spLocks/>
            </p:cNvSpPr>
            <p:nvPr/>
          </p:nvSpPr>
          <p:spPr bwMode="auto">
            <a:xfrm flipH="1">
              <a:off x="1198563" y="3235870"/>
              <a:ext cx="176212" cy="57150"/>
            </a:xfrm>
            <a:custGeom>
              <a:avLst/>
              <a:gdLst>
                <a:gd name="T0" fmla="*/ 0 w 751"/>
                <a:gd name="T1" fmla="*/ 120 h 210"/>
                <a:gd name="T2" fmla="*/ 0 w 751"/>
                <a:gd name="T3" fmla="*/ 188 h 210"/>
                <a:gd name="T4" fmla="*/ 351 w 751"/>
                <a:gd name="T5" fmla="*/ 210 h 210"/>
                <a:gd name="T6" fmla="*/ 751 w 751"/>
                <a:gd name="T7" fmla="*/ 135 h 210"/>
                <a:gd name="T8" fmla="*/ 751 w 751"/>
                <a:gd name="T9" fmla="*/ 0 h 210"/>
                <a:gd name="T10" fmla="*/ 0 w 751"/>
                <a:gd name="T11" fmla="*/ 120 h 210"/>
              </a:gdLst>
              <a:ahLst/>
              <a:cxnLst>
                <a:cxn ang="0">
                  <a:pos x="T0" y="T1"/>
                </a:cxn>
                <a:cxn ang="0">
                  <a:pos x="T2" y="T3"/>
                </a:cxn>
                <a:cxn ang="0">
                  <a:pos x="T4" y="T5"/>
                </a:cxn>
                <a:cxn ang="0">
                  <a:pos x="T6" y="T7"/>
                </a:cxn>
                <a:cxn ang="0">
                  <a:pos x="T8" y="T9"/>
                </a:cxn>
                <a:cxn ang="0">
                  <a:pos x="T10" y="T11"/>
                </a:cxn>
              </a:cxnLst>
              <a:rect l="0" t="0" r="r" b="b"/>
              <a:pathLst>
                <a:path w="751" h="210">
                  <a:moveTo>
                    <a:pt x="0" y="120"/>
                  </a:moveTo>
                  <a:lnTo>
                    <a:pt x="0" y="188"/>
                  </a:lnTo>
                  <a:lnTo>
                    <a:pt x="351" y="210"/>
                  </a:lnTo>
                  <a:lnTo>
                    <a:pt x="751" y="135"/>
                  </a:lnTo>
                  <a:lnTo>
                    <a:pt x="751" y="0"/>
                  </a:lnTo>
                  <a:lnTo>
                    <a:pt x="0" y="120"/>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12" name="Freeform 114"/>
            <p:cNvSpPr>
              <a:spLocks/>
            </p:cNvSpPr>
            <p:nvPr/>
          </p:nvSpPr>
          <p:spPr bwMode="auto">
            <a:xfrm flipH="1">
              <a:off x="1103313" y="2988220"/>
              <a:ext cx="225425" cy="284163"/>
            </a:xfrm>
            <a:custGeom>
              <a:avLst/>
              <a:gdLst>
                <a:gd name="T0" fmla="*/ 135 w 960"/>
                <a:gd name="T1" fmla="*/ 1031 h 1031"/>
                <a:gd name="T2" fmla="*/ 0 w 960"/>
                <a:gd name="T3" fmla="*/ 33 h 1031"/>
                <a:gd name="T4" fmla="*/ 827 w 960"/>
                <a:gd name="T5" fmla="*/ 0 h 1031"/>
                <a:gd name="T6" fmla="*/ 960 w 960"/>
                <a:gd name="T7" fmla="*/ 889 h 1031"/>
                <a:gd name="T8" fmla="*/ 135 w 960"/>
                <a:gd name="T9" fmla="*/ 1031 h 1031"/>
              </a:gdLst>
              <a:ahLst/>
              <a:cxnLst>
                <a:cxn ang="0">
                  <a:pos x="T0" y="T1"/>
                </a:cxn>
                <a:cxn ang="0">
                  <a:pos x="T2" y="T3"/>
                </a:cxn>
                <a:cxn ang="0">
                  <a:pos x="T4" y="T5"/>
                </a:cxn>
                <a:cxn ang="0">
                  <a:pos x="T6" y="T7"/>
                </a:cxn>
                <a:cxn ang="0">
                  <a:pos x="T8" y="T9"/>
                </a:cxn>
              </a:cxnLst>
              <a:rect l="0" t="0" r="r" b="b"/>
              <a:pathLst>
                <a:path w="960" h="1031">
                  <a:moveTo>
                    <a:pt x="135" y="1031"/>
                  </a:moveTo>
                  <a:lnTo>
                    <a:pt x="0" y="33"/>
                  </a:lnTo>
                  <a:lnTo>
                    <a:pt x="827" y="0"/>
                  </a:lnTo>
                  <a:lnTo>
                    <a:pt x="960" y="889"/>
                  </a:lnTo>
                  <a:lnTo>
                    <a:pt x="135" y="1031"/>
                  </a:lnTo>
                  <a:close/>
                </a:path>
              </a:pathLst>
            </a:custGeom>
            <a:solidFill>
              <a:srgbClr val="A0A0A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13" name="Freeform 115"/>
            <p:cNvSpPr>
              <a:spLocks/>
            </p:cNvSpPr>
            <p:nvPr/>
          </p:nvSpPr>
          <p:spPr bwMode="auto">
            <a:xfrm flipH="1">
              <a:off x="1298575" y="2996158"/>
              <a:ext cx="196850" cy="282575"/>
            </a:xfrm>
            <a:custGeom>
              <a:avLst/>
              <a:gdLst>
                <a:gd name="T0" fmla="*/ 715 w 850"/>
                <a:gd name="T1" fmla="*/ 0 h 1026"/>
                <a:gd name="T2" fmla="*/ 0 w 850"/>
                <a:gd name="T3" fmla="*/ 228 h 1026"/>
                <a:gd name="T4" fmla="*/ 102 w 850"/>
                <a:gd name="T5" fmla="*/ 1026 h 1026"/>
                <a:gd name="T6" fmla="*/ 850 w 850"/>
                <a:gd name="T7" fmla="*/ 1000 h 1026"/>
                <a:gd name="T8" fmla="*/ 715 w 850"/>
                <a:gd name="T9" fmla="*/ 0 h 1026"/>
              </a:gdLst>
              <a:ahLst/>
              <a:cxnLst>
                <a:cxn ang="0">
                  <a:pos x="T0" y="T1"/>
                </a:cxn>
                <a:cxn ang="0">
                  <a:pos x="T2" y="T3"/>
                </a:cxn>
                <a:cxn ang="0">
                  <a:pos x="T4" y="T5"/>
                </a:cxn>
                <a:cxn ang="0">
                  <a:pos x="T6" y="T7"/>
                </a:cxn>
                <a:cxn ang="0">
                  <a:pos x="T8" y="T9"/>
                </a:cxn>
              </a:cxnLst>
              <a:rect l="0" t="0" r="r" b="b"/>
              <a:pathLst>
                <a:path w="850" h="1026">
                  <a:moveTo>
                    <a:pt x="715" y="0"/>
                  </a:moveTo>
                  <a:lnTo>
                    <a:pt x="0" y="228"/>
                  </a:lnTo>
                  <a:lnTo>
                    <a:pt x="102" y="1026"/>
                  </a:lnTo>
                  <a:lnTo>
                    <a:pt x="850" y="1000"/>
                  </a:lnTo>
                  <a:lnTo>
                    <a:pt x="715" y="0"/>
                  </a:lnTo>
                  <a:close/>
                </a:path>
              </a:pathLst>
            </a:custGeom>
            <a:solidFill>
              <a:srgbClr val="80808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14" name="Freeform 116"/>
            <p:cNvSpPr>
              <a:spLocks/>
            </p:cNvSpPr>
            <p:nvPr/>
          </p:nvSpPr>
          <p:spPr bwMode="auto">
            <a:xfrm flipH="1">
              <a:off x="1128713" y="3016795"/>
              <a:ext cx="163512" cy="212725"/>
            </a:xfrm>
            <a:custGeom>
              <a:avLst/>
              <a:gdLst>
                <a:gd name="T0" fmla="*/ 0 w 689"/>
                <a:gd name="T1" fmla="*/ 36 h 778"/>
                <a:gd name="T2" fmla="*/ 98 w 689"/>
                <a:gd name="T3" fmla="*/ 778 h 778"/>
                <a:gd name="T4" fmla="*/ 689 w 689"/>
                <a:gd name="T5" fmla="*/ 689 h 778"/>
                <a:gd name="T6" fmla="*/ 587 w 689"/>
                <a:gd name="T7" fmla="*/ 0 h 778"/>
                <a:gd name="T8" fmla="*/ 0 w 689"/>
                <a:gd name="T9" fmla="*/ 36 h 778"/>
              </a:gdLst>
              <a:ahLst/>
              <a:cxnLst>
                <a:cxn ang="0">
                  <a:pos x="T0" y="T1"/>
                </a:cxn>
                <a:cxn ang="0">
                  <a:pos x="T2" y="T3"/>
                </a:cxn>
                <a:cxn ang="0">
                  <a:pos x="T4" y="T5"/>
                </a:cxn>
                <a:cxn ang="0">
                  <a:pos x="T6" y="T7"/>
                </a:cxn>
                <a:cxn ang="0">
                  <a:pos x="T8" y="T9"/>
                </a:cxn>
              </a:cxnLst>
              <a:rect l="0" t="0" r="r" b="b"/>
              <a:pathLst>
                <a:path w="689" h="778">
                  <a:moveTo>
                    <a:pt x="0" y="36"/>
                  </a:moveTo>
                  <a:lnTo>
                    <a:pt x="98" y="778"/>
                  </a:lnTo>
                  <a:lnTo>
                    <a:pt x="689" y="689"/>
                  </a:lnTo>
                  <a:lnTo>
                    <a:pt x="587" y="0"/>
                  </a:lnTo>
                  <a:lnTo>
                    <a:pt x="0" y="36"/>
                  </a:lnTo>
                  <a:close/>
                </a:path>
              </a:pathLst>
            </a:custGeom>
            <a:solidFill>
              <a:srgbClr val="0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15" name="Freeform 117"/>
            <p:cNvSpPr>
              <a:spLocks/>
            </p:cNvSpPr>
            <p:nvPr/>
          </p:nvSpPr>
          <p:spPr bwMode="auto">
            <a:xfrm flipH="1">
              <a:off x="1068388" y="3275558"/>
              <a:ext cx="158750" cy="131762"/>
            </a:xfrm>
            <a:custGeom>
              <a:avLst/>
              <a:gdLst>
                <a:gd name="T0" fmla="*/ 674 w 674"/>
                <a:gd name="T1" fmla="*/ 0 h 482"/>
                <a:gd name="T2" fmla="*/ 0 w 674"/>
                <a:gd name="T3" fmla="*/ 143 h 482"/>
                <a:gd name="T4" fmla="*/ 0 w 674"/>
                <a:gd name="T5" fmla="*/ 482 h 482"/>
                <a:gd name="T6" fmla="*/ 674 w 674"/>
                <a:gd name="T7" fmla="*/ 271 h 482"/>
                <a:gd name="T8" fmla="*/ 674 w 674"/>
                <a:gd name="T9" fmla="*/ 0 h 482"/>
              </a:gdLst>
              <a:ahLst/>
              <a:cxnLst>
                <a:cxn ang="0">
                  <a:pos x="T0" y="T1"/>
                </a:cxn>
                <a:cxn ang="0">
                  <a:pos x="T2" y="T3"/>
                </a:cxn>
                <a:cxn ang="0">
                  <a:pos x="T4" y="T5"/>
                </a:cxn>
                <a:cxn ang="0">
                  <a:pos x="T6" y="T7"/>
                </a:cxn>
                <a:cxn ang="0">
                  <a:pos x="T8" y="T9"/>
                </a:cxn>
              </a:cxnLst>
              <a:rect l="0" t="0" r="r" b="b"/>
              <a:pathLst>
                <a:path w="674" h="482">
                  <a:moveTo>
                    <a:pt x="674" y="0"/>
                  </a:moveTo>
                  <a:lnTo>
                    <a:pt x="0" y="143"/>
                  </a:lnTo>
                  <a:lnTo>
                    <a:pt x="0" y="482"/>
                  </a:lnTo>
                  <a:lnTo>
                    <a:pt x="674" y="271"/>
                  </a:lnTo>
                  <a:lnTo>
                    <a:pt x="674" y="0"/>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16" name="Line 118"/>
            <p:cNvSpPr>
              <a:spLocks noChangeShapeType="1"/>
            </p:cNvSpPr>
            <p:nvPr/>
          </p:nvSpPr>
          <p:spPr bwMode="auto">
            <a:xfrm flipH="1" flipV="1">
              <a:off x="1081088" y="3308895"/>
              <a:ext cx="41275" cy="95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17" name="Line 119"/>
            <p:cNvSpPr>
              <a:spLocks noChangeShapeType="1"/>
            </p:cNvSpPr>
            <p:nvPr/>
          </p:nvSpPr>
          <p:spPr bwMode="auto">
            <a:xfrm>
              <a:off x="1146175" y="3323183"/>
              <a:ext cx="52388" cy="158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18" name="Line 120"/>
            <p:cNvSpPr>
              <a:spLocks noChangeShapeType="1"/>
            </p:cNvSpPr>
            <p:nvPr/>
          </p:nvSpPr>
          <p:spPr bwMode="auto">
            <a:xfrm flipH="1">
              <a:off x="1133475" y="3293020"/>
              <a:ext cx="0" cy="857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19" name="Line 121"/>
            <p:cNvSpPr>
              <a:spLocks noChangeShapeType="1"/>
            </p:cNvSpPr>
            <p:nvPr/>
          </p:nvSpPr>
          <p:spPr bwMode="auto">
            <a:xfrm flipH="1">
              <a:off x="1208088" y="3310483"/>
              <a:ext cx="1587" cy="9525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20" name="Line 122"/>
            <p:cNvSpPr>
              <a:spLocks noChangeShapeType="1"/>
            </p:cNvSpPr>
            <p:nvPr/>
          </p:nvSpPr>
          <p:spPr bwMode="auto">
            <a:xfrm>
              <a:off x="1066800" y="3308895"/>
              <a:ext cx="142875" cy="42863"/>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21" name="Line 123"/>
            <p:cNvSpPr>
              <a:spLocks noChangeShapeType="1"/>
            </p:cNvSpPr>
            <p:nvPr/>
          </p:nvSpPr>
          <p:spPr bwMode="auto">
            <a:xfrm flipH="1" flipV="1">
              <a:off x="1066800" y="3296195"/>
              <a:ext cx="142875" cy="39688"/>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22" name="Freeform 124"/>
            <p:cNvSpPr>
              <a:spLocks/>
            </p:cNvSpPr>
            <p:nvPr/>
          </p:nvSpPr>
          <p:spPr bwMode="auto">
            <a:xfrm flipH="1">
              <a:off x="1241425" y="3402558"/>
              <a:ext cx="17463" cy="53975"/>
            </a:xfrm>
            <a:custGeom>
              <a:avLst/>
              <a:gdLst>
                <a:gd name="T0" fmla="*/ 23 w 75"/>
                <a:gd name="T1" fmla="*/ 0 h 194"/>
                <a:gd name="T2" fmla="*/ 0 w 75"/>
                <a:gd name="T3" fmla="*/ 183 h 194"/>
                <a:gd name="T4" fmla="*/ 55 w 75"/>
                <a:gd name="T5" fmla="*/ 194 h 194"/>
                <a:gd name="T6" fmla="*/ 75 w 75"/>
                <a:gd name="T7" fmla="*/ 8 h 194"/>
                <a:gd name="T8" fmla="*/ 23 w 75"/>
                <a:gd name="T9" fmla="*/ 0 h 194"/>
              </a:gdLst>
              <a:ahLst/>
              <a:cxnLst>
                <a:cxn ang="0">
                  <a:pos x="T0" y="T1"/>
                </a:cxn>
                <a:cxn ang="0">
                  <a:pos x="T2" y="T3"/>
                </a:cxn>
                <a:cxn ang="0">
                  <a:pos x="T4" y="T5"/>
                </a:cxn>
                <a:cxn ang="0">
                  <a:pos x="T6" y="T7"/>
                </a:cxn>
                <a:cxn ang="0">
                  <a:pos x="T8" y="T9"/>
                </a:cxn>
              </a:cxnLst>
              <a:rect l="0" t="0" r="r" b="b"/>
              <a:pathLst>
                <a:path w="75" h="194">
                  <a:moveTo>
                    <a:pt x="23" y="0"/>
                  </a:moveTo>
                  <a:lnTo>
                    <a:pt x="0" y="183"/>
                  </a:lnTo>
                  <a:lnTo>
                    <a:pt x="55" y="194"/>
                  </a:lnTo>
                  <a:lnTo>
                    <a:pt x="75" y="8"/>
                  </a:lnTo>
                  <a:lnTo>
                    <a:pt x="23" y="0"/>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23" name="Freeform 125"/>
            <p:cNvSpPr>
              <a:spLocks/>
            </p:cNvSpPr>
            <p:nvPr/>
          </p:nvSpPr>
          <p:spPr bwMode="auto">
            <a:xfrm flipH="1">
              <a:off x="1198563" y="3408908"/>
              <a:ext cx="49212" cy="47625"/>
            </a:xfrm>
            <a:custGeom>
              <a:avLst/>
              <a:gdLst>
                <a:gd name="T0" fmla="*/ 17 w 206"/>
                <a:gd name="T1" fmla="*/ 5 h 168"/>
                <a:gd name="T2" fmla="*/ 0 w 206"/>
                <a:gd name="T3" fmla="*/ 168 h 168"/>
                <a:gd name="T4" fmla="*/ 206 w 206"/>
                <a:gd name="T5" fmla="*/ 84 h 168"/>
                <a:gd name="T6" fmla="*/ 126 w 206"/>
                <a:gd name="T7" fmla="*/ 58 h 168"/>
                <a:gd name="T8" fmla="*/ 52 w 206"/>
                <a:gd name="T9" fmla="*/ 97 h 168"/>
                <a:gd name="T10" fmla="*/ 75 w 206"/>
                <a:gd name="T11" fmla="*/ 0 h 168"/>
                <a:gd name="T12" fmla="*/ 17 w 206"/>
                <a:gd name="T13" fmla="*/ 5 h 168"/>
              </a:gdLst>
              <a:ahLst/>
              <a:cxnLst>
                <a:cxn ang="0">
                  <a:pos x="T0" y="T1"/>
                </a:cxn>
                <a:cxn ang="0">
                  <a:pos x="T2" y="T3"/>
                </a:cxn>
                <a:cxn ang="0">
                  <a:pos x="T4" y="T5"/>
                </a:cxn>
                <a:cxn ang="0">
                  <a:pos x="T6" y="T7"/>
                </a:cxn>
                <a:cxn ang="0">
                  <a:pos x="T8" y="T9"/>
                </a:cxn>
                <a:cxn ang="0">
                  <a:pos x="T10" y="T11"/>
                </a:cxn>
                <a:cxn ang="0">
                  <a:pos x="T12" y="T13"/>
                </a:cxn>
              </a:cxnLst>
              <a:rect l="0" t="0" r="r" b="b"/>
              <a:pathLst>
                <a:path w="206" h="168">
                  <a:moveTo>
                    <a:pt x="17" y="5"/>
                  </a:moveTo>
                  <a:lnTo>
                    <a:pt x="0" y="168"/>
                  </a:lnTo>
                  <a:lnTo>
                    <a:pt x="206" y="84"/>
                  </a:lnTo>
                  <a:lnTo>
                    <a:pt x="126" y="58"/>
                  </a:lnTo>
                  <a:lnTo>
                    <a:pt x="52" y="97"/>
                  </a:lnTo>
                  <a:lnTo>
                    <a:pt x="75" y="0"/>
                  </a:lnTo>
                  <a:lnTo>
                    <a:pt x="17" y="5"/>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24" name="Freeform 126"/>
            <p:cNvSpPr>
              <a:spLocks/>
            </p:cNvSpPr>
            <p:nvPr/>
          </p:nvSpPr>
          <p:spPr bwMode="auto">
            <a:xfrm flipH="1">
              <a:off x="909638" y="3277145"/>
              <a:ext cx="368300" cy="203200"/>
            </a:xfrm>
            <a:custGeom>
              <a:avLst/>
              <a:gdLst>
                <a:gd name="T0" fmla="*/ 0 w 1583"/>
                <a:gd name="T1" fmla="*/ 309 h 729"/>
                <a:gd name="T2" fmla="*/ 759 w 1583"/>
                <a:gd name="T3" fmla="*/ 729 h 729"/>
                <a:gd name="T4" fmla="*/ 1583 w 1583"/>
                <a:gd name="T5" fmla="*/ 318 h 729"/>
                <a:gd name="T6" fmla="*/ 951 w 1583"/>
                <a:gd name="T7" fmla="*/ 0 h 729"/>
                <a:gd name="T8" fmla="*/ 0 w 1583"/>
                <a:gd name="T9" fmla="*/ 309 h 729"/>
              </a:gdLst>
              <a:ahLst/>
              <a:cxnLst>
                <a:cxn ang="0">
                  <a:pos x="T0" y="T1"/>
                </a:cxn>
                <a:cxn ang="0">
                  <a:pos x="T2" y="T3"/>
                </a:cxn>
                <a:cxn ang="0">
                  <a:pos x="T4" y="T5"/>
                </a:cxn>
                <a:cxn ang="0">
                  <a:pos x="T6" y="T7"/>
                </a:cxn>
                <a:cxn ang="0">
                  <a:pos x="T8" y="T9"/>
                </a:cxn>
              </a:cxnLst>
              <a:rect l="0" t="0" r="r" b="b"/>
              <a:pathLst>
                <a:path w="1583" h="729">
                  <a:moveTo>
                    <a:pt x="0" y="309"/>
                  </a:moveTo>
                  <a:lnTo>
                    <a:pt x="759" y="729"/>
                  </a:lnTo>
                  <a:lnTo>
                    <a:pt x="1583" y="318"/>
                  </a:lnTo>
                  <a:lnTo>
                    <a:pt x="951" y="0"/>
                  </a:lnTo>
                  <a:lnTo>
                    <a:pt x="0" y="309"/>
                  </a:lnTo>
                  <a:close/>
                </a:path>
              </a:pathLst>
            </a:custGeom>
            <a:solidFill>
              <a:srgbClr val="80808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25" name="Freeform 127"/>
            <p:cNvSpPr>
              <a:spLocks/>
            </p:cNvSpPr>
            <p:nvPr/>
          </p:nvSpPr>
          <p:spPr bwMode="auto">
            <a:xfrm flipH="1">
              <a:off x="1100138" y="3362870"/>
              <a:ext cx="185737" cy="144463"/>
            </a:xfrm>
            <a:custGeom>
              <a:avLst/>
              <a:gdLst>
                <a:gd name="T0" fmla="*/ 28 w 792"/>
                <a:gd name="T1" fmla="*/ 0 h 516"/>
                <a:gd name="T2" fmla="*/ 792 w 792"/>
                <a:gd name="T3" fmla="*/ 426 h 516"/>
                <a:gd name="T4" fmla="*/ 770 w 792"/>
                <a:gd name="T5" fmla="*/ 516 h 516"/>
                <a:gd name="T6" fmla="*/ 0 w 792"/>
                <a:gd name="T7" fmla="*/ 82 h 516"/>
                <a:gd name="T8" fmla="*/ 28 w 792"/>
                <a:gd name="T9" fmla="*/ 0 h 516"/>
              </a:gdLst>
              <a:ahLst/>
              <a:cxnLst>
                <a:cxn ang="0">
                  <a:pos x="T0" y="T1"/>
                </a:cxn>
                <a:cxn ang="0">
                  <a:pos x="T2" y="T3"/>
                </a:cxn>
                <a:cxn ang="0">
                  <a:pos x="T4" y="T5"/>
                </a:cxn>
                <a:cxn ang="0">
                  <a:pos x="T6" y="T7"/>
                </a:cxn>
                <a:cxn ang="0">
                  <a:pos x="T8" y="T9"/>
                </a:cxn>
              </a:cxnLst>
              <a:rect l="0" t="0" r="r" b="b"/>
              <a:pathLst>
                <a:path w="792" h="516">
                  <a:moveTo>
                    <a:pt x="28" y="0"/>
                  </a:moveTo>
                  <a:lnTo>
                    <a:pt x="792" y="426"/>
                  </a:lnTo>
                  <a:lnTo>
                    <a:pt x="770" y="516"/>
                  </a:lnTo>
                  <a:lnTo>
                    <a:pt x="0" y="82"/>
                  </a:lnTo>
                  <a:lnTo>
                    <a:pt x="28" y="0"/>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26" name="Freeform 128"/>
            <p:cNvSpPr>
              <a:spLocks/>
            </p:cNvSpPr>
            <p:nvPr/>
          </p:nvSpPr>
          <p:spPr bwMode="auto">
            <a:xfrm flipH="1">
              <a:off x="906463" y="3366045"/>
              <a:ext cx="196850" cy="141288"/>
            </a:xfrm>
            <a:custGeom>
              <a:avLst/>
              <a:gdLst>
                <a:gd name="T0" fmla="*/ 0 w 846"/>
                <a:gd name="T1" fmla="*/ 507 h 507"/>
                <a:gd name="T2" fmla="*/ 25 w 846"/>
                <a:gd name="T3" fmla="*/ 411 h 507"/>
                <a:gd name="T4" fmla="*/ 846 w 846"/>
                <a:gd name="T5" fmla="*/ 0 h 507"/>
                <a:gd name="T6" fmla="*/ 817 w 846"/>
                <a:gd name="T7" fmla="*/ 76 h 507"/>
                <a:gd name="T8" fmla="*/ 0 w 846"/>
                <a:gd name="T9" fmla="*/ 507 h 507"/>
              </a:gdLst>
              <a:ahLst/>
              <a:cxnLst>
                <a:cxn ang="0">
                  <a:pos x="T0" y="T1"/>
                </a:cxn>
                <a:cxn ang="0">
                  <a:pos x="T2" y="T3"/>
                </a:cxn>
                <a:cxn ang="0">
                  <a:pos x="T4" y="T5"/>
                </a:cxn>
                <a:cxn ang="0">
                  <a:pos x="T6" y="T7"/>
                </a:cxn>
                <a:cxn ang="0">
                  <a:pos x="T8" y="T9"/>
                </a:cxn>
              </a:cxnLst>
              <a:rect l="0" t="0" r="r" b="b"/>
              <a:pathLst>
                <a:path w="846" h="507">
                  <a:moveTo>
                    <a:pt x="0" y="507"/>
                  </a:moveTo>
                  <a:lnTo>
                    <a:pt x="25" y="411"/>
                  </a:lnTo>
                  <a:lnTo>
                    <a:pt x="846" y="0"/>
                  </a:lnTo>
                  <a:lnTo>
                    <a:pt x="817" y="76"/>
                  </a:lnTo>
                  <a:lnTo>
                    <a:pt x="0" y="507"/>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27" name="Freeform 129"/>
            <p:cNvSpPr>
              <a:spLocks/>
            </p:cNvSpPr>
            <p:nvPr/>
          </p:nvSpPr>
          <p:spPr bwMode="auto">
            <a:xfrm flipH="1">
              <a:off x="1057275" y="3370808"/>
              <a:ext cx="149225" cy="92075"/>
            </a:xfrm>
            <a:custGeom>
              <a:avLst/>
              <a:gdLst>
                <a:gd name="T0" fmla="*/ 0 w 637"/>
                <a:gd name="T1" fmla="*/ 83 h 321"/>
                <a:gd name="T2" fmla="*/ 220 w 637"/>
                <a:gd name="T3" fmla="*/ 0 h 321"/>
                <a:gd name="T4" fmla="*/ 637 w 637"/>
                <a:gd name="T5" fmla="*/ 224 h 321"/>
                <a:gd name="T6" fmla="*/ 425 w 637"/>
                <a:gd name="T7" fmla="*/ 321 h 321"/>
                <a:gd name="T8" fmla="*/ 0 w 637"/>
                <a:gd name="T9" fmla="*/ 83 h 321"/>
              </a:gdLst>
              <a:ahLst/>
              <a:cxnLst>
                <a:cxn ang="0">
                  <a:pos x="T0" y="T1"/>
                </a:cxn>
                <a:cxn ang="0">
                  <a:pos x="T2" y="T3"/>
                </a:cxn>
                <a:cxn ang="0">
                  <a:pos x="T4" y="T5"/>
                </a:cxn>
                <a:cxn ang="0">
                  <a:pos x="T6" y="T7"/>
                </a:cxn>
                <a:cxn ang="0">
                  <a:pos x="T8" y="T9"/>
                </a:cxn>
              </a:cxnLst>
              <a:rect l="0" t="0" r="r" b="b"/>
              <a:pathLst>
                <a:path w="637" h="321">
                  <a:moveTo>
                    <a:pt x="0" y="83"/>
                  </a:moveTo>
                  <a:lnTo>
                    <a:pt x="220" y="0"/>
                  </a:lnTo>
                  <a:lnTo>
                    <a:pt x="637" y="224"/>
                  </a:lnTo>
                  <a:lnTo>
                    <a:pt x="425" y="321"/>
                  </a:lnTo>
                  <a:lnTo>
                    <a:pt x="0" y="83"/>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28" name="Freeform 130"/>
            <p:cNvSpPr>
              <a:spLocks/>
            </p:cNvSpPr>
            <p:nvPr/>
          </p:nvSpPr>
          <p:spPr bwMode="auto">
            <a:xfrm flipH="1">
              <a:off x="923925" y="3310483"/>
              <a:ext cx="222250" cy="120650"/>
            </a:xfrm>
            <a:custGeom>
              <a:avLst/>
              <a:gdLst>
                <a:gd name="T0" fmla="*/ 0 w 938"/>
                <a:gd name="T1" fmla="*/ 210 h 434"/>
                <a:gd name="T2" fmla="*/ 410 w 938"/>
                <a:gd name="T3" fmla="*/ 434 h 434"/>
                <a:gd name="T4" fmla="*/ 938 w 938"/>
                <a:gd name="T5" fmla="*/ 186 h 434"/>
                <a:gd name="T6" fmla="*/ 554 w 938"/>
                <a:gd name="T7" fmla="*/ 0 h 434"/>
                <a:gd name="T8" fmla="*/ 0 w 938"/>
                <a:gd name="T9" fmla="*/ 210 h 434"/>
              </a:gdLst>
              <a:ahLst/>
              <a:cxnLst>
                <a:cxn ang="0">
                  <a:pos x="T0" y="T1"/>
                </a:cxn>
                <a:cxn ang="0">
                  <a:pos x="T2" y="T3"/>
                </a:cxn>
                <a:cxn ang="0">
                  <a:pos x="T4" y="T5"/>
                </a:cxn>
                <a:cxn ang="0">
                  <a:pos x="T6" y="T7"/>
                </a:cxn>
                <a:cxn ang="0">
                  <a:pos x="T8" y="T9"/>
                </a:cxn>
              </a:cxnLst>
              <a:rect l="0" t="0" r="r" b="b"/>
              <a:pathLst>
                <a:path w="938" h="434">
                  <a:moveTo>
                    <a:pt x="0" y="210"/>
                  </a:moveTo>
                  <a:lnTo>
                    <a:pt x="410" y="434"/>
                  </a:lnTo>
                  <a:lnTo>
                    <a:pt x="938" y="186"/>
                  </a:lnTo>
                  <a:lnTo>
                    <a:pt x="554" y="0"/>
                  </a:lnTo>
                  <a:lnTo>
                    <a:pt x="0" y="21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29" name="Freeform 131"/>
            <p:cNvSpPr>
              <a:spLocks/>
            </p:cNvSpPr>
            <p:nvPr/>
          </p:nvSpPr>
          <p:spPr bwMode="auto">
            <a:xfrm flipH="1">
              <a:off x="1017588" y="3285083"/>
              <a:ext cx="241300" cy="107950"/>
            </a:xfrm>
            <a:custGeom>
              <a:avLst/>
              <a:gdLst>
                <a:gd name="T0" fmla="*/ 216 w 1034"/>
                <a:gd name="T1" fmla="*/ 395 h 395"/>
                <a:gd name="T2" fmla="*/ 0 w 1034"/>
                <a:gd name="T3" fmla="*/ 285 h 395"/>
                <a:gd name="T4" fmla="*/ 867 w 1034"/>
                <a:gd name="T5" fmla="*/ 0 h 395"/>
                <a:gd name="T6" fmla="*/ 1034 w 1034"/>
                <a:gd name="T7" fmla="*/ 82 h 395"/>
                <a:gd name="T8" fmla="*/ 216 w 1034"/>
                <a:gd name="T9" fmla="*/ 395 h 395"/>
              </a:gdLst>
              <a:ahLst/>
              <a:cxnLst>
                <a:cxn ang="0">
                  <a:pos x="T0" y="T1"/>
                </a:cxn>
                <a:cxn ang="0">
                  <a:pos x="T2" y="T3"/>
                </a:cxn>
                <a:cxn ang="0">
                  <a:pos x="T4" y="T5"/>
                </a:cxn>
                <a:cxn ang="0">
                  <a:pos x="T6" y="T7"/>
                </a:cxn>
                <a:cxn ang="0">
                  <a:pos x="T8" y="T9"/>
                </a:cxn>
              </a:cxnLst>
              <a:rect l="0" t="0" r="r" b="b"/>
              <a:pathLst>
                <a:path w="1034" h="395">
                  <a:moveTo>
                    <a:pt x="216" y="395"/>
                  </a:moveTo>
                  <a:lnTo>
                    <a:pt x="0" y="285"/>
                  </a:lnTo>
                  <a:lnTo>
                    <a:pt x="867" y="0"/>
                  </a:lnTo>
                  <a:lnTo>
                    <a:pt x="1034" y="82"/>
                  </a:lnTo>
                  <a:lnTo>
                    <a:pt x="216" y="395"/>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30" name="Line 132"/>
            <p:cNvSpPr>
              <a:spLocks noChangeShapeType="1"/>
            </p:cNvSpPr>
            <p:nvPr/>
          </p:nvSpPr>
          <p:spPr bwMode="auto">
            <a:xfrm flipH="1" flipV="1">
              <a:off x="1046163" y="3289845"/>
              <a:ext cx="206375" cy="8413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31" name="Line 133"/>
            <p:cNvSpPr>
              <a:spLocks noChangeShapeType="1"/>
            </p:cNvSpPr>
            <p:nvPr/>
          </p:nvSpPr>
          <p:spPr bwMode="auto">
            <a:xfrm flipH="1" flipV="1">
              <a:off x="1035050" y="3293020"/>
              <a:ext cx="200025" cy="8731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32" name="Line 134"/>
            <p:cNvSpPr>
              <a:spLocks noChangeShapeType="1"/>
            </p:cNvSpPr>
            <p:nvPr/>
          </p:nvSpPr>
          <p:spPr bwMode="auto">
            <a:xfrm flipH="1" flipV="1">
              <a:off x="1023938" y="3302545"/>
              <a:ext cx="196850" cy="889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33" name="Line 135"/>
            <p:cNvSpPr>
              <a:spLocks noChangeShapeType="1"/>
            </p:cNvSpPr>
            <p:nvPr/>
          </p:nvSpPr>
          <p:spPr bwMode="auto">
            <a:xfrm flipH="1" flipV="1">
              <a:off x="1000125" y="3316833"/>
              <a:ext cx="193675" cy="90487"/>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34" name="Line 136"/>
            <p:cNvSpPr>
              <a:spLocks noChangeShapeType="1"/>
            </p:cNvSpPr>
            <p:nvPr/>
          </p:nvSpPr>
          <p:spPr bwMode="auto">
            <a:xfrm flipH="1" flipV="1">
              <a:off x="984250" y="3324770"/>
              <a:ext cx="192088" cy="9525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35" name="Line 137"/>
            <p:cNvSpPr>
              <a:spLocks noChangeShapeType="1"/>
            </p:cNvSpPr>
            <p:nvPr/>
          </p:nvSpPr>
          <p:spPr bwMode="auto">
            <a:xfrm flipH="1" flipV="1">
              <a:off x="982663" y="3339058"/>
              <a:ext cx="173037" cy="889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36" name="Line 138"/>
            <p:cNvSpPr>
              <a:spLocks noChangeShapeType="1"/>
            </p:cNvSpPr>
            <p:nvPr/>
          </p:nvSpPr>
          <p:spPr bwMode="auto">
            <a:xfrm flipH="1" flipV="1">
              <a:off x="971550" y="3346995"/>
              <a:ext cx="168275" cy="889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37" name="Line 139"/>
            <p:cNvSpPr>
              <a:spLocks noChangeShapeType="1"/>
            </p:cNvSpPr>
            <p:nvPr/>
          </p:nvSpPr>
          <p:spPr bwMode="auto">
            <a:xfrm flipH="1" flipV="1">
              <a:off x="955675" y="3359695"/>
              <a:ext cx="158750" cy="857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38" name="Line 140"/>
            <p:cNvSpPr>
              <a:spLocks noChangeShapeType="1"/>
            </p:cNvSpPr>
            <p:nvPr/>
          </p:nvSpPr>
          <p:spPr bwMode="auto">
            <a:xfrm flipH="1">
              <a:off x="1087438" y="3388270"/>
              <a:ext cx="100012" cy="6826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39" name="Line 141"/>
            <p:cNvSpPr>
              <a:spLocks noChangeShapeType="1"/>
            </p:cNvSpPr>
            <p:nvPr/>
          </p:nvSpPr>
          <p:spPr bwMode="auto">
            <a:xfrm flipH="1">
              <a:off x="1068388" y="3380333"/>
              <a:ext cx="98425" cy="635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40" name="Line 142"/>
            <p:cNvSpPr>
              <a:spLocks noChangeShapeType="1"/>
            </p:cNvSpPr>
            <p:nvPr/>
          </p:nvSpPr>
          <p:spPr bwMode="auto">
            <a:xfrm flipH="1">
              <a:off x="1027113" y="3359695"/>
              <a:ext cx="96837" cy="603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41" name="Line 143"/>
            <p:cNvSpPr>
              <a:spLocks noChangeShapeType="1"/>
            </p:cNvSpPr>
            <p:nvPr/>
          </p:nvSpPr>
          <p:spPr bwMode="auto">
            <a:xfrm flipH="1">
              <a:off x="1006475" y="3350170"/>
              <a:ext cx="95250" cy="5873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42" name="Line 144"/>
            <p:cNvSpPr>
              <a:spLocks noChangeShapeType="1"/>
            </p:cNvSpPr>
            <p:nvPr/>
          </p:nvSpPr>
          <p:spPr bwMode="auto">
            <a:xfrm flipH="1">
              <a:off x="984250" y="3339058"/>
              <a:ext cx="93663" cy="603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43" name="Line 145"/>
            <p:cNvSpPr>
              <a:spLocks noChangeShapeType="1"/>
            </p:cNvSpPr>
            <p:nvPr/>
          </p:nvSpPr>
          <p:spPr bwMode="auto">
            <a:xfrm flipH="1">
              <a:off x="966788" y="3331120"/>
              <a:ext cx="90487" cy="5715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44" name="Line 146"/>
            <p:cNvSpPr>
              <a:spLocks noChangeShapeType="1"/>
            </p:cNvSpPr>
            <p:nvPr/>
          </p:nvSpPr>
          <p:spPr bwMode="auto">
            <a:xfrm flipH="1">
              <a:off x="947738" y="3321595"/>
              <a:ext cx="90487" cy="5556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45" name="Line 147"/>
            <p:cNvSpPr>
              <a:spLocks noChangeShapeType="1"/>
            </p:cNvSpPr>
            <p:nvPr/>
          </p:nvSpPr>
          <p:spPr bwMode="auto">
            <a:xfrm flipH="1">
              <a:off x="1181100" y="3350170"/>
              <a:ext cx="47625" cy="3016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46" name="Line 148"/>
            <p:cNvSpPr>
              <a:spLocks noChangeShapeType="1"/>
            </p:cNvSpPr>
            <p:nvPr/>
          </p:nvSpPr>
          <p:spPr bwMode="auto">
            <a:xfrm flipH="1">
              <a:off x="1152525" y="3339058"/>
              <a:ext cx="46038" cy="26987"/>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47" name="Line 149"/>
            <p:cNvSpPr>
              <a:spLocks noChangeShapeType="1"/>
            </p:cNvSpPr>
            <p:nvPr/>
          </p:nvSpPr>
          <p:spPr bwMode="auto">
            <a:xfrm flipH="1">
              <a:off x="1123950" y="3327945"/>
              <a:ext cx="46038" cy="2857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48" name="Line 150"/>
            <p:cNvSpPr>
              <a:spLocks noChangeShapeType="1"/>
            </p:cNvSpPr>
            <p:nvPr/>
          </p:nvSpPr>
          <p:spPr bwMode="auto">
            <a:xfrm flipH="1">
              <a:off x="1095375" y="3318420"/>
              <a:ext cx="46038" cy="2381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49" name="Line 151"/>
            <p:cNvSpPr>
              <a:spLocks noChangeShapeType="1"/>
            </p:cNvSpPr>
            <p:nvPr/>
          </p:nvSpPr>
          <p:spPr bwMode="auto">
            <a:xfrm flipH="1">
              <a:off x="1069975" y="3305720"/>
              <a:ext cx="42863" cy="2698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50" name="Line 152"/>
            <p:cNvSpPr>
              <a:spLocks noChangeShapeType="1"/>
            </p:cNvSpPr>
            <p:nvPr/>
          </p:nvSpPr>
          <p:spPr bwMode="auto">
            <a:xfrm flipH="1">
              <a:off x="1041400" y="3293020"/>
              <a:ext cx="39688" cy="254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551" name="Freeform 153"/>
            <p:cNvSpPr>
              <a:spLocks/>
            </p:cNvSpPr>
            <p:nvPr/>
          </p:nvSpPr>
          <p:spPr bwMode="auto">
            <a:xfrm flipH="1">
              <a:off x="663575" y="3578770"/>
              <a:ext cx="485775" cy="258763"/>
            </a:xfrm>
            <a:custGeom>
              <a:avLst/>
              <a:gdLst>
                <a:gd name="T0" fmla="*/ 182 w 2091"/>
                <a:gd name="T1" fmla="*/ 927 h 931"/>
                <a:gd name="T2" fmla="*/ 5 w 2091"/>
                <a:gd name="T3" fmla="*/ 905 h 931"/>
                <a:gd name="T4" fmla="*/ 0 w 2091"/>
                <a:gd name="T5" fmla="*/ 695 h 931"/>
                <a:gd name="T6" fmla="*/ 9 w 2091"/>
                <a:gd name="T7" fmla="*/ 537 h 931"/>
                <a:gd name="T8" fmla="*/ 100 w 2091"/>
                <a:gd name="T9" fmla="*/ 442 h 931"/>
                <a:gd name="T10" fmla="*/ 210 w 2091"/>
                <a:gd name="T11" fmla="*/ 387 h 931"/>
                <a:gd name="T12" fmla="*/ 460 w 2091"/>
                <a:gd name="T13" fmla="*/ 296 h 931"/>
                <a:gd name="T14" fmla="*/ 828 w 2091"/>
                <a:gd name="T15" fmla="*/ 207 h 931"/>
                <a:gd name="T16" fmla="*/ 900 w 2091"/>
                <a:gd name="T17" fmla="*/ 201 h 931"/>
                <a:gd name="T18" fmla="*/ 948 w 2091"/>
                <a:gd name="T19" fmla="*/ 207 h 931"/>
                <a:gd name="T20" fmla="*/ 960 w 2091"/>
                <a:gd name="T21" fmla="*/ 188 h 931"/>
                <a:gd name="T22" fmla="*/ 980 w 2091"/>
                <a:gd name="T23" fmla="*/ 169 h 931"/>
                <a:gd name="T24" fmla="*/ 1003 w 2091"/>
                <a:gd name="T25" fmla="*/ 173 h 931"/>
                <a:gd name="T26" fmla="*/ 1035 w 2091"/>
                <a:gd name="T27" fmla="*/ 176 h 931"/>
                <a:gd name="T28" fmla="*/ 1049 w 2091"/>
                <a:gd name="T29" fmla="*/ 138 h 931"/>
                <a:gd name="T30" fmla="*/ 1077 w 2091"/>
                <a:gd name="T31" fmla="*/ 118 h 931"/>
                <a:gd name="T32" fmla="*/ 1106 w 2091"/>
                <a:gd name="T33" fmla="*/ 112 h 931"/>
                <a:gd name="T34" fmla="*/ 1144 w 2091"/>
                <a:gd name="T35" fmla="*/ 112 h 931"/>
                <a:gd name="T36" fmla="*/ 1138 w 2091"/>
                <a:gd name="T37" fmla="*/ 82 h 931"/>
                <a:gd name="T38" fmla="*/ 1182 w 2091"/>
                <a:gd name="T39" fmla="*/ 0 h 931"/>
                <a:gd name="T40" fmla="*/ 2040 w 2091"/>
                <a:gd name="T41" fmla="*/ 22 h 931"/>
                <a:gd name="T42" fmla="*/ 2037 w 2091"/>
                <a:gd name="T43" fmla="*/ 110 h 931"/>
                <a:gd name="T44" fmla="*/ 2053 w 2091"/>
                <a:gd name="T45" fmla="*/ 188 h 931"/>
                <a:gd name="T46" fmla="*/ 2065 w 2091"/>
                <a:gd name="T47" fmla="*/ 244 h 931"/>
                <a:gd name="T48" fmla="*/ 2080 w 2091"/>
                <a:gd name="T49" fmla="*/ 314 h 931"/>
                <a:gd name="T50" fmla="*/ 2091 w 2091"/>
                <a:gd name="T51" fmla="*/ 427 h 931"/>
                <a:gd name="T52" fmla="*/ 2077 w 2091"/>
                <a:gd name="T53" fmla="*/ 494 h 931"/>
                <a:gd name="T54" fmla="*/ 2053 w 2091"/>
                <a:gd name="T55" fmla="*/ 557 h 931"/>
                <a:gd name="T56" fmla="*/ 2023 w 2091"/>
                <a:gd name="T57" fmla="*/ 610 h 931"/>
                <a:gd name="T58" fmla="*/ 1983 w 2091"/>
                <a:gd name="T59" fmla="*/ 629 h 931"/>
                <a:gd name="T60" fmla="*/ 1921 w 2091"/>
                <a:gd name="T61" fmla="*/ 648 h 931"/>
                <a:gd name="T62" fmla="*/ 1838 w 2091"/>
                <a:gd name="T63" fmla="*/ 673 h 931"/>
                <a:gd name="T64" fmla="*/ 1801 w 2091"/>
                <a:gd name="T65" fmla="*/ 717 h 931"/>
                <a:gd name="T66" fmla="*/ 1757 w 2091"/>
                <a:gd name="T67" fmla="*/ 754 h 931"/>
                <a:gd name="T68" fmla="*/ 1686 w 2091"/>
                <a:gd name="T69" fmla="*/ 786 h 931"/>
                <a:gd name="T70" fmla="*/ 1605 w 2091"/>
                <a:gd name="T71" fmla="*/ 812 h 931"/>
                <a:gd name="T72" fmla="*/ 1475 w 2091"/>
                <a:gd name="T73" fmla="*/ 827 h 931"/>
                <a:gd name="T74" fmla="*/ 1364 w 2091"/>
                <a:gd name="T75" fmla="*/ 827 h 931"/>
                <a:gd name="T76" fmla="*/ 1279 w 2091"/>
                <a:gd name="T77" fmla="*/ 818 h 931"/>
                <a:gd name="T78" fmla="*/ 1202 w 2091"/>
                <a:gd name="T79" fmla="*/ 812 h 931"/>
                <a:gd name="T80" fmla="*/ 1144 w 2091"/>
                <a:gd name="T81" fmla="*/ 843 h 931"/>
                <a:gd name="T82" fmla="*/ 1031 w 2091"/>
                <a:gd name="T83" fmla="*/ 837 h 931"/>
                <a:gd name="T84" fmla="*/ 582 w 2091"/>
                <a:gd name="T85" fmla="*/ 901 h 931"/>
                <a:gd name="T86" fmla="*/ 386 w 2091"/>
                <a:gd name="T87" fmla="*/ 931 h 931"/>
                <a:gd name="T88" fmla="*/ 182 w 2091"/>
                <a:gd name="T89" fmla="*/ 927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91" h="931">
                  <a:moveTo>
                    <a:pt x="182" y="927"/>
                  </a:moveTo>
                  <a:lnTo>
                    <a:pt x="5" y="905"/>
                  </a:lnTo>
                  <a:lnTo>
                    <a:pt x="0" y="695"/>
                  </a:lnTo>
                  <a:lnTo>
                    <a:pt x="9" y="537"/>
                  </a:lnTo>
                  <a:lnTo>
                    <a:pt x="100" y="442"/>
                  </a:lnTo>
                  <a:lnTo>
                    <a:pt x="210" y="387"/>
                  </a:lnTo>
                  <a:lnTo>
                    <a:pt x="460" y="296"/>
                  </a:lnTo>
                  <a:lnTo>
                    <a:pt x="828" y="207"/>
                  </a:lnTo>
                  <a:lnTo>
                    <a:pt x="900" y="201"/>
                  </a:lnTo>
                  <a:lnTo>
                    <a:pt x="948" y="207"/>
                  </a:lnTo>
                  <a:lnTo>
                    <a:pt x="960" y="188"/>
                  </a:lnTo>
                  <a:lnTo>
                    <a:pt x="980" y="169"/>
                  </a:lnTo>
                  <a:lnTo>
                    <a:pt x="1003" y="173"/>
                  </a:lnTo>
                  <a:lnTo>
                    <a:pt x="1035" y="176"/>
                  </a:lnTo>
                  <a:lnTo>
                    <a:pt x="1049" y="138"/>
                  </a:lnTo>
                  <a:lnTo>
                    <a:pt x="1077" y="118"/>
                  </a:lnTo>
                  <a:lnTo>
                    <a:pt x="1106" y="112"/>
                  </a:lnTo>
                  <a:lnTo>
                    <a:pt x="1144" y="112"/>
                  </a:lnTo>
                  <a:lnTo>
                    <a:pt x="1138" y="82"/>
                  </a:lnTo>
                  <a:lnTo>
                    <a:pt x="1182" y="0"/>
                  </a:lnTo>
                  <a:lnTo>
                    <a:pt x="2040" y="22"/>
                  </a:lnTo>
                  <a:lnTo>
                    <a:pt x="2037" y="110"/>
                  </a:lnTo>
                  <a:lnTo>
                    <a:pt x="2053" y="188"/>
                  </a:lnTo>
                  <a:lnTo>
                    <a:pt x="2065" y="244"/>
                  </a:lnTo>
                  <a:lnTo>
                    <a:pt x="2080" y="314"/>
                  </a:lnTo>
                  <a:lnTo>
                    <a:pt x="2091" y="427"/>
                  </a:lnTo>
                  <a:lnTo>
                    <a:pt x="2077" y="494"/>
                  </a:lnTo>
                  <a:lnTo>
                    <a:pt x="2053" y="557"/>
                  </a:lnTo>
                  <a:lnTo>
                    <a:pt x="2023" y="610"/>
                  </a:lnTo>
                  <a:lnTo>
                    <a:pt x="1983" y="629"/>
                  </a:lnTo>
                  <a:lnTo>
                    <a:pt x="1921" y="648"/>
                  </a:lnTo>
                  <a:lnTo>
                    <a:pt x="1838" y="673"/>
                  </a:lnTo>
                  <a:lnTo>
                    <a:pt x="1801" y="717"/>
                  </a:lnTo>
                  <a:lnTo>
                    <a:pt x="1757" y="754"/>
                  </a:lnTo>
                  <a:lnTo>
                    <a:pt x="1686" y="786"/>
                  </a:lnTo>
                  <a:lnTo>
                    <a:pt x="1605" y="812"/>
                  </a:lnTo>
                  <a:lnTo>
                    <a:pt x="1475" y="827"/>
                  </a:lnTo>
                  <a:lnTo>
                    <a:pt x="1364" y="827"/>
                  </a:lnTo>
                  <a:lnTo>
                    <a:pt x="1279" y="818"/>
                  </a:lnTo>
                  <a:lnTo>
                    <a:pt x="1202" y="812"/>
                  </a:lnTo>
                  <a:lnTo>
                    <a:pt x="1144" y="843"/>
                  </a:lnTo>
                  <a:lnTo>
                    <a:pt x="1031" y="837"/>
                  </a:lnTo>
                  <a:lnTo>
                    <a:pt x="582" y="901"/>
                  </a:lnTo>
                  <a:lnTo>
                    <a:pt x="386" y="931"/>
                  </a:lnTo>
                  <a:lnTo>
                    <a:pt x="182" y="927"/>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52" name="Freeform 154"/>
            <p:cNvSpPr>
              <a:spLocks/>
            </p:cNvSpPr>
            <p:nvPr/>
          </p:nvSpPr>
          <p:spPr bwMode="auto">
            <a:xfrm flipH="1">
              <a:off x="666750" y="3604170"/>
              <a:ext cx="481013" cy="228600"/>
            </a:xfrm>
            <a:custGeom>
              <a:avLst/>
              <a:gdLst>
                <a:gd name="T0" fmla="*/ 1986 w 2049"/>
                <a:gd name="T1" fmla="*/ 90 h 829"/>
                <a:gd name="T2" fmla="*/ 2037 w 2049"/>
                <a:gd name="T3" fmla="*/ 199 h 829"/>
                <a:gd name="T4" fmla="*/ 1995 w 2049"/>
                <a:gd name="T5" fmla="*/ 512 h 829"/>
                <a:gd name="T6" fmla="*/ 1882 w 2049"/>
                <a:gd name="T7" fmla="*/ 512 h 829"/>
                <a:gd name="T8" fmla="*/ 1754 w 2049"/>
                <a:gd name="T9" fmla="*/ 624 h 829"/>
                <a:gd name="T10" fmla="*/ 1460 w 2049"/>
                <a:gd name="T11" fmla="*/ 701 h 829"/>
                <a:gd name="T12" fmla="*/ 1181 w 2049"/>
                <a:gd name="T13" fmla="*/ 701 h 829"/>
                <a:gd name="T14" fmla="*/ 1287 w 2049"/>
                <a:gd name="T15" fmla="*/ 589 h 829"/>
                <a:gd name="T16" fmla="*/ 1155 w 2049"/>
                <a:gd name="T17" fmla="*/ 697 h 829"/>
                <a:gd name="T18" fmla="*/ 1017 w 2049"/>
                <a:gd name="T19" fmla="*/ 724 h 829"/>
                <a:gd name="T20" fmla="*/ 1109 w 2049"/>
                <a:gd name="T21" fmla="*/ 652 h 829"/>
                <a:gd name="T22" fmla="*/ 963 w 2049"/>
                <a:gd name="T23" fmla="*/ 733 h 829"/>
                <a:gd name="T24" fmla="*/ 491 w 2049"/>
                <a:gd name="T25" fmla="*/ 797 h 829"/>
                <a:gd name="T26" fmla="*/ 495 w 2049"/>
                <a:gd name="T27" fmla="*/ 742 h 829"/>
                <a:gd name="T28" fmla="*/ 486 w 2049"/>
                <a:gd name="T29" fmla="*/ 720 h 829"/>
                <a:gd name="T30" fmla="*/ 319 w 2049"/>
                <a:gd name="T31" fmla="*/ 815 h 829"/>
                <a:gd name="T32" fmla="*/ 473 w 2049"/>
                <a:gd name="T33" fmla="*/ 669 h 829"/>
                <a:gd name="T34" fmla="*/ 300 w 2049"/>
                <a:gd name="T35" fmla="*/ 765 h 829"/>
                <a:gd name="T36" fmla="*/ 214 w 2049"/>
                <a:gd name="T37" fmla="*/ 742 h 829"/>
                <a:gd name="T38" fmla="*/ 182 w 2049"/>
                <a:gd name="T39" fmla="*/ 746 h 829"/>
                <a:gd name="T40" fmla="*/ 59 w 2049"/>
                <a:gd name="T41" fmla="*/ 793 h 829"/>
                <a:gd name="T42" fmla="*/ 0 w 2049"/>
                <a:gd name="T43" fmla="*/ 674 h 829"/>
                <a:gd name="T44" fmla="*/ 40 w 2049"/>
                <a:gd name="T45" fmla="*/ 435 h 829"/>
                <a:gd name="T46" fmla="*/ 296 w 2049"/>
                <a:gd name="T47" fmla="*/ 298 h 829"/>
                <a:gd name="T48" fmla="*/ 795 w 2049"/>
                <a:gd name="T49" fmla="*/ 145 h 829"/>
                <a:gd name="T50" fmla="*/ 968 w 2049"/>
                <a:gd name="T51" fmla="*/ 207 h 829"/>
                <a:gd name="T52" fmla="*/ 1040 w 2049"/>
                <a:gd name="T53" fmla="*/ 217 h 829"/>
                <a:gd name="T54" fmla="*/ 953 w 2049"/>
                <a:gd name="T55" fmla="*/ 131 h 829"/>
                <a:gd name="T56" fmla="*/ 1008 w 2049"/>
                <a:gd name="T57" fmla="*/ 108 h 829"/>
                <a:gd name="T58" fmla="*/ 1063 w 2049"/>
                <a:gd name="T59" fmla="*/ 163 h 829"/>
                <a:gd name="T60" fmla="*/ 1068 w 2049"/>
                <a:gd name="T61" fmla="*/ 135 h 829"/>
                <a:gd name="T62" fmla="*/ 1059 w 2049"/>
                <a:gd name="T63" fmla="*/ 67 h 829"/>
                <a:gd name="T64" fmla="*/ 1186 w 2049"/>
                <a:gd name="T65" fmla="*/ 113 h 829"/>
                <a:gd name="T66" fmla="*/ 1173 w 2049"/>
                <a:gd name="T67" fmla="*/ 63 h 829"/>
                <a:gd name="T68" fmla="*/ 1145 w 2049"/>
                <a:gd name="T69" fmla="*/ 0 h 829"/>
                <a:gd name="T70" fmla="*/ 1277 w 2049"/>
                <a:gd name="T71" fmla="*/ 54 h 829"/>
                <a:gd name="T72" fmla="*/ 1514 w 2049"/>
                <a:gd name="T73" fmla="*/ 104 h 829"/>
                <a:gd name="T74" fmla="*/ 1567 w 2049"/>
                <a:gd name="T75" fmla="*/ 35 h 829"/>
                <a:gd name="T76" fmla="*/ 1626 w 2049"/>
                <a:gd name="T77" fmla="*/ 113 h 829"/>
                <a:gd name="T78" fmla="*/ 1745 w 2049"/>
                <a:gd name="T79" fmla="*/ 63 h 829"/>
                <a:gd name="T80" fmla="*/ 1795 w 2049"/>
                <a:gd name="T81" fmla="*/ 131 h 829"/>
                <a:gd name="T82" fmla="*/ 1946 w 2049"/>
                <a:gd name="T83" fmla="*/ 108 h 829"/>
                <a:gd name="T84" fmla="*/ 1982 w 2049"/>
                <a:gd name="T85" fmla="*/ 31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49" h="829">
                  <a:moveTo>
                    <a:pt x="1982" y="31"/>
                  </a:moveTo>
                  <a:lnTo>
                    <a:pt x="1986" y="90"/>
                  </a:lnTo>
                  <a:lnTo>
                    <a:pt x="2010" y="67"/>
                  </a:lnTo>
                  <a:lnTo>
                    <a:pt x="2037" y="199"/>
                  </a:lnTo>
                  <a:lnTo>
                    <a:pt x="2049" y="353"/>
                  </a:lnTo>
                  <a:lnTo>
                    <a:pt x="1995" y="512"/>
                  </a:lnTo>
                  <a:lnTo>
                    <a:pt x="1868" y="549"/>
                  </a:lnTo>
                  <a:lnTo>
                    <a:pt x="1882" y="512"/>
                  </a:lnTo>
                  <a:lnTo>
                    <a:pt x="1814" y="567"/>
                  </a:lnTo>
                  <a:lnTo>
                    <a:pt x="1754" y="624"/>
                  </a:lnTo>
                  <a:lnTo>
                    <a:pt x="1622" y="688"/>
                  </a:lnTo>
                  <a:lnTo>
                    <a:pt x="1460" y="701"/>
                  </a:lnTo>
                  <a:lnTo>
                    <a:pt x="1264" y="710"/>
                  </a:lnTo>
                  <a:lnTo>
                    <a:pt x="1181" y="701"/>
                  </a:lnTo>
                  <a:lnTo>
                    <a:pt x="1255" y="669"/>
                  </a:lnTo>
                  <a:lnTo>
                    <a:pt x="1287" y="589"/>
                  </a:lnTo>
                  <a:lnTo>
                    <a:pt x="1228" y="656"/>
                  </a:lnTo>
                  <a:lnTo>
                    <a:pt x="1155" y="697"/>
                  </a:lnTo>
                  <a:lnTo>
                    <a:pt x="1086" y="733"/>
                  </a:lnTo>
                  <a:lnTo>
                    <a:pt x="1017" y="724"/>
                  </a:lnTo>
                  <a:lnTo>
                    <a:pt x="1063" y="692"/>
                  </a:lnTo>
                  <a:lnTo>
                    <a:pt x="1109" y="652"/>
                  </a:lnTo>
                  <a:lnTo>
                    <a:pt x="1036" y="678"/>
                  </a:lnTo>
                  <a:lnTo>
                    <a:pt x="963" y="733"/>
                  </a:lnTo>
                  <a:lnTo>
                    <a:pt x="726" y="761"/>
                  </a:lnTo>
                  <a:lnTo>
                    <a:pt x="491" y="797"/>
                  </a:lnTo>
                  <a:lnTo>
                    <a:pt x="409" y="793"/>
                  </a:lnTo>
                  <a:lnTo>
                    <a:pt x="495" y="742"/>
                  </a:lnTo>
                  <a:lnTo>
                    <a:pt x="581" y="724"/>
                  </a:lnTo>
                  <a:lnTo>
                    <a:pt x="486" y="720"/>
                  </a:lnTo>
                  <a:lnTo>
                    <a:pt x="414" y="752"/>
                  </a:lnTo>
                  <a:lnTo>
                    <a:pt x="319" y="815"/>
                  </a:lnTo>
                  <a:lnTo>
                    <a:pt x="386" y="720"/>
                  </a:lnTo>
                  <a:lnTo>
                    <a:pt x="473" y="669"/>
                  </a:lnTo>
                  <a:lnTo>
                    <a:pt x="359" y="692"/>
                  </a:lnTo>
                  <a:lnTo>
                    <a:pt x="300" y="765"/>
                  </a:lnTo>
                  <a:lnTo>
                    <a:pt x="287" y="829"/>
                  </a:lnTo>
                  <a:lnTo>
                    <a:pt x="214" y="742"/>
                  </a:lnTo>
                  <a:lnTo>
                    <a:pt x="140" y="701"/>
                  </a:lnTo>
                  <a:lnTo>
                    <a:pt x="182" y="746"/>
                  </a:lnTo>
                  <a:lnTo>
                    <a:pt x="241" y="829"/>
                  </a:lnTo>
                  <a:lnTo>
                    <a:pt x="59" y="793"/>
                  </a:lnTo>
                  <a:lnTo>
                    <a:pt x="23" y="778"/>
                  </a:lnTo>
                  <a:lnTo>
                    <a:pt x="0" y="674"/>
                  </a:lnTo>
                  <a:lnTo>
                    <a:pt x="13" y="530"/>
                  </a:lnTo>
                  <a:lnTo>
                    <a:pt x="40" y="435"/>
                  </a:lnTo>
                  <a:lnTo>
                    <a:pt x="155" y="362"/>
                  </a:lnTo>
                  <a:lnTo>
                    <a:pt x="296" y="298"/>
                  </a:lnTo>
                  <a:lnTo>
                    <a:pt x="572" y="207"/>
                  </a:lnTo>
                  <a:lnTo>
                    <a:pt x="795" y="145"/>
                  </a:lnTo>
                  <a:lnTo>
                    <a:pt x="917" y="135"/>
                  </a:lnTo>
                  <a:lnTo>
                    <a:pt x="968" y="207"/>
                  </a:lnTo>
                  <a:lnTo>
                    <a:pt x="1123" y="285"/>
                  </a:lnTo>
                  <a:lnTo>
                    <a:pt x="1040" y="217"/>
                  </a:lnTo>
                  <a:lnTo>
                    <a:pt x="977" y="182"/>
                  </a:lnTo>
                  <a:lnTo>
                    <a:pt x="953" y="131"/>
                  </a:lnTo>
                  <a:lnTo>
                    <a:pt x="963" y="108"/>
                  </a:lnTo>
                  <a:lnTo>
                    <a:pt x="1008" y="108"/>
                  </a:lnTo>
                  <a:lnTo>
                    <a:pt x="1036" y="135"/>
                  </a:lnTo>
                  <a:lnTo>
                    <a:pt x="1063" y="163"/>
                  </a:lnTo>
                  <a:lnTo>
                    <a:pt x="1132" y="190"/>
                  </a:lnTo>
                  <a:lnTo>
                    <a:pt x="1068" y="135"/>
                  </a:lnTo>
                  <a:lnTo>
                    <a:pt x="1040" y="95"/>
                  </a:lnTo>
                  <a:lnTo>
                    <a:pt x="1059" y="67"/>
                  </a:lnTo>
                  <a:lnTo>
                    <a:pt x="1113" y="50"/>
                  </a:lnTo>
                  <a:lnTo>
                    <a:pt x="1186" y="113"/>
                  </a:lnTo>
                  <a:lnTo>
                    <a:pt x="1255" y="154"/>
                  </a:lnTo>
                  <a:lnTo>
                    <a:pt x="1173" y="63"/>
                  </a:lnTo>
                  <a:lnTo>
                    <a:pt x="1145" y="27"/>
                  </a:lnTo>
                  <a:lnTo>
                    <a:pt x="1145" y="0"/>
                  </a:lnTo>
                  <a:lnTo>
                    <a:pt x="1213" y="10"/>
                  </a:lnTo>
                  <a:lnTo>
                    <a:pt x="1277" y="54"/>
                  </a:lnTo>
                  <a:lnTo>
                    <a:pt x="1319" y="86"/>
                  </a:lnTo>
                  <a:lnTo>
                    <a:pt x="1514" y="104"/>
                  </a:lnTo>
                  <a:lnTo>
                    <a:pt x="1508" y="54"/>
                  </a:lnTo>
                  <a:lnTo>
                    <a:pt x="1567" y="35"/>
                  </a:lnTo>
                  <a:lnTo>
                    <a:pt x="1567" y="99"/>
                  </a:lnTo>
                  <a:lnTo>
                    <a:pt x="1626" y="113"/>
                  </a:lnTo>
                  <a:lnTo>
                    <a:pt x="1754" y="131"/>
                  </a:lnTo>
                  <a:lnTo>
                    <a:pt x="1745" y="63"/>
                  </a:lnTo>
                  <a:lnTo>
                    <a:pt x="1790" y="63"/>
                  </a:lnTo>
                  <a:lnTo>
                    <a:pt x="1795" y="131"/>
                  </a:lnTo>
                  <a:lnTo>
                    <a:pt x="1868" y="127"/>
                  </a:lnTo>
                  <a:lnTo>
                    <a:pt x="1946" y="108"/>
                  </a:lnTo>
                  <a:lnTo>
                    <a:pt x="1950" y="54"/>
                  </a:lnTo>
                  <a:lnTo>
                    <a:pt x="1982" y="3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53" name="Freeform 155"/>
            <p:cNvSpPr>
              <a:spLocks/>
            </p:cNvSpPr>
            <p:nvPr/>
          </p:nvSpPr>
          <p:spPr bwMode="auto">
            <a:xfrm flipH="1">
              <a:off x="735013" y="3685133"/>
              <a:ext cx="66675" cy="14287"/>
            </a:xfrm>
            <a:custGeom>
              <a:avLst/>
              <a:gdLst>
                <a:gd name="T0" fmla="*/ 280 w 280"/>
                <a:gd name="T1" fmla="*/ 0 h 48"/>
                <a:gd name="T2" fmla="*/ 149 w 280"/>
                <a:gd name="T3" fmla="*/ 48 h 48"/>
                <a:gd name="T4" fmla="*/ 0 w 280"/>
                <a:gd name="T5" fmla="*/ 35 h 48"/>
                <a:gd name="T6" fmla="*/ 280 w 280"/>
                <a:gd name="T7" fmla="*/ 0 h 48"/>
              </a:gdLst>
              <a:ahLst/>
              <a:cxnLst>
                <a:cxn ang="0">
                  <a:pos x="T0" y="T1"/>
                </a:cxn>
                <a:cxn ang="0">
                  <a:pos x="T2" y="T3"/>
                </a:cxn>
                <a:cxn ang="0">
                  <a:pos x="T4" y="T5"/>
                </a:cxn>
                <a:cxn ang="0">
                  <a:pos x="T6" y="T7"/>
                </a:cxn>
              </a:cxnLst>
              <a:rect l="0" t="0" r="r" b="b"/>
              <a:pathLst>
                <a:path w="280" h="48">
                  <a:moveTo>
                    <a:pt x="280" y="0"/>
                  </a:moveTo>
                  <a:lnTo>
                    <a:pt x="149" y="48"/>
                  </a:lnTo>
                  <a:lnTo>
                    <a:pt x="0" y="35"/>
                  </a:lnTo>
                  <a:lnTo>
                    <a:pt x="28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54" name="Freeform 156"/>
            <p:cNvSpPr>
              <a:spLocks/>
            </p:cNvSpPr>
            <p:nvPr/>
          </p:nvSpPr>
          <p:spPr bwMode="auto">
            <a:xfrm flipH="1">
              <a:off x="669925" y="3664495"/>
              <a:ext cx="39688" cy="15875"/>
            </a:xfrm>
            <a:custGeom>
              <a:avLst/>
              <a:gdLst>
                <a:gd name="T0" fmla="*/ 170 w 170"/>
                <a:gd name="T1" fmla="*/ 0 h 57"/>
                <a:gd name="T2" fmla="*/ 125 w 170"/>
                <a:gd name="T3" fmla="*/ 35 h 57"/>
                <a:gd name="T4" fmla="*/ 0 w 170"/>
                <a:gd name="T5" fmla="*/ 53 h 57"/>
                <a:gd name="T6" fmla="*/ 130 w 170"/>
                <a:gd name="T7" fmla="*/ 57 h 57"/>
                <a:gd name="T8" fmla="*/ 170 w 170"/>
                <a:gd name="T9" fmla="*/ 0 h 57"/>
              </a:gdLst>
              <a:ahLst/>
              <a:cxnLst>
                <a:cxn ang="0">
                  <a:pos x="T0" y="T1"/>
                </a:cxn>
                <a:cxn ang="0">
                  <a:pos x="T2" y="T3"/>
                </a:cxn>
                <a:cxn ang="0">
                  <a:pos x="T4" y="T5"/>
                </a:cxn>
                <a:cxn ang="0">
                  <a:pos x="T6" y="T7"/>
                </a:cxn>
                <a:cxn ang="0">
                  <a:pos x="T8" y="T9"/>
                </a:cxn>
              </a:cxnLst>
              <a:rect l="0" t="0" r="r" b="b"/>
              <a:pathLst>
                <a:path w="170" h="57">
                  <a:moveTo>
                    <a:pt x="170" y="0"/>
                  </a:moveTo>
                  <a:lnTo>
                    <a:pt x="125" y="35"/>
                  </a:lnTo>
                  <a:lnTo>
                    <a:pt x="0" y="53"/>
                  </a:lnTo>
                  <a:lnTo>
                    <a:pt x="130" y="57"/>
                  </a:lnTo>
                  <a:lnTo>
                    <a:pt x="17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55" name="Freeform 157"/>
            <p:cNvSpPr>
              <a:spLocks/>
            </p:cNvSpPr>
            <p:nvPr/>
          </p:nvSpPr>
          <p:spPr bwMode="auto">
            <a:xfrm flipH="1">
              <a:off x="836613" y="3650208"/>
              <a:ext cx="61912" cy="42862"/>
            </a:xfrm>
            <a:custGeom>
              <a:avLst/>
              <a:gdLst>
                <a:gd name="T0" fmla="*/ 263 w 263"/>
                <a:gd name="T1" fmla="*/ 0 h 143"/>
                <a:gd name="T2" fmla="*/ 145 w 263"/>
                <a:gd name="T3" fmla="*/ 13 h 143"/>
                <a:gd name="T4" fmla="*/ 122 w 263"/>
                <a:gd name="T5" fmla="*/ 31 h 143"/>
                <a:gd name="T6" fmla="*/ 122 w 263"/>
                <a:gd name="T7" fmla="*/ 76 h 143"/>
                <a:gd name="T8" fmla="*/ 113 w 263"/>
                <a:gd name="T9" fmla="*/ 124 h 143"/>
                <a:gd name="T10" fmla="*/ 0 w 263"/>
                <a:gd name="T11" fmla="*/ 143 h 143"/>
                <a:gd name="T12" fmla="*/ 136 w 263"/>
                <a:gd name="T13" fmla="*/ 138 h 143"/>
                <a:gd name="T14" fmla="*/ 159 w 263"/>
                <a:gd name="T15" fmla="*/ 48 h 143"/>
                <a:gd name="T16" fmla="*/ 263 w 263"/>
                <a:gd name="T1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143">
                  <a:moveTo>
                    <a:pt x="263" y="0"/>
                  </a:moveTo>
                  <a:lnTo>
                    <a:pt x="145" y="13"/>
                  </a:lnTo>
                  <a:lnTo>
                    <a:pt x="122" y="31"/>
                  </a:lnTo>
                  <a:lnTo>
                    <a:pt x="122" y="76"/>
                  </a:lnTo>
                  <a:lnTo>
                    <a:pt x="113" y="124"/>
                  </a:lnTo>
                  <a:lnTo>
                    <a:pt x="0" y="143"/>
                  </a:lnTo>
                  <a:lnTo>
                    <a:pt x="136" y="138"/>
                  </a:lnTo>
                  <a:lnTo>
                    <a:pt x="159" y="48"/>
                  </a:lnTo>
                  <a:lnTo>
                    <a:pt x="263"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56" name="Freeform 158"/>
            <p:cNvSpPr>
              <a:spLocks/>
            </p:cNvSpPr>
            <p:nvPr/>
          </p:nvSpPr>
          <p:spPr bwMode="auto">
            <a:xfrm flipH="1">
              <a:off x="898525" y="3742283"/>
              <a:ext cx="201613" cy="58737"/>
            </a:xfrm>
            <a:custGeom>
              <a:avLst/>
              <a:gdLst>
                <a:gd name="T0" fmla="*/ 853 w 853"/>
                <a:gd name="T1" fmla="*/ 0 h 212"/>
                <a:gd name="T2" fmla="*/ 636 w 853"/>
                <a:gd name="T3" fmla="*/ 10 h 212"/>
                <a:gd name="T4" fmla="*/ 413 w 853"/>
                <a:gd name="T5" fmla="*/ 63 h 212"/>
                <a:gd name="T6" fmla="*/ 249 w 853"/>
                <a:gd name="T7" fmla="*/ 71 h 212"/>
                <a:gd name="T8" fmla="*/ 114 w 853"/>
                <a:gd name="T9" fmla="*/ 99 h 212"/>
                <a:gd name="T10" fmla="*/ 64 w 853"/>
                <a:gd name="T11" fmla="*/ 170 h 212"/>
                <a:gd name="T12" fmla="*/ 0 w 853"/>
                <a:gd name="T13" fmla="*/ 212 h 212"/>
                <a:gd name="T14" fmla="*/ 64 w 853"/>
                <a:gd name="T15" fmla="*/ 198 h 212"/>
                <a:gd name="T16" fmla="*/ 123 w 853"/>
                <a:gd name="T17" fmla="*/ 117 h 212"/>
                <a:gd name="T18" fmla="*/ 304 w 853"/>
                <a:gd name="T19" fmla="*/ 81 h 212"/>
                <a:gd name="T20" fmla="*/ 413 w 853"/>
                <a:gd name="T21" fmla="*/ 81 h 212"/>
                <a:gd name="T22" fmla="*/ 500 w 853"/>
                <a:gd name="T23" fmla="*/ 63 h 212"/>
                <a:gd name="T24" fmla="*/ 649 w 853"/>
                <a:gd name="T25" fmla="*/ 23 h 212"/>
                <a:gd name="T26" fmla="*/ 853 w 853"/>
                <a:gd name="T2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3" h="212">
                  <a:moveTo>
                    <a:pt x="853" y="0"/>
                  </a:moveTo>
                  <a:lnTo>
                    <a:pt x="636" y="10"/>
                  </a:lnTo>
                  <a:lnTo>
                    <a:pt x="413" y="63"/>
                  </a:lnTo>
                  <a:lnTo>
                    <a:pt x="249" y="71"/>
                  </a:lnTo>
                  <a:lnTo>
                    <a:pt x="114" y="99"/>
                  </a:lnTo>
                  <a:lnTo>
                    <a:pt x="64" y="170"/>
                  </a:lnTo>
                  <a:lnTo>
                    <a:pt x="0" y="212"/>
                  </a:lnTo>
                  <a:lnTo>
                    <a:pt x="64" y="198"/>
                  </a:lnTo>
                  <a:lnTo>
                    <a:pt x="123" y="117"/>
                  </a:lnTo>
                  <a:lnTo>
                    <a:pt x="304" y="81"/>
                  </a:lnTo>
                  <a:lnTo>
                    <a:pt x="413" y="81"/>
                  </a:lnTo>
                  <a:lnTo>
                    <a:pt x="500" y="63"/>
                  </a:lnTo>
                  <a:lnTo>
                    <a:pt x="649" y="23"/>
                  </a:lnTo>
                  <a:lnTo>
                    <a:pt x="853"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57" name="Freeform 159"/>
            <p:cNvSpPr>
              <a:spLocks/>
            </p:cNvSpPr>
            <p:nvPr/>
          </p:nvSpPr>
          <p:spPr bwMode="auto">
            <a:xfrm flipH="1">
              <a:off x="892175" y="3296195"/>
              <a:ext cx="174625" cy="106363"/>
            </a:xfrm>
            <a:custGeom>
              <a:avLst/>
              <a:gdLst>
                <a:gd name="T0" fmla="*/ 679 w 751"/>
                <a:gd name="T1" fmla="*/ 379 h 379"/>
                <a:gd name="T2" fmla="*/ 639 w 751"/>
                <a:gd name="T3" fmla="*/ 370 h 379"/>
                <a:gd name="T4" fmla="*/ 600 w 751"/>
                <a:gd name="T5" fmla="*/ 352 h 379"/>
                <a:gd name="T6" fmla="*/ 564 w 751"/>
                <a:gd name="T7" fmla="*/ 344 h 379"/>
                <a:gd name="T8" fmla="*/ 502 w 751"/>
                <a:gd name="T9" fmla="*/ 353 h 379"/>
                <a:gd name="T10" fmla="*/ 457 w 751"/>
                <a:gd name="T11" fmla="*/ 352 h 379"/>
                <a:gd name="T12" fmla="*/ 425 w 751"/>
                <a:gd name="T13" fmla="*/ 341 h 379"/>
                <a:gd name="T14" fmla="*/ 399 w 751"/>
                <a:gd name="T15" fmla="*/ 332 h 379"/>
                <a:gd name="T16" fmla="*/ 373 w 751"/>
                <a:gd name="T17" fmla="*/ 320 h 379"/>
                <a:gd name="T18" fmla="*/ 346 w 751"/>
                <a:gd name="T19" fmla="*/ 295 h 379"/>
                <a:gd name="T20" fmla="*/ 324 w 751"/>
                <a:gd name="T21" fmla="*/ 273 h 379"/>
                <a:gd name="T22" fmla="*/ 288 w 751"/>
                <a:gd name="T23" fmla="*/ 246 h 379"/>
                <a:gd name="T24" fmla="*/ 238 w 751"/>
                <a:gd name="T25" fmla="*/ 254 h 379"/>
                <a:gd name="T26" fmla="*/ 208 w 751"/>
                <a:gd name="T27" fmla="*/ 256 h 379"/>
                <a:gd name="T28" fmla="*/ 190 w 751"/>
                <a:gd name="T29" fmla="*/ 251 h 379"/>
                <a:gd name="T30" fmla="*/ 182 w 751"/>
                <a:gd name="T31" fmla="*/ 243 h 379"/>
                <a:gd name="T32" fmla="*/ 176 w 751"/>
                <a:gd name="T33" fmla="*/ 228 h 379"/>
                <a:gd name="T34" fmla="*/ 180 w 751"/>
                <a:gd name="T35" fmla="*/ 215 h 379"/>
                <a:gd name="T36" fmla="*/ 190 w 751"/>
                <a:gd name="T37" fmla="*/ 200 h 379"/>
                <a:gd name="T38" fmla="*/ 208 w 751"/>
                <a:gd name="T39" fmla="*/ 193 h 379"/>
                <a:gd name="T40" fmla="*/ 248 w 751"/>
                <a:gd name="T41" fmla="*/ 188 h 379"/>
                <a:gd name="T42" fmla="*/ 296 w 751"/>
                <a:gd name="T43" fmla="*/ 171 h 379"/>
                <a:gd name="T44" fmla="*/ 256 w 751"/>
                <a:gd name="T45" fmla="*/ 140 h 379"/>
                <a:gd name="T46" fmla="*/ 209 w 751"/>
                <a:gd name="T47" fmla="*/ 121 h 379"/>
                <a:gd name="T48" fmla="*/ 168 w 751"/>
                <a:gd name="T49" fmla="*/ 124 h 379"/>
                <a:gd name="T50" fmla="*/ 121 w 751"/>
                <a:gd name="T51" fmla="*/ 121 h 379"/>
                <a:gd name="T52" fmla="*/ 93 w 751"/>
                <a:gd name="T53" fmla="*/ 131 h 379"/>
                <a:gd name="T54" fmla="*/ 54 w 751"/>
                <a:gd name="T55" fmla="*/ 132 h 379"/>
                <a:gd name="T56" fmla="*/ 42 w 751"/>
                <a:gd name="T57" fmla="*/ 121 h 379"/>
                <a:gd name="T58" fmla="*/ 39 w 751"/>
                <a:gd name="T59" fmla="*/ 105 h 379"/>
                <a:gd name="T60" fmla="*/ 18 w 751"/>
                <a:gd name="T61" fmla="*/ 106 h 379"/>
                <a:gd name="T62" fmla="*/ 6 w 751"/>
                <a:gd name="T63" fmla="*/ 103 h 379"/>
                <a:gd name="T64" fmla="*/ 0 w 751"/>
                <a:gd name="T65" fmla="*/ 87 h 379"/>
                <a:gd name="T66" fmla="*/ 4 w 751"/>
                <a:gd name="T67" fmla="*/ 74 h 379"/>
                <a:gd name="T68" fmla="*/ 15 w 751"/>
                <a:gd name="T69" fmla="*/ 68 h 379"/>
                <a:gd name="T70" fmla="*/ 36 w 751"/>
                <a:gd name="T71" fmla="*/ 56 h 379"/>
                <a:gd name="T72" fmla="*/ 52 w 751"/>
                <a:gd name="T73" fmla="*/ 44 h 379"/>
                <a:gd name="T74" fmla="*/ 71 w 751"/>
                <a:gd name="T75" fmla="*/ 34 h 379"/>
                <a:gd name="T76" fmla="*/ 93 w 751"/>
                <a:gd name="T77" fmla="*/ 27 h 379"/>
                <a:gd name="T78" fmla="*/ 112 w 751"/>
                <a:gd name="T79" fmla="*/ 27 h 379"/>
                <a:gd name="T80" fmla="*/ 203 w 751"/>
                <a:gd name="T81" fmla="*/ 9 h 379"/>
                <a:gd name="T82" fmla="*/ 222 w 751"/>
                <a:gd name="T83" fmla="*/ 4 h 379"/>
                <a:gd name="T84" fmla="*/ 244 w 751"/>
                <a:gd name="T85" fmla="*/ 0 h 379"/>
                <a:gd name="T86" fmla="*/ 267 w 751"/>
                <a:gd name="T87" fmla="*/ 4 h 379"/>
                <a:gd name="T88" fmla="*/ 295 w 751"/>
                <a:gd name="T89" fmla="*/ 13 h 379"/>
                <a:gd name="T90" fmla="*/ 373 w 751"/>
                <a:gd name="T91" fmla="*/ 56 h 379"/>
                <a:gd name="T92" fmla="*/ 410 w 751"/>
                <a:gd name="T93" fmla="*/ 64 h 379"/>
                <a:gd name="T94" fmla="*/ 443 w 751"/>
                <a:gd name="T95" fmla="*/ 71 h 379"/>
                <a:gd name="T96" fmla="*/ 469 w 751"/>
                <a:gd name="T97" fmla="*/ 87 h 379"/>
                <a:gd name="T98" fmla="*/ 484 w 751"/>
                <a:gd name="T99" fmla="*/ 108 h 379"/>
                <a:gd name="T100" fmla="*/ 549 w 751"/>
                <a:gd name="T101" fmla="*/ 153 h 379"/>
                <a:gd name="T102" fmla="*/ 578 w 751"/>
                <a:gd name="T103" fmla="*/ 174 h 379"/>
                <a:gd name="T104" fmla="*/ 617 w 751"/>
                <a:gd name="T105" fmla="*/ 215 h 379"/>
                <a:gd name="T106" fmla="*/ 641 w 751"/>
                <a:gd name="T107" fmla="*/ 227 h 379"/>
                <a:gd name="T108" fmla="*/ 751 w 751"/>
                <a:gd name="T109" fmla="*/ 232 h 379"/>
                <a:gd name="T110" fmla="*/ 679 w 751"/>
                <a:gd name="T111"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1" h="379">
                  <a:moveTo>
                    <a:pt x="679" y="379"/>
                  </a:moveTo>
                  <a:lnTo>
                    <a:pt x="639" y="370"/>
                  </a:lnTo>
                  <a:lnTo>
                    <a:pt x="600" y="352"/>
                  </a:lnTo>
                  <a:lnTo>
                    <a:pt x="564" y="344"/>
                  </a:lnTo>
                  <a:lnTo>
                    <a:pt x="502" y="353"/>
                  </a:lnTo>
                  <a:lnTo>
                    <a:pt x="457" y="352"/>
                  </a:lnTo>
                  <a:lnTo>
                    <a:pt x="425" y="341"/>
                  </a:lnTo>
                  <a:lnTo>
                    <a:pt x="399" y="332"/>
                  </a:lnTo>
                  <a:lnTo>
                    <a:pt x="373" y="320"/>
                  </a:lnTo>
                  <a:lnTo>
                    <a:pt x="346" y="295"/>
                  </a:lnTo>
                  <a:lnTo>
                    <a:pt x="324" y="273"/>
                  </a:lnTo>
                  <a:lnTo>
                    <a:pt x="288" y="246"/>
                  </a:lnTo>
                  <a:lnTo>
                    <a:pt x="238" y="254"/>
                  </a:lnTo>
                  <a:lnTo>
                    <a:pt x="208" y="256"/>
                  </a:lnTo>
                  <a:lnTo>
                    <a:pt x="190" y="251"/>
                  </a:lnTo>
                  <a:lnTo>
                    <a:pt x="182" y="243"/>
                  </a:lnTo>
                  <a:lnTo>
                    <a:pt x="176" y="228"/>
                  </a:lnTo>
                  <a:lnTo>
                    <a:pt x="180" y="215"/>
                  </a:lnTo>
                  <a:lnTo>
                    <a:pt x="190" y="200"/>
                  </a:lnTo>
                  <a:lnTo>
                    <a:pt x="208" y="193"/>
                  </a:lnTo>
                  <a:lnTo>
                    <a:pt x="248" y="188"/>
                  </a:lnTo>
                  <a:lnTo>
                    <a:pt x="296" y="171"/>
                  </a:lnTo>
                  <a:lnTo>
                    <a:pt x="256" y="140"/>
                  </a:lnTo>
                  <a:lnTo>
                    <a:pt x="209" y="121"/>
                  </a:lnTo>
                  <a:lnTo>
                    <a:pt x="168" y="124"/>
                  </a:lnTo>
                  <a:lnTo>
                    <a:pt x="121" y="121"/>
                  </a:lnTo>
                  <a:lnTo>
                    <a:pt x="93" y="131"/>
                  </a:lnTo>
                  <a:lnTo>
                    <a:pt x="54" y="132"/>
                  </a:lnTo>
                  <a:lnTo>
                    <a:pt x="42" y="121"/>
                  </a:lnTo>
                  <a:lnTo>
                    <a:pt x="39" y="105"/>
                  </a:lnTo>
                  <a:lnTo>
                    <a:pt x="18" y="106"/>
                  </a:lnTo>
                  <a:lnTo>
                    <a:pt x="6" y="103"/>
                  </a:lnTo>
                  <a:lnTo>
                    <a:pt x="0" y="87"/>
                  </a:lnTo>
                  <a:lnTo>
                    <a:pt x="4" y="74"/>
                  </a:lnTo>
                  <a:lnTo>
                    <a:pt x="15" y="68"/>
                  </a:lnTo>
                  <a:lnTo>
                    <a:pt x="36" y="56"/>
                  </a:lnTo>
                  <a:lnTo>
                    <a:pt x="52" y="44"/>
                  </a:lnTo>
                  <a:lnTo>
                    <a:pt x="71" y="34"/>
                  </a:lnTo>
                  <a:lnTo>
                    <a:pt x="93" y="27"/>
                  </a:lnTo>
                  <a:lnTo>
                    <a:pt x="112" y="27"/>
                  </a:lnTo>
                  <a:lnTo>
                    <a:pt x="203" y="9"/>
                  </a:lnTo>
                  <a:lnTo>
                    <a:pt x="222" y="4"/>
                  </a:lnTo>
                  <a:lnTo>
                    <a:pt x="244" y="0"/>
                  </a:lnTo>
                  <a:lnTo>
                    <a:pt x="267" y="4"/>
                  </a:lnTo>
                  <a:lnTo>
                    <a:pt x="295" y="13"/>
                  </a:lnTo>
                  <a:lnTo>
                    <a:pt x="373" y="56"/>
                  </a:lnTo>
                  <a:lnTo>
                    <a:pt x="410" y="64"/>
                  </a:lnTo>
                  <a:lnTo>
                    <a:pt x="443" y="71"/>
                  </a:lnTo>
                  <a:lnTo>
                    <a:pt x="469" y="87"/>
                  </a:lnTo>
                  <a:lnTo>
                    <a:pt x="484" y="108"/>
                  </a:lnTo>
                  <a:lnTo>
                    <a:pt x="549" y="153"/>
                  </a:lnTo>
                  <a:lnTo>
                    <a:pt x="578" y="174"/>
                  </a:lnTo>
                  <a:lnTo>
                    <a:pt x="617" y="215"/>
                  </a:lnTo>
                  <a:lnTo>
                    <a:pt x="641" y="227"/>
                  </a:lnTo>
                  <a:lnTo>
                    <a:pt x="751" y="232"/>
                  </a:lnTo>
                  <a:lnTo>
                    <a:pt x="679" y="379"/>
                  </a:lnTo>
                  <a:close/>
                </a:path>
              </a:pathLst>
            </a:custGeom>
            <a:solidFill>
              <a:srgbClr val="FFC080"/>
            </a:solidFill>
            <a:ln w="1588">
              <a:solidFill>
                <a:srgbClr val="402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58" name="Freeform 160"/>
            <p:cNvSpPr>
              <a:spLocks/>
            </p:cNvSpPr>
            <p:nvPr/>
          </p:nvSpPr>
          <p:spPr bwMode="auto">
            <a:xfrm flipH="1">
              <a:off x="957263" y="3345408"/>
              <a:ext cx="42862" cy="11112"/>
            </a:xfrm>
            <a:custGeom>
              <a:avLst/>
              <a:gdLst>
                <a:gd name="T0" fmla="*/ 0 w 179"/>
                <a:gd name="T1" fmla="*/ 0 h 43"/>
                <a:gd name="T2" fmla="*/ 6 w 179"/>
                <a:gd name="T3" fmla="*/ 11 h 43"/>
                <a:gd name="T4" fmla="*/ 38 w 179"/>
                <a:gd name="T5" fmla="*/ 10 h 43"/>
                <a:gd name="T6" fmla="*/ 50 w 179"/>
                <a:gd name="T7" fmla="*/ 16 h 43"/>
                <a:gd name="T8" fmla="*/ 76 w 179"/>
                <a:gd name="T9" fmla="*/ 29 h 43"/>
                <a:gd name="T10" fmla="*/ 112 w 179"/>
                <a:gd name="T11" fmla="*/ 37 h 43"/>
                <a:gd name="T12" fmla="*/ 150 w 179"/>
                <a:gd name="T13" fmla="*/ 38 h 43"/>
                <a:gd name="T14" fmla="*/ 179 w 179"/>
                <a:gd name="T15" fmla="*/ 43 h 43"/>
                <a:gd name="T16" fmla="*/ 155 w 179"/>
                <a:gd name="T17" fmla="*/ 34 h 43"/>
                <a:gd name="T18" fmla="*/ 125 w 179"/>
                <a:gd name="T19" fmla="*/ 29 h 43"/>
                <a:gd name="T20" fmla="*/ 105 w 179"/>
                <a:gd name="T21" fmla="*/ 29 h 43"/>
                <a:gd name="T22" fmla="*/ 76 w 179"/>
                <a:gd name="T23" fmla="*/ 21 h 43"/>
                <a:gd name="T24" fmla="*/ 53 w 179"/>
                <a:gd name="T25" fmla="*/ 8 h 43"/>
                <a:gd name="T26" fmla="*/ 43 w 179"/>
                <a:gd name="T27" fmla="*/ 2 h 43"/>
                <a:gd name="T28" fmla="*/ 0 w 179"/>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 h="43">
                  <a:moveTo>
                    <a:pt x="0" y="0"/>
                  </a:moveTo>
                  <a:lnTo>
                    <a:pt x="6" y="11"/>
                  </a:lnTo>
                  <a:lnTo>
                    <a:pt x="38" y="10"/>
                  </a:lnTo>
                  <a:lnTo>
                    <a:pt x="50" y="16"/>
                  </a:lnTo>
                  <a:lnTo>
                    <a:pt x="76" y="29"/>
                  </a:lnTo>
                  <a:lnTo>
                    <a:pt x="112" y="37"/>
                  </a:lnTo>
                  <a:lnTo>
                    <a:pt x="150" y="38"/>
                  </a:lnTo>
                  <a:lnTo>
                    <a:pt x="179" y="43"/>
                  </a:lnTo>
                  <a:lnTo>
                    <a:pt x="155" y="34"/>
                  </a:lnTo>
                  <a:lnTo>
                    <a:pt x="125" y="29"/>
                  </a:lnTo>
                  <a:lnTo>
                    <a:pt x="105" y="29"/>
                  </a:lnTo>
                  <a:lnTo>
                    <a:pt x="76" y="21"/>
                  </a:lnTo>
                  <a:lnTo>
                    <a:pt x="53" y="8"/>
                  </a:lnTo>
                  <a:lnTo>
                    <a:pt x="43" y="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59" name="Freeform 161"/>
            <p:cNvSpPr>
              <a:spLocks/>
            </p:cNvSpPr>
            <p:nvPr/>
          </p:nvSpPr>
          <p:spPr bwMode="auto">
            <a:xfrm flipH="1">
              <a:off x="1009650" y="3354933"/>
              <a:ext cx="6350" cy="7937"/>
            </a:xfrm>
            <a:custGeom>
              <a:avLst/>
              <a:gdLst>
                <a:gd name="T0" fmla="*/ 4 w 20"/>
                <a:gd name="T1" fmla="*/ 0 h 24"/>
                <a:gd name="T2" fmla="*/ 12 w 20"/>
                <a:gd name="T3" fmla="*/ 6 h 24"/>
                <a:gd name="T4" fmla="*/ 9 w 20"/>
                <a:gd name="T5" fmla="*/ 15 h 24"/>
                <a:gd name="T6" fmla="*/ 0 w 20"/>
                <a:gd name="T7" fmla="*/ 24 h 24"/>
                <a:gd name="T8" fmla="*/ 17 w 20"/>
                <a:gd name="T9" fmla="*/ 18 h 24"/>
                <a:gd name="T10" fmla="*/ 20 w 20"/>
                <a:gd name="T11" fmla="*/ 8 h 24"/>
                <a:gd name="T12" fmla="*/ 4 w 20"/>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4" y="0"/>
                  </a:moveTo>
                  <a:lnTo>
                    <a:pt x="12" y="6"/>
                  </a:lnTo>
                  <a:lnTo>
                    <a:pt x="9" y="15"/>
                  </a:lnTo>
                  <a:lnTo>
                    <a:pt x="0" y="24"/>
                  </a:lnTo>
                  <a:lnTo>
                    <a:pt x="17" y="18"/>
                  </a:lnTo>
                  <a:lnTo>
                    <a:pt x="20" y="8"/>
                  </a:lnTo>
                  <a:lnTo>
                    <a:pt x="4"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60" name="Freeform 162"/>
            <p:cNvSpPr>
              <a:spLocks/>
            </p:cNvSpPr>
            <p:nvPr/>
          </p:nvSpPr>
          <p:spPr bwMode="auto">
            <a:xfrm flipH="1">
              <a:off x="1035050" y="3313658"/>
              <a:ext cx="25400" cy="11112"/>
            </a:xfrm>
            <a:custGeom>
              <a:avLst/>
              <a:gdLst>
                <a:gd name="T0" fmla="*/ 0 w 104"/>
                <a:gd name="T1" fmla="*/ 45 h 48"/>
                <a:gd name="T2" fmla="*/ 11 w 104"/>
                <a:gd name="T3" fmla="*/ 48 h 48"/>
                <a:gd name="T4" fmla="*/ 25 w 104"/>
                <a:gd name="T5" fmla="*/ 33 h 48"/>
                <a:gd name="T6" fmla="*/ 46 w 104"/>
                <a:gd name="T7" fmla="*/ 25 h 48"/>
                <a:gd name="T8" fmla="*/ 56 w 104"/>
                <a:gd name="T9" fmla="*/ 14 h 48"/>
                <a:gd name="T10" fmla="*/ 66 w 104"/>
                <a:gd name="T11" fmla="*/ 9 h 48"/>
                <a:gd name="T12" fmla="*/ 89 w 104"/>
                <a:gd name="T13" fmla="*/ 4 h 48"/>
                <a:gd name="T14" fmla="*/ 104 w 104"/>
                <a:gd name="T15" fmla="*/ 1 h 48"/>
                <a:gd name="T16" fmla="*/ 84 w 104"/>
                <a:gd name="T17" fmla="*/ 0 h 48"/>
                <a:gd name="T18" fmla="*/ 58 w 104"/>
                <a:gd name="T19" fmla="*/ 4 h 48"/>
                <a:gd name="T20" fmla="*/ 49 w 104"/>
                <a:gd name="T21" fmla="*/ 12 h 48"/>
                <a:gd name="T22" fmla="*/ 37 w 104"/>
                <a:gd name="T23" fmla="*/ 20 h 48"/>
                <a:gd name="T24" fmla="*/ 0 w 104"/>
                <a:gd name="T25"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48">
                  <a:moveTo>
                    <a:pt x="0" y="45"/>
                  </a:moveTo>
                  <a:lnTo>
                    <a:pt x="11" y="48"/>
                  </a:lnTo>
                  <a:lnTo>
                    <a:pt x="25" y="33"/>
                  </a:lnTo>
                  <a:lnTo>
                    <a:pt x="46" y="25"/>
                  </a:lnTo>
                  <a:lnTo>
                    <a:pt x="56" y="14"/>
                  </a:lnTo>
                  <a:lnTo>
                    <a:pt x="66" y="9"/>
                  </a:lnTo>
                  <a:lnTo>
                    <a:pt x="89" y="4"/>
                  </a:lnTo>
                  <a:lnTo>
                    <a:pt x="104" y="1"/>
                  </a:lnTo>
                  <a:lnTo>
                    <a:pt x="84" y="0"/>
                  </a:lnTo>
                  <a:lnTo>
                    <a:pt x="58" y="4"/>
                  </a:lnTo>
                  <a:lnTo>
                    <a:pt x="49" y="12"/>
                  </a:lnTo>
                  <a:lnTo>
                    <a:pt x="37" y="20"/>
                  </a:lnTo>
                  <a:lnTo>
                    <a:pt x="0" y="4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61" name="Freeform 163"/>
            <p:cNvSpPr>
              <a:spLocks/>
            </p:cNvSpPr>
            <p:nvPr/>
          </p:nvSpPr>
          <p:spPr bwMode="auto">
            <a:xfrm flipH="1">
              <a:off x="984250" y="3308895"/>
              <a:ext cx="38100" cy="9525"/>
            </a:xfrm>
            <a:custGeom>
              <a:avLst/>
              <a:gdLst>
                <a:gd name="T0" fmla="*/ 0 w 166"/>
                <a:gd name="T1" fmla="*/ 10 h 42"/>
                <a:gd name="T2" fmla="*/ 35 w 166"/>
                <a:gd name="T3" fmla="*/ 6 h 42"/>
                <a:gd name="T4" fmla="*/ 55 w 166"/>
                <a:gd name="T5" fmla="*/ 0 h 42"/>
                <a:gd name="T6" fmla="*/ 63 w 166"/>
                <a:gd name="T7" fmla="*/ 0 h 42"/>
                <a:gd name="T8" fmla="*/ 85 w 166"/>
                <a:gd name="T9" fmla="*/ 5 h 42"/>
                <a:gd name="T10" fmla="*/ 94 w 166"/>
                <a:gd name="T11" fmla="*/ 14 h 42"/>
                <a:gd name="T12" fmla="*/ 111 w 166"/>
                <a:gd name="T13" fmla="*/ 23 h 42"/>
                <a:gd name="T14" fmla="*/ 143 w 166"/>
                <a:gd name="T15" fmla="*/ 36 h 42"/>
                <a:gd name="T16" fmla="*/ 166 w 166"/>
                <a:gd name="T17" fmla="*/ 36 h 42"/>
                <a:gd name="T18" fmla="*/ 142 w 166"/>
                <a:gd name="T19" fmla="*/ 42 h 42"/>
                <a:gd name="T20" fmla="*/ 126 w 166"/>
                <a:gd name="T21" fmla="*/ 39 h 42"/>
                <a:gd name="T22" fmla="*/ 91 w 166"/>
                <a:gd name="T23" fmla="*/ 22 h 42"/>
                <a:gd name="T24" fmla="*/ 79 w 166"/>
                <a:gd name="T25" fmla="*/ 10 h 42"/>
                <a:gd name="T26" fmla="*/ 55 w 166"/>
                <a:gd name="T27" fmla="*/ 8 h 42"/>
                <a:gd name="T28" fmla="*/ 35 w 166"/>
                <a:gd name="T29" fmla="*/ 10 h 42"/>
                <a:gd name="T30" fmla="*/ 0 w 166"/>
                <a:gd name="T31" fmla="*/ 1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42">
                  <a:moveTo>
                    <a:pt x="0" y="10"/>
                  </a:moveTo>
                  <a:lnTo>
                    <a:pt x="35" y="6"/>
                  </a:lnTo>
                  <a:lnTo>
                    <a:pt x="55" y="0"/>
                  </a:lnTo>
                  <a:lnTo>
                    <a:pt x="63" y="0"/>
                  </a:lnTo>
                  <a:lnTo>
                    <a:pt x="85" y="5"/>
                  </a:lnTo>
                  <a:lnTo>
                    <a:pt x="94" y="14"/>
                  </a:lnTo>
                  <a:lnTo>
                    <a:pt x="111" y="23"/>
                  </a:lnTo>
                  <a:lnTo>
                    <a:pt x="143" y="36"/>
                  </a:lnTo>
                  <a:lnTo>
                    <a:pt x="166" y="36"/>
                  </a:lnTo>
                  <a:lnTo>
                    <a:pt x="142" y="42"/>
                  </a:lnTo>
                  <a:lnTo>
                    <a:pt x="126" y="39"/>
                  </a:lnTo>
                  <a:lnTo>
                    <a:pt x="91" y="22"/>
                  </a:lnTo>
                  <a:lnTo>
                    <a:pt x="79" y="10"/>
                  </a:lnTo>
                  <a:lnTo>
                    <a:pt x="55" y="8"/>
                  </a:lnTo>
                  <a:lnTo>
                    <a:pt x="35" y="10"/>
                  </a:lnTo>
                  <a:lnTo>
                    <a:pt x="0" y="1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62" name="Freeform 164"/>
            <p:cNvSpPr>
              <a:spLocks/>
            </p:cNvSpPr>
            <p:nvPr/>
          </p:nvSpPr>
          <p:spPr bwMode="auto">
            <a:xfrm flipH="1">
              <a:off x="1046163" y="3321595"/>
              <a:ext cx="6350" cy="6350"/>
            </a:xfrm>
            <a:custGeom>
              <a:avLst/>
              <a:gdLst>
                <a:gd name="T0" fmla="*/ 25 w 33"/>
                <a:gd name="T1" fmla="*/ 0 h 30"/>
                <a:gd name="T2" fmla="*/ 33 w 33"/>
                <a:gd name="T3" fmla="*/ 11 h 30"/>
                <a:gd name="T4" fmla="*/ 23 w 33"/>
                <a:gd name="T5" fmla="*/ 24 h 30"/>
                <a:gd name="T6" fmla="*/ 0 w 33"/>
                <a:gd name="T7" fmla="*/ 30 h 30"/>
                <a:gd name="T8" fmla="*/ 25 w 33"/>
                <a:gd name="T9" fmla="*/ 15 h 30"/>
                <a:gd name="T10" fmla="*/ 25 w 33"/>
                <a:gd name="T11" fmla="*/ 0 h 30"/>
              </a:gdLst>
              <a:ahLst/>
              <a:cxnLst>
                <a:cxn ang="0">
                  <a:pos x="T0" y="T1"/>
                </a:cxn>
                <a:cxn ang="0">
                  <a:pos x="T2" y="T3"/>
                </a:cxn>
                <a:cxn ang="0">
                  <a:pos x="T4" y="T5"/>
                </a:cxn>
                <a:cxn ang="0">
                  <a:pos x="T6" y="T7"/>
                </a:cxn>
                <a:cxn ang="0">
                  <a:pos x="T8" y="T9"/>
                </a:cxn>
                <a:cxn ang="0">
                  <a:pos x="T10" y="T11"/>
                </a:cxn>
              </a:cxnLst>
              <a:rect l="0" t="0" r="r" b="b"/>
              <a:pathLst>
                <a:path w="33" h="30">
                  <a:moveTo>
                    <a:pt x="25" y="0"/>
                  </a:moveTo>
                  <a:lnTo>
                    <a:pt x="33" y="11"/>
                  </a:lnTo>
                  <a:lnTo>
                    <a:pt x="23" y="24"/>
                  </a:lnTo>
                  <a:lnTo>
                    <a:pt x="0" y="30"/>
                  </a:lnTo>
                  <a:lnTo>
                    <a:pt x="25" y="15"/>
                  </a:lnTo>
                  <a:lnTo>
                    <a:pt x="25"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63" name="Freeform 165"/>
            <p:cNvSpPr>
              <a:spLocks/>
            </p:cNvSpPr>
            <p:nvPr/>
          </p:nvSpPr>
          <p:spPr bwMode="auto">
            <a:xfrm flipH="1">
              <a:off x="1052513" y="3313658"/>
              <a:ext cx="9525" cy="7937"/>
            </a:xfrm>
            <a:custGeom>
              <a:avLst/>
              <a:gdLst>
                <a:gd name="T0" fmla="*/ 33 w 33"/>
                <a:gd name="T1" fmla="*/ 16 h 28"/>
                <a:gd name="T2" fmla="*/ 25 w 33"/>
                <a:gd name="T3" fmla="*/ 0 h 28"/>
                <a:gd name="T4" fmla="*/ 24 w 33"/>
                <a:gd name="T5" fmla="*/ 13 h 28"/>
                <a:gd name="T6" fmla="*/ 0 w 33"/>
                <a:gd name="T7" fmla="*/ 26 h 28"/>
                <a:gd name="T8" fmla="*/ 3 w 33"/>
                <a:gd name="T9" fmla="*/ 28 h 28"/>
                <a:gd name="T10" fmla="*/ 33 w 33"/>
                <a:gd name="T11" fmla="*/ 16 h 28"/>
              </a:gdLst>
              <a:ahLst/>
              <a:cxnLst>
                <a:cxn ang="0">
                  <a:pos x="T0" y="T1"/>
                </a:cxn>
                <a:cxn ang="0">
                  <a:pos x="T2" y="T3"/>
                </a:cxn>
                <a:cxn ang="0">
                  <a:pos x="T4" y="T5"/>
                </a:cxn>
                <a:cxn ang="0">
                  <a:pos x="T6" y="T7"/>
                </a:cxn>
                <a:cxn ang="0">
                  <a:pos x="T8" y="T9"/>
                </a:cxn>
                <a:cxn ang="0">
                  <a:pos x="T10" y="T11"/>
                </a:cxn>
              </a:cxnLst>
              <a:rect l="0" t="0" r="r" b="b"/>
              <a:pathLst>
                <a:path w="33" h="28">
                  <a:moveTo>
                    <a:pt x="33" y="16"/>
                  </a:moveTo>
                  <a:lnTo>
                    <a:pt x="25" y="0"/>
                  </a:lnTo>
                  <a:lnTo>
                    <a:pt x="24" y="13"/>
                  </a:lnTo>
                  <a:lnTo>
                    <a:pt x="0" y="26"/>
                  </a:lnTo>
                  <a:lnTo>
                    <a:pt x="3" y="28"/>
                  </a:lnTo>
                  <a:lnTo>
                    <a:pt x="33" y="16"/>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64" name="Freeform 166"/>
            <p:cNvSpPr>
              <a:spLocks/>
            </p:cNvSpPr>
            <p:nvPr/>
          </p:nvSpPr>
          <p:spPr bwMode="auto">
            <a:xfrm flipH="1">
              <a:off x="955675" y="3323183"/>
              <a:ext cx="7938" cy="12700"/>
            </a:xfrm>
            <a:custGeom>
              <a:avLst/>
              <a:gdLst>
                <a:gd name="T0" fmla="*/ 0 w 37"/>
                <a:gd name="T1" fmla="*/ 0 h 42"/>
                <a:gd name="T2" fmla="*/ 8 w 37"/>
                <a:gd name="T3" fmla="*/ 21 h 42"/>
                <a:gd name="T4" fmla="*/ 23 w 37"/>
                <a:gd name="T5" fmla="*/ 39 h 42"/>
                <a:gd name="T6" fmla="*/ 37 w 37"/>
                <a:gd name="T7" fmla="*/ 42 h 42"/>
                <a:gd name="T8" fmla="*/ 0 w 37"/>
                <a:gd name="T9" fmla="*/ 0 h 42"/>
              </a:gdLst>
              <a:ahLst/>
              <a:cxnLst>
                <a:cxn ang="0">
                  <a:pos x="T0" y="T1"/>
                </a:cxn>
                <a:cxn ang="0">
                  <a:pos x="T2" y="T3"/>
                </a:cxn>
                <a:cxn ang="0">
                  <a:pos x="T4" y="T5"/>
                </a:cxn>
                <a:cxn ang="0">
                  <a:pos x="T6" y="T7"/>
                </a:cxn>
                <a:cxn ang="0">
                  <a:pos x="T8" y="T9"/>
                </a:cxn>
              </a:cxnLst>
              <a:rect l="0" t="0" r="r" b="b"/>
              <a:pathLst>
                <a:path w="37" h="42">
                  <a:moveTo>
                    <a:pt x="0" y="0"/>
                  </a:moveTo>
                  <a:lnTo>
                    <a:pt x="8" y="21"/>
                  </a:lnTo>
                  <a:lnTo>
                    <a:pt x="23" y="39"/>
                  </a:lnTo>
                  <a:lnTo>
                    <a:pt x="37" y="4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65" name="Freeform 167"/>
            <p:cNvSpPr>
              <a:spLocks/>
            </p:cNvSpPr>
            <p:nvPr/>
          </p:nvSpPr>
          <p:spPr bwMode="auto">
            <a:xfrm flipH="1">
              <a:off x="922338" y="3377158"/>
              <a:ext cx="12700" cy="7937"/>
            </a:xfrm>
            <a:custGeom>
              <a:avLst/>
              <a:gdLst>
                <a:gd name="T0" fmla="*/ 50 w 50"/>
                <a:gd name="T1" fmla="*/ 0 h 39"/>
                <a:gd name="T2" fmla="*/ 17 w 50"/>
                <a:gd name="T3" fmla="*/ 14 h 39"/>
                <a:gd name="T4" fmla="*/ 0 w 50"/>
                <a:gd name="T5" fmla="*/ 39 h 39"/>
                <a:gd name="T6" fmla="*/ 50 w 50"/>
                <a:gd name="T7" fmla="*/ 0 h 39"/>
              </a:gdLst>
              <a:ahLst/>
              <a:cxnLst>
                <a:cxn ang="0">
                  <a:pos x="T0" y="T1"/>
                </a:cxn>
                <a:cxn ang="0">
                  <a:pos x="T2" y="T3"/>
                </a:cxn>
                <a:cxn ang="0">
                  <a:pos x="T4" y="T5"/>
                </a:cxn>
                <a:cxn ang="0">
                  <a:pos x="T6" y="T7"/>
                </a:cxn>
              </a:cxnLst>
              <a:rect l="0" t="0" r="r" b="b"/>
              <a:pathLst>
                <a:path w="50" h="39">
                  <a:moveTo>
                    <a:pt x="50" y="0"/>
                  </a:moveTo>
                  <a:lnTo>
                    <a:pt x="17" y="14"/>
                  </a:lnTo>
                  <a:lnTo>
                    <a:pt x="0" y="39"/>
                  </a:lnTo>
                  <a:lnTo>
                    <a:pt x="5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66" name="Freeform 168"/>
            <p:cNvSpPr>
              <a:spLocks/>
            </p:cNvSpPr>
            <p:nvPr/>
          </p:nvSpPr>
          <p:spPr bwMode="auto">
            <a:xfrm flipH="1">
              <a:off x="863600" y="3354933"/>
              <a:ext cx="53975" cy="74612"/>
            </a:xfrm>
            <a:custGeom>
              <a:avLst/>
              <a:gdLst>
                <a:gd name="T0" fmla="*/ 77 w 219"/>
                <a:gd name="T1" fmla="*/ 17 h 267"/>
                <a:gd name="T2" fmla="*/ 42 w 219"/>
                <a:gd name="T3" fmla="*/ 55 h 267"/>
                <a:gd name="T4" fmla="*/ 26 w 219"/>
                <a:gd name="T5" fmla="*/ 87 h 267"/>
                <a:gd name="T6" fmla="*/ 11 w 219"/>
                <a:gd name="T7" fmla="*/ 138 h 267"/>
                <a:gd name="T8" fmla="*/ 11 w 219"/>
                <a:gd name="T9" fmla="*/ 167 h 267"/>
                <a:gd name="T10" fmla="*/ 0 w 219"/>
                <a:gd name="T11" fmla="*/ 210 h 267"/>
                <a:gd name="T12" fmla="*/ 178 w 219"/>
                <a:gd name="T13" fmla="*/ 267 h 267"/>
                <a:gd name="T14" fmla="*/ 219 w 219"/>
                <a:gd name="T15" fmla="*/ 0 h 267"/>
                <a:gd name="T16" fmla="*/ 146 w 219"/>
                <a:gd name="T17" fmla="*/ 17 h 267"/>
                <a:gd name="T18" fmla="*/ 77 w 219"/>
                <a:gd name="T19" fmla="*/ 1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67">
                  <a:moveTo>
                    <a:pt x="77" y="17"/>
                  </a:moveTo>
                  <a:lnTo>
                    <a:pt x="42" y="55"/>
                  </a:lnTo>
                  <a:lnTo>
                    <a:pt x="26" y="87"/>
                  </a:lnTo>
                  <a:lnTo>
                    <a:pt x="11" y="138"/>
                  </a:lnTo>
                  <a:lnTo>
                    <a:pt x="11" y="167"/>
                  </a:lnTo>
                  <a:lnTo>
                    <a:pt x="0" y="210"/>
                  </a:lnTo>
                  <a:lnTo>
                    <a:pt x="178" y="267"/>
                  </a:lnTo>
                  <a:lnTo>
                    <a:pt x="219" y="0"/>
                  </a:lnTo>
                  <a:lnTo>
                    <a:pt x="146" y="17"/>
                  </a:lnTo>
                  <a:lnTo>
                    <a:pt x="77" y="17"/>
                  </a:lnTo>
                  <a:close/>
                </a:path>
              </a:pathLst>
            </a:custGeom>
            <a:solidFill>
              <a:srgbClr val="C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67" name="Freeform 169"/>
            <p:cNvSpPr>
              <a:spLocks/>
            </p:cNvSpPr>
            <p:nvPr/>
          </p:nvSpPr>
          <p:spPr bwMode="auto">
            <a:xfrm flipH="1">
              <a:off x="871538" y="3362870"/>
              <a:ext cx="39687" cy="60325"/>
            </a:xfrm>
            <a:custGeom>
              <a:avLst/>
              <a:gdLst>
                <a:gd name="T0" fmla="*/ 69 w 175"/>
                <a:gd name="T1" fmla="*/ 7 h 220"/>
                <a:gd name="T2" fmla="*/ 38 w 175"/>
                <a:gd name="T3" fmla="*/ 42 h 220"/>
                <a:gd name="T4" fmla="*/ 12 w 175"/>
                <a:gd name="T5" fmla="*/ 92 h 220"/>
                <a:gd name="T6" fmla="*/ 6 w 175"/>
                <a:gd name="T7" fmla="*/ 128 h 220"/>
                <a:gd name="T8" fmla="*/ 0 w 175"/>
                <a:gd name="T9" fmla="*/ 171 h 220"/>
                <a:gd name="T10" fmla="*/ 140 w 175"/>
                <a:gd name="T11" fmla="*/ 220 h 220"/>
                <a:gd name="T12" fmla="*/ 175 w 175"/>
                <a:gd name="T13" fmla="*/ 0 h 220"/>
                <a:gd name="T14" fmla="*/ 122 w 175"/>
                <a:gd name="T15" fmla="*/ 10 h 220"/>
                <a:gd name="T16" fmla="*/ 69 w 175"/>
                <a:gd name="T17" fmla="*/ 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20">
                  <a:moveTo>
                    <a:pt x="69" y="7"/>
                  </a:moveTo>
                  <a:lnTo>
                    <a:pt x="38" y="42"/>
                  </a:lnTo>
                  <a:lnTo>
                    <a:pt x="12" y="92"/>
                  </a:lnTo>
                  <a:lnTo>
                    <a:pt x="6" y="128"/>
                  </a:lnTo>
                  <a:lnTo>
                    <a:pt x="0" y="171"/>
                  </a:lnTo>
                  <a:lnTo>
                    <a:pt x="140" y="220"/>
                  </a:lnTo>
                  <a:lnTo>
                    <a:pt x="175" y="0"/>
                  </a:lnTo>
                  <a:lnTo>
                    <a:pt x="122" y="10"/>
                  </a:lnTo>
                  <a:lnTo>
                    <a:pt x="69" y="7"/>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68" name="Freeform 170"/>
            <p:cNvSpPr>
              <a:spLocks/>
            </p:cNvSpPr>
            <p:nvPr/>
          </p:nvSpPr>
          <p:spPr bwMode="auto">
            <a:xfrm flipH="1">
              <a:off x="696913" y="2948533"/>
              <a:ext cx="174625" cy="225425"/>
            </a:xfrm>
            <a:custGeom>
              <a:avLst/>
              <a:gdLst>
                <a:gd name="T0" fmla="*/ 243 w 741"/>
                <a:gd name="T1" fmla="*/ 26 h 807"/>
                <a:gd name="T2" fmla="*/ 179 w 741"/>
                <a:gd name="T3" fmla="*/ 74 h 807"/>
                <a:gd name="T4" fmla="*/ 144 w 741"/>
                <a:gd name="T5" fmla="*/ 131 h 807"/>
                <a:gd name="T6" fmla="*/ 112 w 741"/>
                <a:gd name="T7" fmla="*/ 192 h 807"/>
                <a:gd name="T8" fmla="*/ 92 w 741"/>
                <a:gd name="T9" fmla="*/ 224 h 807"/>
                <a:gd name="T10" fmla="*/ 92 w 741"/>
                <a:gd name="T11" fmla="*/ 259 h 807"/>
                <a:gd name="T12" fmla="*/ 109 w 741"/>
                <a:gd name="T13" fmla="*/ 300 h 807"/>
                <a:gd name="T14" fmla="*/ 77 w 741"/>
                <a:gd name="T15" fmla="*/ 332 h 807"/>
                <a:gd name="T16" fmla="*/ 26 w 741"/>
                <a:gd name="T17" fmla="*/ 420 h 807"/>
                <a:gd name="T18" fmla="*/ 0 w 741"/>
                <a:gd name="T19" fmla="*/ 467 h 807"/>
                <a:gd name="T20" fmla="*/ 0 w 741"/>
                <a:gd name="T21" fmla="*/ 482 h 807"/>
                <a:gd name="T22" fmla="*/ 6 w 741"/>
                <a:gd name="T23" fmla="*/ 498 h 807"/>
                <a:gd name="T24" fmla="*/ 28 w 741"/>
                <a:gd name="T25" fmla="*/ 503 h 807"/>
                <a:gd name="T26" fmla="*/ 60 w 741"/>
                <a:gd name="T27" fmla="*/ 504 h 807"/>
                <a:gd name="T28" fmla="*/ 79 w 741"/>
                <a:gd name="T29" fmla="*/ 511 h 807"/>
                <a:gd name="T30" fmla="*/ 77 w 741"/>
                <a:gd name="T31" fmla="*/ 546 h 807"/>
                <a:gd name="T32" fmla="*/ 67 w 741"/>
                <a:gd name="T33" fmla="*/ 587 h 807"/>
                <a:gd name="T34" fmla="*/ 86 w 741"/>
                <a:gd name="T35" fmla="*/ 609 h 807"/>
                <a:gd name="T36" fmla="*/ 80 w 741"/>
                <a:gd name="T37" fmla="*/ 639 h 807"/>
                <a:gd name="T38" fmla="*/ 95 w 741"/>
                <a:gd name="T39" fmla="*/ 659 h 807"/>
                <a:gd name="T40" fmla="*/ 110 w 741"/>
                <a:gd name="T41" fmla="*/ 713 h 807"/>
                <a:gd name="T42" fmla="*/ 133 w 741"/>
                <a:gd name="T43" fmla="*/ 728 h 807"/>
                <a:gd name="T44" fmla="*/ 167 w 741"/>
                <a:gd name="T45" fmla="*/ 728 h 807"/>
                <a:gd name="T46" fmla="*/ 217 w 741"/>
                <a:gd name="T47" fmla="*/ 721 h 807"/>
                <a:gd name="T48" fmla="*/ 269 w 741"/>
                <a:gd name="T49" fmla="*/ 713 h 807"/>
                <a:gd name="T50" fmla="*/ 263 w 741"/>
                <a:gd name="T51" fmla="*/ 807 h 807"/>
                <a:gd name="T52" fmla="*/ 658 w 741"/>
                <a:gd name="T53" fmla="*/ 681 h 807"/>
                <a:gd name="T54" fmla="*/ 626 w 741"/>
                <a:gd name="T55" fmla="*/ 606 h 807"/>
                <a:gd name="T56" fmla="*/ 634 w 741"/>
                <a:gd name="T57" fmla="*/ 549 h 807"/>
                <a:gd name="T58" fmla="*/ 741 w 741"/>
                <a:gd name="T59" fmla="*/ 441 h 807"/>
                <a:gd name="T60" fmla="*/ 741 w 741"/>
                <a:gd name="T61" fmla="*/ 155 h 807"/>
                <a:gd name="T62" fmla="*/ 668 w 741"/>
                <a:gd name="T63" fmla="*/ 77 h 807"/>
                <a:gd name="T64" fmla="*/ 577 w 741"/>
                <a:gd name="T65" fmla="*/ 35 h 807"/>
                <a:gd name="T66" fmla="*/ 481 w 741"/>
                <a:gd name="T67" fmla="*/ 0 h 807"/>
                <a:gd name="T68" fmla="*/ 355 w 741"/>
                <a:gd name="T69" fmla="*/ 18 h 807"/>
                <a:gd name="T70" fmla="*/ 243 w 741"/>
                <a:gd name="T71" fmla="*/ 26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1" h="807">
                  <a:moveTo>
                    <a:pt x="243" y="26"/>
                  </a:moveTo>
                  <a:lnTo>
                    <a:pt x="179" y="74"/>
                  </a:lnTo>
                  <a:lnTo>
                    <a:pt x="144" y="131"/>
                  </a:lnTo>
                  <a:lnTo>
                    <a:pt x="112" y="192"/>
                  </a:lnTo>
                  <a:lnTo>
                    <a:pt x="92" y="224"/>
                  </a:lnTo>
                  <a:lnTo>
                    <a:pt x="92" y="259"/>
                  </a:lnTo>
                  <a:lnTo>
                    <a:pt x="109" y="300"/>
                  </a:lnTo>
                  <a:lnTo>
                    <a:pt x="77" y="332"/>
                  </a:lnTo>
                  <a:lnTo>
                    <a:pt x="26" y="420"/>
                  </a:lnTo>
                  <a:lnTo>
                    <a:pt x="0" y="467"/>
                  </a:lnTo>
                  <a:lnTo>
                    <a:pt x="0" y="482"/>
                  </a:lnTo>
                  <a:lnTo>
                    <a:pt x="6" y="498"/>
                  </a:lnTo>
                  <a:lnTo>
                    <a:pt x="28" y="503"/>
                  </a:lnTo>
                  <a:lnTo>
                    <a:pt x="60" y="504"/>
                  </a:lnTo>
                  <a:lnTo>
                    <a:pt x="79" y="511"/>
                  </a:lnTo>
                  <a:lnTo>
                    <a:pt x="77" y="546"/>
                  </a:lnTo>
                  <a:lnTo>
                    <a:pt x="67" y="587"/>
                  </a:lnTo>
                  <a:lnTo>
                    <a:pt x="86" y="609"/>
                  </a:lnTo>
                  <a:lnTo>
                    <a:pt x="80" y="639"/>
                  </a:lnTo>
                  <a:lnTo>
                    <a:pt x="95" y="659"/>
                  </a:lnTo>
                  <a:lnTo>
                    <a:pt x="110" y="713"/>
                  </a:lnTo>
                  <a:lnTo>
                    <a:pt x="133" y="728"/>
                  </a:lnTo>
                  <a:lnTo>
                    <a:pt x="167" y="728"/>
                  </a:lnTo>
                  <a:lnTo>
                    <a:pt x="217" y="721"/>
                  </a:lnTo>
                  <a:lnTo>
                    <a:pt x="269" y="713"/>
                  </a:lnTo>
                  <a:lnTo>
                    <a:pt x="263" y="807"/>
                  </a:lnTo>
                  <a:lnTo>
                    <a:pt x="658" y="681"/>
                  </a:lnTo>
                  <a:lnTo>
                    <a:pt x="626" y="606"/>
                  </a:lnTo>
                  <a:lnTo>
                    <a:pt x="634" y="549"/>
                  </a:lnTo>
                  <a:lnTo>
                    <a:pt x="741" y="441"/>
                  </a:lnTo>
                  <a:lnTo>
                    <a:pt x="741" y="155"/>
                  </a:lnTo>
                  <a:lnTo>
                    <a:pt x="668" y="77"/>
                  </a:lnTo>
                  <a:lnTo>
                    <a:pt x="577" y="35"/>
                  </a:lnTo>
                  <a:lnTo>
                    <a:pt x="481" y="0"/>
                  </a:lnTo>
                  <a:lnTo>
                    <a:pt x="355" y="18"/>
                  </a:lnTo>
                  <a:lnTo>
                    <a:pt x="243" y="26"/>
                  </a:lnTo>
                  <a:close/>
                </a:path>
              </a:pathLst>
            </a:custGeom>
            <a:solidFill>
              <a:srgbClr val="FFC080"/>
            </a:solidFill>
            <a:ln w="1588">
              <a:solidFill>
                <a:srgbClr val="402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69" name="Freeform 171"/>
            <p:cNvSpPr>
              <a:spLocks/>
            </p:cNvSpPr>
            <p:nvPr/>
          </p:nvSpPr>
          <p:spPr bwMode="auto">
            <a:xfrm flipH="1">
              <a:off x="852488" y="3085058"/>
              <a:ext cx="9525" cy="3175"/>
            </a:xfrm>
            <a:custGeom>
              <a:avLst/>
              <a:gdLst>
                <a:gd name="T0" fmla="*/ 0 w 42"/>
                <a:gd name="T1" fmla="*/ 3 h 9"/>
                <a:gd name="T2" fmla="*/ 9 w 42"/>
                <a:gd name="T3" fmla="*/ 8 h 9"/>
                <a:gd name="T4" fmla="*/ 30 w 42"/>
                <a:gd name="T5" fmla="*/ 6 h 9"/>
                <a:gd name="T6" fmla="*/ 39 w 42"/>
                <a:gd name="T7" fmla="*/ 9 h 9"/>
                <a:gd name="T8" fmla="*/ 42 w 42"/>
                <a:gd name="T9" fmla="*/ 2 h 9"/>
                <a:gd name="T10" fmla="*/ 29 w 42"/>
                <a:gd name="T11" fmla="*/ 0 h 9"/>
                <a:gd name="T12" fmla="*/ 0 w 42"/>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42" h="9">
                  <a:moveTo>
                    <a:pt x="0" y="3"/>
                  </a:moveTo>
                  <a:lnTo>
                    <a:pt x="9" y="8"/>
                  </a:lnTo>
                  <a:lnTo>
                    <a:pt x="30" y="6"/>
                  </a:lnTo>
                  <a:lnTo>
                    <a:pt x="39" y="9"/>
                  </a:lnTo>
                  <a:lnTo>
                    <a:pt x="42" y="2"/>
                  </a:lnTo>
                  <a:lnTo>
                    <a:pt x="29" y="0"/>
                  </a:lnTo>
                  <a:lnTo>
                    <a:pt x="0" y="3"/>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70" name="Freeform 172"/>
            <p:cNvSpPr>
              <a:spLocks/>
            </p:cNvSpPr>
            <p:nvPr/>
          </p:nvSpPr>
          <p:spPr bwMode="auto">
            <a:xfrm flipH="1">
              <a:off x="849313" y="3077120"/>
              <a:ext cx="3175" cy="7938"/>
            </a:xfrm>
            <a:custGeom>
              <a:avLst/>
              <a:gdLst>
                <a:gd name="T0" fmla="*/ 0 w 17"/>
                <a:gd name="T1" fmla="*/ 0 h 31"/>
                <a:gd name="T2" fmla="*/ 11 w 17"/>
                <a:gd name="T3" fmla="*/ 7 h 31"/>
                <a:gd name="T4" fmla="*/ 11 w 17"/>
                <a:gd name="T5" fmla="*/ 16 h 31"/>
                <a:gd name="T6" fmla="*/ 13 w 17"/>
                <a:gd name="T7" fmla="*/ 31 h 31"/>
                <a:gd name="T8" fmla="*/ 17 w 17"/>
                <a:gd name="T9" fmla="*/ 12 h 31"/>
                <a:gd name="T10" fmla="*/ 17 w 17"/>
                <a:gd name="T11" fmla="*/ 1 h 31"/>
                <a:gd name="T12" fmla="*/ 0 w 17"/>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7" h="31">
                  <a:moveTo>
                    <a:pt x="0" y="0"/>
                  </a:moveTo>
                  <a:lnTo>
                    <a:pt x="11" y="7"/>
                  </a:lnTo>
                  <a:lnTo>
                    <a:pt x="11" y="16"/>
                  </a:lnTo>
                  <a:lnTo>
                    <a:pt x="13" y="31"/>
                  </a:lnTo>
                  <a:lnTo>
                    <a:pt x="17" y="12"/>
                  </a:lnTo>
                  <a:lnTo>
                    <a:pt x="17" y="1"/>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71" name="Freeform 173"/>
            <p:cNvSpPr>
              <a:spLocks/>
            </p:cNvSpPr>
            <p:nvPr/>
          </p:nvSpPr>
          <p:spPr bwMode="auto">
            <a:xfrm flipH="1">
              <a:off x="841375" y="3048545"/>
              <a:ext cx="4763" cy="15875"/>
            </a:xfrm>
            <a:custGeom>
              <a:avLst/>
              <a:gdLst>
                <a:gd name="T0" fmla="*/ 19 w 19"/>
                <a:gd name="T1" fmla="*/ 0 h 60"/>
                <a:gd name="T2" fmla="*/ 5 w 19"/>
                <a:gd name="T3" fmla="*/ 34 h 60"/>
                <a:gd name="T4" fmla="*/ 0 w 19"/>
                <a:gd name="T5" fmla="*/ 60 h 60"/>
                <a:gd name="T6" fmla="*/ 9 w 19"/>
                <a:gd name="T7" fmla="*/ 43 h 60"/>
                <a:gd name="T8" fmla="*/ 19 w 19"/>
                <a:gd name="T9" fmla="*/ 0 h 60"/>
              </a:gdLst>
              <a:ahLst/>
              <a:cxnLst>
                <a:cxn ang="0">
                  <a:pos x="T0" y="T1"/>
                </a:cxn>
                <a:cxn ang="0">
                  <a:pos x="T2" y="T3"/>
                </a:cxn>
                <a:cxn ang="0">
                  <a:pos x="T4" y="T5"/>
                </a:cxn>
                <a:cxn ang="0">
                  <a:pos x="T6" y="T7"/>
                </a:cxn>
                <a:cxn ang="0">
                  <a:pos x="T8" y="T9"/>
                </a:cxn>
              </a:cxnLst>
              <a:rect l="0" t="0" r="r" b="b"/>
              <a:pathLst>
                <a:path w="19" h="60">
                  <a:moveTo>
                    <a:pt x="19" y="0"/>
                  </a:moveTo>
                  <a:lnTo>
                    <a:pt x="5" y="34"/>
                  </a:lnTo>
                  <a:lnTo>
                    <a:pt x="0" y="60"/>
                  </a:lnTo>
                  <a:lnTo>
                    <a:pt x="9" y="43"/>
                  </a:lnTo>
                  <a:lnTo>
                    <a:pt x="19"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72" name="Freeform 174"/>
            <p:cNvSpPr>
              <a:spLocks/>
            </p:cNvSpPr>
            <p:nvPr/>
          </p:nvSpPr>
          <p:spPr bwMode="auto">
            <a:xfrm flipH="1">
              <a:off x="825500" y="3032670"/>
              <a:ext cx="17463" cy="12700"/>
            </a:xfrm>
            <a:custGeom>
              <a:avLst/>
              <a:gdLst>
                <a:gd name="T0" fmla="*/ 0 w 80"/>
                <a:gd name="T1" fmla="*/ 0 h 51"/>
                <a:gd name="T2" fmla="*/ 17 w 80"/>
                <a:gd name="T3" fmla="*/ 28 h 51"/>
                <a:gd name="T4" fmla="*/ 13 w 80"/>
                <a:gd name="T5" fmla="*/ 35 h 51"/>
                <a:gd name="T6" fmla="*/ 13 w 80"/>
                <a:gd name="T7" fmla="*/ 40 h 51"/>
                <a:gd name="T8" fmla="*/ 9 w 80"/>
                <a:gd name="T9" fmla="*/ 51 h 51"/>
                <a:gd name="T10" fmla="*/ 20 w 80"/>
                <a:gd name="T11" fmla="*/ 34 h 51"/>
                <a:gd name="T12" fmla="*/ 35 w 80"/>
                <a:gd name="T13" fmla="*/ 34 h 51"/>
                <a:gd name="T14" fmla="*/ 52 w 80"/>
                <a:gd name="T15" fmla="*/ 28 h 51"/>
                <a:gd name="T16" fmla="*/ 80 w 80"/>
                <a:gd name="T17" fmla="*/ 26 h 51"/>
                <a:gd name="T18" fmla="*/ 52 w 80"/>
                <a:gd name="T19" fmla="*/ 9 h 51"/>
                <a:gd name="T20" fmla="*/ 0 w 80"/>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51">
                  <a:moveTo>
                    <a:pt x="0" y="0"/>
                  </a:moveTo>
                  <a:lnTo>
                    <a:pt x="17" y="28"/>
                  </a:lnTo>
                  <a:lnTo>
                    <a:pt x="13" y="35"/>
                  </a:lnTo>
                  <a:lnTo>
                    <a:pt x="13" y="40"/>
                  </a:lnTo>
                  <a:lnTo>
                    <a:pt x="9" y="51"/>
                  </a:lnTo>
                  <a:lnTo>
                    <a:pt x="20" y="34"/>
                  </a:lnTo>
                  <a:lnTo>
                    <a:pt x="35" y="34"/>
                  </a:lnTo>
                  <a:lnTo>
                    <a:pt x="52" y="28"/>
                  </a:lnTo>
                  <a:lnTo>
                    <a:pt x="80" y="26"/>
                  </a:lnTo>
                  <a:lnTo>
                    <a:pt x="52" y="9"/>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73" name="Freeform 175"/>
            <p:cNvSpPr>
              <a:spLocks/>
            </p:cNvSpPr>
            <p:nvPr/>
          </p:nvSpPr>
          <p:spPr bwMode="auto">
            <a:xfrm flipH="1">
              <a:off x="815975" y="3012033"/>
              <a:ext cx="33338" cy="12700"/>
            </a:xfrm>
            <a:custGeom>
              <a:avLst/>
              <a:gdLst>
                <a:gd name="T0" fmla="*/ 0 w 135"/>
                <a:gd name="T1" fmla="*/ 25 h 48"/>
                <a:gd name="T2" fmla="*/ 6 w 135"/>
                <a:gd name="T3" fmla="*/ 42 h 48"/>
                <a:gd name="T4" fmla="*/ 20 w 135"/>
                <a:gd name="T5" fmla="*/ 48 h 48"/>
                <a:gd name="T6" fmla="*/ 42 w 135"/>
                <a:gd name="T7" fmla="*/ 34 h 48"/>
                <a:gd name="T8" fmla="*/ 69 w 135"/>
                <a:gd name="T9" fmla="*/ 25 h 48"/>
                <a:gd name="T10" fmla="*/ 113 w 135"/>
                <a:gd name="T11" fmla="*/ 24 h 48"/>
                <a:gd name="T12" fmla="*/ 135 w 135"/>
                <a:gd name="T13" fmla="*/ 27 h 48"/>
                <a:gd name="T14" fmla="*/ 101 w 135"/>
                <a:gd name="T15" fmla="*/ 12 h 48"/>
                <a:gd name="T16" fmla="*/ 77 w 135"/>
                <a:gd name="T17" fmla="*/ 6 h 48"/>
                <a:gd name="T18" fmla="*/ 80 w 135"/>
                <a:gd name="T19" fmla="*/ 0 h 48"/>
                <a:gd name="T20" fmla="*/ 57 w 135"/>
                <a:gd name="T21" fmla="*/ 9 h 48"/>
                <a:gd name="T22" fmla="*/ 59 w 135"/>
                <a:gd name="T23" fmla="*/ 3 h 48"/>
                <a:gd name="T24" fmla="*/ 40 w 135"/>
                <a:gd name="T25" fmla="*/ 12 h 48"/>
                <a:gd name="T26" fmla="*/ 23 w 135"/>
                <a:gd name="T27" fmla="*/ 12 h 48"/>
                <a:gd name="T28" fmla="*/ 0 w 135"/>
                <a:gd name="T29"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48">
                  <a:moveTo>
                    <a:pt x="0" y="25"/>
                  </a:moveTo>
                  <a:lnTo>
                    <a:pt x="6" y="42"/>
                  </a:lnTo>
                  <a:lnTo>
                    <a:pt x="20" y="48"/>
                  </a:lnTo>
                  <a:lnTo>
                    <a:pt x="42" y="34"/>
                  </a:lnTo>
                  <a:lnTo>
                    <a:pt x="69" y="25"/>
                  </a:lnTo>
                  <a:lnTo>
                    <a:pt x="113" y="24"/>
                  </a:lnTo>
                  <a:lnTo>
                    <a:pt x="135" y="27"/>
                  </a:lnTo>
                  <a:lnTo>
                    <a:pt x="101" y="12"/>
                  </a:lnTo>
                  <a:lnTo>
                    <a:pt x="77" y="6"/>
                  </a:lnTo>
                  <a:lnTo>
                    <a:pt x="80" y="0"/>
                  </a:lnTo>
                  <a:lnTo>
                    <a:pt x="57" y="9"/>
                  </a:lnTo>
                  <a:lnTo>
                    <a:pt x="59" y="3"/>
                  </a:lnTo>
                  <a:lnTo>
                    <a:pt x="40" y="12"/>
                  </a:lnTo>
                  <a:lnTo>
                    <a:pt x="23" y="12"/>
                  </a:lnTo>
                  <a:lnTo>
                    <a:pt x="0" y="2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74" name="Freeform 176"/>
            <p:cNvSpPr>
              <a:spLocks/>
            </p:cNvSpPr>
            <p:nvPr/>
          </p:nvSpPr>
          <p:spPr bwMode="auto">
            <a:xfrm flipH="1">
              <a:off x="757238" y="3029495"/>
              <a:ext cx="19050" cy="42863"/>
            </a:xfrm>
            <a:custGeom>
              <a:avLst/>
              <a:gdLst>
                <a:gd name="T0" fmla="*/ 0 w 78"/>
                <a:gd name="T1" fmla="*/ 30 h 159"/>
                <a:gd name="T2" fmla="*/ 24 w 78"/>
                <a:gd name="T3" fmla="*/ 10 h 159"/>
                <a:gd name="T4" fmla="*/ 52 w 78"/>
                <a:gd name="T5" fmla="*/ 15 h 159"/>
                <a:gd name="T6" fmla="*/ 68 w 78"/>
                <a:gd name="T7" fmla="*/ 41 h 159"/>
                <a:gd name="T8" fmla="*/ 71 w 78"/>
                <a:gd name="T9" fmla="*/ 77 h 159"/>
                <a:gd name="T10" fmla="*/ 68 w 78"/>
                <a:gd name="T11" fmla="*/ 105 h 159"/>
                <a:gd name="T12" fmla="*/ 59 w 78"/>
                <a:gd name="T13" fmla="*/ 128 h 159"/>
                <a:gd name="T14" fmla="*/ 44 w 78"/>
                <a:gd name="T15" fmla="*/ 93 h 159"/>
                <a:gd name="T16" fmla="*/ 31 w 78"/>
                <a:gd name="T17" fmla="*/ 73 h 159"/>
                <a:gd name="T18" fmla="*/ 5 w 78"/>
                <a:gd name="T19" fmla="*/ 60 h 159"/>
                <a:gd name="T20" fmla="*/ 25 w 78"/>
                <a:gd name="T21" fmla="*/ 89 h 159"/>
                <a:gd name="T22" fmla="*/ 47 w 78"/>
                <a:gd name="T23" fmla="*/ 111 h 159"/>
                <a:gd name="T24" fmla="*/ 49 w 78"/>
                <a:gd name="T25" fmla="*/ 134 h 159"/>
                <a:gd name="T26" fmla="*/ 40 w 78"/>
                <a:gd name="T27" fmla="*/ 156 h 159"/>
                <a:gd name="T28" fmla="*/ 28 w 78"/>
                <a:gd name="T29" fmla="*/ 159 h 159"/>
                <a:gd name="T30" fmla="*/ 61 w 78"/>
                <a:gd name="T31" fmla="*/ 151 h 159"/>
                <a:gd name="T32" fmla="*/ 77 w 78"/>
                <a:gd name="T33" fmla="*/ 117 h 159"/>
                <a:gd name="T34" fmla="*/ 78 w 78"/>
                <a:gd name="T35" fmla="*/ 73 h 159"/>
                <a:gd name="T36" fmla="*/ 77 w 78"/>
                <a:gd name="T37" fmla="*/ 33 h 159"/>
                <a:gd name="T38" fmla="*/ 59 w 78"/>
                <a:gd name="T39" fmla="*/ 7 h 159"/>
                <a:gd name="T40" fmla="*/ 34 w 78"/>
                <a:gd name="T41" fmla="*/ 0 h 159"/>
                <a:gd name="T42" fmla="*/ 10 w 78"/>
                <a:gd name="T43" fmla="*/ 4 h 159"/>
                <a:gd name="T44" fmla="*/ 0 w 78"/>
                <a:gd name="T4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159">
                  <a:moveTo>
                    <a:pt x="0" y="30"/>
                  </a:moveTo>
                  <a:lnTo>
                    <a:pt x="24" y="10"/>
                  </a:lnTo>
                  <a:lnTo>
                    <a:pt x="52" y="15"/>
                  </a:lnTo>
                  <a:lnTo>
                    <a:pt x="68" y="41"/>
                  </a:lnTo>
                  <a:lnTo>
                    <a:pt x="71" y="77"/>
                  </a:lnTo>
                  <a:lnTo>
                    <a:pt x="68" y="105"/>
                  </a:lnTo>
                  <a:lnTo>
                    <a:pt x="59" y="128"/>
                  </a:lnTo>
                  <a:lnTo>
                    <a:pt x="44" y="93"/>
                  </a:lnTo>
                  <a:lnTo>
                    <a:pt x="31" y="73"/>
                  </a:lnTo>
                  <a:lnTo>
                    <a:pt x="5" y="60"/>
                  </a:lnTo>
                  <a:lnTo>
                    <a:pt x="25" y="89"/>
                  </a:lnTo>
                  <a:lnTo>
                    <a:pt x="47" y="111"/>
                  </a:lnTo>
                  <a:lnTo>
                    <a:pt x="49" y="134"/>
                  </a:lnTo>
                  <a:lnTo>
                    <a:pt x="40" y="156"/>
                  </a:lnTo>
                  <a:lnTo>
                    <a:pt x="28" y="159"/>
                  </a:lnTo>
                  <a:lnTo>
                    <a:pt x="61" y="151"/>
                  </a:lnTo>
                  <a:lnTo>
                    <a:pt x="77" y="117"/>
                  </a:lnTo>
                  <a:lnTo>
                    <a:pt x="78" y="73"/>
                  </a:lnTo>
                  <a:lnTo>
                    <a:pt x="77" y="33"/>
                  </a:lnTo>
                  <a:lnTo>
                    <a:pt x="59" y="7"/>
                  </a:lnTo>
                  <a:lnTo>
                    <a:pt x="34" y="0"/>
                  </a:lnTo>
                  <a:lnTo>
                    <a:pt x="10" y="4"/>
                  </a:lnTo>
                  <a:lnTo>
                    <a:pt x="0" y="3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75" name="Freeform 177"/>
            <p:cNvSpPr>
              <a:spLocks/>
            </p:cNvSpPr>
            <p:nvPr/>
          </p:nvSpPr>
          <p:spPr bwMode="auto">
            <a:xfrm flipH="1">
              <a:off x="750888" y="3021558"/>
              <a:ext cx="30162" cy="60325"/>
            </a:xfrm>
            <a:custGeom>
              <a:avLst/>
              <a:gdLst>
                <a:gd name="T0" fmla="*/ 0 w 129"/>
                <a:gd name="T1" fmla="*/ 53 h 215"/>
                <a:gd name="T2" fmla="*/ 20 w 129"/>
                <a:gd name="T3" fmla="*/ 19 h 215"/>
                <a:gd name="T4" fmla="*/ 54 w 129"/>
                <a:gd name="T5" fmla="*/ 9 h 215"/>
                <a:gd name="T6" fmla="*/ 95 w 129"/>
                <a:gd name="T7" fmla="*/ 16 h 215"/>
                <a:gd name="T8" fmla="*/ 109 w 129"/>
                <a:gd name="T9" fmla="*/ 35 h 215"/>
                <a:gd name="T10" fmla="*/ 120 w 129"/>
                <a:gd name="T11" fmla="*/ 67 h 215"/>
                <a:gd name="T12" fmla="*/ 120 w 129"/>
                <a:gd name="T13" fmla="*/ 93 h 215"/>
                <a:gd name="T14" fmla="*/ 114 w 129"/>
                <a:gd name="T15" fmla="*/ 111 h 215"/>
                <a:gd name="T16" fmla="*/ 114 w 129"/>
                <a:gd name="T17" fmla="*/ 137 h 215"/>
                <a:gd name="T18" fmla="*/ 107 w 129"/>
                <a:gd name="T19" fmla="*/ 168 h 215"/>
                <a:gd name="T20" fmla="*/ 80 w 129"/>
                <a:gd name="T21" fmla="*/ 198 h 215"/>
                <a:gd name="T22" fmla="*/ 63 w 129"/>
                <a:gd name="T23" fmla="*/ 198 h 215"/>
                <a:gd name="T24" fmla="*/ 40 w 129"/>
                <a:gd name="T25" fmla="*/ 198 h 215"/>
                <a:gd name="T26" fmla="*/ 40 w 129"/>
                <a:gd name="T27" fmla="*/ 203 h 215"/>
                <a:gd name="T28" fmla="*/ 57 w 129"/>
                <a:gd name="T29" fmla="*/ 215 h 215"/>
                <a:gd name="T30" fmla="*/ 76 w 129"/>
                <a:gd name="T31" fmla="*/ 211 h 215"/>
                <a:gd name="T32" fmla="*/ 101 w 129"/>
                <a:gd name="T33" fmla="*/ 201 h 215"/>
                <a:gd name="T34" fmla="*/ 121 w 129"/>
                <a:gd name="T35" fmla="*/ 171 h 215"/>
                <a:gd name="T36" fmla="*/ 123 w 129"/>
                <a:gd name="T37" fmla="*/ 121 h 215"/>
                <a:gd name="T38" fmla="*/ 129 w 129"/>
                <a:gd name="T39" fmla="*/ 87 h 215"/>
                <a:gd name="T40" fmla="*/ 129 w 129"/>
                <a:gd name="T41" fmla="*/ 58 h 215"/>
                <a:gd name="T42" fmla="*/ 117 w 129"/>
                <a:gd name="T43" fmla="*/ 32 h 215"/>
                <a:gd name="T44" fmla="*/ 103 w 129"/>
                <a:gd name="T45" fmla="*/ 9 h 215"/>
                <a:gd name="T46" fmla="*/ 69 w 129"/>
                <a:gd name="T47" fmla="*/ 0 h 215"/>
                <a:gd name="T48" fmla="*/ 20 w 129"/>
                <a:gd name="T49" fmla="*/ 6 h 215"/>
                <a:gd name="T50" fmla="*/ 3 w 129"/>
                <a:gd name="T51" fmla="*/ 19 h 215"/>
                <a:gd name="T52" fmla="*/ 0 w 129"/>
                <a:gd name="T53" fmla="*/ 5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215">
                  <a:moveTo>
                    <a:pt x="0" y="53"/>
                  </a:moveTo>
                  <a:lnTo>
                    <a:pt x="20" y="19"/>
                  </a:lnTo>
                  <a:lnTo>
                    <a:pt x="54" y="9"/>
                  </a:lnTo>
                  <a:lnTo>
                    <a:pt x="95" y="16"/>
                  </a:lnTo>
                  <a:lnTo>
                    <a:pt x="109" y="35"/>
                  </a:lnTo>
                  <a:lnTo>
                    <a:pt x="120" y="67"/>
                  </a:lnTo>
                  <a:lnTo>
                    <a:pt x="120" y="93"/>
                  </a:lnTo>
                  <a:lnTo>
                    <a:pt x="114" y="111"/>
                  </a:lnTo>
                  <a:lnTo>
                    <a:pt x="114" y="137"/>
                  </a:lnTo>
                  <a:lnTo>
                    <a:pt x="107" y="168"/>
                  </a:lnTo>
                  <a:lnTo>
                    <a:pt x="80" y="198"/>
                  </a:lnTo>
                  <a:lnTo>
                    <a:pt x="63" y="198"/>
                  </a:lnTo>
                  <a:lnTo>
                    <a:pt x="40" y="198"/>
                  </a:lnTo>
                  <a:lnTo>
                    <a:pt x="40" y="203"/>
                  </a:lnTo>
                  <a:lnTo>
                    <a:pt x="57" y="215"/>
                  </a:lnTo>
                  <a:lnTo>
                    <a:pt x="76" y="211"/>
                  </a:lnTo>
                  <a:lnTo>
                    <a:pt x="101" y="201"/>
                  </a:lnTo>
                  <a:lnTo>
                    <a:pt x="121" y="171"/>
                  </a:lnTo>
                  <a:lnTo>
                    <a:pt x="123" y="121"/>
                  </a:lnTo>
                  <a:lnTo>
                    <a:pt x="129" y="87"/>
                  </a:lnTo>
                  <a:lnTo>
                    <a:pt x="129" y="58"/>
                  </a:lnTo>
                  <a:lnTo>
                    <a:pt x="117" y="32"/>
                  </a:lnTo>
                  <a:lnTo>
                    <a:pt x="103" y="9"/>
                  </a:lnTo>
                  <a:lnTo>
                    <a:pt x="69" y="0"/>
                  </a:lnTo>
                  <a:lnTo>
                    <a:pt x="20" y="6"/>
                  </a:lnTo>
                  <a:lnTo>
                    <a:pt x="3" y="19"/>
                  </a:lnTo>
                  <a:lnTo>
                    <a:pt x="0" y="53"/>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76" name="Freeform 178"/>
            <p:cNvSpPr>
              <a:spLocks/>
            </p:cNvSpPr>
            <p:nvPr/>
          </p:nvSpPr>
          <p:spPr bwMode="auto">
            <a:xfrm flipH="1">
              <a:off x="769938" y="3088233"/>
              <a:ext cx="26987" cy="46037"/>
            </a:xfrm>
            <a:custGeom>
              <a:avLst/>
              <a:gdLst>
                <a:gd name="T0" fmla="*/ 118 w 118"/>
                <a:gd name="T1" fmla="*/ 0 h 179"/>
                <a:gd name="T2" fmla="*/ 102 w 118"/>
                <a:gd name="T3" fmla="*/ 39 h 179"/>
                <a:gd name="T4" fmla="*/ 77 w 118"/>
                <a:gd name="T5" fmla="*/ 80 h 179"/>
                <a:gd name="T6" fmla="*/ 52 w 118"/>
                <a:gd name="T7" fmla="*/ 116 h 179"/>
                <a:gd name="T8" fmla="*/ 17 w 118"/>
                <a:gd name="T9" fmla="*/ 164 h 179"/>
                <a:gd name="T10" fmla="*/ 0 w 118"/>
                <a:gd name="T11" fmla="*/ 179 h 179"/>
                <a:gd name="T12" fmla="*/ 39 w 118"/>
                <a:gd name="T13" fmla="*/ 159 h 179"/>
                <a:gd name="T14" fmla="*/ 70 w 118"/>
                <a:gd name="T15" fmla="*/ 115 h 179"/>
                <a:gd name="T16" fmla="*/ 99 w 118"/>
                <a:gd name="T17" fmla="*/ 67 h 179"/>
                <a:gd name="T18" fmla="*/ 118 w 118"/>
                <a:gd name="T19"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79">
                  <a:moveTo>
                    <a:pt x="118" y="0"/>
                  </a:moveTo>
                  <a:lnTo>
                    <a:pt x="102" y="39"/>
                  </a:lnTo>
                  <a:lnTo>
                    <a:pt x="77" y="80"/>
                  </a:lnTo>
                  <a:lnTo>
                    <a:pt x="52" y="116"/>
                  </a:lnTo>
                  <a:lnTo>
                    <a:pt x="17" y="164"/>
                  </a:lnTo>
                  <a:lnTo>
                    <a:pt x="0" y="179"/>
                  </a:lnTo>
                  <a:lnTo>
                    <a:pt x="39" y="159"/>
                  </a:lnTo>
                  <a:lnTo>
                    <a:pt x="70" y="115"/>
                  </a:lnTo>
                  <a:lnTo>
                    <a:pt x="99" y="67"/>
                  </a:lnTo>
                  <a:lnTo>
                    <a:pt x="118"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77" name="Freeform 179"/>
            <p:cNvSpPr>
              <a:spLocks/>
            </p:cNvSpPr>
            <p:nvPr/>
          </p:nvSpPr>
          <p:spPr bwMode="auto">
            <a:xfrm flipH="1">
              <a:off x="685800" y="2918370"/>
              <a:ext cx="157163" cy="185738"/>
            </a:xfrm>
            <a:custGeom>
              <a:avLst/>
              <a:gdLst>
                <a:gd name="T0" fmla="*/ 54 w 671"/>
                <a:gd name="T1" fmla="*/ 193 h 670"/>
                <a:gd name="T2" fmla="*/ 155 w 671"/>
                <a:gd name="T3" fmla="*/ 177 h 670"/>
                <a:gd name="T4" fmla="*/ 223 w 671"/>
                <a:gd name="T5" fmla="*/ 187 h 670"/>
                <a:gd name="T6" fmla="*/ 264 w 671"/>
                <a:gd name="T7" fmla="*/ 234 h 670"/>
                <a:gd name="T8" fmla="*/ 238 w 671"/>
                <a:gd name="T9" fmla="*/ 290 h 670"/>
                <a:gd name="T10" fmla="*/ 206 w 671"/>
                <a:gd name="T11" fmla="*/ 311 h 670"/>
                <a:gd name="T12" fmla="*/ 197 w 671"/>
                <a:gd name="T13" fmla="*/ 366 h 670"/>
                <a:gd name="T14" fmla="*/ 217 w 671"/>
                <a:gd name="T15" fmla="*/ 401 h 670"/>
                <a:gd name="T16" fmla="*/ 200 w 671"/>
                <a:gd name="T17" fmla="*/ 453 h 670"/>
                <a:gd name="T18" fmla="*/ 242 w 671"/>
                <a:gd name="T19" fmla="*/ 453 h 670"/>
                <a:gd name="T20" fmla="*/ 254 w 671"/>
                <a:gd name="T21" fmla="*/ 394 h 670"/>
                <a:gd name="T22" fmla="*/ 280 w 671"/>
                <a:gd name="T23" fmla="*/ 366 h 670"/>
                <a:gd name="T24" fmla="*/ 329 w 671"/>
                <a:gd name="T25" fmla="*/ 366 h 670"/>
                <a:gd name="T26" fmla="*/ 378 w 671"/>
                <a:gd name="T27" fmla="*/ 378 h 670"/>
                <a:gd name="T28" fmla="*/ 393 w 671"/>
                <a:gd name="T29" fmla="*/ 419 h 670"/>
                <a:gd name="T30" fmla="*/ 399 w 671"/>
                <a:gd name="T31" fmla="*/ 475 h 670"/>
                <a:gd name="T32" fmla="*/ 393 w 671"/>
                <a:gd name="T33" fmla="*/ 516 h 670"/>
                <a:gd name="T34" fmla="*/ 393 w 671"/>
                <a:gd name="T35" fmla="*/ 547 h 670"/>
                <a:gd name="T36" fmla="*/ 396 w 671"/>
                <a:gd name="T37" fmla="*/ 581 h 670"/>
                <a:gd name="T38" fmla="*/ 428 w 671"/>
                <a:gd name="T39" fmla="*/ 613 h 670"/>
                <a:gd name="T40" fmla="*/ 451 w 671"/>
                <a:gd name="T41" fmla="*/ 632 h 670"/>
                <a:gd name="T42" fmla="*/ 510 w 671"/>
                <a:gd name="T43" fmla="*/ 670 h 670"/>
                <a:gd name="T44" fmla="*/ 620 w 671"/>
                <a:gd name="T45" fmla="*/ 558 h 670"/>
                <a:gd name="T46" fmla="*/ 652 w 671"/>
                <a:gd name="T47" fmla="*/ 466 h 670"/>
                <a:gd name="T48" fmla="*/ 665 w 671"/>
                <a:gd name="T49" fmla="*/ 318 h 670"/>
                <a:gd name="T50" fmla="*/ 671 w 671"/>
                <a:gd name="T51" fmla="*/ 215 h 670"/>
                <a:gd name="T52" fmla="*/ 658 w 671"/>
                <a:gd name="T53" fmla="*/ 114 h 670"/>
                <a:gd name="T54" fmla="*/ 629 w 671"/>
                <a:gd name="T55" fmla="*/ 59 h 670"/>
                <a:gd name="T56" fmla="*/ 562 w 671"/>
                <a:gd name="T57" fmla="*/ 21 h 670"/>
                <a:gd name="T58" fmla="*/ 502 w 671"/>
                <a:gd name="T59" fmla="*/ 8 h 670"/>
                <a:gd name="T60" fmla="*/ 384 w 671"/>
                <a:gd name="T61" fmla="*/ 0 h 670"/>
                <a:gd name="T62" fmla="*/ 270 w 671"/>
                <a:gd name="T63" fmla="*/ 5 h 670"/>
                <a:gd name="T64" fmla="*/ 129 w 671"/>
                <a:gd name="T65" fmla="*/ 30 h 670"/>
                <a:gd name="T66" fmla="*/ 64 w 671"/>
                <a:gd name="T67" fmla="*/ 62 h 670"/>
                <a:gd name="T68" fmla="*/ 32 w 671"/>
                <a:gd name="T69" fmla="*/ 94 h 670"/>
                <a:gd name="T70" fmla="*/ 0 w 671"/>
                <a:gd name="T71" fmla="*/ 140 h 670"/>
                <a:gd name="T72" fmla="*/ 6 w 671"/>
                <a:gd name="T73" fmla="*/ 166 h 670"/>
                <a:gd name="T74" fmla="*/ 54 w 671"/>
                <a:gd name="T75" fmla="*/ 19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1" h="670">
                  <a:moveTo>
                    <a:pt x="54" y="193"/>
                  </a:moveTo>
                  <a:lnTo>
                    <a:pt x="155" y="177"/>
                  </a:lnTo>
                  <a:lnTo>
                    <a:pt x="223" y="187"/>
                  </a:lnTo>
                  <a:lnTo>
                    <a:pt x="264" y="234"/>
                  </a:lnTo>
                  <a:lnTo>
                    <a:pt x="238" y="290"/>
                  </a:lnTo>
                  <a:lnTo>
                    <a:pt x="206" y="311"/>
                  </a:lnTo>
                  <a:lnTo>
                    <a:pt x="197" y="366"/>
                  </a:lnTo>
                  <a:lnTo>
                    <a:pt x="217" y="401"/>
                  </a:lnTo>
                  <a:lnTo>
                    <a:pt x="200" y="453"/>
                  </a:lnTo>
                  <a:lnTo>
                    <a:pt x="242" y="453"/>
                  </a:lnTo>
                  <a:lnTo>
                    <a:pt x="254" y="394"/>
                  </a:lnTo>
                  <a:lnTo>
                    <a:pt x="280" y="366"/>
                  </a:lnTo>
                  <a:lnTo>
                    <a:pt x="329" y="366"/>
                  </a:lnTo>
                  <a:lnTo>
                    <a:pt x="378" y="378"/>
                  </a:lnTo>
                  <a:lnTo>
                    <a:pt x="393" y="419"/>
                  </a:lnTo>
                  <a:lnTo>
                    <a:pt x="399" y="475"/>
                  </a:lnTo>
                  <a:lnTo>
                    <a:pt x="393" y="516"/>
                  </a:lnTo>
                  <a:lnTo>
                    <a:pt x="393" y="547"/>
                  </a:lnTo>
                  <a:lnTo>
                    <a:pt x="396" y="581"/>
                  </a:lnTo>
                  <a:lnTo>
                    <a:pt x="428" y="613"/>
                  </a:lnTo>
                  <a:lnTo>
                    <a:pt x="451" y="632"/>
                  </a:lnTo>
                  <a:lnTo>
                    <a:pt x="510" y="670"/>
                  </a:lnTo>
                  <a:lnTo>
                    <a:pt x="620" y="558"/>
                  </a:lnTo>
                  <a:lnTo>
                    <a:pt x="652" y="466"/>
                  </a:lnTo>
                  <a:lnTo>
                    <a:pt x="665" y="318"/>
                  </a:lnTo>
                  <a:lnTo>
                    <a:pt x="671" y="215"/>
                  </a:lnTo>
                  <a:lnTo>
                    <a:pt x="658" y="114"/>
                  </a:lnTo>
                  <a:lnTo>
                    <a:pt x="629" y="59"/>
                  </a:lnTo>
                  <a:lnTo>
                    <a:pt x="562" y="21"/>
                  </a:lnTo>
                  <a:lnTo>
                    <a:pt x="502" y="8"/>
                  </a:lnTo>
                  <a:lnTo>
                    <a:pt x="384" y="0"/>
                  </a:lnTo>
                  <a:lnTo>
                    <a:pt x="270" y="5"/>
                  </a:lnTo>
                  <a:lnTo>
                    <a:pt x="129" y="30"/>
                  </a:lnTo>
                  <a:lnTo>
                    <a:pt x="64" y="62"/>
                  </a:lnTo>
                  <a:lnTo>
                    <a:pt x="32" y="94"/>
                  </a:lnTo>
                  <a:lnTo>
                    <a:pt x="0" y="140"/>
                  </a:lnTo>
                  <a:lnTo>
                    <a:pt x="6" y="166"/>
                  </a:lnTo>
                  <a:lnTo>
                    <a:pt x="54" y="1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578" name="Freeform 180"/>
            <p:cNvSpPr>
              <a:spLocks/>
            </p:cNvSpPr>
            <p:nvPr/>
          </p:nvSpPr>
          <p:spPr bwMode="auto">
            <a:xfrm flipH="1">
              <a:off x="688975" y="2919958"/>
              <a:ext cx="149225" cy="177800"/>
            </a:xfrm>
            <a:custGeom>
              <a:avLst/>
              <a:gdLst>
                <a:gd name="T0" fmla="*/ 25 w 636"/>
                <a:gd name="T1" fmla="*/ 98 h 643"/>
                <a:gd name="T2" fmla="*/ 13 w 636"/>
                <a:gd name="T3" fmla="*/ 152 h 643"/>
                <a:gd name="T4" fmla="*/ 160 w 636"/>
                <a:gd name="T5" fmla="*/ 158 h 643"/>
                <a:gd name="T6" fmla="*/ 290 w 636"/>
                <a:gd name="T7" fmla="*/ 126 h 643"/>
                <a:gd name="T8" fmla="*/ 229 w 636"/>
                <a:gd name="T9" fmla="*/ 148 h 643"/>
                <a:gd name="T10" fmla="*/ 213 w 636"/>
                <a:gd name="T11" fmla="*/ 169 h 643"/>
                <a:gd name="T12" fmla="*/ 277 w 636"/>
                <a:gd name="T13" fmla="*/ 163 h 643"/>
                <a:gd name="T14" fmla="*/ 293 w 636"/>
                <a:gd name="T15" fmla="*/ 172 h 643"/>
                <a:gd name="T16" fmla="*/ 255 w 636"/>
                <a:gd name="T17" fmla="*/ 217 h 643"/>
                <a:gd name="T18" fmla="*/ 267 w 636"/>
                <a:gd name="T19" fmla="*/ 226 h 643"/>
                <a:gd name="T20" fmla="*/ 232 w 636"/>
                <a:gd name="T21" fmla="*/ 280 h 643"/>
                <a:gd name="T22" fmla="*/ 348 w 636"/>
                <a:gd name="T23" fmla="*/ 255 h 643"/>
                <a:gd name="T24" fmla="*/ 194 w 636"/>
                <a:gd name="T25" fmla="*/ 310 h 643"/>
                <a:gd name="T26" fmla="*/ 280 w 636"/>
                <a:gd name="T27" fmla="*/ 300 h 643"/>
                <a:gd name="T28" fmla="*/ 204 w 636"/>
                <a:gd name="T29" fmla="*/ 338 h 643"/>
                <a:gd name="T30" fmla="*/ 229 w 636"/>
                <a:gd name="T31" fmla="*/ 358 h 643"/>
                <a:gd name="T32" fmla="*/ 354 w 636"/>
                <a:gd name="T33" fmla="*/ 344 h 643"/>
                <a:gd name="T34" fmla="*/ 444 w 636"/>
                <a:gd name="T35" fmla="*/ 355 h 643"/>
                <a:gd name="T36" fmla="*/ 438 w 636"/>
                <a:gd name="T37" fmla="*/ 379 h 643"/>
                <a:gd name="T38" fmla="*/ 460 w 636"/>
                <a:gd name="T39" fmla="*/ 393 h 643"/>
                <a:gd name="T40" fmla="*/ 387 w 636"/>
                <a:gd name="T41" fmla="*/ 442 h 643"/>
                <a:gd name="T42" fmla="*/ 454 w 636"/>
                <a:gd name="T43" fmla="*/ 440 h 643"/>
                <a:gd name="T44" fmla="*/ 387 w 636"/>
                <a:gd name="T45" fmla="*/ 511 h 643"/>
                <a:gd name="T46" fmla="*/ 432 w 636"/>
                <a:gd name="T47" fmla="*/ 508 h 643"/>
                <a:gd name="T48" fmla="*/ 412 w 636"/>
                <a:gd name="T49" fmla="*/ 586 h 643"/>
                <a:gd name="T50" fmla="*/ 496 w 636"/>
                <a:gd name="T51" fmla="*/ 471 h 643"/>
                <a:gd name="T52" fmla="*/ 419 w 636"/>
                <a:gd name="T53" fmla="*/ 599 h 643"/>
                <a:gd name="T54" fmla="*/ 514 w 636"/>
                <a:gd name="T55" fmla="*/ 553 h 643"/>
                <a:gd name="T56" fmla="*/ 491 w 636"/>
                <a:gd name="T57" fmla="*/ 602 h 643"/>
                <a:gd name="T58" fmla="*/ 540 w 636"/>
                <a:gd name="T59" fmla="*/ 599 h 643"/>
                <a:gd name="T60" fmla="*/ 620 w 636"/>
                <a:gd name="T61" fmla="*/ 386 h 643"/>
                <a:gd name="T62" fmla="*/ 582 w 636"/>
                <a:gd name="T63" fmla="*/ 255 h 643"/>
                <a:gd name="T64" fmla="*/ 514 w 636"/>
                <a:gd name="T65" fmla="*/ 266 h 643"/>
                <a:gd name="T66" fmla="*/ 630 w 636"/>
                <a:gd name="T67" fmla="*/ 223 h 643"/>
                <a:gd name="T68" fmla="*/ 551 w 636"/>
                <a:gd name="T69" fmla="*/ 141 h 643"/>
                <a:gd name="T70" fmla="*/ 499 w 636"/>
                <a:gd name="T71" fmla="*/ 141 h 643"/>
                <a:gd name="T72" fmla="*/ 607 w 636"/>
                <a:gd name="T73" fmla="*/ 69 h 643"/>
                <a:gd name="T74" fmla="*/ 482 w 636"/>
                <a:gd name="T75" fmla="*/ 41 h 643"/>
                <a:gd name="T76" fmla="*/ 517 w 636"/>
                <a:gd name="T77" fmla="*/ 16 h 643"/>
                <a:gd name="T78" fmla="*/ 359 w 636"/>
                <a:gd name="T79" fmla="*/ 13 h 643"/>
                <a:gd name="T80" fmla="*/ 298 w 636"/>
                <a:gd name="T81" fmla="*/ 32 h 643"/>
                <a:gd name="T82" fmla="*/ 287 w 636"/>
                <a:gd name="T83" fmla="*/ 3 h 643"/>
                <a:gd name="T84" fmla="*/ 163 w 636"/>
                <a:gd name="T85" fmla="*/ 54 h 643"/>
                <a:gd name="T86" fmla="*/ 184 w 636"/>
                <a:gd name="T87" fmla="*/ 1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6" h="643">
                  <a:moveTo>
                    <a:pt x="104" y="41"/>
                  </a:moveTo>
                  <a:lnTo>
                    <a:pt x="51" y="63"/>
                  </a:lnTo>
                  <a:lnTo>
                    <a:pt x="25" y="98"/>
                  </a:lnTo>
                  <a:lnTo>
                    <a:pt x="10" y="121"/>
                  </a:lnTo>
                  <a:lnTo>
                    <a:pt x="0" y="138"/>
                  </a:lnTo>
                  <a:lnTo>
                    <a:pt x="13" y="152"/>
                  </a:lnTo>
                  <a:lnTo>
                    <a:pt x="41" y="169"/>
                  </a:lnTo>
                  <a:lnTo>
                    <a:pt x="110" y="158"/>
                  </a:lnTo>
                  <a:lnTo>
                    <a:pt x="160" y="158"/>
                  </a:lnTo>
                  <a:lnTo>
                    <a:pt x="194" y="141"/>
                  </a:lnTo>
                  <a:lnTo>
                    <a:pt x="245" y="129"/>
                  </a:lnTo>
                  <a:lnTo>
                    <a:pt x="290" y="126"/>
                  </a:lnTo>
                  <a:lnTo>
                    <a:pt x="342" y="129"/>
                  </a:lnTo>
                  <a:lnTo>
                    <a:pt x="267" y="138"/>
                  </a:lnTo>
                  <a:lnTo>
                    <a:pt x="229" y="148"/>
                  </a:lnTo>
                  <a:lnTo>
                    <a:pt x="201" y="158"/>
                  </a:lnTo>
                  <a:lnTo>
                    <a:pt x="194" y="161"/>
                  </a:lnTo>
                  <a:lnTo>
                    <a:pt x="213" y="169"/>
                  </a:lnTo>
                  <a:lnTo>
                    <a:pt x="229" y="185"/>
                  </a:lnTo>
                  <a:lnTo>
                    <a:pt x="255" y="169"/>
                  </a:lnTo>
                  <a:lnTo>
                    <a:pt x="277" y="163"/>
                  </a:lnTo>
                  <a:lnTo>
                    <a:pt x="325" y="155"/>
                  </a:lnTo>
                  <a:lnTo>
                    <a:pt x="339" y="155"/>
                  </a:lnTo>
                  <a:lnTo>
                    <a:pt x="293" y="172"/>
                  </a:lnTo>
                  <a:lnTo>
                    <a:pt x="258" y="188"/>
                  </a:lnTo>
                  <a:lnTo>
                    <a:pt x="239" y="201"/>
                  </a:lnTo>
                  <a:lnTo>
                    <a:pt x="255" y="217"/>
                  </a:lnTo>
                  <a:lnTo>
                    <a:pt x="293" y="204"/>
                  </a:lnTo>
                  <a:lnTo>
                    <a:pt x="325" y="198"/>
                  </a:lnTo>
                  <a:lnTo>
                    <a:pt x="267" y="226"/>
                  </a:lnTo>
                  <a:lnTo>
                    <a:pt x="248" y="239"/>
                  </a:lnTo>
                  <a:lnTo>
                    <a:pt x="242" y="266"/>
                  </a:lnTo>
                  <a:lnTo>
                    <a:pt x="232" y="280"/>
                  </a:lnTo>
                  <a:lnTo>
                    <a:pt x="267" y="263"/>
                  </a:lnTo>
                  <a:lnTo>
                    <a:pt x="298" y="257"/>
                  </a:lnTo>
                  <a:lnTo>
                    <a:pt x="348" y="255"/>
                  </a:lnTo>
                  <a:lnTo>
                    <a:pt x="272" y="276"/>
                  </a:lnTo>
                  <a:lnTo>
                    <a:pt x="226" y="294"/>
                  </a:lnTo>
                  <a:lnTo>
                    <a:pt x="194" y="310"/>
                  </a:lnTo>
                  <a:lnTo>
                    <a:pt x="191" y="335"/>
                  </a:lnTo>
                  <a:lnTo>
                    <a:pt x="229" y="317"/>
                  </a:lnTo>
                  <a:lnTo>
                    <a:pt x="280" y="300"/>
                  </a:lnTo>
                  <a:lnTo>
                    <a:pt x="304" y="300"/>
                  </a:lnTo>
                  <a:lnTo>
                    <a:pt x="248" y="320"/>
                  </a:lnTo>
                  <a:lnTo>
                    <a:pt x="204" y="338"/>
                  </a:lnTo>
                  <a:lnTo>
                    <a:pt x="187" y="355"/>
                  </a:lnTo>
                  <a:lnTo>
                    <a:pt x="194" y="370"/>
                  </a:lnTo>
                  <a:lnTo>
                    <a:pt x="229" y="358"/>
                  </a:lnTo>
                  <a:lnTo>
                    <a:pt x="261" y="344"/>
                  </a:lnTo>
                  <a:lnTo>
                    <a:pt x="327" y="341"/>
                  </a:lnTo>
                  <a:lnTo>
                    <a:pt x="354" y="344"/>
                  </a:lnTo>
                  <a:lnTo>
                    <a:pt x="415" y="348"/>
                  </a:lnTo>
                  <a:lnTo>
                    <a:pt x="488" y="338"/>
                  </a:lnTo>
                  <a:lnTo>
                    <a:pt x="444" y="355"/>
                  </a:lnTo>
                  <a:lnTo>
                    <a:pt x="368" y="367"/>
                  </a:lnTo>
                  <a:lnTo>
                    <a:pt x="384" y="393"/>
                  </a:lnTo>
                  <a:lnTo>
                    <a:pt x="438" y="379"/>
                  </a:lnTo>
                  <a:lnTo>
                    <a:pt x="491" y="361"/>
                  </a:lnTo>
                  <a:lnTo>
                    <a:pt x="525" y="344"/>
                  </a:lnTo>
                  <a:lnTo>
                    <a:pt x="460" y="393"/>
                  </a:lnTo>
                  <a:lnTo>
                    <a:pt x="419" y="405"/>
                  </a:lnTo>
                  <a:lnTo>
                    <a:pt x="384" y="417"/>
                  </a:lnTo>
                  <a:lnTo>
                    <a:pt x="387" y="442"/>
                  </a:lnTo>
                  <a:lnTo>
                    <a:pt x="438" y="434"/>
                  </a:lnTo>
                  <a:lnTo>
                    <a:pt x="478" y="423"/>
                  </a:lnTo>
                  <a:lnTo>
                    <a:pt x="454" y="440"/>
                  </a:lnTo>
                  <a:lnTo>
                    <a:pt x="409" y="452"/>
                  </a:lnTo>
                  <a:lnTo>
                    <a:pt x="387" y="455"/>
                  </a:lnTo>
                  <a:lnTo>
                    <a:pt x="387" y="511"/>
                  </a:lnTo>
                  <a:lnTo>
                    <a:pt x="435" y="492"/>
                  </a:lnTo>
                  <a:lnTo>
                    <a:pt x="473" y="477"/>
                  </a:lnTo>
                  <a:lnTo>
                    <a:pt x="432" y="508"/>
                  </a:lnTo>
                  <a:lnTo>
                    <a:pt x="380" y="530"/>
                  </a:lnTo>
                  <a:lnTo>
                    <a:pt x="384" y="556"/>
                  </a:lnTo>
                  <a:lnTo>
                    <a:pt x="412" y="586"/>
                  </a:lnTo>
                  <a:lnTo>
                    <a:pt x="438" y="553"/>
                  </a:lnTo>
                  <a:lnTo>
                    <a:pt x="473" y="511"/>
                  </a:lnTo>
                  <a:lnTo>
                    <a:pt x="496" y="471"/>
                  </a:lnTo>
                  <a:lnTo>
                    <a:pt x="473" y="533"/>
                  </a:lnTo>
                  <a:lnTo>
                    <a:pt x="454" y="556"/>
                  </a:lnTo>
                  <a:lnTo>
                    <a:pt x="419" y="599"/>
                  </a:lnTo>
                  <a:lnTo>
                    <a:pt x="444" y="628"/>
                  </a:lnTo>
                  <a:lnTo>
                    <a:pt x="485" y="594"/>
                  </a:lnTo>
                  <a:lnTo>
                    <a:pt x="514" y="553"/>
                  </a:lnTo>
                  <a:lnTo>
                    <a:pt x="540" y="508"/>
                  </a:lnTo>
                  <a:lnTo>
                    <a:pt x="517" y="573"/>
                  </a:lnTo>
                  <a:lnTo>
                    <a:pt x="491" y="602"/>
                  </a:lnTo>
                  <a:lnTo>
                    <a:pt x="465" y="631"/>
                  </a:lnTo>
                  <a:lnTo>
                    <a:pt x="488" y="643"/>
                  </a:lnTo>
                  <a:lnTo>
                    <a:pt x="540" y="599"/>
                  </a:lnTo>
                  <a:lnTo>
                    <a:pt x="589" y="530"/>
                  </a:lnTo>
                  <a:lnTo>
                    <a:pt x="607" y="477"/>
                  </a:lnTo>
                  <a:lnTo>
                    <a:pt x="620" y="386"/>
                  </a:lnTo>
                  <a:lnTo>
                    <a:pt x="627" y="317"/>
                  </a:lnTo>
                  <a:lnTo>
                    <a:pt x="636" y="239"/>
                  </a:lnTo>
                  <a:lnTo>
                    <a:pt x="582" y="255"/>
                  </a:lnTo>
                  <a:lnTo>
                    <a:pt x="522" y="276"/>
                  </a:lnTo>
                  <a:lnTo>
                    <a:pt x="432" y="297"/>
                  </a:lnTo>
                  <a:lnTo>
                    <a:pt x="514" y="266"/>
                  </a:lnTo>
                  <a:lnTo>
                    <a:pt x="543" y="249"/>
                  </a:lnTo>
                  <a:lnTo>
                    <a:pt x="601" y="229"/>
                  </a:lnTo>
                  <a:lnTo>
                    <a:pt x="630" y="223"/>
                  </a:lnTo>
                  <a:lnTo>
                    <a:pt x="630" y="182"/>
                  </a:lnTo>
                  <a:lnTo>
                    <a:pt x="623" y="129"/>
                  </a:lnTo>
                  <a:lnTo>
                    <a:pt x="551" y="141"/>
                  </a:lnTo>
                  <a:lnTo>
                    <a:pt x="505" y="155"/>
                  </a:lnTo>
                  <a:lnTo>
                    <a:pt x="447" y="182"/>
                  </a:lnTo>
                  <a:lnTo>
                    <a:pt x="499" y="141"/>
                  </a:lnTo>
                  <a:lnTo>
                    <a:pt x="560" y="124"/>
                  </a:lnTo>
                  <a:lnTo>
                    <a:pt x="620" y="109"/>
                  </a:lnTo>
                  <a:lnTo>
                    <a:pt x="607" y="69"/>
                  </a:lnTo>
                  <a:lnTo>
                    <a:pt x="589" y="45"/>
                  </a:lnTo>
                  <a:lnTo>
                    <a:pt x="534" y="28"/>
                  </a:lnTo>
                  <a:lnTo>
                    <a:pt x="482" y="41"/>
                  </a:lnTo>
                  <a:lnTo>
                    <a:pt x="432" y="76"/>
                  </a:lnTo>
                  <a:lnTo>
                    <a:pt x="465" y="35"/>
                  </a:lnTo>
                  <a:lnTo>
                    <a:pt x="517" y="16"/>
                  </a:lnTo>
                  <a:lnTo>
                    <a:pt x="460" y="6"/>
                  </a:lnTo>
                  <a:lnTo>
                    <a:pt x="419" y="3"/>
                  </a:lnTo>
                  <a:lnTo>
                    <a:pt x="359" y="13"/>
                  </a:lnTo>
                  <a:lnTo>
                    <a:pt x="318" y="38"/>
                  </a:lnTo>
                  <a:lnTo>
                    <a:pt x="255" y="51"/>
                  </a:lnTo>
                  <a:lnTo>
                    <a:pt x="298" y="32"/>
                  </a:lnTo>
                  <a:lnTo>
                    <a:pt x="330" y="13"/>
                  </a:lnTo>
                  <a:lnTo>
                    <a:pt x="348" y="0"/>
                  </a:lnTo>
                  <a:lnTo>
                    <a:pt x="287" y="3"/>
                  </a:lnTo>
                  <a:lnTo>
                    <a:pt x="232" y="6"/>
                  </a:lnTo>
                  <a:lnTo>
                    <a:pt x="198" y="22"/>
                  </a:lnTo>
                  <a:lnTo>
                    <a:pt x="163" y="54"/>
                  </a:lnTo>
                  <a:lnTo>
                    <a:pt x="136" y="95"/>
                  </a:lnTo>
                  <a:lnTo>
                    <a:pt x="151" y="48"/>
                  </a:lnTo>
                  <a:lnTo>
                    <a:pt x="184" y="16"/>
                  </a:lnTo>
                  <a:lnTo>
                    <a:pt x="104" y="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79" name="Freeform 181"/>
            <p:cNvSpPr>
              <a:spLocks/>
            </p:cNvSpPr>
            <p:nvPr/>
          </p:nvSpPr>
          <p:spPr bwMode="auto">
            <a:xfrm flipH="1">
              <a:off x="989013" y="3370808"/>
              <a:ext cx="163512" cy="119062"/>
            </a:xfrm>
            <a:custGeom>
              <a:avLst/>
              <a:gdLst>
                <a:gd name="T0" fmla="*/ 698 w 698"/>
                <a:gd name="T1" fmla="*/ 253 h 425"/>
                <a:gd name="T2" fmla="*/ 611 w 698"/>
                <a:gd name="T3" fmla="*/ 233 h 425"/>
                <a:gd name="T4" fmla="*/ 579 w 698"/>
                <a:gd name="T5" fmla="*/ 227 h 425"/>
                <a:gd name="T6" fmla="*/ 558 w 698"/>
                <a:gd name="T7" fmla="*/ 210 h 425"/>
                <a:gd name="T8" fmla="*/ 538 w 698"/>
                <a:gd name="T9" fmla="*/ 182 h 425"/>
                <a:gd name="T10" fmla="*/ 496 w 698"/>
                <a:gd name="T11" fmla="*/ 143 h 425"/>
                <a:gd name="T12" fmla="*/ 420 w 698"/>
                <a:gd name="T13" fmla="*/ 79 h 425"/>
                <a:gd name="T14" fmla="*/ 407 w 698"/>
                <a:gd name="T15" fmla="*/ 58 h 425"/>
                <a:gd name="T16" fmla="*/ 387 w 698"/>
                <a:gd name="T17" fmla="*/ 38 h 425"/>
                <a:gd name="T18" fmla="*/ 347 w 698"/>
                <a:gd name="T19" fmla="*/ 32 h 425"/>
                <a:gd name="T20" fmla="*/ 225 w 698"/>
                <a:gd name="T21" fmla="*/ 11 h 425"/>
                <a:gd name="T22" fmla="*/ 192 w 698"/>
                <a:gd name="T23" fmla="*/ 0 h 425"/>
                <a:gd name="T24" fmla="*/ 162 w 698"/>
                <a:gd name="T25" fmla="*/ 14 h 425"/>
                <a:gd name="T26" fmla="*/ 147 w 698"/>
                <a:gd name="T27" fmla="*/ 27 h 425"/>
                <a:gd name="T28" fmla="*/ 75 w 698"/>
                <a:gd name="T29" fmla="*/ 52 h 425"/>
                <a:gd name="T30" fmla="*/ 48 w 698"/>
                <a:gd name="T31" fmla="*/ 62 h 425"/>
                <a:gd name="T32" fmla="*/ 37 w 698"/>
                <a:gd name="T33" fmla="*/ 73 h 425"/>
                <a:gd name="T34" fmla="*/ 24 w 698"/>
                <a:gd name="T35" fmla="*/ 114 h 425"/>
                <a:gd name="T36" fmla="*/ 16 w 698"/>
                <a:gd name="T37" fmla="*/ 133 h 425"/>
                <a:gd name="T38" fmla="*/ 9 w 698"/>
                <a:gd name="T39" fmla="*/ 146 h 425"/>
                <a:gd name="T40" fmla="*/ 0 w 698"/>
                <a:gd name="T41" fmla="*/ 165 h 425"/>
                <a:gd name="T42" fmla="*/ 0 w 698"/>
                <a:gd name="T43" fmla="*/ 181 h 425"/>
                <a:gd name="T44" fmla="*/ 15 w 698"/>
                <a:gd name="T45" fmla="*/ 191 h 425"/>
                <a:gd name="T46" fmla="*/ 43 w 698"/>
                <a:gd name="T47" fmla="*/ 190 h 425"/>
                <a:gd name="T48" fmla="*/ 89 w 698"/>
                <a:gd name="T49" fmla="*/ 168 h 425"/>
                <a:gd name="T50" fmla="*/ 147 w 698"/>
                <a:gd name="T51" fmla="*/ 158 h 425"/>
                <a:gd name="T52" fmla="*/ 198 w 698"/>
                <a:gd name="T53" fmla="*/ 165 h 425"/>
                <a:gd name="T54" fmla="*/ 144 w 698"/>
                <a:gd name="T55" fmla="*/ 179 h 425"/>
                <a:gd name="T56" fmla="*/ 105 w 698"/>
                <a:gd name="T57" fmla="*/ 191 h 425"/>
                <a:gd name="T58" fmla="*/ 61 w 698"/>
                <a:gd name="T59" fmla="*/ 210 h 425"/>
                <a:gd name="T60" fmla="*/ 51 w 698"/>
                <a:gd name="T61" fmla="*/ 224 h 425"/>
                <a:gd name="T62" fmla="*/ 51 w 698"/>
                <a:gd name="T63" fmla="*/ 242 h 425"/>
                <a:gd name="T64" fmla="*/ 67 w 698"/>
                <a:gd name="T65" fmla="*/ 253 h 425"/>
                <a:gd name="T66" fmla="*/ 87 w 698"/>
                <a:gd name="T67" fmla="*/ 250 h 425"/>
                <a:gd name="T68" fmla="*/ 150 w 698"/>
                <a:gd name="T69" fmla="*/ 233 h 425"/>
                <a:gd name="T70" fmla="*/ 205 w 698"/>
                <a:gd name="T71" fmla="*/ 230 h 425"/>
                <a:gd name="T72" fmla="*/ 249 w 698"/>
                <a:gd name="T73" fmla="*/ 233 h 425"/>
                <a:gd name="T74" fmla="*/ 273 w 698"/>
                <a:gd name="T75" fmla="*/ 250 h 425"/>
                <a:gd name="T76" fmla="*/ 301 w 698"/>
                <a:gd name="T77" fmla="*/ 279 h 425"/>
                <a:gd name="T78" fmla="*/ 323 w 698"/>
                <a:gd name="T79" fmla="*/ 310 h 425"/>
                <a:gd name="T80" fmla="*/ 346 w 698"/>
                <a:gd name="T81" fmla="*/ 342 h 425"/>
                <a:gd name="T82" fmla="*/ 364 w 698"/>
                <a:gd name="T83" fmla="*/ 366 h 425"/>
                <a:gd name="T84" fmla="*/ 397 w 698"/>
                <a:gd name="T85" fmla="*/ 389 h 425"/>
                <a:gd name="T86" fmla="*/ 429 w 698"/>
                <a:gd name="T87" fmla="*/ 396 h 425"/>
                <a:gd name="T88" fmla="*/ 464 w 698"/>
                <a:gd name="T89" fmla="*/ 399 h 425"/>
                <a:gd name="T90" fmla="*/ 507 w 698"/>
                <a:gd name="T91" fmla="*/ 396 h 425"/>
                <a:gd name="T92" fmla="*/ 539 w 698"/>
                <a:gd name="T93" fmla="*/ 393 h 425"/>
                <a:gd name="T94" fmla="*/ 582 w 698"/>
                <a:gd name="T95" fmla="*/ 404 h 425"/>
                <a:gd name="T96" fmla="*/ 698 w 698"/>
                <a:gd name="T97" fmla="*/ 425 h 425"/>
                <a:gd name="T98" fmla="*/ 698 w 698"/>
                <a:gd name="T99" fmla="*/ 25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8" h="425">
                  <a:moveTo>
                    <a:pt x="698" y="253"/>
                  </a:moveTo>
                  <a:lnTo>
                    <a:pt x="611" y="233"/>
                  </a:lnTo>
                  <a:lnTo>
                    <a:pt x="579" y="227"/>
                  </a:lnTo>
                  <a:lnTo>
                    <a:pt x="558" y="210"/>
                  </a:lnTo>
                  <a:lnTo>
                    <a:pt x="538" y="182"/>
                  </a:lnTo>
                  <a:lnTo>
                    <a:pt x="496" y="143"/>
                  </a:lnTo>
                  <a:lnTo>
                    <a:pt x="420" y="79"/>
                  </a:lnTo>
                  <a:lnTo>
                    <a:pt x="407" y="58"/>
                  </a:lnTo>
                  <a:lnTo>
                    <a:pt x="387" y="38"/>
                  </a:lnTo>
                  <a:lnTo>
                    <a:pt x="347" y="32"/>
                  </a:lnTo>
                  <a:lnTo>
                    <a:pt x="225" y="11"/>
                  </a:lnTo>
                  <a:lnTo>
                    <a:pt x="192" y="0"/>
                  </a:lnTo>
                  <a:lnTo>
                    <a:pt x="162" y="14"/>
                  </a:lnTo>
                  <a:lnTo>
                    <a:pt x="147" y="27"/>
                  </a:lnTo>
                  <a:lnTo>
                    <a:pt x="75" y="52"/>
                  </a:lnTo>
                  <a:lnTo>
                    <a:pt x="48" y="62"/>
                  </a:lnTo>
                  <a:lnTo>
                    <a:pt x="37" y="73"/>
                  </a:lnTo>
                  <a:lnTo>
                    <a:pt x="24" y="114"/>
                  </a:lnTo>
                  <a:lnTo>
                    <a:pt x="16" y="133"/>
                  </a:lnTo>
                  <a:lnTo>
                    <a:pt x="9" y="146"/>
                  </a:lnTo>
                  <a:lnTo>
                    <a:pt x="0" y="165"/>
                  </a:lnTo>
                  <a:lnTo>
                    <a:pt x="0" y="181"/>
                  </a:lnTo>
                  <a:lnTo>
                    <a:pt x="15" y="191"/>
                  </a:lnTo>
                  <a:lnTo>
                    <a:pt x="43" y="190"/>
                  </a:lnTo>
                  <a:lnTo>
                    <a:pt x="89" y="168"/>
                  </a:lnTo>
                  <a:lnTo>
                    <a:pt x="147" y="158"/>
                  </a:lnTo>
                  <a:lnTo>
                    <a:pt x="198" y="165"/>
                  </a:lnTo>
                  <a:lnTo>
                    <a:pt x="144" y="179"/>
                  </a:lnTo>
                  <a:lnTo>
                    <a:pt x="105" y="191"/>
                  </a:lnTo>
                  <a:lnTo>
                    <a:pt x="61" y="210"/>
                  </a:lnTo>
                  <a:lnTo>
                    <a:pt x="51" y="224"/>
                  </a:lnTo>
                  <a:lnTo>
                    <a:pt x="51" y="242"/>
                  </a:lnTo>
                  <a:lnTo>
                    <a:pt x="67" y="253"/>
                  </a:lnTo>
                  <a:lnTo>
                    <a:pt x="87" y="250"/>
                  </a:lnTo>
                  <a:lnTo>
                    <a:pt x="150" y="233"/>
                  </a:lnTo>
                  <a:lnTo>
                    <a:pt x="205" y="230"/>
                  </a:lnTo>
                  <a:lnTo>
                    <a:pt x="249" y="233"/>
                  </a:lnTo>
                  <a:lnTo>
                    <a:pt x="273" y="250"/>
                  </a:lnTo>
                  <a:lnTo>
                    <a:pt x="301" y="279"/>
                  </a:lnTo>
                  <a:lnTo>
                    <a:pt x="323" y="310"/>
                  </a:lnTo>
                  <a:lnTo>
                    <a:pt x="346" y="342"/>
                  </a:lnTo>
                  <a:lnTo>
                    <a:pt x="364" y="366"/>
                  </a:lnTo>
                  <a:lnTo>
                    <a:pt x="397" y="389"/>
                  </a:lnTo>
                  <a:lnTo>
                    <a:pt x="429" y="396"/>
                  </a:lnTo>
                  <a:lnTo>
                    <a:pt x="464" y="399"/>
                  </a:lnTo>
                  <a:lnTo>
                    <a:pt x="507" y="396"/>
                  </a:lnTo>
                  <a:lnTo>
                    <a:pt x="539" y="393"/>
                  </a:lnTo>
                  <a:lnTo>
                    <a:pt x="582" y="404"/>
                  </a:lnTo>
                  <a:lnTo>
                    <a:pt x="698" y="425"/>
                  </a:lnTo>
                  <a:lnTo>
                    <a:pt x="698" y="253"/>
                  </a:lnTo>
                  <a:close/>
                </a:path>
              </a:pathLst>
            </a:custGeom>
            <a:solidFill>
              <a:srgbClr val="FFC080"/>
            </a:solidFill>
            <a:ln w="1588">
              <a:solidFill>
                <a:srgbClr val="402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80" name="Freeform 182"/>
            <p:cNvSpPr>
              <a:spLocks/>
            </p:cNvSpPr>
            <p:nvPr/>
          </p:nvSpPr>
          <p:spPr bwMode="auto">
            <a:xfrm flipH="1">
              <a:off x="1093788" y="3391445"/>
              <a:ext cx="52387" cy="14288"/>
            </a:xfrm>
            <a:custGeom>
              <a:avLst/>
              <a:gdLst>
                <a:gd name="T0" fmla="*/ 0 w 223"/>
                <a:gd name="T1" fmla="*/ 52 h 52"/>
                <a:gd name="T2" fmla="*/ 38 w 223"/>
                <a:gd name="T3" fmla="*/ 36 h 52"/>
                <a:gd name="T4" fmla="*/ 69 w 223"/>
                <a:gd name="T5" fmla="*/ 30 h 52"/>
                <a:gd name="T6" fmla="*/ 107 w 223"/>
                <a:gd name="T7" fmla="*/ 18 h 52"/>
                <a:gd name="T8" fmla="*/ 139 w 223"/>
                <a:gd name="T9" fmla="*/ 11 h 52"/>
                <a:gd name="T10" fmla="*/ 189 w 223"/>
                <a:gd name="T11" fmla="*/ 15 h 52"/>
                <a:gd name="T12" fmla="*/ 223 w 223"/>
                <a:gd name="T13" fmla="*/ 18 h 52"/>
                <a:gd name="T14" fmla="*/ 171 w 223"/>
                <a:gd name="T15" fmla="*/ 8 h 52"/>
                <a:gd name="T16" fmla="*/ 127 w 223"/>
                <a:gd name="T17" fmla="*/ 0 h 52"/>
                <a:gd name="T18" fmla="*/ 69 w 223"/>
                <a:gd name="T19" fmla="*/ 24 h 52"/>
                <a:gd name="T20" fmla="*/ 38 w 223"/>
                <a:gd name="T21" fmla="*/ 28 h 52"/>
                <a:gd name="T22" fmla="*/ 3 w 223"/>
                <a:gd name="T23" fmla="*/ 45 h 52"/>
                <a:gd name="T24" fmla="*/ 0 w 223"/>
                <a:gd name="T2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52">
                  <a:moveTo>
                    <a:pt x="0" y="52"/>
                  </a:moveTo>
                  <a:lnTo>
                    <a:pt x="38" y="36"/>
                  </a:lnTo>
                  <a:lnTo>
                    <a:pt x="69" y="30"/>
                  </a:lnTo>
                  <a:lnTo>
                    <a:pt x="107" y="18"/>
                  </a:lnTo>
                  <a:lnTo>
                    <a:pt x="139" y="11"/>
                  </a:lnTo>
                  <a:lnTo>
                    <a:pt x="189" y="15"/>
                  </a:lnTo>
                  <a:lnTo>
                    <a:pt x="223" y="18"/>
                  </a:lnTo>
                  <a:lnTo>
                    <a:pt x="171" y="8"/>
                  </a:lnTo>
                  <a:lnTo>
                    <a:pt x="127" y="0"/>
                  </a:lnTo>
                  <a:lnTo>
                    <a:pt x="69" y="24"/>
                  </a:lnTo>
                  <a:lnTo>
                    <a:pt x="38" y="28"/>
                  </a:lnTo>
                  <a:lnTo>
                    <a:pt x="3" y="45"/>
                  </a:lnTo>
                  <a:lnTo>
                    <a:pt x="0" y="52"/>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81" name="Freeform 183"/>
            <p:cNvSpPr>
              <a:spLocks/>
            </p:cNvSpPr>
            <p:nvPr/>
          </p:nvSpPr>
          <p:spPr bwMode="auto">
            <a:xfrm flipH="1">
              <a:off x="1073150" y="3377158"/>
              <a:ext cx="42863" cy="7937"/>
            </a:xfrm>
            <a:custGeom>
              <a:avLst/>
              <a:gdLst>
                <a:gd name="T0" fmla="*/ 51 w 188"/>
                <a:gd name="T1" fmla="*/ 0 h 36"/>
                <a:gd name="T2" fmla="*/ 29 w 188"/>
                <a:gd name="T3" fmla="*/ 1 h 36"/>
                <a:gd name="T4" fmla="*/ 0 w 188"/>
                <a:gd name="T5" fmla="*/ 11 h 36"/>
                <a:gd name="T6" fmla="*/ 19 w 188"/>
                <a:gd name="T7" fmla="*/ 9 h 36"/>
                <a:gd name="T8" fmla="*/ 48 w 188"/>
                <a:gd name="T9" fmla="*/ 4 h 36"/>
                <a:gd name="T10" fmla="*/ 109 w 188"/>
                <a:gd name="T11" fmla="*/ 20 h 36"/>
                <a:gd name="T12" fmla="*/ 143 w 188"/>
                <a:gd name="T13" fmla="*/ 30 h 36"/>
                <a:gd name="T14" fmla="*/ 181 w 188"/>
                <a:gd name="T15" fmla="*/ 36 h 36"/>
                <a:gd name="T16" fmla="*/ 188 w 188"/>
                <a:gd name="T17" fmla="*/ 30 h 36"/>
                <a:gd name="T18" fmla="*/ 146 w 188"/>
                <a:gd name="T19" fmla="*/ 22 h 36"/>
                <a:gd name="T20" fmla="*/ 97 w 188"/>
                <a:gd name="T21" fmla="*/ 11 h 36"/>
                <a:gd name="T22" fmla="*/ 51 w 188"/>
                <a:gd name="T2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6">
                  <a:moveTo>
                    <a:pt x="51" y="0"/>
                  </a:moveTo>
                  <a:lnTo>
                    <a:pt x="29" y="1"/>
                  </a:lnTo>
                  <a:lnTo>
                    <a:pt x="0" y="11"/>
                  </a:lnTo>
                  <a:lnTo>
                    <a:pt x="19" y="9"/>
                  </a:lnTo>
                  <a:lnTo>
                    <a:pt x="48" y="4"/>
                  </a:lnTo>
                  <a:lnTo>
                    <a:pt x="109" y="20"/>
                  </a:lnTo>
                  <a:lnTo>
                    <a:pt x="143" y="30"/>
                  </a:lnTo>
                  <a:lnTo>
                    <a:pt x="181" y="36"/>
                  </a:lnTo>
                  <a:lnTo>
                    <a:pt x="188" y="30"/>
                  </a:lnTo>
                  <a:lnTo>
                    <a:pt x="146" y="22"/>
                  </a:lnTo>
                  <a:lnTo>
                    <a:pt x="97" y="11"/>
                  </a:lnTo>
                  <a:lnTo>
                    <a:pt x="5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82" name="Freeform 184"/>
            <p:cNvSpPr>
              <a:spLocks/>
            </p:cNvSpPr>
            <p:nvPr/>
          </p:nvSpPr>
          <p:spPr bwMode="auto">
            <a:xfrm flipH="1">
              <a:off x="1092200" y="3412083"/>
              <a:ext cx="17463" cy="4762"/>
            </a:xfrm>
            <a:custGeom>
              <a:avLst/>
              <a:gdLst>
                <a:gd name="T0" fmla="*/ 0 w 76"/>
                <a:gd name="T1" fmla="*/ 8 h 17"/>
                <a:gd name="T2" fmla="*/ 8 w 76"/>
                <a:gd name="T3" fmla="*/ 17 h 17"/>
                <a:gd name="T4" fmla="*/ 36 w 76"/>
                <a:gd name="T5" fmla="*/ 12 h 17"/>
                <a:gd name="T6" fmla="*/ 67 w 76"/>
                <a:gd name="T7" fmla="*/ 12 h 17"/>
                <a:gd name="T8" fmla="*/ 76 w 76"/>
                <a:gd name="T9" fmla="*/ 0 h 17"/>
                <a:gd name="T10" fmla="*/ 55 w 76"/>
                <a:gd name="T11" fmla="*/ 4 h 17"/>
                <a:gd name="T12" fmla="*/ 0 w 76"/>
                <a:gd name="T13" fmla="*/ 8 h 17"/>
              </a:gdLst>
              <a:ahLst/>
              <a:cxnLst>
                <a:cxn ang="0">
                  <a:pos x="T0" y="T1"/>
                </a:cxn>
                <a:cxn ang="0">
                  <a:pos x="T2" y="T3"/>
                </a:cxn>
                <a:cxn ang="0">
                  <a:pos x="T4" y="T5"/>
                </a:cxn>
                <a:cxn ang="0">
                  <a:pos x="T6" y="T7"/>
                </a:cxn>
                <a:cxn ang="0">
                  <a:pos x="T8" y="T9"/>
                </a:cxn>
                <a:cxn ang="0">
                  <a:pos x="T10" y="T11"/>
                </a:cxn>
                <a:cxn ang="0">
                  <a:pos x="T12" y="T13"/>
                </a:cxn>
              </a:cxnLst>
              <a:rect l="0" t="0" r="r" b="b"/>
              <a:pathLst>
                <a:path w="76" h="17">
                  <a:moveTo>
                    <a:pt x="0" y="8"/>
                  </a:moveTo>
                  <a:lnTo>
                    <a:pt x="8" y="17"/>
                  </a:lnTo>
                  <a:lnTo>
                    <a:pt x="36" y="12"/>
                  </a:lnTo>
                  <a:lnTo>
                    <a:pt x="67" y="12"/>
                  </a:lnTo>
                  <a:lnTo>
                    <a:pt x="76" y="0"/>
                  </a:lnTo>
                  <a:lnTo>
                    <a:pt x="55" y="4"/>
                  </a:lnTo>
                  <a:lnTo>
                    <a:pt x="0" y="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83" name="Freeform 185"/>
            <p:cNvSpPr>
              <a:spLocks/>
            </p:cNvSpPr>
            <p:nvPr/>
          </p:nvSpPr>
          <p:spPr bwMode="auto">
            <a:xfrm flipH="1">
              <a:off x="1143000" y="3407320"/>
              <a:ext cx="4763" cy="9525"/>
            </a:xfrm>
            <a:custGeom>
              <a:avLst/>
              <a:gdLst>
                <a:gd name="T0" fmla="*/ 19 w 19"/>
                <a:gd name="T1" fmla="*/ 0 h 32"/>
                <a:gd name="T2" fmla="*/ 19 w 19"/>
                <a:gd name="T3" fmla="*/ 9 h 32"/>
                <a:gd name="T4" fmla="*/ 14 w 19"/>
                <a:gd name="T5" fmla="*/ 24 h 32"/>
                <a:gd name="T6" fmla="*/ 0 w 19"/>
                <a:gd name="T7" fmla="*/ 32 h 32"/>
                <a:gd name="T8" fmla="*/ 19 w 19"/>
                <a:gd name="T9" fmla="*/ 0 h 32"/>
              </a:gdLst>
              <a:ahLst/>
              <a:cxnLst>
                <a:cxn ang="0">
                  <a:pos x="T0" y="T1"/>
                </a:cxn>
                <a:cxn ang="0">
                  <a:pos x="T2" y="T3"/>
                </a:cxn>
                <a:cxn ang="0">
                  <a:pos x="T4" y="T5"/>
                </a:cxn>
                <a:cxn ang="0">
                  <a:pos x="T6" y="T7"/>
                </a:cxn>
                <a:cxn ang="0">
                  <a:pos x="T8" y="T9"/>
                </a:cxn>
              </a:cxnLst>
              <a:rect l="0" t="0" r="r" b="b"/>
              <a:pathLst>
                <a:path w="19" h="32">
                  <a:moveTo>
                    <a:pt x="19" y="0"/>
                  </a:moveTo>
                  <a:lnTo>
                    <a:pt x="19" y="9"/>
                  </a:lnTo>
                  <a:lnTo>
                    <a:pt x="14" y="24"/>
                  </a:lnTo>
                  <a:lnTo>
                    <a:pt x="0" y="32"/>
                  </a:lnTo>
                  <a:lnTo>
                    <a:pt x="19"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84" name="Freeform 186"/>
            <p:cNvSpPr>
              <a:spLocks/>
            </p:cNvSpPr>
            <p:nvPr/>
          </p:nvSpPr>
          <p:spPr bwMode="auto">
            <a:xfrm flipH="1">
              <a:off x="1066800" y="3397795"/>
              <a:ext cx="9525" cy="11113"/>
            </a:xfrm>
            <a:custGeom>
              <a:avLst/>
              <a:gdLst>
                <a:gd name="T0" fmla="*/ 0 w 35"/>
                <a:gd name="T1" fmla="*/ 0 h 43"/>
                <a:gd name="T2" fmla="*/ 7 w 35"/>
                <a:gd name="T3" fmla="*/ 14 h 43"/>
                <a:gd name="T4" fmla="*/ 7 w 35"/>
                <a:gd name="T5" fmla="*/ 24 h 43"/>
                <a:gd name="T6" fmla="*/ 35 w 35"/>
                <a:gd name="T7" fmla="*/ 43 h 43"/>
                <a:gd name="T8" fmla="*/ 0 w 35"/>
                <a:gd name="T9" fmla="*/ 0 h 43"/>
              </a:gdLst>
              <a:ahLst/>
              <a:cxnLst>
                <a:cxn ang="0">
                  <a:pos x="T0" y="T1"/>
                </a:cxn>
                <a:cxn ang="0">
                  <a:pos x="T2" y="T3"/>
                </a:cxn>
                <a:cxn ang="0">
                  <a:pos x="T4" y="T5"/>
                </a:cxn>
                <a:cxn ang="0">
                  <a:pos x="T6" y="T7"/>
                </a:cxn>
                <a:cxn ang="0">
                  <a:pos x="T8" y="T9"/>
                </a:cxn>
              </a:cxnLst>
              <a:rect l="0" t="0" r="r" b="b"/>
              <a:pathLst>
                <a:path w="35" h="43">
                  <a:moveTo>
                    <a:pt x="0" y="0"/>
                  </a:moveTo>
                  <a:lnTo>
                    <a:pt x="7" y="14"/>
                  </a:lnTo>
                  <a:lnTo>
                    <a:pt x="7" y="24"/>
                  </a:lnTo>
                  <a:lnTo>
                    <a:pt x="35" y="43"/>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85" name="Freeform 187"/>
            <p:cNvSpPr>
              <a:spLocks/>
            </p:cNvSpPr>
            <p:nvPr/>
          </p:nvSpPr>
          <p:spPr bwMode="auto">
            <a:xfrm flipH="1">
              <a:off x="1035050" y="3397795"/>
              <a:ext cx="25400" cy="33338"/>
            </a:xfrm>
            <a:custGeom>
              <a:avLst/>
              <a:gdLst>
                <a:gd name="T0" fmla="*/ 0 w 114"/>
                <a:gd name="T1" fmla="*/ 0 h 114"/>
                <a:gd name="T2" fmla="*/ 21 w 114"/>
                <a:gd name="T3" fmla="*/ 35 h 114"/>
                <a:gd name="T4" fmla="*/ 43 w 114"/>
                <a:gd name="T5" fmla="*/ 63 h 114"/>
                <a:gd name="T6" fmla="*/ 114 w 114"/>
                <a:gd name="T7" fmla="*/ 114 h 114"/>
                <a:gd name="T8" fmla="*/ 47 w 114"/>
                <a:gd name="T9" fmla="*/ 53 h 114"/>
                <a:gd name="T10" fmla="*/ 0 w 114"/>
                <a:gd name="T11" fmla="*/ 0 h 114"/>
              </a:gdLst>
              <a:ahLst/>
              <a:cxnLst>
                <a:cxn ang="0">
                  <a:pos x="T0" y="T1"/>
                </a:cxn>
                <a:cxn ang="0">
                  <a:pos x="T2" y="T3"/>
                </a:cxn>
                <a:cxn ang="0">
                  <a:pos x="T4" y="T5"/>
                </a:cxn>
                <a:cxn ang="0">
                  <a:pos x="T6" y="T7"/>
                </a:cxn>
                <a:cxn ang="0">
                  <a:pos x="T8" y="T9"/>
                </a:cxn>
                <a:cxn ang="0">
                  <a:pos x="T10" y="T11"/>
                </a:cxn>
              </a:cxnLst>
              <a:rect l="0" t="0" r="r" b="b"/>
              <a:pathLst>
                <a:path w="114" h="114">
                  <a:moveTo>
                    <a:pt x="0" y="0"/>
                  </a:moveTo>
                  <a:lnTo>
                    <a:pt x="21" y="35"/>
                  </a:lnTo>
                  <a:lnTo>
                    <a:pt x="43" y="63"/>
                  </a:lnTo>
                  <a:lnTo>
                    <a:pt x="114" y="114"/>
                  </a:lnTo>
                  <a:lnTo>
                    <a:pt x="47" y="53"/>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86" name="Freeform 188"/>
            <p:cNvSpPr>
              <a:spLocks/>
            </p:cNvSpPr>
            <p:nvPr/>
          </p:nvSpPr>
          <p:spPr bwMode="auto">
            <a:xfrm flipH="1">
              <a:off x="1020763" y="3443833"/>
              <a:ext cx="6350" cy="20637"/>
            </a:xfrm>
            <a:custGeom>
              <a:avLst/>
              <a:gdLst>
                <a:gd name="T0" fmla="*/ 27 w 27"/>
                <a:gd name="T1" fmla="*/ 0 h 82"/>
                <a:gd name="T2" fmla="*/ 9 w 27"/>
                <a:gd name="T3" fmla="*/ 29 h 82"/>
                <a:gd name="T4" fmla="*/ 4 w 27"/>
                <a:gd name="T5" fmla="*/ 57 h 82"/>
                <a:gd name="T6" fmla="*/ 3 w 27"/>
                <a:gd name="T7" fmla="*/ 82 h 82"/>
                <a:gd name="T8" fmla="*/ 0 w 27"/>
                <a:gd name="T9" fmla="*/ 47 h 82"/>
                <a:gd name="T10" fmla="*/ 3 w 27"/>
                <a:gd name="T11" fmla="*/ 21 h 82"/>
                <a:gd name="T12" fmla="*/ 27 w 2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27" h="82">
                  <a:moveTo>
                    <a:pt x="27" y="0"/>
                  </a:moveTo>
                  <a:lnTo>
                    <a:pt x="9" y="29"/>
                  </a:lnTo>
                  <a:lnTo>
                    <a:pt x="4" y="57"/>
                  </a:lnTo>
                  <a:lnTo>
                    <a:pt x="3" y="82"/>
                  </a:lnTo>
                  <a:lnTo>
                    <a:pt x="0" y="47"/>
                  </a:lnTo>
                  <a:lnTo>
                    <a:pt x="3" y="21"/>
                  </a:lnTo>
                  <a:lnTo>
                    <a:pt x="27"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87" name="Freeform 189"/>
            <p:cNvSpPr>
              <a:spLocks/>
            </p:cNvSpPr>
            <p:nvPr/>
          </p:nvSpPr>
          <p:spPr bwMode="auto">
            <a:xfrm flipH="1">
              <a:off x="1082675" y="3420020"/>
              <a:ext cx="1588" cy="9525"/>
            </a:xfrm>
            <a:custGeom>
              <a:avLst/>
              <a:gdLst>
                <a:gd name="T0" fmla="*/ 11 w 15"/>
                <a:gd name="T1" fmla="*/ 0 h 30"/>
                <a:gd name="T2" fmla="*/ 15 w 15"/>
                <a:gd name="T3" fmla="*/ 12 h 30"/>
                <a:gd name="T4" fmla="*/ 0 w 15"/>
                <a:gd name="T5" fmla="*/ 30 h 30"/>
                <a:gd name="T6" fmla="*/ 11 w 15"/>
                <a:gd name="T7" fmla="*/ 0 h 30"/>
              </a:gdLst>
              <a:ahLst/>
              <a:cxnLst>
                <a:cxn ang="0">
                  <a:pos x="T0" y="T1"/>
                </a:cxn>
                <a:cxn ang="0">
                  <a:pos x="T2" y="T3"/>
                </a:cxn>
                <a:cxn ang="0">
                  <a:pos x="T4" y="T5"/>
                </a:cxn>
                <a:cxn ang="0">
                  <a:pos x="T6" y="T7"/>
                </a:cxn>
              </a:cxnLst>
              <a:rect l="0" t="0" r="r" b="b"/>
              <a:pathLst>
                <a:path w="15" h="30">
                  <a:moveTo>
                    <a:pt x="11" y="0"/>
                  </a:moveTo>
                  <a:lnTo>
                    <a:pt x="15" y="12"/>
                  </a:lnTo>
                  <a:lnTo>
                    <a:pt x="0" y="30"/>
                  </a:lnTo>
                  <a:lnTo>
                    <a:pt x="1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88" name="Freeform 190"/>
            <p:cNvSpPr>
              <a:spLocks/>
            </p:cNvSpPr>
            <p:nvPr/>
          </p:nvSpPr>
          <p:spPr bwMode="auto">
            <a:xfrm flipH="1">
              <a:off x="842963" y="3112045"/>
              <a:ext cx="12700" cy="9525"/>
            </a:xfrm>
            <a:custGeom>
              <a:avLst/>
              <a:gdLst>
                <a:gd name="T0" fmla="*/ 0 w 51"/>
                <a:gd name="T1" fmla="*/ 0 h 36"/>
                <a:gd name="T2" fmla="*/ 14 w 51"/>
                <a:gd name="T3" fmla="*/ 10 h 36"/>
                <a:gd name="T4" fmla="*/ 29 w 51"/>
                <a:gd name="T5" fmla="*/ 15 h 36"/>
                <a:gd name="T6" fmla="*/ 43 w 51"/>
                <a:gd name="T7" fmla="*/ 23 h 36"/>
                <a:gd name="T8" fmla="*/ 51 w 51"/>
                <a:gd name="T9" fmla="*/ 36 h 36"/>
                <a:gd name="T10" fmla="*/ 39 w 51"/>
                <a:gd name="T11" fmla="*/ 32 h 36"/>
                <a:gd name="T12" fmla="*/ 14 w 51"/>
                <a:gd name="T13" fmla="*/ 24 h 36"/>
                <a:gd name="T14" fmla="*/ 0 w 51"/>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36">
                  <a:moveTo>
                    <a:pt x="0" y="0"/>
                  </a:moveTo>
                  <a:lnTo>
                    <a:pt x="14" y="10"/>
                  </a:lnTo>
                  <a:lnTo>
                    <a:pt x="29" y="15"/>
                  </a:lnTo>
                  <a:lnTo>
                    <a:pt x="43" y="23"/>
                  </a:lnTo>
                  <a:lnTo>
                    <a:pt x="51" y="36"/>
                  </a:lnTo>
                  <a:lnTo>
                    <a:pt x="39" y="32"/>
                  </a:lnTo>
                  <a:lnTo>
                    <a:pt x="14" y="24"/>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89" name="Freeform 191"/>
            <p:cNvSpPr>
              <a:spLocks/>
            </p:cNvSpPr>
            <p:nvPr/>
          </p:nvSpPr>
          <p:spPr bwMode="auto">
            <a:xfrm flipH="1">
              <a:off x="849313" y="3126333"/>
              <a:ext cx="1587" cy="7937"/>
            </a:xfrm>
            <a:custGeom>
              <a:avLst/>
              <a:gdLst>
                <a:gd name="T0" fmla="*/ 0 w 14"/>
                <a:gd name="T1" fmla="*/ 0 h 24"/>
                <a:gd name="T2" fmla="*/ 14 w 14"/>
                <a:gd name="T3" fmla="*/ 0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0"/>
                  </a:lnTo>
                  <a:lnTo>
                    <a:pt x="14" y="24"/>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90" name="Freeform 192"/>
            <p:cNvSpPr>
              <a:spLocks/>
            </p:cNvSpPr>
            <p:nvPr/>
          </p:nvSpPr>
          <p:spPr bwMode="auto">
            <a:xfrm flipH="1">
              <a:off x="801688" y="3178720"/>
              <a:ext cx="96837" cy="298450"/>
            </a:xfrm>
            <a:custGeom>
              <a:avLst/>
              <a:gdLst>
                <a:gd name="T0" fmla="*/ 369 w 431"/>
                <a:gd name="T1" fmla="*/ 0 h 1076"/>
                <a:gd name="T2" fmla="*/ 328 w 431"/>
                <a:gd name="T3" fmla="*/ 44 h 1076"/>
                <a:gd name="T4" fmla="*/ 317 w 431"/>
                <a:gd name="T5" fmla="*/ 108 h 1076"/>
                <a:gd name="T6" fmla="*/ 254 w 431"/>
                <a:gd name="T7" fmla="*/ 170 h 1076"/>
                <a:gd name="T8" fmla="*/ 126 w 431"/>
                <a:gd name="T9" fmla="*/ 461 h 1076"/>
                <a:gd name="T10" fmla="*/ 57 w 431"/>
                <a:gd name="T11" fmla="*/ 724 h 1076"/>
                <a:gd name="T12" fmla="*/ 0 w 431"/>
                <a:gd name="T13" fmla="*/ 1076 h 1076"/>
                <a:gd name="T14" fmla="*/ 178 w 431"/>
                <a:gd name="T15" fmla="*/ 919 h 1076"/>
                <a:gd name="T16" fmla="*/ 431 w 431"/>
                <a:gd name="T17" fmla="*/ 140 h 1076"/>
                <a:gd name="T18" fmla="*/ 369 w 431"/>
                <a:gd name="T19" fmla="*/ 0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1" h="1076">
                  <a:moveTo>
                    <a:pt x="369" y="0"/>
                  </a:moveTo>
                  <a:lnTo>
                    <a:pt x="328" y="44"/>
                  </a:lnTo>
                  <a:lnTo>
                    <a:pt x="317" y="108"/>
                  </a:lnTo>
                  <a:lnTo>
                    <a:pt x="254" y="170"/>
                  </a:lnTo>
                  <a:lnTo>
                    <a:pt x="126" y="461"/>
                  </a:lnTo>
                  <a:lnTo>
                    <a:pt x="57" y="724"/>
                  </a:lnTo>
                  <a:lnTo>
                    <a:pt x="0" y="1076"/>
                  </a:lnTo>
                  <a:lnTo>
                    <a:pt x="178" y="919"/>
                  </a:lnTo>
                  <a:lnTo>
                    <a:pt x="431" y="140"/>
                  </a:lnTo>
                  <a:lnTo>
                    <a:pt x="369" y="0"/>
                  </a:lnTo>
                  <a:close/>
                </a:path>
              </a:pathLst>
            </a:custGeom>
            <a:solidFill>
              <a:srgbClr val="40000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91" name="Freeform 193"/>
            <p:cNvSpPr>
              <a:spLocks/>
            </p:cNvSpPr>
            <p:nvPr/>
          </p:nvSpPr>
          <p:spPr bwMode="auto">
            <a:xfrm flipH="1">
              <a:off x="639763" y="3121570"/>
              <a:ext cx="376237" cy="498475"/>
            </a:xfrm>
            <a:custGeom>
              <a:avLst/>
              <a:gdLst>
                <a:gd name="T0" fmla="*/ 1309 w 1606"/>
                <a:gd name="T1" fmla="*/ 94 h 1792"/>
                <a:gd name="T2" fmla="*/ 1258 w 1606"/>
                <a:gd name="T3" fmla="*/ 0 h 1792"/>
                <a:gd name="T4" fmla="*/ 867 w 1606"/>
                <a:gd name="T5" fmla="*/ 163 h 1792"/>
                <a:gd name="T6" fmla="*/ 850 w 1606"/>
                <a:gd name="T7" fmla="*/ 288 h 1792"/>
                <a:gd name="T8" fmla="*/ 818 w 1606"/>
                <a:gd name="T9" fmla="*/ 332 h 1792"/>
                <a:gd name="T10" fmla="*/ 773 w 1606"/>
                <a:gd name="T11" fmla="*/ 382 h 1792"/>
                <a:gd name="T12" fmla="*/ 747 w 1606"/>
                <a:gd name="T13" fmla="*/ 472 h 1792"/>
                <a:gd name="T14" fmla="*/ 660 w 1606"/>
                <a:gd name="T15" fmla="*/ 678 h 1792"/>
                <a:gd name="T16" fmla="*/ 590 w 1606"/>
                <a:gd name="T17" fmla="*/ 924 h 1792"/>
                <a:gd name="T18" fmla="*/ 558 w 1606"/>
                <a:gd name="T19" fmla="*/ 1088 h 1792"/>
                <a:gd name="T20" fmla="*/ 243 w 1606"/>
                <a:gd name="T21" fmla="*/ 1094 h 1792"/>
                <a:gd name="T22" fmla="*/ 192 w 1606"/>
                <a:gd name="T23" fmla="*/ 1125 h 1792"/>
                <a:gd name="T24" fmla="*/ 47 w 1606"/>
                <a:gd name="T25" fmla="*/ 1125 h 1792"/>
                <a:gd name="T26" fmla="*/ 7 w 1606"/>
                <a:gd name="T27" fmla="*/ 1189 h 1792"/>
                <a:gd name="T28" fmla="*/ 0 w 1606"/>
                <a:gd name="T29" fmla="*/ 1264 h 1792"/>
                <a:gd name="T30" fmla="*/ 15 w 1606"/>
                <a:gd name="T31" fmla="*/ 1332 h 1792"/>
                <a:gd name="T32" fmla="*/ 148 w 1606"/>
                <a:gd name="T33" fmla="*/ 1358 h 1792"/>
                <a:gd name="T34" fmla="*/ 211 w 1606"/>
                <a:gd name="T35" fmla="*/ 1452 h 1792"/>
                <a:gd name="T36" fmla="*/ 337 w 1606"/>
                <a:gd name="T37" fmla="*/ 1484 h 1792"/>
                <a:gd name="T38" fmla="*/ 430 w 1606"/>
                <a:gd name="T39" fmla="*/ 1484 h 1792"/>
                <a:gd name="T40" fmla="*/ 538 w 1606"/>
                <a:gd name="T41" fmla="*/ 1503 h 1792"/>
                <a:gd name="T42" fmla="*/ 544 w 1606"/>
                <a:gd name="T43" fmla="*/ 1548 h 1792"/>
                <a:gd name="T44" fmla="*/ 538 w 1606"/>
                <a:gd name="T45" fmla="*/ 1642 h 1792"/>
                <a:gd name="T46" fmla="*/ 550 w 1606"/>
                <a:gd name="T47" fmla="*/ 1705 h 1792"/>
                <a:gd name="T48" fmla="*/ 608 w 1606"/>
                <a:gd name="T49" fmla="*/ 1712 h 1792"/>
                <a:gd name="T50" fmla="*/ 677 w 1606"/>
                <a:gd name="T51" fmla="*/ 1724 h 1792"/>
                <a:gd name="T52" fmla="*/ 747 w 1606"/>
                <a:gd name="T53" fmla="*/ 1786 h 1792"/>
                <a:gd name="T54" fmla="*/ 830 w 1606"/>
                <a:gd name="T55" fmla="*/ 1786 h 1792"/>
                <a:gd name="T56" fmla="*/ 905 w 1606"/>
                <a:gd name="T57" fmla="*/ 1779 h 1792"/>
                <a:gd name="T58" fmla="*/ 1019 w 1606"/>
                <a:gd name="T59" fmla="*/ 1744 h 1792"/>
                <a:gd name="T60" fmla="*/ 1145 w 1606"/>
                <a:gd name="T61" fmla="*/ 1756 h 1792"/>
                <a:gd name="T62" fmla="*/ 1273 w 1606"/>
                <a:gd name="T63" fmla="*/ 1792 h 1792"/>
                <a:gd name="T64" fmla="*/ 1392 w 1606"/>
                <a:gd name="T65" fmla="*/ 1766 h 1792"/>
                <a:gd name="T66" fmla="*/ 1473 w 1606"/>
                <a:gd name="T67" fmla="*/ 1674 h 1792"/>
                <a:gd name="T68" fmla="*/ 1467 w 1606"/>
                <a:gd name="T69" fmla="*/ 1571 h 1792"/>
                <a:gd name="T70" fmla="*/ 1497 w 1606"/>
                <a:gd name="T71" fmla="*/ 1446 h 1792"/>
                <a:gd name="T72" fmla="*/ 1516 w 1606"/>
                <a:gd name="T73" fmla="*/ 1282 h 1792"/>
                <a:gd name="T74" fmla="*/ 1554 w 1606"/>
                <a:gd name="T75" fmla="*/ 1131 h 1792"/>
                <a:gd name="T76" fmla="*/ 1606 w 1606"/>
                <a:gd name="T77" fmla="*/ 906 h 1792"/>
                <a:gd name="T78" fmla="*/ 1598 w 1606"/>
                <a:gd name="T79" fmla="*/ 678 h 1792"/>
                <a:gd name="T80" fmla="*/ 1598 w 1606"/>
                <a:gd name="T81" fmla="*/ 478 h 1792"/>
                <a:gd name="T82" fmla="*/ 1586 w 1606"/>
                <a:gd name="T83" fmla="*/ 338 h 1792"/>
                <a:gd name="T84" fmla="*/ 1554 w 1606"/>
                <a:gd name="T85" fmla="*/ 276 h 1792"/>
                <a:gd name="T86" fmla="*/ 1484 w 1606"/>
                <a:gd name="T87" fmla="*/ 225 h 1792"/>
                <a:gd name="T88" fmla="*/ 1403 w 1606"/>
                <a:gd name="T89" fmla="*/ 142 h 1792"/>
                <a:gd name="T90" fmla="*/ 1309 w 1606"/>
                <a:gd name="T91" fmla="*/ 9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06" h="1792">
                  <a:moveTo>
                    <a:pt x="1309" y="94"/>
                  </a:moveTo>
                  <a:lnTo>
                    <a:pt x="1258" y="0"/>
                  </a:lnTo>
                  <a:lnTo>
                    <a:pt x="867" y="163"/>
                  </a:lnTo>
                  <a:lnTo>
                    <a:pt x="850" y="288"/>
                  </a:lnTo>
                  <a:lnTo>
                    <a:pt x="818" y="332"/>
                  </a:lnTo>
                  <a:lnTo>
                    <a:pt x="773" y="382"/>
                  </a:lnTo>
                  <a:lnTo>
                    <a:pt x="747" y="472"/>
                  </a:lnTo>
                  <a:lnTo>
                    <a:pt x="660" y="678"/>
                  </a:lnTo>
                  <a:lnTo>
                    <a:pt x="590" y="924"/>
                  </a:lnTo>
                  <a:lnTo>
                    <a:pt x="558" y="1088"/>
                  </a:lnTo>
                  <a:lnTo>
                    <a:pt x="243" y="1094"/>
                  </a:lnTo>
                  <a:lnTo>
                    <a:pt x="192" y="1125"/>
                  </a:lnTo>
                  <a:lnTo>
                    <a:pt x="47" y="1125"/>
                  </a:lnTo>
                  <a:lnTo>
                    <a:pt x="7" y="1189"/>
                  </a:lnTo>
                  <a:lnTo>
                    <a:pt x="0" y="1264"/>
                  </a:lnTo>
                  <a:lnTo>
                    <a:pt x="15" y="1332"/>
                  </a:lnTo>
                  <a:lnTo>
                    <a:pt x="148" y="1358"/>
                  </a:lnTo>
                  <a:lnTo>
                    <a:pt x="211" y="1452"/>
                  </a:lnTo>
                  <a:lnTo>
                    <a:pt x="337" y="1484"/>
                  </a:lnTo>
                  <a:lnTo>
                    <a:pt x="430" y="1484"/>
                  </a:lnTo>
                  <a:lnTo>
                    <a:pt x="538" y="1503"/>
                  </a:lnTo>
                  <a:lnTo>
                    <a:pt x="544" y="1548"/>
                  </a:lnTo>
                  <a:lnTo>
                    <a:pt x="538" y="1642"/>
                  </a:lnTo>
                  <a:lnTo>
                    <a:pt x="550" y="1705"/>
                  </a:lnTo>
                  <a:lnTo>
                    <a:pt x="608" y="1712"/>
                  </a:lnTo>
                  <a:lnTo>
                    <a:pt x="677" y="1724"/>
                  </a:lnTo>
                  <a:lnTo>
                    <a:pt x="747" y="1786"/>
                  </a:lnTo>
                  <a:lnTo>
                    <a:pt x="830" y="1786"/>
                  </a:lnTo>
                  <a:lnTo>
                    <a:pt x="905" y="1779"/>
                  </a:lnTo>
                  <a:lnTo>
                    <a:pt x="1019" y="1744"/>
                  </a:lnTo>
                  <a:lnTo>
                    <a:pt x="1145" y="1756"/>
                  </a:lnTo>
                  <a:lnTo>
                    <a:pt x="1273" y="1792"/>
                  </a:lnTo>
                  <a:lnTo>
                    <a:pt x="1392" y="1766"/>
                  </a:lnTo>
                  <a:lnTo>
                    <a:pt x="1473" y="1674"/>
                  </a:lnTo>
                  <a:lnTo>
                    <a:pt x="1467" y="1571"/>
                  </a:lnTo>
                  <a:lnTo>
                    <a:pt x="1497" y="1446"/>
                  </a:lnTo>
                  <a:lnTo>
                    <a:pt x="1516" y="1282"/>
                  </a:lnTo>
                  <a:lnTo>
                    <a:pt x="1554" y="1131"/>
                  </a:lnTo>
                  <a:lnTo>
                    <a:pt x="1606" y="906"/>
                  </a:lnTo>
                  <a:lnTo>
                    <a:pt x="1598" y="678"/>
                  </a:lnTo>
                  <a:lnTo>
                    <a:pt x="1598" y="478"/>
                  </a:lnTo>
                  <a:lnTo>
                    <a:pt x="1586" y="338"/>
                  </a:lnTo>
                  <a:lnTo>
                    <a:pt x="1554" y="276"/>
                  </a:lnTo>
                  <a:lnTo>
                    <a:pt x="1484" y="225"/>
                  </a:lnTo>
                  <a:lnTo>
                    <a:pt x="1403" y="142"/>
                  </a:lnTo>
                  <a:lnTo>
                    <a:pt x="1309" y="94"/>
                  </a:lnTo>
                  <a:close/>
                </a:path>
              </a:pathLst>
            </a:custGeom>
            <a:solidFill>
              <a:srgbClr val="C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592" name="Freeform 194"/>
            <p:cNvSpPr>
              <a:spLocks/>
            </p:cNvSpPr>
            <p:nvPr/>
          </p:nvSpPr>
          <p:spPr bwMode="auto">
            <a:xfrm flipH="1">
              <a:off x="646113" y="3151733"/>
              <a:ext cx="236537" cy="461962"/>
            </a:xfrm>
            <a:custGeom>
              <a:avLst/>
              <a:gdLst>
                <a:gd name="T0" fmla="*/ 132 w 1014"/>
                <a:gd name="T1" fmla="*/ 1382 h 1671"/>
                <a:gd name="T2" fmla="*/ 370 w 1014"/>
                <a:gd name="T3" fmla="*/ 1363 h 1671"/>
                <a:gd name="T4" fmla="*/ 573 w 1014"/>
                <a:gd name="T5" fmla="*/ 1301 h 1671"/>
                <a:gd name="T6" fmla="*/ 656 w 1014"/>
                <a:gd name="T7" fmla="*/ 1149 h 1671"/>
                <a:gd name="T8" fmla="*/ 630 w 1014"/>
                <a:gd name="T9" fmla="*/ 1050 h 1671"/>
                <a:gd name="T10" fmla="*/ 787 w 1014"/>
                <a:gd name="T11" fmla="*/ 837 h 1671"/>
                <a:gd name="T12" fmla="*/ 642 w 1014"/>
                <a:gd name="T13" fmla="*/ 931 h 1671"/>
                <a:gd name="T14" fmla="*/ 718 w 1014"/>
                <a:gd name="T15" fmla="*/ 741 h 1671"/>
                <a:gd name="T16" fmla="*/ 845 w 1014"/>
                <a:gd name="T17" fmla="*/ 497 h 1671"/>
                <a:gd name="T18" fmla="*/ 656 w 1014"/>
                <a:gd name="T19" fmla="*/ 703 h 1671"/>
                <a:gd name="T20" fmla="*/ 630 w 1014"/>
                <a:gd name="T21" fmla="*/ 378 h 1671"/>
                <a:gd name="T22" fmla="*/ 535 w 1014"/>
                <a:gd name="T23" fmla="*/ 264 h 1671"/>
                <a:gd name="T24" fmla="*/ 402 w 1014"/>
                <a:gd name="T25" fmla="*/ 214 h 1671"/>
                <a:gd name="T26" fmla="*/ 661 w 1014"/>
                <a:gd name="T27" fmla="*/ 126 h 1671"/>
                <a:gd name="T28" fmla="*/ 781 w 1014"/>
                <a:gd name="T29" fmla="*/ 226 h 1671"/>
                <a:gd name="T30" fmla="*/ 705 w 1014"/>
                <a:gd name="T31" fmla="*/ 126 h 1671"/>
                <a:gd name="T32" fmla="*/ 560 w 1014"/>
                <a:gd name="T33" fmla="*/ 82 h 1671"/>
                <a:gd name="T34" fmla="*/ 661 w 1014"/>
                <a:gd name="T35" fmla="*/ 44 h 1671"/>
                <a:gd name="T36" fmla="*/ 750 w 1014"/>
                <a:gd name="T37" fmla="*/ 0 h 1671"/>
                <a:gd name="T38" fmla="*/ 868 w 1014"/>
                <a:gd name="T39" fmla="*/ 94 h 1671"/>
                <a:gd name="T40" fmla="*/ 976 w 1014"/>
                <a:gd name="T41" fmla="*/ 182 h 1671"/>
                <a:gd name="T42" fmla="*/ 1014 w 1014"/>
                <a:gd name="T43" fmla="*/ 334 h 1671"/>
                <a:gd name="T44" fmla="*/ 1008 w 1014"/>
                <a:gd name="T45" fmla="*/ 628 h 1671"/>
                <a:gd name="T46" fmla="*/ 970 w 1014"/>
                <a:gd name="T47" fmla="*/ 975 h 1671"/>
                <a:gd name="T48" fmla="*/ 913 w 1014"/>
                <a:gd name="T49" fmla="*/ 1314 h 1671"/>
                <a:gd name="T50" fmla="*/ 888 w 1014"/>
                <a:gd name="T51" fmla="*/ 1527 h 1671"/>
                <a:gd name="T52" fmla="*/ 830 w 1014"/>
                <a:gd name="T53" fmla="*/ 1627 h 1671"/>
                <a:gd name="T54" fmla="*/ 699 w 1014"/>
                <a:gd name="T55" fmla="*/ 1671 h 1671"/>
                <a:gd name="T56" fmla="*/ 612 w 1014"/>
                <a:gd name="T57" fmla="*/ 1648 h 1671"/>
                <a:gd name="T58" fmla="*/ 541 w 1014"/>
                <a:gd name="T59" fmla="*/ 1559 h 1671"/>
                <a:gd name="T60" fmla="*/ 516 w 1014"/>
                <a:gd name="T61" fmla="*/ 1534 h 1671"/>
                <a:gd name="T62" fmla="*/ 407 w 1014"/>
                <a:gd name="T63" fmla="*/ 1622 h 1671"/>
                <a:gd name="T64" fmla="*/ 276 w 1014"/>
                <a:gd name="T65" fmla="*/ 1652 h 1671"/>
                <a:gd name="T66" fmla="*/ 170 w 1014"/>
                <a:gd name="T67" fmla="*/ 1636 h 1671"/>
                <a:gd name="T68" fmla="*/ 240 w 1014"/>
                <a:gd name="T69" fmla="*/ 1565 h 1671"/>
                <a:gd name="T70" fmla="*/ 352 w 1014"/>
                <a:gd name="T71" fmla="*/ 1446 h 1671"/>
                <a:gd name="T72" fmla="*/ 176 w 1014"/>
                <a:gd name="T73" fmla="*/ 1546 h 1671"/>
                <a:gd name="T74" fmla="*/ 32 w 1014"/>
                <a:gd name="T75" fmla="*/ 1590 h 1671"/>
                <a:gd name="T76" fmla="*/ 0 w 1014"/>
                <a:gd name="T77" fmla="*/ 1527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4" h="1671">
                  <a:moveTo>
                    <a:pt x="0" y="1402"/>
                  </a:moveTo>
                  <a:lnTo>
                    <a:pt x="132" y="1382"/>
                  </a:lnTo>
                  <a:lnTo>
                    <a:pt x="245" y="1376"/>
                  </a:lnTo>
                  <a:lnTo>
                    <a:pt x="370" y="1363"/>
                  </a:lnTo>
                  <a:lnTo>
                    <a:pt x="509" y="1344"/>
                  </a:lnTo>
                  <a:lnTo>
                    <a:pt x="573" y="1301"/>
                  </a:lnTo>
                  <a:lnTo>
                    <a:pt x="744" y="1088"/>
                  </a:lnTo>
                  <a:lnTo>
                    <a:pt x="656" y="1149"/>
                  </a:lnTo>
                  <a:lnTo>
                    <a:pt x="598" y="1201"/>
                  </a:lnTo>
                  <a:lnTo>
                    <a:pt x="630" y="1050"/>
                  </a:lnTo>
                  <a:lnTo>
                    <a:pt x="693" y="992"/>
                  </a:lnTo>
                  <a:lnTo>
                    <a:pt x="787" y="837"/>
                  </a:lnTo>
                  <a:lnTo>
                    <a:pt x="699" y="911"/>
                  </a:lnTo>
                  <a:lnTo>
                    <a:pt x="642" y="931"/>
                  </a:lnTo>
                  <a:lnTo>
                    <a:pt x="656" y="823"/>
                  </a:lnTo>
                  <a:lnTo>
                    <a:pt x="718" y="741"/>
                  </a:lnTo>
                  <a:lnTo>
                    <a:pt x="781" y="679"/>
                  </a:lnTo>
                  <a:lnTo>
                    <a:pt x="845" y="497"/>
                  </a:lnTo>
                  <a:lnTo>
                    <a:pt x="724" y="647"/>
                  </a:lnTo>
                  <a:lnTo>
                    <a:pt x="656" y="703"/>
                  </a:lnTo>
                  <a:lnTo>
                    <a:pt x="648" y="471"/>
                  </a:lnTo>
                  <a:lnTo>
                    <a:pt x="630" y="378"/>
                  </a:lnTo>
                  <a:lnTo>
                    <a:pt x="592" y="334"/>
                  </a:lnTo>
                  <a:lnTo>
                    <a:pt x="535" y="264"/>
                  </a:lnTo>
                  <a:lnTo>
                    <a:pt x="445" y="232"/>
                  </a:lnTo>
                  <a:lnTo>
                    <a:pt x="402" y="214"/>
                  </a:lnTo>
                  <a:lnTo>
                    <a:pt x="528" y="94"/>
                  </a:lnTo>
                  <a:lnTo>
                    <a:pt x="661" y="126"/>
                  </a:lnTo>
                  <a:lnTo>
                    <a:pt x="750" y="176"/>
                  </a:lnTo>
                  <a:lnTo>
                    <a:pt x="781" y="226"/>
                  </a:lnTo>
                  <a:lnTo>
                    <a:pt x="756" y="150"/>
                  </a:lnTo>
                  <a:lnTo>
                    <a:pt x="705" y="126"/>
                  </a:lnTo>
                  <a:lnTo>
                    <a:pt x="624" y="94"/>
                  </a:lnTo>
                  <a:lnTo>
                    <a:pt x="560" y="82"/>
                  </a:lnTo>
                  <a:lnTo>
                    <a:pt x="598" y="62"/>
                  </a:lnTo>
                  <a:lnTo>
                    <a:pt x="661" y="44"/>
                  </a:lnTo>
                  <a:lnTo>
                    <a:pt x="718" y="25"/>
                  </a:lnTo>
                  <a:lnTo>
                    <a:pt x="750" y="0"/>
                  </a:lnTo>
                  <a:lnTo>
                    <a:pt x="825" y="50"/>
                  </a:lnTo>
                  <a:lnTo>
                    <a:pt x="868" y="94"/>
                  </a:lnTo>
                  <a:lnTo>
                    <a:pt x="913" y="150"/>
                  </a:lnTo>
                  <a:lnTo>
                    <a:pt x="976" y="182"/>
                  </a:lnTo>
                  <a:lnTo>
                    <a:pt x="988" y="240"/>
                  </a:lnTo>
                  <a:lnTo>
                    <a:pt x="1014" y="334"/>
                  </a:lnTo>
                  <a:lnTo>
                    <a:pt x="1014" y="478"/>
                  </a:lnTo>
                  <a:lnTo>
                    <a:pt x="1008" y="628"/>
                  </a:lnTo>
                  <a:lnTo>
                    <a:pt x="1002" y="799"/>
                  </a:lnTo>
                  <a:lnTo>
                    <a:pt x="970" y="975"/>
                  </a:lnTo>
                  <a:lnTo>
                    <a:pt x="931" y="1157"/>
                  </a:lnTo>
                  <a:lnTo>
                    <a:pt x="913" y="1314"/>
                  </a:lnTo>
                  <a:lnTo>
                    <a:pt x="882" y="1426"/>
                  </a:lnTo>
                  <a:lnTo>
                    <a:pt x="888" y="1527"/>
                  </a:lnTo>
                  <a:lnTo>
                    <a:pt x="875" y="1584"/>
                  </a:lnTo>
                  <a:lnTo>
                    <a:pt x="830" y="1627"/>
                  </a:lnTo>
                  <a:lnTo>
                    <a:pt x="775" y="1664"/>
                  </a:lnTo>
                  <a:lnTo>
                    <a:pt x="699" y="1671"/>
                  </a:lnTo>
                  <a:lnTo>
                    <a:pt x="661" y="1652"/>
                  </a:lnTo>
                  <a:lnTo>
                    <a:pt x="612" y="1648"/>
                  </a:lnTo>
                  <a:lnTo>
                    <a:pt x="490" y="1622"/>
                  </a:lnTo>
                  <a:lnTo>
                    <a:pt x="541" y="1559"/>
                  </a:lnTo>
                  <a:lnTo>
                    <a:pt x="598" y="1470"/>
                  </a:lnTo>
                  <a:lnTo>
                    <a:pt x="516" y="1534"/>
                  </a:lnTo>
                  <a:lnTo>
                    <a:pt x="452" y="1590"/>
                  </a:lnTo>
                  <a:lnTo>
                    <a:pt x="407" y="1622"/>
                  </a:lnTo>
                  <a:lnTo>
                    <a:pt x="345" y="1652"/>
                  </a:lnTo>
                  <a:lnTo>
                    <a:pt x="276" y="1652"/>
                  </a:lnTo>
                  <a:lnTo>
                    <a:pt x="208" y="1652"/>
                  </a:lnTo>
                  <a:lnTo>
                    <a:pt x="170" y="1636"/>
                  </a:lnTo>
                  <a:lnTo>
                    <a:pt x="151" y="1616"/>
                  </a:lnTo>
                  <a:lnTo>
                    <a:pt x="240" y="1565"/>
                  </a:lnTo>
                  <a:lnTo>
                    <a:pt x="327" y="1484"/>
                  </a:lnTo>
                  <a:lnTo>
                    <a:pt x="352" y="1446"/>
                  </a:lnTo>
                  <a:lnTo>
                    <a:pt x="282" y="1463"/>
                  </a:lnTo>
                  <a:lnTo>
                    <a:pt x="176" y="1546"/>
                  </a:lnTo>
                  <a:lnTo>
                    <a:pt x="132" y="1584"/>
                  </a:lnTo>
                  <a:lnTo>
                    <a:pt x="32" y="1590"/>
                  </a:lnTo>
                  <a:lnTo>
                    <a:pt x="0" y="1572"/>
                  </a:lnTo>
                  <a:lnTo>
                    <a:pt x="0" y="1527"/>
                  </a:lnTo>
                  <a:lnTo>
                    <a:pt x="0" y="1402"/>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93" name="Freeform 195"/>
            <p:cNvSpPr>
              <a:spLocks/>
            </p:cNvSpPr>
            <p:nvPr/>
          </p:nvSpPr>
          <p:spPr bwMode="auto">
            <a:xfrm flipH="1">
              <a:off x="663575" y="3380333"/>
              <a:ext cx="71438" cy="215900"/>
            </a:xfrm>
            <a:custGeom>
              <a:avLst/>
              <a:gdLst>
                <a:gd name="T0" fmla="*/ 0 w 295"/>
                <a:gd name="T1" fmla="*/ 774 h 774"/>
                <a:gd name="T2" fmla="*/ 51 w 295"/>
                <a:gd name="T3" fmla="*/ 748 h 774"/>
                <a:gd name="T4" fmla="*/ 107 w 295"/>
                <a:gd name="T5" fmla="*/ 686 h 774"/>
                <a:gd name="T6" fmla="*/ 156 w 295"/>
                <a:gd name="T7" fmla="*/ 573 h 774"/>
                <a:gd name="T8" fmla="*/ 183 w 295"/>
                <a:gd name="T9" fmla="*/ 477 h 774"/>
                <a:gd name="T10" fmla="*/ 220 w 295"/>
                <a:gd name="T11" fmla="*/ 371 h 774"/>
                <a:gd name="T12" fmla="*/ 239 w 295"/>
                <a:gd name="T13" fmla="*/ 270 h 774"/>
                <a:gd name="T14" fmla="*/ 270 w 295"/>
                <a:gd name="T15" fmla="*/ 114 h 774"/>
                <a:gd name="T16" fmla="*/ 295 w 295"/>
                <a:gd name="T17" fmla="*/ 0 h 774"/>
                <a:gd name="T18" fmla="*/ 232 w 295"/>
                <a:gd name="T19" fmla="*/ 226 h 774"/>
                <a:gd name="T20" fmla="*/ 183 w 295"/>
                <a:gd name="T21" fmla="*/ 402 h 774"/>
                <a:gd name="T22" fmla="*/ 126 w 295"/>
                <a:gd name="T23" fmla="*/ 521 h 774"/>
                <a:gd name="T24" fmla="*/ 38 w 295"/>
                <a:gd name="T25" fmla="*/ 648 h 774"/>
                <a:gd name="T26" fmla="*/ 0 w 295"/>
                <a:gd name="T2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774">
                  <a:moveTo>
                    <a:pt x="0" y="774"/>
                  </a:moveTo>
                  <a:lnTo>
                    <a:pt x="51" y="748"/>
                  </a:lnTo>
                  <a:lnTo>
                    <a:pt x="107" y="686"/>
                  </a:lnTo>
                  <a:lnTo>
                    <a:pt x="156" y="573"/>
                  </a:lnTo>
                  <a:lnTo>
                    <a:pt x="183" y="477"/>
                  </a:lnTo>
                  <a:lnTo>
                    <a:pt x="220" y="371"/>
                  </a:lnTo>
                  <a:lnTo>
                    <a:pt x="239" y="270"/>
                  </a:lnTo>
                  <a:lnTo>
                    <a:pt x="270" y="114"/>
                  </a:lnTo>
                  <a:lnTo>
                    <a:pt x="295" y="0"/>
                  </a:lnTo>
                  <a:lnTo>
                    <a:pt x="232" y="226"/>
                  </a:lnTo>
                  <a:lnTo>
                    <a:pt x="183" y="402"/>
                  </a:lnTo>
                  <a:lnTo>
                    <a:pt x="126" y="521"/>
                  </a:lnTo>
                  <a:lnTo>
                    <a:pt x="38" y="648"/>
                  </a:lnTo>
                  <a:lnTo>
                    <a:pt x="0" y="774"/>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94" name="Freeform 196"/>
            <p:cNvSpPr>
              <a:spLocks/>
            </p:cNvSpPr>
            <p:nvPr/>
          </p:nvSpPr>
          <p:spPr bwMode="auto">
            <a:xfrm flipH="1">
              <a:off x="735013" y="3207295"/>
              <a:ext cx="273050" cy="322263"/>
            </a:xfrm>
            <a:custGeom>
              <a:avLst/>
              <a:gdLst>
                <a:gd name="T0" fmla="*/ 820 w 1172"/>
                <a:gd name="T1" fmla="*/ 43 h 1162"/>
                <a:gd name="T2" fmla="*/ 719 w 1172"/>
                <a:gd name="T3" fmla="*/ 213 h 1162"/>
                <a:gd name="T4" fmla="*/ 739 w 1172"/>
                <a:gd name="T5" fmla="*/ 381 h 1162"/>
                <a:gd name="T6" fmla="*/ 727 w 1172"/>
                <a:gd name="T7" fmla="*/ 571 h 1162"/>
                <a:gd name="T8" fmla="*/ 727 w 1172"/>
                <a:gd name="T9" fmla="*/ 621 h 1162"/>
                <a:gd name="T10" fmla="*/ 739 w 1172"/>
                <a:gd name="T11" fmla="*/ 684 h 1162"/>
                <a:gd name="T12" fmla="*/ 688 w 1172"/>
                <a:gd name="T13" fmla="*/ 729 h 1162"/>
                <a:gd name="T14" fmla="*/ 644 w 1172"/>
                <a:gd name="T15" fmla="*/ 779 h 1162"/>
                <a:gd name="T16" fmla="*/ 569 w 1172"/>
                <a:gd name="T17" fmla="*/ 779 h 1162"/>
                <a:gd name="T18" fmla="*/ 304 w 1172"/>
                <a:gd name="T19" fmla="*/ 793 h 1162"/>
                <a:gd name="T20" fmla="*/ 170 w 1172"/>
                <a:gd name="T21" fmla="*/ 831 h 1162"/>
                <a:gd name="T22" fmla="*/ 0 w 1172"/>
                <a:gd name="T23" fmla="*/ 873 h 1162"/>
                <a:gd name="T24" fmla="*/ 6 w 1172"/>
                <a:gd name="T25" fmla="*/ 1004 h 1162"/>
                <a:gd name="T26" fmla="*/ 109 w 1172"/>
                <a:gd name="T27" fmla="*/ 978 h 1162"/>
                <a:gd name="T28" fmla="*/ 133 w 1172"/>
                <a:gd name="T29" fmla="*/ 916 h 1162"/>
                <a:gd name="T30" fmla="*/ 147 w 1172"/>
                <a:gd name="T31" fmla="*/ 1030 h 1162"/>
                <a:gd name="T32" fmla="*/ 215 w 1172"/>
                <a:gd name="T33" fmla="*/ 1118 h 1162"/>
                <a:gd name="T34" fmla="*/ 403 w 1172"/>
                <a:gd name="T35" fmla="*/ 1155 h 1162"/>
                <a:gd name="T36" fmla="*/ 379 w 1172"/>
                <a:gd name="T37" fmla="*/ 1093 h 1162"/>
                <a:gd name="T38" fmla="*/ 279 w 1172"/>
                <a:gd name="T39" fmla="*/ 978 h 1162"/>
                <a:gd name="T40" fmla="*/ 358 w 1172"/>
                <a:gd name="T41" fmla="*/ 929 h 1162"/>
                <a:gd name="T42" fmla="*/ 403 w 1172"/>
                <a:gd name="T43" fmla="*/ 1036 h 1162"/>
                <a:gd name="T44" fmla="*/ 537 w 1172"/>
                <a:gd name="T45" fmla="*/ 1149 h 1162"/>
                <a:gd name="T46" fmla="*/ 713 w 1172"/>
                <a:gd name="T47" fmla="*/ 1149 h 1162"/>
                <a:gd name="T48" fmla="*/ 517 w 1172"/>
                <a:gd name="T49" fmla="*/ 1016 h 1162"/>
                <a:gd name="T50" fmla="*/ 435 w 1172"/>
                <a:gd name="T51" fmla="*/ 929 h 1162"/>
                <a:gd name="T52" fmla="*/ 479 w 1172"/>
                <a:gd name="T53" fmla="*/ 885 h 1162"/>
                <a:gd name="T54" fmla="*/ 549 w 1172"/>
                <a:gd name="T55" fmla="*/ 972 h 1162"/>
                <a:gd name="T56" fmla="*/ 675 w 1172"/>
                <a:gd name="T57" fmla="*/ 1068 h 1162"/>
                <a:gd name="T58" fmla="*/ 782 w 1172"/>
                <a:gd name="T59" fmla="*/ 1123 h 1162"/>
                <a:gd name="T60" fmla="*/ 921 w 1172"/>
                <a:gd name="T61" fmla="*/ 1136 h 1162"/>
                <a:gd name="T62" fmla="*/ 833 w 1172"/>
                <a:gd name="T63" fmla="*/ 1068 h 1162"/>
                <a:gd name="T64" fmla="*/ 727 w 1172"/>
                <a:gd name="T65" fmla="*/ 978 h 1162"/>
                <a:gd name="T66" fmla="*/ 756 w 1172"/>
                <a:gd name="T67" fmla="*/ 929 h 1162"/>
                <a:gd name="T68" fmla="*/ 808 w 1172"/>
                <a:gd name="T69" fmla="*/ 1010 h 1162"/>
                <a:gd name="T70" fmla="*/ 914 w 1172"/>
                <a:gd name="T71" fmla="*/ 1087 h 1162"/>
                <a:gd name="T72" fmla="*/ 1046 w 1172"/>
                <a:gd name="T73" fmla="*/ 1098 h 1162"/>
                <a:gd name="T74" fmla="*/ 1117 w 1172"/>
                <a:gd name="T75" fmla="*/ 991 h 1162"/>
                <a:gd name="T76" fmla="*/ 878 w 1172"/>
                <a:gd name="T77" fmla="*/ 954 h 1162"/>
                <a:gd name="T78" fmla="*/ 733 w 1172"/>
                <a:gd name="T79" fmla="*/ 868 h 1162"/>
                <a:gd name="T80" fmla="*/ 707 w 1172"/>
                <a:gd name="T81" fmla="*/ 793 h 1162"/>
                <a:gd name="T82" fmla="*/ 765 w 1172"/>
                <a:gd name="T83" fmla="*/ 831 h 1162"/>
                <a:gd name="T84" fmla="*/ 927 w 1172"/>
                <a:gd name="T85" fmla="*/ 935 h 1162"/>
                <a:gd name="T86" fmla="*/ 1117 w 1172"/>
                <a:gd name="T87" fmla="*/ 991 h 1162"/>
                <a:gd name="T88" fmla="*/ 1155 w 1172"/>
                <a:gd name="T89" fmla="*/ 767 h 1162"/>
                <a:gd name="T90" fmla="*/ 1046 w 1172"/>
                <a:gd name="T91" fmla="*/ 741 h 1162"/>
                <a:gd name="T92" fmla="*/ 820 w 1172"/>
                <a:gd name="T93" fmla="*/ 761 h 1162"/>
                <a:gd name="T94" fmla="*/ 782 w 1172"/>
                <a:gd name="T95" fmla="*/ 716 h 1162"/>
                <a:gd name="T96" fmla="*/ 901 w 1172"/>
                <a:gd name="T97" fmla="*/ 735 h 1162"/>
                <a:gd name="T98" fmla="*/ 1155 w 1172"/>
                <a:gd name="T99" fmla="*/ 684 h 1162"/>
                <a:gd name="T100" fmla="*/ 1167 w 1172"/>
                <a:gd name="T101" fmla="*/ 483 h 1162"/>
                <a:gd name="T102" fmla="*/ 1161 w 1172"/>
                <a:gd name="T103" fmla="*/ 264 h 1162"/>
                <a:gd name="T104" fmla="*/ 1034 w 1172"/>
                <a:gd name="T105" fmla="*/ 152 h 1162"/>
                <a:gd name="T106" fmla="*/ 1161 w 1172"/>
                <a:gd name="T107" fmla="*/ 201 h 1162"/>
                <a:gd name="T108" fmla="*/ 1091 w 1172"/>
                <a:gd name="T109" fmla="*/ 68 h 1162"/>
                <a:gd name="T110" fmla="*/ 959 w 1172"/>
                <a:gd name="T111" fmla="*/ 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2" h="1162">
                  <a:moveTo>
                    <a:pt x="959" y="0"/>
                  </a:moveTo>
                  <a:lnTo>
                    <a:pt x="820" y="43"/>
                  </a:lnTo>
                  <a:lnTo>
                    <a:pt x="756" y="100"/>
                  </a:lnTo>
                  <a:lnTo>
                    <a:pt x="719" y="213"/>
                  </a:lnTo>
                  <a:lnTo>
                    <a:pt x="719" y="321"/>
                  </a:lnTo>
                  <a:lnTo>
                    <a:pt x="739" y="381"/>
                  </a:lnTo>
                  <a:lnTo>
                    <a:pt x="727" y="489"/>
                  </a:lnTo>
                  <a:lnTo>
                    <a:pt x="727" y="571"/>
                  </a:lnTo>
                  <a:lnTo>
                    <a:pt x="745" y="591"/>
                  </a:lnTo>
                  <a:lnTo>
                    <a:pt x="727" y="621"/>
                  </a:lnTo>
                  <a:lnTo>
                    <a:pt x="713" y="652"/>
                  </a:lnTo>
                  <a:lnTo>
                    <a:pt x="739" y="684"/>
                  </a:lnTo>
                  <a:lnTo>
                    <a:pt x="739" y="716"/>
                  </a:lnTo>
                  <a:lnTo>
                    <a:pt x="688" y="729"/>
                  </a:lnTo>
                  <a:lnTo>
                    <a:pt x="695" y="761"/>
                  </a:lnTo>
                  <a:lnTo>
                    <a:pt x="644" y="779"/>
                  </a:lnTo>
                  <a:lnTo>
                    <a:pt x="599" y="767"/>
                  </a:lnTo>
                  <a:lnTo>
                    <a:pt x="569" y="779"/>
                  </a:lnTo>
                  <a:lnTo>
                    <a:pt x="428" y="799"/>
                  </a:lnTo>
                  <a:lnTo>
                    <a:pt x="304" y="793"/>
                  </a:lnTo>
                  <a:lnTo>
                    <a:pt x="222" y="799"/>
                  </a:lnTo>
                  <a:lnTo>
                    <a:pt x="170" y="831"/>
                  </a:lnTo>
                  <a:lnTo>
                    <a:pt x="45" y="831"/>
                  </a:lnTo>
                  <a:lnTo>
                    <a:pt x="0" y="873"/>
                  </a:lnTo>
                  <a:lnTo>
                    <a:pt x="0" y="923"/>
                  </a:lnTo>
                  <a:lnTo>
                    <a:pt x="6" y="1004"/>
                  </a:lnTo>
                  <a:lnTo>
                    <a:pt x="109" y="1030"/>
                  </a:lnTo>
                  <a:lnTo>
                    <a:pt x="109" y="978"/>
                  </a:lnTo>
                  <a:lnTo>
                    <a:pt x="115" y="935"/>
                  </a:lnTo>
                  <a:lnTo>
                    <a:pt x="133" y="916"/>
                  </a:lnTo>
                  <a:lnTo>
                    <a:pt x="141" y="966"/>
                  </a:lnTo>
                  <a:lnTo>
                    <a:pt x="147" y="1030"/>
                  </a:lnTo>
                  <a:lnTo>
                    <a:pt x="170" y="1068"/>
                  </a:lnTo>
                  <a:lnTo>
                    <a:pt x="215" y="1118"/>
                  </a:lnTo>
                  <a:lnTo>
                    <a:pt x="321" y="1142"/>
                  </a:lnTo>
                  <a:lnTo>
                    <a:pt x="403" y="1155"/>
                  </a:lnTo>
                  <a:lnTo>
                    <a:pt x="499" y="1162"/>
                  </a:lnTo>
                  <a:lnTo>
                    <a:pt x="379" y="1093"/>
                  </a:lnTo>
                  <a:lnTo>
                    <a:pt x="297" y="1030"/>
                  </a:lnTo>
                  <a:lnTo>
                    <a:pt x="279" y="978"/>
                  </a:lnTo>
                  <a:lnTo>
                    <a:pt x="291" y="935"/>
                  </a:lnTo>
                  <a:lnTo>
                    <a:pt x="358" y="929"/>
                  </a:lnTo>
                  <a:lnTo>
                    <a:pt x="385" y="978"/>
                  </a:lnTo>
                  <a:lnTo>
                    <a:pt x="403" y="1036"/>
                  </a:lnTo>
                  <a:lnTo>
                    <a:pt x="467" y="1098"/>
                  </a:lnTo>
                  <a:lnTo>
                    <a:pt x="537" y="1149"/>
                  </a:lnTo>
                  <a:lnTo>
                    <a:pt x="607" y="1155"/>
                  </a:lnTo>
                  <a:lnTo>
                    <a:pt x="713" y="1149"/>
                  </a:lnTo>
                  <a:lnTo>
                    <a:pt x="599" y="1061"/>
                  </a:lnTo>
                  <a:lnTo>
                    <a:pt x="517" y="1016"/>
                  </a:lnTo>
                  <a:lnTo>
                    <a:pt x="454" y="966"/>
                  </a:lnTo>
                  <a:lnTo>
                    <a:pt x="435" y="929"/>
                  </a:lnTo>
                  <a:lnTo>
                    <a:pt x="441" y="891"/>
                  </a:lnTo>
                  <a:lnTo>
                    <a:pt x="479" y="885"/>
                  </a:lnTo>
                  <a:lnTo>
                    <a:pt x="523" y="923"/>
                  </a:lnTo>
                  <a:lnTo>
                    <a:pt x="549" y="972"/>
                  </a:lnTo>
                  <a:lnTo>
                    <a:pt x="607" y="1036"/>
                  </a:lnTo>
                  <a:lnTo>
                    <a:pt x="675" y="1068"/>
                  </a:lnTo>
                  <a:lnTo>
                    <a:pt x="727" y="1098"/>
                  </a:lnTo>
                  <a:lnTo>
                    <a:pt x="782" y="1123"/>
                  </a:lnTo>
                  <a:lnTo>
                    <a:pt x="846" y="1136"/>
                  </a:lnTo>
                  <a:lnTo>
                    <a:pt x="921" y="1136"/>
                  </a:lnTo>
                  <a:lnTo>
                    <a:pt x="994" y="1122"/>
                  </a:lnTo>
                  <a:lnTo>
                    <a:pt x="833" y="1068"/>
                  </a:lnTo>
                  <a:lnTo>
                    <a:pt x="771" y="1036"/>
                  </a:lnTo>
                  <a:lnTo>
                    <a:pt x="727" y="978"/>
                  </a:lnTo>
                  <a:lnTo>
                    <a:pt x="719" y="929"/>
                  </a:lnTo>
                  <a:lnTo>
                    <a:pt x="756" y="929"/>
                  </a:lnTo>
                  <a:lnTo>
                    <a:pt x="777" y="972"/>
                  </a:lnTo>
                  <a:lnTo>
                    <a:pt x="808" y="1010"/>
                  </a:lnTo>
                  <a:lnTo>
                    <a:pt x="859" y="1049"/>
                  </a:lnTo>
                  <a:lnTo>
                    <a:pt x="914" y="1087"/>
                  </a:lnTo>
                  <a:lnTo>
                    <a:pt x="989" y="1119"/>
                  </a:lnTo>
                  <a:lnTo>
                    <a:pt x="1046" y="1098"/>
                  </a:lnTo>
                  <a:lnTo>
                    <a:pt x="1072" y="1068"/>
                  </a:lnTo>
                  <a:lnTo>
                    <a:pt x="1117" y="991"/>
                  </a:lnTo>
                  <a:lnTo>
                    <a:pt x="1034" y="972"/>
                  </a:lnTo>
                  <a:lnTo>
                    <a:pt x="878" y="954"/>
                  </a:lnTo>
                  <a:lnTo>
                    <a:pt x="782" y="910"/>
                  </a:lnTo>
                  <a:lnTo>
                    <a:pt x="733" y="868"/>
                  </a:lnTo>
                  <a:lnTo>
                    <a:pt x="713" y="816"/>
                  </a:lnTo>
                  <a:lnTo>
                    <a:pt x="707" y="793"/>
                  </a:lnTo>
                  <a:lnTo>
                    <a:pt x="733" y="793"/>
                  </a:lnTo>
                  <a:lnTo>
                    <a:pt x="765" y="831"/>
                  </a:lnTo>
                  <a:lnTo>
                    <a:pt x="814" y="897"/>
                  </a:lnTo>
                  <a:lnTo>
                    <a:pt x="927" y="935"/>
                  </a:lnTo>
                  <a:lnTo>
                    <a:pt x="1034" y="968"/>
                  </a:lnTo>
                  <a:lnTo>
                    <a:pt x="1117" y="991"/>
                  </a:lnTo>
                  <a:lnTo>
                    <a:pt x="1149" y="861"/>
                  </a:lnTo>
                  <a:lnTo>
                    <a:pt x="1155" y="767"/>
                  </a:lnTo>
                  <a:lnTo>
                    <a:pt x="1155" y="683"/>
                  </a:lnTo>
                  <a:lnTo>
                    <a:pt x="1046" y="741"/>
                  </a:lnTo>
                  <a:lnTo>
                    <a:pt x="921" y="767"/>
                  </a:lnTo>
                  <a:lnTo>
                    <a:pt x="820" y="761"/>
                  </a:lnTo>
                  <a:lnTo>
                    <a:pt x="795" y="748"/>
                  </a:lnTo>
                  <a:lnTo>
                    <a:pt x="782" y="716"/>
                  </a:lnTo>
                  <a:lnTo>
                    <a:pt x="840" y="716"/>
                  </a:lnTo>
                  <a:lnTo>
                    <a:pt x="901" y="735"/>
                  </a:lnTo>
                  <a:lnTo>
                    <a:pt x="1049" y="741"/>
                  </a:lnTo>
                  <a:lnTo>
                    <a:pt x="1155" y="684"/>
                  </a:lnTo>
                  <a:lnTo>
                    <a:pt x="1161" y="565"/>
                  </a:lnTo>
                  <a:lnTo>
                    <a:pt x="1167" y="483"/>
                  </a:lnTo>
                  <a:lnTo>
                    <a:pt x="1172" y="401"/>
                  </a:lnTo>
                  <a:lnTo>
                    <a:pt x="1161" y="264"/>
                  </a:lnTo>
                  <a:lnTo>
                    <a:pt x="1129" y="213"/>
                  </a:lnTo>
                  <a:lnTo>
                    <a:pt x="1034" y="152"/>
                  </a:lnTo>
                  <a:lnTo>
                    <a:pt x="1065" y="158"/>
                  </a:lnTo>
                  <a:lnTo>
                    <a:pt x="1161" y="201"/>
                  </a:lnTo>
                  <a:lnTo>
                    <a:pt x="1123" y="113"/>
                  </a:lnTo>
                  <a:lnTo>
                    <a:pt x="1091" y="68"/>
                  </a:lnTo>
                  <a:lnTo>
                    <a:pt x="1065" y="38"/>
                  </a:lnTo>
                  <a:lnTo>
                    <a:pt x="959"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95" name="Freeform 197"/>
            <p:cNvSpPr>
              <a:spLocks/>
            </p:cNvSpPr>
            <p:nvPr/>
          </p:nvSpPr>
          <p:spPr bwMode="auto">
            <a:xfrm flipH="1">
              <a:off x="752475" y="3327945"/>
              <a:ext cx="69850" cy="71438"/>
            </a:xfrm>
            <a:custGeom>
              <a:avLst/>
              <a:gdLst>
                <a:gd name="T0" fmla="*/ 0 w 295"/>
                <a:gd name="T1" fmla="*/ 0 h 263"/>
                <a:gd name="T2" fmla="*/ 0 w 295"/>
                <a:gd name="T3" fmla="*/ 21 h 263"/>
                <a:gd name="T4" fmla="*/ 38 w 295"/>
                <a:gd name="T5" fmla="*/ 71 h 263"/>
                <a:gd name="T6" fmla="*/ 75 w 295"/>
                <a:gd name="T7" fmla="*/ 99 h 263"/>
                <a:gd name="T8" fmla="*/ 152 w 295"/>
                <a:gd name="T9" fmla="*/ 158 h 263"/>
                <a:gd name="T10" fmla="*/ 184 w 295"/>
                <a:gd name="T11" fmla="*/ 182 h 263"/>
                <a:gd name="T12" fmla="*/ 260 w 295"/>
                <a:gd name="T13" fmla="*/ 239 h 263"/>
                <a:gd name="T14" fmla="*/ 178 w 295"/>
                <a:gd name="T15" fmla="*/ 213 h 263"/>
                <a:gd name="T16" fmla="*/ 97 w 295"/>
                <a:gd name="T17" fmla="*/ 188 h 263"/>
                <a:gd name="T18" fmla="*/ 16 w 295"/>
                <a:gd name="T19" fmla="*/ 182 h 263"/>
                <a:gd name="T20" fmla="*/ 22 w 295"/>
                <a:gd name="T21" fmla="*/ 207 h 263"/>
                <a:gd name="T22" fmla="*/ 152 w 295"/>
                <a:gd name="T23" fmla="*/ 231 h 263"/>
                <a:gd name="T24" fmla="*/ 222 w 295"/>
                <a:gd name="T25" fmla="*/ 257 h 263"/>
                <a:gd name="T26" fmla="*/ 260 w 295"/>
                <a:gd name="T27" fmla="*/ 263 h 263"/>
                <a:gd name="T28" fmla="*/ 292 w 295"/>
                <a:gd name="T29" fmla="*/ 252 h 263"/>
                <a:gd name="T30" fmla="*/ 295 w 295"/>
                <a:gd name="T31" fmla="*/ 222 h 263"/>
                <a:gd name="T32" fmla="*/ 269 w 295"/>
                <a:gd name="T33" fmla="*/ 199 h 263"/>
                <a:gd name="T34" fmla="*/ 232 w 295"/>
                <a:gd name="T35" fmla="*/ 162 h 263"/>
                <a:gd name="T36" fmla="*/ 188 w 295"/>
                <a:gd name="T37" fmla="*/ 112 h 263"/>
                <a:gd name="T38" fmla="*/ 144 w 295"/>
                <a:gd name="T39" fmla="*/ 56 h 263"/>
                <a:gd name="T40" fmla="*/ 91 w 295"/>
                <a:gd name="T41" fmla="*/ 17 h 263"/>
                <a:gd name="T42" fmla="*/ 35 w 295"/>
                <a:gd name="T43" fmla="*/ 3 h 263"/>
                <a:gd name="T44" fmla="*/ 0 w 295"/>
                <a:gd name="T45"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5" h="263">
                  <a:moveTo>
                    <a:pt x="0" y="0"/>
                  </a:moveTo>
                  <a:lnTo>
                    <a:pt x="0" y="21"/>
                  </a:lnTo>
                  <a:lnTo>
                    <a:pt x="38" y="71"/>
                  </a:lnTo>
                  <a:lnTo>
                    <a:pt x="75" y="99"/>
                  </a:lnTo>
                  <a:lnTo>
                    <a:pt x="152" y="158"/>
                  </a:lnTo>
                  <a:lnTo>
                    <a:pt x="184" y="182"/>
                  </a:lnTo>
                  <a:lnTo>
                    <a:pt x="260" y="239"/>
                  </a:lnTo>
                  <a:lnTo>
                    <a:pt x="178" y="213"/>
                  </a:lnTo>
                  <a:lnTo>
                    <a:pt x="97" y="188"/>
                  </a:lnTo>
                  <a:lnTo>
                    <a:pt x="16" y="182"/>
                  </a:lnTo>
                  <a:lnTo>
                    <a:pt x="22" y="207"/>
                  </a:lnTo>
                  <a:lnTo>
                    <a:pt x="152" y="231"/>
                  </a:lnTo>
                  <a:lnTo>
                    <a:pt x="222" y="257"/>
                  </a:lnTo>
                  <a:lnTo>
                    <a:pt x="260" y="263"/>
                  </a:lnTo>
                  <a:lnTo>
                    <a:pt x="292" y="252"/>
                  </a:lnTo>
                  <a:lnTo>
                    <a:pt x="295" y="222"/>
                  </a:lnTo>
                  <a:lnTo>
                    <a:pt x="269" y="199"/>
                  </a:lnTo>
                  <a:lnTo>
                    <a:pt x="232" y="162"/>
                  </a:lnTo>
                  <a:lnTo>
                    <a:pt x="188" y="112"/>
                  </a:lnTo>
                  <a:lnTo>
                    <a:pt x="144" y="56"/>
                  </a:lnTo>
                  <a:lnTo>
                    <a:pt x="91" y="17"/>
                  </a:lnTo>
                  <a:lnTo>
                    <a:pt x="35" y="3"/>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96" name="Freeform 198"/>
            <p:cNvSpPr>
              <a:spLocks/>
            </p:cNvSpPr>
            <p:nvPr/>
          </p:nvSpPr>
          <p:spPr bwMode="auto">
            <a:xfrm flipH="1">
              <a:off x="755650" y="3267620"/>
              <a:ext cx="61913" cy="95250"/>
            </a:xfrm>
            <a:custGeom>
              <a:avLst/>
              <a:gdLst>
                <a:gd name="T0" fmla="*/ 51 w 270"/>
                <a:gd name="T1" fmla="*/ 0 h 345"/>
                <a:gd name="T2" fmla="*/ 13 w 270"/>
                <a:gd name="T3" fmla="*/ 7 h 345"/>
                <a:gd name="T4" fmla="*/ 0 w 270"/>
                <a:gd name="T5" fmla="*/ 39 h 345"/>
                <a:gd name="T6" fmla="*/ 3 w 270"/>
                <a:gd name="T7" fmla="*/ 65 h 345"/>
                <a:gd name="T8" fmla="*/ 26 w 270"/>
                <a:gd name="T9" fmla="*/ 101 h 345"/>
                <a:gd name="T10" fmla="*/ 57 w 270"/>
                <a:gd name="T11" fmla="*/ 112 h 345"/>
                <a:gd name="T12" fmla="*/ 116 w 270"/>
                <a:gd name="T13" fmla="*/ 149 h 345"/>
                <a:gd name="T14" fmla="*/ 172 w 270"/>
                <a:gd name="T15" fmla="*/ 195 h 345"/>
                <a:gd name="T16" fmla="*/ 212 w 270"/>
                <a:gd name="T17" fmla="*/ 259 h 345"/>
                <a:gd name="T18" fmla="*/ 257 w 270"/>
                <a:gd name="T19" fmla="*/ 325 h 345"/>
                <a:gd name="T20" fmla="*/ 270 w 270"/>
                <a:gd name="T21" fmla="*/ 345 h 345"/>
                <a:gd name="T22" fmla="*/ 257 w 270"/>
                <a:gd name="T23" fmla="*/ 267 h 345"/>
                <a:gd name="T24" fmla="*/ 247 w 270"/>
                <a:gd name="T25" fmla="*/ 198 h 345"/>
                <a:gd name="T26" fmla="*/ 225 w 270"/>
                <a:gd name="T27" fmla="*/ 140 h 345"/>
                <a:gd name="T28" fmla="*/ 188 w 270"/>
                <a:gd name="T29" fmla="*/ 86 h 345"/>
                <a:gd name="T30" fmla="*/ 90 w 270"/>
                <a:gd name="T31" fmla="*/ 10 h 345"/>
                <a:gd name="T32" fmla="*/ 51 w 270"/>
                <a:gd name="T3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45">
                  <a:moveTo>
                    <a:pt x="51" y="0"/>
                  </a:moveTo>
                  <a:lnTo>
                    <a:pt x="13" y="7"/>
                  </a:lnTo>
                  <a:lnTo>
                    <a:pt x="0" y="39"/>
                  </a:lnTo>
                  <a:lnTo>
                    <a:pt x="3" y="65"/>
                  </a:lnTo>
                  <a:lnTo>
                    <a:pt x="26" y="101"/>
                  </a:lnTo>
                  <a:lnTo>
                    <a:pt x="57" y="112"/>
                  </a:lnTo>
                  <a:lnTo>
                    <a:pt x="116" y="149"/>
                  </a:lnTo>
                  <a:lnTo>
                    <a:pt x="172" y="195"/>
                  </a:lnTo>
                  <a:lnTo>
                    <a:pt x="212" y="259"/>
                  </a:lnTo>
                  <a:lnTo>
                    <a:pt x="257" y="325"/>
                  </a:lnTo>
                  <a:lnTo>
                    <a:pt x="270" y="345"/>
                  </a:lnTo>
                  <a:lnTo>
                    <a:pt x="257" y="267"/>
                  </a:lnTo>
                  <a:lnTo>
                    <a:pt x="247" y="198"/>
                  </a:lnTo>
                  <a:lnTo>
                    <a:pt x="225" y="140"/>
                  </a:lnTo>
                  <a:lnTo>
                    <a:pt x="188" y="86"/>
                  </a:lnTo>
                  <a:lnTo>
                    <a:pt x="90" y="10"/>
                  </a:lnTo>
                  <a:lnTo>
                    <a:pt x="51"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97" name="Freeform 199"/>
            <p:cNvSpPr>
              <a:spLocks/>
            </p:cNvSpPr>
            <p:nvPr/>
          </p:nvSpPr>
          <p:spPr bwMode="auto">
            <a:xfrm flipH="1">
              <a:off x="763588" y="3173958"/>
              <a:ext cx="66675" cy="55562"/>
            </a:xfrm>
            <a:custGeom>
              <a:avLst/>
              <a:gdLst>
                <a:gd name="T0" fmla="*/ 0 w 287"/>
                <a:gd name="T1" fmla="*/ 199 h 199"/>
                <a:gd name="T2" fmla="*/ 49 w 287"/>
                <a:gd name="T3" fmla="*/ 156 h 199"/>
                <a:gd name="T4" fmla="*/ 130 w 287"/>
                <a:gd name="T5" fmla="*/ 125 h 199"/>
                <a:gd name="T6" fmla="*/ 185 w 287"/>
                <a:gd name="T7" fmla="*/ 111 h 199"/>
                <a:gd name="T8" fmla="*/ 287 w 287"/>
                <a:gd name="T9" fmla="*/ 0 h 199"/>
                <a:gd name="T10" fmla="*/ 211 w 287"/>
                <a:gd name="T11" fmla="*/ 44 h 199"/>
                <a:gd name="T12" fmla="*/ 142 w 287"/>
                <a:gd name="T13" fmla="*/ 74 h 199"/>
                <a:gd name="T14" fmla="*/ 93 w 287"/>
                <a:gd name="T15" fmla="*/ 99 h 199"/>
                <a:gd name="T16" fmla="*/ 68 w 287"/>
                <a:gd name="T17" fmla="*/ 125 h 199"/>
                <a:gd name="T18" fmla="*/ 0 w 287"/>
                <a:gd name="T19" fmla="*/ 1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199">
                  <a:moveTo>
                    <a:pt x="0" y="199"/>
                  </a:moveTo>
                  <a:lnTo>
                    <a:pt x="49" y="156"/>
                  </a:lnTo>
                  <a:lnTo>
                    <a:pt x="130" y="125"/>
                  </a:lnTo>
                  <a:lnTo>
                    <a:pt x="185" y="111"/>
                  </a:lnTo>
                  <a:lnTo>
                    <a:pt x="287" y="0"/>
                  </a:lnTo>
                  <a:lnTo>
                    <a:pt x="211" y="44"/>
                  </a:lnTo>
                  <a:lnTo>
                    <a:pt x="142" y="74"/>
                  </a:lnTo>
                  <a:lnTo>
                    <a:pt x="93" y="99"/>
                  </a:lnTo>
                  <a:lnTo>
                    <a:pt x="68" y="125"/>
                  </a:lnTo>
                  <a:lnTo>
                    <a:pt x="0" y="199"/>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98" name="Freeform 200"/>
            <p:cNvSpPr>
              <a:spLocks/>
            </p:cNvSpPr>
            <p:nvPr/>
          </p:nvSpPr>
          <p:spPr bwMode="auto">
            <a:xfrm flipH="1">
              <a:off x="842963" y="3275558"/>
              <a:ext cx="38100" cy="141287"/>
            </a:xfrm>
            <a:custGeom>
              <a:avLst/>
              <a:gdLst>
                <a:gd name="T0" fmla="*/ 0 w 162"/>
                <a:gd name="T1" fmla="*/ 514 h 514"/>
                <a:gd name="T2" fmla="*/ 81 w 162"/>
                <a:gd name="T3" fmla="*/ 514 h 514"/>
                <a:gd name="T4" fmla="*/ 106 w 162"/>
                <a:gd name="T5" fmla="*/ 508 h 514"/>
                <a:gd name="T6" fmla="*/ 106 w 162"/>
                <a:gd name="T7" fmla="*/ 489 h 514"/>
                <a:gd name="T8" fmla="*/ 124 w 162"/>
                <a:gd name="T9" fmla="*/ 470 h 514"/>
                <a:gd name="T10" fmla="*/ 150 w 162"/>
                <a:gd name="T11" fmla="*/ 451 h 514"/>
                <a:gd name="T12" fmla="*/ 137 w 162"/>
                <a:gd name="T13" fmla="*/ 433 h 514"/>
                <a:gd name="T14" fmla="*/ 137 w 162"/>
                <a:gd name="T15" fmla="*/ 407 h 514"/>
                <a:gd name="T16" fmla="*/ 156 w 162"/>
                <a:gd name="T17" fmla="*/ 376 h 514"/>
                <a:gd name="T18" fmla="*/ 156 w 162"/>
                <a:gd name="T19" fmla="*/ 344 h 514"/>
                <a:gd name="T20" fmla="*/ 144 w 162"/>
                <a:gd name="T21" fmla="*/ 306 h 514"/>
                <a:gd name="T22" fmla="*/ 144 w 162"/>
                <a:gd name="T23" fmla="*/ 224 h 514"/>
                <a:gd name="T24" fmla="*/ 162 w 162"/>
                <a:gd name="T25" fmla="*/ 150 h 514"/>
                <a:gd name="T26" fmla="*/ 156 w 162"/>
                <a:gd name="T27" fmla="*/ 94 h 514"/>
                <a:gd name="T28" fmla="*/ 156 w 162"/>
                <a:gd name="T29" fmla="*/ 0 h 514"/>
                <a:gd name="T30" fmla="*/ 106 w 162"/>
                <a:gd name="T31" fmla="*/ 142 h 514"/>
                <a:gd name="T32" fmla="*/ 62 w 162"/>
                <a:gd name="T33" fmla="*/ 275 h 514"/>
                <a:gd name="T34" fmla="*/ 32 w 162"/>
                <a:gd name="T35" fmla="*/ 419 h 514"/>
                <a:gd name="T36" fmla="*/ 0 w 162"/>
                <a:gd name="T37" fmla="*/ 51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514">
                  <a:moveTo>
                    <a:pt x="0" y="514"/>
                  </a:moveTo>
                  <a:lnTo>
                    <a:pt x="81" y="514"/>
                  </a:lnTo>
                  <a:lnTo>
                    <a:pt x="106" y="508"/>
                  </a:lnTo>
                  <a:lnTo>
                    <a:pt x="106" y="489"/>
                  </a:lnTo>
                  <a:lnTo>
                    <a:pt x="124" y="470"/>
                  </a:lnTo>
                  <a:lnTo>
                    <a:pt x="150" y="451"/>
                  </a:lnTo>
                  <a:lnTo>
                    <a:pt x="137" y="433"/>
                  </a:lnTo>
                  <a:lnTo>
                    <a:pt x="137" y="407"/>
                  </a:lnTo>
                  <a:lnTo>
                    <a:pt x="156" y="376"/>
                  </a:lnTo>
                  <a:lnTo>
                    <a:pt x="156" y="344"/>
                  </a:lnTo>
                  <a:lnTo>
                    <a:pt x="144" y="306"/>
                  </a:lnTo>
                  <a:lnTo>
                    <a:pt x="144" y="224"/>
                  </a:lnTo>
                  <a:lnTo>
                    <a:pt x="162" y="150"/>
                  </a:lnTo>
                  <a:lnTo>
                    <a:pt x="156" y="94"/>
                  </a:lnTo>
                  <a:lnTo>
                    <a:pt x="156" y="0"/>
                  </a:lnTo>
                  <a:lnTo>
                    <a:pt x="106" y="142"/>
                  </a:lnTo>
                  <a:lnTo>
                    <a:pt x="62" y="275"/>
                  </a:lnTo>
                  <a:lnTo>
                    <a:pt x="32" y="419"/>
                  </a:lnTo>
                  <a:lnTo>
                    <a:pt x="0" y="514"/>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599" name="Freeform 201"/>
            <p:cNvSpPr>
              <a:spLocks/>
            </p:cNvSpPr>
            <p:nvPr/>
          </p:nvSpPr>
          <p:spPr bwMode="auto">
            <a:xfrm flipH="1">
              <a:off x="757238" y="3429545"/>
              <a:ext cx="68262" cy="26988"/>
            </a:xfrm>
            <a:custGeom>
              <a:avLst/>
              <a:gdLst>
                <a:gd name="T0" fmla="*/ 232 w 289"/>
                <a:gd name="T1" fmla="*/ 47 h 97"/>
                <a:gd name="T2" fmla="*/ 168 w 289"/>
                <a:gd name="T3" fmla="*/ 19 h 97"/>
                <a:gd name="T4" fmla="*/ 110 w 289"/>
                <a:gd name="T5" fmla="*/ 4 h 97"/>
                <a:gd name="T6" fmla="*/ 32 w 289"/>
                <a:gd name="T7" fmla="*/ 0 h 97"/>
                <a:gd name="T8" fmla="*/ 0 w 289"/>
                <a:gd name="T9" fmla="*/ 6 h 97"/>
                <a:gd name="T10" fmla="*/ 15 w 289"/>
                <a:gd name="T11" fmla="*/ 37 h 97"/>
                <a:gd name="T12" fmla="*/ 45 w 289"/>
                <a:gd name="T13" fmla="*/ 61 h 97"/>
                <a:gd name="T14" fmla="*/ 113 w 289"/>
                <a:gd name="T15" fmla="*/ 79 h 97"/>
                <a:gd name="T16" fmla="*/ 219 w 289"/>
                <a:gd name="T17" fmla="*/ 97 h 97"/>
                <a:gd name="T18" fmla="*/ 289 w 289"/>
                <a:gd name="T19" fmla="*/ 91 h 97"/>
                <a:gd name="T20" fmla="*/ 232 w 289"/>
                <a:gd name="T21"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97">
                  <a:moveTo>
                    <a:pt x="232" y="47"/>
                  </a:moveTo>
                  <a:lnTo>
                    <a:pt x="168" y="19"/>
                  </a:lnTo>
                  <a:lnTo>
                    <a:pt x="110" y="4"/>
                  </a:lnTo>
                  <a:lnTo>
                    <a:pt x="32" y="0"/>
                  </a:lnTo>
                  <a:lnTo>
                    <a:pt x="0" y="6"/>
                  </a:lnTo>
                  <a:lnTo>
                    <a:pt x="15" y="37"/>
                  </a:lnTo>
                  <a:lnTo>
                    <a:pt x="45" y="61"/>
                  </a:lnTo>
                  <a:lnTo>
                    <a:pt x="113" y="79"/>
                  </a:lnTo>
                  <a:lnTo>
                    <a:pt x="219" y="97"/>
                  </a:lnTo>
                  <a:lnTo>
                    <a:pt x="289" y="91"/>
                  </a:lnTo>
                  <a:lnTo>
                    <a:pt x="232" y="47"/>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00" name="Freeform 202"/>
            <p:cNvSpPr>
              <a:spLocks/>
            </p:cNvSpPr>
            <p:nvPr/>
          </p:nvSpPr>
          <p:spPr bwMode="auto">
            <a:xfrm flipH="1">
              <a:off x="838200" y="3440658"/>
              <a:ext cx="42863" cy="60325"/>
            </a:xfrm>
            <a:custGeom>
              <a:avLst/>
              <a:gdLst>
                <a:gd name="T0" fmla="*/ 81 w 176"/>
                <a:gd name="T1" fmla="*/ 59 h 216"/>
                <a:gd name="T2" fmla="*/ 59 w 176"/>
                <a:gd name="T3" fmla="*/ 14 h 216"/>
                <a:gd name="T4" fmla="*/ 26 w 176"/>
                <a:gd name="T5" fmla="*/ 0 h 216"/>
                <a:gd name="T6" fmla="*/ 3 w 176"/>
                <a:gd name="T7" fmla="*/ 11 h 216"/>
                <a:gd name="T8" fmla="*/ 0 w 176"/>
                <a:gd name="T9" fmla="*/ 35 h 216"/>
                <a:gd name="T10" fmla="*/ 15 w 176"/>
                <a:gd name="T11" fmla="*/ 76 h 216"/>
                <a:gd name="T12" fmla="*/ 40 w 176"/>
                <a:gd name="T13" fmla="*/ 115 h 216"/>
                <a:gd name="T14" fmla="*/ 71 w 176"/>
                <a:gd name="T15" fmla="*/ 150 h 216"/>
                <a:gd name="T16" fmla="*/ 113 w 176"/>
                <a:gd name="T17" fmla="*/ 185 h 216"/>
                <a:gd name="T18" fmla="*/ 176 w 176"/>
                <a:gd name="T19" fmla="*/ 216 h 216"/>
                <a:gd name="T20" fmla="*/ 119 w 176"/>
                <a:gd name="T21" fmla="*/ 153 h 216"/>
                <a:gd name="T22" fmla="*/ 100 w 176"/>
                <a:gd name="T23" fmla="*/ 108 h 216"/>
                <a:gd name="T24" fmla="*/ 81 w 176"/>
                <a:gd name="T25" fmla="*/ 5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216">
                  <a:moveTo>
                    <a:pt x="81" y="59"/>
                  </a:moveTo>
                  <a:lnTo>
                    <a:pt x="59" y="14"/>
                  </a:lnTo>
                  <a:lnTo>
                    <a:pt x="26" y="0"/>
                  </a:lnTo>
                  <a:lnTo>
                    <a:pt x="3" y="11"/>
                  </a:lnTo>
                  <a:lnTo>
                    <a:pt x="0" y="35"/>
                  </a:lnTo>
                  <a:lnTo>
                    <a:pt x="15" y="76"/>
                  </a:lnTo>
                  <a:lnTo>
                    <a:pt x="40" y="115"/>
                  </a:lnTo>
                  <a:lnTo>
                    <a:pt x="71" y="150"/>
                  </a:lnTo>
                  <a:lnTo>
                    <a:pt x="113" y="185"/>
                  </a:lnTo>
                  <a:lnTo>
                    <a:pt x="176" y="216"/>
                  </a:lnTo>
                  <a:lnTo>
                    <a:pt x="119" y="153"/>
                  </a:lnTo>
                  <a:lnTo>
                    <a:pt x="100" y="108"/>
                  </a:lnTo>
                  <a:lnTo>
                    <a:pt x="81" y="59"/>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01" name="Freeform 203"/>
            <p:cNvSpPr>
              <a:spLocks/>
            </p:cNvSpPr>
            <p:nvPr/>
          </p:nvSpPr>
          <p:spPr bwMode="auto">
            <a:xfrm flipH="1">
              <a:off x="715963" y="3124745"/>
              <a:ext cx="98425" cy="76200"/>
            </a:xfrm>
            <a:custGeom>
              <a:avLst/>
              <a:gdLst>
                <a:gd name="T0" fmla="*/ 0 w 418"/>
                <a:gd name="T1" fmla="*/ 260 h 260"/>
                <a:gd name="T2" fmla="*/ 13 w 418"/>
                <a:gd name="T3" fmla="*/ 153 h 260"/>
                <a:gd name="T4" fmla="*/ 101 w 418"/>
                <a:gd name="T5" fmla="*/ 116 h 260"/>
                <a:gd name="T6" fmla="*/ 220 w 418"/>
                <a:gd name="T7" fmla="*/ 69 h 260"/>
                <a:gd name="T8" fmla="*/ 304 w 418"/>
                <a:gd name="T9" fmla="*/ 35 h 260"/>
                <a:gd name="T10" fmla="*/ 386 w 418"/>
                <a:gd name="T11" fmla="*/ 0 h 260"/>
                <a:gd name="T12" fmla="*/ 418 w 418"/>
                <a:gd name="T13" fmla="*/ 76 h 260"/>
                <a:gd name="T14" fmla="*/ 341 w 418"/>
                <a:gd name="T15" fmla="*/ 119 h 260"/>
                <a:gd name="T16" fmla="*/ 252 w 418"/>
                <a:gd name="T17" fmla="*/ 150 h 260"/>
                <a:gd name="T18" fmla="*/ 182 w 418"/>
                <a:gd name="T19" fmla="*/ 170 h 260"/>
                <a:gd name="T20" fmla="*/ 98 w 418"/>
                <a:gd name="T21" fmla="*/ 216 h 260"/>
                <a:gd name="T22" fmla="*/ 0 w 418"/>
                <a:gd name="T23"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260">
                  <a:moveTo>
                    <a:pt x="0" y="260"/>
                  </a:moveTo>
                  <a:lnTo>
                    <a:pt x="13" y="153"/>
                  </a:lnTo>
                  <a:lnTo>
                    <a:pt x="101" y="116"/>
                  </a:lnTo>
                  <a:lnTo>
                    <a:pt x="220" y="69"/>
                  </a:lnTo>
                  <a:lnTo>
                    <a:pt x="304" y="35"/>
                  </a:lnTo>
                  <a:lnTo>
                    <a:pt x="386" y="0"/>
                  </a:lnTo>
                  <a:lnTo>
                    <a:pt x="418" y="76"/>
                  </a:lnTo>
                  <a:lnTo>
                    <a:pt x="341" y="119"/>
                  </a:lnTo>
                  <a:lnTo>
                    <a:pt x="252" y="150"/>
                  </a:lnTo>
                  <a:lnTo>
                    <a:pt x="182" y="170"/>
                  </a:lnTo>
                  <a:lnTo>
                    <a:pt x="98" y="216"/>
                  </a:lnTo>
                  <a:lnTo>
                    <a:pt x="0" y="26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02" name="Freeform 204"/>
            <p:cNvSpPr>
              <a:spLocks/>
            </p:cNvSpPr>
            <p:nvPr/>
          </p:nvSpPr>
          <p:spPr bwMode="auto">
            <a:xfrm flipH="1">
              <a:off x="604838" y="3462883"/>
              <a:ext cx="201612" cy="323850"/>
            </a:xfrm>
            <a:custGeom>
              <a:avLst/>
              <a:gdLst>
                <a:gd name="T0" fmla="*/ 385 w 863"/>
                <a:gd name="T1" fmla="*/ 172 h 1164"/>
                <a:gd name="T2" fmla="*/ 543 w 863"/>
                <a:gd name="T3" fmla="*/ 158 h 1164"/>
                <a:gd name="T4" fmla="*/ 637 w 863"/>
                <a:gd name="T5" fmla="*/ 133 h 1164"/>
                <a:gd name="T6" fmla="*/ 667 w 863"/>
                <a:gd name="T7" fmla="*/ 90 h 1164"/>
                <a:gd name="T8" fmla="*/ 667 w 863"/>
                <a:gd name="T9" fmla="*/ 52 h 1164"/>
                <a:gd name="T10" fmla="*/ 694 w 863"/>
                <a:gd name="T11" fmla="*/ 20 h 1164"/>
                <a:gd name="T12" fmla="*/ 782 w 863"/>
                <a:gd name="T13" fmla="*/ 0 h 1164"/>
                <a:gd name="T14" fmla="*/ 863 w 863"/>
                <a:gd name="T15" fmla="*/ 7 h 1164"/>
                <a:gd name="T16" fmla="*/ 763 w 863"/>
                <a:gd name="T17" fmla="*/ 907 h 1164"/>
                <a:gd name="T18" fmla="*/ 694 w 863"/>
                <a:gd name="T19" fmla="*/ 990 h 1164"/>
                <a:gd name="T20" fmla="*/ 605 w 863"/>
                <a:gd name="T21" fmla="*/ 1071 h 1164"/>
                <a:gd name="T22" fmla="*/ 481 w 863"/>
                <a:gd name="T23" fmla="*/ 1134 h 1164"/>
                <a:gd name="T24" fmla="*/ 334 w 863"/>
                <a:gd name="T25" fmla="*/ 1153 h 1164"/>
                <a:gd name="T26" fmla="*/ 138 w 863"/>
                <a:gd name="T27" fmla="*/ 1164 h 1164"/>
                <a:gd name="T28" fmla="*/ 25 w 863"/>
                <a:gd name="T29" fmla="*/ 1147 h 1164"/>
                <a:gd name="T30" fmla="*/ 0 w 863"/>
                <a:gd name="T31" fmla="*/ 1083 h 1164"/>
                <a:gd name="T32" fmla="*/ 13 w 863"/>
                <a:gd name="T33" fmla="*/ 1001 h 1164"/>
                <a:gd name="T34" fmla="*/ 95 w 863"/>
                <a:gd name="T35" fmla="*/ 750 h 1164"/>
                <a:gd name="T36" fmla="*/ 163 w 863"/>
                <a:gd name="T37" fmla="*/ 499 h 1164"/>
                <a:gd name="T38" fmla="*/ 195 w 863"/>
                <a:gd name="T39" fmla="*/ 310 h 1164"/>
                <a:gd name="T40" fmla="*/ 195 w 863"/>
                <a:gd name="T41" fmla="*/ 259 h 1164"/>
                <a:gd name="T42" fmla="*/ 239 w 863"/>
                <a:gd name="T43" fmla="*/ 190 h 1164"/>
                <a:gd name="T44" fmla="*/ 291 w 863"/>
                <a:gd name="T45" fmla="*/ 172 h 1164"/>
                <a:gd name="T46" fmla="*/ 385 w 863"/>
                <a:gd name="T47" fmla="*/ 172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3" h="1164">
                  <a:moveTo>
                    <a:pt x="385" y="172"/>
                  </a:moveTo>
                  <a:lnTo>
                    <a:pt x="543" y="158"/>
                  </a:lnTo>
                  <a:lnTo>
                    <a:pt x="637" y="133"/>
                  </a:lnTo>
                  <a:lnTo>
                    <a:pt x="667" y="90"/>
                  </a:lnTo>
                  <a:lnTo>
                    <a:pt x="667" y="52"/>
                  </a:lnTo>
                  <a:lnTo>
                    <a:pt x="694" y="20"/>
                  </a:lnTo>
                  <a:lnTo>
                    <a:pt x="782" y="0"/>
                  </a:lnTo>
                  <a:lnTo>
                    <a:pt x="863" y="7"/>
                  </a:lnTo>
                  <a:lnTo>
                    <a:pt x="763" y="907"/>
                  </a:lnTo>
                  <a:lnTo>
                    <a:pt x="694" y="990"/>
                  </a:lnTo>
                  <a:lnTo>
                    <a:pt x="605" y="1071"/>
                  </a:lnTo>
                  <a:lnTo>
                    <a:pt x="481" y="1134"/>
                  </a:lnTo>
                  <a:lnTo>
                    <a:pt x="334" y="1153"/>
                  </a:lnTo>
                  <a:lnTo>
                    <a:pt x="138" y="1164"/>
                  </a:lnTo>
                  <a:lnTo>
                    <a:pt x="25" y="1147"/>
                  </a:lnTo>
                  <a:lnTo>
                    <a:pt x="0" y="1083"/>
                  </a:lnTo>
                  <a:lnTo>
                    <a:pt x="13" y="1001"/>
                  </a:lnTo>
                  <a:lnTo>
                    <a:pt x="95" y="750"/>
                  </a:lnTo>
                  <a:lnTo>
                    <a:pt x="163" y="499"/>
                  </a:lnTo>
                  <a:lnTo>
                    <a:pt x="195" y="310"/>
                  </a:lnTo>
                  <a:lnTo>
                    <a:pt x="195" y="259"/>
                  </a:lnTo>
                  <a:lnTo>
                    <a:pt x="239" y="190"/>
                  </a:lnTo>
                  <a:lnTo>
                    <a:pt x="291" y="172"/>
                  </a:lnTo>
                  <a:lnTo>
                    <a:pt x="385" y="172"/>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03" name="Freeform 205"/>
            <p:cNvSpPr>
              <a:spLocks/>
            </p:cNvSpPr>
            <p:nvPr/>
          </p:nvSpPr>
          <p:spPr bwMode="auto">
            <a:xfrm flipH="1">
              <a:off x="609600" y="3480345"/>
              <a:ext cx="174625" cy="293688"/>
            </a:xfrm>
            <a:custGeom>
              <a:avLst/>
              <a:gdLst>
                <a:gd name="T0" fmla="*/ 257 w 743"/>
                <a:gd name="T1" fmla="*/ 214 h 1068"/>
                <a:gd name="T2" fmla="*/ 397 w 743"/>
                <a:gd name="T3" fmla="*/ 207 h 1068"/>
                <a:gd name="T4" fmla="*/ 542 w 743"/>
                <a:gd name="T5" fmla="*/ 182 h 1068"/>
                <a:gd name="T6" fmla="*/ 628 w 743"/>
                <a:gd name="T7" fmla="*/ 138 h 1068"/>
                <a:gd name="T8" fmla="*/ 679 w 743"/>
                <a:gd name="T9" fmla="*/ 100 h 1068"/>
                <a:gd name="T10" fmla="*/ 743 w 743"/>
                <a:gd name="T11" fmla="*/ 0 h 1068"/>
                <a:gd name="T12" fmla="*/ 648 w 743"/>
                <a:gd name="T13" fmla="*/ 822 h 1068"/>
                <a:gd name="T14" fmla="*/ 585 w 743"/>
                <a:gd name="T15" fmla="*/ 898 h 1068"/>
                <a:gd name="T16" fmla="*/ 516 w 743"/>
                <a:gd name="T17" fmla="*/ 967 h 1068"/>
                <a:gd name="T18" fmla="*/ 428 w 743"/>
                <a:gd name="T19" fmla="*/ 1016 h 1068"/>
                <a:gd name="T20" fmla="*/ 353 w 743"/>
                <a:gd name="T21" fmla="*/ 1042 h 1068"/>
                <a:gd name="T22" fmla="*/ 257 w 743"/>
                <a:gd name="T23" fmla="*/ 1055 h 1068"/>
                <a:gd name="T24" fmla="*/ 170 w 743"/>
                <a:gd name="T25" fmla="*/ 1068 h 1068"/>
                <a:gd name="T26" fmla="*/ 69 w 743"/>
                <a:gd name="T27" fmla="*/ 1068 h 1068"/>
                <a:gd name="T28" fmla="*/ 24 w 743"/>
                <a:gd name="T29" fmla="*/ 1055 h 1068"/>
                <a:gd name="T30" fmla="*/ 0 w 743"/>
                <a:gd name="T31" fmla="*/ 1016 h 1068"/>
                <a:gd name="T32" fmla="*/ 11 w 743"/>
                <a:gd name="T33" fmla="*/ 956 h 1068"/>
                <a:gd name="T34" fmla="*/ 75 w 743"/>
                <a:gd name="T35" fmla="*/ 809 h 1068"/>
                <a:gd name="T36" fmla="*/ 184 w 743"/>
                <a:gd name="T37" fmla="*/ 321 h 1068"/>
                <a:gd name="T38" fmla="*/ 201 w 743"/>
                <a:gd name="T39" fmla="*/ 252 h 1068"/>
                <a:gd name="T40" fmla="*/ 257 w 743"/>
                <a:gd name="T41" fmla="*/ 214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3" h="1068">
                  <a:moveTo>
                    <a:pt x="257" y="214"/>
                  </a:moveTo>
                  <a:lnTo>
                    <a:pt x="397" y="207"/>
                  </a:lnTo>
                  <a:lnTo>
                    <a:pt x="542" y="182"/>
                  </a:lnTo>
                  <a:lnTo>
                    <a:pt x="628" y="138"/>
                  </a:lnTo>
                  <a:lnTo>
                    <a:pt x="679" y="100"/>
                  </a:lnTo>
                  <a:lnTo>
                    <a:pt x="743" y="0"/>
                  </a:lnTo>
                  <a:lnTo>
                    <a:pt x="648" y="822"/>
                  </a:lnTo>
                  <a:lnTo>
                    <a:pt x="585" y="898"/>
                  </a:lnTo>
                  <a:lnTo>
                    <a:pt x="516" y="967"/>
                  </a:lnTo>
                  <a:lnTo>
                    <a:pt x="428" y="1016"/>
                  </a:lnTo>
                  <a:lnTo>
                    <a:pt x="353" y="1042"/>
                  </a:lnTo>
                  <a:lnTo>
                    <a:pt x="257" y="1055"/>
                  </a:lnTo>
                  <a:lnTo>
                    <a:pt x="170" y="1068"/>
                  </a:lnTo>
                  <a:lnTo>
                    <a:pt x="69" y="1068"/>
                  </a:lnTo>
                  <a:lnTo>
                    <a:pt x="24" y="1055"/>
                  </a:lnTo>
                  <a:lnTo>
                    <a:pt x="0" y="1016"/>
                  </a:lnTo>
                  <a:lnTo>
                    <a:pt x="11" y="956"/>
                  </a:lnTo>
                  <a:lnTo>
                    <a:pt x="75" y="809"/>
                  </a:lnTo>
                  <a:lnTo>
                    <a:pt x="184" y="321"/>
                  </a:lnTo>
                  <a:lnTo>
                    <a:pt x="201" y="252"/>
                  </a:lnTo>
                  <a:lnTo>
                    <a:pt x="257" y="214"/>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04" name="Freeform 207"/>
            <p:cNvSpPr>
              <a:spLocks/>
            </p:cNvSpPr>
            <p:nvPr/>
          </p:nvSpPr>
          <p:spPr bwMode="auto">
            <a:xfrm flipH="1">
              <a:off x="1365250" y="4347120"/>
              <a:ext cx="277813" cy="204788"/>
            </a:xfrm>
            <a:custGeom>
              <a:avLst/>
              <a:gdLst>
                <a:gd name="T0" fmla="*/ 0 w 1188"/>
                <a:gd name="T1" fmla="*/ 225 h 738"/>
                <a:gd name="T2" fmla="*/ 0 w 1188"/>
                <a:gd name="T3" fmla="*/ 738 h 738"/>
                <a:gd name="T4" fmla="*/ 1188 w 1188"/>
                <a:gd name="T5" fmla="*/ 360 h 738"/>
                <a:gd name="T6" fmla="*/ 1188 w 1188"/>
                <a:gd name="T7" fmla="*/ 0 h 738"/>
                <a:gd name="T8" fmla="*/ 0 w 1188"/>
                <a:gd name="T9" fmla="*/ 225 h 738"/>
              </a:gdLst>
              <a:ahLst/>
              <a:cxnLst>
                <a:cxn ang="0">
                  <a:pos x="T0" y="T1"/>
                </a:cxn>
                <a:cxn ang="0">
                  <a:pos x="T2" y="T3"/>
                </a:cxn>
                <a:cxn ang="0">
                  <a:pos x="T4" y="T5"/>
                </a:cxn>
                <a:cxn ang="0">
                  <a:pos x="T6" y="T7"/>
                </a:cxn>
                <a:cxn ang="0">
                  <a:pos x="T8" y="T9"/>
                </a:cxn>
              </a:cxnLst>
              <a:rect l="0" t="0" r="r" b="b"/>
              <a:pathLst>
                <a:path w="1188" h="738">
                  <a:moveTo>
                    <a:pt x="0" y="225"/>
                  </a:moveTo>
                  <a:lnTo>
                    <a:pt x="0" y="738"/>
                  </a:lnTo>
                  <a:lnTo>
                    <a:pt x="1188" y="360"/>
                  </a:lnTo>
                  <a:lnTo>
                    <a:pt x="1188" y="0"/>
                  </a:lnTo>
                  <a:lnTo>
                    <a:pt x="0" y="225"/>
                  </a:lnTo>
                  <a:close/>
                </a:path>
              </a:pathLst>
            </a:custGeom>
            <a:solidFill>
              <a:srgbClr val="A0A0A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05" name="Freeform 208"/>
            <p:cNvSpPr>
              <a:spLocks/>
            </p:cNvSpPr>
            <p:nvPr/>
          </p:nvSpPr>
          <p:spPr bwMode="auto">
            <a:xfrm flipH="1">
              <a:off x="1643063" y="4396333"/>
              <a:ext cx="204787" cy="155575"/>
            </a:xfrm>
            <a:custGeom>
              <a:avLst/>
              <a:gdLst>
                <a:gd name="T0" fmla="*/ 882 w 882"/>
                <a:gd name="T1" fmla="*/ 50 h 563"/>
                <a:gd name="T2" fmla="*/ 882 w 882"/>
                <a:gd name="T3" fmla="*/ 563 h 563"/>
                <a:gd name="T4" fmla="*/ 0 w 882"/>
                <a:gd name="T5" fmla="*/ 436 h 563"/>
                <a:gd name="T6" fmla="*/ 0 w 882"/>
                <a:gd name="T7" fmla="*/ 0 h 563"/>
                <a:gd name="T8" fmla="*/ 882 w 882"/>
                <a:gd name="T9" fmla="*/ 50 h 563"/>
              </a:gdLst>
              <a:ahLst/>
              <a:cxnLst>
                <a:cxn ang="0">
                  <a:pos x="T0" y="T1"/>
                </a:cxn>
                <a:cxn ang="0">
                  <a:pos x="T2" y="T3"/>
                </a:cxn>
                <a:cxn ang="0">
                  <a:pos x="T4" y="T5"/>
                </a:cxn>
                <a:cxn ang="0">
                  <a:pos x="T6" y="T7"/>
                </a:cxn>
                <a:cxn ang="0">
                  <a:pos x="T8" y="T9"/>
                </a:cxn>
              </a:cxnLst>
              <a:rect l="0" t="0" r="r" b="b"/>
              <a:pathLst>
                <a:path w="882" h="563">
                  <a:moveTo>
                    <a:pt x="882" y="50"/>
                  </a:moveTo>
                  <a:lnTo>
                    <a:pt x="882" y="563"/>
                  </a:lnTo>
                  <a:lnTo>
                    <a:pt x="0" y="436"/>
                  </a:lnTo>
                  <a:lnTo>
                    <a:pt x="0" y="0"/>
                  </a:lnTo>
                  <a:lnTo>
                    <a:pt x="882" y="50"/>
                  </a:lnTo>
                  <a:close/>
                </a:path>
              </a:pathLst>
            </a:custGeom>
            <a:solidFill>
              <a:srgbClr val="80808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06" name="Freeform 209"/>
            <p:cNvSpPr>
              <a:spLocks/>
            </p:cNvSpPr>
            <p:nvPr/>
          </p:nvSpPr>
          <p:spPr bwMode="auto">
            <a:xfrm flipH="1">
              <a:off x="1365250" y="4347120"/>
              <a:ext cx="482600" cy="63500"/>
            </a:xfrm>
            <a:custGeom>
              <a:avLst/>
              <a:gdLst>
                <a:gd name="T0" fmla="*/ 0 w 2070"/>
                <a:gd name="T1" fmla="*/ 175 h 225"/>
                <a:gd name="T2" fmla="*/ 892 w 2070"/>
                <a:gd name="T3" fmla="*/ 225 h 225"/>
                <a:gd name="T4" fmla="*/ 2070 w 2070"/>
                <a:gd name="T5" fmla="*/ 0 h 225"/>
                <a:gd name="T6" fmla="*/ 1202 w 2070"/>
                <a:gd name="T7" fmla="*/ 0 h 225"/>
                <a:gd name="T8" fmla="*/ 0 w 2070"/>
                <a:gd name="T9" fmla="*/ 175 h 225"/>
              </a:gdLst>
              <a:ahLst/>
              <a:cxnLst>
                <a:cxn ang="0">
                  <a:pos x="T0" y="T1"/>
                </a:cxn>
                <a:cxn ang="0">
                  <a:pos x="T2" y="T3"/>
                </a:cxn>
                <a:cxn ang="0">
                  <a:pos x="T4" y="T5"/>
                </a:cxn>
                <a:cxn ang="0">
                  <a:pos x="T6" y="T7"/>
                </a:cxn>
                <a:cxn ang="0">
                  <a:pos x="T8" y="T9"/>
                </a:cxn>
              </a:cxnLst>
              <a:rect l="0" t="0" r="r" b="b"/>
              <a:pathLst>
                <a:path w="2070" h="225">
                  <a:moveTo>
                    <a:pt x="0" y="175"/>
                  </a:moveTo>
                  <a:lnTo>
                    <a:pt x="892" y="225"/>
                  </a:lnTo>
                  <a:lnTo>
                    <a:pt x="2070" y="0"/>
                  </a:lnTo>
                  <a:lnTo>
                    <a:pt x="1202" y="0"/>
                  </a:lnTo>
                  <a:lnTo>
                    <a:pt x="0" y="175"/>
                  </a:lnTo>
                  <a:close/>
                </a:path>
              </a:pathLst>
            </a:custGeom>
            <a:solidFill>
              <a:srgbClr val="C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07" name="Freeform 210"/>
            <p:cNvSpPr>
              <a:spLocks/>
            </p:cNvSpPr>
            <p:nvPr/>
          </p:nvSpPr>
          <p:spPr bwMode="auto">
            <a:xfrm flipH="1">
              <a:off x="1512888" y="4331245"/>
              <a:ext cx="177800" cy="57150"/>
            </a:xfrm>
            <a:custGeom>
              <a:avLst/>
              <a:gdLst>
                <a:gd name="T0" fmla="*/ 0 w 751"/>
                <a:gd name="T1" fmla="*/ 120 h 210"/>
                <a:gd name="T2" fmla="*/ 0 w 751"/>
                <a:gd name="T3" fmla="*/ 188 h 210"/>
                <a:gd name="T4" fmla="*/ 351 w 751"/>
                <a:gd name="T5" fmla="*/ 210 h 210"/>
                <a:gd name="T6" fmla="*/ 751 w 751"/>
                <a:gd name="T7" fmla="*/ 135 h 210"/>
                <a:gd name="T8" fmla="*/ 751 w 751"/>
                <a:gd name="T9" fmla="*/ 0 h 210"/>
                <a:gd name="T10" fmla="*/ 0 w 751"/>
                <a:gd name="T11" fmla="*/ 120 h 210"/>
              </a:gdLst>
              <a:ahLst/>
              <a:cxnLst>
                <a:cxn ang="0">
                  <a:pos x="T0" y="T1"/>
                </a:cxn>
                <a:cxn ang="0">
                  <a:pos x="T2" y="T3"/>
                </a:cxn>
                <a:cxn ang="0">
                  <a:pos x="T4" y="T5"/>
                </a:cxn>
                <a:cxn ang="0">
                  <a:pos x="T6" y="T7"/>
                </a:cxn>
                <a:cxn ang="0">
                  <a:pos x="T8" y="T9"/>
                </a:cxn>
                <a:cxn ang="0">
                  <a:pos x="T10" y="T11"/>
                </a:cxn>
              </a:cxnLst>
              <a:rect l="0" t="0" r="r" b="b"/>
              <a:pathLst>
                <a:path w="751" h="210">
                  <a:moveTo>
                    <a:pt x="0" y="120"/>
                  </a:moveTo>
                  <a:lnTo>
                    <a:pt x="0" y="188"/>
                  </a:lnTo>
                  <a:lnTo>
                    <a:pt x="351" y="210"/>
                  </a:lnTo>
                  <a:lnTo>
                    <a:pt x="751" y="135"/>
                  </a:lnTo>
                  <a:lnTo>
                    <a:pt x="751" y="0"/>
                  </a:lnTo>
                  <a:lnTo>
                    <a:pt x="0" y="120"/>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08" name="Freeform 211"/>
            <p:cNvSpPr>
              <a:spLocks/>
            </p:cNvSpPr>
            <p:nvPr/>
          </p:nvSpPr>
          <p:spPr bwMode="auto">
            <a:xfrm flipH="1">
              <a:off x="1419225" y="4083595"/>
              <a:ext cx="225425" cy="282575"/>
            </a:xfrm>
            <a:custGeom>
              <a:avLst/>
              <a:gdLst>
                <a:gd name="T0" fmla="*/ 135 w 960"/>
                <a:gd name="T1" fmla="*/ 1031 h 1031"/>
                <a:gd name="T2" fmla="*/ 0 w 960"/>
                <a:gd name="T3" fmla="*/ 33 h 1031"/>
                <a:gd name="T4" fmla="*/ 827 w 960"/>
                <a:gd name="T5" fmla="*/ 0 h 1031"/>
                <a:gd name="T6" fmla="*/ 960 w 960"/>
                <a:gd name="T7" fmla="*/ 889 h 1031"/>
                <a:gd name="T8" fmla="*/ 135 w 960"/>
                <a:gd name="T9" fmla="*/ 1031 h 1031"/>
              </a:gdLst>
              <a:ahLst/>
              <a:cxnLst>
                <a:cxn ang="0">
                  <a:pos x="T0" y="T1"/>
                </a:cxn>
                <a:cxn ang="0">
                  <a:pos x="T2" y="T3"/>
                </a:cxn>
                <a:cxn ang="0">
                  <a:pos x="T4" y="T5"/>
                </a:cxn>
                <a:cxn ang="0">
                  <a:pos x="T6" y="T7"/>
                </a:cxn>
                <a:cxn ang="0">
                  <a:pos x="T8" y="T9"/>
                </a:cxn>
              </a:cxnLst>
              <a:rect l="0" t="0" r="r" b="b"/>
              <a:pathLst>
                <a:path w="960" h="1031">
                  <a:moveTo>
                    <a:pt x="135" y="1031"/>
                  </a:moveTo>
                  <a:lnTo>
                    <a:pt x="0" y="33"/>
                  </a:lnTo>
                  <a:lnTo>
                    <a:pt x="827" y="0"/>
                  </a:lnTo>
                  <a:lnTo>
                    <a:pt x="960" y="889"/>
                  </a:lnTo>
                  <a:lnTo>
                    <a:pt x="135" y="1031"/>
                  </a:lnTo>
                  <a:close/>
                </a:path>
              </a:pathLst>
            </a:custGeom>
            <a:solidFill>
              <a:srgbClr val="A0A0A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09" name="Freeform 212"/>
            <p:cNvSpPr>
              <a:spLocks/>
            </p:cNvSpPr>
            <p:nvPr/>
          </p:nvSpPr>
          <p:spPr bwMode="auto">
            <a:xfrm flipH="1">
              <a:off x="1612900" y="4091533"/>
              <a:ext cx="198438" cy="282575"/>
            </a:xfrm>
            <a:custGeom>
              <a:avLst/>
              <a:gdLst>
                <a:gd name="T0" fmla="*/ 715 w 850"/>
                <a:gd name="T1" fmla="*/ 0 h 1026"/>
                <a:gd name="T2" fmla="*/ 0 w 850"/>
                <a:gd name="T3" fmla="*/ 228 h 1026"/>
                <a:gd name="T4" fmla="*/ 102 w 850"/>
                <a:gd name="T5" fmla="*/ 1026 h 1026"/>
                <a:gd name="T6" fmla="*/ 850 w 850"/>
                <a:gd name="T7" fmla="*/ 1000 h 1026"/>
                <a:gd name="T8" fmla="*/ 715 w 850"/>
                <a:gd name="T9" fmla="*/ 0 h 1026"/>
              </a:gdLst>
              <a:ahLst/>
              <a:cxnLst>
                <a:cxn ang="0">
                  <a:pos x="T0" y="T1"/>
                </a:cxn>
                <a:cxn ang="0">
                  <a:pos x="T2" y="T3"/>
                </a:cxn>
                <a:cxn ang="0">
                  <a:pos x="T4" y="T5"/>
                </a:cxn>
                <a:cxn ang="0">
                  <a:pos x="T6" y="T7"/>
                </a:cxn>
                <a:cxn ang="0">
                  <a:pos x="T8" y="T9"/>
                </a:cxn>
              </a:cxnLst>
              <a:rect l="0" t="0" r="r" b="b"/>
              <a:pathLst>
                <a:path w="850" h="1026">
                  <a:moveTo>
                    <a:pt x="715" y="0"/>
                  </a:moveTo>
                  <a:lnTo>
                    <a:pt x="0" y="228"/>
                  </a:lnTo>
                  <a:lnTo>
                    <a:pt x="102" y="1026"/>
                  </a:lnTo>
                  <a:lnTo>
                    <a:pt x="850" y="1000"/>
                  </a:lnTo>
                  <a:lnTo>
                    <a:pt x="715" y="0"/>
                  </a:lnTo>
                  <a:close/>
                </a:path>
              </a:pathLst>
            </a:custGeom>
            <a:solidFill>
              <a:srgbClr val="80808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10" name="Freeform 213"/>
            <p:cNvSpPr>
              <a:spLocks/>
            </p:cNvSpPr>
            <p:nvPr/>
          </p:nvSpPr>
          <p:spPr bwMode="auto">
            <a:xfrm flipH="1">
              <a:off x="1444625" y="4112170"/>
              <a:ext cx="161925" cy="212725"/>
            </a:xfrm>
            <a:custGeom>
              <a:avLst/>
              <a:gdLst>
                <a:gd name="T0" fmla="*/ 0 w 689"/>
                <a:gd name="T1" fmla="*/ 36 h 778"/>
                <a:gd name="T2" fmla="*/ 98 w 689"/>
                <a:gd name="T3" fmla="*/ 778 h 778"/>
                <a:gd name="T4" fmla="*/ 689 w 689"/>
                <a:gd name="T5" fmla="*/ 689 h 778"/>
                <a:gd name="T6" fmla="*/ 587 w 689"/>
                <a:gd name="T7" fmla="*/ 0 h 778"/>
                <a:gd name="T8" fmla="*/ 0 w 689"/>
                <a:gd name="T9" fmla="*/ 36 h 778"/>
              </a:gdLst>
              <a:ahLst/>
              <a:cxnLst>
                <a:cxn ang="0">
                  <a:pos x="T0" y="T1"/>
                </a:cxn>
                <a:cxn ang="0">
                  <a:pos x="T2" y="T3"/>
                </a:cxn>
                <a:cxn ang="0">
                  <a:pos x="T4" y="T5"/>
                </a:cxn>
                <a:cxn ang="0">
                  <a:pos x="T6" y="T7"/>
                </a:cxn>
                <a:cxn ang="0">
                  <a:pos x="T8" y="T9"/>
                </a:cxn>
              </a:cxnLst>
              <a:rect l="0" t="0" r="r" b="b"/>
              <a:pathLst>
                <a:path w="689" h="778">
                  <a:moveTo>
                    <a:pt x="0" y="36"/>
                  </a:moveTo>
                  <a:lnTo>
                    <a:pt x="98" y="778"/>
                  </a:lnTo>
                  <a:lnTo>
                    <a:pt x="689" y="689"/>
                  </a:lnTo>
                  <a:lnTo>
                    <a:pt x="587" y="0"/>
                  </a:lnTo>
                  <a:lnTo>
                    <a:pt x="0" y="36"/>
                  </a:lnTo>
                  <a:close/>
                </a:path>
              </a:pathLst>
            </a:custGeom>
            <a:solidFill>
              <a:srgbClr val="0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11" name="Freeform 214"/>
            <p:cNvSpPr>
              <a:spLocks/>
            </p:cNvSpPr>
            <p:nvPr/>
          </p:nvSpPr>
          <p:spPr bwMode="auto">
            <a:xfrm flipH="1">
              <a:off x="1384300" y="4369345"/>
              <a:ext cx="157163" cy="131763"/>
            </a:xfrm>
            <a:custGeom>
              <a:avLst/>
              <a:gdLst>
                <a:gd name="T0" fmla="*/ 674 w 674"/>
                <a:gd name="T1" fmla="*/ 0 h 482"/>
                <a:gd name="T2" fmla="*/ 0 w 674"/>
                <a:gd name="T3" fmla="*/ 143 h 482"/>
                <a:gd name="T4" fmla="*/ 0 w 674"/>
                <a:gd name="T5" fmla="*/ 482 h 482"/>
                <a:gd name="T6" fmla="*/ 674 w 674"/>
                <a:gd name="T7" fmla="*/ 271 h 482"/>
                <a:gd name="T8" fmla="*/ 674 w 674"/>
                <a:gd name="T9" fmla="*/ 0 h 482"/>
              </a:gdLst>
              <a:ahLst/>
              <a:cxnLst>
                <a:cxn ang="0">
                  <a:pos x="T0" y="T1"/>
                </a:cxn>
                <a:cxn ang="0">
                  <a:pos x="T2" y="T3"/>
                </a:cxn>
                <a:cxn ang="0">
                  <a:pos x="T4" y="T5"/>
                </a:cxn>
                <a:cxn ang="0">
                  <a:pos x="T6" y="T7"/>
                </a:cxn>
                <a:cxn ang="0">
                  <a:pos x="T8" y="T9"/>
                </a:cxn>
              </a:cxnLst>
              <a:rect l="0" t="0" r="r" b="b"/>
              <a:pathLst>
                <a:path w="674" h="482">
                  <a:moveTo>
                    <a:pt x="674" y="0"/>
                  </a:moveTo>
                  <a:lnTo>
                    <a:pt x="0" y="143"/>
                  </a:lnTo>
                  <a:lnTo>
                    <a:pt x="0" y="482"/>
                  </a:lnTo>
                  <a:lnTo>
                    <a:pt x="674" y="271"/>
                  </a:lnTo>
                  <a:lnTo>
                    <a:pt x="674" y="0"/>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12" name="Line 215"/>
            <p:cNvSpPr>
              <a:spLocks noChangeShapeType="1"/>
            </p:cNvSpPr>
            <p:nvPr/>
          </p:nvSpPr>
          <p:spPr bwMode="auto">
            <a:xfrm flipH="1" flipV="1">
              <a:off x="1395413" y="4402683"/>
              <a:ext cx="42862" cy="95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13" name="Line 216"/>
            <p:cNvSpPr>
              <a:spLocks noChangeShapeType="1"/>
            </p:cNvSpPr>
            <p:nvPr/>
          </p:nvSpPr>
          <p:spPr bwMode="auto">
            <a:xfrm>
              <a:off x="1460500" y="4416970"/>
              <a:ext cx="52388" cy="174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14" name="Line 217"/>
            <p:cNvSpPr>
              <a:spLocks noChangeShapeType="1"/>
            </p:cNvSpPr>
            <p:nvPr/>
          </p:nvSpPr>
          <p:spPr bwMode="auto">
            <a:xfrm flipH="1">
              <a:off x="1447800" y="4385220"/>
              <a:ext cx="0" cy="87313"/>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15" name="Line 218"/>
            <p:cNvSpPr>
              <a:spLocks noChangeShapeType="1"/>
            </p:cNvSpPr>
            <p:nvPr/>
          </p:nvSpPr>
          <p:spPr bwMode="auto">
            <a:xfrm flipH="1">
              <a:off x="1524000" y="4405858"/>
              <a:ext cx="1588" cy="9207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16" name="Line 219"/>
            <p:cNvSpPr>
              <a:spLocks noChangeShapeType="1"/>
            </p:cNvSpPr>
            <p:nvPr/>
          </p:nvSpPr>
          <p:spPr bwMode="auto">
            <a:xfrm>
              <a:off x="1381125" y="4402683"/>
              <a:ext cx="144463" cy="42862"/>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17" name="Line 220"/>
            <p:cNvSpPr>
              <a:spLocks noChangeShapeType="1"/>
            </p:cNvSpPr>
            <p:nvPr/>
          </p:nvSpPr>
          <p:spPr bwMode="auto">
            <a:xfrm flipH="1" flipV="1">
              <a:off x="1381125" y="4391570"/>
              <a:ext cx="144463" cy="3810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18" name="Freeform 221"/>
            <p:cNvSpPr>
              <a:spLocks/>
            </p:cNvSpPr>
            <p:nvPr/>
          </p:nvSpPr>
          <p:spPr bwMode="auto">
            <a:xfrm flipH="1">
              <a:off x="1558925" y="4497933"/>
              <a:ext cx="14288" cy="52387"/>
            </a:xfrm>
            <a:custGeom>
              <a:avLst/>
              <a:gdLst>
                <a:gd name="T0" fmla="*/ 23 w 75"/>
                <a:gd name="T1" fmla="*/ 0 h 194"/>
                <a:gd name="T2" fmla="*/ 0 w 75"/>
                <a:gd name="T3" fmla="*/ 183 h 194"/>
                <a:gd name="T4" fmla="*/ 55 w 75"/>
                <a:gd name="T5" fmla="*/ 194 h 194"/>
                <a:gd name="T6" fmla="*/ 75 w 75"/>
                <a:gd name="T7" fmla="*/ 8 h 194"/>
                <a:gd name="T8" fmla="*/ 23 w 75"/>
                <a:gd name="T9" fmla="*/ 0 h 194"/>
              </a:gdLst>
              <a:ahLst/>
              <a:cxnLst>
                <a:cxn ang="0">
                  <a:pos x="T0" y="T1"/>
                </a:cxn>
                <a:cxn ang="0">
                  <a:pos x="T2" y="T3"/>
                </a:cxn>
                <a:cxn ang="0">
                  <a:pos x="T4" y="T5"/>
                </a:cxn>
                <a:cxn ang="0">
                  <a:pos x="T6" y="T7"/>
                </a:cxn>
                <a:cxn ang="0">
                  <a:pos x="T8" y="T9"/>
                </a:cxn>
              </a:cxnLst>
              <a:rect l="0" t="0" r="r" b="b"/>
              <a:pathLst>
                <a:path w="75" h="194">
                  <a:moveTo>
                    <a:pt x="23" y="0"/>
                  </a:moveTo>
                  <a:lnTo>
                    <a:pt x="0" y="183"/>
                  </a:lnTo>
                  <a:lnTo>
                    <a:pt x="55" y="194"/>
                  </a:lnTo>
                  <a:lnTo>
                    <a:pt x="75" y="8"/>
                  </a:lnTo>
                  <a:lnTo>
                    <a:pt x="23" y="0"/>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19" name="Freeform 222"/>
            <p:cNvSpPr>
              <a:spLocks/>
            </p:cNvSpPr>
            <p:nvPr/>
          </p:nvSpPr>
          <p:spPr bwMode="auto">
            <a:xfrm flipH="1">
              <a:off x="1512888" y="4504283"/>
              <a:ext cx="50800" cy="46037"/>
            </a:xfrm>
            <a:custGeom>
              <a:avLst/>
              <a:gdLst>
                <a:gd name="T0" fmla="*/ 17 w 206"/>
                <a:gd name="T1" fmla="*/ 5 h 168"/>
                <a:gd name="T2" fmla="*/ 0 w 206"/>
                <a:gd name="T3" fmla="*/ 168 h 168"/>
                <a:gd name="T4" fmla="*/ 206 w 206"/>
                <a:gd name="T5" fmla="*/ 84 h 168"/>
                <a:gd name="T6" fmla="*/ 126 w 206"/>
                <a:gd name="T7" fmla="*/ 58 h 168"/>
                <a:gd name="T8" fmla="*/ 52 w 206"/>
                <a:gd name="T9" fmla="*/ 97 h 168"/>
                <a:gd name="T10" fmla="*/ 75 w 206"/>
                <a:gd name="T11" fmla="*/ 0 h 168"/>
                <a:gd name="T12" fmla="*/ 17 w 206"/>
                <a:gd name="T13" fmla="*/ 5 h 168"/>
              </a:gdLst>
              <a:ahLst/>
              <a:cxnLst>
                <a:cxn ang="0">
                  <a:pos x="T0" y="T1"/>
                </a:cxn>
                <a:cxn ang="0">
                  <a:pos x="T2" y="T3"/>
                </a:cxn>
                <a:cxn ang="0">
                  <a:pos x="T4" y="T5"/>
                </a:cxn>
                <a:cxn ang="0">
                  <a:pos x="T6" y="T7"/>
                </a:cxn>
                <a:cxn ang="0">
                  <a:pos x="T8" y="T9"/>
                </a:cxn>
                <a:cxn ang="0">
                  <a:pos x="T10" y="T11"/>
                </a:cxn>
                <a:cxn ang="0">
                  <a:pos x="T12" y="T13"/>
                </a:cxn>
              </a:cxnLst>
              <a:rect l="0" t="0" r="r" b="b"/>
              <a:pathLst>
                <a:path w="206" h="168">
                  <a:moveTo>
                    <a:pt x="17" y="5"/>
                  </a:moveTo>
                  <a:lnTo>
                    <a:pt x="0" y="168"/>
                  </a:lnTo>
                  <a:lnTo>
                    <a:pt x="206" y="84"/>
                  </a:lnTo>
                  <a:lnTo>
                    <a:pt x="126" y="58"/>
                  </a:lnTo>
                  <a:lnTo>
                    <a:pt x="52" y="97"/>
                  </a:lnTo>
                  <a:lnTo>
                    <a:pt x="75" y="0"/>
                  </a:lnTo>
                  <a:lnTo>
                    <a:pt x="17" y="5"/>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20" name="Freeform 223"/>
            <p:cNvSpPr>
              <a:spLocks/>
            </p:cNvSpPr>
            <p:nvPr/>
          </p:nvSpPr>
          <p:spPr bwMode="auto">
            <a:xfrm flipH="1">
              <a:off x="1223963" y="4370933"/>
              <a:ext cx="368300" cy="203200"/>
            </a:xfrm>
            <a:custGeom>
              <a:avLst/>
              <a:gdLst>
                <a:gd name="T0" fmla="*/ 0 w 1583"/>
                <a:gd name="T1" fmla="*/ 309 h 729"/>
                <a:gd name="T2" fmla="*/ 759 w 1583"/>
                <a:gd name="T3" fmla="*/ 729 h 729"/>
                <a:gd name="T4" fmla="*/ 1583 w 1583"/>
                <a:gd name="T5" fmla="*/ 318 h 729"/>
                <a:gd name="T6" fmla="*/ 951 w 1583"/>
                <a:gd name="T7" fmla="*/ 0 h 729"/>
                <a:gd name="T8" fmla="*/ 0 w 1583"/>
                <a:gd name="T9" fmla="*/ 309 h 729"/>
              </a:gdLst>
              <a:ahLst/>
              <a:cxnLst>
                <a:cxn ang="0">
                  <a:pos x="T0" y="T1"/>
                </a:cxn>
                <a:cxn ang="0">
                  <a:pos x="T2" y="T3"/>
                </a:cxn>
                <a:cxn ang="0">
                  <a:pos x="T4" y="T5"/>
                </a:cxn>
                <a:cxn ang="0">
                  <a:pos x="T6" y="T7"/>
                </a:cxn>
                <a:cxn ang="0">
                  <a:pos x="T8" y="T9"/>
                </a:cxn>
              </a:cxnLst>
              <a:rect l="0" t="0" r="r" b="b"/>
              <a:pathLst>
                <a:path w="1583" h="729">
                  <a:moveTo>
                    <a:pt x="0" y="309"/>
                  </a:moveTo>
                  <a:lnTo>
                    <a:pt x="759" y="729"/>
                  </a:lnTo>
                  <a:lnTo>
                    <a:pt x="1583" y="318"/>
                  </a:lnTo>
                  <a:lnTo>
                    <a:pt x="951" y="0"/>
                  </a:lnTo>
                  <a:lnTo>
                    <a:pt x="0" y="309"/>
                  </a:lnTo>
                  <a:close/>
                </a:path>
              </a:pathLst>
            </a:custGeom>
            <a:solidFill>
              <a:srgbClr val="80808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21" name="Freeform 224"/>
            <p:cNvSpPr>
              <a:spLocks/>
            </p:cNvSpPr>
            <p:nvPr/>
          </p:nvSpPr>
          <p:spPr bwMode="auto">
            <a:xfrm flipH="1">
              <a:off x="1414463" y="4456658"/>
              <a:ext cx="185737" cy="144462"/>
            </a:xfrm>
            <a:custGeom>
              <a:avLst/>
              <a:gdLst>
                <a:gd name="T0" fmla="*/ 28 w 792"/>
                <a:gd name="T1" fmla="*/ 0 h 516"/>
                <a:gd name="T2" fmla="*/ 792 w 792"/>
                <a:gd name="T3" fmla="*/ 426 h 516"/>
                <a:gd name="T4" fmla="*/ 770 w 792"/>
                <a:gd name="T5" fmla="*/ 516 h 516"/>
                <a:gd name="T6" fmla="*/ 0 w 792"/>
                <a:gd name="T7" fmla="*/ 82 h 516"/>
                <a:gd name="T8" fmla="*/ 28 w 792"/>
                <a:gd name="T9" fmla="*/ 0 h 516"/>
              </a:gdLst>
              <a:ahLst/>
              <a:cxnLst>
                <a:cxn ang="0">
                  <a:pos x="T0" y="T1"/>
                </a:cxn>
                <a:cxn ang="0">
                  <a:pos x="T2" y="T3"/>
                </a:cxn>
                <a:cxn ang="0">
                  <a:pos x="T4" y="T5"/>
                </a:cxn>
                <a:cxn ang="0">
                  <a:pos x="T6" y="T7"/>
                </a:cxn>
                <a:cxn ang="0">
                  <a:pos x="T8" y="T9"/>
                </a:cxn>
              </a:cxnLst>
              <a:rect l="0" t="0" r="r" b="b"/>
              <a:pathLst>
                <a:path w="792" h="516">
                  <a:moveTo>
                    <a:pt x="28" y="0"/>
                  </a:moveTo>
                  <a:lnTo>
                    <a:pt x="792" y="426"/>
                  </a:lnTo>
                  <a:lnTo>
                    <a:pt x="770" y="516"/>
                  </a:lnTo>
                  <a:lnTo>
                    <a:pt x="0" y="82"/>
                  </a:lnTo>
                  <a:lnTo>
                    <a:pt x="28" y="0"/>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22" name="Freeform 225"/>
            <p:cNvSpPr>
              <a:spLocks/>
            </p:cNvSpPr>
            <p:nvPr/>
          </p:nvSpPr>
          <p:spPr bwMode="auto">
            <a:xfrm flipH="1">
              <a:off x="1220788" y="4459833"/>
              <a:ext cx="198437" cy="141287"/>
            </a:xfrm>
            <a:custGeom>
              <a:avLst/>
              <a:gdLst>
                <a:gd name="T0" fmla="*/ 0 w 846"/>
                <a:gd name="T1" fmla="*/ 507 h 507"/>
                <a:gd name="T2" fmla="*/ 25 w 846"/>
                <a:gd name="T3" fmla="*/ 411 h 507"/>
                <a:gd name="T4" fmla="*/ 846 w 846"/>
                <a:gd name="T5" fmla="*/ 0 h 507"/>
                <a:gd name="T6" fmla="*/ 817 w 846"/>
                <a:gd name="T7" fmla="*/ 76 h 507"/>
                <a:gd name="T8" fmla="*/ 0 w 846"/>
                <a:gd name="T9" fmla="*/ 507 h 507"/>
              </a:gdLst>
              <a:ahLst/>
              <a:cxnLst>
                <a:cxn ang="0">
                  <a:pos x="T0" y="T1"/>
                </a:cxn>
                <a:cxn ang="0">
                  <a:pos x="T2" y="T3"/>
                </a:cxn>
                <a:cxn ang="0">
                  <a:pos x="T4" y="T5"/>
                </a:cxn>
                <a:cxn ang="0">
                  <a:pos x="T6" y="T7"/>
                </a:cxn>
                <a:cxn ang="0">
                  <a:pos x="T8" y="T9"/>
                </a:cxn>
              </a:cxnLst>
              <a:rect l="0" t="0" r="r" b="b"/>
              <a:pathLst>
                <a:path w="846" h="507">
                  <a:moveTo>
                    <a:pt x="0" y="507"/>
                  </a:moveTo>
                  <a:lnTo>
                    <a:pt x="25" y="411"/>
                  </a:lnTo>
                  <a:lnTo>
                    <a:pt x="846" y="0"/>
                  </a:lnTo>
                  <a:lnTo>
                    <a:pt x="817" y="76"/>
                  </a:lnTo>
                  <a:lnTo>
                    <a:pt x="0" y="507"/>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23" name="Freeform 226"/>
            <p:cNvSpPr>
              <a:spLocks/>
            </p:cNvSpPr>
            <p:nvPr/>
          </p:nvSpPr>
          <p:spPr bwMode="auto">
            <a:xfrm flipH="1">
              <a:off x="1373188" y="4466183"/>
              <a:ext cx="147637" cy="90487"/>
            </a:xfrm>
            <a:custGeom>
              <a:avLst/>
              <a:gdLst>
                <a:gd name="T0" fmla="*/ 0 w 637"/>
                <a:gd name="T1" fmla="*/ 83 h 321"/>
                <a:gd name="T2" fmla="*/ 220 w 637"/>
                <a:gd name="T3" fmla="*/ 0 h 321"/>
                <a:gd name="T4" fmla="*/ 637 w 637"/>
                <a:gd name="T5" fmla="*/ 224 h 321"/>
                <a:gd name="T6" fmla="*/ 425 w 637"/>
                <a:gd name="T7" fmla="*/ 321 h 321"/>
                <a:gd name="T8" fmla="*/ 0 w 637"/>
                <a:gd name="T9" fmla="*/ 83 h 321"/>
              </a:gdLst>
              <a:ahLst/>
              <a:cxnLst>
                <a:cxn ang="0">
                  <a:pos x="T0" y="T1"/>
                </a:cxn>
                <a:cxn ang="0">
                  <a:pos x="T2" y="T3"/>
                </a:cxn>
                <a:cxn ang="0">
                  <a:pos x="T4" y="T5"/>
                </a:cxn>
                <a:cxn ang="0">
                  <a:pos x="T6" y="T7"/>
                </a:cxn>
                <a:cxn ang="0">
                  <a:pos x="T8" y="T9"/>
                </a:cxn>
              </a:cxnLst>
              <a:rect l="0" t="0" r="r" b="b"/>
              <a:pathLst>
                <a:path w="637" h="321">
                  <a:moveTo>
                    <a:pt x="0" y="83"/>
                  </a:moveTo>
                  <a:lnTo>
                    <a:pt x="220" y="0"/>
                  </a:lnTo>
                  <a:lnTo>
                    <a:pt x="637" y="224"/>
                  </a:lnTo>
                  <a:lnTo>
                    <a:pt x="425" y="321"/>
                  </a:lnTo>
                  <a:lnTo>
                    <a:pt x="0" y="83"/>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24" name="Freeform 227"/>
            <p:cNvSpPr>
              <a:spLocks/>
            </p:cNvSpPr>
            <p:nvPr/>
          </p:nvSpPr>
          <p:spPr bwMode="auto">
            <a:xfrm flipH="1">
              <a:off x="1239838" y="4405858"/>
              <a:ext cx="220662" cy="120650"/>
            </a:xfrm>
            <a:custGeom>
              <a:avLst/>
              <a:gdLst>
                <a:gd name="T0" fmla="*/ 0 w 938"/>
                <a:gd name="T1" fmla="*/ 210 h 434"/>
                <a:gd name="T2" fmla="*/ 410 w 938"/>
                <a:gd name="T3" fmla="*/ 434 h 434"/>
                <a:gd name="T4" fmla="*/ 938 w 938"/>
                <a:gd name="T5" fmla="*/ 186 h 434"/>
                <a:gd name="T6" fmla="*/ 554 w 938"/>
                <a:gd name="T7" fmla="*/ 0 h 434"/>
                <a:gd name="T8" fmla="*/ 0 w 938"/>
                <a:gd name="T9" fmla="*/ 210 h 434"/>
              </a:gdLst>
              <a:ahLst/>
              <a:cxnLst>
                <a:cxn ang="0">
                  <a:pos x="T0" y="T1"/>
                </a:cxn>
                <a:cxn ang="0">
                  <a:pos x="T2" y="T3"/>
                </a:cxn>
                <a:cxn ang="0">
                  <a:pos x="T4" y="T5"/>
                </a:cxn>
                <a:cxn ang="0">
                  <a:pos x="T6" y="T7"/>
                </a:cxn>
                <a:cxn ang="0">
                  <a:pos x="T8" y="T9"/>
                </a:cxn>
              </a:cxnLst>
              <a:rect l="0" t="0" r="r" b="b"/>
              <a:pathLst>
                <a:path w="938" h="434">
                  <a:moveTo>
                    <a:pt x="0" y="210"/>
                  </a:moveTo>
                  <a:lnTo>
                    <a:pt x="410" y="434"/>
                  </a:lnTo>
                  <a:lnTo>
                    <a:pt x="938" y="186"/>
                  </a:lnTo>
                  <a:lnTo>
                    <a:pt x="554" y="0"/>
                  </a:lnTo>
                  <a:lnTo>
                    <a:pt x="0" y="21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25" name="Freeform 228"/>
            <p:cNvSpPr>
              <a:spLocks/>
            </p:cNvSpPr>
            <p:nvPr/>
          </p:nvSpPr>
          <p:spPr bwMode="auto">
            <a:xfrm flipH="1">
              <a:off x="1333500" y="4378870"/>
              <a:ext cx="239713" cy="107950"/>
            </a:xfrm>
            <a:custGeom>
              <a:avLst/>
              <a:gdLst>
                <a:gd name="T0" fmla="*/ 216 w 1034"/>
                <a:gd name="T1" fmla="*/ 395 h 395"/>
                <a:gd name="T2" fmla="*/ 0 w 1034"/>
                <a:gd name="T3" fmla="*/ 285 h 395"/>
                <a:gd name="T4" fmla="*/ 867 w 1034"/>
                <a:gd name="T5" fmla="*/ 0 h 395"/>
                <a:gd name="T6" fmla="*/ 1034 w 1034"/>
                <a:gd name="T7" fmla="*/ 82 h 395"/>
                <a:gd name="T8" fmla="*/ 216 w 1034"/>
                <a:gd name="T9" fmla="*/ 395 h 395"/>
              </a:gdLst>
              <a:ahLst/>
              <a:cxnLst>
                <a:cxn ang="0">
                  <a:pos x="T0" y="T1"/>
                </a:cxn>
                <a:cxn ang="0">
                  <a:pos x="T2" y="T3"/>
                </a:cxn>
                <a:cxn ang="0">
                  <a:pos x="T4" y="T5"/>
                </a:cxn>
                <a:cxn ang="0">
                  <a:pos x="T6" y="T7"/>
                </a:cxn>
                <a:cxn ang="0">
                  <a:pos x="T8" y="T9"/>
                </a:cxn>
              </a:cxnLst>
              <a:rect l="0" t="0" r="r" b="b"/>
              <a:pathLst>
                <a:path w="1034" h="395">
                  <a:moveTo>
                    <a:pt x="216" y="395"/>
                  </a:moveTo>
                  <a:lnTo>
                    <a:pt x="0" y="285"/>
                  </a:lnTo>
                  <a:lnTo>
                    <a:pt x="867" y="0"/>
                  </a:lnTo>
                  <a:lnTo>
                    <a:pt x="1034" y="82"/>
                  </a:lnTo>
                  <a:lnTo>
                    <a:pt x="216" y="395"/>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26" name="Line 229"/>
            <p:cNvSpPr>
              <a:spLocks noChangeShapeType="1"/>
            </p:cNvSpPr>
            <p:nvPr/>
          </p:nvSpPr>
          <p:spPr bwMode="auto">
            <a:xfrm flipH="1" flipV="1">
              <a:off x="1360488" y="4383633"/>
              <a:ext cx="206375" cy="84137"/>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27" name="Line 230"/>
            <p:cNvSpPr>
              <a:spLocks noChangeShapeType="1"/>
            </p:cNvSpPr>
            <p:nvPr/>
          </p:nvSpPr>
          <p:spPr bwMode="auto">
            <a:xfrm flipH="1" flipV="1">
              <a:off x="1349375" y="4388395"/>
              <a:ext cx="201613" cy="8731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28" name="Line 231"/>
            <p:cNvSpPr>
              <a:spLocks noChangeShapeType="1"/>
            </p:cNvSpPr>
            <p:nvPr/>
          </p:nvSpPr>
          <p:spPr bwMode="auto">
            <a:xfrm flipH="1" flipV="1">
              <a:off x="1339850" y="4396333"/>
              <a:ext cx="198438" cy="889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29" name="Line 232"/>
            <p:cNvSpPr>
              <a:spLocks noChangeShapeType="1"/>
            </p:cNvSpPr>
            <p:nvPr/>
          </p:nvSpPr>
          <p:spPr bwMode="auto">
            <a:xfrm flipH="1" flipV="1">
              <a:off x="1314450" y="4410620"/>
              <a:ext cx="195263" cy="90488"/>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30" name="Line 233"/>
            <p:cNvSpPr>
              <a:spLocks noChangeShapeType="1"/>
            </p:cNvSpPr>
            <p:nvPr/>
          </p:nvSpPr>
          <p:spPr bwMode="auto">
            <a:xfrm flipH="1" flipV="1">
              <a:off x="1300163" y="4420145"/>
              <a:ext cx="192087" cy="9366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31" name="Line 234"/>
            <p:cNvSpPr>
              <a:spLocks noChangeShapeType="1"/>
            </p:cNvSpPr>
            <p:nvPr/>
          </p:nvSpPr>
          <p:spPr bwMode="auto">
            <a:xfrm flipH="1" flipV="1">
              <a:off x="1296988" y="4434433"/>
              <a:ext cx="174625" cy="857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32" name="Line 235"/>
            <p:cNvSpPr>
              <a:spLocks noChangeShapeType="1"/>
            </p:cNvSpPr>
            <p:nvPr/>
          </p:nvSpPr>
          <p:spPr bwMode="auto">
            <a:xfrm flipH="1" flipV="1">
              <a:off x="1287463" y="4440783"/>
              <a:ext cx="166687" cy="889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33" name="Line 236"/>
            <p:cNvSpPr>
              <a:spLocks noChangeShapeType="1"/>
            </p:cNvSpPr>
            <p:nvPr/>
          </p:nvSpPr>
          <p:spPr bwMode="auto">
            <a:xfrm flipH="1" flipV="1">
              <a:off x="1270000" y="4453483"/>
              <a:ext cx="161925" cy="87312"/>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34" name="Line 237"/>
            <p:cNvSpPr>
              <a:spLocks noChangeShapeType="1"/>
            </p:cNvSpPr>
            <p:nvPr/>
          </p:nvSpPr>
          <p:spPr bwMode="auto">
            <a:xfrm flipH="1">
              <a:off x="1401763" y="4483645"/>
              <a:ext cx="100012" cy="6667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35" name="Line 238"/>
            <p:cNvSpPr>
              <a:spLocks noChangeShapeType="1"/>
            </p:cNvSpPr>
            <p:nvPr/>
          </p:nvSpPr>
          <p:spPr bwMode="auto">
            <a:xfrm flipH="1">
              <a:off x="1384300" y="4475708"/>
              <a:ext cx="96838" cy="61912"/>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36" name="Line 239"/>
            <p:cNvSpPr>
              <a:spLocks noChangeShapeType="1"/>
            </p:cNvSpPr>
            <p:nvPr/>
          </p:nvSpPr>
          <p:spPr bwMode="auto">
            <a:xfrm flipH="1">
              <a:off x="1341438" y="4453483"/>
              <a:ext cx="98425" cy="603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37" name="Line 240"/>
            <p:cNvSpPr>
              <a:spLocks noChangeShapeType="1"/>
            </p:cNvSpPr>
            <p:nvPr/>
          </p:nvSpPr>
          <p:spPr bwMode="auto">
            <a:xfrm flipH="1">
              <a:off x="1320800" y="4443958"/>
              <a:ext cx="95250" cy="603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38" name="Line 241"/>
            <p:cNvSpPr>
              <a:spLocks noChangeShapeType="1"/>
            </p:cNvSpPr>
            <p:nvPr/>
          </p:nvSpPr>
          <p:spPr bwMode="auto">
            <a:xfrm flipH="1">
              <a:off x="1300163" y="4434433"/>
              <a:ext cx="93662" cy="6032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39" name="Line 242"/>
            <p:cNvSpPr>
              <a:spLocks noChangeShapeType="1"/>
            </p:cNvSpPr>
            <p:nvPr/>
          </p:nvSpPr>
          <p:spPr bwMode="auto">
            <a:xfrm flipH="1">
              <a:off x="1281113" y="4424908"/>
              <a:ext cx="92075" cy="58737"/>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40" name="Line 243"/>
            <p:cNvSpPr>
              <a:spLocks noChangeShapeType="1"/>
            </p:cNvSpPr>
            <p:nvPr/>
          </p:nvSpPr>
          <p:spPr bwMode="auto">
            <a:xfrm flipH="1">
              <a:off x="1262063" y="4415383"/>
              <a:ext cx="92075" cy="5397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41" name="Line 244"/>
            <p:cNvSpPr>
              <a:spLocks noChangeShapeType="1"/>
            </p:cNvSpPr>
            <p:nvPr/>
          </p:nvSpPr>
          <p:spPr bwMode="auto">
            <a:xfrm flipH="1">
              <a:off x="1495425" y="4443958"/>
              <a:ext cx="49213" cy="3175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42" name="Line 245"/>
            <p:cNvSpPr>
              <a:spLocks noChangeShapeType="1"/>
            </p:cNvSpPr>
            <p:nvPr/>
          </p:nvSpPr>
          <p:spPr bwMode="auto">
            <a:xfrm flipH="1">
              <a:off x="1466850" y="4434433"/>
              <a:ext cx="46038" cy="254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43" name="Line 246"/>
            <p:cNvSpPr>
              <a:spLocks noChangeShapeType="1"/>
            </p:cNvSpPr>
            <p:nvPr/>
          </p:nvSpPr>
          <p:spPr bwMode="auto">
            <a:xfrm flipH="1">
              <a:off x="1439863" y="4423320"/>
              <a:ext cx="46037" cy="28575"/>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44" name="Line 247"/>
            <p:cNvSpPr>
              <a:spLocks noChangeShapeType="1"/>
            </p:cNvSpPr>
            <p:nvPr/>
          </p:nvSpPr>
          <p:spPr bwMode="auto">
            <a:xfrm flipH="1">
              <a:off x="1412875" y="4412208"/>
              <a:ext cx="42863" cy="25400"/>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45" name="Line 248"/>
            <p:cNvSpPr>
              <a:spLocks noChangeShapeType="1"/>
            </p:cNvSpPr>
            <p:nvPr/>
          </p:nvSpPr>
          <p:spPr bwMode="auto">
            <a:xfrm flipH="1">
              <a:off x="1385888" y="4399508"/>
              <a:ext cx="41275" cy="26987"/>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46" name="Line 249"/>
            <p:cNvSpPr>
              <a:spLocks noChangeShapeType="1"/>
            </p:cNvSpPr>
            <p:nvPr/>
          </p:nvSpPr>
          <p:spPr bwMode="auto">
            <a:xfrm flipH="1">
              <a:off x="1355725" y="4388395"/>
              <a:ext cx="39688" cy="2381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a:spcBef>
                  <a:spcPct val="0"/>
                </a:spcBef>
                <a:buClrTx/>
                <a:buFontTx/>
                <a:buNone/>
              </a:pPr>
              <a:endParaRPr kumimoji="0" lang="zh-CN" altLang="en-US" sz="2400" b="1" smtClean="0">
                <a:latin typeface="+mn-lt"/>
                <a:ea typeface="+mn-ea"/>
              </a:endParaRPr>
            </a:p>
          </p:txBody>
        </p:sp>
        <p:sp>
          <p:nvSpPr>
            <p:cNvPr id="647" name="Freeform 250"/>
            <p:cNvSpPr>
              <a:spLocks/>
            </p:cNvSpPr>
            <p:nvPr/>
          </p:nvSpPr>
          <p:spPr bwMode="auto">
            <a:xfrm flipH="1">
              <a:off x="977900" y="4670970"/>
              <a:ext cx="487363" cy="258763"/>
            </a:xfrm>
            <a:custGeom>
              <a:avLst/>
              <a:gdLst>
                <a:gd name="T0" fmla="*/ 182 w 2091"/>
                <a:gd name="T1" fmla="*/ 927 h 931"/>
                <a:gd name="T2" fmla="*/ 5 w 2091"/>
                <a:gd name="T3" fmla="*/ 905 h 931"/>
                <a:gd name="T4" fmla="*/ 0 w 2091"/>
                <a:gd name="T5" fmla="*/ 695 h 931"/>
                <a:gd name="T6" fmla="*/ 9 w 2091"/>
                <a:gd name="T7" fmla="*/ 537 h 931"/>
                <a:gd name="T8" fmla="*/ 100 w 2091"/>
                <a:gd name="T9" fmla="*/ 442 h 931"/>
                <a:gd name="T10" fmla="*/ 210 w 2091"/>
                <a:gd name="T11" fmla="*/ 387 h 931"/>
                <a:gd name="T12" fmla="*/ 460 w 2091"/>
                <a:gd name="T13" fmla="*/ 296 h 931"/>
                <a:gd name="T14" fmla="*/ 828 w 2091"/>
                <a:gd name="T15" fmla="*/ 207 h 931"/>
                <a:gd name="T16" fmla="*/ 900 w 2091"/>
                <a:gd name="T17" fmla="*/ 201 h 931"/>
                <a:gd name="T18" fmla="*/ 948 w 2091"/>
                <a:gd name="T19" fmla="*/ 207 h 931"/>
                <a:gd name="T20" fmla="*/ 960 w 2091"/>
                <a:gd name="T21" fmla="*/ 188 h 931"/>
                <a:gd name="T22" fmla="*/ 980 w 2091"/>
                <a:gd name="T23" fmla="*/ 169 h 931"/>
                <a:gd name="T24" fmla="*/ 1003 w 2091"/>
                <a:gd name="T25" fmla="*/ 173 h 931"/>
                <a:gd name="T26" fmla="*/ 1035 w 2091"/>
                <a:gd name="T27" fmla="*/ 176 h 931"/>
                <a:gd name="T28" fmla="*/ 1049 w 2091"/>
                <a:gd name="T29" fmla="*/ 138 h 931"/>
                <a:gd name="T30" fmla="*/ 1077 w 2091"/>
                <a:gd name="T31" fmla="*/ 118 h 931"/>
                <a:gd name="T32" fmla="*/ 1106 w 2091"/>
                <a:gd name="T33" fmla="*/ 112 h 931"/>
                <a:gd name="T34" fmla="*/ 1144 w 2091"/>
                <a:gd name="T35" fmla="*/ 112 h 931"/>
                <a:gd name="T36" fmla="*/ 1138 w 2091"/>
                <a:gd name="T37" fmla="*/ 82 h 931"/>
                <a:gd name="T38" fmla="*/ 1182 w 2091"/>
                <a:gd name="T39" fmla="*/ 0 h 931"/>
                <a:gd name="T40" fmla="*/ 2040 w 2091"/>
                <a:gd name="T41" fmla="*/ 22 h 931"/>
                <a:gd name="T42" fmla="*/ 2037 w 2091"/>
                <a:gd name="T43" fmla="*/ 110 h 931"/>
                <a:gd name="T44" fmla="*/ 2053 w 2091"/>
                <a:gd name="T45" fmla="*/ 188 h 931"/>
                <a:gd name="T46" fmla="*/ 2065 w 2091"/>
                <a:gd name="T47" fmla="*/ 244 h 931"/>
                <a:gd name="T48" fmla="*/ 2080 w 2091"/>
                <a:gd name="T49" fmla="*/ 314 h 931"/>
                <a:gd name="T50" fmla="*/ 2091 w 2091"/>
                <a:gd name="T51" fmla="*/ 427 h 931"/>
                <a:gd name="T52" fmla="*/ 2077 w 2091"/>
                <a:gd name="T53" fmla="*/ 494 h 931"/>
                <a:gd name="T54" fmla="*/ 2053 w 2091"/>
                <a:gd name="T55" fmla="*/ 557 h 931"/>
                <a:gd name="T56" fmla="*/ 2023 w 2091"/>
                <a:gd name="T57" fmla="*/ 610 h 931"/>
                <a:gd name="T58" fmla="*/ 1983 w 2091"/>
                <a:gd name="T59" fmla="*/ 629 h 931"/>
                <a:gd name="T60" fmla="*/ 1921 w 2091"/>
                <a:gd name="T61" fmla="*/ 648 h 931"/>
                <a:gd name="T62" fmla="*/ 1838 w 2091"/>
                <a:gd name="T63" fmla="*/ 673 h 931"/>
                <a:gd name="T64" fmla="*/ 1801 w 2091"/>
                <a:gd name="T65" fmla="*/ 717 h 931"/>
                <a:gd name="T66" fmla="*/ 1757 w 2091"/>
                <a:gd name="T67" fmla="*/ 754 h 931"/>
                <a:gd name="T68" fmla="*/ 1686 w 2091"/>
                <a:gd name="T69" fmla="*/ 786 h 931"/>
                <a:gd name="T70" fmla="*/ 1605 w 2091"/>
                <a:gd name="T71" fmla="*/ 812 h 931"/>
                <a:gd name="T72" fmla="*/ 1475 w 2091"/>
                <a:gd name="T73" fmla="*/ 827 h 931"/>
                <a:gd name="T74" fmla="*/ 1364 w 2091"/>
                <a:gd name="T75" fmla="*/ 827 h 931"/>
                <a:gd name="T76" fmla="*/ 1279 w 2091"/>
                <a:gd name="T77" fmla="*/ 818 h 931"/>
                <a:gd name="T78" fmla="*/ 1202 w 2091"/>
                <a:gd name="T79" fmla="*/ 812 h 931"/>
                <a:gd name="T80" fmla="*/ 1144 w 2091"/>
                <a:gd name="T81" fmla="*/ 843 h 931"/>
                <a:gd name="T82" fmla="*/ 1031 w 2091"/>
                <a:gd name="T83" fmla="*/ 837 h 931"/>
                <a:gd name="T84" fmla="*/ 582 w 2091"/>
                <a:gd name="T85" fmla="*/ 901 h 931"/>
                <a:gd name="T86" fmla="*/ 386 w 2091"/>
                <a:gd name="T87" fmla="*/ 931 h 931"/>
                <a:gd name="T88" fmla="*/ 182 w 2091"/>
                <a:gd name="T89" fmla="*/ 927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91" h="931">
                  <a:moveTo>
                    <a:pt x="182" y="927"/>
                  </a:moveTo>
                  <a:lnTo>
                    <a:pt x="5" y="905"/>
                  </a:lnTo>
                  <a:lnTo>
                    <a:pt x="0" y="695"/>
                  </a:lnTo>
                  <a:lnTo>
                    <a:pt x="9" y="537"/>
                  </a:lnTo>
                  <a:lnTo>
                    <a:pt x="100" y="442"/>
                  </a:lnTo>
                  <a:lnTo>
                    <a:pt x="210" y="387"/>
                  </a:lnTo>
                  <a:lnTo>
                    <a:pt x="460" y="296"/>
                  </a:lnTo>
                  <a:lnTo>
                    <a:pt x="828" y="207"/>
                  </a:lnTo>
                  <a:lnTo>
                    <a:pt x="900" y="201"/>
                  </a:lnTo>
                  <a:lnTo>
                    <a:pt x="948" y="207"/>
                  </a:lnTo>
                  <a:lnTo>
                    <a:pt x="960" y="188"/>
                  </a:lnTo>
                  <a:lnTo>
                    <a:pt x="980" y="169"/>
                  </a:lnTo>
                  <a:lnTo>
                    <a:pt x="1003" y="173"/>
                  </a:lnTo>
                  <a:lnTo>
                    <a:pt x="1035" y="176"/>
                  </a:lnTo>
                  <a:lnTo>
                    <a:pt x="1049" y="138"/>
                  </a:lnTo>
                  <a:lnTo>
                    <a:pt x="1077" y="118"/>
                  </a:lnTo>
                  <a:lnTo>
                    <a:pt x="1106" y="112"/>
                  </a:lnTo>
                  <a:lnTo>
                    <a:pt x="1144" y="112"/>
                  </a:lnTo>
                  <a:lnTo>
                    <a:pt x="1138" y="82"/>
                  </a:lnTo>
                  <a:lnTo>
                    <a:pt x="1182" y="0"/>
                  </a:lnTo>
                  <a:lnTo>
                    <a:pt x="2040" y="22"/>
                  </a:lnTo>
                  <a:lnTo>
                    <a:pt x="2037" y="110"/>
                  </a:lnTo>
                  <a:lnTo>
                    <a:pt x="2053" y="188"/>
                  </a:lnTo>
                  <a:lnTo>
                    <a:pt x="2065" y="244"/>
                  </a:lnTo>
                  <a:lnTo>
                    <a:pt x="2080" y="314"/>
                  </a:lnTo>
                  <a:lnTo>
                    <a:pt x="2091" y="427"/>
                  </a:lnTo>
                  <a:lnTo>
                    <a:pt x="2077" y="494"/>
                  </a:lnTo>
                  <a:lnTo>
                    <a:pt x="2053" y="557"/>
                  </a:lnTo>
                  <a:lnTo>
                    <a:pt x="2023" y="610"/>
                  </a:lnTo>
                  <a:lnTo>
                    <a:pt x="1983" y="629"/>
                  </a:lnTo>
                  <a:lnTo>
                    <a:pt x="1921" y="648"/>
                  </a:lnTo>
                  <a:lnTo>
                    <a:pt x="1838" y="673"/>
                  </a:lnTo>
                  <a:lnTo>
                    <a:pt x="1801" y="717"/>
                  </a:lnTo>
                  <a:lnTo>
                    <a:pt x="1757" y="754"/>
                  </a:lnTo>
                  <a:lnTo>
                    <a:pt x="1686" y="786"/>
                  </a:lnTo>
                  <a:lnTo>
                    <a:pt x="1605" y="812"/>
                  </a:lnTo>
                  <a:lnTo>
                    <a:pt x="1475" y="827"/>
                  </a:lnTo>
                  <a:lnTo>
                    <a:pt x="1364" y="827"/>
                  </a:lnTo>
                  <a:lnTo>
                    <a:pt x="1279" y="818"/>
                  </a:lnTo>
                  <a:lnTo>
                    <a:pt x="1202" y="812"/>
                  </a:lnTo>
                  <a:lnTo>
                    <a:pt x="1144" y="843"/>
                  </a:lnTo>
                  <a:lnTo>
                    <a:pt x="1031" y="837"/>
                  </a:lnTo>
                  <a:lnTo>
                    <a:pt x="582" y="901"/>
                  </a:lnTo>
                  <a:lnTo>
                    <a:pt x="386" y="931"/>
                  </a:lnTo>
                  <a:lnTo>
                    <a:pt x="182" y="927"/>
                  </a:lnTo>
                  <a:close/>
                </a:path>
              </a:pathLst>
            </a:custGeom>
            <a:solidFill>
              <a:srgbClr val="60606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48" name="Freeform 251"/>
            <p:cNvSpPr>
              <a:spLocks/>
            </p:cNvSpPr>
            <p:nvPr/>
          </p:nvSpPr>
          <p:spPr bwMode="auto">
            <a:xfrm flipH="1">
              <a:off x="982663" y="4697958"/>
              <a:ext cx="479425" cy="228600"/>
            </a:xfrm>
            <a:custGeom>
              <a:avLst/>
              <a:gdLst>
                <a:gd name="T0" fmla="*/ 1986 w 2049"/>
                <a:gd name="T1" fmla="*/ 90 h 829"/>
                <a:gd name="T2" fmla="*/ 2037 w 2049"/>
                <a:gd name="T3" fmla="*/ 199 h 829"/>
                <a:gd name="T4" fmla="*/ 1995 w 2049"/>
                <a:gd name="T5" fmla="*/ 512 h 829"/>
                <a:gd name="T6" fmla="*/ 1882 w 2049"/>
                <a:gd name="T7" fmla="*/ 512 h 829"/>
                <a:gd name="T8" fmla="*/ 1754 w 2049"/>
                <a:gd name="T9" fmla="*/ 624 h 829"/>
                <a:gd name="T10" fmla="*/ 1460 w 2049"/>
                <a:gd name="T11" fmla="*/ 701 h 829"/>
                <a:gd name="T12" fmla="*/ 1181 w 2049"/>
                <a:gd name="T13" fmla="*/ 701 h 829"/>
                <a:gd name="T14" fmla="*/ 1287 w 2049"/>
                <a:gd name="T15" fmla="*/ 589 h 829"/>
                <a:gd name="T16" fmla="*/ 1155 w 2049"/>
                <a:gd name="T17" fmla="*/ 697 h 829"/>
                <a:gd name="T18" fmla="*/ 1017 w 2049"/>
                <a:gd name="T19" fmla="*/ 724 h 829"/>
                <a:gd name="T20" fmla="*/ 1109 w 2049"/>
                <a:gd name="T21" fmla="*/ 652 h 829"/>
                <a:gd name="T22" fmla="*/ 963 w 2049"/>
                <a:gd name="T23" fmla="*/ 733 h 829"/>
                <a:gd name="T24" fmla="*/ 491 w 2049"/>
                <a:gd name="T25" fmla="*/ 797 h 829"/>
                <a:gd name="T26" fmla="*/ 495 w 2049"/>
                <a:gd name="T27" fmla="*/ 742 h 829"/>
                <a:gd name="T28" fmla="*/ 486 w 2049"/>
                <a:gd name="T29" fmla="*/ 720 h 829"/>
                <a:gd name="T30" fmla="*/ 319 w 2049"/>
                <a:gd name="T31" fmla="*/ 815 h 829"/>
                <a:gd name="T32" fmla="*/ 473 w 2049"/>
                <a:gd name="T33" fmla="*/ 669 h 829"/>
                <a:gd name="T34" fmla="*/ 300 w 2049"/>
                <a:gd name="T35" fmla="*/ 765 h 829"/>
                <a:gd name="T36" fmla="*/ 214 w 2049"/>
                <a:gd name="T37" fmla="*/ 742 h 829"/>
                <a:gd name="T38" fmla="*/ 182 w 2049"/>
                <a:gd name="T39" fmla="*/ 746 h 829"/>
                <a:gd name="T40" fmla="*/ 59 w 2049"/>
                <a:gd name="T41" fmla="*/ 793 h 829"/>
                <a:gd name="T42" fmla="*/ 0 w 2049"/>
                <a:gd name="T43" fmla="*/ 674 h 829"/>
                <a:gd name="T44" fmla="*/ 40 w 2049"/>
                <a:gd name="T45" fmla="*/ 435 h 829"/>
                <a:gd name="T46" fmla="*/ 296 w 2049"/>
                <a:gd name="T47" fmla="*/ 298 h 829"/>
                <a:gd name="T48" fmla="*/ 795 w 2049"/>
                <a:gd name="T49" fmla="*/ 145 h 829"/>
                <a:gd name="T50" fmla="*/ 968 w 2049"/>
                <a:gd name="T51" fmla="*/ 207 h 829"/>
                <a:gd name="T52" fmla="*/ 1040 w 2049"/>
                <a:gd name="T53" fmla="*/ 217 h 829"/>
                <a:gd name="T54" fmla="*/ 953 w 2049"/>
                <a:gd name="T55" fmla="*/ 131 h 829"/>
                <a:gd name="T56" fmla="*/ 1008 w 2049"/>
                <a:gd name="T57" fmla="*/ 108 h 829"/>
                <a:gd name="T58" fmla="*/ 1063 w 2049"/>
                <a:gd name="T59" fmla="*/ 163 h 829"/>
                <a:gd name="T60" fmla="*/ 1068 w 2049"/>
                <a:gd name="T61" fmla="*/ 135 h 829"/>
                <a:gd name="T62" fmla="*/ 1059 w 2049"/>
                <a:gd name="T63" fmla="*/ 67 h 829"/>
                <a:gd name="T64" fmla="*/ 1186 w 2049"/>
                <a:gd name="T65" fmla="*/ 113 h 829"/>
                <a:gd name="T66" fmla="*/ 1173 w 2049"/>
                <a:gd name="T67" fmla="*/ 63 h 829"/>
                <a:gd name="T68" fmla="*/ 1145 w 2049"/>
                <a:gd name="T69" fmla="*/ 0 h 829"/>
                <a:gd name="T70" fmla="*/ 1277 w 2049"/>
                <a:gd name="T71" fmla="*/ 54 h 829"/>
                <a:gd name="T72" fmla="*/ 1514 w 2049"/>
                <a:gd name="T73" fmla="*/ 104 h 829"/>
                <a:gd name="T74" fmla="*/ 1567 w 2049"/>
                <a:gd name="T75" fmla="*/ 35 h 829"/>
                <a:gd name="T76" fmla="*/ 1626 w 2049"/>
                <a:gd name="T77" fmla="*/ 113 h 829"/>
                <a:gd name="T78" fmla="*/ 1745 w 2049"/>
                <a:gd name="T79" fmla="*/ 63 h 829"/>
                <a:gd name="T80" fmla="*/ 1795 w 2049"/>
                <a:gd name="T81" fmla="*/ 131 h 829"/>
                <a:gd name="T82" fmla="*/ 1946 w 2049"/>
                <a:gd name="T83" fmla="*/ 108 h 829"/>
                <a:gd name="T84" fmla="*/ 1982 w 2049"/>
                <a:gd name="T85" fmla="*/ 31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49" h="829">
                  <a:moveTo>
                    <a:pt x="1982" y="31"/>
                  </a:moveTo>
                  <a:lnTo>
                    <a:pt x="1986" y="90"/>
                  </a:lnTo>
                  <a:lnTo>
                    <a:pt x="2010" y="67"/>
                  </a:lnTo>
                  <a:lnTo>
                    <a:pt x="2037" y="199"/>
                  </a:lnTo>
                  <a:lnTo>
                    <a:pt x="2049" y="353"/>
                  </a:lnTo>
                  <a:lnTo>
                    <a:pt x="1995" y="512"/>
                  </a:lnTo>
                  <a:lnTo>
                    <a:pt x="1868" y="549"/>
                  </a:lnTo>
                  <a:lnTo>
                    <a:pt x="1882" y="512"/>
                  </a:lnTo>
                  <a:lnTo>
                    <a:pt x="1814" y="567"/>
                  </a:lnTo>
                  <a:lnTo>
                    <a:pt x="1754" y="624"/>
                  </a:lnTo>
                  <a:lnTo>
                    <a:pt x="1622" y="688"/>
                  </a:lnTo>
                  <a:lnTo>
                    <a:pt x="1460" y="701"/>
                  </a:lnTo>
                  <a:lnTo>
                    <a:pt x="1264" y="710"/>
                  </a:lnTo>
                  <a:lnTo>
                    <a:pt x="1181" y="701"/>
                  </a:lnTo>
                  <a:lnTo>
                    <a:pt x="1255" y="669"/>
                  </a:lnTo>
                  <a:lnTo>
                    <a:pt x="1287" y="589"/>
                  </a:lnTo>
                  <a:lnTo>
                    <a:pt x="1228" y="656"/>
                  </a:lnTo>
                  <a:lnTo>
                    <a:pt x="1155" y="697"/>
                  </a:lnTo>
                  <a:lnTo>
                    <a:pt x="1086" y="733"/>
                  </a:lnTo>
                  <a:lnTo>
                    <a:pt x="1017" y="724"/>
                  </a:lnTo>
                  <a:lnTo>
                    <a:pt x="1063" y="692"/>
                  </a:lnTo>
                  <a:lnTo>
                    <a:pt x="1109" y="652"/>
                  </a:lnTo>
                  <a:lnTo>
                    <a:pt x="1036" y="678"/>
                  </a:lnTo>
                  <a:lnTo>
                    <a:pt x="963" y="733"/>
                  </a:lnTo>
                  <a:lnTo>
                    <a:pt x="726" y="761"/>
                  </a:lnTo>
                  <a:lnTo>
                    <a:pt x="491" y="797"/>
                  </a:lnTo>
                  <a:lnTo>
                    <a:pt x="409" y="793"/>
                  </a:lnTo>
                  <a:lnTo>
                    <a:pt x="495" y="742"/>
                  </a:lnTo>
                  <a:lnTo>
                    <a:pt x="581" y="724"/>
                  </a:lnTo>
                  <a:lnTo>
                    <a:pt x="486" y="720"/>
                  </a:lnTo>
                  <a:lnTo>
                    <a:pt x="414" y="752"/>
                  </a:lnTo>
                  <a:lnTo>
                    <a:pt x="319" y="815"/>
                  </a:lnTo>
                  <a:lnTo>
                    <a:pt x="386" y="720"/>
                  </a:lnTo>
                  <a:lnTo>
                    <a:pt x="473" y="669"/>
                  </a:lnTo>
                  <a:lnTo>
                    <a:pt x="359" y="692"/>
                  </a:lnTo>
                  <a:lnTo>
                    <a:pt x="300" y="765"/>
                  </a:lnTo>
                  <a:lnTo>
                    <a:pt x="287" y="829"/>
                  </a:lnTo>
                  <a:lnTo>
                    <a:pt x="214" y="742"/>
                  </a:lnTo>
                  <a:lnTo>
                    <a:pt x="140" y="701"/>
                  </a:lnTo>
                  <a:lnTo>
                    <a:pt x="182" y="746"/>
                  </a:lnTo>
                  <a:lnTo>
                    <a:pt x="241" y="829"/>
                  </a:lnTo>
                  <a:lnTo>
                    <a:pt x="59" y="793"/>
                  </a:lnTo>
                  <a:lnTo>
                    <a:pt x="23" y="778"/>
                  </a:lnTo>
                  <a:lnTo>
                    <a:pt x="0" y="674"/>
                  </a:lnTo>
                  <a:lnTo>
                    <a:pt x="13" y="530"/>
                  </a:lnTo>
                  <a:lnTo>
                    <a:pt x="40" y="435"/>
                  </a:lnTo>
                  <a:lnTo>
                    <a:pt x="155" y="362"/>
                  </a:lnTo>
                  <a:lnTo>
                    <a:pt x="296" y="298"/>
                  </a:lnTo>
                  <a:lnTo>
                    <a:pt x="572" y="207"/>
                  </a:lnTo>
                  <a:lnTo>
                    <a:pt x="795" y="145"/>
                  </a:lnTo>
                  <a:lnTo>
                    <a:pt x="917" y="135"/>
                  </a:lnTo>
                  <a:lnTo>
                    <a:pt x="968" y="207"/>
                  </a:lnTo>
                  <a:lnTo>
                    <a:pt x="1123" y="285"/>
                  </a:lnTo>
                  <a:lnTo>
                    <a:pt x="1040" y="217"/>
                  </a:lnTo>
                  <a:lnTo>
                    <a:pt x="977" y="182"/>
                  </a:lnTo>
                  <a:lnTo>
                    <a:pt x="953" y="131"/>
                  </a:lnTo>
                  <a:lnTo>
                    <a:pt x="963" y="108"/>
                  </a:lnTo>
                  <a:lnTo>
                    <a:pt x="1008" y="108"/>
                  </a:lnTo>
                  <a:lnTo>
                    <a:pt x="1036" y="135"/>
                  </a:lnTo>
                  <a:lnTo>
                    <a:pt x="1063" y="163"/>
                  </a:lnTo>
                  <a:lnTo>
                    <a:pt x="1132" y="190"/>
                  </a:lnTo>
                  <a:lnTo>
                    <a:pt x="1068" y="135"/>
                  </a:lnTo>
                  <a:lnTo>
                    <a:pt x="1040" y="95"/>
                  </a:lnTo>
                  <a:lnTo>
                    <a:pt x="1059" y="67"/>
                  </a:lnTo>
                  <a:lnTo>
                    <a:pt x="1113" y="50"/>
                  </a:lnTo>
                  <a:lnTo>
                    <a:pt x="1186" y="113"/>
                  </a:lnTo>
                  <a:lnTo>
                    <a:pt x="1255" y="154"/>
                  </a:lnTo>
                  <a:lnTo>
                    <a:pt x="1173" y="63"/>
                  </a:lnTo>
                  <a:lnTo>
                    <a:pt x="1145" y="27"/>
                  </a:lnTo>
                  <a:lnTo>
                    <a:pt x="1145" y="0"/>
                  </a:lnTo>
                  <a:lnTo>
                    <a:pt x="1213" y="10"/>
                  </a:lnTo>
                  <a:lnTo>
                    <a:pt x="1277" y="54"/>
                  </a:lnTo>
                  <a:lnTo>
                    <a:pt x="1319" y="86"/>
                  </a:lnTo>
                  <a:lnTo>
                    <a:pt x="1514" y="104"/>
                  </a:lnTo>
                  <a:lnTo>
                    <a:pt x="1508" y="54"/>
                  </a:lnTo>
                  <a:lnTo>
                    <a:pt x="1567" y="35"/>
                  </a:lnTo>
                  <a:lnTo>
                    <a:pt x="1567" y="99"/>
                  </a:lnTo>
                  <a:lnTo>
                    <a:pt x="1626" y="113"/>
                  </a:lnTo>
                  <a:lnTo>
                    <a:pt x="1754" y="131"/>
                  </a:lnTo>
                  <a:lnTo>
                    <a:pt x="1745" y="63"/>
                  </a:lnTo>
                  <a:lnTo>
                    <a:pt x="1790" y="63"/>
                  </a:lnTo>
                  <a:lnTo>
                    <a:pt x="1795" y="131"/>
                  </a:lnTo>
                  <a:lnTo>
                    <a:pt x="1868" y="127"/>
                  </a:lnTo>
                  <a:lnTo>
                    <a:pt x="1946" y="108"/>
                  </a:lnTo>
                  <a:lnTo>
                    <a:pt x="1950" y="54"/>
                  </a:lnTo>
                  <a:lnTo>
                    <a:pt x="1982" y="3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49" name="Freeform 252"/>
            <p:cNvSpPr>
              <a:spLocks/>
            </p:cNvSpPr>
            <p:nvPr/>
          </p:nvSpPr>
          <p:spPr bwMode="auto">
            <a:xfrm flipH="1">
              <a:off x="1049338" y="4778920"/>
              <a:ext cx="66675" cy="12700"/>
            </a:xfrm>
            <a:custGeom>
              <a:avLst/>
              <a:gdLst>
                <a:gd name="T0" fmla="*/ 280 w 280"/>
                <a:gd name="T1" fmla="*/ 0 h 48"/>
                <a:gd name="T2" fmla="*/ 149 w 280"/>
                <a:gd name="T3" fmla="*/ 48 h 48"/>
                <a:gd name="T4" fmla="*/ 0 w 280"/>
                <a:gd name="T5" fmla="*/ 35 h 48"/>
                <a:gd name="T6" fmla="*/ 280 w 280"/>
                <a:gd name="T7" fmla="*/ 0 h 48"/>
              </a:gdLst>
              <a:ahLst/>
              <a:cxnLst>
                <a:cxn ang="0">
                  <a:pos x="T0" y="T1"/>
                </a:cxn>
                <a:cxn ang="0">
                  <a:pos x="T2" y="T3"/>
                </a:cxn>
                <a:cxn ang="0">
                  <a:pos x="T4" y="T5"/>
                </a:cxn>
                <a:cxn ang="0">
                  <a:pos x="T6" y="T7"/>
                </a:cxn>
              </a:cxnLst>
              <a:rect l="0" t="0" r="r" b="b"/>
              <a:pathLst>
                <a:path w="280" h="48">
                  <a:moveTo>
                    <a:pt x="280" y="0"/>
                  </a:moveTo>
                  <a:lnTo>
                    <a:pt x="149" y="48"/>
                  </a:lnTo>
                  <a:lnTo>
                    <a:pt x="0" y="35"/>
                  </a:lnTo>
                  <a:lnTo>
                    <a:pt x="28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50" name="Freeform 253"/>
            <p:cNvSpPr>
              <a:spLocks/>
            </p:cNvSpPr>
            <p:nvPr/>
          </p:nvSpPr>
          <p:spPr bwMode="auto">
            <a:xfrm flipH="1">
              <a:off x="984250" y="4756695"/>
              <a:ext cx="39688" cy="17463"/>
            </a:xfrm>
            <a:custGeom>
              <a:avLst/>
              <a:gdLst>
                <a:gd name="T0" fmla="*/ 170 w 170"/>
                <a:gd name="T1" fmla="*/ 0 h 57"/>
                <a:gd name="T2" fmla="*/ 125 w 170"/>
                <a:gd name="T3" fmla="*/ 35 h 57"/>
                <a:gd name="T4" fmla="*/ 0 w 170"/>
                <a:gd name="T5" fmla="*/ 53 h 57"/>
                <a:gd name="T6" fmla="*/ 130 w 170"/>
                <a:gd name="T7" fmla="*/ 57 h 57"/>
                <a:gd name="T8" fmla="*/ 170 w 170"/>
                <a:gd name="T9" fmla="*/ 0 h 57"/>
              </a:gdLst>
              <a:ahLst/>
              <a:cxnLst>
                <a:cxn ang="0">
                  <a:pos x="T0" y="T1"/>
                </a:cxn>
                <a:cxn ang="0">
                  <a:pos x="T2" y="T3"/>
                </a:cxn>
                <a:cxn ang="0">
                  <a:pos x="T4" y="T5"/>
                </a:cxn>
                <a:cxn ang="0">
                  <a:pos x="T6" y="T7"/>
                </a:cxn>
                <a:cxn ang="0">
                  <a:pos x="T8" y="T9"/>
                </a:cxn>
              </a:cxnLst>
              <a:rect l="0" t="0" r="r" b="b"/>
              <a:pathLst>
                <a:path w="170" h="57">
                  <a:moveTo>
                    <a:pt x="170" y="0"/>
                  </a:moveTo>
                  <a:lnTo>
                    <a:pt x="125" y="35"/>
                  </a:lnTo>
                  <a:lnTo>
                    <a:pt x="0" y="53"/>
                  </a:lnTo>
                  <a:lnTo>
                    <a:pt x="130" y="57"/>
                  </a:lnTo>
                  <a:lnTo>
                    <a:pt x="17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51" name="Freeform 254"/>
            <p:cNvSpPr>
              <a:spLocks/>
            </p:cNvSpPr>
            <p:nvPr/>
          </p:nvSpPr>
          <p:spPr bwMode="auto">
            <a:xfrm flipH="1">
              <a:off x="1150938" y="4745583"/>
              <a:ext cx="63500" cy="39687"/>
            </a:xfrm>
            <a:custGeom>
              <a:avLst/>
              <a:gdLst>
                <a:gd name="T0" fmla="*/ 263 w 263"/>
                <a:gd name="T1" fmla="*/ 0 h 143"/>
                <a:gd name="T2" fmla="*/ 145 w 263"/>
                <a:gd name="T3" fmla="*/ 13 h 143"/>
                <a:gd name="T4" fmla="*/ 122 w 263"/>
                <a:gd name="T5" fmla="*/ 31 h 143"/>
                <a:gd name="T6" fmla="*/ 122 w 263"/>
                <a:gd name="T7" fmla="*/ 76 h 143"/>
                <a:gd name="T8" fmla="*/ 113 w 263"/>
                <a:gd name="T9" fmla="*/ 124 h 143"/>
                <a:gd name="T10" fmla="*/ 0 w 263"/>
                <a:gd name="T11" fmla="*/ 143 h 143"/>
                <a:gd name="T12" fmla="*/ 136 w 263"/>
                <a:gd name="T13" fmla="*/ 138 h 143"/>
                <a:gd name="T14" fmla="*/ 159 w 263"/>
                <a:gd name="T15" fmla="*/ 48 h 143"/>
                <a:gd name="T16" fmla="*/ 263 w 263"/>
                <a:gd name="T1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143">
                  <a:moveTo>
                    <a:pt x="263" y="0"/>
                  </a:moveTo>
                  <a:lnTo>
                    <a:pt x="145" y="13"/>
                  </a:lnTo>
                  <a:lnTo>
                    <a:pt x="122" y="31"/>
                  </a:lnTo>
                  <a:lnTo>
                    <a:pt x="122" y="76"/>
                  </a:lnTo>
                  <a:lnTo>
                    <a:pt x="113" y="124"/>
                  </a:lnTo>
                  <a:lnTo>
                    <a:pt x="0" y="143"/>
                  </a:lnTo>
                  <a:lnTo>
                    <a:pt x="136" y="138"/>
                  </a:lnTo>
                  <a:lnTo>
                    <a:pt x="159" y="48"/>
                  </a:lnTo>
                  <a:lnTo>
                    <a:pt x="263"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52" name="Freeform 255"/>
            <p:cNvSpPr>
              <a:spLocks/>
            </p:cNvSpPr>
            <p:nvPr/>
          </p:nvSpPr>
          <p:spPr bwMode="auto">
            <a:xfrm flipH="1">
              <a:off x="1214438" y="4836070"/>
              <a:ext cx="200025" cy="58738"/>
            </a:xfrm>
            <a:custGeom>
              <a:avLst/>
              <a:gdLst>
                <a:gd name="T0" fmla="*/ 853 w 853"/>
                <a:gd name="T1" fmla="*/ 0 h 212"/>
                <a:gd name="T2" fmla="*/ 636 w 853"/>
                <a:gd name="T3" fmla="*/ 10 h 212"/>
                <a:gd name="T4" fmla="*/ 413 w 853"/>
                <a:gd name="T5" fmla="*/ 63 h 212"/>
                <a:gd name="T6" fmla="*/ 249 w 853"/>
                <a:gd name="T7" fmla="*/ 71 h 212"/>
                <a:gd name="T8" fmla="*/ 114 w 853"/>
                <a:gd name="T9" fmla="*/ 99 h 212"/>
                <a:gd name="T10" fmla="*/ 64 w 853"/>
                <a:gd name="T11" fmla="*/ 170 h 212"/>
                <a:gd name="T12" fmla="*/ 0 w 853"/>
                <a:gd name="T13" fmla="*/ 212 h 212"/>
                <a:gd name="T14" fmla="*/ 64 w 853"/>
                <a:gd name="T15" fmla="*/ 198 h 212"/>
                <a:gd name="T16" fmla="*/ 123 w 853"/>
                <a:gd name="T17" fmla="*/ 117 h 212"/>
                <a:gd name="T18" fmla="*/ 304 w 853"/>
                <a:gd name="T19" fmla="*/ 81 h 212"/>
                <a:gd name="T20" fmla="*/ 413 w 853"/>
                <a:gd name="T21" fmla="*/ 81 h 212"/>
                <a:gd name="T22" fmla="*/ 500 w 853"/>
                <a:gd name="T23" fmla="*/ 63 h 212"/>
                <a:gd name="T24" fmla="*/ 649 w 853"/>
                <a:gd name="T25" fmla="*/ 23 h 212"/>
                <a:gd name="T26" fmla="*/ 853 w 853"/>
                <a:gd name="T2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3" h="212">
                  <a:moveTo>
                    <a:pt x="853" y="0"/>
                  </a:moveTo>
                  <a:lnTo>
                    <a:pt x="636" y="10"/>
                  </a:lnTo>
                  <a:lnTo>
                    <a:pt x="413" y="63"/>
                  </a:lnTo>
                  <a:lnTo>
                    <a:pt x="249" y="71"/>
                  </a:lnTo>
                  <a:lnTo>
                    <a:pt x="114" y="99"/>
                  </a:lnTo>
                  <a:lnTo>
                    <a:pt x="64" y="170"/>
                  </a:lnTo>
                  <a:lnTo>
                    <a:pt x="0" y="212"/>
                  </a:lnTo>
                  <a:lnTo>
                    <a:pt x="64" y="198"/>
                  </a:lnTo>
                  <a:lnTo>
                    <a:pt x="123" y="117"/>
                  </a:lnTo>
                  <a:lnTo>
                    <a:pt x="304" y="81"/>
                  </a:lnTo>
                  <a:lnTo>
                    <a:pt x="413" y="81"/>
                  </a:lnTo>
                  <a:lnTo>
                    <a:pt x="500" y="63"/>
                  </a:lnTo>
                  <a:lnTo>
                    <a:pt x="649" y="23"/>
                  </a:lnTo>
                  <a:lnTo>
                    <a:pt x="853"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53" name="Freeform 256"/>
            <p:cNvSpPr>
              <a:spLocks/>
            </p:cNvSpPr>
            <p:nvPr/>
          </p:nvSpPr>
          <p:spPr bwMode="auto">
            <a:xfrm flipH="1">
              <a:off x="1208088" y="4391570"/>
              <a:ext cx="173037" cy="106363"/>
            </a:xfrm>
            <a:custGeom>
              <a:avLst/>
              <a:gdLst>
                <a:gd name="T0" fmla="*/ 679 w 751"/>
                <a:gd name="T1" fmla="*/ 379 h 379"/>
                <a:gd name="T2" fmla="*/ 639 w 751"/>
                <a:gd name="T3" fmla="*/ 370 h 379"/>
                <a:gd name="T4" fmla="*/ 600 w 751"/>
                <a:gd name="T5" fmla="*/ 352 h 379"/>
                <a:gd name="T6" fmla="*/ 564 w 751"/>
                <a:gd name="T7" fmla="*/ 344 h 379"/>
                <a:gd name="T8" fmla="*/ 502 w 751"/>
                <a:gd name="T9" fmla="*/ 353 h 379"/>
                <a:gd name="T10" fmla="*/ 457 w 751"/>
                <a:gd name="T11" fmla="*/ 352 h 379"/>
                <a:gd name="T12" fmla="*/ 425 w 751"/>
                <a:gd name="T13" fmla="*/ 341 h 379"/>
                <a:gd name="T14" fmla="*/ 399 w 751"/>
                <a:gd name="T15" fmla="*/ 332 h 379"/>
                <a:gd name="T16" fmla="*/ 373 w 751"/>
                <a:gd name="T17" fmla="*/ 320 h 379"/>
                <a:gd name="T18" fmla="*/ 346 w 751"/>
                <a:gd name="T19" fmla="*/ 295 h 379"/>
                <a:gd name="T20" fmla="*/ 324 w 751"/>
                <a:gd name="T21" fmla="*/ 273 h 379"/>
                <a:gd name="T22" fmla="*/ 288 w 751"/>
                <a:gd name="T23" fmla="*/ 246 h 379"/>
                <a:gd name="T24" fmla="*/ 238 w 751"/>
                <a:gd name="T25" fmla="*/ 254 h 379"/>
                <a:gd name="T26" fmla="*/ 208 w 751"/>
                <a:gd name="T27" fmla="*/ 256 h 379"/>
                <a:gd name="T28" fmla="*/ 190 w 751"/>
                <a:gd name="T29" fmla="*/ 251 h 379"/>
                <a:gd name="T30" fmla="*/ 182 w 751"/>
                <a:gd name="T31" fmla="*/ 243 h 379"/>
                <a:gd name="T32" fmla="*/ 176 w 751"/>
                <a:gd name="T33" fmla="*/ 228 h 379"/>
                <a:gd name="T34" fmla="*/ 180 w 751"/>
                <a:gd name="T35" fmla="*/ 215 h 379"/>
                <a:gd name="T36" fmla="*/ 190 w 751"/>
                <a:gd name="T37" fmla="*/ 200 h 379"/>
                <a:gd name="T38" fmla="*/ 208 w 751"/>
                <a:gd name="T39" fmla="*/ 193 h 379"/>
                <a:gd name="T40" fmla="*/ 248 w 751"/>
                <a:gd name="T41" fmla="*/ 188 h 379"/>
                <a:gd name="T42" fmla="*/ 296 w 751"/>
                <a:gd name="T43" fmla="*/ 171 h 379"/>
                <a:gd name="T44" fmla="*/ 256 w 751"/>
                <a:gd name="T45" fmla="*/ 140 h 379"/>
                <a:gd name="T46" fmla="*/ 209 w 751"/>
                <a:gd name="T47" fmla="*/ 121 h 379"/>
                <a:gd name="T48" fmla="*/ 168 w 751"/>
                <a:gd name="T49" fmla="*/ 124 h 379"/>
                <a:gd name="T50" fmla="*/ 121 w 751"/>
                <a:gd name="T51" fmla="*/ 121 h 379"/>
                <a:gd name="T52" fmla="*/ 93 w 751"/>
                <a:gd name="T53" fmla="*/ 131 h 379"/>
                <a:gd name="T54" fmla="*/ 54 w 751"/>
                <a:gd name="T55" fmla="*/ 132 h 379"/>
                <a:gd name="T56" fmla="*/ 42 w 751"/>
                <a:gd name="T57" fmla="*/ 121 h 379"/>
                <a:gd name="T58" fmla="*/ 39 w 751"/>
                <a:gd name="T59" fmla="*/ 105 h 379"/>
                <a:gd name="T60" fmla="*/ 18 w 751"/>
                <a:gd name="T61" fmla="*/ 106 h 379"/>
                <a:gd name="T62" fmla="*/ 6 w 751"/>
                <a:gd name="T63" fmla="*/ 103 h 379"/>
                <a:gd name="T64" fmla="*/ 0 w 751"/>
                <a:gd name="T65" fmla="*/ 87 h 379"/>
                <a:gd name="T66" fmla="*/ 4 w 751"/>
                <a:gd name="T67" fmla="*/ 74 h 379"/>
                <a:gd name="T68" fmla="*/ 15 w 751"/>
                <a:gd name="T69" fmla="*/ 68 h 379"/>
                <a:gd name="T70" fmla="*/ 36 w 751"/>
                <a:gd name="T71" fmla="*/ 56 h 379"/>
                <a:gd name="T72" fmla="*/ 52 w 751"/>
                <a:gd name="T73" fmla="*/ 44 h 379"/>
                <a:gd name="T74" fmla="*/ 71 w 751"/>
                <a:gd name="T75" fmla="*/ 34 h 379"/>
                <a:gd name="T76" fmla="*/ 93 w 751"/>
                <a:gd name="T77" fmla="*/ 27 h 379"/>
                <a:gd name="T78" fmla="*/ 112 w 751"/>
                <a:gd name="T79" fmla="*/ 27 h 379"/>
                <a:gd name="T80" fmla="*/ 203 w 751"/>
                <a:gd name="T81" fmla="*/ 9 h 379"/>
                <a:gd name="T82" fmla="*/ 222 w 751"/>
                <a:gd name="T83" fmla="*/ 4 h 379"/>
                <a:gd name="T84" fmla="*/ 244 w 751"/>
                <a:gd name="T85" fmla="*/ 0 h 379"/>
                <a:gd name="T86" fmla="*/ 267 w 751"/>
                <a:gd name="T87" fmla="*/ 4 h 379"/>
                <a:gd name="T88" fmla="*/ 295 w 751"/>
                <a:gd name="T89" fmla="*/ 13 h 379"/>
                <a:gd name="T90" fmla="*/ 373 w 751"/>
                <a:gd name="T91" fmla="*/ 56 h 379"/>
                <a:gd name="T92" fmla="*/ 410 w 751"/>
                <a:gd name="T93" fmla="*/ 64 h 379"/>
                <a:gd name="T94" fmla="*/ 443 w 751"/>
                <a:gd name="T95" fmla="*/ 71 h 379"/>
                <a:gd name="T96" fmla="*/ 469 w 751"/>
                <a:gd name="T97" fmla="*/ 87 h 379"/>
                <a:gd name="T98" fmla="*/ 484 w 751"/>
                <a:gd name="T99" fmla="*/ 108 h 379"/>
                <a:gd name="T100" fmla="*/ 549 w 751"/>
                <a:gd name="T101" fmla="*/ 153 h 379"/>
                <a:gd name="T102" fmla="*/ 578 w 751"/>
                <a:gd name="T103" fmla="*/ 174 h 379"/>
                <a:gd name="T104" fmla="*/ 617 w 751"/>
                <a:gd name="T105" fmla="*/ 215 h 379"/>
                <a:gd name="T106" fmla="*/ 641 w 751"/>
                <a:gd name="T107" fmla="*/ 227 h 379"/>
                <a:gd name="T108" fmla="*/ 751 w 751"/>
                <a:gd name="T109" fmla="*/ 232 h 379"/>
                <a:gd name="T110" fmla="*/ 679 w 751"/>
                <a:gd name="T111"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1" h="379">
                  <a:moveTo>
                    <a:pt x="679" y="379"/>
                  </a:moveTo>
                  <a:lnTo>
                    <a:pt x="639" y="370"/>
                  </a:lnTo>
                  <a:lnTo>
                    <a:pt x="600" y="352"/>
                  </a:lnTo>
                  <a:lnTo>
                    <a:pt x="564" y="344"/>
                  </a:lnTo>
                  <a:lnTo>
                    <a:pt x="502" y="353"/>
                  </a:lnTo>
                  <a:lnTo>
                    <a:pt x="457" y="352"/>
                  </a:lnTo>
                  <a:lnTo>
                    <a:pt x="425" y="341"/>
                  </a:lnTo>
                  <a:lnTo>
                    <a:pt x="399" y="332"/>
                  </a:lnTo>
                  <a:lnTo>
                    <a:pt x="373" y="320"/>
                  </a:lnTo>
                  <a:lnTo>
                    <a:pt x="346" y="295"/>
                  </a:lnTo>
                  <a:lnTo>
                    <a:pt x="324" y="273"/>
                  </a:lnTo>
                  <a:lnTo>
                    <a:pt x="288" y="246"/>
                  </a:lnTo>
                  <a:lnTo>
                    <a:pt x="238" y="254"/>
                  </a:lnTo>
                  <a:lnTo>
                    <a:pt x="208" y="256"/>
                  </a:lnTo>
                  <a:lnTo>
                    <a:pt x="190" y="251"/>
                  </a:lnTo>
                  <a:lnTo>
                    <a:pt x="182" y="243"/>
                  </a:lnTo>
                  <a:lnTo>
                    <a:pt x="176" y="228"/>
                  </a:lnTo>
                  <a:lnTo>
                    <a:pt x="180" y="215"/>
                  </a:lnTo>
                  <a:lnTo>
                    <a:pt x="190" y="200"/>
                  </a:lnTo>
                  <a:lnTo>
                    <a:pt x="208" y="193"/>
                  </a:lnTo>
                  <a:lnTo>
                    <a:pt x="248" y="188"/>
                  </a:lnTo>
                  <a:lnTo>
                    <a:pt x="296" y="171"/>
                  </a:lnTo>
                  <a:lnTo>
                    <a:pt x="256" y="140"/>
                  </a:lnTo>
                  <a:lnTo>
                    <a:pt x="209" y="121"/>
                  </a:lnTo>
                  <a:lnTo>
                    <a:pt x="168" y="124"/>
                  </a:lnTo>
                  <a:lnTo>
                    <a:pt x="121" y="121"/>
                  </a:lnTo>
                  <a:lnTo>
                    <a:pt x="93" y="131"/>
                  </a:lnTo>
                  <a:lnTo>
                    <a:pt x="54" y="132"/>
                  </a:lnTo>
                  <a:lnTo>
                    <a:pt x="42" y="121"/>
                  </a:lnTo>
                  <a:lnTo>
                    <a:pt x="39" y="105"/>
                  </a:lnTo>
                  <a:lnTo>
                    <a:pt x="18" y="106"/>
                  </a:lnTo>
                  <a:lnTo>
                    <a:pt x="6" y="103"/>
                  </a:lnTo>
                  <a:lnTo>
                    <a:pt x="0" y="87"/>
                  </a:lnTo>
                  <a:lnTo>
                    <a:pt x="4" y="74"/>
                  </a:lnTo>
                  <a:lnTo>
                    <a:pt x="15" y="68"/>
                  </a:lnTo>
                  <a:lnTo>
                    <a:pt x="36" y="56"/>
                  </a:lnTo>
                  <a:lnTo>
                    <a:pt x="52" y="44"/>
                  </a:lnTo>
                  <a:lnTo>
                    <a:pt x="71" y="34"/>
                  </a:lnTo>
                  <a:lnTo>
                    <a:pt x="93" y="27"/>
                  </a:lnTo>
                  <a:lnTo>
                    <a:pt x="112" y="27"/>
                  </a:lnTo>
                  <a:lnTo>
                    <a:pt x="203" y="9"/>
                  </a:lnTo>
                  <a:lnTo>
                    <a:pt x="222" y="4"/>
                  </a:lnTo>
                  <a:lnTo>
                    <a:pt x="244" y="0"/>
                  </a:lnTo>
                  <a:lnTo>
                    <a:pt x="267" y="4"/>
                  </a:lnTo>
                  <a:lnTo>
                    <a:pt x="295" y="13"/>
                  </a:lnTo>
                  <a:lnTo>
                    <a:pt x="373" y="56"/>
                  </a:lnTo>
                  <a:lnTo>
                    <a:pt x="410" y="64"/>
                  </a:lnTo>
                  <a:lnTo>
                    <a:pt x="443" y="71"/>
                  </a:lnTo>
                  <a:lnTo>
                    <a:pt x="469" y="87"/>
                  </a:lnTo>
                  <a:lnTo>
                    <a:pt x="484" y="108"/>
                  </a:lnTo>
                  <a:lnTo>
                    <a:pt x="549" y="153"/>
                  </a:lnTo>
                  <a:lnTo>
                    <a:pt x="578" y="174"/>
                  </a:lnTo>
                  <a:lnTo>
                    <a:pt x="617" y="215"/>
                  </a:lnTo>
                  <a:lnTo>
                    <a:pt x="641" y="227"/>
                  </a:lnTo>
                  <a:lnTo>
                    <a:pt x="751" y="232"/>
                  </a:lnTo>
                  <a:lnTo>
                    <a:pt x="679" y="379"/>
                  </a:lnTo>
                  <a:close/>
                </a:path>
              </a:pathLst>
            </a:custGeom>
            <a:solidFill>
              <a:srgbClr val="FFC080"/>
            </a:solidFill>
            <a:ln w="1588">
              <a:solidFill>
                <a:srgbClr val="402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54" name="Freeform 257"/>
            <p:cNvSpPr>
              <a:spLocks/>
            </p:cNvSpPr>
            <p:nvPr/>
          </p:nvSpPr>
          <p:spPr bwMode="auto">
            <a:xfrm flipH="1">
              <a:off x="1273175" y="4439195"/>
              <a:ext cx="41275" cy="12700"/>
            </a:xfrm>
            <a:custGeom>
              <a:avLst/>
              <a:gdLst>
                <a:gd name="T0" fmla="*/ 0 w 179"/>
                <a:gd name="T1" fmla="*/ 0 h 43"/>
                <a:gd name="T2" fmla="*/ 6 w 179"/>
                <a:gd name="T3" fmla="*/ 11 h 43"/>
                <a:gd name="T4" fmla="*/ 38 w 179"/>
                <a:gd name="T5" fmla="*/ 10 h 43"/>
                <a:gd name="T6" fmla="*/ 50 w 179"/>
                <a:gd name="T7" fmla="*/ 16 h 43"/>
                <a:gd name="T8" fmla="*/ 76 w 179"/>
                <a:gd name="T9" fmla="*/ 29 h 43"/>
                <a:gd name="T10" fmla="*/ 112 w 179"/>
                <a:gd name="T11" fmla="*/ 37 h 43"/>
                <a:gd name="T12" fmla="*/ 150 w 179"/>
                <a:gd name="T13" fmla="*/ 38 h 43"/>
                <a:gd name="T14" fmla="*/ 179 w 179"/>
                <a:gd name="T15" fmla="*/ 43 h 43"/>
                <a:gd name="T16" fmla="*/ 155 w 179"/>
                <a:gd name="T17" fmla="*/ 34 h 43"/>
                <a:gd name="T18" fmla="*/ 125 w 179"/>
                <a:gd name="T19" fmla="*/ 29 h 43"/>
                <a:gd name="T20" fmla="*/ 105 w 179"/>
                <a:gd name="T21" fmla="*/ 29 h 43"/>
                <a:gd name="T22" fmla="*/ 76 w 179"/>
                <a:gd name="T23" fmla="*/ 21 h 43"/>
                <a:gd name="T24" fmla="*/ 53 w 179"/>
                <a:gd name="T25" fmla="*/ 8 h 43"/>
                <a:gd name="T26" fmla="*/ 43 w 179"/>
                <a:gd name="T27" fmla="*/ 2 h 43"/>
                <a:gd name="T28" fmla="*/ 0 w 179"/>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 h="43">
                  <a:moveTo>
                    <a:pt x="0" y="0"/>
                  </a:moveTo>
                  <a:lnTo>
                    <a:pt x="6" y="11"/>
                  </a:lnTo>
                  <a:lnTo>
                    <a:pt x="38" y="10"/>
                  </a:lnTo>
                  <a:lnTo>
                    <a:pt x="50" y="16"/>
                  </a:lnTo>
                  <a:lnTo>
                    <a:pt x="76" y="29"/>
                  </a:lnTo>
                  <a:lnTo>
                    <a:pt x="112" y="37"/>
                  </a:lnTo>
                  <a:lnTo>
                    <a:pt x="150" y="38"/>
                  </a:lnTo>
                  <a:lnTo>
                    <a:pt x="179" y="43"/>
                  </a:lnTo>
                  <a:lnTo>
                    <a:pt x="155" y="34"/>
                  </a:lnTo>
                  <a:lnTo>
                    <a:pt x="125" y="29"/>
                  </a:lnTo>
                  <a:lnTo>
                    <a:pt x="105" y="29"/>
                  </a:lnTo>
                  <a:lnTo>
                    <a:pt x="76" y="21"/>
                  </a:lnTo>
                  <a:lnTo>
                    <a:pt x="53" y="8"/>
                  </a:lnTo>
                  <a:lnTo>
                    <a:pt x="43" y="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55" name="Freeform 258"/>
            <p:cNvSpPr>
              <a:spLocks/>
            </p:cNvSpPr>
            <p:nvPr/>
          </p:nvSpPr>
          <p:spPr bwMode="auto">
            <a:xfrm flipH="1">
              <a:off x="1325563" y="4448720"/>
              <a:ext cx="4762" cy="7938"/>
            </a:xfrm>
            <a:custGeom>
              <a:avLst/>
              <a:gdLst>
                <a:gd name="T0" fmla="*/ 4 w 20"/>
                <a:gd name="T1" fmla="*/ 0 h 24"/>
                <a:gd name="T2" fmla="*/ 12 w 20"/>
                <a:gd name="T3" fmla="*/ 6 h 24"/>
                <a:gd name="T4" fmla="*/ 9 w 20"/>
                <a:gd name="T5" fmla="*/ 15 h 24"/>
                <a:gd name="T6" fmla="*/ 0 w 20"/>
                <a:gd name="T7" fmla="*/ 24 h 24"/>
                <a:gd name="T8" fmla="*/ 17 w 20"/>
                <a:gd name="T9" fmla="*/ 18 h 24"/>
                <a:gd name="T10" fmla="*/ 20 w 20"/>
                <a:gd name="T11" fmla="*/ 8 h 24"/>
                <a:gd name="T12" fmla="*/ 4 w 20"/>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4" y="0"/>
                  </a:moveTo>
                  <a:lnTo>
                    <a:pt x="12" y="6"/>
                  </a:lnTo>
                  <a:lnTo>
                    <a:pt x="9" y="15"/>
                  </a:lnTo>
                  <a:lnTo>
                    <a:pt x="0" y="24"/>
                  </a:lnTo>
                  <a:lnTo>
                    <a:pt x="17" y="18"/>
                  </a:lnTo>
                  <a:lnTo>
                    <a:pt x="20" y="8"/>
                  </a:lnTo>
                  <a:lnTo>
                    <a:pt x="4"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56" name="Freeform 259"/>
            <p:cNvSpPr>
              <a:spLocks/>
            </p:cNvSpPr>
            <p:nvPr/>
          </p:nvSpPr>
          <p:spPr bwMode="auto">
            <a:xfrm flipH="1">
              <a:off x="1349375" y="4407445"/>
              <a:ext cx="25400" cy="12700"/>
            </a:xfrm>
            <a:custGeom>
              <a:avLst/>
              <a:gdLst>
                <a:gd name="T0" fmla="*/ 0 w 104"/>
                <a:gd name="T1" fmla="*/ 45 h 48"/>
                <a:gd name="T2" fmla="*/ 11 w 104"/>
                <a:gd name="T3" fmla="*/ 48 h 48"/>
                <a:gd name="T4" fmla="*/ 25 w 104"/>
                <a:gd name="T5" fmla="*/ 33 h 48"/>
                <a:gd name="T6" fmla="*/ 46 w 104"/>
                <a:gd name="T7" fmla="*/ 25 h 48"/>
                <a:gd name="T8" fmla="*/ 56 w 104"/>
                <a:gd name="T9" fmla="*/ 14 h 48"/>
                <a:gd name="T10" fmla="*/ 66 w 104"/>
                <a:gd name="T11" fmla="*/ 9 h 48"/>
                <a:gd name="T12" fmla="*/ 89 w 104"/>
                <a:gd name="T13" fmla="*/ 4 h 48"/>
                <a:gd name="T14" fmla="*/ 104 w 104"/>
                <a:gd name="T15" fmla="*/ 1 h 48"/>
                <a:gd name="T16" fmla="*/ 84 w 104"/>
                <a:gd name="T17" fmla="*/ 0 h 48"/>
                <a:gd name="T18" fmla="*/ 58 w 104"/>
                <a:gd name="T19" fmla="*/ 4 h 48"/>
                <a:gd name="T20" fmla="*/ 49 w 104"/>
                <a:gd name="T21" fmla="*/ 12 h 48"/>
                <a:gd name="T22" fmla="*/ 37 w 104"/>
                <a:gd name="T23" fmla="*/ 20 h 48"/>
                <a:gd name="T24" fmla="*/ 0 w 104"/>
                <a:gd name="T25"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48">
                  <a:moveTo>
                    <a:pt x="0" y="45"/>
                  </a:moveTo>
                  <a:lnTo>
                    <a:pt x="11" y="48"/>
                  </a:lnTo>
                  <a:lnTo>
                    <a:pt x="25" y="33"/>
                  </a:lnTo>
                  <a:lnTo>
                    <a:pt x="46" y="25"/>
                  </a:lnTo>
                  <a:lnTo>
                    <a:pt x="56" y="14"/>
                  </a:lnTo>
                  <a:lnTo>
                    <a:pt x="66" y="9"/>
                  </a:lnTo>
                  <a:lnTo>
                    <a:pt x="89" y="4"/>
                  </a:lnTo>
                  <a:lnTo>
                    <a:pt x="104" y="1"/>
                  </a:lnTo>
                  <a:lnTo>
                    <a:pt x="84" y="0"/>
                  </a:lnTo>
                  <a:lnTo>
                    <a:pt x="58" y="4"/>
                  </a:lnTo>
                  <a:lnTo>
                    <a:pt x="49" y="12"/>
                  </a:lnTo>
                  <a:lnTo>
                    <a:pt x="37" y="20"/>
                  </a:lnTo>
                  <a:lnTo>
                    <a:pt x="0" y="4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57" name="Freeform 260"/>
            <p:cNvSpPr>
              <a:spLocks/>
            </p:cNvSpPr>
            <p:nvPr/>
          </p:nvSpPr>
          <p:spPr bwMode="auto">
            <a:xfrm flipH="1">
              <a:off x="1300163" y="4402683"/>
              <a:ext cx="36512" cy="9525"/>
            </a:xfrm>
            <a:custGeom>
              <a:avLst/>
              <a:gdLst>
                <a:gd name="T0" fmla="*/ 0 w 166"/>
                <a:gd name="T1" fmla="*/ 10 h 42"/>
                <a:gd name="T2" fmla="*/ 35 w 166"/>
                <a:gd name="T3" fmla="*/ 6 h 42"/>
                <a:gd name="T4" fmla="*/ 55 w 166"/>
                <a:gd name="T5" fmla="*/ 0 h 42"/>
                <a:gd name="T6" fmla="*/ 63 w 166"/>
                <a:gd name="T7" fmla="*/ 0 h 42"/>
                <a:gd name="T8" fmla="*/ 85 w 166"/>
                <a:gd name="T9" fmla="*/ 5 h 42"/>
                <a:gd name="T10" fmla="*/ 94 w 166"/>
                <a:gd name="T11" fmla="*/ 14 h 42"/>
                <a:gd name="T12" fmla="*/ 111 w 166"/>
                <a:gd name="T13" fmla="*/ 23 h 42"/>
                <a:gd name="T14" fmla="*/ 143 w 166"/>
                <a:gd name="T15" fmla="*/ 36 h 42"/>
                <a:gd name="T16" fmla="*/ 166 w 166"/>
                <a:gd name="T17" fmla="*/ 36 h 42"/>
                <a:gd name="T18" fmla="*/ 142 w 166"/>
                <a:gd name="T19" fmla="*/ 42 h 42"/>
                <a:gd name="T20" fmla="*/ 126 w 166"/>
                <a:gd name="T21" fmla="*/ 39 h 42"/>
                <a:gd name="T22" fmla="*/ 91 w 166"/>
                <a:gd name="T23" fmla="*/ 22 h 42"/>
                <a:gd name="T24" fmla="*/ 79 w 166"/>
                <a:gd name="T25" fmla="*/ 10 h 42"/>
                <a:gd name="T26" fmla="*/ 55 w 166"/>
                <a:gd name="T27" fmla="*/ 8 h 42"/>
                <a:gd name="T28" fmla="*/ 35 w 166"/>
                <a:gd name="T29" fmla="*/ 10 h 42"/>
                <a:gd name="T30" fmla="*/ 0 w 166"/>
                <a:gd name="T31" fmla="*/ 1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42">
                  <a:moveTo>
                    <a:pt x="0" y="10"/>
                  </a:moveTo>
                  <a:lnTo>
                    <a:pt x="35" y="6"/>
                  </a:lnTo>
                  <a:lnTo>
                    <a:pt x="55" y="0"/>
                  </a:lnTo>
                  <a:lnTo>
                    <a:pt x="63" y="0"/>
                  </a:lnTo>
                  <a:lnTo>
                    <a:pt x="85" y="5"/>
                  </a:lnTo>
                  <a:lnTo>
                    <a:pt x="94" y="14"/>
                  </a:lnTo>
                  <a:lnTo>
                    <a:pt x="111" y="23"/>
                  </a:lnTo>
                  <a:lnTo>
                    <a:pt x="143" y="36"/>
                  </a:lnTo>
                  <a:lnTo>
                    <a:pt x="166" y="36"/>
                  </a:lnTo>
                  <a:lnTo>
                    <a:pt x="142" y="42"/>
                  </a:lnTo>
                  <a:lnTo>
                    <a:pt x="126" y="39"/>
                  </a:lnTo>
                  <a:lnTo>
                    <a:pt x="91" y="22"/>
                  </a:lnTo>
                  <a:lnTo>
                    <a:pt x="79" y="10"/>
                  </a:lnTo>
                  <a:lnTo>
                    <a:pt x="55" y="8"/>
                  </a:lnTo>
                  <a:lnTo>
                    <a:pt x="35" y="10"/>
                  </a:lnTo>
                  <a:lnTo>
                    <a:pt x="0" y="1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58" name="Freeform 261"/>
            <p:cNvSpPr>
              <a:spLocks/>
            </p:cNvSpPr>
            <p:nvPr/>
          </p:nvSpPr>
          <p:spPr bwMode="auto">
            <a:xfrm flipH="1">
              <a:off x="1360488" y="4415383"/>
              <a:ext cx="6350" cy="7937"/>
            </a:xfrm>
            <a:custGeom>
              <a:avLst/>
              <a:gdLst>
                <a:gd name="T0" fmla="*/ 25 w 33"/>
                <a:gd name="T1" fmla="*/ 0 h 30"/>
                <a:gd name="T2" fmla="*/ 33 w 33"/>
                <a:gd name="T3" fmla="*/ 11 h 30"/>
                <a:gd name="T4" fmla="*/ 23 w 33"/>
                <a:gd name="T5" fmla="*/ 24 h 30"/>
                <a:gd name="T6" fmla="*/ 0 w 33"/>
                <a:gd name="T7" fmla="*/ 30 h 30"/>
                <a:gd name="T8" fmla="*/ 25 w 33"/>
                <a:gd name="T9" fmla="*/ 15 h 30"/>
                <a:gd name="T10" fmla="*/ 25 w 33"/>
                <a:gd name="T11" fmla="*/ 0 h 30"/>
              </a:gdLst>
              <a:ahLst/>
              <a:cxnLst>
                <a:cxn ang="0">
                  <a:pos x="T0" y="T1"/>
                </a:cxn>
                <a:cxn ang="0">
                  <a:pos x="T2" y="T3"/>
                </a:cxn>
                <a:cxn ang="0">
                  <a:pos x="T4" y="T5"/>
                </a:cxn>
                <a:cxn ang="0">
                  <a:pos x="T6" y="T7"/>
                </a:cxn>
                <a:cxn ang="0">
                  <a:pos x="T8" y="T9"/>
                </a:cxn>
                <a:cxn ang="0">
                  <a:pos x="T10" y="T11"/>
                </a:cxn>
              </a:cxnLst>
              <a:rect l="0" t="0" r="r" b="b"/>
              <a:pathLst>
                <a:path w="33" h="30">
                  <a:moveTo>
                    <a:pt x="25" y="0"/>
                  </a:moveTo>
                  <a:lnTo>
                    <a:pt x="33" y="11"/>
                  </a:lnTo>
                  <a:lnTo>
                    <a:pt x="23" y="24"/>
                  </a:lnTo>
                  <a:lnTo>
                    <a:pt x="0" y="30"/>
                  </a:lnTo>
                  <a:lnTo>
                    <a:pt x="25" y="15"/>
                  </a:lnTo>
                  <a:lnTo>
                    <a:pt x="25"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59" name="Freeform 262"/>
            <p:cNvSpPr>
              <a:spLocks/>
            </p:cNvSpPr>
            <p:nvPr/>
          </p:nvSpPr>
          <p:spPr bwMode="auto">
            <a:xfrm flipH="1">
              <a:off x="1366838" y="4407445"/>
              <a:ext cx="9525" cy="7938"/>
            </a:xfrm>
            <a:custGeom>
              <a:avLst/>
              <a:gdLst>
                <a:gd name="T0" fmla="*/ 33 w 33"/>
                <a:gd name="T1" fmla="*/ 16 h 28"/>
                <a:gd name="T2" fmla="*/ 25 w 33"/>
                <a:gd name="T3" fmla="*/ 0 h 28"/>
                <a:gd name="T4" fmla="*/ 24 w 33"/>
                <a:gd name="T5" fmla="*/ 13 h 28"/>
                <a:gd name="T6" fmla="*/ 0 w 33"/>
                <a:gd name="T7" fmla="*/ 26 h 28"/>
                <a:gd name="T8" fmla="*/ 3 w 33"/>
                <a:gd name="T9" fmla="*/ 28 h 28"/>
                <a:gd name="T10" fmla="*/ 33 w 33"/>
                <a:gd name="T11" fmla="*/ 16 h 28"/>
              </a:gdLst>
              <a:ahLst/>
              <a:cxnLst>
                <a:cxn ang="0">
                  <a:pos x="T0" y="T1"/>
                </a:cxn>
                <a:cxn ang="0">
                  <a:pos x="T2" y="T3"/>
                </a:cxn>
                <a:cxn ang="0">
                  <a:pos x="T4" y="T5"/>
                </a:cxn>
                <a:cxn ang="0">
                  <a:pos x="T6" y="T7"/>
                </a:cxn>
                <a:cxn ang="0">
                  <a:pos x="T8" y="T9"/>
                </a:cxn>
                <a:cxn ang="0">
                  <a:pos x="T10" y="T11"/>
                </a:cxn>
              </a:cxnLst>
              <a:rect l="0" t="0" r="r" b="b"/>
              <a:pathLst>
                <a:path w="33" h="28">
                  <a:moveTo>
                    <a:pt x="33" y="16"/>
                  </a:moveTo>
                  <a:lnTo>
                    <a:pt x="25" y="0"/>
                  </a:lnTo>
                  <a:lnTo>
                    <a:pt x="24" y="13"/>
                  </a:lnTo>
                  <a:lnTo>
                    <a:pt x="0" y="26"/>
                  </a:lnTo>
                  <a:lnTo>
                    <a:pt x="3" y="28"/>
                  </a:lnTo>
                  <a:lnTo>
                    <a:pt x="33" y="16"/>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60" name="Freeform 263"/>
            <p:cNvSpPr>
              <a:spLocks/>
            </p:cNvSpPr>
            <p:nvPr/>
          </p:nvSpPr>
          <p:spPr bwMode="auto">
            <a:xfrm flipH="1">
              <a:off x="1270000" y="4416970"/>
              <a:ext cx="9525" cy="12700"/>
            </a:xfrm>
            <a:custGeom>
              <a:avLst/>
              <a:gdLst>
                <a:gd name="T0" fmla="*/ 0 w 37"/>
                <a:gd name="T1" fmla="*/ 0 h 42"/>
                <a:gd name="T2" fmla="*/ 8 w 37"/>
                <a:gd name="T3" fmla="*/ 21 h 42"/>
                <a:gd name="T4" fmla="*/ 23 w 37"/>
                <a:gd name="T5" fmla="*/ 39 h 42"/>
                <a:gd name="T6" fmla="*/ 37 w 37"/>
                <a:gd name="T7" fmla="*/ 42 h 42"/>
                <a:gd name="T8" fmla="*/ 0 w 37"/>
                <a:gd name="T9" fmla="*/ 0 h 42"/>
              </a:gdLst>
              <a:ahLst/>
              <a:cxnLst>
                <a:cxn ang="0">
                  <a:pos x="T0" y="T1"/>
                </a:cxn>
                <a:cxn ang="0">
                  <a:pos x="T2" y="T3"/>
                </a:cxn>
                <a:cxn ang="0">
                  <a:pos x="T4" y="T5"/>
                </a:cxn>
                <a:cxn ang="0">
                  <a:pos x="T6" y="T7"/>
                </a:cxn>
                <a:cxn ang="0">
                  <a:pos x="T8" y="T9"/>
                </a:cxn>
              </a:cxnLst>
              <a:rect l="0" t="0" r="r" b="b"/>
              <a:pathLst>
                <a:path w="37" h="42">
                  <a:moveTo>
                    <a:pt x="0" y="0"/>
                  </a:moveTo>
                  <a:lnTo>
                    <a:pt x="8" y="21"/>
                  </a:lnTo>
                  <a:lnTo>
                    <a:pt x="23" y="39"/>
                  </a:lnTo>
                  <a:lnTo>
                    <a:pt x="37" y="4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61" name="Freeform 264"/>
            <p:cNvSpPr>
              <a:spLocks/>
            </p:cNvSpPr>
            <p:nvPr/>
          </p:nvSpPr>
          <p:spPr bwMode="auto">
            <a:xfrm flipH="1">
              <a:off x="1236663" y="4469358"/>
              <a:ext cx="12700" cy="11112"/>
            </a:xfrm>
            <a:custGeom>
              <a:avLst/>
              <a:gdLst>
                <a:gd name="T0" fmla="*/ 50 w 50"/>
                <a:gd name="T1" fmla="*/ 0 h 39"/>
                <a:gd name="T2" fmla="*/ 17 w 50"/>
                <a:gd name="T3" fmla="*/ 14 h 39"/>
                <a:gd name="T4" fmla="*/ 0 w 50"/>
                <a:gd name="T5" fmla="*/ 39 h 39"/>
                <a:gd name="T6" fmla="*/ 50 w 50"/>
                <a:gd name="T7" fmla="*/ 0 h 39"/>
              </a:gdLst>
              <a:ahLst/>
              <a:cxnLst>
                <a:cxn ang="0">
                  <a:pos x="T0" y="T1"/>
                </a:cxn>
                <a:cxn ang="0">
                  <a:pos x="T2" y="T3"/>
                </a:cxn>
                <a:cxn ang="0">
                  <a:pos x="T4" y="T5"/>
                </a:cxn>
                <a:cxn ang="0">
                  <a:pos x="T6" y="T7"/>
                </a:cxn>
              </a:cxnLst>
              <a:rect l="0" t="0" r="r" b="b"/>
              <a:pathLst>
                <a:path w="50" h="39">
                  <a:moveTo>
                    <a:pt x="50" y="0"/>
                  </a:moveTo>
                  <a:lnTo>
                    <a:pt x="17" y="14"/>
                  </a:lnTo>
                  <a:lnTo>
                    <a:pt x="0" y="39"/>
                  </a:lnTo>
                  <a:lnTo>
                    <a:pt x="5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62" name="Freeform 265"/>
            <p:cNvSpPr>
              <a:spLocks/>
            </p:cNvSpPr>
            <p:nvPr/>
          </p:nvSpPr>
          <p:spPr bwMode="auto">
            <a:xfrm flipH="1">
              <a:off x="1177925" y="4448720"/>
              <a:ext cx="55563" cy="74613"/>
            </a:xfrm>
            <a:custGeom>
              <a:avLst/>
              <a:gdLst>
                <a:gd name="T0" fmla="*/ 77 w 219"/>
                <a:gd name="T1" fmla="*/ 17 h 267"/>
                <a:gd name="T2" fmla="*/ 42 w 219"/>
                <a:gd name="T3" fmla="*/ 55 h 267"/>
                <a:gd name="T4" fmla="*/ 26 w 219"/>
                <a:gd name="T5" fmla="*/ 87 h 267"/>
                <a:gd name="T6" fmla="*/ 11 w 219"/>
                <a:gd name="T7" fmla="*/ 138 h 267"/>
                <a:gd name="T8" fmla="*/ 11 w 219"/>
                <a:gd name="T9" fmla="*/ 167 h 267"/>
                <a:gd name="T10" fmla="*/ 0 w 219"/>
                <a:gd name="T11" fmla="*/ 210 h 267"/>
                <a:gd name="T12" fmla="*/ 178 w 219"/>
                <a:gd name="T13" fmla="*/ 267 h 267"/>
                <a:gd name="T14" fmla="*/ 219 w 219"/>
                <a:gd name="T15" fmla="*/ 0 h 267"/>
                <a:gd name="T16" fmla="*/ 146 w 219"/>
                <a:gd name="T17" fmla="*/ 17 h 267"/>
                <a:gd name="T18" fmla="*/ 77 w 219"/>
                <a:gd name="T19" fmla="*/ 1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67">
                  <a:moveTo>
                    <a:pt x="77" y="17"/>
                  </a:moveTo>
                  <a:lnTo>
                    <a:pt x="42" y="55"/>
                  </a:lnTo>
                  <a:lnTo>
                    <a:pt x="26" y="87"/>
                  </a:lnTo>
                  <a:lnTo>
                    <a:pt x="11" y="138"/>
                  </a:lnTo>
                  <a:lnTo>
                    <a:pt x="11" y="167"/>
                  </a:lnTo>
                  <a:lnTo>
                    <a:pt x="0" y="210"/>
                  </a:lnTo>
                  <a:lnTo>
                    <a:pt x="178" y="267"/>
                  </a:lnTo>
                  <a:lnTo>
                    <a:pt x="219" y="0"/>
                  </a:lnTo>
                  <a:lnTo>
                    <a:pt x="146" y="17"/>
                  </a:lnTo>
                  <a:lnTo>
                    <a:pt x="77" y="17"/>
                  </a:lnTo>
                  <a:close/>
                </a:path>
              </a:pathLst>
            </a:custGeom>
            <a:solidFill>
              <a:srgbClr val="C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63" name="Freeform 266"/>
            <p:cNvSpPr>
              <a:spLocks/>
            </p:cNvSpPr>
            <p:nvPr/>
          </p:nvSpPr>
          <p:spPr bwMode="auto">
            <a:xfrm flipH="1">
              <a:off x="1187450" y="4456658"/>
              <a:ext cx="39688" cy="60325"/>
            </a:xfrm>
            <a:custGeom>
              <a:avLst/>
              <a:gdLst>
                <a:gd name="T0" fmla="*/ 69 w 175"/>
                <a:gd name="T1" fmla="*/ 7 h 220"/>
                <a:gd name="T2" fmla="*/ 38 w 175"/>
                <a:gd name="T3" fmla="*/ 42 h 220"/>
                <a:gd name="T4" fmla="*/ 12 w 175"/>
                <a:gd name="T5" fmla="*/ 92 h 220"/>
                <a:gd name="T6" fmla="*/ 6 w 175"/>
                <a:gd name="T7" fmla="*/ 128 h 220"/>
                <a:gd name="T8" fmla="*/ 0 w 175"/>
                <a:gd name="T9" fmla="*/ 171 h 220"/>
                <a:gd name="T10" fmla="*/ 140 w 175"/>
                <a:gd name="T11" fmla="*/ 220 h 220"/>
                <a:gd name="T12" fmla="*/ 175 w 175"/>
                <a:gd name="T13" fmla="*/ 0 h 220"/>
                <a:gd name="T14" fmla="*/ 122 w 175"/>
                <a:gd name="T15" fmla="*/ 10 h 220"/>
                <a:gd name="T16" fmla="*/ 69 w 175"/>
                <a:gd name="T17" fmla="*/ 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20">
                  <a:moveTo>
                    <a:pt x="69" y="7"/>
                  </a:moveTo>
                  <a:lnTo>
                    <a:pt x="38" y="42"/>
                  </a:lnTo>
                  <a:lnTo>
                    <a:pt x="12" y="92"/>
                  </a:lnTo>
                  <a:lnTo>
                    <a:pt x="6" y="128"/>
                  </a:lnTo>
                  <a:lnTo>
                    <a:pt x="0" y="171"/>
                  </a:lnTo>
                  <a:lnTo>
                    <a:pt x="140" y="220"/>
                  </a:lnTo>
                  <a:lnTo>
                    <a:pt x="175" y="0"/>
                  </a:lnTo>
                  <a:lnTo>
                    <a:pt x="122" y="10"/>
                  </a:lnTo>
                  <a:lnTo>
                    <a:pt x="69" y="7"/>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64" name="Freeform 267"/>
            <p:cNvSpPr>
              <a:spLocks/>
            </p:cNvSpPr>
            <p:nvPr/>
          </p:nvSpPr>
          <p:spPr bwMode="auto">
            <a:xfrm flipH="1">
              <a:off x="1011238" y="4043908"/>
              <a:ext cx="176212" cy="225425"/>
            </a:xfrm>
            <a:custGeom>
              <a:avLst/>
              <a:gdLst>
                <a:gd name="T0" fmla="*/ 243 w 741"/>
                <a:gd name="T1" fmla="*/ 26 h 807"/>
                <a:gd name="T2" fmla="*/ 179 w 741"/>
                <a:gd name="T3" fmla="*/ 74 h 807"/>
                <a:gd name="T4" fmla="*/ 144 w 741"/>
                <a:gd name="T5" fmla="*/ 131 h 807"/>
                <a:gd name="T6" fmla="*/ 112 w 741"/>
                <a:gd name="T7" fmla="*/ 192 h 807"/>
                <a:gd name="T8" fmla="*/ 92 w 741"/>
                <a:gd name="T9" fmla="*/ 224 h 807"/>
                <a:gd name="T10" fmla="*/ 92 w 741"/>
                <a:gd name="T11" fmla="*/ 259 h 807"/>
                <a:gd name="T12" fmla="*/ 109 w 741"/>
                <a:gd name="T13" fmla="*/ 300 h 807"/>
                <a:gd name="T14" fmla="*/ 77 w 741"/>
                <a:gd name="T15" fmla="*/ 332 h 807"/>
                <a:gd name="T16" fmla="*/ 26 w 741"/>
                <a:gd name="T17" fmla="*/ 420 h 807"/>
                <a:gd name="T18" fmla="*/ 0 w 741"/>
                <a:gd name="T19" fmla="*/ 467 h 807"/>
                <a:gd name="T20" fmla="*/ 0 w 741"/>
                <a:gd name="T21" fmla="*/ 482 h 807"/>
                <a:gd name="T22" fmla="*/ 6 w 741"/>
                <a:gd name="T23" fmla="*/ 498 h 807"/>
                <a:gd name="T24" fmla="*/ 28 w 741"/>
                <a:gd name="T25" fmla="*/ 503 h 807"/>
                <a:gd name="T26" fmla="*/ 60 w 741"/>
                <a:gd name="T27" fmla="*/ 504 h 807"/>
                <a:gd name="T28" fmla="*/ 79 w 741"/>
                <a:gd name="T29" fmla="*/ 511 h 807"/>
                <a:gd name="T30" fmla="*/ 77 w 741"/>
                <a:gd name="T31" fmla="*/ 546 h 807"/>
                <a:gd name="T32" fmla="*/ 67 w 741"/>
                <a:gd name="T33" fmla="*/ 587 h 807"/>
                <a:gd name="T34" fmla="*/ 86 w 741"/>
                <a:gd name="T35" fmla="*/ 609 h 807"/>
                <a:gd name="T36" fmla="*/ 80 w 741"/>
                <a:gd name="T37" fmla="*/ 639 h 807"/>
                <a:gd name="T38" fmla="*/ 95 w 741"/>
                <a:gd name="T39" fmla="*/ 659 h 807"/>
                <a:gd name="T40" fmla="*/ 110 w 741"/>
                <a:gd name="T41" fmla="*/ 713 h 807"/>
                <a:gd name="T42" fmla="*/ 133 w 741"/>
                <a:gd name="T43" fmla="*/ 728 h 807"/>
                <a:gd name="T44" fmla="*/ 167 w 741"/>
                <a:gd name="T45" fmla="*/ 728 h 807"/>
                <a:gd name="T46" fmla="*/ 217 w 741"/>
                <a:gd name="T47" fmla="*/ 721 h 807"/>
                <a:gd name="T48" fmla="*/ 269 w 741"/>
                <a:gd name="T49" fmla="*/ 713 h 807"/>
                <a:gd name="T50" fmla="*/ 263 w 741"/>
                <a:gd name="T51" fmla="*/ 807 h 807"/>
                <a:gd name="T52" fmla="*/ 658 w 741"/>
                <a:gd name="T53" fmla="*/ 681 h 807"/>
                <a:gd name="T54" fmla="*/ 626 w 741"/>
                <a:gd name="T55" fmla="*/ 606 h 807"/>
                <a:gd name="T56" fmla="*/ 634 w 741"/>
                <a:gd name="T57" fmla="*/ 549 h 807"/>
                <a:gd name="T58" fmla="*/ 741 w 741"/>
                <a:gd name="T59" fmla="*/ 441 h 807"/>
                <a:gd name="T60" fmla="*/ 741 w 741"/>
                <a:gd name="T61" fmla="*/ 155 h 807"/>
                <a:gd name="T62" fmla="*/ 668 w 741"/>
                <a:gd name="T63" fmla="*/ 77 h 807"/>
                <a:gd name="T64" fmla="*/ 577 w 741"/>
                <a:gd name="T65" fmla="*/ 35 h 807"/>
                <a:gd name="T66" fmla="*/ 481 w 741"/>
                <a:gd name="T67" fmla="*/ 0 h 807"/>
                <a:gd name="T68" fmla="*/ 355 w 741"/>
                <a:gd name="T69" fmla="*/ 18 h 807"/>
                <a:gd name="T70" fmla="*/ 243 w 741"/>
                <a:gd name="T71" fmla="*/ 26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1" h="807">
                  <a:moveTo>
                    <a:pt x="243" y="26"/>
                  </a:moveTo>
                  <a:lnTo>
                    <a:pt x="179" y="74"/>
                  </a:lnTo>
                  <a:lnTo>
                    <a:pt x="144" y="131"/>
                  </a:lnTo>
                  <a:lnTo>
                    <a:pt x="112" y="192"/>
                  </a:lnTo>
                  <a:lnTo>
                    <a:pt x="92" y="224"/>
                  </a:lnTo>
                  <a:lnTo>
                    <a:pt x="92" y="259"/>
                  </a:lnTo>
                  <a:lnTo>
                    <a:pt x="109" y="300"/>
                  </a:lnTo>
                  <a:lnTo>
                    <a:pt x="77" y="332"/>
                  </a:lnTo>
                  <a:lnTo>
                    <a:pt x="26" y="420"/>
                  </a:lnTo>
                  <a:lnTo>
                    <a:pt x="0" y="467"/>
                  </a:lnTo>
                  <a:lnTo>
                    <a:pt x="0" y="482"/>
                  </a:lnTo>
                  <a:lnTo>
                    <a:pt x="6" y="498"/>
                  </a:lnTo>
                  <a:lnTo>
                    <a:pt x="28" y="503"/>
                  </a:lnTo>
                  <a:lnTo>
                    <a:pt x="60" y="504"/>
                  </a:lnTo>
                  <a:lnTo>
                    <a:pt x="79" y="511"/>
                  </a:lnTo>
                  <a:lnTo>
                    <a:pt x="77" y="546"/>
                  </a:lnTo>
                  <a:lnTo>
                    <a:pt x="67" y="587"/>
                  </a:lnTo>
                  <a:lnTo>
                    <a:pt x="86" y="609"/>
                  </a:lnTo>
                  <a:lnTo>
                    <a:pt x="80" y="639"/>
                  </a:lnTo>
                  <a:lnTo>
                    <a:pt x="95" y="659"/>
                  </a:lnTo>
                  <a:lnTo>
                    <a:pt x="110" y="713"/>
                  </a:lnTo>
                  <a:lnTo>
                    <a:pt x="133" y="728"/>
                  </a:lnTo>
                  <a:lnTo>
                    <a:pt x="167" y="728"/>
                  </a:lnTo>
                  <a:lnTo>
                    <a:pt x="217" y="721"/>
                  </a:lnTo>
                  <a:lnTo>
                    <a:pt x="269" y="713"/>
                  </a:lnTo>
                  <a:lnTo>
                    <a:pt x="263" y="807"/>
                  </a:lnTo>
                  <a:lnTo>
                    <a:pt x="658" y="681"/>
                  </a:lnTo>
                  <a:lnTo>
                    <a:pt x="626" y="606"/>
                  </a:lnTo>
                  <a:lnTo>
                    <a:pt x="634" y="549"/>
                  </a:lnTo>
                  <a:lnTo>
                    <a:pt x="741" y="441"/>
                  </a:lnTo>
                  <a:lnTo>
                    <a:pt x="741" y="155"/>
                  </a:lnTo>
                  <a:lnTo>
                    <a:pt x="668" y="77"/>
                  </a:lnTo>
                  <a:lnTo>
                    <a:pt x="577" y="35"/>
                  </a:lnTo>
                  <a:lnTo>
                    <a:pt x="481" y="0"/>
                  </a:lnTo>
                  <a:lnTo>
                    <a:pt x="355" y="18"/>
                  </a:lnTo>
                  <a:lnTo>
                    <a:pt x="243" y="26"/>
                  </a:lnTo>
                  <a:close/>
                </a:path>
              </a:pathLst>
            </a:custGeom>
            <a:solidFill>
              <a:srgbClr val="FFC080"/>
            </a:solidFill>
            <a:ln w="1588">
              <a:solidFill>
                <a:srgbClr val="402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65" name="Freeform 268"/>
            <p:cNvSpPr>
              <a:spLocks/>
            </p:cNvSpPr>
            <p:nvPr/>
          </p:nvSpPr>
          <p:spPr bwMode="auto">
            <a:xfrm flipH="1">
              <a:off x="1168400" y="4180433"/>
              <a:ext cx="7938" cy="3175"/>
            </a:xfrm>
            <a:custGeom>
              <a:avLst/>
              <a:gdLst>
                <a:gd name="T0" fmla="*/ 0 w 42"/>
                <a:gd name="T1" fmla="*/ 3 h 9"/>
                <a:gd name="T2" fmla="*/ 9 w 42"/>
                <a:gd name="T3" fmla="*/ 8 h 9"/>
                <a:gd name="T4" fmla="*/ 30 w 42"/>
                <a:gd name="T5" fmla="*/ 6 h 9"/>
                <a:gd name="T6" fmla="*/ 39 w 42"/>
                <a:gd name="T7" fmla="*/ 9 h 9"/>
                <a:gd name="T8" fmla="*/ 42 w 42"/>
                <a:gd name="T9" fmla="*/ 2 h 9"/>
                <a:gd name="T10" fmla="*/ 29 w 42"/>
                <a:gd name="T11" fmla="*/ 0 h 9"/>
                <a:gd name="T12" fmla="*/ 0 w 42"/>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42" h="9">
                  <a:moveTo>
                    <a:pt x="0" y="3"/>
                  </a:moveTo>
                  <a:lnTo>
                    <a:pt x="9" y="8"/>
                  </a:lnTo>
                  <a:lnTo>
                    <a:pt x="30" y="6"/>
                  </a:lnTo>
                  <a:lnTo>
                    <a:pt x="39" y="9"/>
                  </a:lnTo>
                  <a:lnTo>
                    <a:pt x="42" y="2"/>
                  </a:lnTo>
                  <a:lnTo>
                    <a:pt x="29" y="0"/>
                  </a:lnTo>
                  <a:lnTo>
                    <a:pt x="0" y="3"/>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66" name="Freeform 269"/>
            <p:cNvSpPr>
              <a:spLocks/>
            </p:cNvSpPr>
            <p:nvPr/>
          </p:nvSpPr>
          <p:spPr bwMode="auto">
            <a:xfrm flipH="1">
              <a:off x="1163638" y="4172495"/>
              <a:ext cx="4762" cy="7938"/>
            </a:xfrm>
            <a:custGeom>
              <a:avLst/>
              <a:gdLst>
                <a:gd name="T0" fmla="*/ 0 w 17"/>
                <a:gd name="T1" fmla="*/ 0 h 31"/>
                <a:gd name="T2" fmla="*/ 11 w 17"/>
                <a:gd name="T3" fmla="*/ 7 h 31"/>
                <a:gd name="T4" fmla="*/ 11 w 17"/>
                <a:gd name="T5" fmla="*/ 16 h 31"/>
                <a:gd name="T6" fmla="*/ 13 w 17"/>
                <a:gd name="T7" fmla="*/ 31 h 31"/>
                <a:gd name="T8" fmla="*/ 17 w 17"/>
                <a:gd name="T9" fmla="*/ 12 h 31"/>
                <a:gd name="T10" fmla="*/ 17 w 17"/>
                <a:gd name="T11" fmla="*/ 1 h 31"/>
                <a:gd name="T12" fmla="*/ 0 w 17"/>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7" h="31">
                  <a:moveTo>
                    <a:pt x="0" y="0"/>
                  </a:moveTo>
                  <a:lnTo>
                    <a:pt x="11" y="7"/>
                  </a:lnTo>
                  <a:lnTo>
                    <a:pt x="11" y="16"/>
                  </a:lnTo>
                  <a:lnTo>
                    <a:pt x="13" y="31"/>
                  </a:lnTo>
                  <a:lnTo>
                    <a:pt x="17" y="12"/>
                  </a:lnTo>
                  <a:lnTo>
                    <a:pt x="17" y="1"/>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67" name="Freeform 270"/>
            <p:cNvSpPr>
              <a:spLocks/>
            </p:cNvSpPr>
            <p:nvPr/>
          </p:nvSpPr>
          <p:spPr bwMode="auto">
            <a:xfrm flipH="1">
              <a:off x="1155700" y="4143920"/>
              <a:ext cx="6350" cy="14288"/>
            </a:xfrm>
            <a:custGeom>
              <a:avLst/>
              <a:gdLst>
                <a:gd name="T0" fmla="*/ 19 w 19"/>
                <a:gd name="T1" fmla="*/ 0 h 60"/>
                <a:gd name="T2" fmla="*/ 5 w 19"/>
                <a:gd name="T3" fmla="*/ 34 h 60"/>
                <a:gd name="T4" fmla="*/ 0 w 19"/>
                <a:gd name="T5" fmla="*/ 60 h 60"/>
                <a:gd name="T6" fmla="*/ 9 w 19"/>
                <a:gd name="T7" fmla="*/ 43 h 60"/>
                <a:gd name="T8" fmla="*/ 19 w 19"/>
                <a:gd name="T9" fmla="*/ 0 h 60"/>
              </a:gdLst>
              <a:ahLst/>
              <a:cxnLst>
                <a:cxn ang="0">
                  <a:pos x="T0" y="T1"/>
                </a:cxn>
                <a:cxn ang="0">
                  <a:pos x="T2" y="T3"/>
                </a:cxn>
                <a:cxn ang="0">
                  <a:pos x="T4" y="T5"/>
                </a:cxn>
                <a:cxn ang="0">
                  <a:pos x="T6" y="T7"/>
                </a:cxn>
                <a:cxn ang="0">
                  <a:pos x="T8" y="T9"/>
                </a:cxn>
              </a:cxnLst>
              <a:rect l="0" t="0" r="r" b="b"/>
              <a:pathLst>
                <a:path w="19" h="60">
                  <a:moveTo>
                    <a:pt x="19" y="0"/>
                  </a:moveTo>
                  <a:lnTo>
                    <a:pt x="5" y="34"/>
                  </a:lnTo>
                  <a:lnTo>
                    <a:pt x="0" y="60"/>
                  </a:lnTo>
                  <a:lnTo>
                    <a:pt x="9" y="43"/>
                  </a:lnTo>
                  <a:lnTo>
                    <a:pt x="19"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68" name="Freeform 271"/>
            <p:cNvSpPr>
              <a:spLocks/>
            </p:cNvSpPr>
            <p:nvPr/>
          </p:nvSpPr>
          <p:spPr bwMode="auto">
            <a:xfrm flipH="1">
              <a:off x="1139825" y="4124870"/>
              <a:ext cx="17463" cy="15875"/>
            </a:xfrm>
            <a:custGeom>
              <a:avLst/>
              <a:gdLst>
                <a:gd name="T0" fmla="*/ 0 w 80"/>
                <a:gd name="T1" fmla="*/ 0 h 51"/>
                <a:gd name="T2" fmla="*/ 17 w 80"/>
                <a:gd name="T3" fmla="*/ 28 h 51"/>
                <a:gd name="T4" fmla="*/ 13 w 80"/>
                <a:gd name="T5" fmla="*/ 35 h 51"/>
                <a:gd name="T6" fmla="*/ 13 w 80"/>
                <a:gd name="T7" fmla="*/ 40 h 51"/>
                <a:gd name="T8" fmla="*/ 9 w 80"/>
                <a:gd name="T9" fmla="*/ 51 h 51"/>
                <a:gd name="T10" fmla="*/ 20 w 80"/>
                <a:gd name="T11" fmla="*/ 34 h 51"/>
                <a:gd name="T12" fmla="*/ 35 w 80"/>
                <a:gd name="T13" fmla="*/ 34 h 51"/>
                <a:gd name="T14" fmla="*/ 52 w 80"/>
                <a:gd name="T15" fmla="*/ 28 h 51"/>
                <a:gd name="T16" fmla="*/ 80 w 80"/>
                <a:gd name="T17" fmla="*/ 26 h 51"/>
                <a:gd name="T18" fmla="*/ 52 w 80"/>
                <a:gd name="T19" fmla="*/ 9 h 51"/>
                <a:gd name="T20" fmla="*/ 0 w 80"/>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51">
                  <a:moveTo>
                    <a:pt x="0" y="0"/>
                  </a:moveTo>
                  <a:lnTo>
                    <a:pt x="17" y="28"/>
                  </a:lnTo>
                  <a:lnTo>
                    <a:pt x="13" y="35"/>
                  </a:lnTo>
                  <a:lnTo>
                    <a:pt x="13" y="40"/>
                  </a:lnTo>
                  <a:lnTo>
                    <a:pt x="9" y="51"/>
                  </a:lnTo>
                  <a:lnTo>
                    <a:pt x="20" y="34"/>
                  </a:lnTo>
                  <a:lnTo>
                    <a:pt x="35" y="34"/>
                  </a:lnTo>
                  <a:lnTo>
                    <a:pt x="52" y="28"/>
                  </a:lnTo>
                  <a:lnTo>
                    <a:pt x="80" y="26"/>
                  </a:lnTo>
                  <a:lnTo>
                    <a:pt x="52" y="9"/>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69" name="Freeform 272"/>
            <p:cNvSpPr>
              <a:spLocks/>
            </p:cNvSpPr>
            <p:nvPr/>
          </p:nvSpPr>
          <p:spPr bwMode="auto">
            <a:xfrm flipH="1">
              <a:off x="1130300" y="4107408"/>
              <a:ext cx="33338" cy="12700"/>
            </a:xfrm>
            <a:custGeom>
              <a:avLst/>
              <a:gdLst>
                <a:gd name="T0" fmla="*/ 0 w 135"/>
                <a:gd name="T1" fmla="*/ 25 h 48"/>
                <a:gd name="T2" fmla="*/ 6 w 135"/>
                <a:gd name="T3" fmla="*/ 42 h 48"/>
                <a:gd name="T4" fmla="*/ 20 w 135"/>
                <a:gd name="T5" fmla="*/ 48 h 48"/>
                <a:gd name="T6" fmla="*/ 42 w 135"/>
                <a:gd name="T7" fmla="*/ 34 h 48"/>
                <a:gd name="T8" fmla="*/ 69 w 135"/>
                <a:gd name="T9" fmla="*/ 25 h 48"/>
                <a:gd name="T10" fmla="*/ 113 w 135"/>
                <a:gd name="T11" fmla="*/ 24 h 48"/>
                <a:gd name="T12" fmla="*/ 135 w 135"/>
                <a:gd name="T13" fmla="*/ 27 h 48"/>
                <a:gd name="T14" fmla="*/ 101 w 135"/>
                <a:gd name="T15" fmla="*/ 12 h 48"/>
                <a:gd name="T16" fmla="*/ 77 w 135"/>
                <a:gd name="T17" fmla="*/ 6 h 48"/>
                <a:gd name="T18" fmla="*/ 80 w 135"/>
                <a:gd name="T19" fmla="*/ 0 h 48"/>
                <a:gd name="T20" fmla="*/ 57 w 135"/>
                <a:gd name="T21" fmla="*/ 9 h 48"/>
                <a:gd name="T22" fmla="*/ 59 w 135"/>
                <a:gd name="T23" fmla="*/ 3 h 48"/>
                <a:gd name="T24" fmla="*/ 40 w 135"/>
                <a:gd name="T25" fmla="*/ 12 h 48"/>
                <a:gd name="T26" fmla="*/ 23 w 135"/>
                <a:gd name="T27" fmla="*/ 12 h 48"/>
                <a:gd name="T28" fmla="*/ 0 w 135"/>
                <a:gd name="T29"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48">
                  <a:moveTo>
                    <a:pt x="0" y="25"/>
                  </a:moveTo>
                  <a:lnTo>
                    <a:pt x="6" y="42"/>
                  </a:lnTo>
                  <a:lnTo>
                    <a:pt x="20" y="48"/>
                  </a:lnTo>
                  <a:lnTo>
                    <a:pt x="42" y="34"/>
                  </a:lnTo>
                  <a:lnTo>
                    <a:pt x="69" y="25"/>
                  </a:lnTo>
                  <a:lnTo>
                    <a:pt x="113" y="24"/>
                  </a:lnTo>
                  <a:lnTo>
                    <a:pt x="135" y="27"/>
                  </a:lnTo>
                  <a:lnTo>
                    <a:pt x="101" y="12"/>
                  </a:lnTo>
                  <a:lnTo>
                    <a:pt x="77" y="6"/>
                  </a:lnTo>
                  <a:lnTo>
                    <a:pt x="80" y="0"/>
                  </a:lnTo>
                  <a:lnTo>
                    <a:pt x="57" y="9"/>
                  </a:lnTo>
                  <a:lnTo>
                    <a:pt x="59" y="3"/>
                  </a:lnTo>
                  <a:lnTo>
                    <a:pt x="40" y="12"/>
                  </a:lnTo>
                  <a:lnTo>
                    <a:pt x="23" y="12"/>
                  </a:lnTo>
                  <a:lnTo>
                    <a:pt x="0" y="2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70" name="Freeform 273"/>
            <p:cNvSpPr>
              <a:spLocks/>
            </p:cNvSpPr>
            <p:nvPr/>
          </p:nvSpPr>
          <p:spPr bwMode="auto">
            <a:xfrm flipH="1">
              <a:off x="1071563" y="4123283"/>
              <a:ext cx="19050" cy="44450"/>
            </a:xfrm>
            <a:custGeom>
              <a:avLst/>
              <a:gdLst>
                <a:gd name="T0" fmla="*/ 0 w 78"/>
                <a:gd name="T1" fmla="*/ 30 h 159"/>
                <a:gd name="T2" fmla="*/ 24 w 78"/>
                <a:gd name="T3" fmla="*/ 10 h 159"/>
                <a:gd name="T4" fmla="*/ 52 w 78"/>
                <a:gd name="T5" fmla="*/ 15 h 159"/>
                <a:gd name="T6" fmla="*/ 68 w 78"/>
                <a:gd name="T7" fmla="*/ 41 h 159"/>
                <a:gd name="T8" fmla="*/ 71 w 78"/>
                <a:gd name="T9" fmla="*/ 77 h 159"/>
                <a:gd name="T10" fmla="*/ 68 w 78"/>
                <a:gd name="T11" fmla="*/ 105 h 159"/>
                <a:gd name="T12" fmla="*/ 59 w 78"/>
                <a:gd name="T13" fmla="*/ 128 h 159"/>
                <a:gd name="T14" fmla="*/ 44 w 78"/>
                <a:gd name="T15" fmla="*/ 93 h 159"/>
                <a:gd name="T16" fmla="*/ 31 w 78"/>
                <a:gd name="T17" fmla="*/ 73 h 159"/>
                <a:gd name="T18" fmla="*/ 5 w 78"/>
                <a:gd name="T19" fmla="*/ 60 h 159"/>
                <a:gd name="T20" fmla="*/ 25 w 78"/>
                <a:gd name="T21" fmla="*/ 89 h 159"/>
                <a:gd name="T22" fmla="*/ 47 w 78"/>
                <a:gd name="T23" fmla="*/ 111 h 159"/>
                <a:gd name="T24" fmla="*/ 49 w 78"/>
                <a:gd name="T25" fmla="*/ 134 h 159"/>
                <a:gd name="T26" fmla="*/ 40 w 78"/>
                <a:gd name="T27" fmla="*/ 156 h 159"/>
                <a:gd name="T28" fmla="*/ 28 w 78"/>
                <a:gd name="T29" fmla="*/ 159 h 159"/>
                <a:gd name="T30" fmla="*/ 61 w 78"/>
                <a:gd name="T31" fmla="*/ 151 h 159"/>
                <a:gd name="T32" fmla="*/ 77 w 78"/>
                <a:gd name="T33" fmla="*/ 117 h 159"/>
                <a:gd name="T34" fmla="*/ 78 w 78"/>
                <a:gd name="T35" fmla="*/ 73 h 159"/>
                <a:gd name="T36" fmla="*/ 77 w 78"/>
                <a:gd name="T37" fmla="*/ 33 h 159"/>
                <a:gd name="T38" fmla="*/ 59 w 78"/>
                <a:gd name="T39" fmla="*/ 7 h 159"/>
                <a:gd name="T40" fmla="*/ 34 w 78"/>
                <a:gd name="T41" fmla="*/ 0 h 159"/>
                <a:gd name="T42" fmla="*/ 10 w 78"/>
                <a:gd name="T43" fmla="*/ 4 h 159"/>
                <a:gd name="T44" fmla="*/ 0 w 78"/>
                <a:gd name="T4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159">
                  <a:moveTo>
                    <a:pt x="0" y="30"/>
                  </a:moveTo>
                  <a:lnTo>
                    <a:pt x="24" y="10"/>
                  </a:lnTo>
                  <a:lnTo>
                    <a:pt x="52" y="15"/>
                  </a:lnTo>
                  <a:lnTo>
                    <a:pt x="68" y="41"/>
                  </a:lnTo>
                  <a:lnTo>
                    <a:pt x="71" y="77"/>
                  </a:lnTo>
                  <a:lnTo>
                    <a:pt x="68" y="105"/>
                  </a:lnTo>
                  <a:lnTo>
                    <a:pt x="59" y="128"/>
                  </a:lnTo>
                  <a:lnTo>
                    <a:pt x="44" y="93"/>
                  </a:lnTo>
                  <a:lnTo>
                    <a:pt x="31" y="73"/>
                  </a:lnTo>
                  <a:lnTo>
                    <a:pt x="5" y="60"/>
                  </a:lnTo>
                  <a:lnTo>
                    <a:pt x="25" y="89"/>
                  </a:lnTo>
                  <a:lnTo>
                    <a:pt x="47" y="111"/>
                  </a:lnTo>
                  <a:lnTo>
                    <a:pt x="49" y="134"/>
                  </a:lnTo>
                  <a:lnTo>
                    <a:pt x="40" y="156"/>
                  </a:lnTo>
                  <a:lnTo>
                    <a:pt x="28" y="159"/>
                  </a:lnTo>
                  <a:lnTo>
                    <a:pt x="61" y="151"/>
                  </a:lnTo>
                  <a:lnTo>
                    <a:pt x="77" y="117"/>
                  </a:lnTo>
                  <a:lnTo>
                    <a:pt x="78" y="73"/>
                  </a:lnTo>
                  <a:lnTo>
                    <a:pt x="77" y="33"/>
                  </a:lnTo>
                  <a:lnTo>
                    <a:pt x="59" y="7"/>
                  </a:lnTo>
                  <a:lnTo>
                    <a:pt x="34" y="0"/>
                  </a:lnTo>
                  <a:lnTo>
                    <a:pt x="10" y="4"/>
                  </a:lnTo>
                  <a:lnTo>
                    <a:pt x="0" y="3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71" name="Freeform 274"/>
            <p:cNvSpPr>
              <a:spLocks/>
            </p:cNvSpPr>
            <p:nvPr/>
          </p:nvSpPr>
          <p:spPr bwMode="auto">
            <a:xfrm flipH="1">
              <a:off x="1065213" y="4116933"/>
              <a:ext cx="30162" cy="60325"/>
            </a:xfrm>
            <a:custGeom>
              <a:avLst/>
              <a:gdLst>
                <a:gd name="T0" fmla="*/ 0 w 129"/>
                <a:gd name="T1" fmla="*/ 53 h 215"/>
                <a:gd name="T2" fmla="*/ 20 w 129"/>
                <a:gd name="T3" fmla="*/ 19 h 215"/>
                <a:gd name="T4" fmla="*/ 54 w 129"/>
                <a:gd name="T5" fmla="*/ 9 h 215"/>
                <a:gd name="T6" fmla="*/ 95 w 129"/>
                <a:gd name="T7" fmla="*/ 16 h 215"/>
                <a:gd name="T8" fmla="*/ 109 w 129"/>
                <a:gd name="T9" fmla="*/ 35 h 215"/>
                <a:gd name="T10" fmla="*/ 120 w 129"/>
                <a:gd name="T11" fmla="*/ 67 h 215"/>
                <a:gd name="T12" fmla="*/ 120 w 129"/>
                <a:gd name="T13" fmla="*/ 93 h 215"/>
                <a:gd name="T14" fmla="*/ 114 w 129"/>
                <a:gd name="T15" fmla="*/ 111 h 215"/>
                <a:gd name="T16" fmla="*/ 114 w 129"/>
                <a:gd name="T17" fmla="*/ 137 h 215"/>
                <a:gd name="T18" fmla="*/ 107 w 129"/>
                <a:gd name="T19" fmla="*/ 168 h 215"/>
                <a:gd name="T20" fmla="*/ 80 w 129"/>
                <a:gd name="T21" fmla="*/ 198 h 215"/>
                <a:gd name="T22" fmla="*/ 63 w 129"/>
                <a:gd name="T23" fmla="*/ 198 h 215"/>
                <a:gd name="T24" fmla="*/ 40 w 129"/>
                <a:gd name="T25" fmla="*/ 198 h 215"/>
                <a:gd name="T26" fmla="*/ 40 w 129"/>
                <a:gd name="T27" fmla="*/ 203 h 215"/>
                <a:gd name="T28" fmla="*/ 57 w 129"/>
                <a:gd name="T29" fmla="*/ 215 h 215"/>
                <a:gd name="T30" fmla="*/ 76 w 129"/>
                <a:gd name="T31" fmla="*/ 211 h 215"/>
                <a:gd name="T32" fmla="*/ 101 w 129"/>
                <a:gd name="T33" fmla="*/ 201 h 215"/>
                <a:gd name="T34" fmla="*/ 121 w 129"/>
                <a:gd name="T35" fmla="*/ 171 h 215"/>
                <a:gd name="T36" fmla="*/ 123 w 129"/>
                <a:gd name="T37" fmla="*/ 121 h 215"/>
                <a:gd name="T38" fmla="*/ 129 w 129"/>
                <a:gd name="T39" fmla="*/ 87 h 215"/>
                <a:gd name="T40" fmla="*/ 129 w 129"/>
                <a:gd name="T41" fmla="*/ 58 h 215"/>
                <a:gd name="T42" fmla="*/ 117 w 129"/>
                <a:gd name="T43" fmla="*/ 32 h 215"/>
                <a:gd name="T44" fmla="*/ 103 w 129"/>
                <a:gd name="T45" fmla="*/ 9 h 215"/>
                <a:gd name="T46" fmla="*/ 69 w 129"/>
                <a:gd name="T47" fmla="*/ 0 h 215"/>
                <a:gd name="T48" fmla="*/ 20 w 129"/>
                <a:gd name="T49" fmla="*/ 6 h 215"/>
                <a:gd name="T50" fmla="*/ 3 w 129"/>
                <a:gd name="T51" fmla="*/ 19 h 215"/>
                <a:gd name="T52" fmla="*/ 0 w 129"/>
                <a:gd name="T53" fmla="*/ 5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215">
                  <a:moveTo>
                    <a:pt x="0" y="53"/>
                  </a:moveTo>
                  <a:lnTo>
                    <a:pt x="20" y="19"/>
                  </a:lnTo>
                  <a:lnTo>
                    <a:pt x="54" y="9"/>
                  </a:lnTo>
                  <a:lnTo>
                    <a:pt x="95" y="16"/>
                  </a:lnTo>
                  <a:lnTo>
                    <a:pt x="109" y="35"/>
                  </a:lnTo>
                  <a:lnTo>
                    <a:pt x="120" y="67"/>
                  </a:lnTo>
                  <a:lnTo>
                    <a:pt x="120" y="93"/>
                  </a:lnTo>
                  <a:lnTo>
                    <a:pt x="114" y="111"/>
                  </a:lnTo>
                  <a:lnTo>
                    <a:pt x="114" y="137"/>
                  </a:lnTo>
                  <a:lnTo>
                    <a:pt x="107" y="168"/>
                  </a:lnTo>
                  <a:lnTo>
                    <a:pt x="80" y="198"/>
                  </a:lnTo>
                  <a:lnTo>
                    <a:pt x="63" y="198"/>
                  </a:lnTo>
                  <a:lnTo>
                    <a:pt x="40" y="198"/>
                  </a:lnTo>
                  <a:lnTo>
                    <a:pt x="40" y="203"/>
                  </a:lnTo>
                  <a:lnTo>
                    <a:pt x="57" y="215"/>
                  </a:lnTo>
                  <a:lnTo>
                    <a:pt x="76" y="211"/>
                  </a:lnTo>
                  <a:lnTo>
                    <a:pt x="101" y="201"/>
                  </a:lnTo>
                  <a:lnTo>
                    <a:pt x="121" y="171"/>
                  </a:lnTo>
                  <a:lnTo>
                    <a:pt x="123" y="121"/>
                  </a:lnTo>
                  <a:lnTo>
                    <a:pt x="129" y="87"/>
                  </a:lnTo>
                  <a:lnTo>
                    <a:pt x="129" y="58"/>
                  </a:lnTo>
                  <a:lnTo>
                    <a:pt x="117" y="32"/>
                  </a:lnTo>
                  <a:lnTo>
                    <a:pt x="103" y="9"/>
                  </a:lnTo>
                  <a:lnTo>
                    <a:pt x="69" y="0"/>
                  </a:lnTo>
                  <a:lnTo>
                    <a:pt x="20" y="6"/>
                  </a:lnTo>
                  <a:lnTo>
                    <a:pt x="3" y="19"/>
                  </a:lnTo>
                  <a:lnTo>
                    <a:pt x="0" y="53"/>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72" name="Freeform 275"/>
            <p:cNvSpPr>
              <a:spLocks/>
            </p:cNvSpPr>
            <p:nvPr/>
          </p:nvSpPr>
          <p:spPr bwMode="auto">
            <a:xfrm flipH="1">
              <a:off x="1084263" y="4183608"/>
              <a:ext cx="26987" cy="46037"/>
            </a:xfrm>
            <a:custGeom>
              <a:avLst/>
              <a:gdLst>
                <a:gd name="T0" fmla="*/ 118 w 118"/>
                <a:gd name="T1" fmla="*/ 0 h 179"/>
                <a:gd name="T2" fmla="*/ 102 w 118"/>
                <a:gd name="T3" fmla="*/ 39 h 179"/>
                <a:gd name="T4" fmla="*/ 77 w 118"/>
                <a:gd name="T5" fmla="*/ 80 h 179"/>
                <a:gd name="T6" fmla="*/ 52 w 118"/>
                <a:gd name="T7" fmla="*/ 116 h 179"/>
                <a:gd name="T8" fmla="*/ 17 w 118"/>
                <a:gd name="T9" fmla="*/ 164 h 179"/>
                <a:gd name="T10" fmla="*/ 0 w 118"/>
                <a:gd name="T11" fmla="*/ 179 h 179"/>
                <a:gd name="T12" fmla="*/ 39 w 118"/>
                <a:gd name="T13" fmla="*/ 159 h 179"/>
                <a:gd name="T14" fmla="*/ 70 w 118"/>
                <a:gd name="T15" fmla="*/ 115 h 179"/>
                <a:gd name="T16" fmla="*/ 99 w 118"/>
                <a:gd name="T17" fmla="*/ 67 h 179"/>
                <a:gd name="T18" fmla="*/ 118 w 118"/>
                <a:gd name="T19"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79">
                  <a:moveTo>
                    <a:pt x="118" y="0"/>
                  </a:moveTo>
                  <a:lnTo>
                    <a:pt x="102" y="39"/>
                  </a:lnTo>
                  <a:lnTo>
                    <a:pt x="77" y="80"/>
                  </a:lnTo>
                  <a:lnTo>
                    <a:pt x="52" y="116"/>
                  </a:lnTo>
                  <a:lnTo>
                    <a:pt x="17" y="164"/>
                  </a:lnTo>
                  <a:lnTo>
                    <a:pt x="0" y="179"/>
                  </a:lnTo>
                  <a:lnTo>
                    <a:pt x="39" y="159"/>
                  </a:lnTo>
                  <a:lnTo>
                    <a:pt x="70" y="115"/>
                  </a:lnTo>
                  <a:lnTo>
                    <a:pt x="99" y="67"/>
                  </a:lnTo>
                  <a:lnTo>
                    <a:pt x="118"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73" name="Freeform 276"/>
            <p:cNvSpPr>
              <a:spLocks/>
            </p:cNvSpPr>
            <p:nvPr/>
          </p:nvSpPr>
          <p:spPr bwMode="auto">
            <a:xfrm flipH="1">
              <a:off x="1000125" y="4012158"/>
              <a:ext cx="157163" cy="185737"/>
            </a:xfrm>
            <a:custGeom>
              <a:avLst/>
              <a:gdLst>
                <a:gd name="T0" fmla="*/ 54 w 671"/>
                <a:gd name="T1" fmla="*/ 193 h 670"/>
                <a:gd name="T2" fmla="*/ 155 w 671"/>
                <a:gd name="T3" fmla="*/ 177 h 670"/>
                <a:gd name="T4" fmla="*/ 223 w 671"/>
                <a:gd name="T5" fmla="*/ 187 h 670"/>
                <a:gd name="T6" fmla="*/ 264 w 671"/>
                <a:gd name="T7" fmla="*/ 234 h 670"/>
                <a:gd name="T8" fmla="*/ 238 w 671"/>
                <a:gd name="T9" fmla="*/ 290 h 670"/>
                <a:gd name="T10" fmla="*/ 206 w 671"/>
                <a:gd name="T11" fmla="*/ 311 h 670"/>
                <a:gd name="T12" fmla="*/ 197 w 671"/>
                <a:gd name="T13" fmla="*/ 366 h 670"/>
                <a:gd name="T14" fmla="*/ 217 w 671"/>
                <a:gd name="T15" fmla="*/ 401 h 670"/>
                <a:gd name="T16" fmla="*/ 200 w 671"/>
                <a:gd name="T17" fmla="*/ 453 h 670"/>
                <a:gd name="T18" fmla="*/ 242 w 671"/>
                <a:gd name="T19" fmla="*/ 453 h 670"/>
                <a:gd name="T20" fmla="*/ 254 w 671"/>
                <a:gd name="T21" fmla="*/ 394 h 670"/>
                <a:gd name="T22" fmla="*/ 280 w 671"/>
                <a:gd name="T23" fmla="*/ 366 h 670"/>
                <a:gd name="T24" fmla="*/ 329 w 671"/>
                <a:gd name="T25" fmla="*/ 366 h 670"/>
                <a:gd name="T26" fmla="*/ 378 w 671"/>
                <a:gd name="T27" fmla="*/ 378 h 670"/>
                <a:gd name="T28" fmla="*/ 393 w 671"/>
                <a:gd name="T29" fmla="*/ 419 h 670"/>
                <a:gd name="T30" fmla="*/ 399 w 671"/>
                <a:gd name="T31" fmla="*/ 475 h 670"/>
                <a:gd name="T32" fmla="*/ 393 w 671"/>
                <a:gd name="T33" fmla="*/ 516 h 670"/>
                <a:gd name="T34" fmla="*/ 393 w 671"/>
                <a:gd name="T35" fmla="*/ 547 h 670"/>
                <a:gd name="T36" fmla="*/ 396 w 671"/>
                <a:gd name="T37" fmla="*/ 581 h 670"/>
                <a:gd name="T38" fmla="*/ 428 w 671"/>
                <a:gd name="T39" fmla="*/ 613 h 670"/>
                <a:gd name="T40" fmla="*/ 451 w 671"/>
                <a:gd name="T41" fmla="*/ 632 h 670"/>
                <a:gd name="T42" fmla="*/ 510 w 671"/>
                <a:gd name="T43" fmla="*/ 670 h 670"/>
                <a:gd name="T44" fmla="*/ 620 w 671"/>
                <a:gd name="T45" fmla="*/ 558 h 670"/>
                <a:gd name="T46" fmla="*/ 652 w 671"/>
                <a:gd name="T47" fmla="*/ 466 h 670"/>
                <a:gd name="T48" fmla="*/ 665 w 671"/>
                <a:gd name="T49" fmla="*/ 318 h 670"/>
                <a:gd name="T50" fmla="*/ 671 w 671"/>
                <a:gd name="T51" fmla="*/ 215 h 670"/>
                <a:gd name="T52" fmla="*/ 658 w 671"/>
                <a:gd name="T53" fmla="*/ 114 h 670"/>
                <a:gd name="T54" fmla="*/ 629 w 671"/>
                <a:gd name="T55" fmla="*/ 59 h 670"/>
                <a:gd name="T56" fmla="*/ 562 w 671"/>
                <a:gd name="T57" fmla="*/ 21 h 670"/>
                <a:gd name="T58" fmla="*/ 502 w 671"/>
                <a:gd name="T59" fmla="*/ 8 h 670"/>
                <a:gd name="T60" fmla="*/ 384 w 671"/>
                <a:gd name="T61" fmla="*/ 0 h 670"/>
                <a:gd name="T62" fmla="*/ 270 w 671"/>
                <a:gd name="T63" fmla="*/ 5 h 670"/>
                <a:gd name="T64" fmla="*/ 129 w 671"/>
                <a:gd name="T65" fmla="*/ 30 h 670"/>
                <a:gd name="T66" fmla="*/ 64 w 671"/>
                <a:gd name="T67" fmla="*/ 62 h 670"/>
                <a:gd name="T68" fmla="*/ 32 w 671"/>
                <a:gd name="T69" fmla="*/ 94 h 670"/>
                <a:gd name="T70" fmla="*/ 0 w 671"/>
                <a:gd name="T71" fmla="*/ 140 h 670"/>
                <a:gd name="T72" fmla="*/ 6 w 671"/>
                <a:gd name="T73" fmla="*/ 166 h 670"/>
                <a:gd name="T74" fmla="*/ 54 w 671"/>
                <a:gd name="T75" fmla="*/ 19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1" h="670">
                  <a:moveTo>
                    <a:pt x="54" y="193"/>
                  </a:moveTo>
                  <a:lnTo>
                    <a:pt x="155" y="177"/>
                  </a:lnTo>
                  <a:lnTo>
                    <a:pt x="223" y="187"/>
                  </a:lnTo>
                  <a:lnTo>
                    <a:pt x="264" y="234"/>
                  </a:lnTo>
                  <a:lnTo>
                    <a:pt x="238" y="290"/>
                  </a:lnTo>
                  <a:lnTo>
                    <a:pt x="206" y="311"/>
                  </a:lnTo>
                  <a:lnTo>
                    <a:pt x="197" y="366"/>
                  </a:lnTo>
                  <a:lnTo>
                    <a:pt x="217" y="401"/>
                  </a:lnTo>
                  <a:lnTo>
                    <a:pt x="200" y="453"/>
                  </a:lnTo>
                  <a:lnTo>
                    <a:pt x="242" y="453"/>
                  </a:lnTo>
                  <a:lnTo>
                    <a:pt x="254" y="394"/>
                  </a:lnTo>
                  <a:lnTo>
                    <a:pt x="280" y="366"/>
                  </a:lnTo>
                  <a:lnTo>
                    <a:pt x="329" y="366"/>
                  </a:lnTo>
                  <a:lnTo>
                    <a:pt x="378" y="378"/>
                  </a:lnTo>
                  <a:lnTo>
                    <a:pt x="393" y="419"/>
                  </a:lnTo>
                  <a:lnTo>
                    <a:pt x="399" y="475"/>
                  </a:lnTo>
                  <a:lnTo>
                    <a:pt x="393" y="516"/>
                  </a:lnTo>
                  <a:lnTo>
                    <a:pt x="393" y="547"/>
                  </a:lnTo>
                  <a:lnTo>
                    <a:pt x="396" y="581"/>
                  </a:lnTo>
                  <a:lnTo>
                    <a:pt x="428" y="613"/>
                  </a:lnTo>
                  <a:lnTo>
                    <a:pt x="451" y="632"/>
                  </a:lnTo>
                  <a:lnTo>
                    <a:pt x="510" y="670"/>
                  </a:lnTo>
                  <a:lnTo>
                    <a:pt x="620" y="558"/>
                  </a:lnTo>
                  <a:lnTo>
                    <a:pt x="652" y="466"/>
                  </a:lnTo>
                  <a:lnTo>
                    <a:pt x="665" y="318"/>
                  </a:lnTo>
                  <a:lnTo>
                    <a:pt x="671" y="215"/>
                  </a:lnTo>
                  <a:lnTo>
                    <a:pt x="658" y="114"/>
                  </a:lnTo>
                  <a:lnTo>
                    <a:pt x="629" y="59"/>
                  </a:lnTo>
                  <a:lnTo>
                    <a:pt x="562" y="21"/>
                  </a:lnTo>
                  <a:lnTo>
                    <a:pt x="502" y="8"/>
                  </a:lnTo>
                  <a:lnTo>
                    <a:pt x="384" y="0"/>
                  </a:lnTo>
                  <a:lnTo>
                    <a:pt x="270" y="5"/>
                  </a:lnTo>
                  <a:lnTo>
                    <a:pt x="129" y="30"/>
                  </a:lnTo>
                  <a:lnTo>
                    <a:pt x="64" y="62"/>
                  </a:lnTo>
                  <a:lnTo>
                    <a:pt x="32" y="94"/>
                  </a:lnTo>
                  <a:lnTo>
                    <a:pt x="0" y="140"/>
                  </a:lnTo>
                  <a:lnTo>
                    <a:pt x="6" y="166"/>
                  </a:lnTo>
                  <a:lnTo>
                    <a:pt x="54" y="1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674" name="Freeform 277"/>
            <p:cNvSpPr>
              <a:spLocks/>
            </p:cNvSpPr>
            <p:nvPr/>
          </p:nvSpPr>
          <p:spPr bwMode="auto">
            <a:xfrm flipH="1">
              <a:off x="1003300" y="4015333"/>
              <a:ext cx="150813" cy="177800"/>
            </a:xfrm>
            <a:custGeom>
              <a:avLst/>
              <a:gdLst>
                <a:gd name="T0" fmla="*/ 25 w 636"/>
                <a:gd name="T1" fmla="*/ 98 h 643"/>
                <a:gd name="T2" fmla="*/ 13 w 636"/>
                <a:gd name="T3" fmla="*/ 152 h 643"/>
                <a:gd name="T4" fmla="*/ 160 w 636"/>
                <a:gd name="T5" fmla="*/ 158 h 643"/>
                <a:gd name="T6" fmla="*/ 290 w 636"/>
                <a:gd name="T7" fmla="*/ 126 h 643"/>
                <a:gd name="T8" fmla="*/ 229 w 636"/>
                <a:gd name="T9" fmla="*/ 148 h 643"/>
                <a:gd name="T10" fmla="*/ 213 w 636"/>
                <a:gd name="T11" fmla="*/ 169 h 643"/>
                <a:gd name="T12" fmla="*/ 277 w 636"/>
                <a:gd name="T13" fmla="*/ 163 h 643"/>
                <a:gd name="T14" fmla="*/ 293 w 636"/>
                <a:gd name="T15" fmla="*/ 172 h 643"/>
                <a:gd name="T16" fmla="*/ 255 w 636"/>
                <a:gd name="T17" fmla="*/ 217 h 643"/>
                <a:gd name="T18" fmla="*/ 267 w 636"/>
                <a:gd name="T19" fmla="*/ 226 h 643"/>
                <a:gd name="T20" fmla="*/ 232 w 636"/>
                <a:gd name="T21" fmla="*/ 280 h 643"/>
                <a:gd name="T22" fmla="*/ 348 w 636"/>
                <a:gd name="T23" fmla="*/ 255 h 643"/>
                <a:gd name="T24" fmla="*/ 194 w 636"/>
                <a:gd name="T25" fmla="*/ 310 h 643"/>
                <a:gd name="T26" fmla="*/ 280 w 636"/>
                <a:gd name="T27" fmla="*/ 300 h 643"/>
                <a:gd name="T28" fmla="*/ 204 w 636"/>
                <a:gd name="T29" fmla="*/ 338 h 643"/>
                <a:gd name="T30" fmla="*/ 229 w 636"/>
                <a:gd name="T31" fmla="*/ 358 h 643"/>
                <a:gd name="T32" fmla="*/ 354 w 636"/>
                <a:gd name="T33" fmla="*/ 344 h 643"/>
                <a:gd name="T34" fmla="*/ 444 w 636"/>
                <a:gd name="T35" fmla="*/ 355 h 643"/>
                <a:gd name="T36" fmla="*/ 438 w 636"/>
                <a:gd name="T37" fmla="*/ 379 h 643"/>
                <a:gd name="T38" fmla="*/ 460 w 636"/>
                <a:gd name="T39" fmla="*/ 393 h 643"/>
                <a:gd name="T40" fmla="*/ 387 w 636"/>
                <a:gd name="T41" fmla="*/ 442 h 643"/>
                <a:gd name="T42" fmla="*/ 454 w 636"/>
                <a:gd name="T43" fmla="*/ 440 h 643"/>
                <a:gd name="T44" fmla="*/ 387 w 636"/>
                <a:gd name="T45" fmla="*/ 511 h 643"/>
                <a:gd name="T46" fmla="*/ 432 w 636"/>
                <a:gd name="T47" fmla="*/ 508 h 643"/>
                <a:gd name="T48" fmla="*/ 412 w 636"/>
                <a:gd name="T49" fmla="*/ 586 h 643"/>
                <a:gd name="T50" fmla="*/ 496 w 636"/>
                <a:gd name="T51" fmla="*/ 471 h 643"/>
                <a:gd name="T52" fmla="*/ 419 w 636"/>
                <a:gd name="T53" fmla="*/ 599 h 643"/>
                <a:gd name="T54" fmla="*/ 514 w 636"/>
                <a:gd name="T55" fmla="*/ 553 h 643"/>
                <a:gd name="T56" fmla="*/ 491 w 636"/>
                <a:gd name="T57" fmla="*/ 602 h 643"/>
                <a:gd name="T58" fmla="*/ 540 w 636"/>
                <a:gd name="T59" fmla="*/ 599 h 643"/>
                <a:gd name="T60" fmla="*/ 620 w 636"/>
                <a:gd name="T61" fmla="*/ 386 h 643"/>
                <a:gd name="T62" fmla="*/ 582 w 636"/>
                <a:gd name="T63" fmla="*/ 255 h 643"/>
                <a:gd name="T64" fmla="*/ 514 w 636"/>
                <a:gd name="T65" fmla="*/ 266 h 643"/>
                <a:gd name="T66" fmla="*/ 630 w 636"/>
                <a:gd name="T67" fmla="*/ 223 h 643"/>
                <a:gd name="T68" fmla="*/ 551 w 636"/>
                <a:gd name="T69" fmla="*/ 141 h 643"/>
                <a:gd name="T70" fmla="*/ 499 w 636"/>
                <a:gd name="T71" fmla="*/ 141 h 643"/>
                <a:gd name="T72" fmla="*/ 607 w 636"/>
                <a:gd name="T73" fmla="*/ 69 h 643"/>
                <a:gd name="T74" fmla="*/ 482 w 636"/>
                <a:gd name="T75" fmla="*/ 41 h 643"/>
                <a:gd name="T76" fmla="*/ 517 w 636"/>
                <a:gd name="T77" fmla="*/ 16 h 643"/>
                <a:gd name="T78" fmla="*/ 359 w 636"/>
                <a:gd name="T79" fmla="*/ 13 h 643"/>
                <a:gd name="T80" fmla="*/ 298 w 636"/>
                <a:gd name="T81" fmla="*/ 32 h 643"/>
                <a:gd name="T82" fmla="*/ 287 w 636"/>
                <a:gd name="T83" fmla="*/ 3 h 643"/>
                <a:gd name="T84" fmla="*/ 163 w 636"/>
                <a:gd name="T85" fmla="*/ 54 h 643"/>
                <a:gd name="T86" fmla="*/ 184 w 636"/>
                <a:gd name="T87" fmla="*/ 1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6" h="643">
                  <a:moveTo>
                    <a:pt x="104" y="41"/>
                  </a:moveTo>
                  <a:lnTo>
                    <a:pt x="51" y="63"/>
                  </a:lnTo>
                  <a:lnTo>
                    <a:pt x="25" y="98"/>
                  </a:lnTo>
                  <a:lnTo>
                    <a:pt x="10" y="121"/>
                  </a:lnTo>
                  <a:lnTo>
                    <a:pt x="0" y="138"/>
                  </a:lnTo>
                  <a:lnTo>
                    <a:pt x="13" y="152"/>
                  </a:lnTo>
                  <a:lnTo>
                    <a:pt x="41" y="169"/>
                  </a:lnTo>
                  <a:lnTo>
                    <a:pt x="110" y="158"/>
                  </a:lnTo>
                  <a:lnTo>
                    <a:pt x="160" y="158"/>
                  </a:lnTo>
                  <a:lnTo>
                    <a:pt x="194" y="141"/>
                  </a:lnTo>
                  <a:lnTo>
                    <a:pt x="245" y="129"/>
                  </a:lnTo>
                  <a:lnTo>
                    <a:pt x="290" y="126"/>
                  </a:lnTo>
                  <a:lnTo>
                    <a:pt x="342" y="129"/>
                  </a:lnTo>
                  <a:lnTo>
                    <a:pt x="267" y="138"/>
                  </a:lnTo>
                  <a:lnTo>
                    <a:pt x="229" y="148"/>
                  </a:lnTo>
                  <a:lnTo>
                    <a:pt x="201" y="158"/>
                  </a:lnTo>
                  <a:lnTo>
                    <a:pt x="194" y="161"/>
                  </a:lnTo>
                  <a:lnTo>
                    <a:pt x="213" y="169"/>
                  </a:lnTo>
                  <a:lnTo>
                    <a:pt x="229" y="185"/>
                  </a:lnTo>
                  <a:lnTo>
                    <a:pt x="255" y="169"/>
                  </a:lnTo>
                  <a:lnTo>
                    <a:pt x="277" y="163"/>
                  </a:lnTo>
                  <a:lnTo>
                    <a:pt x="325" y="155"/>
                  </a:lnTo>
                  <a:lnTo>
                    <a:pt x="339" y="155"/>
                  </a:lnTo>
                  <a:lnTo>
                    <a:pt x="293" y="172"/>
                  </a:lnTo>
                  <a:lnTo>
                    <a:pt x="258" y="188"/>
                  </a:lnTo>
                  <a:lnTo>
                    <a:pt x="239" y="201"/>
                  </a:lnTo>
                  <a:lnTo>
                    <a:pt x="255" y="217"/>
                  </a:lnTo>
                  <a:lnTo>
                    <a:pt x="293" y="204"/>
                  </a:lnTo>
                  <a:lnTo>
                    <a:pt x="325" y="198"/>
                  </a:lnTo>
                  <a:lnTo>
                    <a:pt x="267" y="226"/>
                  </a:lnTo>
                  <a:lnTo>
                    <a:pt x="248" y="239"/>
                  </a:lnTo>
                  <a:lnTo>
                    <a:pt x="242" y="266"/>
                  </a:lnTo>
                  <a:lnTo>
                    <a:pt x="232" y="280"/>
                  </a:lnTo>
                  <a:lnTo>
                    <a:pt x="267" y="263"/>
                  </a:lnTo>
                  <a:lnTo>
                    <a:pt x="298" y="257"/>
                  </a:lnTo>
                  <a:lnTo>
                    <a:pt x="348" y="255"/>
                  </a:lnTo>
                  <a:lnTo>
                    <a:pt x="272" y="276"/>
                  </a:lnTo>
                  <a:lnTo>
                    <a:pt x="226" y="294"/>
                  </a:lnTo>
                  <a:lnTo>
                    <a:pt x="194" y="310"/>
                  </a:lnTo>
                  <a:lnTo>
                    <a:pt x="191" y="335"/>
                  </a:lnTo>
                  <a:lnTo>
                    <a:pt x="229" y="317"/>
                  </a:lnTo>
                  <a:lnTo>
                    <a:pt x="280" y="300"/>
                  </a:lnTo>
                  <a:lnTo>
                    <a:pt x="304" y="300"/>
                  </a:lnTo>
                  <a:lnTo>
                    <a:pt x="248" y="320"/>
                  </a:lnTo>
                  <a:lnTo>
                    <a:pt x="204" y="338"/>
                  </a:lnTo>
                  <a:lnTo>
                    <a:pt x="187" y="355"/>
                  </a:lnTo>
                  <a:lnTo>
                    <a:pt x="194" y="370"/>
                  </a:lnTo>
                  <a:lnTo>
                    <a:pt x="229" y="358"/>
                  </a:lnTo>
                  <a:lnTo>
                    <a:pt x="261" y="344"/>
                  </a:lnTo>
                  <a:lnTo>
                    <a:pt x="327" y="341"/>
                  </a:lnTo>
                  <a:lnTo>
                    <a:pt x="354" y="344"/>
                  </a:lnTo>
                  <a:lnTo>
                    <a:pt x="415" y="348"/>
                  </a:lnTo>
                  <a:lnTo>
                    <a:pt x="488" y="338"/>
                  </a:lnTo>
                  <a:lnTo>
                    <a:pt x="444" y="355"/>
                  </a:lnTo>
                  <a:lnTo>
                    <a:pt x="368" y="367"/>
                  </a:lnTo>
                  <a:lnTo>
                    <a:pt x="384" y="393"/>
                  </a:lnTo>
                  <a:lnTo>
                    <a:pt x="438" y="379"/>
                  </a:lnTo>
                  <a:lnTo>
                    <a:pt x="491" y="361"/>
                  </a:lnTo>
                  <a:lnTo>
                    <a:pt x="525" y="344"/>
                  </a:lnTo>
                  <a:lnTo>
                    <a:pt x="460" y="393"/>
                  </a:lnTo>
                  <a:lnTo>
                    <a:pt x="419" y="405"/>
                  </a:lnTo>
                  <a:lnTo>
                    <a:pt x="384" y="417"/>
                  </a:lnTo>
                  <a:lnTo>
                    <a:pt x="387" y="442"/>
                  </a:lnTo>
                  <a:lnTo>
                    <a:pt x="438" y="434"/>
                  </a:lnTo>
                  <a:lnTo>
                    <a:pt x="478" y="423"/>
                  </a:lnTo>
                  <a:lnTo>
                    <a:pt x="454" y="440"/>
                  </a:lnTo>
                  <a:lnTo>
                    <a:pt x="409" y="452"/>
                  </a:lnTo>
                  <a:lnTo>
                    <a:pt x="387" y="455"/>
                  </a:lnTo>
                  <a:lnTo>
                    <a:pt x="387" y="511"/>
                  </a:lnTo>
                  <a:lnTo>
                    <a:pt x="435" y="492"/>
                  </a:lnTo>
                  <a:lnTo>
                    <a:pt x="473" y="477"/>
                  </a:lnTo>
                  <a:lnTo>
                    <a:pt x="432" y="508"/>
                  </a:lnTo>
                  <a:lnTo>
                    <a:pt x="380" y="530"/>
                  </a:lnTo>
                  <a:lnTo>
                    <a:pt x="384" y="556"/>
                  </a:lnTo>
                  <a:lnTo>
                    <a:pt x="412" y="586"/>
                  </a:lnTo>
                  <a:lnTo>
                    <a:pt x="438" y="553"/>
                  </a:lnTo>
                  <a:lnTo>
                    <a:pt x="473" y="511"/>
                  </a:lnTo>
                  <a:lnTo>
                    <a:pt x="496" y="471"/>
                  </a:lnTo>
                  <a:lnTo>
                    <a:pt x="473" y="533"/>
                  </a:lnTo>
                  <a:lnTo>
                    <a:pt x="454" y="556"/>
                  </a:lnTo>
                  <a:lnTo>
                    <a:pt x="419" y="599"/>
                  </a:lnTo>
                  <a:lnTo>
                    <a:pt x="444" y="628"/>
                  </a:lnTo>
                  <a:lnTo>
                    <a:pt x="485" y="594"/>
                  </a:lnTo>
                  <a:lnTo>
                    <a:pt x="514" y="553"/>
                  </a:lnTo>
                  <a:lnTo>
                    <a:pt x="540" y="508"/>
                  </a:lnTo>
                  <a:lnTo>
                    <a:pt x="517" y="573"/>
                  </a:lnTo>
                  <a:lnTo>
                    <a:pt x="491" y="602"/>
                  </a:lnTo>
                  <a:lnTo>
                    <a:pt x="465" y="631"/>
                  </a:lnTo>
                  <a:lnTo>
                    <a:pt x="488" y="643"/>
                  </a:lnTo>
                  <a:lnTo>
                    <a:pt x="540" y="599"/>
                  </a:lnTo>
                  <a:lnTo>
                    <a:pt x="589" y="530"/>
                  </a:lnTo>
                  <a:lnTo>
                    <a:pt x="607" y="477"/>
                  </a:lnTo>
                  <a:lnTo>
                    <a:pt x="620" y="386"/>
                  </a:lnTo>
                  <a:lnTo>
                    <a:pt x="627" y="317"/>
                  </a:lnTo>
                  <a:lnTo>
                    <a:pt x="636" y="239"/>
                  </a:lnTo>
                  <a:lnTo>
                    <a:pt x="582" y="255"/>
                  </a:lnTo>
                  <a:lnTo>
                    <a:pt x="522" y="276"/>
                  </a:lnTo>
                  <a:lnTo>
                    <a:pt x="432" y="297"/>
                  </a:lnTo>
                  <a:lnTo>
                    <a:pt x="514" y="266"/>
                  </a:lnTo>
                  <a:lnTo>
                    <a:pt x="543" y="249"/>
                  </a:lnTo>
                  <a:lnTo>
                    <a:pt x="601" y="229"/>
                  </a:lnTo>
                  <a:lnTo>
                    <a:pt x="630" y="223"/>
                  </a:lnTo>
                  <a:lnTo>
                    <a:pt x="630" y="182"/>
                  </a:lnTo>
                  <a:lnTo>
                    <a:pt x="623" y="129"/>
                  </a:lnTo>
                  <a:lnTo>
                    <a:pt x="551" y="141"/>
                  </a:lnTo>
                  <a:lnTo>
                    <a:pt x="505" y="155"/>
                  </a:lnTo>
                  <a:lnTo>
                    <a:pt x="447" y="182"/>
                  </a:lnTo>
                  <a:lnTo>
                    <a:pt x="499" y="141"/>
                  </a:lnTo>
                  <a:lnTo>
                    <a:pt x="560" y="124"/>
                  </a:lnTo>
                  <a:lnTo>
                    <a:pt x="620" y="109"/>
                  </a:lnTo>
                  <a:lnTo>
                    <a:pt x="607" y="69"/>
                  </a:lnTo>
                  <a:lnTo>
                    <a:pt x="589" y="45"/>
                  </a:lnTo>
                  <a:lnTo>
                    <a:pt x="534" y="28"/>
                  </a:lnTo>
                  <a:lnTo>
                    <a:pt x="482" y="41"/>
                  </a:lnTo>
                  <a:lnTo>
                    <a:pt x="432" y="76"/>
                  </a:lnTo>
                  <a:lnTo>
                    <a:pt x="465" y="35"/>
                  </a:lnTo>
                  <a:lnTo>
                    <a:pt x="517" y="16"/>
                  </a:lnTo>
                  <a:lnTo>
                    <a:pt x="460" y="6"/>
                  </a:lnTo>
                  <a:lnTo>
                    <a:pt x="419" y="3"/>
                  </a:lnTo>
                  <a:lnTo>
                    <a:pt x="359" y="13"/>
                  </a:lnTo>
                  <a:lnTo>
                    <a:pt x="318" y="38"/>
                  </a:lnTo>
                  <a:lnTo>
                    <a:pt x="255" y="51"/>
                  </a:lnTo>
                  <a:lnTo>
                    <a:pt x="298" y="32"/>
                  </a:lnTo>
                  <a:lnTo>
                    <a:pt x="330" y="13"/>
                  </a:lnTo>
                  <a:lnTo>
                    <a:pt x="348" y="0"/>
                  </a:lnTo>
                  <a:lnTo>
                    <a:pt x="287" y="3"/>
                  </a:lnTo>
                  <a:lnTo>
                    <a:pt x="232" y="6"/>
                  </a:lnTo>
                  <a:lnTo>
                    <a:pt x="198" y="22"/>
                  </a:lnTo>
                  <a:lnTo>
                    <a:pt x="163" y="54"/>
                  </a:lnTo>
                  <a:lnTo>
                    <a:pt x="136" y="95"/>
                  </a:lnTo>
                  <a:lnTo>
                    <a:pt x="151" y="48"/>
                  </a:lnTo>
                  <a:lnTo>
                    <a:pt x="184" y="16"/>
                  </a:lnTo>
                  <a:lnTo>
                    <a:pt x="104" y="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75" name="Freeform 278"/>
            <p:cNvSpPr>
              <a:spLocks/>
            </p:cNvSpPr>
            <p:nvPr/>
          </p:nvSpPr>
          <p:spPr bwMode="auto">
            <a:xfrm flipH="1">
              <a:off x="1306513" y="4466183"/>
              <a:ext cx="160337" cy="117475"/>
            </a:xfrm>
            <a:custGeom>
              <a:avLst/>
              <a:gdLst>
                <a:gd name="T0" fmla="*/ 698 w 698"/>
                <a:gd name="T1" fmla="*/ 253 h 425"/>
                <a:gd name="T2" fmla="*/ 611 w 698"/>
                <a:gd name="T3" fmla="*/ 233 h 425"/>
                <a:gd name="T4" fmla="*/ 579 w 698"/>
                <a:gd name="T5" fmla="*/ 227 h 425"/>
                <a:gd name="T6" fmla="*/ 558 w 698"/>
                <a:gd name="T7" fmla="*/ 210 h 425"/>
                <a:gd name="T8" fmla="*/ 538 w 698"/>
                <a:gd name="T9" fmla="*/ 182 h 425"/>
                <a:gd name="T10" fmla="*/ 496 w 698"/>
                <a:gd name="T11" fmla="*/ 143 h 425"/>
                <a:gd name="T12" fmla="*/ 420 w 698"/>
                <a:gd name="T13" fmla="*/ 79 h 425"/>
                <a:gd name="T14" fmla="*/ 407 w 698"/>
                <a:gd name="T15" fmla="*/ 58 h 425"/>
                <a:gd name="T16" fmla="*/ 387 w 698"/>
                <a:gd name="T17" fmla="*/ 38 h 425"/>
                <a:gd name="T18" fmla="*/ 347 w 698"/>
                <a:gd name="T19" fmla="*/ 32 h 425"/>
                <a:gd name="T20" fmla="*/ 225 w 698"/>
                <a:gd name="T21" fmla="*/ 11 h 425"/>
                <a:gd name="T22" fmla="*/ 192 w 698"/>
                <a:gd name="T23" fmla="*/ 0 h 425"/>
                <a:gd name="T24" fmla="*/ 162 w 698"/>
                <a:gd name="T25" fmla="*/ 14 h 425"/>
                <a:gd name="T26" fmla="*/ 147 w 698"/>
                <a:gd name="T27" fmla="*/ 27 h 425"/>
                <a:gd name="T28" fmla="*/ 75 w 698"/>
                <a:gd name="T29" fmla="*/ 52 h 425"/>
                <a:gd name="T30" fmla="*/ 48 w 698"/>
                <a:gd name="T31" fmla="*/ 62 h 425"/>
                <a:gd name="T32" fmla="*/ 37 w 698"/>
                <a:gd name="T33" fmla="*/ 73 h 425"/>
                <a:gd name="T34" fmla="*/ 24 w 698"/>
                <a:gd name="T35" fmla="*/ 114 h 425"/>
                <a:gd name="T36" fmla="*/ 16 w 698"/>
                <a:gd name="T37" fmla="*/ 133 h 425"/>
                <a:gd name="T38" fmla="*/ 9 w 698"/>
                <a:gd name="T39" fmla="*/ 146 h 425"/>
                <a:gd name="T40" fmla="*/ 0 w 698"/>
                <a:gd name="T41" fmla="*/ 165 h 425"/>
                <a:gd name="T42" fmla="*/ 0 w 698"/>
                <a:gd name="T43" fmla="*/ 181 h 425"/>
                <a:gd name="T44" fmla="*/ 15 w 698"/>
                <a:gd name="T45" fmla="*/ 191 h 425"/>
                <a:gd name="T46" fmla="*/ 43 w 698"/>
                <a:gd name="T47" fmla="*/ 190 h 425"/>
                <a:gd name="T48" fmla="*/ 89 w 698"/>
                <a:gd name="T49" fmla="*/ 168 h 425"/>
                <a:gd name="T50" fmla="*/ 147 w 698"/>
                <a:gd name="T51" fmla="*/ 158 h 425"/>
                <a:gd name="T52" fmla="*/ 198 w 698"/>
                <a:gd name="T53" fmla="*/ 165 h 425"/>
                <a:gd name="T54" fmla="*/ 144 w 698"/>
                <a:gd name="T55" fmla="*/ 179 h 425"/>
                <a:gd name="T56" fmla="*/ 105 w 698"/>
                <a:gd name="T57" fmla="*/ 191 h 425"/>
                <a:gd name="T58" fmla="*/ 61 w 698"/>
                <a:gd name="T59" fmla="*/ 210 h 425"/>
                <a:gd name="T60" fmla="*/ 51 w 698"/>
                <a:gd name="T61" fmla="*/ 224 h 425"/>
                <a:gd name="T62" fmla="*/ 51 w 698"/>
                <a:gd name="T63" fmla="*/ 242 h 425"/>
                <a:gd name="T64" fmla="*/ 67 w 698"/>
                <a:gd name="T65" fmla="*/ 253 h 425"/>
                <a:gd name="T66" fmla="*/ 87 w 698"/>
                <a:gd name="T67" fmla="*/ 250 h 425"/>
                <a:gd name="T68" fmla="*/ 150 w 698"/>
                <a:gd name="T69" fmla="*/ 233 h 425"/>
                <a:gd name="T70" fmla="*/ 205 w 698"/>
                <a:gd name="T71" fmla="*/ 230 h 425"/>
                <a:gd name="T72" fmla="*/ 249 w 698"/>
                <a:gd name="T73" fmla="*/ 233 h 425"/>
                <a:gd name="T74" fmla="*/ 273 w 698"/>
                <a:gd name="T75" fmla="*/ 250 h 425"/>
                <a:gd name="T76" fmla="*/ 301 w 698"/>
                <a:gd name="T77" fmla="*/ 279 h 425"/>
                <a:gd name="T78" fmla="*/ 323 w 698"/>
                <a:gd name="T79" fmla="*/ 310 h 425"/>
                <a:gd name="T80" fmla="*/ 346 w 698"/>
                <a:gd name="T81" fmla="*/ 342 h 425"/>
                <a:gd name="T82" fmla="*/ 364 w 698"/>
                <a:gd name="T83" fmla="*/ 366 h 425"/>
                <a:gd name="T84" fmla="*/ 397 w 698"/>
                <a:gd name="T85" fmla="*/ 389 h 425"/>
                <a:gd name="T86" fmla="*/ 429 w 698"/>
                <a:gd name="T87" fmla="*/ 396 h 425"/>
                <a:gd name="T88" fmla="*/ 464 w 698"/>
                <a:gd name="T89" fmla="*/ 399 h 425"/>
                <a:gd name="T90" fmla="*/ 507 w 698"/>
                <a:gd name="T91" fmla="*/ 396 h 425"/>
                <a:gd name="T92" fmla="*/ 539 w 698"/>
                <a:gd name="T93" fmla="*/ 393 h 425"/>
                <a:gd name="T94" fmla="*/ 582 w 698"/>
                <a:gd name="T95" fmla="*/ 404 h 425"/>
                <a:gd name="T96" fmla="*/ 698 w 698"/>
                <a:gd name="T97" fmla="*/ 425 h 425"/>
                <a:gd name="T98" fmla="*/ 698 w 698"/>
                <a:gd name="T99" fmla="*/ 25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8" h="425">
                  <a:moveTo>
                    <a:pt x="698" y="253"/>
                  </a:moveTo>
                  <a:lnTo>
                    <a:pt x="611" y="233"/>
                  </a:lnTo>
                  <a:lnTo>
                    <a:pt x="579" y="227"/>
                  </a:lnTo>
                  <a:lnTo>
                    <a:pt x="558" y="210"/>
                  </a:lnTo>
                  <a:lnTo>
                    <a:pt x="538" y="182"/>
                  </a:lnTo>
                  <a:lnTo>
                    <a:pt x="496" y="143"/>
                  </a:lnTo>
                  <a:lnTo>
                    <a:pt x="420" y="79"/>
                  </a:lnTo>
                  <a:lnTo>
                    <a:pt x="407" y="58"/>
                  </a:lnTo>
                  <a:lnTo>
                    <a:pt x="387" y="38"/>
                  </a:lnTo>
                  <a:lnTo>
                    <a:pt x="347" y="32"/>
                  </a:lnTo>
                  <a:lnTo>
                    <a:pt x="225" y="11"/>
                  </a:lnTo>
                  <a:lnTo>
                    <a:pt x="192" y="0"/>
                  </a:lnTo>
                  <a:lnTo>
                    <a:pt x="162" y="14"/>
                  </a:lnTo>
                  <a:lnTo>
                    <a:pt x="147" y="27"/>
                  </a:lnTo>
                  <a:lnTo>
                    <a:pt x="75" y="52"/>
                  </a:lnTo>
                  <a:lnTo>
                    <a:pt x="48" y="62"/>
                  </a:lnTo>
                  <a:lnTo>
                    <a:pt x="37" y="73"/>
                  </a:lnTo>
                  <a:lnTo>
                    <a:pt x="24" y="114"/>
                  </a:lnTo>
                  <a:lnTo>
                    <a:pt x="16" y="133"/>
                  </a:lnTo>
                  <a:lnTo>
                    <a:pt x="9" y="146"/>
                  </a:lnTo>
                  <a:lnTo>
                    <a:pt x="0" y="165"/>
                  </a:lnTo>
                  <a:lnTo>
                    <a:pt x="0" y="181"/>
                  </a:lnTo>
                  <a:lnTo>
                    <a:pt x="15" y="191"/>
                  </a:lnTo>
                  <a:lnTo>
                    <a:pt x="43" y="190"/>
                  </a:lnTo>
                  <a:lnTo>
                    <a:pt x="89" y="168"/>
                  </a:lnTo>
                  <a:lnTo>
                    <a:pt x="147" y="158"/>
                  </a:lnTo>
                  <a:lnTo>
                    <a:pt x="198" y="165"/>
                  </a:lnTo>
                  <a:lnTo>
                    <a:pt x="144" y="179"/>
                  </a:lnTo>
                  <a:lnTo>
                    <a:pt x="105" y="191"/>
                  </a:lnTo>
                  <a:lnTo>
                    <a:pt x="61" y="210"/>
                  </a:lnTo>
                  <a:lnTo>
                    <a:pt x="51" y="224"/>
                  </a:lnTo>
                  <a:lnTo>
                    <a:pt x="51" y="242"/>
                  </a:lnTo>
                  <a:lnTo>
                    <a:pt x="67" y="253"/>
                  </a:lnTo>
                  <a:lnTo>
                    <a:pt x="87" y="250"/>
                  </a:lnTo>
                  <a:lnTo>
                    <a:pt x="150" y="233"/>
                  </a:lnTo>
                  <a:lnTo>
                    <a:pt x="205" y="230"/>
                  </a:lnTo>
                  <a:lnTo>
                    <a:pt x="249" y="233"/>
                  </a:lnTo>
                  <a:lnTo>
                    <a:pt x="273" y="250"/>
                  </a:lnTo>
                  <a:lnTo>
                    <a:pt x="301" y="279"/>
                  </a:lnTo>
                  <a:lnTo>
                    <a:pt x="323" y="310"/>
                  </a:lnTo>
                  <a:lnTo>
                    <a:pt x="346" y="342"/>
                  </a:lnTo>
                  <a:lnTo>
                    <a:pt x="364" y="366"/>
                  </a:lnTo>
                  <a:lnTo>
                    <a:pt x="397" y="389"/>
                  </a:lnTo>
                  <a:lnTo>
                    <a:pt x="429" y="396"/>
                  </a:lnTo>
                  <a:lnTo>
                    <a:pt x="464" y="399"/>
                  </a:lnTo>
                  <a:lnTo>
                    <a:pt x="507" y="396"/>
                  </a:lnTo>
                  <a:lnTo>
                    <a:pt x="539" y="393"/>
                  </a:lnTo>
                  <a:lnTo>
                    <a:pt x="582" y="404"/>
                  </a:lnTo>
                  <a:lnTo>
                    <a:pt x="698" y="425"/>
                  </a:lnTo>
                  <a:lnTo>
                    <a:pt x="698" y="253"/>
                  </a:lnTo>
                  <a:close/>
                </a:path>
              </a:pathLst>
            </a:custGeom>
            <a:solidFill>
              <a:srgbClr val="FFC080"/>
            </a:solidFill>
            <a:ln w="1588">
              <a:solidFill>
                <a:srgbClr val="402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76" name="Freeform 279"/>
            <p:cNvSpPr>
              <a:spLocks/>
            </p:cNvSpPr>
            <p:nvPr/>
          </p:nvSpPr>
          <p:spPr bwMode="auto">
            <a:xfrm flipH="1">
              <a:off x="1408113" y="4485233"/>
              <a:ext cx="52387" cy="12700"/>
            </a:xfrm>
            <a:custGeom>
              <a:avLst/>
              <a:gdLst>
                <a:gd name="T0" fmla="*/ 0 w 223"/>
                <a:gd name="T1" fmla="*/ 52 h 52"/>
                <a:gd name="T2" fmla="*/ 38 w 223"/>
                <a:gd name="T3" fmla="*/ 36 h 52"/>
                <a:gd name="T4" fmla="*/ 69 w 223"/>
                <a:gd name="T5" fmla="*/ 30 h 52"/>
                <a:gd name="T6" fmla="*/ 107 w 223"/>
                <a:gd name="T7" fmla="*/ 18 h 52"/>
                <a:gd name="T8" fmla="*/ 139 w 223"/>
                <a:gd name="T9" fmla="*/ 11 h 52"/>
                <a:gd name="T10" fmla="*/ 189 w 223"/>
                <a:gd name="T11" fmla="*/ 15 h 52"/>
                <a:gd name="T12" fmla="*/ 223 w 223"/>
                <a:gd name="T13" fmla="*/ 18 h 52"/>
                <a:gd name="T14" fmla="*/ 171 w 223"/>
                <a:gd name="T15" fmla="*/ 8 h 52"/>
                <a:gd name="T16" fmla="*/ 127 w 223"/>
                <a:gd name="T17" fmla="*/ 0 h 52"/>
                <a:gd name="T18" fmla="*/ 69 w 223"/>
                <a:gd name="T19" fmla="*/ 24 h 52"/>
                <a:gd name="T20" fmla="*/ 38 w 223"/>
                <a:gd name="T21" fmla="*/ 28 h 52"/>
                <a:gd name="T22" fmla="*/ 3 w 223"/>
                <a:gd name="T23" fmla="*/ 45 h 52"/>
                <a:gd name="T24" fmla="*/ 0 w 223"/>
                <a:gd name="T2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52">
                  <a:moveTo>
                    <a:pt x="0" y="52"/>
                  </a:moveTo>
                  <a:lnTo>
                    <a:pt x="38" y="36"/>
                  </a:lnTo>
                  <a:lnTo>
                    <a:pt x="69" y="30"/>
                  </a:lnTo>
                  <a:lnTo>
                    <a:pt x="107" y="18"/>
                  </a:lnTo>
                  <a:lnTo>
                    <a:pt x="139" y="11"/>
                  </a:lnTo>
                  <a:lnTo>
                    <a:pt x="189" y="15"/>
                  </a:lnTo>
                  <a:lnTo>
                    <a:pt x="223" y="18"/>
                  </a:lnTo>
                  <a:lnTo>
                    <a:pt x="171" y="8"/>
                  </a:lnTo>
                  <a:lnTo>
                    <a:pt x="127" y="0"/>
                  </a:lnTo>
                  <a:lnTo>
                    <a:pt x="69" y="24"/>
                  </a:lnTo>
                  <a:lnTo>
                    <a:pt x="38" y="28"/>
                  </a:lnTo>
                  <a:lnTo>
                    <a:pt x="3" y="45"/>
                  </a:lnTo>
                  <a:lnTo>
                    <a:pt x="0" y="52"/>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77" name="Freeform 280"/>
            <p:cNvSpPr>
              <a:spLocks/>
            </p:cNvSpPr>
            <p:nvPr/>
          </p:nvSpPr>
          <p:spPr bwMode="auto">
            <a:xfrm flipH="1">
              <a:off x="1387475" y="4469358"/>
              <a:ext cx="46038" cy="11112"/>
            </a:xfrm>
            <a:custGeom>
              <a:avLst/>
              <a:gdLst>
                <a:gd name="T0" fmla="*/ 51 w 188"/>
                <a:gd name="T1" fmla="*/ 0 h 36"/>
                <a:gd name="T2" fmla="*/ 29 w 188"/>
                <a:gd name="T3" fmla="*/ 1 h 36"/>
                <a:gd name="T4" fmla="*/ 0 w 188"/>
                <a:gd name="T5" fmla="*/ 11 h 36"/>
                <a:gd name="T6" fmla="*/ 19 w 188"/>
                <a:gd name="T7" fmla="*/ 9 h 36"/>
                <a:gd name="T8" fmla="*/ 48 w 188"/>
                <a:gd name="T9" fmla="*/ 4 h 36"/>
                <a:gd name="T10" fmla="*/ 109 w 188"/>
                <a:gd name="T11" fmla="*/ 20 h 36"/>
                <a:gd name="T12" fmla="*/ 143 w 188"/>
                <a:gd name="T13" fmla="*/ 30 h 36"/>
                <a:gd name="T14" fmla="*/ 181 w 188"/>
                <a:gd name="T15" fmla="*/ 36 h 36"/>
                <a:gd name="T16" fmla="*/ 188 w 188"/>
                <a:gd name="T17" fmla="*/ 30 h 36"/>
                <a:gd name="T18" fmla="*/ 146 w 188"/>
                <a:gd name="T19" fmla="*/ 22 h 36"/>
                <a:gd name="T20" fmla="*/ 97 w 188"/>
                <a:gd name="T21" fmla="*/ 11 h 36"/>
                <a:gd name="T22" fmla="*/ 51 w 188"/>
                <a:gd name="T2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6">
                  <a:moveTo>
                    <a:pt x="51" y="0"/>
                  </a:moveTo>
                  <a:lnTo>
                    <a:pt x="29" y="1"/>
                  </a:lnTo>
                  <a:lnTo>
                    <a:pt x="0" y="11"/>
                  </a:lnTo>
                  <a:lnTo>
                    <a:pt x="19" y="9"/>
                  </a:lnTo>
                  <a:lnTo>
                    <a:pt x="48" y="4"/>
                  </a:lnTo>
                  <a:lnTo>
                    <a:pt x="109" y="20"/>
                  </a:lnTo>
                  <a:lnTo>
                    <a:pt x="143" y="30"/>
                  </a:lnTo>
                  <a:lnTo>
                    <a:pt x="181" y="36"/>
                  </a:lnTo>
                  <a:lnTo>
                    <a:pt x="188" y="30"/>
                  </a:lnTo>
                  <a:lnTo>
                    <a:pt x="146" y="22"/>
                  </a:lnTo>
                  <a:lnTo>
                    <a:pt x="97" y="11"/>
                  </a:lnTo>
                  <a:lnTo>
                    <a:pt x="5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78" name="Freeform 281"/>
            <p:cNvSpPr>
              <a:spLocks/>
            </p:cNvSpPr>
            <p:nvPr/>
          </p:nvSpPr>
          <p:spPr bwMode="auto">
            <a:xfrm flipH="1">
              <a:off x="1406525" y="4505870"/>
              <a:ext cx="19050" cy="6350"/>
            </a:xfrm>
            <a:custGeom>
              <a:avLst/>
              <a:gdLst>
                <a:gd name="T0" fmla="*/ 0 w 76"/>
                <a:gd name="T1" fmla="*/ 8 h 17"/>
                <a:gd name="T2" fmla="*/ 8 w 76"/>
                <a:gd name="T3" fmla="*/ 17 h 17"/>
                <a:gd name="T4" fmla="*/ 36 w 76"/>
                <a:gd name="T5" fmla="*/ 12 h 17"/>
                <a:gd name="T6" fmla="*/ 67 w 76"/>
                <a:gd name="T7" fmla="*/ 12 h 17"/>
                <a:gd name="T8" fmla="*/ 76 w 76"/>
                <a:gd name="T9" fmla="*/ 0 h 17"/>
                <a:gd name="T10" fmla="*/ 55 w 76"/>
                <a:gd name="T11" fmla="*/ 4 h 17"/>
                <a:gd name="T12" fmla="*/ 0 w 76"/>
                <a:gd name="T13" fmla="*/ 8 h 17"/>
              </a:gdLst>
              <a:ahLst/>
              <a:cxnLst>
                <a:cxn ang="0">
                  <a:pos x="T0" y="T1"/>
                </a:cxn>
                <a:cxn ang="0">
                  <a:pos x="T2" y="T3"/>
                </a:cxn>
                <a:cxn ang="0">
                  <a:pos x="T4" y="T5"/>
                </a:cxn>
                <a:cxn ang="0">
                  <a:pos x="T6" y="T7"/>
                </a:cxn>
                <a:cxn ang="0">
                  <a:pos x="T8" y="T9"/>
                </a:cxn>
                <a:cxn ang="0">
                  <a:pos x="T10" y="T11"/>
                </a:cxn>
                <a:cxn ang="0">
                  <a:pos x="T12" y="T13"/>
                </a:cxn>
              </a:cxnLst>
              <a:rect l="0" t="0" r="r" b="b"/>
              <a:pathLst>
                <a:path w="76" h="17">
                  <a:moveTo>
                    <a:pt x="0" y="8"/>
                  </a:moveTo>
                  <a:lnTo>
                    <a:pt x="8" y="17"/>
                  </a:lnTo>
                  <a:lnTo>
                    <a:pt x="36" y="12"/>
                  </a:lnTo>
                  <a:lnTo>
                    <a:pt x="67" y="12"/>
                  </a:lnTo>
                  <a:lnTo>
                    <a:pt x="76" y="0"/>
                  </a:lnTo>
                  <a:lnTo>
                    <a:pt x="55" y="4"/>
                  </a:lnTo>
                  <a:lnTo>
                    <a:pt x="0" y="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79" name="Freeform 282"/>
            <p:cNvSpPr>
              <a:spLocks/>
            </p:cNvSpPr>
            <p:nvPr/>
          </p:nvSpPr>
          <p:spPr bwMode="auto">
            <a:xfrm flipH="1">
              <a:off x="1458913" y="4501108"/>
              <a:ext cx="3175" cy="11112"/>
            </a:xfrm>
            <a:custGeom>
              <a:avLst/>
              <a:gdLst>
                <a:gd name="T0" fmla="*/ 19 w 19"/>
                <a:gd name="T1" fmla="*/ 0 h 32"/>
                <a:gd name="T2" fmla="*/ 19 w 19"/>
                <a:gd name="T3" fmla="*/ 9 h 32"/>
                <a:gd name="T4" fmla="*/ 14 w 19"/>
                <a:gd name="T5" fmla="*/ 24 h 32"/>
                <a:gd name="T6" fmla="*/ 0 w 19"/>
                <a:gd name="T7" fmla="*/ 32 h 32"/>
                <a:gd name="T8" fmla="*/ 19 w 19"/>
                <a:gd name="T9" fmla="*/ 0 h 32"/>
              </a:gdLst>
              <a:ahLst/>
              <a:cxnLst>
                <a:cxn ang="0">
                  <a:pos x="T0" y="T1"/>
                </a:cxn>
                <a:cxn ang="0">
                  <a:pos x="T2" y="T3"/>
                </a:cxn>
                <a:cxn ang="0">
                  <a:pos x="T4" y="T5"/>
                </a:cxn>
                <a:cxn ang="0">
                  <a:pos x="T6" y="T7"/>
                </a:cxn>
                <a:cxn ang="0">
                  <a:pos x="T8" y="T9"/>
                </a:cxn>
              </a:cxnLst>
              <a:rect l="0" t="0" r="r" b="b"/>
              <a:pathLst>
                <a:path w="19" h="32">
                  <a:moveTo>
                    <a:pt x="19" y="0"/>
                  </a:moveTo>
                  <a:lnTo>
                    <a:pt x="19" y="9"/>
                  </a:lnTo>
                  <a:lnTo>
                    <a:pt x="14" y="24"/>
                  </a:lnTo>
                  <a:lnTo>
                    <a:pt x="0" y="32"/>
                  </a:lnTo>
                  <a:lnTo>
                    <a:pt x="19"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80" name="Freeform 283"/>
            <p:cNvSpPr>
              <a:spLocks/>
            </p:cNvSpPr>
            <p:nvPr/>
          </p:nvSpPr>
          <p:spPr bwMode="auto">
            <a:xfrm flipH="1">
              <a:off x="1381125" y="4491583"/>
              <a:ext cx="11113" cy="12700"/>
            </a:xfrm>
            <a:custGeom>
              <a:avLst/>
              <a:gdLst>
                <a:gd name="T0" fmla="*/ 0 w 35"/>
                <a:gd name="T1" fmla="*/ 0 h 43"/>
                <a:gd name="T2" fmla="*/ 7 w 35"/>
                <a:gd name="T3" fmla="*/ 14 h 43"/>
                <a:gd name="T4" fmla="*/ 7 w 35"/>
                <a:gd name="T5" fmla="*/ 24 h 43"/>
                <a:gd name="T6" fmla="*/ 35 w 35"/>
                <a:gd name="T7" fmla="*/ 43 h 43"/>
                <a:gd name="T8" fmla="*/ 0 w 35"/>
                <a:gd name="T9" fmla="*/ 0 h 43"/>
              </a:gdLst>
              <a:ahLst/>
              <a:cxnLst>
                <a:cxn ang="0">
                  <a:pos x="T0" y="T1"/>
                </a:cxn>
                <a:cxn ang="0">
                  <a:pos x="T2" y="T3"/>
                </a:cxn>
                <a:cxn ang="0">
                  <a:pos x="T4" y="T5"/>
                </a:cxn>
                <a:cxn ang="0">
                  <a:pos x="T6" y="T7"/>
                </a:cxn>
                <a:cxn ang="0">
                  <a:pos x="T8" y="T9"/>
                </a:cxn>
              </a:cxnLst>
              <a:rect l="0" t="0" r="r" b="b"/>
              <a:pathLst>
                <a:path w="35" h="43">
                  <a:moveTo>
                    <a:pt x="0" y="0"/>
                  </a:moveTo>
                  <a:lnTo>
                    <a:pt x="7" y="14"/>
                  </a:lnTo>
                  <a:lnTo>
                    <a:pt x="7" y="24"/>
                  </a:lnTo>
                  <a:lnTo>
                    <a:pt x="35" y="43"/>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81" name="Freeform 284"/>
            <p:cNvSpPr>
              <a:spLocks/>
            </p:cNvSpPr>
            <p:nvPr/>
          </p:nvSpPr>
          <p:spPr bwMode="auto">
            <a:xfrm flipH="1">
              <a:off x="1349375" y="4491583"/>
              <a:ext cx="25400" cy="34925"/>
            </a:xfrm>
            <a:custGeom>
              <a:avLst/>
              <a:gdLst>
                <a:gd name="T0" fmla="*/ 0 w 114"/>
                <a:gd name="T1" fmla="*/ 0 h 114"/>
                <a:gd name="T2" fmla="*/ 21 w 114"/>
                <a:gd name="T3" fmla="*/ 35 h 114"/>
                <a:gd name="T4" fmla="*/ 43 w 114"/>
                <a:gd name="T5" fmla="*/ 63 h 114"/>
                <a:gd name="T6" fmla="*/ 114 w 114"/>
                <a:gd name="T7" fmla="*/ 114 h 114"/>
                <a:gd name="T8" fmla="*/ 47 w 114"/>
                <a:gd name="T9" fmla="*/ 53 h 114"/>
                <a:gd name="T10" fmla="*/ 0 w 114"/>
                <a:gd name="T11" fmla="*/ 0 h 114"/>
              </a:gdLst>
              <a:ahLst/>
              <a:cxnLst>
                <a:cxn ang="0">
                  <a:pos x="T0" y="T1"/>
                </a:cxn>
                <a:cxn ang="0">
                  <a:pos x="T2" y="T3"/>
                </a:cxn>
                <a:cxn ang="0">
                  <a:pos x="T4" y="T5"/>
                </a:cxn>
                <a:cxn ang="0">
                  <a:pos x="T6" y="T7"/>
                </a:cxn>
                <a:cxn ang="0">
                  <a:pos x="T8" y="T9"/>
                </a:cxn>
                <a:cxn ang="0">
                  <a:pos x="T10" y="T11"/>
                </a:cxn>
              </a:cxnLst>
              <a:rect l="0" t="0" r="r" b="b"/>
              <a:pathLst>
                <a:path w="114" h="114">
                  <a:moveTo>
                    <a:pt x="0" y="0"/>
                  </a:moveTo>
                  <a:lnTo>
                    <a:pt x="21" y="35"/>
                  </a:lnTo>
                  <a:lnTo>
                    <a:pt x="43" y="63"/>
                  </a:lnTo>
                  <a:lnTo>
                    <a:pt x="114" y="114"/>
                  </a:lnTo>
                  <a:lnTo>
                    <a:pt x="47" y="53"/>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82" name="Freeform 285"/>
            <p:cNvSpPr>
              <a:spLocks/>
            </p:cNvSpPr>
            <p:nvPr/>
          </p:nvSpPr>
          <p:spPr bwMode="auto">
            <a:xfrm flipH="1">
              <a:off x="1335088" y="4537620"/>
              <a:ext cx="6350" cy="20638"/>
            </a:xfrm>
            <a:custGeom>
              <a:avLst/>
              <a:gdLst>
                <a:gd name="T0" fmla="*/ 27 w 27"/>
                <a:gd name="T1" fmla="*/ 0 h 82"/>
                <a:gd name="T2" fmla="*/ 9 w 27"/>
                <a:gd name="T3" fmla="*/ 29 h 82"/>
                <a:gd name="T4" fmla="*/ 4 w 27"/>
                <a:gd name="T5" fmla="*/ 57 h 82"/>
                <a:gd name="T6" fmla="*/ 3 w 27"/>
                <a:gd name="T7" fmla="*/ 82 h 82"/>
                <a:gd name="T8" fmla="*/ 0 w 27"/>
                <a:gd name="T9" fmla="*/ 47 h 82"/>
                <a:gd name="T10" fmla="*/ 3 w 27"/>
                <a:gd name="T11" fmla="*/ 21 h 82"/>
                <a:gd name="T12" fmla="*/ 27 w 2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27" h="82">
                  <a:moveTo>
                    <a:pt x="27" y="0"/>
                  </a:moveTo>
                  <a:lnTo>
                    <a:pt x="9" y="29"/>
                  </a:lnTo>
                  <a:lnTo>
                    <a:pt x="4" y="57"/>
                  </a:lnTo>
                  <a:lnTo>
                    <a:pt x="3" y="82"/>
                  </a:lnTo>
                  <a:lnTo>
                    <a:pt x="0" y="47"/>
                  </a:lnTo>
                  <a:lnTo>
                    <a:pt x="3" y="21"/>
                  </a:lnTo>
                  <a:lnTo>
                    <a:pt x="27"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83" name="Freeform 286"/>
            <p:cNvSpPr>
              <a:spLocks/>
            </p:cNvSpPr>
            <p:nvPr/>
          </p:nvSpPr>
          <p:spPr bwMode="auto">
            <a:xfrm flipH="1">
              <a:off x="1398588" y="4513808"/>
              <a:ext cx="1587" cy="9525"/>
            </a:xfrm>
            <a:custGeom>
              <a:avLst/>
              <a:gdLst>
                <a:gd name="T0" fmla="*/ 11 w 15"/>
                <a:gd name="T1" fmla="*/ 0 h 30"/>
                <a:gd name="T2" fmla="*/ 15 w 15"/>
                <a:gd name="T3" fmla="*/ 12 h 30"/>
                <a:gd name="T4" fmla="*/ 0 w 15"/>
                <a:gd name="T5" fmla="*/ 30 h 30"/>
                <a:gd name="T6" fmla="*/ 11 w 15"/>
                <a:gd name="T7" fmla="*/ 0 h 30"/>
              </a:gdLst>
              <a:ahLst/>
              <a:cxnLst>
                <a:cxn ang="0">
                  <a:pos x="T0" y="T1"/>
                </a:cxn>
                <a:cxn ang="0">
                  <a:pos x="T2" y="T3"/>
                </a:cxn>
                <a:cxn ang="0">
                  <a:pos x="T4" y="T5"/>
                </a:cxn>
                <a:cxn ang="0">
                  <a:pos x="T6" y="T7"/>
                </a:cxn>
              </a:cxnLst>
              <a:rect l="0" t="0" r="r" b="b"/>
              <a:pathLst>
                <a:path w="15" h="30">
                  <a:moveTo>
                    <a:pt x="11" y="0"/>
                  </a:moveTo>
                  <a:lnTo>
                    <a:pt x="15" y="12"/>
                  </a:lnTo>
                  <a:lnTo>
                    <a:pt x="0" y="30"/>
                  </a:lnTo>
                  <a:lnTo>
                    <a:pt x="1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84" name="Freeform 287"/>
            <p:cNvSpPr>
              <a:spLocks/>
            </p:cNvSpPr>
            <p:nvPr/>
          </p:nvSpPr>
          <p:spPr bwMode="auto">
            <a:xfrm flipH="1">
              <a:off x="1157288" y="4205833"/>
              <a:ext cx="12700" cy="7937"/>
            </a:xfrm>
            <a:custGeom>
              <a:avLst/>
              <a:gdLst>
                <a:gd name="T0" fmla="*/ 0 w 51"/>
                <a:gd name="T1" fmla="*/ 0 h 36"/>
                <a:gd name="T2" fmla="*/ 14 w 51"/>
                <a:gd name="T3" fmla="*/ 10 h 36"/>
                <a:gd name="T4" fmla="*/ 29 w 51"/>
                <a:gd name="T5" fmla="*/ 15 h 36"/>
                <a:gd name="T6" fmla="*/ 43 w 51"/>
                <a:gd name="T7" fmla="*/ 23 h 36"/>
                <a:gd name="T8" fmla="*/ 51 w 51"/>
                <a:gd name="T9" fmla="*/ 36 h 36"/>
                <a:gd name="T10" fmla="*/ 39 w 51"/>
                <a:gd name="T11" fmla="*/ 32 h 36"/>
                <a:gd name="T12" fmla="*/ 14 w 51"/>
                <a:gd name="T13" fmla="*/ 24 h 36"/>
                <a:gd name="T14" fmla="*/ 0 w 51"/>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36">
                  <a:moveTo>
                    <a:pt x="0" y="0"/>
                  </a:moveTo>
                  <a:lnTo>
                    <a:pt x="14" y="10"/>
                  </a:lnTo>
                  <a:lnTo>
                    <a:pt x="29" y="15"/>
                  </a:lnTo>
                  <a:lnTo>
                    <a:pt x="43" y="23"/>
                  </a:lnTo>
                  <a:lnTo>
                    <a:pt x="51" y="36"/>
                  </a:lnTo>
                  <a:lnTo>
                    <a:pt x="39" y="32"/>
                  </a:lnTo>
                  <a:lnTo>
                    <a:pt x="14" y="24"/>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85" name="Freeform 288"/>
            <p:cNvSpPr>
              <a:spLocks/>
            </p:cNvSpPr>
            <p:nvPr/>
          </p:nvSpPr>
          <p:spPr bwMode="auto">
            <a:xfrm flipH="1">
              <a:off x="1163638" y="4221708"/>
              <a:ext cx="1587" cy="7937"/>
            </a:xfrm>
            <a:custGeom>
              <a:avLst/>
              <a:gdLst>
                <a:gd name="T0" fmla="*/ 0 w 14"/>
                <a:gd name="T1" fmla="*/ 0 h 24"/>
                <a:gd name="T2" fmla="*/ 14 w 14"/>
                <a:gd name="T3" fmla="*/ 0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0"/>
                  </a:lnTo>
                  <a:lnTo>
                    <a:pt x="14" y="24"/>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86" name="Freeform 289"/>
            <p:cNvSpPr>
              <a:spLocks/>
            </p:cNvSpPr>
            <p:nvPr/>
          </p:nvSpPr>
          <p:spPr bwMode="auto">
            <a:xfrm flipH="1">
              <a:off x="1116013" y="4272508"/>
              <a:ext cx="98425" cy="300037"/>
            </a:xfrm>
            <a:custGeom>
              <a:avLst/>
              <a:gdLst>
                <a:gd name="T0" fmla="*/ 369 w 431"/>
                <a:gd name="T1" fmla="*/ 0 h 1076"/>
                <a:gd name="T2" fmla="*/ 328 w 431"/>
                <a:gd name="T3" fmla="*/ 44 h 1076"/>
                <a:gd name="T4" fmla="*/ 317 w 431"/>
                <a:gd name="T5" fmla="*/ 108 h 1076"/>
                <a:gd name="T6" fmla="*/ 254 w 431"/>
                <a:gd name="T7" fmla="*/ 170 h 1076"/>
                <a:gd name="T8" fmla="*/ 126 w 431"/>
                <a:gd name="T9" fmla="*/ 461 h 1076"/>
                <a:gd name="T10" fmla="*/ 57 w 431"/>
                <a:gd name="T11" fmla="*/ 724 h 1076"/>
                <a:gd name="T12" fmla="*/ 0 w 431"/>
                <a:gd name="T13" fmla="*/ 1076 h 1076"/>
                <a:gd name="T14" fmla="*/ 178 w 431"/>
                <a:gd name="T15" fmla="*/ 919 h 1076"/>
                <a:gd name="T16" fmla="*/ 431 w 431"/>
                <a:gd name="T17" fmla="*/ 140 h 1076"/>
                <a:gd name="T18" fmla="*/ 369 w 431"/>
                <a:gd name="T19" fmla="*/ 0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1" h="1076">
                  <a:moveTo>
                    <a:pt x="369" y="0"/>
                  </a:moveTo>
                  <a:lnTo>
                    <a:pt x="328" y="44"/>
                  </a:lnTo>
                  <a:lnTo>
                    <a:pt x="317" y="108"/>
                  </a:lnTo>
                  <a:lnTo>
                    <a:pt x="254" y="170"/>
                  </a:lnTo>
                  <a:lnTo>
                    <a:pt x="126" y="461"/>
                  </a:lnTo>
                  <a:lnTo>
                    <a:pt x="57" y="724"/>
                  </a:lnTo>
                  <a:lnTo>
                    <a:pt x="0" y="1076"/>
                  </a:lnTo>
                  <a:lnTo>
                    <a:pt x="178" y="919"/>
                  </a:lnTo>
                  <a:lnTo>
                    <a:pt x="431" y="140"/>
                  </a:lnTo>
                  <a:lnTo>
                    <a:pt x="369" y="0"/>
                  </a:lnTo>
                  <a:close/>
                </a:path>
              </a:pathLst>
            </a:custGeom>
            <a:solidFill>
              <a:srgbClr val="40000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87" name="Freeform 290"/>
            <p:cNvSpPr>
              <a:spLocks/>
            </p:cNvSpPr>
            <p:nvPr/>
          </p:nvSpPr>
          <p:spPr bwMode="auto">
            <a:xfrm flipH="1">
              <a:off x="954088" y="4213770"/>
              <a:ext cx="376237" cy="500063"/>
            </a:xfrm>
            <a:custGeom>
              <a:avLst/>
              <a:gdLst>
                <a:gd name="T0" fmla="*/ 1309 w 1606"/>
                <a:gd name="T1" fmla="*/ 94 h 1792"/>
                <a:gd name="T2" fmla="*/ 1258 w 1606"/>
                <a:gd name="T3" fmla="*/ 0 h 1792"/>
                <a:gd name="T4" fmla="*/ 867 w 1606"/>
                <a:gd name="T5" fmla="*/ 163 h 1792"/>
                <a:gd name="T6" fmla="*/ 850 w 1606"/>
                <a:gd name="T7" fmla="*/ 288 h 1792"/>
                <a:gd name="T8" fmla="*/ 818 w 1606"/>
                <a:gd name="T9" fmla="*/ 332 h 1792"/>
                <a:gd name="T10" fmla="*/ 773 w 1606"/>
                <a:gd name="T11" fmla="*/ 382 h 1792"/>
                <a:gd name="T12" fmla="*/ 747 w 1606"/>
                <a:gd name="T13" fmla="*/ 472 h 1792"/>
                <a:gd name="T14" fmla="*/ 660 w 1606"/>
                <a:gd name="T15" fmla="*/ 678 h 1792"/>
                <a:gd name="T16" fmla="*/ 590 w 1606"/>
                <a:gd name="T17" fmla="*/ 924 h 1792"/>
                <a:gd name="T18" fmla="*/ 558 w 1606"/>
                <a:gd name="T19" fmla="*/ 1088 h 1792"/>
                <a:gd name="T20" fmla="*/ 243 w 1606"/>
                <a:gd name="T21" fmla="*/ 1094 h 1792"/>
                <a:gd name="T22" fmla="*/ 192 w 1606"/>
                <a:gd name="T23" fmla="*/ 1125 h 1792"/>
                <a:gd name="T24" fmla="*/ 47 w 1606"/>
                <a:gd name="T25" fmla="*/ 1125 h 1792"/>
                <a:gd name="T26" fmla="*/ 7 w 1606"/>
                <a:gd name="T27" fmla="*/ 1189 h 1792"/>
                <a:gd name="T28" fmla="*/ 0 w 1606"/>
                <a:gd name="T29" fmla="*/ 1264 h 1792"/>
                <a:gd name="T30" fmla="*/ 15 w 1606"/>
                <a:gd name="T31" fmla="*/ 1332 h 1792"/>
                <a:gd name="T32" fmla="*/ 148 w 1606"/>
                <a:gd name="T33" fmla="*/ 1358 h 1792"/>
                <a:gd name="T34" fmla="*/ 211 w 1606"/>
                <a:gd name="T35" fmla="*/ 1452 h 1792"/>
                <a:gd name="T36" fmla="*/ 337 w 1606"/>
                <a:gd name="T37" fmla="*/ 1484 h 1792"/>
                <a:gd name="T38" fmla="*/ 430 w 1606"/>
                <a:gd name="T39" fmla="*/ 1484 h 1792"/>
                <a:gd name="T40" fmla="*/ 538 w 1606"/>
                <a:gd name="T41" fmla="*/ 1503 h 1792"/>
                <a:gd name="T42" fmla="*/ 544 w 1606"/>
                <a:gd name="T43" fmla="*/ 1548 h 1792"/>
                <a:gd name="T44" fmla="*/ 538 w 1606"/>
                <a:gd name="T45" fmla="*/ 1642 h 1792"/>
                <a:gd name="T46" fmla="*/ 550 w 1606"/>
                <a:gd name="T47" fmla="*/ 1705 h 1792"/>
                <a:gd name="T48" fmla="*/ 608 w 1606"/>
                <a:gd name="T49" fmla="*/ 1712 h 1792"/>
                <a:gd name="T50" fmla="*/ 677 w 1606"/>
                <a:gd name="T51" fmla="*/ 1724 h 1792"/>
                <a:gd name="T52" fmla="*/ 747 w 1606"/>
                <a:gd name="T53" fmla="*/ 1786 h 1792"/>
                <a:gd name="T54" fmla="*/ 830 w 1606"/>
                <a:gd name="T55" fmla="*/ 1786 h 1792"/>
                <a:gd name="T56" fmla="*/ 905 w 1606"/>
                <a:gd name="T57" fmla="*/ 1779 h 1792"/>
                <a:gd name="T58" fmla="*/ 1019 w 1606"/>
                <a:gd name="T59" fmla="*/ 1744 h 1792"/>
                <a:gd name="T60" fmla="*/ 1145 w 1606"/>
                <a:gd name="T61" fmla="*/ 1756 h 1792"/>
                <a:gd name="T62" fmla="*/ 1273 w 1606"/>
                <a:gd name="T63" fmla="*/ 1792 h 1792"/>
                <a:gd name="T64" fmla="*/ 1392 w 1606"/>
                <a:gd name="T65" fmla="*/ 1766 h 1792"/>
                <a:gd name="T66" fmla="*/ 1473 w 1606"/>
                <a:gd name="T67" fmla="*/ 1674 h 1792"/>
                <a:gd name="T68" fmla="*/ 1467 w 1606"/>
                <a:gd name="T69" fmla="*/ 1571 h 1792"/>
                <a:gd name="T70" fmla="*/ 1497 w 1606"/>
                <a:gd name="T71" fmla="*/ 1446 h 1792"/>
                <a:gd name="T72" fmla="*/ 1516 w 1606"/>
                <a:gd name="T73" fmla="*/ 1282 h 1792"/>
                <a:gd name="T74" fmla="*/ 1554 w 1606"/>
                <a:gd name="T75" fmla="*/ 1131 h 1792"/>
                <a:gd name="T76" fmla="*/ 1606 w 1606"/>
                <a:gd name="T77" fmla="*/ 906 h 1792"/>
                <a:gd name="T78" fmla="*/ 1598 w 1606"/>
                <a:gd name="T79" fmla="*/ 678 h 1792"/>
                <a:gd name="T80" fmla="*/ 1598 w 1606"/>
                <a:gd name="T81" fmla="*/ 478 h 1792"/>
                <a:gd name="T82" fmla="*/ 1586 w 1606"/>
                <a:gd name="T83" fmla="*/ 338 h 1792"/>
                <a:gd name="T84" fmla="*/ 1554 w 1606"/>
                <a:gd name="T85" fmla="*/ 276 h 1792"/>
                <a:gd name="T86" fmla="*/ 1484 w 1606"/>
                <a:gd name="T87" fmla="*/ 225 h 1792"/>
                <a:gd name="T88" fmla="*/ 1403 w 1606"/>
                <a:gd name="T89" fmla="*/ 142 h 1792"/>
                <a:gd name="T90" fmla="*/ 1309 w 1606"/>
                <a:gd name="T91" fmla="*/ 9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06" h="1792">
                  <a:moveTo>
                    <a:pt x="1309" y="94"/>
                  </a:moveTo>
                  <a:lnTo>
                    <a:pt x="1258" y="0"/>
                  </a:lnTo>
                  <a:lnTo>
                    <a:pt x="867" y="163"/>
                  </a:lnTo>
                  <a:lnTo>
                    <a:pt x="850" y="288"/>
                  </a:lnTo>
                  <a:lnTo>
                    <a:pt x="818" y="332"/>
                  </a:lnTo>
                  <a:lnTo>
                    <a:pt x="773" y="382"/>
                  </a:lnTo>
                  <a:lnTo>
                    <a:pt x="747" y="472"/>
                  </a:lnTo>
                  <a:lnTo>
                    <a:pt x="660" y="678"/>
                  </a:lnTo>
                  <a:lnTo>
                    <a:pt x="590" y="924"/>
                  </a:lnTo>
                  <a:lnTo>
                    <a:pt x="558" y="1088"/>
                  </a:lnTo>
                  <a:lnTo>
                    <a:pt x="243" y="1094"/>
                  </a:lnTo>
                  <a:lnTo>
                    <a:pt x="192" y="1125"/>
                  </a:lnTo>
                  <a:lnTo>
                    <a:pt x="47" y="1125"/>
                  </a:lnTo>
                  <a:lnTo>
                    <a:pt x="7" y="1189"/>
                  </a:lnTo>
                  <a:lnTo>
                    <a:pt x="0" y="1264"/>
                  </a:lnTo>
                  <a:lnTo>
                    <a:pt x="15" y="1332"/>
                  </a:lnTo>
                  <a:lnTo>
                    <a:pt x="148" y="1358"/>
                  </a:lnTo>
                  <a:lnTo>
                    <a:pt x="211" y="1452"/>
                  </a:lnTo>
                  <a:lnTo>
                    <a:pt x="337" y="1484"/>
                  </a:lnTo>
                  <a:lnTo>
                    <a:pt x="430" y="1484"/>
                  </a:lnTo>
                  <a:lnTo>
                    <a:pt x="538" y="1503"/>
                  </a:lnTo>
                  <a:lnTo>
                    <a:pt x="544" y="1548"/>
                  </a:lnTo>
                  <a:lnTo>
                    <a:pt x="538" y="1642"/>
                  </a:lnTo>
                  <a:lnTo>
                    <a:pt x="550" y="1705"/>
                  </a:lnTo>
                  <a:lnTo>
                    <a:pt x="608" y="1712"/>
                  </a:lnTo>
                  <a:lnTo>
                    <a:pt x="677" y="1724"/>
                  </a:lnTo>
                  <a:lnTo>
                    <a:pt x="747" y="1786"/>
                  </a:lnTo>
                  <a:lnTo>
                    <a:pt x="830" y="1786"/>
                  </a:lnTo>
                  <a:lnTo>
                    <a:pt x="905" y="1779"/>
                  </a:lnTo>
                  <a:lnTo>
                    <a:pt x="1019" y="1744"/>
                  </a:lnTo>
                  <a:lnTo>
                    <a:pt x="1145" y="1756"/>
                  </a:lnTo>
                  <a:lnTo>
                    <a:pt x="1273" y="1792"/>
                  </a:lnTo>
                  <a:lnTo>
                    <a:pt x="1392" y="1766"/>
                  </a:lnTo>
                  <a:lnTo>
                    <a:pt x="1473" y="1674"/>
                  </a:lnTo>
                  <a:lnTo>
                    <a:pt x="1467" y="1571"/>
                  </a:lnTo>
                  <a:lnTo>
                    <a:pt x="1497" y="1446"/>
                  </a:lnTo>
                  <a:lnTo>
                    <a:pt x="1516" y="1282"/>
                  </a:lnTo>
                  <a:lnTo>
                    <a:pt x="1554" y="1131"/>
                  </a:lnTo>
                  <a:lnTo>
                    <a:pt x="1606" y="906"/>
                  </a:lnTo>
                  <a:lnTo>
                    <a:pt x="1598" y="678"/>
                  </a:lnTo>
                  <a:lnTo>
                    <a:pt x="1598" y="478"/>
                  </a:lnTo>
                  <a:lnTo>
                    <a:pt x="1586" y="338"/>
                  </a:lnTo>
                  <a:lnTo>
                    <a:pt x="1554" y="276"/>
                  </a:lnTo>
                  <a:lnTo>
                    <a:pt x="1484" y="225"/>
                  </a:lnTo>
                  <a:lnTo>
                    <a:pt x="1403" y="142"/>
                  </a:lnTo>
                  <a:lnTo>
                    <a:pt x="1309" y="94"/>
                  </a:lnTo>
                  <a:close/>
                </a:path>
              </a:pathLst>
            </a:custGeom>
            <a:solidFill>
              <a:srgbClr val="C0C0C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88" name="Freeform 291"/>
            <p:cNvSpPr>
              <a:spLocks/>
            </p:cNvSpPr>
            <p:nvPr/>
          </p:nvSpPr>
          <p:spPr bwMode="auto">
            <a:xfrm flipH="1">
              <a:off x="960438" y="4245520"/>
              <a:ext cx="236537" cy="461963"/>
            </a:xfrm>
            <a:custGeom>
              <a:avLst/>
              <a:gdLst>
                <a:gd name="T0" fmla="*/ 132 w 1014"/>
                <a:gd name="T1" fmla="*/ 1382 h 1671"/>
                <a:gd name="T2" fmla="*/ 370 w 1014"/>
                <a:gd name="T3" fmla="*/ 1363 h 1671"/>
                <a:gd name="T4" fmla="*/ 573 w 1014"/>
                <a:gd name="T5" fmla="*/ 1301 h 1671"/>
                <a:gd name="T6" fmla="*/ 656 w 1014"/>
                <a:gd name="T7" fmla="*/ 1149 h 1671"/>
                <a:gd name="T8" fmla="*/ 630 w 1014"/>
                <a:gd name="T9" fmla="*/ 1050 h 1671"/>
                <a:gd name="T10" fmla="*/ 787 w 1014"/>
                <a:gd name="T11" fmla="*/ 837 h 1671"/>
                <a:gd name="T12" fmla="*/ 642 w 1014"/>
                <a:gd name="T13" fmla="*/ 931 h 1671"/>
                <a:gd name="T14" fmla="*/ 718 w 1014"/>
                <a:gd name="T15" fmla="*/ 741 h 1671"/>
                <a:gd name="T16" fmla="*/ 845 w 1014"/>
                <a:gd name="T17" fmla="*/ 497 h 1671"/>
                <a:gd name="T18" fmla="*/ 656 w 1014"/>
                <a:gd name="T19" fmla="*/ 703 h 1671"/>
                <a:gd name="T20" fmla="*/ 630 w 1014"/>
                <a:gd name="T21" fmla="*/ 378 h 1671"/>
                <a:gd name="T22" fmla="*/ 535 w 1014"/>
                <a:gd name="T23" fmla="*/ 264 h 1671"/>
                <a:gd name="T24" fmla="*/ 402 w 1014"/>
                <a:gd name="T25" fmla="*/ 214 h 1671"/>
                <a:gd name="T26" fmla="*/ 661 w 1014"/>
                <a:gd name="T27" fmla="*/ 126 h 1671"/>
                <a:gd name="T28" fmla="*/ 781 w 1014"/>
                <a:gd name="T29" fmla="*/ 226 h 1671"/>
                <a:gd name="T30" fmla="*/ 705 w 1014"/>
                <a:gd name="T31" fmla="*/ 126 h 1671"/>
                <a:gd name="T32" fmla="*/ 560 w 1014"/>
                <a:gd name="T33" fmla="*/ 82 h 1671"/>
                <a:gd name="T34" fmla="*/ 661 w 1014"/>
                <a:gd name="T35" fmla="*/ 44 h 1671"/>
                <a:gd name="T36" fmla="*/ 750 w 1014"/>
                <a:gd name="T37" fmla="*/ 0 h 1671"/>
                <a:gd name="T38" fmla="*/ 868 w 1014"/>
                <a:gd name="T39" fmla="*/ 94 h 1671"/>
                <a:gd name="T40" fmla="*/ 976 w 1014"/>
                <a:gd name="T41" fmla="*/ 182 h 1671"/>
                <a:gd name="T42" fmla="*/ 1014 w 1014"/>
                <a:gd name="T43" fmla="*/ 334 h 1671"/>
                <a:gd name="T44" fmla="*/ 1008 w 1014"/>
                <a:gd name="T45" fmla="*/ 628 h 1671"/>
                <a:gd name="T46" fmla="*/ 970 w 1014"/>
                <a:gd name="T47" fmla="*/ 975 h 1671"/>
                <a:gd name="T48" fmla="*/ 913 w 1014"/>
                <a:gd name="T49" fmla="*/ 1314 h 1671"/>
                <a:gd name="T50" fmla="*/ 888 w 1014"/>
                <a:gd name="T51" fmla="*/ 1527 h 1671"/>
                <a:gd name="T52" fmla="*/ 830 w 1014"/>
                <a:gd name="T53" fmla="*/ 1627 h 1671"/>
                <a:gd name="T54" fmla="*/ 699 w 1014"/>
                <a:gd name="T55" fmla="*/ 1671 h 1671"/>
                <a:gd name="T56" fmla="*/ 612 w 1014"/>
                <a:gd name="T57" fmla="*/ 1648 h 1671"/>
                <a:gd name="T58" fmla="*/ 541 w 1014"/>
                <a:gd name="T59" fmla="*/ 1559 h 1671"/>
                <a:gd name="T60" fmla="*/ 516 w 1014"/>
                <a:gd name="T61" fmla="*/ 1534 h 1671"/>
                <a:gd name="T62" fmla="*/ 407 w 1014"/>
                <a:gd name="T63" fmla="*/ 1622 h 1671"/>
                <a:gd name="T64" fmla="*/ 276 w 1014"/>
                <a:gd name="T65" fmla="*/ 1652 h 1671"/>
                <a:gd name="T66" fmla="*/ 170 w 1014"/>
                <a:gd name="T67" fmla="*/ 1636 h 1671"/>
                <a:gd name="T68" fmla="*/ 240 w 1014"/>
                <a:gd name="T69" fmla="*/ 1565 h 1671"/>
                <a:gd name="T70" fmla="*/ 352 w 1014"/>
                <a:gd name="T71" fmla="*/ 1446 h 1671"/>
                <a:gd name="T72" fmla="*/ 176 w 1014"/>
                <a:gd name="T73" fmla="*/ 1546 h 1671"/>
                <a:gd name="T74" fmla="*/ 32 w 1014"/>
                <a:gd name="T75" fmla="*/ 1590 h 1671"/>
                <a:gd name="T76" fmla="*/ 0 w 1014"/>
                <a:gd name="T77" fmla="*/ 1527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4" h="1671">
                  <a:moveTo>
                    <a:pt x="0" y="1402"/>
                  </a:moveTo>
                  <a:lnTo>
                    <a:pt x="132" y="1382"/>
                  </a:lnTo>
                  <a:lnTo>
                    <a:pt x="245" y="1376"/>
                  </a:lnTo>
                  <a:lnTo>
                    <a:pt x="370" y="1363"/>
                  </a:lnTo>
                  <a:lnTo>
                    <a:pt x="509" y="1344"/>
                  </a:lnTo>
                  <a:lnTo>
                    <a:pt x="573" y="1301"/>
                  </a:lnTo>
                  <a:lnTo>
                    <a:pt x="744" y="1088"/>
                  </a:lnTo>
                  <a:lnTo>
                    <a:pt x="656" y="1149"/>
                  </a:lnTo>
                  <a:lnTo>
                    <a:pt x="598" y="1201"/>
                  </a:lnTo>
                  <a:lnTo>
                    <a:pt x="630" y="1050"/>
                  </a:lnTo>
                  <a:lnTo>
                    <a:pt x="693" y="992"/>
                  </a:lnTo>
                  <a:lnTo>
                    <a:pt x="787" y="837"/>
                  </a:lnTo>
                  <a:lnTo>
                    <a:pt x="699" y="911"/>
                  </a:lnTo>
                  <a:lnTo>
                    <a:pt x="642" y="931"/>
                  </a:lnTo>
                  <a:lnTo>
                    <a:pt x="656" y="823"/>
                  </a:lnTo>
                  <a:lnTo>
                    <a:pt x="718" y="741"/>
                  </a:lnTo>
                  <a:lnTo>
                    <a:pt x="781" y="679"/>
                  </a:lnTo>
                  <a:lnTo>
                    <a:pt x="845" y="497"/>
                  </a:lnTo>
                  <a:lnTo>
                    <a:pt x="724" y="647"/>
                  </a:lnTo>
                  <a:lnTo>
                    <a:pt x="656" y="703"/>
                  </a:lnTo>
                  <a:lnTo>
                    <a:pt x="648" y="471"/>
                  </a:lnTo>
                  <a:lnTo>
                    <a:pt x="630" y="378"/>
                  </a:lnTo>
                  <a:lnTo>
                    <a:pt x="592" y="334"/>
                  </a:lnTo>
                  <a:lnTo>
                    <a:pt x="535" y="264"/>
                  </a:lnTo>
                  <a:lnTo>
                    <a:pt x="445" y="232"/>
                  </a:lnTo>
                  <a:lnTo>
                    <a:pt x="402" y="214"/>
                  </a:lnTo>
                  <a:lnTo>
                    <a:pt x="528" y="94"/>
                  </a:lnTo>
                  <a:lnTo>
                    <a:pt x="661" y="126"/>
                  </a:lnTo>
                  <a:lnTo>
                    <a:pt x="750" y="176"/>
                  </a:lnTo>
                  <a:lnTo>
                    <a:pt x="781" y="226"/>
                  </a:lnTo>
                  <a:lnTo>
                    <a:pt x="756" y="150"/>
                  </a:lnTo>
                  <a:lnTo>
                    <a:pt x="705" y="126"/>
                  </a:lnTo>
                  <a:lnTo>
                    <a:pt x="624" y="94"/>
                  </a:lnTo>
                  <a:lnTo>
                    <a:pt x="560" y="82"/>
                  </a:lnTo>
                  <a:lnTo>
                    <a:pt x="598" y="62"/>
                  </a:lnTo>
                  <a:lnTo>
                    <a:pt x="661" y="44"/>
                  </a:lnTo>
                  <a:lnTo>
                    <a:pt x="718" y="25"/>
                  </a:lnTo>
                  <a:lnTo>
                    <a:pt x="750" y="0"/>
                  </a:lnTo>
                  <a:lnTo>
                    <a:pt x="825" y="50"/>
                  </a:lnTo>
                  <a:lnTo>
                    <a:pt x="868" y="94"/>
                  </a:lnTo>
                  <a:lnTo>
                    <a:pt x="913" y="150"/>
                  </a:lnTo>
                  <a:lnTo>
                    <a:pt x="976" y="182"/>
                  </a:lnTo>
                  <a:lnTo>
                    <a:pt x="988" y="240"/>
                  </a:lnTo>
                  <a:lnTo>
                    <a:pt x="1014" y="334"/>
                  </a:lnTo>
                  <a:lnTo>
                    <a:pt x="1014" y="478"/>
                  </a:lnTo>
                  <a:lnTo>
                    <a:pt x="1008" y="628"/>
                  </a:lnTo>
                  <a:lnTo>
                    <a:pt x="1002" y="799"/>
                  </a:lnTo>
                  <a:lnTo>
                    <a:pt x="970" y="975"/>
                  </a:lnTo>
                  <a:lnTo>
                    <a:pt x="931" y="1157"/>
                  </a:lnTo>
                  <a:lnTo>
                    <a:pt x="913" y="1314"/>
                  </a:lnTo>
                  <a:lnTo>
                    <a:pt x="882" y="1426"/>
                  </a:lnTo>
                  <a:lnTo>
                    <a:pt x="888" y="1527"/>
                  </a:lnTo>
                  <a:lnTo>
                    <a:pt x="875" y="1584"/>
                  </a:lnTo>
                  <a:lnTo>
                    <a:pt x="830" y="1627"/>
                  </a:lnTo>
                  <a:lnTo>
                    <a:pt x="775" y="1664"/>
                  </a:lnTo>
                  <a:lnTo>
                    <a:pt x="699" y="1671"/>
                  </a:lnTo>
                  <a:lnTo>
                    <a:pt x="661" y="1652"/>
                  </a:lnTo>
                  <a:lnTo>
                    <a:pt x="612" y="1648"/>
                  </a:lnTo>
                  <a:lnTo>
                    <a:pt x="490" y="1622"/>
                  </a:lnTo>
                  <a:lnTo>
                    <a:pt x="541" y="1559"/>
                  </a:lnTo>
                  <a:lnTo>
                    <a:pt x="598" y="1470"/>
                  </a:lnTo>
                  <a:lnTo>
                    <a:pt x="516" y="1534"/>
                  </a:lnTo>
                  <a:lnTo>
                    <a:pt x="452" y="1590"/>
                  </a:lnTo>
                  <a:lnTo>
                    <a:pt x="407" y="1622"/>
                  </a:lnTo>
                  <a:lnTo>
                    <a:pt x="345" y="1652"/>
                  </a:lnTo>
                  <a:lnTo>
                    <a:pt x="276" y="1652"/>
                  </a:lnTo>
                  <a:lnTo>
                    <a:pt x="208" y="1652"/>
                  </a:lnTo>
                  <a:lnTo>
                    <a:pt x="170" y="1636"/>
                  </a:lnTo>
                  <a:lnTo>
                    <a:pt x="151" y="1616"/>
                  </a:lnTo>
                  <a:lnTo>
                    <a:pt x="240" y="1565"/>
                  </a:lnTo>
                  <a:lnTo>
                    <a:pt x="327" y="1484"/>
                  </a:lnTo>
                  <a:lnTo>
                    <a:pt x="352" y="1446"/>
                  </a:lnTo>
                  <a:lnTo>
                    <a:pt x="282" y="1463"/>
                  </a:lnTo>
                  <a:lnTo>
                    <a:pt x="176" y="1546"/>
                  </a:lnTo>
                  <a:lnTo>
                    <a:pt x="132" y="1584"/>
                  </a:lnTo>
                  <a:lnTo>
                    <a:pt x="32" y="1590"/>
                  </a:lnTo>
                  <a:lnTo>
                    <a:pt x="0" y="1572"/>
                  </a:lnTo>
                  <a:lnTo>
                    <a:pt x="0" y="1527"/>
                  </a:lnTo>
                  <a:lnTo>
                    <a:pt x="0" y="1402"/>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89" name="Freeform 292"/>
            <p:cNvSpPr>
              <a:spLocks/>
            </p:cNvSpPr>
            <p:nvPr/>
          </p:nvSpPr>
          <p:spPr bwMode="auto">
            <a:xfrm flipH="1">
              <a:off x="977900" y="4475708"/>
              <a:ext cx="71438" cy="214312"/>
            </a:xfrm>
            <a:custGeom>
              <a:avLst/>
              <a:gdLst>
                <a:gd name="T0" fmla="*/ 0 w 295"/>
                <a:gd name="T1" fmla="*/ 774 h 774"/>
                <a:gd name="T2" fmla="*/ 51 w 295"/>
                <a:gd name="T3" fmla="*/ 748 h 774"/>
                <a:gd name="T4" fmla="*/ 107 w 295"/>
                <a:gd name="T5" fmla="*/ 686 h 774"/>
                <a:gd name="T6" fmla="*/ 156 w 295"/>
                <a:gd name="T7" fmla="*/ 573 h 774"/>
                <a:gd name="T8" fmla="*/ 183 w 295"/>
                <a:gd name="T9" fmla="*/ 477 h 774"/>
                <a:gd name="T10" fmla="*/ 220 w 295"/>
                <a:gd name="T11" fmla="*/ 371 h 774"/>
                <a:gd name="T12" fmla="*/ 239 w 295"/>
                <a:gd name="T13" fmla="*/ 270 h 774"/>
                <a:gd name="T14" fmla="*/ 270 w 295"/>
                <a:gd name="T15" fmla="*/ 114 h 774"/>
                <a:gd name="T16" fmla="*/ 295 w 295"/>
                <a:gd name="T17" fmla="*/ 0 h 774"/>
                <a:gd name="T18" fmla="*/ 232 w 295"/>
                <a:gd name="T19" fmla="*/ 226 h 774"/>
                <a:gd name="T20" fmla="*/ 183 w 295"/>
                <a:gd name="T21" fmla="*/ 402 h 774"/>
                <a:gd name="T22" fmla="*/ 126 w 295"/>
                <a:gd name="T23" fmla="*/ 521 h 774"/>
                <a:gd name="T24" fmla="*/ 38 w 295"/>
                <a:gd name="T25" fmla="*/ 648 h 774"/>
                <a:gd name="T26" fmla="*/ 0 w 295"/>
                <a:gd name="T2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774">
                  <a:moveTo>
                    <a:pt x="0" y="774"/>
                  </a:moveTo>
                  <a:lnTo>
                    <a:pt x="51" y="748"/>
                  </a:lnTo>
                  <a:lnTo>
                    <a:pt x="107" y="686"/>
                  </a:lnTo>
                  <a:lnTo>
                    <a:pt x="156" y="573"/>
                  </a:lnTo>
                  <a:lnTo>
                    <a:pt x="183" y="477"/>
                  </a:lnTo>
                  <a:lnTo>
                    <a:pt x="220" y="371"/>
                  </a:lnTo>
                  <a:lnTo>
                    <a:pt x="239" y="270"/>
                  </a:lnTo>
                  <a:lnTo>
                    <a:pt x="270" y="114"/>
                  </a:lnTo>
                  <a:lnTo>
                    <a:pt x="295" y="0"/>
                  </a:lnTo>
                  <a:lnTo>
                    <a:pt x="232" y="226"/>
                  </a:lnTo>
                  <a:lnTo>
                    <a:pt x="183" y="402"/>
                  </a:lnTo>
                  <a:lnTo>
                    <a:pt x="126" y="521"/>
                  </a:lnTo>
                  <a:lnTo>
                    <a:pt x="38" y="648"/>
                  </a:lnTo>
                  <a:lnTo>
                    <a:pt x="0" y="774"/>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90" name="Freeform 293"/>
            <p:cNvSpPr>
              <a:spLocks/>
            </p:cNvSpPr>
            <p:nvPr/>
          </p:nvSpPr>
          <p:spPr bwMode="auto">
            <a:xfrm flipH="1">
              <a:off x="1049338" y="4302670"/>
              <a:ext cx="273050" cy="322263"/>
            </a:xfrm>
            <a:custGeom>
              <a:avLst/>
              <a:gdLst>
                <a:gd name="T0" fmla="*/ 820 w 1172"/>
                <a:gd name="T1" fmla="*/ 43 h 1162"/>
                <a:gd name="T2" fmla="*/ 719 w 1172"/>
                <a:gd name="T3" fmla="*/ 213 h 1162"/>
                <a:gd name="T4" fmla="*/ 739 w 1172"/>
                <a:gd name="T5" fmla="*/ 381 h 1162"/>
                <a:gd name="T6" fmla="*/ 727 w 1172"/>
                <a:gd name="T7" fmla="*/ 571 h 1162"/>
                <a:gd name="T8" fmla="*/ 727 w 1172"/>
                <a:gd name="T9" fmla="*/ 621 h 1162"/>
                <a:gd name="T10" fmla="*/ 739 w 1172"/>
                <a:gd name="T11" fmla="*/ 684 h 1162"/>
                <a:gd name="T12" fmla="*/ 688 w 1172"/>
                <a:gd name="T13" fmla="*/ 729 h 1162"/>
                <a:gd name="T14" fmla="*/ 644 w 1172"/>
                <a:gd name="T15" fmla="*/ 779 h 1162"/>
                <a:gd name="T16" fmla="*/ 569 w 1172"/>
                <a:gd name="T17" fmla="*/ 779 h 1162"/>
                <a:gd name="T18" fmla="*/ 304 w 1172"/>
                <a:gd name="T19" fmla="*/ 793 h 1162"/>
                <a:gd name="T20" fmla="*/ 170 w 1172"/>
                <a:gd name="T21" fmla="*/ 831 h 1162"/>
                <a:gd name="T22" fmla="*/ 0 w 1172"/>
                <a:gd name="T23" fmla="*/ 873 h 1162"/>
                <a:gd name="T24" fmla="*/ 6 w 1172"/>
                <a:gd name="T25" fmla="*/ 1004 h 1162"/>
                <a:gd name="T26" fmla="*/ 109 w 1172"/>
                <a:gd name="T27" fmla="*/ 978 h 1162"/>
                <a:gd name="T28" fmla="*/ 133 w 1172"/>
                <a:gd name="T29" fmla="*/ 916 h 1162"/>
                <a:gd name="T30" fmla="*/ 147 w 1172"/>
                <a:gd name="T31" fmla="*/ 1030 h 1162"/>
                <a:gd name="T32" fmla="*/ 215 w 1172"/>
                <a:gd name="T33" fmla="*/ 1118 h 1162"/>
                <a:gd name="T34" fmla="*/ 403 w 1172"/>
                <a:gd name="T35" fmla="*/ 1155 h 1162"/>
                <a:gd name="T36" fmla="*/ 379 w 1172"/>
                <a:gd name="T37" fmla="*/ 1093 h 1162"/>
                <a:gd name="T38" fmla="*/ 279 w 1172"/>
                <a:gd name="T39" fmla="*/ 978 h 1162"/>
                <a:gd name="T40" fmla="*/ 358 w 1172"/>
                <a:gd name="T41" fmla="*/ 929 h 1162"/>
                <a:gd name="T42" fmla="*/ 403 w 1172"/>
                <a:gd name="T43" fmla="*/ 1036 h 1162"/>
                <a:gd name="T44" fmla="*/ 537 w 1172"/>
                <a:gd name="T45" fmla="*/ 1149 h 1162"/>
                <a:gd name="T46" fmla="*/ 713 w 1172"/>
                <a:gd name="T47" fmla="*/ 1149 h 1162"/>
                <a:gd name="T48" fmla="*/ 517 w 1172"/>
                <a:gd name="T49" fmla="*/ 1016 h 1162"/>
                <a:gd name="T50" fmla="*/ 435 w 1172"/>
                <a:gd name="T51" fmla="*/ 929 h 1162"/>
                <a:gd name="T52" fmla="*/ 479 w 1172"/>
                <a:gd name="T53" fmla="*/ 885 h 1162"/>
                <a:gd name="T54" fmla="*/ 549 w 1172"/>
                <a:gd name="T55" fmla="*/ 972 h 1162"/>
                <a:gd name="T56" fmla="*/ 675 w 1172"/>
                <a:gd name="T57" fmla="*/ 1068 h 1162"/>
                <a:gd name="T58" fmla="*/ 782 w 1172"/>
                <a:gd name="T59" fmla="*/ 1123 h 1162"/>
                <a:gd name="T60" fmla="*/ 921 w 1172"/>
                <a:gd name="T61" fmla="*/ 1136 h 1162"/>
                <a:gd name="T62" fmla="*/ 833 w 1172"/>
                <a:gd name="T63" fmla="*/ 1068 h 1162"/>
                <a:gd name="T64" fmla="*/ 727 w 1172"/>
                <a:gd name="T65" fmla="*/ 978 h 1162"/>
                <a:gd name="T66" fmla="*/ 756 w 1172"/>
                <a:gd name="T67" fmla="*/ 929 h 1162"/>
                <a:gd name="T68" fmla="*/ 808 w 1172"/>
                <a:gd name="T69" fmla="*/ 1010 h 1162"/>
                <a:gd name="T70" fmla="*/ 914 w 1172"/>
                <a:gd name="T71" fmla="*/ 1087 h 1162"/>
                <a:gd name="T72" fmla="*/ 1046 w 1172"/>
                <a:gd name="T73" fmla="*/ 1098 h 1162"/>
                <a:gd name="T74" fmla="*/ 1117 w 1172"/>
                <a:gd name="T75" fmla="*/ 991 h 1162"/>
                <a:gd name="T76" fmla="*/ 878 w 1172"/>
                <a:gd name="T77" fmla="*/ 954 h 1162"/>
                <a:gd name="T78" fmla="*/ 733 w 1172"/>
                <a:gd name="T79" fmla="*/ 868 h 1162"/>
                <a:gd name="T80" fmla="*/ 707 w 1172"/>
                <a:gd name="T81" fmla="*/ 793 h 1162"/>
                <a:gd name="T82" fmla="*/ 765 w 1172"/>
                <a:gd name="T83" fmla="*/ 831 h 1162"/>
                <a:gd name="T84" fmla="*/ 927 w 1172"/>
                <a:gd name="T85" fmla="*/ 935 h 1162"/>
                <a:gd name="T86" fmla="*/ 1117 w 1172"/>
                <a:gd name="T87" fmla="*/ 991 h 1162"/>
                <a:gd name="T88" fmla="*/ 1155 w 1172"/>
                <a:gd name="T89" fmla="*/ 767 h 1162"/>
                <a:gd name="T90" fmla="*/ 1046 w 1172"/>
                <a:gd name="T91" fmla="*/ 741 h 1162"/>
                <a:gd name="T92" fmla="*/ 820 w 1172"/>
                <a:gd name="T93" fmla="*/ 761 h 1162"/>
                <a:gd name="T94" fmla="*/ 782 w 1172"/>
                <a:gd name="T95" fmla="*/ 716 h 1162"/>
                <a:gd name="T96" fmla="*/ 901 w 1172"/>
                <a:gd name="T97" fmla="*/ 735 h 1162"/>
                <a:gd name="T98" fmla="*/ 1155 w 1172"/>
                <a:gd name="T99" fmla="*/ 684 h 1162"/>
                <a:gd name="T100" fmla="*/ 1167 w 1172"/>
                <a:gd name="T101" fmla="*/ 483 h 1162"/>
                <a:gd name="T102" fmla="*/ 1161 w 1172"/>
                <a:gd name="T103" fmla="*/ 264 h 1162"/>
                <a:gd name="T104" fmla="*/ 1034 w 1172"/>
                <a:gd name="T105" fmla="*/ 152 h 1162"/>
                <a:gd name="T106" fmla="*/ 1161 w 1172"/>
                <a:gd name="T107" fmla="*/ 201 h 1162"/>
                <a:gd name="T108" fmla="*/ 1091 w 1172"/>
                <a:gd name="T109" fmla="*/ 68 h 1162"/>
                <a:gd name="T110" fmla="*/ 959 w 1172"/>
                <a:gd name="T111" fmla="*/ 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2" h="1162">
                  <a:moveTo>
                    <a:pt x="959" y="0"/>
                  </a:moveTo>
                  <a:lnTo>
                    <a:pt x="820" y="43"/>
                  </a:lnTo>
                  <a:lnTo>
                    <a:pt x="756" y="100"/>
                  </a:lnTo>
                  <a:lnTo>
                    <a:pt x="719" y="213"/>
                  </a:lnTo>
                  <a:lnTo>
                    <a:pt x="719" y="321"/>
                  </a:lnTo>
                  <a:lnTo>
                    <a:pt x="739" y="381"/>
                  </a:lnTo>
                  <a:lnTo>
                    <a:pt x="727" y="489"/>
                  </a:lnTo>
                  <a:lnTo>
                    <a:pt x="727" y="571"/>
                  </a:lnTo>
                  <a:lnTo>
                    <a:pt x="745" y="591"/>
                  </a:lnTo>
                  <a:lnTo>
                    <a:pt x="727" y="621"/>
                  </a:lnTo>
                  <a:lnTo>
                    <a:pt x="713" y="652"/>
                  </a:lnTo>
                  <a:lnTo>
                    <a:pt x="739" y="684"/>
                  </a:lnTo>
                  <a:lnTo>
                    <a:pt x="739" y="716"/>
                  </a:lnTo>
                  <a:lnTo>
                    <a:pt x="688" y="729"/>
                  </a:lnTo>
                  <a:lnTo>
                    <a:pt x="695" y="761"/>
                  </a:lnTo>
                  <a:lnTo>
                    <a:pt x="644" y="779"/>
                  </a:lnTo>
                  <a:lnTo>
                    <a:pt x="599" y="767"/>
                  </a:lnTo>
                  <a:lnTo>
                    <a:pt x="569" y="779"/>
                  </a:lnTo>
                  <a:lnTo>
                    <a:pt x="428" y="799"/>
                  </a:lnTo>
                  <a:lnTo>
                    <a:pt x="304" y="793"/>
                  </a:lnTo>
                  <a:lnTo>
                    <a:pt x="222" y="799"/>
                  </a:lnTo>
                  <a:lnTo>
                    <a:pt x="170" y="831"/>
                  </a:lnTo>
                  <a:lnTo>
                    <a:pt x="45" y="831"/>
                  </a:lnTo>
                  <a:lnTo>
                    <a:pt x="0" y="873"/>
                  </a:lnTo>
                  <a:lnTo>
                    <a:pt x="0" y="923"/>
                  </a:lnTo>
                  <a:lnTo>
                    <a:pt x="6" y="1004"/>
                  </a:lnTo>
                  <a:lnTo>
                    <a:pt x="109" y="1030"/>
                  </a:lnTo>
                  <a:lnTo>
                    <a:pt x="109" y="978"/>
                  </a:lnTo>
                  <a:lnTo>
                    <a:pt x="115" y="935"/>
                  </a:lnTo>
                  <a:lnTo>
                    <a:pt x="133" y="916"/>
                  </a:lnTo>
                  <a:lnTo>
                    <a:pt x="141" y="966"/>
                  </a:lnTo>
                  <a:lnTo>
                    <a:pt x="147" y="1030"/>
                  </a:lnTo>
                  <a:lnTo>
                    <a:pt x="170" y="1068"/>
                  </a:lnTo>
                  <a:lnTo>
                    <a:pt x="215" y="1118"/>
                  </a:lnTo>
                  <a:lnTo>
                    <a:pt x="321" y="1142"/>
                  </a:lnTo>
                  <a:lnTo>
                    <a:pt x="403" y="1155"/>
                  </a:lnTo>
                  <a:lnTo>
                    <a:pt x="499" y="1162"/>
                  </a:lnTo>
                  <a:lnTo>
                    <a:pt x="379" y="1093"/>
                  </a:lnTo>
                  <a:lnTo>
                    <a:pt x="297" y="1030"/>
                  </a:lnTo>
                  <a:lnTo>
                    <a:pt x="279" y="978"/>
                  </a:lnTo>
                  <a:lnTo>
                    <a:pt x="291" y="935"/>
                  </a:lnTo>
                  <a:lnTo>
                    <a:pt x="358" y="929"/>
                  </a:lnTo>
                  <a:lnTo>
                    <a:pt x="385" y="978"/>
                  </a:lnTo>
                  <a:lnTo>
                    <a:pt x="403" y="1036"/>
                  </a:lnTo>
                  <a:lnTo>
                    <a:pt x="467" y="1098"/>
                  </a:lnTo>
                  <a:lnTo>
                    <a:pt x="537" y="1149"/>
                  </a:lnTo>
                  <a:lnTo>
                    <a:pt x="607" y="1155"/>
                  </a:lnTo>
                  <a:lnTo>
                    <a:pt x="713" y="1149"/>
                  </a:lnTo>
                  <a:lnTo>
                    <a:pt x="599" y="1061"/>
                  </a:lnTo>
                  <a:lnTo>
                    <a:pt x="517" y="1016"/>
                  </a:lnTo>
                  <a:lnTo>
                    <a:pt x="454" y="966"/>
                  </a:lnTo>
                  <a:lnTo>
                    <a:pt x="435" y="929"/>
                  </a:lnTo>
                  <a:lnTo>
                    <a:pt x="441" y="891"/>
                  </a:lnTo>
                  <a:lnTo>
                    <a:pt x="479" y="885"/>
                  </a:lnTo>
                  <a:lnTo>
                    <a:pt x="523" y="923"/>
                  </a:lnTo>
                  <a:lnTo>
                    <a:pt x="549" y="972"/>
                  </a:lnTo>
                  <a:lnTo>
                    <a:pt x="607" y="1036"/>
                  </a:lnTo>
                  <a:lnTo>
                    <a:pt x="675" y="1068"/>
                  </a:lnTo>
                  <a:lnTo>
                    <a:pt x="727" y="1098"/>
                  </a:lnTo>
                  <a:lnTo>
                    <a:pt x="782" y="1123"/>
                  </a:lnTo>
                  <a:lnTo>
                    <a:pt x="846" y="1136"/>
                  </a:lnTo>
                  <a:lnTo>
                    <a:pt x="921" y="1136"/>
                  </a:lnTo>
                  <a:lnTo>
                    <a:pt x="994" y="1122"/>
                  </a:lnTo>
                  <a:lnTo>
                    <a:pt x="833" y="1068"/>
                  </a:lnTo>
                  <a:lnTo>
                    <a:pt x="771" y="1036"/>
                  </a:lnTo>
                  <a:lnTo>
                    <a:pt x="727" y="978"/>
                  </a:lnTo>
                  <a:lnTo>
                    <a:pt x="719" y="929"/>
                  </a:lnTo>
                  <a:lnTo>
                    <a:pt x="756" y="929"/>
                  </a:lnTo>
                  <a:lnTo>
                    <a:pt x="777" y="972"/>
                  </a:lnTo>
                  <a:lnTo>
                    <a:pt x="808" y="1010"/>
                  </a:lnTo>
                  <a:lnTo>
                    <a:pt x="859" y="1049"/>
                  </a:lnTo>
                  <a:lnTo>
                    <a:pt x="914" y="1087"/>
                  </a:lnTo>
                  <a:lnTo>
                    <a:pt x="989" y="1119"/>
                  </a:lnTo>
                  <a:lnTo>
                    <a:pt x="1046" y="1098"/>
                  </a:lnTo>
                  <a:lnTo>
                    <a:pt x="1072" y="1068"/>
                  </a:lnTo>
                  <a:lnTo>
                    <a:pt x="1117" y="991"/>
                  </a:lnTo>
                  <a:lnTo>
                    <a:pt x="1034" y="972"/>
                  </a:lnTo>
                  <a:lnTo>
                    <a:pt x="878" y="954"/>
                  </a:lnTo>
                  <a:lnTo>
                    <a:pt x="782" y="910"/>
                  </a:lnTo>
                  <a:lnTo>
                    <a:pt x="733" y="868"/>
                  </a:lnTo>
                  <a:lnTo>
                    <a:pt x="713" y="816"/>
                  </a:lnTo>
                  <a:lnTo>
                    <a:pt x="707" y="793"/>
                  </a:lnTo>
                  <a:lnTo>
                    <a:pt x="733" y="793"/>
                  </a:lnTo>
                  <a:lnTo>
                    <a:pt x="765" y="831"/>
                  </a:lnTo>
                  <a:lnTo>
                    <a:pt x="814" y="897"/>
                  </a:lnTo>
                  <a:lnTo>
                    <a:pt x="927" y="935"/>
                  </a:lnTo>
                  <a:lnTo>
                    <a:pt x="1034" y="968"/>
                  </a:lnTo>
                  <a:lnTo>
                    <a:pt x="1117" y="991"/>
                  </a:lnTo>
                  <a:lnTo>
                    <a:pt x="1149" y="861"/>
                  </a:lnTo>
                  <a:lnTo>
                    <a:pt x="1155" y="767"/>
                  </a:lnTo>
                  <a:lnTo>
                    <a:pt x="1155" y="683"/>
                  </a:lnTo>
                  <a:lnTo>
                    <a:pt x="1046" y="741"/>
                  </a:lnTo>
                  <a:lnTo>
                    <a:pt x="921" y="767"/>
                  </a:lnTo>
                  <a:lnTo>
                    <a:pt x="820" y="761"/>
                  </a:lnTo>
                  <a:lnTo>
                    <a:pt x="795" y="748"/>
                  </a:lnTo>
                  <a:lnTo>
                    <a:pt x="782" y="716"/>
                  </a:lnTo>
                  <a:lnTo>
                    <a:pt x="840" y="716"/>
                  </a:lnTo>
                  <a:lnTo>
                    <a:pt x="901" y="735"/>
                  </a:lnTo>
                  <a:lnTo>
                    <a:pt x="1049" y="741"/>
                  </a:lnTo>
                  <a:lnTo>
                    <a:pt x="1155" y="684"/>
                  </a:lnTo>
                  <a:lnTo>
                    <a:pt x="1161" y="565"/>
                  </a:lnTo>
                  <a:lnTo>
                    <a:pt x="1167" y="483"/>
                  </a:lnTo>
                  <a:lnTo>
                    <a:pt x="1172" y="401"/>
                  </a:lnTo>
                  <a:lnTo>
                    <a:pt x="1161" y="264"/>
                  </a:lnTo>
                  <a:lnTo>
                    <a:pt x="1129" y="213"/>
                  </a:lnTo>
                  <a:lnTo>
                    <a:pt x="1034" y="152"/>
                  </a:lnTo>
                  <a:lnTo>
                    <a:pt x="1065" y="158"/>
                  </a:lnTo>
                  <a:lnTo>
                    <a:pt x="1161" y="201"/>
                  </a:lnTo>
                  <a:lnTo>
                    <a:pt x="1123" y="113"/>
                  </a:lnTo>
                  <a:lnTo>
                    <a:pt x="1091" y="68"/>
                  </a:lnTo>
                  <a:lnTo>
                    <a:pt x="1065" y="38"/>
                  </a:lnTo>
                  <a:lnTo>
                    <a:pt x="959"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91" name="Freeform 294"/>
            <p:cNvSpPr>
              <a:spLocks/>
            </p:cNvSpPr>
            <p:nvPr/>
          </p:nvSpPr>
          <p:spPr bwMode="auto">
            <a:xfrm flipH="1">
              <a:off x="1068388" y="4423320"/>
              <a:ext cx="68262" cy="71438"/>
            </a:xfrm>
            <a:custGeom>
              <a:avLst/>
              <a:gdLst>
                <a:gd name="T0" fmla="*/ 0 w 295"/>
                <a:gd name="T1" fmla="*/ 0 h 263"/>
                <a:gd name="T2" fmla="*/ 0 w 295"/>
                <a:gd name="T3" fmla="*/ 21 h 263"/>
                <a:gd name="T4" fmla="*/ 38 w 295"/>
                <a:gd name="T5" fmla="*/ 71 h 263"/>
                <a:gd name="T6" fmla="*/ 75 w 295"/>
                <a:gd name="T7" fmla="*/ 99 h 263"/>
                <a:gd name="T8" fmla="*/ 152 w 295"/>
                <a:gd name="T9" fmla="*/ 158 h 263"/>
                <a:gd name="T10" fmla="*/ 184 w 295"/>
                <a:gd name="T11" fmla="*/ 182 h 263"/>
                <a:gd name="T12" fmla="*/ 260 w 295"/>
                <a:gd name="T13" fmla="*/ 239 h 263"/>
                <a:gd name="T14" fmla="*/ 178 w 295"/>
                <a:gd name="T15" fmla="*/ 213 h 263"/>
                <a:gd name="T16" fmla="*/ 97 w 295"/>
                <a:gd name="T17" fmla="*/ 188 h 263"/>
                <a:gd name="T18" fmla="*/ 16 w 295"/>
                <a:gd name="T19" fmla="*/ 182 h 263"/>
                <a:gd name="T20" fmla="*/ 22 w 295"/>
                <a:gd name="T21" fmla="*/ 207 h 263"/>
                <a:gd name="T22" fmla="*/ 152 w 295"/>
                <a:gd name="T23" fmla="*/ 231 h 263"/>
                <a:gd name="T24" fmla="*/ 222 w 295"/>
                <a:gd name="T25" fmla="*/ 257 h 263"/>
                <a:gd name="T26" fmla="*/ 260 w 295"/>
                <a:gd name="T27" fmla="*/ 263 h 263"/>
                <a:gd name="T28" fmla="*/ 292 w 295"/>
                <a:gd name="T29" fmla="*/ 252 h 263"/>
                <a:gd name="T30" fmla="*/ 295 w 295"/>
                <a:gd name="T31" fmla="*/ 222 h 263"/>
                <a:gd name="T32" fmla="*/ 269 w 295"/>
                <a:gd name="T33" fmla="*/ 199 h 263"/>
                <a:gd name="T34" fmla="*/ 232 w 295"/>
                <a:gd name="T35" fmla="*/ 162 h 263"/>
                <a:gd name="T36" fmla="*/ 188 w 295"/>
                <a:gd name="T37" fmla="*/ 112 h 263"/>
                <a:gd name="T38" fmla="*/ 144 w 295"/>
                <a:gd name="T39" fmla="*/ 56 h 263"/>
                <a:gd name="T40" fmla="*/ 91 w 295"/>
                <a:gd name="T41" fmla="*/ 17 h 263"/>
                <a:gd name="T42" fmla="*/ 35 w 295"/>
                <a:gd name="T43" fmla="*/ 3 h 263"/>
                <a:gd name="T44" fmla="*/ 0 w 295"/>
                <a:gd name="T45"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5" h="263">
                  <a:moveTo>
                    <a:pt x="0" y="0"/>
                  </a:moveTo>
                  <a:lnTo>
                    <a:pt x="0" y="21"/>
                  </a:lnTo>
                  <a:lnTo>
                    <a:pt x="38" y="71"/>
                  </a:lnTo>
                  <a:lnTo>
                    <a:pt x="75" y="99"/>
                  </a:lnTo>
                  <a:lnTo>
                    <a:pt x="152" y="158"/>
                  </a:lnTo>
                  <a:lnTo>
                    <a:pt x="184" y="182"/>
                  </a:lnTo>
                  <a:lnTo>
                    <a:pt x="260" y="239"/>
                  </a:lnTo>
                  <a:lnTo>
                    <a:pt x="178" y="213"/>
                  </a:lnTo>
                  <a:lnTo>
                    <a:pt x="97" y="188"/>
                  </a:lnTo>
                  <a:lnTo>
                    <a:pt x="16" y="182"/>
                  </a:lnTo>
                  <a:lnTo>
                    <a:pt x="22" y="207"/>
                  </a:lnTo>
                  <a:lnTo>
                    <a:pt x="152" y="231"/>
                  </a:lnTo>
                  <a:lnTo>
                    <a:pt x="222" y="257"/>
                  </a:lnTo>
                  <a:lnTo>
                    <a:pt x="260" y="263"/>
                  </a:lnTo>
                  <a:lnTo>
                    <a:pt x="292" y="252"/>
                  </a:lnTo>
                  <a:lnTo>
                    <a:pt x="295" y="222"/>
                  </a:lnTo>
                  <a:lnTo>
                    <a:pt x="269" y="199"/>
                  </a:lnTo>
                  <a:lnTo>
                    <a:pt x="232" y="162"/>
                  </a:lnTo>
                  <a:lnTo>
                    <a:pt x="188" y="112"/>
                  </a:lnTo>
                  <a:lnTo>
                    <a:pt x="144" y="56"/>
                  </a:lnTo>
                  <a:lnTo>
                    <a:pt x="91" y="17"/>
                  </a:lnTo>
                  <a:lnTo>
                    <a:pt x="35" y="3"/>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92" name="Freeform 295"/>
            <p:cNvSpPr>
              <a:spLocks/>
            </p:cNvSpPr>
            <p:nvPr/>
          </p:nvSpPr>
          <p:spPr bwMode="auto">
            <a:xfrm flipH="1">
              <a:off x="1069975" y="4362995"/>
              <a:ext cx="61913" cy="93663"/>
            </a:xfrm>
            <a:custGeom>
              <a:avLst/>
              <a:gdLst>
                <a:gd name="T0" fmla="*/ 51 w 270"/>
                <a:gd name="T1" fmla="*/ 0 h 345"/>
                <a:gd name="T2" fmla="*/ 13 w 270"/>
                <a:gd name="T3" fmla="*/ 7 h 345"/>
                <a:gd name="T4" fmla="*/ 0 w 270"/>
                <a:gd name="T5" fmla="*/ 39 h 345"/>
                <a:gd name="T6" fmla="*/ 3 w 270"/>
                <a:gd name="T7" fmla="*/ 65 h 345"/>
                <a:gd name="T8" fmla="*/ 26 w 270"/>
                <a:gd name="T9" fmla="*/ 101 h 345"/>
                <a:gd name="T10" fmla="*/ 57 w 270"/>
                <a:gd name="T11" fmla="*/ 112 h 345"/>
                <a:gd name="T12" fmla="*/ 116 w 270"/>
                <a:gd name="T13" fmla="*/ 149 h 345"/>
                <a:gd name="T14" fmla="*/ 172 w 270"/>
                <a:gd name="T15" fmla="*/ 195 h 345"/>
                <a:gd name="T16" fmla="*/ 212 w 270"/>
                <a:gd name="T17" fmla="*/ 259 h 345"/>
                <a:gd name="T18" fmla="*/ 257 w 270"/>
                <a:gd name="T19" fmla="*/ 325 h 345"/>
                <a:gd name="T20" fmla="*/ 270 w 270"/>
                <a:gd name="T21" fmla="*/ 345 h 345"/>
                <a:gd name="T22" fmla="*/ 257 w 270"/>
                <a:gd name="T23" fmla="*/ 267 h 345"/>
                <a:gd name="T24" fmla="*/ 247 w 270"/>
                <a:gd name="T25" fmla="*/ 198 h 345"/>
                <a:gd name="T26" fmla="*/ 225 w 270"/>
                <a:gd name="T27" fmla="*/ 140 h 345"/>
                <a:gd name="T28" fmla="*/ 188 w 270"/>
                <a:gd name="T29" fmla="*/ 86 h 345"/>
                <a:gd name="T30" fmla="*/ 90 w 270"/>
                <a:gd name="T31" fmla="*/ 10 h 345"/>
                <a:gd name="T32" fmla="*/ 51 w 270"/>
                <a:gd name="T3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45">
                  <a:moveTo>
                    <a:pt x="51" y="0"/>
                  </a:moveTo>
                  <a:lnTo>
                    <a:pt x="13" y="7"/>
                  </a:lnTo>
                  <a:lnTo>
                    <a:pt x="0" y="39"/>
                  </a:lnTo>
                  <a:lnTo>
                    <a:pt x="3" y="65"/>
                  </a:lnTo>
                  <a:lnTo>
                    <a:pt x="26" y="101"/>
                  </a:lnTo>
                  <a:lnTo>
                    <a:pt x="57" y="112"/>
                  </a:lnTo>
                  <a:lnTo>
                    <a:pt x="116" y="149"/>
                  </a:lnTo>
                  <a:lnTo>
                    <a:pt x="172" y="195"/>
                  </a:lnTo>
                  <a:lnTo>
                    <a:pt x="212" y="259"/>
                  </a:lnTo>
                  <a:lnTo>
                    <a:pt x="257" y="325"/>
                  </a:lnTo>
                  <a:lnTo>
                    <a:pt x="270" y="345"/>
                  </a:lnTo>
                  <a:lnTo>
                    <a:pt x="257" y="267"/>
                  </a:lnTo>
                  <a:lnTo>
                    <a:pt x="247" y="198"/>
                  </a:lnTo>
                  <a:lnTo>
                    <a:pt x="225" y="140"/>
                  </a:lnTo>
                  <a:lnTo>
                    <a:pt x="188" y="86"/>
                  </a:lnTo>
                  <a:lnTo>
                    <a:pt x="90" y="10"/>
                  </a:lnTo>
                  <a:lnTo>
                    <a:pt x="51"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93" name="Freeform 296"/>
            <p:cNvSpPr>
              <a:spLocks/>
            </p:cNvSpPr>
            <p:nvPr/>
          </p:nvSpPr>
          <p:spPr bwMode="auto">
            <a:xfrm flipH="1">
              <a:off x="1077913" y="4269333"/>
              <a:ext cx="66675" cy="55562"/>
            </a:xfrm>
            <a:custGeom>
              <a:avLst/>
              <a:gdLst>
                <a:gd name="T0" fmla="*/ 0 w 287"/>
                <a:gd name="T1" fmla="*/ 199 h 199"/>
                <a:gd name="T2" fmla="*/ 49 w 287"/>
                <a:gd name="T3" fmla="*/ 156 h 199"/>
                <a:gd name="T4" fmla="*/ 130 w 287"/>
                <a:gd name="T5" fmla="*/ 125 h 199"/>
                <a:gd name="T6" fmla="*/ 185 w 287"/>
                <a:gd name="T7" fmla="*/ 111 h 199"/>
                <a:gd name="T8" fmla="*/ 287 w 287"/>
                <a:gd name="T9" fmla="*/ 0 h 199"/>
                <a:gd name="T10" fmla="*/ 211 w 287"/>
                <a:gd name="T11" fmla="*/ 44 h 199"/>
                <a:gd name="T12" fmla="*/ 142 w 287"/>
                <a:gd name="T13" fmla="*/ 74 h 199"/>
                <a:gd name="T14" fmla="*/ 93 w 287"/>
                <a:gd name="T15" fmla="*/ 99 h 199"/>
                <a:gd name="T16" fmla="*/ 68 w 287"/>
                <a:gd name="T17" fmla="*/ 125 h 199"/>
                <a:gd name="T18" fmla="*/ 0 w 287"/>
                <a:gd name="T19" fmla="*/ 1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199">
                  <a:moveTo>
                    <a:pt x="0" y="199"/>
                  </a:moveTo>
                  <a:lnTo>
                    <a:pt x="49" y="156"/>
                  </a:lnTo>
                  <a:lnTo>
                    <a:pt x="130" y="125"/>
                  </a:lnTo>
                  <a:lnTo>
                    <a:pt x="185" y="111"/>
                  </a:lnTo>
                  <a:lnTo>
                    <a:pt x="287" y="0"/>
                  </a:lnTo>
                  <a:lnTo>
                    <a:pt x="211" y="44"/>
                  </a:lnTo>
                  <a:lnTo>
                    <a:pt x="142" y="74"/>
                  </a:lnTo>
                  <a:lnTo>
                    <a:pt x="93" y="99"/>
                  </a:lnTo>
                  <a:lnTo>
                    <a:pt x="68" y="125"/>
                  </a:lnTo>
                  <a:lnTo>
                    <a:pt x="0" y="199"/>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94" name="Freeform 297"/>
            <p:cNvSpPr>
              <a:spLocks/>
            </p:cNvSpPr>
            <p:nvPr/>
          </p:nvSpPr>
          <p:spPr bwMode="auto">
            <a:xfrm flipH="1">
              <a:off x="1157288" y="4369345"/>
              <a:ext cx="38100" cy="142875"/>
            </a:xfrm>
            <a:custGeom>
              <a:avLst/>
              <a:gdLst>
                <a:gd name="T0" fmla="*/ 0 w 162"/>
                <a:gd name="T1" fmla="*/ 514 h 514"/>
                <a:gd name="T2" fmla="*/ 81 w 162"/>
                <a:gd name="T3" fmla="*/ 514 h 514"/>
                <a:gd name="T4" fmla="*/ 106 w 162"/>
                <a:gd name="T5" fmla="*/ 508 h 514"/>
                <a:gd name="T6" fmla="*/ 106 w 162"/>
                <a:gd name="T7" fmla="*/ 489 h 514"/>
                <a:gd name="T8" fmla="*/ 124 w 162"/>
                <a:gd name="T9" fmla="*/ 470 h 514"/>
                <a:gd name="T10" fmla="*/ 150 w 162"/>
                <a:gd name="T11" fmla="*/ 451 h 514"/>
                <a:gd name="T12" fmla="*/ 137 w 162"/>
                <a:gd name="T13" fmla="*/ 433 h 514"/>
                <a:gd name="T14" fmla="*/ 137 w 162"/>
                <a:gd name="T15" fmla="*/ 407 h 514"/>
                <a:gd name="T16" fmla="*/ 156 w 162"/>
                <a:gd name="T17" fmla="*/ 376 h 514"/>
                <a:gd name="T18" fmla="*/ 156 w 162"/>
                <a:gd name="T19" fmla="*/ 344 h 514"/>
                <a:gd name="T20" fmla="*/ 144 w 162"/>
                <a:gd name="T21" fmla="*/ 306 h 514"/>
                <a:gd name="T22" fmla="*/ 144 w 162"/>
                <a:gd name="T23" fmla="*/ 224 h 514"/>
                <a:gd name="T24" fmla="*/ 162 w 162"/>
                <a:gd name="T25" fmla="*/ 150 h 514"/>
                <a:gd name="T26" fmla="*/ 156 w 162"/>
                <a:gd name="T27" fmla="*/ 94 h 514"/>
                <a:gd name="T28" fmla="*/ 156 w 162"/>
                <a:gd name="T29" fmla="*/ 0 h 514"/>
                <a:gd name="T30" fmla="*/ 106 w 162"/>
                <a:gd name="T31" fmla="*/ 142 h 514"/>
                <a:gd name="T32" fmla="*/ 62 w 162"/>
                <a:gd name="T33" fmla="*/ 275 h 514"/>
                <a:gd name="T34" fmla="*/ 32 w 162"/>
                <a:gd name="T35" fmla="*/ 419 h 514"/>
                <a:gd name="T36" fmla="*/ 0 w 162"/>
                <a:gd name="T37" fmla="*/ 51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514">
                  <a:moveTo>
                    <a:pt x="0" y="514"/>
                  </a:moveTo>
                  <a:lnTo>
                    <a:pt x="81" y="514"/>
                  </a:lnTo>
                  <a:lnTo>
                    <a:pt x="106" y="508"/>
                  </a:lnTo>
                  <a:lnTo>
                    <a:pt x="106" y="489"/>
                  </a:lnTo>
                  <a:lnTo>
                    <a:pt x="124" y="470"/>
                  </a:lnTo>
                  <a:lnTo>
                    <a:pt x="150" y="451"/>
                  </a:lnTo>
                  <a:lnTo>
                    <a:pt x="137" y="433"/>
                  </a:lnTo>
                  <a:lnTo>
                    <a:pt x="137" y="407"/>
                  </a:lnTo>
                  <a:lnTo>
                    <a:pt x="156" y="376"/>
                  </a:lnTo>
                  <a:lnTo>
                    <a:pt x="156" y="344"/>
                  </a:lnTo>
                  <a:lnTo>
                    <a:pt x="144" y="306"/>
                  </a:lnTo>
                  <a:lnTo>
                    <a:pt x="144" y="224"/>
                  </a:lnTo>
                  <a:lnTo>
                    <a:pt x="162" y="150"/>
                  </a:lnTo>
                  <a:lnTo>
                    <a:pt x="156" y="94"/>
                  </a:lnTo>
                  <a:lnTo>
                    <a:pt x="156" y="0"/>
                  </a:lnTo>
                  <a:lnTo>
                    <a:pt x="106" y="142"/>
                  </a:lnTo>
                  <a:lnTo>
                    <a:pt x="62" y="275"/>
                  </a:lnTo>
                  <a:lnTo>
                    <a:pt x="32" y="419"/>
                  </a:lnTo>
                  <a:lnTo>
                    <a:pt x="0" y="514"/>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95" name="Freeform 298"/>
            <p:cNvSpPr>
              <a:spLocks/>
            </p:cNvSpPr>
            <p:nvPr/>
          </p:nvSpPr>
          <p:spPr bwMode="auto">
            <a:xfrm flipH="1">
              <a:off x="1071563" y="4523333"/>
              <a:ext cx="68262" cy="26987"/>
            </a:xfrm>
            <a:custGeom>
              <a:avLst/>
              <a:gdLst>
                <a:gd name="T0" fmla="*/ 232 w 289"/>
                <a:gd name="T1" fmla="*/ 47 h 97"/>
                <a:gd name="T2" fmla="*/ 168 w 289"/>
                <a:gd name="T3" fmla="*/ 19 h 97"/>
                <a:gd name="T4" fmla="*/ 110 w 289"/>
                <a:gd name="T5" fmla="*/ 4 h 97"/>
                <a:gd name="T6" fmla="*/ 32 w 289"/>
                <a:gd name="T7" fmla="*/ 0 h 97"/>
                <a:gd name="T8" fmla="*/ 0 w 289"/>
                <a:gd name="T9" fmla="*/ 6 h 97"/>
                <a:gd name="T10" fmla="*/ 15 w 289"/>
                <a:gd name="T11" fmla="*/ 37 h 97"/>
                <a:gd name="T12" fmla="*/ 45 w 289"/>
                <a:gd name="T13" fmla="*/ 61 h 97"/>
                <a:gd name="T14" fmla="*/ 113 w 289"/>
                <a:gd name="T15" fmla="*/ 79 h 97"/>
                <a:gd name="T16" fmla="*/ 219 w 289"/>
                <a:gd name="T17" fmla="*/ 97 h 97"/>
                <a:gd name="T18" fmla="*/ 289 w 289"/>
                <a:gd name="T19" fmla="*/ 91 h 97"/>
                <a:gd name="T20" fmla="*/ 232 w 289"/>
                <a:gd name="T21"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97">
                  <a:moveTo>
                    <a:pt x="232" y="47"/>
                  </a:moveTo>
                  <a:lnTo>
                    <a:pt x="168" y="19"/>
                  </a:lnTo>
                  <a:lnTo>
                    <a:pt x="110" y="4"/>
                  </a:lnTo>
                  <a:lnTo>
                    <a:pt x="32" y="0"/>
                  </a:lnTo>
                  <a:lnTo>
                    <a:pt x="0" y="6"/>
                  </a:lnTo>
                  <a:lnTo>
                    <a:pt x="15" y="37"/>
                  </a:lnTo>
                  <a:lnTo>
                    <a:pt x="45" y="61"/>
                  </a:lnTo>
                  <a:lnTo>
                    <a:pt x="113" y="79"/>
                  </a:lnTo>
                  <a:lnTo>
                    <a:pt x="219" y="97"/>
                  </a:lnTo>
                  <a:lnTo>
                    <a:pt x="289" y="91"/>
                  </a:lnTo>
                  <a:lnTo>
                    <a:pt x="232" y="47"/>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96" name="Freeform 299"/>
            <p:cNvSpPr>
              <a:spLocks/>
            </p:cNvSpPr>
            <p:nvPr/>
          </p:nvSpPr>
          <p:spPr bwMode="auto">
            <a:xfrm flipH="1">
              <a:off x="1154113" y="4536033"/>
              <a:ext cx="41275" cy="60325"/>
            </a:xfrm>
            <a:custGeom>
              <a:avLst/>
              <a:gdLst>
                <a:gd name="T0" fmla="*/ 81 w 176"/>
                <a:gd name="T1" fmla="*/ 59 h 216"/>
                <a:gd name="T2" fmla="*/ 59 w 176"/>
                <a:gd name="T3" fmla="*/ 14 h 216"/>
                <a:gd name="T4" fmla="*/ 26 w 176"/>
                <a:gd name="T5" fmla="*/ 0 h 216"/>
                <a:gd name="T6" fmla="*/ 3 w 176"/>
                <a:gd name="T7" fmla="*/ 11 h 216"/>
                <a:gd name="T8" fmla="*/ 0 w 176"/>
                <a:gd name="T9" fmla="*/ 35 h 216"/>
                <a:gd name="T10" fmla="*/ 15 w 176"/>
                <a:gd name="T11" fmla="*/ 76 h 216"/>
                <a:gd name="T12" fmla="*/ 40 w 176"/>
                <a:gd name="T13" fmla="*/ 115 h 216"/>
                <a:gd name="T14" fmla="*/ 71 w 176"/>
                <a:gd name="T15" fmla="*/ 150 h 216"/>
                <a:gd name="T16" fmla="*/ 113 w 176"/>
                <a:gd name="T17" fmla="*/ 185 h 216"/>
                <a:gd name="T18" fmla="*/ 176 w 176"/>
                <a:gd name="T19" fmla="*/ 216 h 216"/>
                <a:gd name="T20" fmla="*/ 119 w 176"/>
                <a:gd name="T21" fmla="*/ 153 h 216"/>
                <a:gd name="T22" fmla="*/ 100 w 176"/>
                <a:gd name="T23" fmla="*/ 108 h 216"/>
                <a:gd name="T24" fmla="*/ 81 w 176"/>
                <a:gd name="T25" fmla="*/ 5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216">
                  <a:moveTo>
                    <a:pt x="81" y="59"/>
                  </a:moveTo>
                  <a:lnTo>
                    <a:pt x="59" y="14"/>
                  </a:lnTo>
                  <a:lnTo>
                    <a:pt x="26" y="0"/>
                  </a:lnTo>
                  <a:lnTo>
                    <a:pt x="3" y="11"/>
                  </a:lnTo>
                  <a:lnTo>
                    <a:pt x="0" y="35"/>
                  </a:lnTo>
                  <a:lnTo>
                    <a:pt x="15" y="76"/>
                  </a:lnTo>
                  <a:lnTo>
                    <a:pt x="40" y="115"/>
                  </a:lnTo>
                  <a:lnTo>
                    <a:pt x="71" y="150"/>
                  </a:lnTo>
                  <a:lnTo>
                    <a:pt x="113" y="185"/>
                  </a:lnTo>
                  <a:lnTo>
                    <a:pt x="176" y="216"/>
                  </a:lnTo>
                  <a:lnTo>
                    <a:pt x="119" y="153"/>
                  </a:lnTo>
                  <a:lnTo>
                    <a:pt x="100" y="108"/>
                  </a:lnTo>
                  <a:lnTo>
                    <a:pt x="81" y="59"/>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97" name="Freeform 300"/>
            <p:cNvSpPr>
              <a:spLocks/>
            </p:cNvSpPr>
            <p:nvPr/>
          </p:nvSpPr>
          <p:spPr bwMode="auto">
            <a:xfrm flipH="1">
              <a:off x="1030288" y="4218533"/>
              <a:ext cx="98425" cy="77787"/>
            </a:xfrm>
            <a:custGeom>
              <a:avLst/>
              <a:gdLst>
                <a:gd name="T0" fmla="*/ 0 w 418"/>
                <a:gd name="T1" fmla="*/ 260 h 260"/>
                <a:gd name="T2" fmla="*/ 13 w 418"/>
                <a:gd name="T3" fmla="*/ 153 h 260"/>
                <a:gd name="T4" fmla="*/ 101 w 418"/>
                <a:gd name="T5" fmla="*/ 116 h 260"/>
                <a:gd name="T6" fmla="*/ 220 w 418"/>
                <a:gd name="T7" fmla="*/ 69 h 260"/>
                <a:gd name="T8" fmla="*/ 304 w 418"/>
                <a:gd name="T9" fmla="*/ 35 h 260"/>
                <a:gd name="T10" fmla="*/ 386 w 418"/>
                <a:gd name="T11" fmla="*/ 0 h 260"/>
                <a:gd name="T12" fmla="*/ 418 w 418"/>
                <a:gd name="T13" fmla="*/ 76 h 260"/>
                <a:gd name="T14" fmla="*/ 341 w 418"/>
                <a:gd name="T15" fmla="*/ 119 h 260"/>
                <a:gd name="T16" fmla="*/ 252 w 418"/>
                <a:gd name="T17" fmla="*/ 150 h 260"/>
                <a:gd name="T18" fmla="*/ 182 w 418"/>
                <a:gd name="T19" fmla="*/ 170 h 260"/>
                <a:gd name="T20" fmla="*/ 98 w 418"/>
                <a:gd name="T21" fmla="*/ 216 h 260"/>
                <a:gd name="T22" fmla="*/ 0 w 418"/>
                <a:gd name="T23"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260">
                  <a:moveTo>
                    <a:pt x="0" y="260"/>
                  </a:moveTo>
                  <a:lnTo>
                    <a:pt x="13" y="153"/>
                  </a:lnTo>
                  <a:lnTo>
                    <a:pt x="101" y="116"/>
                  </a:lnTo>
                  <a:lnTo>
                    <a:pt x="220" y="69"/>
                  </a:lnTo>
                  <a:lnTo>
                    <a:pt x="304" y="35"/>
                  </a:lnTo>
                  <a:lnTo>
                    <a:pt x="386" y="0"/>
                  </a:lnTo>
                  <a:lnTo>
                    <a:pt x="418" y="76"/>
                  </a:lnTo>
                  <a:lnTo>
                    <a:pt x="341" y="119"/>
                  </a:lnTo>
                  <a:lnTo>
                    <a:pt x="252" y="150"/>
                  </a:lnTo>
                  <a:lnTo>
                    <a:pt x="182" y="170"/>
                  </a:lnTo>
                  <a:lnTo>
                    <a:pt x="98" y="216"/>
                  </a:lnTo>
                  <a:lnTo>
                    <a:pt x="0" y="26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698" name="Freeform 301"/>
            <p:cNvSpPr>
              <a:spLocks/>
            </p:cNvSpPr>
            <p:nvPr/>
          </p:nvSpPr>
          <p:spPr bwMode="auto">
            <a:xfrm flipH="1">
              <a:off x="919163" y="4556670"/>
              <a:ext cx="203200" cy="323850"/>
            </a:xfrm>
            <a:custGeom>
              <a:avLst/>
              <a:gdLst>
                <a:gd name="T0" fmla="*/ 385 w 863"/>
                <a:gd name="T1" fmla="*/ 172 h 1164"/>
                <a:gd name="T2" fmla="*/ 543 w 863"/>
                <a:gd name="T3" fmla="*/ 158 h 1164"/>
                <a:gd name="T4" fmla="*/ 637 w 863"/>
                <a:gd name="T5" fmla="*/ 133 h 1164"/>
                <a:gd name="T6" fmla="*/ 667 w 863"/>
                <a:gd name="T7" fmla="*/ 90 h 1164"/>
                <a:gd name="T8" fmla="*/ 667 w 863"/>
                <a:gd name="T9" fmla="*/ 52 h 1164"/>
                <a:gd name="T10" fmla="*/ 694 w 863"/>
                <a:gd name="T11" fmla="*/ 20 h 1164"/>
                <a:gd name="T12" fmla="*/ 782 w 863"/>
                <a:gd name="T13" fmla="*/ 0 h 1164"/>
                <a:gd name="T14" fmla="*/ 863 w 863"/>
                <a:gd name="T15" fmla="*/ 7 h 1164"/>
                <a:gd name="T16" fmla="*/ 763 w 863"/>
                <a:gd name="T17" fmla="*/ 907 h 1164"/>
                <a:gd name="T18" fmla="*/ 694 w 863"/>
                <a:gd name="T19" fmla="*/ 990 h 1164"/>
                <a:gd name="T20" fmla="*/ 605 w 863"/>
                <a:gd name="T21" fmla="*/ 1071 h 1164"/>
                <a:gd name="T22" fmla="*/ 481 w 863"/>
                <a:gd name="T23" fmla="*/ 1134 h 1164"/>
                <a:gd name="T24" fmla="*/ 334 w 863"/>
                <a:gd name="T25" fmla="*/ 1153 h 1164"/>
                <a:gd name="T26" fmla="*/ 138 w 863"/>
                <a:gd name="T27" fmla="*/ 1164 h 1164"/>
                <a:gd name="T28" fmla="*/ 25 w 863"/>
                <a:gd name="T29" fmla="*/ 1147 h 1164"/>
                <a:gd name="T30" fmla="*/ 0 w 863"/>
                <a:gd name="T31" fmla="*/ 1083 h 1164"/>
                <a:gd name="T32" fmla="*/ 13 w 863"/>
                <a:gd name="T33" fmla="*/ 1001 h 1164"/>
                <a:gd name="T34" fmla="*/ 95 w 863"/>
                <a:gd name="T35" fmla="*/ 750 h 1164"/>
                <a:gd name="T36" fmla="*/ 163 w 863"/>
                <a:gd name="T37" fmla="*/ 499 h 1164"/>
                <a:gd name="T38" fmla="*/ 195 w 863"/>
                <a:gd name="T39" fmla="*/ 310 h 1164"/>
                <a:gd name="T40" fmla="*/ 195 w 863"/>
                <a:gd name="T41" fmla="*/ 259 h 1164"/>
                <a:gd name="T42" fmla="*/ 239 w 863"/>
                <a:gd name="T43" fmla="*/ 190 h 1164"/>
                <a:gd name="T44" fmla="*/ 291 w 863"/>
                <a:gd name="T45" fmla="*/ 172 h 1164"/>
                <a:gd name="T46" fmla="*/ 385 w 863"/>
                <a:gd name="T47" fmla="*/ 172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3" h="1164">
                  <a:moveTo>
                    <a:pt x="385" y="172"/>
                  </a:moveTo>
                  <a:lnTo>
                    <a:pt x="543" y="158"/>
                  </a:lnTo>
                  <a:lnTo>
                    <a:pt x="637" y="133"/>
                  </a:lnTo>
                  <a:lnTo>
                    <a:pt x="667" y="90"/>
                  </a:lnTo>
                  <a:lnTo>
                    <a:pt x="667" y="52"/>
                  </a:lnTo>
                  <a:lnTo>
                    <a:pt x="694" y="20"/>
                  </a:lnTo>
                  <a:lnTo>
                    <a:pt x="782" y="0"/>
                  </a:lnTo>
                  <a:lnTo>
                    <a:pt x="863" y="7"/>
                  </a:lnTo>
                  <a:lnTo>
                    <a:pt x="763" y="907"/>
                  </a:lnTo>
                  <a:lnTo>
                    <a:pt x="694" y="990"/>
                  </a:lnTo>
                  <a:lnTo>
                    <a:pt x="605" y="1071"/>
                  </a:lnTo>
                  <a:lnTo>
                    <a:pt x="481" y="1134"/>
                  </a:lnTo>
                  <a:lnTo>
                    <a:pt x="334" y="1153"/>
                  </a:lnTo>
                  <a:lnTo>
                    <a:pt x="138" y="1164"/>
                  </a:lnTo>
                  <a:lnTo>
                    <a:pt x="25" y="1147"/>
                  </a:lnTo>
                  <a:lnTo>
                    <a:pt x="0" y="1083"/>
                  </a:lnTo>
                  <a:lnTo>
                    <a:pt x="13" y="1001"/>
                  </a:lnTo>
                  <a:lnTo>
                    <a:pt x="95" y="750"/>
                  </a:lnTo>
                  <a:lnTo>
                    <a:pt x="163" y="499"/>
                  </a:lnTo>
                  <a:lnTo>
                    <a:pt x="195" y="310"/>
                  </a:lnTo>
                  <a:lnTo>
                    <a:pt x="195" y="259"/>
                  </a:lnTo>
                  <a:lnTo>
                    <a:pt x="239" y="190"/>
                  </a:lnTo>
                  <a:lnTo>
                    <a:pt x="291" y="172"/>
                  </a:lnTo>
                  <a:lnTo>
                    <a:pt x="385" y="172"/>
                  </a:lnTo>
                  <a:close/>
                </a:path>
              </a:pathLst>
            </a:custGeom>
            <a:solidFill>
              <a:srgbClr val="404040"/>
            </a:solidFill>
            <a:ln w="1588">
              <a:solidFill>
                <a:srgbClr val="000000"/>
              </a:solidFill>
              <a:prstDash val="solid"/>
              <a:round/>
              <a:headEnd/>
              <a:tailEnd/>
            </a:ln>
          </p:spPr>
          <p:txBody>
            <a:bodyPr/>
            <a:lstStyle/>
            <a:p>
              <a:pPr>
                <a:spcBef>
                  <a:spcPct val="0"/>
                </a:spcBef>
                <a:buClrTx/>
                <a:buFontTx/>
                <a:buNone/>
              </a:pPr>
              <a:endParaRPr kumimoji="0" lang="zh-CN" altLang="en-US" sz="2400" b="1" smtClean="0">
                <a:latin typeface="+mn-lt"/>
                <a:ea typeface="+mn-ea"/>
              </a:endParaRPr>
            </a:p>
          </p:txBody>
        </p:sp>
        <p:sp>
          <p:nvSpPr>
            <p:cNvPr id="699" name="Freeform 302"/>
            <p:cNvSpPr>
              <a:spLocks/>
            </p:cNvSpPr>
            <p:nvPr/>
          </p:nvSpPr>
          <p:spPr bwMode="auto">
            <a:xfrm flipH="1">
              <a:off x="923925" y="4574133"/>
              <a:ext cx="174625" cy="293687"/>
            </a:xfrm>
            <a:custGeom>
              <a:avLst/>
              <a:gdLst>
                <a:gd name="T0" fmla="*/ 257 w 743"/>
                <a:gd name="T1" fmla="*/ 214 h 1068"/>
                <a:gd name="T2" fmla="*/ 397 w 743"/>
                <a:gd name="T3" fmla="*/ 207 h 1068"/>
                <a:gd name="T4" fmla="*/ 542 w 743"/>
                <a:gd name="T5" fmla="*/ 182 h 1068"/>
                <a:gd name="T6" fmla="*/ 628 w 743"/>
                <a:gd name="T7" fmla="*/ 138 h 1068"/>
                <a:gd name="T8" fmla="*/ 679 w 743"/>
                <a:gd name="T9" fmla="*/ 100 h 1068"/>
                <a:gd name="T10" fmla="*/ 743 w 743"/>
                <a:gd name="T11" fmla="*/ 0 h 1068"/>
                <a:gd name="T12" fmla="*/ 648 w 743"/>
                <a:gd name="T13" fmla="*/ 822 h 1068"/>
                <a:gd name="T14" fmla="*/ 585 w 743"/>
                <a:gd name="T15" fmla="*/ 898 h 1068"/>
                <a:gd name="T16" fmla="*/ 516 w 743"/>
                <a:gd name="T17" fmla="*/ 967 h 1068"/>
                <a:gd name="T18" fmla="*/ 428 w 743"/>
                <a:gd name="T19" fmla="*/ 1016 h 1068"/>
                <a:gd name="T20" fmla="*/ 353 w 743"/>
                <a:gd name="T21" fmla="*/ 1042 h 1068"/>
                <a:gd name="T22" fmla="*/ 257 w 743"/>
                <a:gd name="T23" fmla="*/ 1055 h 1068"/>
                <a:gd name="T24" fmla="*/ 170 w 743"/>
                <a:gd name="T25" fmla="*/ 1068 h 1068"/>
                <a:gd name="T26" fmla="*/ 69 w 743"/>
                <a:gd name="T27" fmla="*/ 1068 h 1068"/>
                <a:gd name="T28" fmla="*/ 24 w 743"/>
                <a:gd name="T29" fmla="*/ 1055 h 1068"/>
                <a:gd name="T30" fmla="*/ 0 w 743"/>
                <a:gd name="T31" fmla="*/ 1016 h 1068"/>
                <a:gd name="T32" fmla="*/ 11 w 743"/>
                <a:gd name="T33" fmla="*/ 956 h 1068"/>
                <a:gd name="T34" fmla="*/ 75 w 743"/>
                <a:gd name="T35" fmla="*/ 809 h 1068"/>
                <a:gd name="T36" fmla="*/ 184 w 743"/>
                <a:gd name="T37" fmla="*/ 321 h 1068"/>
                <a:gd name="T38" fmla="*/ 201 w 743"/>
                <a:gd name="T39" fmla="*/ 252 h 1068"/>
                <a:gd name="T40" fmla="*/ 257 w 743"/>
                <a:gd name="T41" fmla="*/ 214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3" h="1068">
                  <a:moveTo>
                    <a:pt x="257" y="214"/>
                  </a:moveTo>
                  <a:lnTo>
                    <a:pt x="397" y="207"/>
                  </a:lnTo>
                  <a:lnTo>
                    <a:pt x="542" y="182"/>
                  </a:lnTo>
                  <a:lnTo>
                    <a:pt x="628" y="138"/>
                  </a:lnTo>
                  <a:lnTo>
                    <a:pt x="679" y="100"/>
                  </a:lnTo>
                  <a:lnTo>
                    <a:pt x="743" y="0"/>
                  </a:lnTo>
                  <a:lnTo>
                    <a:pt x="648" y="822"/>
                  </a:lnTo>
                  <a:lnTo>
                    <a:pt x="585" y="898"/>
                  </a:lnTo>
                  <a:lnTo>
                    <a:pt x="516" y="967"/>
                  </a:lnTo>
                  <a:lnTo>
                    <a:pt x="428" y="1016"/>
                  </a:lnTo>
                  <a:lnTo>
                    <a:pt x="353" y="1042"/>
                  </a:lnTo>
                  <a:lnTo>
                    <a:pt x="257" y="1055"/>
                  </a:lnTo>
                  <a:lnTo>
                    <a:pt x="170" y="1068"/>
                  </a:lnTo>
                  <a:lnTo>
                    <a:pt x="69" y="1068"/>
                  </a:lnTo>
                  <a:lnTo>
                    <a:pt x="24" y="1055"/>
                  </a:lnTo>
                  <a:lnTo>
                    <a:pt x="0" y="1016"/>
                  </a:lnTo>
                  <a:lnTo>
                    <a:pt x="11" y="956"/>
                  </a:lnTo>
                  <a:lnTo>
                    <a:pt x="75" y="809"/>
                  </a:lnTo>
                  <a:lnTo>
                    <a:pt x="184" y="321"/>
                  </a:lnTo>
                  <a:lnTo>
                    <a:pt x="201" y="252"/>
                  </a:lnTo>
                  <a:lnTo>
                    <a:pt x="257" y="214"/>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spcBef>
                  <a:spcPct val="0"/>
                </a:spcBef>
                <a:buClrTx/>
                <a:buFontTx/>
                <a:buNone/>
              </a:pPr>
              <a:endParaRPr kumimoji="0" lang="zh-CN" altLang="en-US" sz="2400" b="1" smtClean="0">
                <a:latin typeface="+mn-lt"/>
                <a:ea typeface="+mn-ea"/>
              </a:endParaRPr>
            </a:p>
          </p:txBody>
        </p:sp>
        <p:sp>
          <p:nvSpPr>
            <p:cNvPr id="700" name="Text Box 303"/>
            <p:cNvSpPr txBox="1">
              <a:spLocks noChangeArrowheads="1"/>
            </p:cNvSpPr>
            <p:nvPr/>
          </p:nvSpPr>
          <p:spPr bwMode="auto">
            <a:xfrm>
              <a:off x="5959411" y="2821043"/>
              <a:ext cx="1810157" cy="686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3200" b="1" dirty="0" smtClean="0">
                  <a:latin typeface="+mn-lt"/>
                  <a:ea typeface="+mn-ea"/>
                </a:rPr>
                <a:t>Internet</a:t>
              </a:r>
              <a:endParaRPr kumimoji="0" lang="zh-CN" altLang="en-US" sz="3200" b="1" dirty="0" smtClean="0">
                <a:latin typeface="+mn-lt"/>
                <a:ea typeface="+mn-ea"/>
              </a:endParaRPr>
            </a:p>
          </p:txBody>
        </p:sp>
        <p:sp>
          <p:nvSpPr>
            <p:cNvPr id="701" name="Line 304"/>
            <p:cNvSpPr>
              <a:spLocks noChangeShapeType="1"/>
            </p:cNvSpPr>
            <p:nvPr/>
          </p:nvSpPr>
          <p:spPr bwMode="auto">
            <a:xfrm flipV="1">
              <a:off x="2519363" y="2918370"/>
              <a:ext cx="0" cy="21907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02" name="Line 305"/>
            <p:cNvSpPr>
              <a:spLocks noChangeShapeType="1"/>
            </p:cNvSpPr>
            <p:nvPr/>
          </p:nvSpPr>
          <p:spPr bwMode="auto">
            <a:xfrm flipH="1">
              <a:off x="2625725" y="3245395"/>
              <a:ext cx="104775"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03" name="Oval 307"/>
            <p:cNvSpPr>
              <a:spLocks noChangeArrowheads="1"/>
            </p:cNvSpPr>
            <p:nvPr/>
          </p:nvSpPr>
          <p:spPr bwMode="auto">
            <a:xfrm>
              <a:off x="2520950" y="2483395"/>
              <a:ext cx="1893888" cy="981075"/>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04" name="Text Box 308"/>
            <p:cNvSpPr txBox="1">
              <a:spLocks noChangeArrowheads="1"/>
            </p:cNvSpPr>
            <p:nvPr/>
          </p:nvSpPr>
          <p:spPr bwMode="auto">
            <a:xfrm>
              <a:off x="3052763" y="2737395"/>
              <a:ext cx="851919" cy="541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2400" b="1" smtClean="0">
                  <a:latin typeface="+mn-lt"/>
                  <a:ea typeface="+mn-ea"/>
                </a:rPr>
                <a:t>ISP</a:t>
              </a:r>
              <a:r>
                <a:rPr kumimoji="0" lang="en-US" altLang="zh-CN" sz="2400" b="1" baseline="-25000" smtClean="0">
                  <a:latin typeface="+mn-lt"/>
                  <a:ea typeface="+mn-ea"/>
                </a:rPr>
                <a:t>1</a:t>
              </a:r>
            </a:p>
          </p:txBody>
        </p:sp>
        <p:sp>
          <p:nvSpPr>
            <p:cNvPr id="705" name="Oval 310"/>
            <p:cNvSpPr>
              <a:spLocks noChangeArrowheads="1"/>
            </p:cNvSpPr>
            <p:nvPr/>
          </p:nvSpPr>
          <p:spPr bwMode="auto">
            <a:xfrm>
              <a:off x="3671888" y="4002633"/>
              <a:ext cx="1893887" cy="982662"/>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06" name="Text Box 311"/>
            <p:cNvSpPr txBox="1">
              <a:spLocks noChangeArrowheads="1"/>
            </p:cNvSpPr>
            <p:nvPr/>
          </p:nvSpPr>
          <p:spPr bwMode="auto">
            <a:xfrm>
              <a:off x="4205288" y="4258220"/>
              <a:ext cx="851919" cy="541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2400" b="1" smtClean="0">
                  <a:latin typeface="+mn-lt"/>
                  <a:ea typeface="+mn-ea"/>
                </a:rPr>
                <a:t>ISP</a:t>
              </a:r>
              <a:r>
                <a:rPr kumimoji="0" lang="en-US" altLang="zh-CN" sz="2400" b="1" baseline="-25000" smtClean="0">
                  <a:latin typeface="+mn-lt"/>
                  <a:ea typeface="+mn-ea"/>
                </a:rPr>
                <a:t>2</a:t>
              </a:r>
            </a:p>
          </p:txBody>
        </p:sp>
        <p:grpSp>
          <p:nvGrpSpPr>
            <p:cNvPr id="708" name="Group 936"/>
            <p:cNvGrpSpPr>
              <a:grpSpLocks/>
            </p:cNvGrpSpPr>
            <p:nvPr/>
          </p:nvGrpSpPr>
          <p:grpSpPr bwMode="auto">
            <a:xfrm>
              <a:off x="1979613" y="4250283"/>
              <a:ext cx="1785937" cy="1050925"/>
              <a:chOff x="1165" y="2587"/>
              <a:chExt cx="944" cy="526"/>
            </a:xfrm>
          </p:grpSpPr>
          <p:grpSp>
            <p:nvGrpSpPr>
              <p:cNvPr id="709" name="Group 416"/>
              <p:cNvGrpSpPr>
                <a:grpSpLocks/>
              </p:cNvGrpSpPr>
              <p:nvPr/>
            </p:nvGrpSpPr>
            <p:grpSpPr bwMode="auto">
              <a:xfrm>
                <a:off x="1259" y="2699"/>
                <a:ext cx="363" cy="288"/>
                <a:chOff x="624" y="2968"/>
                <a:chExt cx="1331" cy="920"/>
              </a:xfrm>
            </p:grpSpPr>
            <p:sp>
              <p:nvSpPr>
                <p:cNvPr id="777" name="Freeform 417"/>
                <p:cNvSpPr>
                  <a:spLocks/>
                </p:cNvSpPr>
                <p:nvPr/>
              </p:nvSpPr>
              <p:spPr bwMode="auto">
                <a:xfrm>
                  <a:off x="1238" y="2968"/>
                  <a:ext cx="713" cy="770"/>
                </a:xfrm>
                <a:custGeom>
                  <a:avLst/>
                  <a:gdLst>
                    <a:gd name="T0" fmla="*/ 992 w 1426"/>
                    <a:gd name="T1" fmla="*/ 2292 h 2309"/>
                    <a:gd name="T2" fmla="*/ 964 w 1426"/>
                    <a:gd name="T3" fmla="*/ 2309 h 2309"/>
                    <a:gd name="T4" fmla="*/ 0 w 1426"/>
                    <a:gd name="T5" fmla="*/ 1462 h 2309"/>
                    <a:gd name="T6" fmla="*/ 326 w 1426"/>
                    <a:gd name="T7" fmla="*/ 59 h 2309"/>
                    <a:gd name="T8" fmla="*/ 369 w 1426"/>
                    <a:gd name="T9" fmla="*/ 18 h 2309"/>
                    <a:gd name="T10" fmla="*/ 414 w 1426"/>
                    <a:gd name="T11" fmla="*/ 0 h 2309"/>
                    <a:gd name="T12" fmla="*/ 457 w 1426"/>
                    <a:gd name="T13" fmla="*/ 9 h 2309"/>
                    <a:gd name="T14" fmla="*/ 1381 w 1426"/>
                    <a:gd name="T15" fmla="*/ 400 h 2309"/>
                    <a:gd name="T16" fmla="*/ 1411 w 1426"/>
                    <a:gd name="T17" fmla="*/ 421 h 2309"/>
                    <a:gd name="T18" fmla="*/ 1422 w 1426"/>
                    <a:gd name="T19" fmla="*/ 425 h 2309"/>
                    <a:gd name="T20" fmla="*/ 1426 w 1426"/>
                    <a:gd name="T21" fmla="*/ 445 h 2309"/>
                    <a:gd name="T22" fmla="*/ 1017 w 1426"/>
                    <a:gd name="T23" fmla="*/ 2306 h 2309"/>
                    <a:gd name="T24" fmla="*/ 992 w 1426"/>
                    <a:gd name="T25" fmla="*/ 2292 h 2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6" h="2309">
                      <a:moveTo>
                        <a:pt x="992" y="2292"/>
                      </a:moveTo>
                      <a:lnTo>
                        <a:pt x="964" y="2309"/>
                      </a:lnTo>
                      <a:lnTo>
                        <a:pt x="0" y="1462"/>
                      </a:lnTo>
                      <a:lnTo>
                        <a:pt x="326" y="59"/>
                      </a:lnTo>
                      <a:lnTo>
                        <a:pt x="369" y="18"/>
                      </a:lnTo>
                      <a:lnTo>
                        <a:pt x="414" y="0"/>
                      </a:lnTo>
                      <a:lnTo>
                        <a:pt x="457" y="9"/>
                      </a:lnTo>
                      <a:lnTo>
                        <a:pt x="1381" y="400"/>
                      </a:lnTo>
                      <a:lnTo>
                        <a:pt x="1411" y="421"/>
                      </a:lnTo>
                      <a:lnTo>
                        <a:pt x="1422" y="425"/>
                      </a:lnTo>
                      <a:lnTo>
                        <a:pt x="1426" y="445"/>
                      </a:lnTo>
                      <a:lnTo>
                        <a:pt x="1017" y="2306"/>
                      </a:lnTo>
                      <a:lnTo>
                        <a:pt x="992" y="2292"/>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78" name="Freeform 418"/>
                <p:cNvSpPr>
                  <a:spLocks/>
                </p:cNvSpPr>
                <p:nvPr/>
              </p:nvSpPr>
              <p:spPr bwMode="auto">
                <a:xfrm>
                  <a:off x="1668" y="3087"/>
                  <a:ext cx="286" cy="660"/>
                </a:xfrm>
                <a:custGeom>
                  <a:avLst/>
                  <a:gdLst>
                    <a:gd name="T0" fmla="*/ 573 w 573"/>
                    <a:gd name="T1" fmla="*/ 86 h 1980"/>
                    <a:gd name="T2" fmla="*/ 568 w 573"/>
                    <a:gd name="T3" fmla="*/ 132 h 1980"/>
                    <a:gd name="T4" fmla="*/ 155 w 573"/>
                    <a:gd name="T5" fmla="*/ 1923 h 1980"/>
                    <a:gd name="T6" fmla="*/ 151 w 573"/>
                    <a:gd name="T7" fmla="*/ 1955 h 1980"/>
                    <a:gd name="T8" fmla="*/ 140 w 573"/>
                    <a:gd name="T9" fmla="*/ 1972 h 1980"/>
                    <a:gd name="T10" fmla="*/ 125 w 573"/>
                    <a:gd name="T11" fmla="*/ 1980 h 1980"/>
                    <a:gd name="T12" fmla="*/ 111 w 573"/>
                    <a:gd name="T13" fmla="*/ 1975 h 1980"/>
                    <a:gd name="T14" fmla="*/ 86 w 573"/>
                    <a:gd name="T15" fmla="*/ 1955 h 1980"/>
                    <a:gd name="T16" fmla="*/ 0 w 573"/>
                    <a:gd name="T17" fmla="*/ 1880 h 1980"/>
                    <a:gd name="T18" fmla="*/ 425 w 573"/>
                    <a:gd name="T19" fmla="*/ 39 h 1980"/>
                    <a:gd name="T20" fmla="*/ 420 w 573"/>
                    <a:gd name="T21" fmla="*/ 27 h 1980"/>
                    <a:gd name="T22" fmla="*/ 396 w 573"/>
                    <a:gd name="T23" fmla="*/ 0 h 1980"/>
                    <a:gd name="T24" fmla="*/ 445 w 573"/>
                    <a:gd name="T25" fmla="*/ 20 h 1980"/>
                    <a:gd name="T26" fmla="*/ 541 w 573"/>
                    <a:gd name="T27" fmla="*/ 61 h 1980"/>
                    <a:gd name="T28" fmla="*/ 559 w 573"/>
                    <a:gd name="T29" fmla="*/ 75 h 1980"/>
                    <a:gd name="T30" fmla="*/ 573 w 573"/>
                    <a:gd name="T31" fmla="*/ 86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3" h="1980">
                      <a:moveTo>
                        <a:pt x="573" y="86"/>
                      </a:moveTo>
                      <a:lnTo>
                        <a:pt x="568" y="132"/>
                      </a:lnTo>
                      <a:lnTo>
                        <a:pt x="155" y="1923"/>
                      </a:lnTo>
                      <a:lnTo>
                        <a:pt x="151" y="1955"/>
                      </a:lnTo>
                      <a:lnTo>
                        <a:pt x="140" y="1972"/>
                      </a:lnTo>
                      <a:lnTo>
                        <a:pt x="125" y="1980"/>
                      </a:lnTo>
                      <a:lnTo>
                        <a:pt x="111" y="1975"/>
                      </a:lnTo>
                      <a:lnTo>
                        <a:pt x="86" y="1955"/>
                      </a:lnTo>
                      <a:lnTo>
                        <a:pt x="0" y="1880"/>
                      </a:lnTo>
                      <a:lnTo>
                        <a:pt x="425" y="39"/>
                      </a:lnTo>
                      <a:lnTo>
                        <a:pt x="420" y="27"/>
                      </a:lnTo>
                      <a:lnTo>
                        <a:pt x="396" y="0"/>
                      </a:lnTo>
                      <a:lnTo>
                        <a:pt x="445" y="20"/>
                      </a:lnTo>
                      <a:lnTo>
                        <a:pt x="541" y="61"/>
                      </a:lnTo>
                      <a:lnTo>
                        <a:pt x="559" y="75"/>
                      </a:lnTo>
                      <a:lnTo>
                        <a:pt x="573" y="86"/>
                      </a:lnTo>
                      <a:close/>
                    </a:path>
                  </a:pathLst>
                </a:custGeom>
                <a:solidFill>
                  <a:srgbClr val="202020"/>
                </a:solidFill>
                <a:ln w="7938">
                  <a:solidFill>
                    <a:srgbClr val="20202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79" name="Freeform 419"/>
                <p:cNvSpPr>
                  <a:spLocks/>
                </p:cNvSpPr>
                <p:nvPr/>
              </p:nvSpPr>
              <p:spPr bwMode="auto">
                <a:xfrm>
                  <a:off x="1432" y="2970"/>
                  <a:ext cx="523" cy="147"/>
                </a:xfrm>
                <a:custGeom>
                  <a:avLst/>
                  <a:gdLst>
                    <a:gd name="T0" fmla="*/ 0 w 1045"/>
                    <a:gd name="T1" fmla="*/ 0 h 441"/>
                    <a:gd name="T2" fmla="*/ 31 w 1045"/>
                    <a:gd name="T3" fmla="*/ 1 h 441"/>
                    <a:gd name="T4" fmla="*/ 62 w 1045"/>
                    <a:gd name="T5" fmla="*/ 10 h 441"/>
                    <a:gd name="T6" fmla="*/ 1005 w 1045"/>
                    <a:gd name="T7" fmla="*/ 409 h 441"/>
                    <a:gd name="T8" fmla="*/ 1037 w 1045"/>
                    <a:gd name="T9" fmla="*/ 427 h 441"/>
                    <a:gd name="T10" fmla="*/ 1045 w 1045"/>
                    <a:gd name="T11" fmla="*/ 441 h 441"/>
                    <a:gd name="T12" fmla="*/ 0 w 1045"/>
                    <a:gd name="T13" fmla="*/ 0 h 441"/>
                  </a:gdLst>
                  <a:ahLst/>
                  <a:cxnLst>
                    <a:cxn ang="0">
                      <a:pos x="T0" y="T1"/>
                    </a:cxn>
                    <a:cxn ang="0">
                      <a:pos x="T2" y="T3"/>
                    </a:cxn>
                    <a:cxn ang="0">
                      <a:pos x="T4" y="T5"/>
                    </a:cxn>
                    <a:cxn ang="0">
                      <a:pos x="T6" y="T7"/>
                    </a:cxn>
                    <a:cxn ang="0">
                      <a:pos x="T8" y="T9"/>
                    </a:cxn>
                    <a:cxn ang="0">
                      <a:pos x="T10" y="T11"/>
                    </a:cxn>
                    <a:cxn ang="0">
                      <a:pos x="T12" y="T13"/>
                    </a:cxn>
                  </a:cxnLst>
                  <a:rect l="0" t="0" r="r" b="b"/>
                  <a:pathLst>
                    <a:path w="1045" h="441">
                      <a:moveTo>
                        <a:pt x="0" y="0"/>
                      </a:moveTo>
                      <a:lnTo>
                        <a:pt x="31" y="1"/>
                      </a:lnTo>
                      <a:lnTo>
                        <a:pt x="62" y="10"/>
                      </a:lnTo>
                      <a:lnTo>
                        <a:pt x="1005" y="409"/>
                      </a:lnTo>
                      <a:lnTo>
                        <a:pt x="1037" y="427"/>
                      </a:lnTo>
                      <a:lnTo>
                        <a:pt x="1045" y="441"/>
                      </a:lnTo>
                      <a:lnTo>
                        <a:pt x="0" y="0"/>
                      </a:lnTo>
                      <a:close/>
                    </a:path>
                  </a:pathLst>
                </a:custGeom>
                <a:solidFill>
                  <a:srgbClr val="202020"/>
                </a:solidFill>
                <a:ln w="7938">
                  <a:solidFill>
                    <a:srgbClr val="20202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80" name="Freeform 420"/>
                <p:cNvSpPr>
                  <a:spLocks/>
                </p:cNvSpPr>
                <p:nvPr/>
              </p:nvSpPr>
              <p:spPr bwMode="auto">
                <a:xfrm>
                  <a:off x="1315" y="3056"/>
                  <a:ext cx="478" cy="573"/>
                </a:xfrm>
                <a:custGeom>
                  <a:avLst/>
                  <a:gdLst>
                    <a:gd name="T0" fmla="*/ 619 w 955"/>
                    <a:gd name="T1" fmla="*/ 1719 h 1719"/>
                    <a:gd name="T2" fmla="*/ 0 w 955"/>
                    <a:gd name="T3" fmla="*/ 1212 h 1719"/>
                    <a:gd name="T4" fmla="*/ 290 w 955"/>
                    <a:gd name="T5" fmla="*/ 0 h 1719"/>
                    <a:gd name="T6" fmla="*/ 955 w 955"/>
                    <a:gd name="T7" fmla="*/ 313 h 1719"/>
                    <a:gd name="T8" fmla="*/ 619 w 955"/>
                    <a:gd name="T9" fmla="*/ 1719 h 1719"/>
                  </a:gdLst>
                  <a:ahLst/>
                  <a:cxnLst>
                    <a:cxn ang="0">
                      <a:pos x="T0" y="T1"/>
                    </a:cxn>
                    <a:cxn ang="0">
                      <a:pos x="T2" y="T3"/>
                    </a:cxn>
                    <a:cxn ang="0">
                      <a:pos x="T4" y="T5"/>
                    </a:cxn>
                    <a:cxn ang="0">
                      <a:pos x="T6" y="T7"/>
                    </a:cxn>
                    <a:cxn ang="0">
                      <a:pos x="T8" y="T9"/>
                    </a:cxn>
                  </a:cxnLst>
                  <a:rect l="0" t="0" r="r" b="b"/>
                  <a:pathLst>
                    <a:path w="955" h="1719">
                      <a:moveTo>
                        <a:pt x="619" y="1719"/>
                      </a:moveTo>
                      <a:lnTo>
                        <a:pt x="0" y="1212"/>
                      </a:lnTo>
                      <a:lnTo>
                        <a:pt x="290" y="0"/>
                      </a:lnTo>
                      <a:lnTo>
                        <a:pt x="955" y="313"/>
                      </a:lnTo>
                      <a:lnTo>
                        <a:pt x="619" y="1719"/>
                      </a:lnTo>
                      <a:close/>
                    </a:path>
                  </a:pathLst>
                </a:custGeom>
                <a:solidFill>
                  <a:srgbClr val="000000"/>
                </a:solidFill>
                <a:ln w="7938">
                  <a:solidFill>
                    <a:srgbClr val="80808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81" name="Freeform 421"/>
                <p:cNvSpPr>
                  <a:spLocks/>
                </p:cNvSpPr>
                <p:nvPr/>
              </p:nvSpPr>
              <p:spPr bwMode="auto">
                <a:xfrm>
                  <a:off x="1337" y="3076"/>
                  <a:ext cx="431" cy="529"/>
                </a:xfrm>
                <a:custGeom>
                  <a:avLst/>
                  <a:gdLst>
                    <a:gd name="T0" fmla="*/ 546 w 862"/>
                    <a:gd name="T1" fmla="*/ 1587 h 1587"/>
                    <a:gd name="T2" fmla="*/ 0 w 862"/>
                    <a:gd name="T3" fmla="*/ 1134 h 1587"/>
                    <a:gd name="T4" fmla="*/ 272 w 862"/>
                    <a:gd name="T5" fmla="*/ 0 h 1587"/>
                    <a:gd name="T6" fmla="*/ 862 w 862"/>
                    <a:gd name="T7" fmla="*/ 268 h 1587"/>
                    <a:gd name="T8" fmla="*/ 546 w 862"/>
                    <a:gd name="T9" fmla="*/ 1587 h 1587"/>
                  </a:gdLst>
                  <a:ahLst/>
                  <a:cxnLst>
                    <a:cxn ang="0">
                      <a:pos x="T0" y="T1"/>
                    </a:cxn>
                    <a:cxn ang="0">
                      <a:pos x="T2" y="T3"/>
                    </a:cxn>
                    <a:cxn ang="0">
                      <a:pos x="T4" y="T5"/>
                    </a:cxn>
                    <a:cxn ang="0">
                      <a:pos x="T6" y="T7"/>
                    </a:cxn>
                    <a:cxn ang="0">
                      <a:pos x="T8" y="T9"/>
                    </a:cxn>
                  </a:cxnLst>
                  <a:rect l="0" t="0" r="r" b="b"/>
                  <a:pathLst>
                    <a:path w="862" h="1587">
                      <a:moveTo>
                        <a:pt x="546" y="1587"/>
                      </a:moveTo>
                      <a:lnTo>
                        <a:pt x="0" y="1134"/>
                      </a:lnTo>
                      <a:lnTo>
                        <a:pt x="272" y="0"/>
                      </a:lnTo>
                      <a:lnTo>
                        <a:pt x="862" y="268"/>
                      </a:lnTo>
                      <a:lnTo>
                        <a:pt x="546" y="1587"/>
                      </a:lnTo>
                      <a:close/>
                    </a:path>
                  </a:pathLst>
                </a:custGeom>
                <a:solidFill>
                  <a:srgbClr val="C7C7C7"/>
                </a:solidFill>
                <a:ln w="7938">
                  <a:solidFill>
                    <a:srgbClr val="40404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82" name="Freeform 422"/>
                <p:cNvSpPr>
                  <a:spLocks/>
                </p:cNvSpPr>
                <p:nvPr/>
              </p:nvSpPr>
              <p:spPr bwMode="auto">
                <a:xfrm>
                  <a:off x="1233" y="2968"/>
                  <a:ext cx="203" cy="494"/>
                </a:xfrm>
                <a:custGeom>
                  <a:avLst/>
                  <a:gdLst>
                    <a:gd name="T0" fmla="*/ 393 w 408"/>
                    <a:gd name="T1" fmla="*/ 0 h 1480"/>
                    <a:gd name="T2" fmla="*/ 370 w 408"/>
                    <a:gd name="T3" fmla="*/ 11 h 1480"/>
                    <a:gd name="T4" fmla="*/ 356 w 408"/>
                    <a:gd name="T5" fmla="*/ 19 h 1480"/>
                    <a:gd name="T6" fmla="*/ 338 w 408"/>
                    <a:gd name="T7" fmla="*/ 37 h 1480"/>
                    <a:gd name="T8" fmla="*/ 325 w 408"/>
                    <a:gd name="T9" fmla="*/ 59 h 1480"/>
                    <a:gd name="T10" fmla="*/ 320 w 408"/>
                    <a:gd name="T11" fmla="*/ 77 h 1480"/>
                    <a:gd name="T12" fmla="*/ 0 w 408"/>
                    <a:gd name="T13" fmla="*/ 1459 h 1480"/>
                    <a:gd name="T14" fmla="*/ 12 w 408"/>
                    <a:gd name="T15" fmla="*/ 1480 h 1480"/>
                    <a:gd name="T16" fmla="*/ 337 w 408"/>
                    <a:gd name="T17" fmla="*/ 77 h 1480"/>
                    <a:gd name="T18" fmla="*/ 346 w 408"/>
                    <a:gd name="T19" fmla="*/ 57 h 1480"/>
                    <a:gd name="T20" fmla="*/ 355 w 408"/>
                    <a:gd name="T21" fmla="*/ 43 h 1480"/>
                    <a:gd name="T22" fmla="*/ 368 w 408"/>
                    <a:gd name="T23" fmla="*/ 30 h 1480"/>
                    <a:gd name="T24" fmla="*/ 384 w 408"/>
                    <a:gd name="T25" fmla="*/ 19 h 1480"/>
                    <a:gd name="T26" fmla="*/ 400 w 408"/>
                    <a:gd name="T27" fmla="*/ 12 h 1480"/>
                    <a:gd name="T28" fmla="*/ 408 w 408"/>
                    <a:gd name="T29" fmla="*/ 5 h 1480"/>
                    <a:gd name="T30" fmla="*/ 393 w 408"/>
                    <a:gd name="T31" fmla="*/ 0 h 1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8" h="1480">
                      <a:moveTo>
                        <a:pt x="393" y="0"/>
                      </a:moveTo>
                      <a:lnTo>
                        <a:pt x="370" y="11"/>
                      </a:lnTo>
                      <a:lnTo>
                        <a:pt x="356" y="19"/>
                      </a:lnTo>
                      <a:lnTo>
                        <a:pt x="338" y="37"/>
                      </a:lnTo>
                      <a:lnTo>
                        <a:pt x="325" y="59"/>
                      </a:lnTo>
                      <a:lnTo>
                        <a:pt x="320" y="77"/>
                      </a:lnTo>
                      <a:lnTo>
                        <a:pt x="0" y="1459"/>
                      </a:lnTo>
                      <a:lnTo>
                        <a:pt x="12" y="1480"/>
                      </a:lnTo>
                      <a:lnTo>
                        <a:pt x="337" y="77"/>
                      </a:lnTo>
                      <a:lnTo>
                        <a:pt x="346" y="57"/>
                      </a:lnTo>
                      <a:lnTo>
                        <a:pt x="355" y="43"/>
                      </a:lnTo>
                      <a:lnTo>
                        <a:pt x="368" y="30"/>
                      </a:lnTo>
                      <a:lnTo>
                        <a:pt x="384" y="19"/>
                      </a:lnTo>
                      <a:lnTo>
                        <a:pt x="400" y="12"/>
                      </a:lnTo>
                      <a:lnTo>
                        <a:pt x="408" y="5"/>
                      </a:lnTo>
                      <a:lnTo>
                        <a:pt x="393" y="0"/>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83" name="Freeform 423"/>
                <p:cNvSpPr>
                  <a:spLocks/>
                </p:cNvSpPr>
                <p:nvPr/>
              </p:nvSpPr>
              <p:spPr bwMode="auto">
                <a:xfrm>
                  <a:off x="1204" y="3479"/>
                  <a:ext cx="532" cy="321"/>
                </a:xfrm>
                <a:custGeom>
                  <a:avLst/>
                  <a:gdLst>
                    <a:gd name="T0" fmla="*/ 1065 w 1065"/>
                    <a:gd name="T1" fmla="*/ 963 h 963"/>
                    <a:gd name="T2" fmla="*/ 1047 w 1065"/>
                    <a:gd name="T3" fmla="*/ 833 h 963"/>
                    <a:gd name="T4" fmla="*/ 1015 w 1065"/>
                    <a:gd name="T5" fmla="*/ 776 h 963"/>
                    <a:gd name="T6" fmla="*/ 137 w 1065"/>
                    <a:gd name="T7" fmla="*/ 3 h 963"/>
                    <a:gd name="T8" fmla="*/ 96 w 1065"/>
                    <a:gd name="T9" fmla="*/ 0 h 963"/>
                    <a:gd name="T10" fmla="*/ 59 w 1065"/>
                    <a:gd name="T11" fmla="*/ 3 h 963"/>
                    <a:gd name="T12" fmla="*/ 32 w 1065"/>
                    <a:gd name="T13" fmla="*/ 42 h 963"/>
                    <a:gd name="T14" fmla="*/ 0 w 1065"/>
                    <a:gd name="T15" fmla="*/ 145 h 963"/>
                    <a:gd name="T16" fmla="*/ 865 w 1065"/>
                    <a:gd name="T17" fmla="*/ 954 h 963"/>
                    <a:gd name="T18" fmla="*/ 1065 w 1065"/>
                    <a:gd name="T19" fmla="*/ 963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5" h="963">
                      <a:moveTo>
                        <a:pt x="1065" y="963"/>
                      </a:moveTo>
                      <a:lnTo>
                        <a:pt x="1047" y="833"/>
                      </a:lnTo>
                      <a:lnTo>
                        <a:pt x="1015" y="776"/>
                      </a:lnTo>
                      <a:lnTo>
                        <a:pt x="137" y="3"/>
                      </a:lnTo>
                      <a:lnTo>
                        <a:pt x="96" y="0"/>
                      </a:lnTo>
                      <a:lnTo>
                        <a:pt x="59" y="3"/>
                      </a:lnTo>
                      <a:lnTo>
                        <a:pt x="32" y="42"/>
                      </a:lnTo>
                      <a:lnTo>
                        <a:pt x="0" y="145"/>
                      </a:lnTo>
                      <a:lnTo>
                        <a:pt x="865" y="954"/>
                      </a:lnTo>
                      <a:lnTo>
                        <a:pt x="1065" y="963"/>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84" name="Freeform 424"/>
                <p:cNvSpPr>
                  <a:spLocks/>
                </p:cNvSpPr>
                <p:nvPr/>
              </p:nvSpPr>
              <p:spPr bwMode="auto">
                <a:xfrm>
                  <a:off x="642" y="3519"/>
                  <a:ext cx="985" cy="288"/>
                </a:xfrm>
                <a:custGeom>
                  <a:avLst/>
                  <a:gdLst>
                    <a:gd name="T0" fmla="*/ 0 w 1969"/>
                    <a:gd name="T1" fmla="*/ 0 h 862"/>
                    <a:gd name="T2" fmla="*/ 1121 w 1969"/>
                    <a:gd name="T3" fmla="*/ 24 h 862"/>
                    <a:gd name="T4" fmla="*/ 1969 w 1969"/>
                    <a:gd name="T5" fmla="*/ 814 h 862"/>
                    <a:gd name="T6" fmla="*/ 478 w 1969"/>
                    <a:gd name="T7" fmla="*/ 862 h 862"/>
                    <a:gd name="T8" fmla="*/ 0 w 1969"/>
                    <a:gd name="T9" fmla="*/ 0 h 862"/>
                  </a:gdLst>
                  <a:ahLst/>
                  <a:cxnLst>
                    <a:cxn ang="0">
                      <a:pos x="T0" y="T1"/>
                    </a:cxn>
                    <a:cxn ang="0">
                      <a:pos x="T2" y="T3"/>
                    </a:cxn>
                    <a:cxn ang="0">
                      <a:pos x="T4" y="T5"/>
                    </a:cxn>
                    <a:cxn ang="0">
                      <a:pos x="T6" y="T7"/>
                    </a:cxn>
                    <a:cxn ang="0">
                      <a:pos x="T8" y="T9"/>
                    </a:cxn>
                  </a:cxnLst>
                  <a:rect l="0" t="0" r="r" b="b"/>
                  <a:pathLst>
                    <a:path w="1969" h="862">
                      <a:moveTo>
                        <a:pt x="0" y="0"/>
                      </a:moveTo>
                      <a:lnTo>
                        <a:pt x="1121" y="24"/>
                      </a:lnTo>
                      <a:lnTo>
                        <a:pt x="1969" y="814"/>
                      </a:lnTo>
                      <a:lnTo>
                        <a:pt x="478" y="862"/>
                      </a:lnTo>
                      <a:lnTo>
                        <a:pt x="0" y="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85" name="Freeform 425"/>
                <p:cNvSpPr>
                  <a:spLocks/>
                </p:cNvSpPr>
                <p:nvPr/>
              </p:nvSpPr>
              <p:spPr bwMode="auto">
                <a:xfrm>
                  <a:off x="852" y="3789"/>
                  <a:ext cx="889" cy="99"/>
                </a:xfrm>
                <a:custGeom>
                  <a:avLst/>
                  <a:gdLst>
                    <a:gd name="T0" fmla="*/ 54 w 1777"/>
                    <a:gd name="T1" fmla="*/ 52 h 297"/>
                    <a:gd name="T2" fmla="*/ 0 w 1777"/>
                    <a:gd name="T3" fmla="*/ 297 h 297"/>
                    <a:gd name="T4" fmla="*/ 1759 w 1777"/>
                    <a:gd name="T5" fmla="*/ 257 h 297"/>
                    <a:gd name="T6" fmla="*/ 1777 w 1777"/>
                    <a:gd name="T7" fmla="*/ 173 h 297"/>
                    <a:gd name="T8" fmla="*/ 1773 w 1777"/>
                    <a:gd name="T9" fmla="*/ 74 h 297"/>
                    <a:gd name="T10" fmla="*/ 1768 w 1777"/>
                    <a:gd name="T11" fmla="*/ 0 h 297"/>
                    <a:gd name="T12" fmla="*/ 54 w 1777"/>
                    <a:gd name="T13" fmla="*/ 52 h 297"/>
                  </a:gdLst>
                  <a:ahLst/>
                  <a:cxnLst>
                    <a:cxn ang="0">
                      <a:pos x="T0" y="T1"/>
                    </a:cxn>
                    <a:cxn ang="0">
                      <a:pos x="T2" y="T3"/>
                    </a:cxn>
                    <a:cxn ang="0">
                      <a:pos x="T4" y="T5"/>
                    </a:cxn>
                    <a:cxn ang="0">
                      <a:pos x="T6" y="T7"/>
                    </a:cxn>
                    <a:cxn ang="0">
                      <a:pos x="T8" y="T9"/>
                    </a:cxn>
                    <a:cxn ang="0">
                      <a:pos x="T10" y="T11"/>
                    </a:cxn>
                    <a:cxn ang="0">
                      <a:pos x="T12" y="T13"/>
                    </a:cxn>
                  </a:cxnLst>
                  <a:rect l="0" t="0" r="r" b="b"/>
                  <a:pathLst>
                    <a:path w="1777" h="297">
                      <a:moveTo>
                        <a:pt x="54" y="52"/>
                      </a:moveTo>
                      <a:lnTo>
                        <a:pt x="0" y="297"/>
                      </a:lnTo>
                      <a:lnTo>
                        <a:pt x="1759" y="257"/>
                      </a:lnTo>
                      <a:lnTo>
                        <a:pt x="1777" y="173"/>
                      </a:lnTo>
                      <a:lnTo>
                        <a:pt x="1773" y="74"/>
                      </a:lnTo>
                      <a:lnTo>
                        <a:pt x="1768" y="0"/>
                      </a:lnTo>
                      <a:lnTo>
                        <a:pt x="54" y="52"/>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86" name="Freeform 426"/>
                <p:cNvSpPr>
                  <a:spLocks/>
                </p:cNvSpPr>
                <p:nvPr/>
              </p:nvSpPr>
              <p:spPr bwMode="auto">
                <a:xfrm>
                  <a:off x="624" y="3519"/>
                  <a:ext cx="256" cy="369"/>
                </a:xfrm>
                <a:custGeom>
                  <a:avLst/>
                  <a:gdLst>
                    <a:gd name="T0" fmla="*/ 37 w 513"/>
                    <a:gd name="T1" fmla="*/ 0 h 1106"/>
                    <a:gd name="T2" fmla="*/ 0 w 513"/>
                    <a:gd name="T3" fmla="*/ 200 h 1106"/>
                    <a:gd name="T4" fmla="*/ 457 w 513"/>
                    <a:gd name="T5" fmla="*/ 1106 h 1106"/>
                    <a:gd name="T6" fmla="*/ 513 w 513"/>
                    <a:gd name="T7" fmla="*/ 862 h 1106"/>
                    <a:gd name="T8" fmla="*/ 37 w 513"/>
                    <a:gd name="T9" fmla="*/ 0 h 1106"/>
                  </a:gdLst>
                  <a:ahLst/>
                  <a:cxnLst>
                    <a:cxn ang="0">
                      <a:pos x="T0" y="T1"/>
                    </a:cxn>
                    <a:cxn ang="0">
                      <a:pos x="T2" y="T3"/>
                    </a:cxn>
                    <a:cxn ang="0">
                      <a:pos x="T4" y="T5"/>
                    </a:cxn>
                    <a:cxn ang="0">
                      <a:pos x="T6" y="T7"/>
                    </a:cxn>
                    <a:cxn ang="0">
                      <a:pos x="T8" y="T9"/>
                    </a:cxn>
                  </a:cxnLst>
                  <a:rect l="0" t="0" r="r" b="b"/>
                  <a:pathLst>
                    <a:path w="513" h="1106">
                      <a:moveTo>
                        <a:pt x="37" y="0"/>
                      </a:moveTo>
                      <a:lnTo>
                        <a:pt x="0" y="200"/>
                      </a:lnTo>
                      <a:lnTo>
                        <a:pt x="457" y="1106"/>
                      </a:lnTo>
                      <a:lnTo>
                        <a:pt x="513" y="862"/>
                      </a:lnTo>
                      <a:lnTo>
                        <a:pt x="37"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87" name="Freeform 427"/>
                <p:cNvSpPr>
                  <a:spLocks/>
                </p:cNvSpPr>
                <p:nvPr/>
              </p:nvSpPr>
              <p:spPr bwMode="auto">
                <a:xfrm>
                  <a:off x="1206" y="3791"/>
                  <a:ext cx="132" cy="8"/>
                </a:xfrm>
                <a:custGeom>
                  <a:avLst/>
                  <a:gdLst>
                    <a:gd name="T0" fmla="*/ 2 w 262"/>
                    <a:gd name="T1" fmla="*/ 25 h 25"/>
                    <a:gd name="T2" fmla="*/ 0 w 262"/>
                    <a:gd name="T3" fmla="*/ 0 h 25"/>
                    <a:gd name="T4" fmla="*/ 249 w 262"/>
                    <a:gd name="T5" fmla="*/ 0 h 25"/>
                    <a:gd name="T6" fmla="*/ 262 w 262"/>
                    <a:gd name="T7" fmla="*/ 19 h 25"/>
                    <a:gd name="T8" fmla="*/ 2 w 262"/>
                    <a:gd name="T9" fmla="*/ 25 h 25"/>
                  </a:gdLst>
                  <a:ahLst/>
                  <a:cxnLst>
                    <a:cxn ang="0">
                      <a:pos x="T0" y="T1"/>
                    </a:cxn>
                    <a:cxn ang="0">
                      <a:pos x="T2" y="T3"/>
                    </a:cxn>
                    <a:cxn ang="0">
                      <a:pos x="T4" y="T5"/>
                    </a:cxn>
                    <a:cxn ang="0">
                      <a:pos x="T6" y="T7"/>
                    </a:cxn>
                    <a:cxn ang="0">
                      <a:pos x="T8" y="T9"/>
                    </a:cxn>
                  </a:cxnLst>
                  <a:rect l="0" t="0" r="r" b="b"/>
                  <a:pathLst>
                    <a:path w="262" h="25">
                      <a:moveTo>
                        <a:pt x="2" y="25"/>
                      </a:moveTo>
                      <a:lnTo>
                        <a:pt x="0" y="0"/>
                      </a:lnTo>
                      <a:lnTo>
                        <a:pt x="249" y="0"/>
                      </a:lnTo>
                      <a:lnTo>
                        <a:pt x="262" y="19"/>
                      </a:lnTo>
                      <a:lnTo>
                        <a:pt x="2" y="25"/>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88" name="Freeform 428"/>
                <p:cNvSpPr>
                  <a:spLocks/>
                </p:cNvSpPr>
                <p:nvPr/>
              </p:nvSpPr>
              <p:spPr bwMode="auto">
                <a:xfrm>
                  <a:off x="927" y="3521"/>
                  <a:ext cx="281" cy="279"/>
                </a:xfrm>
                <a:custGeom>
                  <a:avLst/>
                  <a:gdLst>
                    <a:gd name="T0" fmla="*/ 557 w 561"/>
                    <a:gd name="T1" fmla="*/ 801 h 836"/>
                    <a:gd name="T2" fmla="*/ 0 w 561"/>
                    <a:gd name="T3" fmla="*/ 0 h 836"/>
                    <a:gd name="T4" fmla="*/ 561 w 561"/>
                    <a:gd name="T5" fmla="*/ 836 h 836"/>
                    <a:gd name="T6" fmla="*/ 557 w 561"/>
                    <a:gd name="T7" fmla="*/ 801 h 836"/>
                  </a:gdLst>
                  <a:ahLst/>
                  <a:cxnLst>
                    <a:cxn ang="0">
                      <a:pos x="T0" y="T1"/>
                    </a:cxn>
                    <a:cxn ang="0">
                      <a:pos x="T2" y="T3"/>
                    </a:cxn>
                    <a:cxn ang="0">
                      <a:pos x="T4" y="T5"/>
                    </a:cxn>
                    <a:cxn ang="0">
                      <a:pos x="T6" y="T7"/>
                    </a:cxn>
                  </a:cxnLst>
                  <a:rect l="0" t="0" r="r" b="b"/>
                  <a:pathLst>
                    <a:path w="561" h="836">
                      <a:moveTo>
                        <a:pt x="557" y="801"/>
                      </a:moveTo>
                      <a:lnTo>
                        <a:pt x="0" y="0"/>
                      </a:lnTo>
                      <a:lnTo>
                        <a:pt x="561" y="836"/>
                      </a:lnTo>
                      <a:lnTo>
                        <a:pt x="557" y="801"/>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nvGrpSpPr>
                <p:cNvPr id="789" name="Group 429"/>
                <p:cNvGrpSpPr>
                  <a:grpSpLocks/>
                </p:cNvGrpSpPr>
                <p:nvPr/>
              </p:nvGrpSpPr>
              <p:grpSpPr bwMode="auto">
                <a:xfrm>
                  <a:off x="700" y="3526"/>
                  <a:ext cx="515" cy="270"/>
                  <a:chOff x="700" y="3526"/>
                  <a:chExt cx="515" cy="270"/>
                </a:xfrm>
              </p:grpSpPr>
              <p:grpSp>
                <p:nvGrpSpPr>
                  <p:cNvPr id="815" name="Group 430"/>
                  <p:cNvGrpSpPr>
                    <a:grpSpLocks/>
                  </p:cNvGrpSpPr>
                  <p:nvPr/>
                </p:nvGrpSpPr>
                <p:grpSpPr bwMode="auto">
                  <a:xfrm>
                    <a:off x="737" y="3534"/>
                    <a:ext cx="49" cy="23"/>
                    <a:chOff x="737" y="3534"/>
                    <a:chExt cx="49" cy="23"/>
                  </a:xfrm>
                </p:grpSpPr>
                <p:sp>
                  <p:nvSpPr>
                    <p:cNvPr id="1226" name="Freeform 431"/>
                    <p:cNvSpPr>
                      <a:spLocks/>
                    </p:cNvSpPr>
                    <p:nvPr/>
                  </p:nvSpPr>
                  <p:spPr bwMode="auto">
                    <a:xfrm>
                      <a:off x="737" y="3534"/>
                      <a:ext cx="11" cy="23"/>
                    </a:xfrm>
                    <a:custGeom>
                      <a:avLst/>
                      <a:gdLst>
                        <a:gd name="T0" fmla="*/ 13 w 22"/>
                        <a:gd name="T1" fmla="*/ 67 h 67"/>
                        <a:gd name="T2" fmla="*/ 0 w 22"/>
                        <a:gd name="T3" fmla="*/ 26 h 67"/>
                        <a:gd name="T4" fmla="*/ 9 w 22"/>
                        <a:gd name="T5" fmla="*/ 0 h 67"/>
                        <a:gd name="T6" fmla="*/ 22 w 22"/>
                        <a:gd name="T7" fmla="*/ 30 h 67"/>
                        <a:gd name="T8" fmla="*/ 13 w 22"/>
                        <a:gd name="T9" fmla="*/ 67 h 67"/>
                      </a:gdLst>
                      <a:ahLst/>
                      <a:cxnLst>
                        <a:cxn ang="0">
                          <a:pos x="T0" y="T1"/>
                        </a:cxn>
                        <a:cxn ang="0">
                          <a:pos x="T2" y="T3"/>
                        </a:cxn>
                        <a:cxn ang="0">
                          <a:pos x="T4" y="T5"/>
                        </a:cxn>
                        <a:cxn ang="0">
                          <a:pos x="T6" y="T7"/>
                        </a:cxn>
                        <a:cxn ang="0">
                          <a:pos x="T8" y="T9"/>
                        </a:cxn>
                      </a:cxnLst>
                      <a:rect l="0" t="0" r="r" b="b"/>
                      <a:pathLst>
                        <a:path w="22" h="67">
                          <a:moveTo>
                            <a:pt x="13" y="67"/>
                          </a:moveTo>
                          <a:lnTo>
                            <a:pt x="0" y="26"/>
                          </a:lnTo>
                          <a:lnTo>
                            <a:pt x="9" y="0"/>
                          </a:lnTo>
                          <a:lnTo>
                            <a:pt x="22" y="30"/>
                          </a:lnTo>
                          <a:lnTo>
                            <a:pt x="13" y="67"/>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27" name="Freeform 432"/>
                    <p:cNvSpPr>
                      <a:spLocks/>
                    </p:cNvSpPr>
                    <p:nvPr/>
                  </p:nvSpPr>
                  <p:spPr bwMode="auto">
                    <a:xfrm>
                      <a:off x="742" y="3535"/>
                      <a:ext cx="36" cy="9"/>
                    </a:xfrm>
                    <a:custGeom>
                      <a:avLst/>
                      <a:gdLst>
                        <a:gd name="T0" fmla="*/ 2 w 73"/>
                        <a:gd name="T1" fmla="*/ 0 h 29"/>
                        <a:gd name="T2" fmla="*/ 50 w 73"/>
                        <a:gd name="T3" fmla="*/ 0 h 29"/>
                        <a:gd name="T4" fmla="*/ 52 w 73"/>
                        <a:gd name="T5" fmla="*/ 2 h 29"/>
                        <a:gd name="T6" fmla="*/ 55 w 73"/>
                        <a:gd name="T7" fmla="*/ 11 h 29"/>
                        <a:gd name="T8" fmla="*/ 73 w 73"/>
                        <a:gd name="T9" fmla="*/ 29 h 29"/>
                        <a:gd name="T10" fmla="*/ 17 w 73"/>
                        <a:gd name="T11" fmla="*/ 29 h 29"/>
                        <a:gd name="T12" fmla="*/ 8 w 73"/>
                        <a:gd name="T13" fmla="*/ 20 h 29"/>
                        <a:gd name="T14" fmla="*/ 0 w 73"/>
                        <a:gd name="T15" fmla="*/ 6 h 29"/>
                        <a:gd name="T16" fmla="*/ 2 w 7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9">
                          <a:moveTo>
                            <a:pt x="2" y="0"/>
                          </a:moveTo>
                          <a:lnTo>
                            <a:pt x="50" y="0"/>
                          </a:lnTo>
                          <a:lnTo>
                            <a:pt x="52" y="2"/>
                          </a:lnTo>
                          <a:lnTo>
                            <a:pt x="55" y="11"/>
                          </a:lnTo>
                          <a:lnTo>
                            <a:pt x="73" y="29"/>
                          </a:lnTo>
                          <a:lnTo>
                            <a:pt x="17" y="29"/>
                          </a:lnTo>
                          <a:lnTo>
                            <a:pt x="8" y="20"/>
                          </a:lnTo>
                          <a:lnTo>
                            <a:pt x="0" y="6"/>
                          </a:lnTo>
                          <a:lnTo>
                            <a:pt x="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28" name="Freeform 433"/>
                    <p:cNvSpPr>
                      <a:spLocks/>
                    </p:cNvSpPr>
                    <p:nvPr/>
                  </p:nvSpPr>
                  <p:spPr bwMode="auto">
                    <a:xfrm>
                      <a:off x="744" y="3545"/>
                      <a:ext cx="42" cy="12"/>
                    </a:xfrm>
                    <a:custGeom>
                      <a:avLst/>
                      <a:gdLst>
                        <a:gd name="T0" fmla="*/ 0 w 82"/>
                        <a:gd name="T1" fmla="*/ 35 h 35"/>
                        <a:gd name="T2" fmla="*/ 1 w 82"/>
                        <a:gd name="T3" fmla="*/ 19 h 35"/>
                        <a:gd name="T4" fmla="*/ 6 w 82"/>
                        <a:gd name="T5" fmla="*/ 7 h 35"/>
                        <a:gd name="T6" fmla="*/ 10 w 82"/>
                        <a:gd name="T7" fmla="*/ 0 h 35"/>
                        <a:gd name="T8" fmla="*/ 67 w 82"/>
                        <a:gd name="T9" fmla="*/ 0 h 35"/>
                        <a:gd name="T10" fmla="*/ 82 w 82"/>
                        <a:gd name="T11" fmla="*/ 35 h 35"/>
                        <a:gd name="T12" fmla="*/ 0 w 82"/>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2" h="35">
                          <a:moveTo>
                            <a:pt x="0" y="35"/>
                          </a:moveTo>
                          <a:lnTo>
                            <a:pt x="1" y="19"/>
                          </a:lnTo>
                          <a:lnTo>
                            <a:pt x="6" y="7"/>
                          </a:lnTo>
                          <a:lnTo>
                            <a:pt x="10" y="0"/>
                          </a:lnTo>
                          <a:lnTo>
                            <a:pt x="67" y="0"/>
                          </a:lnTo>
                          <a:lnTo>
                            <a:pt x="82" y="35"/>
                          </a:lnTo>
                          <a:lnTo>
                            <a:pt x="0" y="3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16" name="Group 434"/>
                  <p:cNvGrpSpPr>
                    <a:grpSpLocks/>
                  </p:cNvGrpSpPr>
                  <p:nvPr/>
                </p:nvGrpSpPr>
                <p:grpSpPr bwMode="auto">
                  <a:xfrm>
                    <a:off x="748" y="3547"/>
                    <a:ext cx="50" cy="23"/>
                    <a:chOff x="748" y="3547"/>
                    <a:chExt cx="50" cy="23"/>
                  </a:xfrm>
                </p:grpSpPr>
                <p:sp>
                  <p:nvSpPr>
                    <p:cNvPr id="1223" name="Freeform 435"/>
                    <p:cNvSpPr>
                      <a:spLocks/>
                    </p:cNvSpPr>
                    <p:nvPr/>
                  </p:nvSpPr>
                  <p:spPr bwMode="auto">
                    <a:xfrm>
                      <a:off x="748" y="3547"/>
                      <a:ext cx="13" cy="23"/>
                    </a:xfrm>
                    <a:custGeom>
                      <a:avLst/>
                      <a:gdLst>
                        <a:gd name="T0" fmla="*/ 16 w 25"/>
                        <a:gd name="T1" fmla="*/ 68 h 68"/>
                        <a:gd name="T2" fmla="*/ 0 w 25"/>
                        <a:gd name="T3" fmla="*/ 27 h 68"/>
                        <a:gd name="T4" fmla="*/ 11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1"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24" name="Freeform 436"/>
                    <p:cNvSpPr>
                      <a:spLocks/>
                    </p:cNvSpPr>
                    <p:nvPr/>
                  </p:nvSpPr>
                  <p:spPr bwMode="auto">
                    <a:xfrm>
                      <a:off x="753" y="3548"/>
                      <a:ext cx="37" cy="10"/>
                    </a:xfrm>
                    <a:custGeom>
                      <a:avLst/>
                      <a:gdLst>
                        <a:gd name="T0" fmla="*/ 1 w 74"/>
                        <a:gd name="T1" fmla="*/ 0 h 29"/>
                        <a:gd name="T2" fmla="*/ 49 w 74"/>
                        <a:gd name="T3" fmla="*/ 0 h 29"/>
                        <a:gd name="T4" fmla="*/ 50 w 74"/>
                        <a:gd name="T5" fmla="*/ 2 h 29"/>
                        <a:gd name="T6" fmla="*/ 56 w 74"/>
                        <a:gd name="T7" fmla="*/ 11 h 29"/>
                        <a:gd name="T8" fmla="*/ 74 w 74"/>
                        <a:gd name="T9" fmla="*/ 29 h 29"/>
                        <a:gd name="T10" fmla="*/ 18 w 74"/>
                        <a:gd name="T11" fmla="*/ 29 h 29"/>
                        <a:gd name="T12" fmla="*/ 9 w 74"/>
                        <a:gd name="T13" fmla="*/ 20 h 29"/>
                        <a:gd name="T14" fmla="*/ 0 w 74"/>
                        <a:gd name="T15" fmla="*/ 6 h 29"/>
                        <a:gd name="T16" fmla="*/ 1 w 7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9">
                          <a:moveTo>
                            <a:pt x="1" y="0"/>
                          </a:moveTo>
                          <a:lnTo>
                            <a:pt x="49" y="0"/>
                          </a:lnTo>
                          <a:lnTo>
                            <a:pt x="50" y="2"/>
                          </a:lnTo>
                          <a:lnTo>
                            <a:pt x="56" y="11"/>
                          </a:lnTo>
                          <a:lnTo>
                            <a:pt x="74" y="29"/>
                          </a:lnTo>
                          <a:lnTo>
                            <a:pt x="18" y="29"/>
                          </a:lnTo>
                          <a:lnTo>
                            <a:pt x="9" y="20"/>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25" name="Freeform 437"/>
                    <p:cNvSpPr>
                      <a:spLocks/>
                    </p:cNvSpPr>
                    <p:nvPr/>
                  </p:nvSpPr>
                  <p:spPr bwMode="auto">
                    <a:xfrm>
                      <a:off x="757" y="3558"/>
                      <a:ext cx="41" cy="12"/>
                    </a:xfrm>
                    <a:custGeom>
                      <a:avLst/>
                      <a:gdLst>
                        <a:gd name="T0" fmla="*/ 0 w 81"/>
                        <a:gd name="T1" fmla="*/ 36 h 36"/>
                        <a:gd name="T2" fmla="*/ 1 w 81"/>
                        <a:gd name="T3" fmla="*/ 20 h 36"/>
                        <a:gd name="T4" fmla="*/ 5 w 81"/>
                        <a:gd name="T5" fmla="*/ 8 h 36"/>
                        <a:gd name="T6" fmla="*/ 10 w 81"/>
                        <a:gd name="T7" fmla="*/ 0 h 36"/>
                        <a:gd name="T8" fmla="*/ 67 w 81"/>
                        <a:gd name="T9" fmla="*/ 0 h 36"/>
                        <a:gd name="T10" fmla="*/ 81 w 81"/>
                        <a:gd name="T11" fmla="*/ 36 h 36"/>
                        <a:gd name="T12" fmla="*/ 0 w 8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1" h="36">
                          <a:moveTo>
                            <a:pt x="0" y="36"/>
                          </a:moveTo>
                          <a:lnTo>
                            <a:pt x="1" y="20"/>
                          </a:lnTo>
                          <a:lnTo>
                            <a:pt x="5" y="8"/>
                          </a:lnTo>
                          <a:lnTo>
                            <a:pt x="10" y="0"/>
                          </a:lnTo>
                          <a:lnTo>
                            <a:pt x="67" y="0"/>
                          </a:lnTo>
                          <a:lnTo>
                            <a:pt x="81"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sp>
                <p:nvSpPr>
                  <p:cNvPr id="817" name="Freeform 438"/>
                  <p:cNvSpPr>
                    <a:spLocks/>
                  </p:cNvSpPr>
                  <p:nvPr/>
                </p:nvSpPr>
                <p:spPr bwMode="auto">
                  <a:xfrm>
                    <a:off x="952" y="3538"/>
                    <a:ext cx="39" cy="12"/>
                  </a:xfrm>
                  <a:custGeom>
                    <a:avLst/>
                    <a:gdLst>
                      <a:gd name="T0" fmla="*/ 0 w 79"/>
                      <a:gd name="T1" fmla="*/ 0 h 36"/>
                      <a:gd name="T2" fmla="*/ 28 w 79"/>
                      <a:gd name="T3" fmla="*/ 36 h 36"/>
                      <a:gd name="T4" fmla="*/ 79 w 79"/>
                      <a:gd name="T5" fmla="*/ 36 h 36"/>
                      <a:gd name="T6" fmla="*/ 50 w 79"/>
                      <a:gd name="T7" fmla="*/ 0 h 36"/>
                      <a:gd name="T8" fmla="*/ 0 w 79"/>
                      <a:gd name="T9" fmla="*/ 0 h 36"/>
                    </a:gdLst>
                    <a:ahLst/>
                    <a:cxnLst>
                      <a:cxn ang="0">
                        <a:pos x="T0" y="T1"/>
                      </a:cxn>
                      <a:cxn ang="0">
                        <a:pos x="T2" y="T3"/>
                      </a:cxn>
                      <a:cxn ang="0">
                        <a:pos x="T4" y="T5"/>
                      </a:cxn>
                      <a:cxn ang="0">
                        <a:pos x="T6" y="T7"/>
                      </a:cxn>
                      <a:cxn ang="0">
                        <a:pos x="T8" y="T9"/>
                      </a:cxn>
                    </a:cxnLst>
                    <a:rect l="0" t="0" r="r" b="b"/>
                    <a:pathLst>
                      <a:path w="79" h="36">
                        <a:moveTo>
                          <a:pt x="0" y="0"/>
                        </a:moveTo>
                        <a:lnTo>
                          <a:pt x="28" y="36"/>
                        </a:lnTo>
                        <a:lnTo>
                          <a:pt x="79" y="36"/>
                        </a:lnTo>
                        <a:lnTo>
                          <a:pt x="5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18" name="Freeform 439"/>
                  <p:cNvSpPr>
                    <a:spLocks/>
                  </p:cNvSpPr>
                  <p:nvPr/>
                </p:nvSpPr>
                <p:spPr bwMode="auto">
                  <a:xfrm>
                    <a:off x="861" y="3535"/>
                    <a:ext cx="11" cy="22"/>
                  </a:xfrm>
                  <a:custGeom>
                    <a:avLst/>
                    <a:gdLst>
                      <a:gd name="T0" fmla="*/ 15 w 24"/>
                      <a:gd name="T1" fmla="*/ 68 h 68"/>
                      <a:gd name="T2" fmla="*/ 0 w 24"/>
                      <a:gd name="T3" fmla="*/ 27 h 68"/>
                      <a:gd name="T4" fmla="*/ 11 w 24"/>
                      <a:gd name="T5" fmla="*/ 0 h 68"/>
                      <a:gd name="T6" fmla="*/ 24 w 24"/>
                      <a:gd name="T7" fmla="*/ 31 h 68"/>
                      <a:gd name="T8" fmla="*/ 15 w 24"/>
                      <a:gd name="T9" fmla="*/ 68 h 68"/>
                    </a:gdLst>
                    <a:ahLst/>
                    <a:cxnLst>
                      <a:cxn ang="0">
                        <a:pos x="T0" y="T1"/>
                      </a:cxn>
                      <a:cxn ang="0">
                        <a:pos x="T2" y="T3"/>
                      </a:cxn>
                      <a:cxn ang="0">
                        <a:pos x="T4" y="T5"/>
                      </a:cxn>
                      <a:cxn ang="0">
                        <a:pos x="T6" y="T7"/>
                      </a:cxn>
                      <a:cxn ang="0">
                        <a:pos x="T8" y="T9"/>
                      </a:cxn>
                    </a:cxnLst>
                    <a:rect l="0" t="0" r="r" b="b"/>
                    <a:pathLst>
                      <a:path w="24" h="68">
                        <a:moveTo>
                          <a:pt x="15" y="68"/>
                        </a:moveTo>
                        <a:lnTo>
                          <a:pt x="0" y="27"/>
                        </a:lnTo>
                        <a:lnTo>
                          <a:pt x="11" y="0"/>
                        </a:lnTo>
                        <a:lnTo>
                          <a:pt x="24" y="31"/>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19" name="Freeform 440"/>
                  <p:cNvSpPr>
                    <a:spLocks/>
                  </p:cNvSpPr>
                  <p:nvPr/>
                </p:nvSpPr>
                <p:spPr bwMode="auto">
                  <a:xfrm>
                    <a:off x="867" y="3535"/>
                    <a:ext cx="34" cy="10"/>
                  </a:xfrm>
                  <a:custGeom>
                    <a:avLst/>
                    <a:gdLst>
                      <a:gd name="T0" fmla="*/ 0 w 70"/>
                      <a:gd name="T1" fmla="*/ 0 h 30"/>
                      <a:gd name="T2" fmla="*/ 49 w 70"/>
                      <a:gd name="T3" fmla="*/ 0 h 30"/>
                      <a:gd name="T4" fmla="*/ 50 w 70"/>
                      <a:gd name="T5" fmla="*/ 3 h 30"/>
                      <a:gd name="T6" fmla="*/ 54 w 70"/>
                      <a:gd name="T7" fmla="*/ 13 h 30"/>
                      <a:gd name="T8" fmla="*/ 70 w 70"/>
                      <a:gd name="T9" fmla="*/ 30 h 30"/>
                      <a:gd name="T10" fmla="*/ 16 w 70"/>
                      <a:gd name="T11" fmla="*/ 30 h 30"/>
                      <a:gd name="T12" fmla="*/ 7 w 70"/>
                      <a:gd name="T13" fmla="*/ 21 h 30"/>
                      <a:gd name="T14" fmla="*/ 0 w 70"/>
                      <a:gd name="T15" fmla="*/ 7 h 30"/>
                      <a:gd name="T16" fmla="*/ 0 w 70"/>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30">
                        <a:moveTo>
                          <a:pt x="0" y="0"/>
                        </a:moveTo>
                        <a:lnTo>
                          <a:pt x="49" y="0"/>
                        </a:lnTo>
                        <a:lnTo>
                          <a:pt x="50" y="3"/>
                        </a:lnTo>
                        <a:lnTo>
                          <a:pt x="54" y="13"/>
                        </a:lnTo>
                        <a:lnTo>
                          <a:pt x="70" y="30"/>
                        </a:lnTo>
                        <a:lnTo>
                          <a:pt x="16" y="30"/>
                        </a:lnTo>
                        <a:lnTo>
                          <a:pt x="7" y="21"/>
                        </a:lnTo>
                        <a:lnTo>
                          <a:pt x="0" y="7"/>
                        </a:lnTo>
                        <a:lnTo>
                          <a:pt x="0"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20" name="Freeform 441"/>
                  <p:cNvSpPr>
                    <a:spLocks/>
                  </p:cNvSpPr>
                  <p:nvPr/>
                </p:nvSpPr>
                <p:spPr bwMode="auto">
                  <a:xfrm>
                    <a:off x="868" y="3545"/>
                    <a:ext cx="42" cy="12"/>
                  </a:xfrm>
                  <a:custGeom>
                    <a:avLst/>
                    <a:gdLst>
                      <a:gd name="T0" fmla="*/ 0 w 83"/>
                      <a:gd name="T1" fmla="*/ 36 h 36"/>
                      <a:gd name="T2" fmla="*/ 1 w 83"/>
                      <a:gd name="T3" fmla="*/ 19 h 36"/>
                      <a:gd name="T4" fmla="*/ 7 w 83"/>
                      <a:gd name="T5" fmla="*/ 8 h 36"/>
                      <a:gd name="T6" fmla="*/ 10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19"/>
                        </a:lnTo>
                        <a:lnTo>
                          <a:pt x="7" y="8"/>
                        </a:lnTo>
                        <a:lnTo>
                          <a:pt x="10"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nvGrpSpPr>
                  <p:cNvPr id="821" name="Group 442"/>
                  <p:cNvGrpSpPr>
                    <a:grpSpLocks/>
                  </p:cNvGrpSpPr>
                  <p:nvPr/>
                </p:nvGrpSpPr>
                <p:grpSpPr bwMode="auto">
                  <a:xfrm>
                    <a:off x="872" y="3547"/>
                    <a:ext cx="50" cy="23"/>
                    <a:chOff x="872" y="3547"/>
                    <a:chExt cx="50" cy="23"/>
                  </a:xfrm>
                </p:grpSpPr>
                <p:sp>
                  <p:nvSpPr>
                    <p:cNvPr id="1220" name="Freeform 443"/>
                    <p:cNvSpPr>
                      <a:spLocks/>
                    </p:cNvSpPr>
                    <p:nvPr/>
                  </p:nvSpPr>
                  <p:spPr bwMode="auto">
                    <a:xfrm>
                      <a:off x="872" y="3547"/>
                      <a:ext cx="13" cy="23"/>
                    </a:xfrm>
                    <a:custGeom>
                      <a:avLst/>
                      <a:gdLst>
                        <a:gd name="T0" fmla="*/ 14 w 25"/>
                        <a:gd name="T1" fmla="*/ 68 h 68"/>
                        <a:gd name="T2" fmla="*/ 0 w 25"/>
                        <a:gd name="T3" fmla="*/ 27 h 68"/>
                        <a:gd name="T4" fmla="*/ 10 w 25"/>
                        <a:gd name="T5" fmla="*/ 0 h 68"/>
                        <a:gd name="T6" fmla="*/ 25 w 25"/>
                        <a:gd name="T7" fmla="*/ 31 h 68"/>
                        <a:gd name="T8" fmla="*/ 14 w 25"/>
                        <a:gd name="T9" fmla="*/ 68 h 68"/>
                      </a:gdLst>
                      <a:ahLst/>
                      <a:cxnLst>
                        <a:cxn ang="0">
                          <a:pos x="T0" y="T1"/>
                        </a:cxn>
                        <a:cxn ang="0">
                          <a:pos x="T2" y="T3"/>
                        </a:cxn>
                        <a:cxn ang="0">
                          <a:pos x="T4" y="T5"/>
                        </a:cxn>
                        <a:cxn ang="0">
                          <a:pos x="T6" y="T7"/>
                        </a:cxn>
                        <a:cxn ang="0">
                          <a:pos x="T8" y="T9"/>
                        </a:cxn>
                      </a:cxnLst>
                      <a:rect l="0" t="0" r="r" b="b"/>
                      <a:pathLst>
                        <a:path w="25" h="68">
                          <a:moveTo>
                            <a:pt x="14" y="68"/>
                          </a:moveTo>
                          <a:lnTo>
                            <a:pt x="0" y="27"/>
                          </a:lnTo>
                          <a:lnTo>
                            <a:pt x="10" y="0"/>
                          </a:lnTo>
                          <a:lnTo>
                            <a:pt x="25" y="31"/>
                          </a:lnTo>
                          <a:lnTo>
                            <a:pt x="14"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21" name="Freeform 444"/>
                    <p:cNvSpPr>
                      <a:spLocks/>
                    </p:cNvSpPr>
                    <p:nvPr/>
                  </p:nvSpPr>
                  <p:spPr bwMode="auto">
                    <a:xfrm>
                      <a:off x="878" y="3547"/>
                      <a:ext cx="36" cy="10"/>
                    </a:xfrm>
                    <a:custGeom>
                      <a:avLst/>
                      <a:gdLst>
                        <a:gd name="T0" fmla="*/ 2 w 73"/>
                        <a:gd name="T1" fmla="*/ 0 h 30"/>
                        <a:gd name="T2" fmla="*/ 49 w 73"/>
                        <a:gd name="T3" fmla="*/ 0 h 30"/>
                        <a:gd name="T4" fmla="*/ 50 w 73"/>
                        <a:gd name="T5" fmla="*/ 3 h 30"/>
                        <a:gd name="T6" fmla="*/ 57 w 73"/>
                        <a:gd name="T7" fmla="*/ 12 h 30"/>
                        <a:gd name="T8" fmla="*/ 73 w 73"/>
                        <a:gd name="T9" fmla="*/ 30 h 30"/>
                        <a:gd name="T10" fmla="*/ 19 w 73"/>
                        <a:gd name="T11" fmla="*/ 30 h 30"/>
                        <a:gd name="T12" fmla="*/ 10 w 73"/>
                        <a:gd name="T13" fmla="*/ 21 h 30"/>
                        <a:gd name="T14" fmla="*/ 0 w 73"/>
                        <a:gd name="T15" fmla="*/ 7 h 30"/>
                        <a:gd name="T16" fmla="*/ 2 w 7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0">
                          <a:moveTo>
                            <a:pt x="2" y="0"/>
                          </a:moveTo>
                          <a:lnTo>
                            <a:pt x="49" y="0"/>
                          </a:lnTo>
                          <a:lnTo>
                            <a:pt x="50" y="3"/>
                          </a:lnTo>
                          <a:lnTo>
                            <a:pt x="57" y="12"/>
                          </a:lnTo>
                          <a:lnTo>
                            <a:pt x="73" y="30"/>
                          </a:lnTo>
                          <a:lnTo>
                            <a:pt x="19" y="30"/>
                          </a:lnTo>
                          <a:lnTo>
                            <a:pt x="10" y="21"/>
                          </a:lnTo>
                          <a:lnTo>
                            <a:pt x="0" y="7"/>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22" name="Freeform 445"/>
                    <p:cNvSpPr>
                      <a:spLocks/>
                    </p:cNvSpPr>
                    <p:nvPr/>
                  </p:nvSpPr>
                  <p:spPr bwMode="auto">
                    <a:xfrm>
                      <a:off x="880" y="3558"/>
                      <a:ext cx="42" cy="12"/>
                    </a:xfrm>
                    <a:custGeom>
                      <a:avLst/>
                      <a:gdLst>
                        <a:gd name="T0" fmla="*/ 0 w 82"/>
                        <a:gd name="T1" fmla="*/ 36 h 36"/>
                        <a:gd name="T2" fmla="*/ 2 w 82"/>
                        <a:gd name="T3" fmla="*/ 19 h 36"/>
                        <a:gd name="T4" fmla="*/ 6 w 82"/>
                        <a:gd name="T5" fmla="*/ 8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19"/>
                          </a:lnTo>
                          <a:lnTo>
                            <a:pt x="6" y="8"/>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22" name="Group 446"/>
                  <p:cNvGrpSpPr>
                    <a:grpSpLocks/>
                  </p:cNvGrpSpPr>
                  <p:nvPr/>
                </p:nvGrpSpPr>
                <p:grpSpPr bwMode="auto">
                  <a:xfrm>
                    <a:off x="885" y="3559"/>
                    <a:ext cx="50" cy="23"/>
                    <a:chOff x="885" y="3559"/>
                    <a:chExt cx="50" cy="23"/>
                  </a:xfrm>
                </p:grpSpPr>
                <p:sp>
                  <p:nvSpPr>
                    <p:cNvPr id="1217" name="Freeform 447"/>
                    <p:cNvSpPr>
                      <a:spLocks/>
                    </p:cNvSpPr>
                    <p:nvPr/>
                  </p:nvSpPr>
                  <p:spPr bwMode="auto">
                    <a:xfrm>
                      <a:off x="885" y="3559"/>
                      <a:ext cx="12" cy="23"/>
                    </a:xfrm>
                    <a:custGeom>
                      <a:avLst/>
                      <a:gdLst>
                        <a:gd name="T0" fmla="*/ 16 w 25"/>
                        <a:gd name="T1" fmla="*/ 68 h 68"/>
                        <a:gd name="T2" fmla="*/ 0 w 25"/>
                        <a:gd name="T3" fmla="*/ 26 h 68"/>
                        <a:gd name="T4" fmla="*/ 12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6"/>
                          </a:lnTo>
                          <a:lnTo>
                            <a:pt x="12"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18" name="Freeform 448"/>
                    <p:cNvSpPr>
                      <a:spLocks/>
                    </p:cNvSpPr>
                    <p:nvPr/>
                  </p:nvSpPr>
                  <p:spPr bwMode="auto">
                    <a:xfrm>
                      <a:off x="890" y="3560"/>
                      <a:ext cx="37" cy="10"/>
                    </a:xfrm>
                    <a:custGeom>
                      <a:avLst/>
                      <a:gdLst>
                        <a:gd name="T0" fmla="*/ 3 w 74"/>
                        <a:gd name="T1" fmla="*/ 0 h 30"/>
                        <a:gd name="T2" fmla="*/ 49 w 74"/>
                        <a:gd name="T3" fmla="*/ 0 h 30"/>
                        <a:gd name="T4" fmla="*/ 52 w 74"/>
                        <a:gd name="T5" fmla="*/ 3 h 30"/>
                        <a:gd name="T6" fmla="*/ 57 w 74"/>
                        <a:gd name="T7" fmla="*/ 12 h 30"/>
                        <a:gd name="T8" fmla="*/ 74 w 74"/>
                        <a:gd name="T9" fmla="*/ 30 h 30"/>
                        <a:gd name="T10" fmla="*/ 19 w 74"/>
                        <a:gd name="T11" fmla="*/ 30 h 30"/>
                        <a:gd name="T12" fmla="*/ 10 w 74"/>
                        <a:gd name="T13" fmla="*/ 21 h 30"/>
                        <a:gd name="T14" fmla="*/ 0 w 74"/>
                        <a:gd name="T15" fmla="*/ 6 h 30"/>
                        <a:gd name="T16" fmla="*/ 3 w 74"/>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0">
                          <a:moveTo>
                            <a:pt x="3" y="0"/>
                          </a:moveTo>
                          <a:lnTo>
                            <a:pt x="49" y="0"/>
                          </a:lnTo>
                          <a:lnTo>
                            <a:pt x="52" y="3"/>
                          </a:lnTo>
                          <a:lnTo>
                            <a:pt x="57" y="12"/>
                          </a:lnTo>
                          <a:lnTo>
                            <a:pt x="74" y="30"/>
                          </a:lnTo>
                          <a:lnTo>
                            <a:pt x="19" y="30"/>
                          </a:lnTo>
                          <a:lnTo>
                            <a:pt x="10" y="21"/>
                          </a:lnTo>
                          <a:lnTo>
                            <a:pt x="0" y="6"/>
                          </a:lnTo>
                          <a:lnTo>
                            <a:pt x="3"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19" name="Freeform 449"/>
                    <p:cNvSpPr>
                      <a:spLocks/>
                    </p:cNvSpPr>
                    <p:nvPr/>
                  </p:nvSpPr>
                  <p:spPr bwMode="auto">
                    <a:xfrm>
                      <a:off x="893" y="3570"/>
                      <a:ext cx="42" cy="12"/>
                    </a:xfrm>
                    <a:custGeom>
                      <a:avLst/>
                      <a:gdLst>
                        <a:gd name="T0" fmla="*/ 0 w 83"/>
                        <a:gd name="T1" fmla="*/ 36 h 36"/>
                        <a:gd name="T2" fmla="*/ 1 w 83"/>
                        <a:gd name="T3" fmla="*/ 19 h 36"/>
                        <a:gd name="T4" fmla="*/ 6 w 83"/>
                        <a:gd name="T5" fmla="*/ 8 h 36"/>
                        <a:gd name="T6" fmla="*/ 10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19"/>
                          </a:lnTo>
                          <a:lnTo>
                            <a:pt x="6" y="8"/>
                          </a:lnTo>
                          <a:lnTo>
                            <a:pt x="10"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23" name="Group 450"/>
                  <p:cNvGrpSpPr>
                    <a:grpSpLocks/>
                  </p:cNvGrpSpPr>
                  <p:nvPr/>
                </p:nvGrpSpPr>
                <p:grpSpPr bwMode="auto">
                  <a:xfrm>
                    <a:off x="898" y="3571"/>
                    <a:ext cx="49" cy="23"/>
                    <a:chOff x="898" y="3571"/>
                    <a:chExt cx="49" cy="23"/>
                  </a:xfrm>
                </p:grpSpPr>
                <p:sp>
                  <p:nvSpPr>
                    <p:cNvPr id="1214" name="Freeform 451"/>
                    <p:cNvSpPr>
                      <a:spLocks/>
                    </p:cNvSpPr>
                    <p:nvPr/>
                  </p:nvSpPr>
                  <p:spPr bwMode="auto">
                    <a:xfrm>
                      <a:off x="898" y="3571"/>
                      <a:ext cx="13" cy="23"/>
                    </a:xfrm>
                    <a:custGeom>
                      <a:avLst/>
                      <a:gdLst>
                        <a:gd name="T0" fmla="*/ 16 w 25"/>
                        <a:gd name="T1" fmla="*/ 69 h 69"/>
                        <a:gd name="T2" fmla="*/ 0 w 25"/>
                        <a:gd name="T3" fmla="*/ 27 h 69"/>
                        <a:gd name="T4" fmla="*/ 9 w 25"/>
                        <a:gd name="T5" fmla="*/ 0 h 69"/>
                        <a:gd name="T6" fmla="*/ 25 w 25"/>
                        <a:gd name="T7" fmla="*/ 32 h 69"/>
                        <a:gd name="T8" fmla="*/ 16 w 25"/>
                        <a:gd name="T9" fmla="*/ 69 h 69"/>
                      </a:gdLst>
                      <a:ahLst/>
                      <a:cxnLst>
                        <a:cxn ang="0">
                          <a:pos x="T0" y="T1"/>
                        </a:cxn>
                        <a:cxn ang="0">
                          <a:pos x="T2" y="T3"/>
                        </a:cxn>
                        <a:cxn ang="0">
                          <a:pos x="T4" y="T5"/>
                        </a:cxn>
                        <a:cxn ang="0">
                          <a:pos x="T6" y="T7"/>
                        </a:cxn>
                        <a:cxn ang="0">
                          <a:pos x="T8" y="T9"/>
                        </a:cxn>
                      </a:cxnLst>
                      <a:rect l="0" t="0" r="r" b="b"/>
                      <a:pathLst>
                        <a:path w="25" h="69">
                          <a:moveTo>
                            <a:pt x="16" y="69"/>
                          </a:moveTo>
                          <a:lnTo>
                            <a:pt x="0" y="27"/>
                          </a:lnTo>
                          <a:lnTo>
                            <a:pt x="9" y="0"/>
                          </a:lnTo>
                          <a:lnTo>
                            <a:pt x="25" y="32"/>
                          </a:lnTo>
                          <a:lnTo>
                            <a:pt x="16"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15" name="Freeform 452"/>
                    <p:cNvSpPr>
                      <a:spLocks/>
                    </p:cNvSpPr>
                    <p:nvPr/>
                  </p:nvSpPr>
                  <p:spPr bwMode="auto">
                    <a:xfrm>
                      <a:off x="903" y="3572"/>
                      <a:ext cx="37" cy="10"/>
                    </a:xfrm>
                    <a:custGeom>
                      <a:avLst/>
                      <a:gdLst>
                        <a:gd name="T0" fmla="*/ 2 w 75"/>
                        <a:gd name="T1" fmla="*/ 0 h 29"/>
                        <a:gd name="T2" fmla="*/ 50 w 75"/>
                        <a:gd name="T3" fmla="*/ 0 h 29"/>
                        <a:gd name="T4" fmla="*/ 52 w 75"/>
                        <a:gd name="T5" fmla="*/ 2 h 29"/>
                        <a:gd name="T6" fmla="*/ 57 w 75"/>
                        <a:gd name="T7" fmla="*/ 11 h 29"/>
                        <a:gd name="T8" fmla="*/ 75 w 75"/>
                        <a:gd name="T9" fmla="*/ 29 h 29"/>
                        <a:gd name="T10" fmla="*/ 19 w 75"/>
                        <a:gd name="T11" fmla="*/ 29 h 29"/>
                        <a:gd name="T12" fmla="*/ 11 w 75"/>
                        <a:gd name="T13" fmla="*/ 20 h 29"/>
                        <a:gd name="T14" fmla="*/ 0 w 75"/>
                        <a:gd name="T15" fmla="*/ 5 h 29"/>
                        <a:gd name="T16" fmla="*/ 2 w 7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9">
                          <a:moveTo>
                            <a:pt x="2" y="0"/>
                          </a:moveTo>
                          <a:lnTo>
                            <a:pt x="50" y="0"/>
                          </a:lnTo>
                          <a:lnTo>
                            <a:pt x="52" y="2"/>
                          </a:lnTo>
                          <a:lnTo>
                            <a:pt x="57" y="11"/>
                          </a:lnTo>
                          <a:lnTo>
                            <a:pt x="75" y="29"/>
                          </a:lnTo>
                          <a:lnTo>
                            <a:pt x="19" y="29"/>
                          </a:lnTo>
                          <a:lnTo>
                            <a:pt x="11" y="20"/>
                          </a:lnTo>
                          <a:lnTo>
                            <a:pt x="0" y="5"/>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16" name="Freeform 453"/>
                    <p:cNvSpPr>
                      <a:spLocks/>
                    </p:cNvSpPr>
                    <p:nvPr/>
                  </p:nvSpPr>
                  <p:spPr bwMode="auto">
                    <a:xfrm>
                      <a:off x="907" y="3582"/>
                      <a:ext cx="40" cy="12"/>
                    </a:xfrm>
                    <a:custGeom>
                      <a:avLst/>
                      <a:gdLst>
                        <a:gd name="T0" fmla="*/ 0 w 82"/>
                        <a:gd name="T1" fmla="*/ 36 h 36"/>
                        <a:gd name="T2" fmla="*/ 2 w 82"/>
                        <a:gd name="T3" fmla="*/ 20 h 36"/>
                        <a:gd name="T4" fmla="*/ 5 w 82"/>
                        <a:gd name="T5" fmla="*/ 7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20"/>
                          </a:lnTo>
                          <a:lnTo>
                            <a:pt x="5" y="7"/>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24" name="Group 454"/>
                  <p:cNvGrpSpPr>
                    <a:grpSpLocks/>
                  </p:cNvGrpSpPr>
                  <p:nvPr/>
                </p:nvGrpSpPr>
                <p:grpSpPr bwMode="auto">
                  <a:xfrm>
                    <a:off x="911" y="3585"/>
                    <a:ext cx="49" cy="23"/>
                    <a:chOff x="911" y="3585"/>
                    <a:chExt cx="49" cy="23"/>
                  </a:xfrm>
                </p:grpSpPr>
                <p:sp>
                  <p:nvSpPr>
                    <p:cNvPr id="1211" name="Freeform 455"/>
                    <p:cNvSpPr>
                      <a:spLocks/>
                    </p:cNvSpPr>
                    <p:nvPr/>
                  </p:nvSpPr>
                  <p:spPr bwMode="auto">
                    <a:xfrm>
                      <a:off x="911" y="3585"/>
                      <a:ext cx="12" cy="23"/>
                    </a:xfrm>
                    <a:custGeom>
                      <a:avLst/>
                      <a:gdLst>
                        <a:gd name="T0" fmla="*/ 15 w 24"/>
                        <a:gd name="T1" fmla="*/ 69 h 69"/>
                        <a:gd name="T2" fmla="*/ 0 w 24"/>
                        <a:gd name="T3" fmla="*/ 27 h 69"/>
                        <a:gd name="T4" fmla="*/ 10 w 24"/>
                        <a:gd name="T5" fmla="*/ 0 h 69"/>
                        <a:gd name="T6" fmla="*/ 24 w 24"/>
                        <a:gd name="T7" fmla="*/ 32 h 69"/>
                        <a:gd name="T8" fmla="*/ 15 w 24"/>
                        <a:gd name="T9" fmla="*/ 69 h 69"/>
                      </a:gdLst>
                      <a:ahLst/>
                      <a:cxnLst>
                        <a:cxn ang="0">
                          <a:pos x="T0" y="T1"/>
                        </a:cxn>
                        <a:cxn ang="0">
                          <a:pos x="T2" y="T3"/>
                        </a:cxn>
                        <a:cxn ang="0">
                          <a:pos x="T4" y="T5"/>
                        </a:cxn>
                        <a:cxn ang="0">
                          <a:pos x="T6" y="T7"/>
                        </a:cxn>
                        <a:cxn ang="0">
                          <a:pos x="T8" y="T9"/>
                        </a:cxn>
                      </a:cxnLst>
                      <a:rect l="0" t="0" r="r" b="b"/>
                      <a:pathLst>
                        <a:path w="24" h="69">
                          <a:moveTo>
                            <a:pt x="15" y="69"/>
                          </a:moveTo>
                          <a:lnTo>
                            <a:pt x="0" y="27"/>
                          </a:lnTo>
                          <a:lnTo>
                            <a:pt x="10" y="0"/>
                          </a:lnTo>
                          <a:lnTo>
                            <a:pt x="24" y="32"/>
                          </a:lnTo>
                          <a:lnTo>
                            <a:pt x="15"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12" name="Freeform 456"/>
                    <p:cNvSpPr>
                      <a:spLocks/>
                    </p:cNvSpPr>
                    <p:nvPr/>
                  </p:nvSpPr>
                  <p:spPr bwMode="auto">
                    <a:xfrm>
                      <a:off x="915" y="3585"/>
                      <a:ext cx="38" cy="10"/>
                    </a:xfrm>
                    <a:custGeom>
                      <a:avLst/>
                      <a:gdLst>
                        <a:gd name="T0" fmla="*/ 3 w 75"/>
                        <a:gd name="T1" fmla="*/ 0 h 30"/>
                        <a:gd name="T2" fmla="*/ 52 w 75"/>
                        <a:gd name="T3" fmla="*/ 0 h 30"/>
                        <a:gd name="T4" fmla="*/ 53 w 75"/>
                        <a:gd name="T5" fmla="*/ 3 h 30"/>
                        <a:gd name="T6" fmla="*/ 57 w 75"/>
                        <a:gd name="T7" fmla="*/ 12 h 30"/>
                        <a:gd name="T8" fmla="*/ 75 w 75"/>
                        <a:gd name="T9" fmla="*/ 30 h 30"/>
                        <a:gd name="T10" fmla="*/ 19 w 75"/>
                        <a:gd name="T11" fmla="*/ 30 h 30"/>
                        <a:gd name="T12" fmla="*/ 11 w 75"/>
                        <a:gd name="T13" fmla="*/ 21 h 30"/>
                        <a:gd name="T14" fmla="*/ 0 w 75"/>
                        <a:gd name="T15" fmla="*/ 6 h 30"/>
                        <a:gd name="T16" fmla="*/ 3 w 7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0">
                          <a:moveTo>
                            <a:pt x="3" y="0"/>
                          </a:moveTo>
                          <a:lnTo>
                            <a:pt x="52" y="0"/>
                          </a:lnTo>
                          <a:lnTo>
                            <a:pt x="53" y="3"/>
                          </a:lnTo>
                          <a:lnTo>
                            <a:pt x="57" y="12"/>
                          </a:lnTo>
                          <a:lnTo>
                            <a:pt x="75" y="30"/>
                          </a:lnTo>
                          <a:lnTo>
                            <a:pt x="19" y="30"/>
                          </a:lnTo>
                          <a:lnTo>
                            <a:pt x="11" y="21"/>
                          </a:lnTo>
                          <a:lnTo>
                            <a:pt x="0" y="6"/>
                          </a:lnTo>
                          <a:lnTo>
                            <a:pt x="3"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13" name="Freeform 457"/>
                    <p:cNvSpPr>
                      <a:spLocks/>
                    </p:cNvSpPr>
                    <p:nvPr/>
                  </p:nvSpPr>
                  <p:spPr bwMode="auto">
                    <a:xfrm>
                      <a:off x="919" y="3596"/>
                      <a:ext cx="41" cy="12"/>
                    </a:xfrm>
                    <a:custGeom>
                      <a:avLst/>
                      <a:gdLst>
                        <a:gd name="T0" fmla="*/ 0 w 82"/>
                        <a:gd name="T1" fmla="*/ 36 h 36"/>
                        <a:gd name="T2" fmla="*/ 1 w 82"/>
                        <a:gd name="T3" fmla="*/ 19 h 36"/>
                        <a:gd name="T4" fmla="*/ 7 w 82"/>
                        <a:gd name="T5" fmla="*/ 8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1" y="19"/>
                          </a:lnTo>
                          <a:lnTo>
                            <a:pt x="7" y="8"/>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25" name="Group 458"/>
                  <p:cNvGrpSpPr>
                    <a:grpSpLocks/>
                  </p:cNvGrpSpPr>
                  <p:nvPr/>
                </p:nvGrpSpPr>
                <p:grpSpPr bwMode="auto">
                  <a:xfrm>
                    <a:off x="923" y="3600"/>
                    <a:ext cx="99" cy="73"/>
                    <a:chOff x="923" y="3600"/>
                    <a:chExt cx="99" cy="73"/>
                  </a:xfrm>
                </p:grpSpPr>
                <p:grpSp>
                  <p:nvGrpSpPr>
                    <p:cNvPr id="1191" name="Group 459"/>
                    <p:cNvGrpSpPr>
                      <a:grpSpLocks/>
                    </p:cNvGrpSpPr>
                    <p:nvPr/>
                  </p:nvGrpSpPr>
                  <p:grpSpPr bwMode="auto">
                    <a:xfrm>
                      <a:off x="923" y="3600"/>
                      <a:ext cx="49" cy="23"/>
                      <a:chOff x="923" y="3600"/>
                      <a:chExt cx="49" cy="23"/>
                    </a:xfrm>
                  </p:grpSpPr>
                  <p:sp>
                    <p:nvSpPr>
                      <p:cNvPr id="1208" name="Freeform 460"/>
                      <p:cNvSpPr>
                        <a:spLocks/>
                      </p:cNvSpPr>
                      <p:nvPr/>
                    </p:nvSpPr>
                    <p:spPr bwMode="auto">
                      <a:xfrm>
                        <a:off x="923" y="3600"/>
                        <a:ext cx="13" cy="23"/>
                      </a:xfrm>
                      <a:custGeom>
                        <a:avLst/>
                        <a:gdLst>
                          <a:gd name="T0" fmla="*/ 13 w 25"/>
                          <a:gd name="T1" fmla="*/ 69 h 69"/>
                          <a:gd name="T2" fmla="*/ 0 w 25"/>
                          <a:gd name="T3" fmla="*/ 27 h 69"/>
                          <a:gd name="T4" fmla="*/ 9 w 25"/>
                          <a:gd name="T5" fmla="*/ 0 h 69"/>
                          <a:gd name="T6" fmla="*/ 25 w 25"/>
                          <a:gd name="T7" fmla="*/ 30 h 69"/>
                          <a:gd name="T8" fmla="*/ 13 w 25"/>
                          <a:gd name="T9" fmla="*/ 69 h 69"/>
                        </a:gdLst>
                        <a:ahLst/>
                        <a:cxnLst>
                          <a:cxn ang="0">
                            <a:pos x="T0" y="T1"/>
                          </a:cxn>
                          <a:cxn ang="0">
                            <a:pos x="T2" y="T3"/>
                          </a:cxn>
                          <a:cxn ang="0">
                            <a:pos x="T4" y="T5"/>
                          </a:cxn>
                          <a:cxn ang="0">
                            <a:pos x="T6" y="T7"/>
                          </a:cxn>
                          <a:cxn ang="0">
                            <a:pos x="T8" y="T9"/>
                          </a:cxn>
                        </a:cxnLst>
                        <a:rect l="0" t="0" r="r" b="b"/>
                        <a:pathLst>
                          <a:path w="25" h="69">
                            <a:moveTo>
                              <a:pt x="13" y="69"/>
                            </a:moveTo>
                            <a:lnTo>
                              <a:pt x="0" y="27"/>
                            </a:lnTo>
                            <a:lnTo>
                              <a:pt x="9" y="0"/>
                            </a:lnTo>
                            <a:lnTo>
                              <a:pt x="25" y="30"/>
                            </a:lnTo>
                            <a:lnTo>
                              <a:pt x="13"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09" name="Freeform 461"/>
                      <p:cNvSpPr>
                        <a:spLocks/>
                      </p:cNvSpPr>
                      <p:nvPr/>
                    </p:nvSpPr>
                    <p:spPr bwMode="auto">
                      <a:xfrm>
                        <a:off x="928" y="3600"/>
                        <a:ext cx="37" cy="10"/>
                      </a:xfrm>
                      <a:custGeom>
                        <a:avLst/>
                        <a:gdLst>
                          <a:gd name="T0" fmla="*/ 2 w 75"/>
                          <a:gd name="T1" fmla="*/ 0 h 29"/>
                          <a:gd name="T2" fmla="*/ 50 w 75"/>
                          <a:gd name="T3" fmla="*/ 0 h 29"/>
                          <a:gd name="T4" fmla="*/ 52 w 75"/>
                          <a:gd name="T5" fmla="*/ 3 h 29"/>
                          <a:gd name="T6" fmla="*/ 57 w 75"/>
                          <a:gd name="T7" fmla="*/ 12 h 29"/>
                          <a:gd name="T8" fmla="*/ 75 w 75"/>
                          <a:gd name="T9" fmla="*/ 29 h 29"/>
                          <a:gd name="T10" fmla="*/ 19 w 75"/>
                          <a:gd name="T11" fmla="*/ 29 h 29"/>
                          <a:gd name="T12" fmla="*/ 9 w 75"/>
                          <a:gd name="T13" fmla="*/ 20 h 29"/>
                          <a:gd name="T14" fmla="*/ 0 w 75"/>
                          <a:gd name="T15" fmla="*/ 6 h 29"/>
                          <a:gd name="T16" fmla="*/ 2 w 7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9">
                            <a:moveTo>
                              <a:pt x="2" y="0"/>
                            </a:moveTo>
                            <a:lnTo>
                              <a:pt x="50" y="0"/>
                            </a:lnTo>
                            <a:lnTo>
                              <a:pt x="52" y="3"/>
                            </a:lnTo>
                            <a:lnTo>
                              <a:pt x="57" y="12"/>
                            </a:lnTo>
                            <a:lnTo>
                              <a:pt x="75" y="29"/>
                            </a:lnTo>
                            <a:lnTo>
                              <a:pt x="19" y="29"/>
                            </a:lnTo>
                            <a:lnTo>
                              <a:pt x="9" y="20"/>
                            </a:lnTo>
                            <a:lnTo>
                              <a:pt x="0" y="6"/>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10" name="Freeform 462"/>
                      <p:cNvSpPr>
                        <a:spLocks/>
                      </p:cNvSpPr>
                      <p:nvPr/>
                    </p:nvSpPr>
                    <p:spPr bwMode="auto">
                      <a:xfrm>
                        <a:off x="930" y="3610"/>
                        <a:ext cx="42" cy="13"/>
                      </a:xfrm>
                      <a:custGeom>
                        <a:avLst/>
                        <a:gdLst>
                          <a:gd name="T0" fmla="*/ 0 w 82"/>
                          <a:gd name="T1" fmla="*/ 37 h 37"/>
                          <a:gd name="T2" fmla="*/ 2 w 82"/>
                          <a:gd name="T3" fmla="*/ 22 h 37"/>
                          <a:gd name="T4" fmla="*/ 7 w 82"/>
                          <a:gd name="T5" fmla="*/ 7 h 37"/>
                          <a:gd name="T6" fmla="*/ 13 w 82"/>
                          <a:gd name="T7" fmla="*/ 0 h 37"/>
                          <a:gd name="T8" fmla="*/ 69 w 82"/>
                          <a:gd name="T9" fmla="*/ 0 h 37"/>
                          <a:gd name="T10" fmla="*/ 82 w 82"/>
                          <a:gd name="T11" fmla="*/ 37 h 37"/>
                          <a:gd name="T12" fmla="*/ 0 w 82"/>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82" h="37">
                            <a:moveTo>
                              <a:pt x="0" y="37"/>
                            </a:moveTo>
                            <a:lnTo>
                              <a:pt x="2" y="22"/>
                            </a:lnTo>
                            <a:lnTo>
                              <a:pt x="7" y="7"/>
                            </a:lnTo>
                            <a:lnTo>
                              <a:pt x="13" y="0"/>
                            </a:lnTo>
                            <a:lnTo>
                              <a:pt x="69" y="0"/>
                            </a:lnTo>
                            <a:lnTo>
                              <a:pt x="82" y="37"/>
                            </a:lnTo>
                            <a:lnTo>
                              <a:pt x="0" y="37"/>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92" name="Group 463"/>
                    <p:cNvGrpSpPr>
                      <a:grpSpLocks/>
                    </p:cNvGrpSpPr>
                    <p:nvPr/>
                  </p:nvGrpSpPr>
                  <p:grpSpPr bwMode="auto">
                    <a:xfrm>
                      <a:off x="935" y="3612"/>
                      <a:ext cx="48" cy="23"/>
                      <a:chOff x="935" y="3612"/>
                      <a:chExt cx="48" cy="23"/>
                    </a:xfrm>
                  </p:grpSpPr>
                  <p:sp>
                    <p:nvSpPr>
                      <p:cNvPr id="1205" name="Freeform 464"/>
                      <p:cNvSpPr>
                        <a:spLocks/>
                      </p:cNvSpPr>
                      <p:nvPr/>
                    </p:nvSpPr>
                    <p:spPr bwMode="auto">
                      <a:xfrm>
                        <a:off x="935" y="3612"/>
                        <a:ext cx="12" cy="23"/>
                      </a:xfrm>
                      <a:custGeom>
                        <a:avLst/>
                        <a:gdLst>
                          <a:gd name="T0" fmla="*/ 14 w 25"/>
                          <a:gd name="T1" fmla="*/ 69 h 69"/>
                          <a:gd name="T2" fmla="*/ 0 w 25"/>
                          <a:gd name="T3" fmla="*/ 28 h 69"/>
                          <a:gd name="T4" fmla="*/ 9 w 25"/>
                          <a:gd name="T5" fmla="*/ 0 h 69"/>
                          <a:gd name="T6" fmla="*/ 25 w 25"/>
                          <a:gd name="T7" fmla="*/ 32 h 69"/>
                          <a:gd name="T8" fmla="*/ 14 w 25"/>
                          <a:gd name="T9" fmla="*/ 69 h 69"/>
                        </a:gdLst>
                        <a:ahLst/>
                        <a:cxnLst>
                          <a:cxn ang="0">
                            <a:pos x="T0" y="T1"/>
                          </a:cxn>
                          <a:cxn ang="0">
                            <a:pos x="T2" y="T3"/>
                          </a:cxn>
                          <a:cxn ang="0">
                            <a:pos x="T4" y="T5"/>
                          </a:cxn>
                          <a:cxn ang="0">
                            <a:pos x="T6" y="T7"/>
                          </a:cxn>
                          <a:cxn ang="0">
                            <a:pos x="T8" y="T9"/>
                          </a:cxn>
                        </a:cxnLst>
                        <a:rect l="0" t="0" r="r" b="b"/>
                        <a:pathLst>
                          <a:path w="25" h="69">
                            <a:moveTo>
                              <a:pt x="14" y="69"/>
                            </a:moveTo>
                            <a:lnTo>
                              <a:pt x="0" y="28"/>
                            </a:lnTo>
                            <a:lnTo>
                              <a:pt x="9" y="0"/>
                            </a:lnTo>
                            <a:lnTo>
                              <a:pt x="25" y="32"/>
                            </a:lnTo>
                            <a:lnTo>
                              <a:pt x="14"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06" name="Freeform 465"/>
                      <p:cNvSpPr>
                        <a:spLocks/>
                      </p:cNvSpPr>
                      <p:nvPr/>
                    </p:nvSpPr>
                    <p:spPr bwMode="auto">
                      <a:xfrm>
                        <a:off x="939" y="3612"/>
                        <a:ext cx="38" cy="11"/>
                      </a:xfrm>
                      <a:custGeom>
                        <a:avLst/>
                        <a:gdLst>
                          <a:gd name="T0" fmla="*/ 1 w 75"/>
                          <a:gd name="T1" fmla="*/ 0 h 31"/>
                          <a:gd name="T2" fmla="*/ 50 w 75"/>
                          <a:gd name="T3" fmla="*/ 0 h 31"/>
                          <a:gd name="T4" fmla="*/ 53 w 75"/>
                          <a:gd name="T5" fmla="*/ 3 h 31"/>
                          <a:gd name="T6" fmla="*/ 56 w 75"/>
                          <a:gd name="T7" fmla="*/ 13 h 31"/>
                          <a:gd name="T8" fmla="*/ 75 w 75"/>
                          <a:gd name="T9" fmla="*/ 31 h 31"/>
                          <a:gd name="T10" fmla="*/ 18 w 75"/>
                          <a:gd name="T11" fmla="*/ 31 h 31"/>
                          <a:gd name="T12" fmla="*/ 9 w 75"/>
                          <a:gd name="T13" fmla="*/ 22 h 31"/>
                          <a:gd name="T14" fmla="*/ 0 w 75"/>
                          <a:gd name="T15" fmla="*/ 7 h 31"/>
                          <a:gd name="T16" fmla="*/ 1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1" y="0"/>
                            </a:moveTo>
                            <a:lnTo>
                              <a:pt x="50" y="0"/>
                            </a:lnTo>
                            <a:lnTo>
                              <a:pt x="53" y="3"/>
                            </a:lnTo>
                            <a:lnTo>
                              <a:pt x="56" y="13"/>
                            </a:lnTo>
                            <a:lnTo>
                              <a:pt x="75" y="31"/>
                            </a:lnTo>
                            <a:lnTo>
                              <a:pt x="18" y="31"/>
                            </a:lnTo>
                            <a:lnTo>
                              <a:pt x="9" y="22"/>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07" name="Freeform 466"/>
                      <p:cNvSpPr>
                        <a:spLocks/>
                      </p:cNvSpPr>
                      <p:nvPr/>
                    </p:nvSpPr>
                    <p:spPr bwMode="auto">
                      <a:xfrm>
                        <a:off x="943" y="3623"/>
                        <a:ext cx="40" cy="12"/>
                      </a:xfrm>
                      <a:custGeom>
                        <a:avLst/>
                        <a:gdLst>
                          <a:gd name="T0" fmla="*/ 0 w 82"/>
                          <a:gd name="T1" fmla="*/ 36 h 36"/>
                          <a:gd name="T2" fmla="*/ 2 w 82"/>
                          <a:gd name="T3" fmla="*/ 19 h 36"/>
                          <a:gd name="T4" fmla="*/ 6 w 82"/>
                          <a:gd name="T5" fmla="*/ 8 h 36"/>
                          <a:gd name="T6" fmla="*/ 12 w 82"/>
                          <a:gd name="T7" fmla="*/ 0 h 36"/>
                          <a:gd name="T8" fmla="*/ 69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19"/>
                            </a:lnTo>
                            <a:lnTo>
                              <a:pt x="6" y="8"/>
                            </a:lnTo>
                            <a:lnTo>
                              <a:pt x="12" y="0"/>
                            </a:lnTo>
                            <a:lnTo>
                              <a:pt x="69"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93" name="Group 467"/>
                    <p:cNvGrpSpPr>
                      <a:grpSpLocks/>
                    </p:cNvGrpSpPr>
                    <p:nvPr/>
                  </p:nvGrpSpPr>
                  <p:grpSpPr bwMode="auto">
                    <a:xfrm>
                      <a:off x="947" y="3625"/>
                      <a:ext cx="50" cy="22"/>
                      <a:chOff x="947" y="3625"/>
                      <a:chExt cx="50" cy="22"/>
                    </a:xfrm>
                  </p:grpSpPr>
                  <p:sp>
                    <p:nvSpPr>
                      <p:cNvPr id="1202" name="Freeform 468"/>
                      <p:cNvSpPr>
                        <a:spLocks/>
                      </p:cNvSpPr>
                      <p:nvPr/>
                    </p:nvSpPr>
                    <p:spPr bwMode="auto">
                      <a:xfrm>
                        <a:off x="947" y="3625"/>
                        <a:ext cx="13" cy="22"/>
                      </a:xfrm>
                      <a:custGeom>
                        <a:avLst/>
                        <a:gdLst>
                          <a:gd name="T0" fmla="*/ 14 w 25"/>
                          <a:gd name="T1" fmla="*/ 68 h 68"/>
                          <a:gd name="T2" fmla="*/ 0 w 25"/>
                          <a:gd name="T3" fmla="*/ 27 h 68"/>
                          <a:gd name="T4" fmla="*/ 10 w 25"/>
                          <a:gd name="T5" fmla="*/ 0 h 68"/>
                          <a:gd name="T6" fmla="*/ 25 w 25"/>
                          <a:gd name="T7" fmla="*/ 31 h 68"/>
                          <a:gd name="T8" fmla="*/ 14 w 25"/>
                          <a:gd name="T9" fmla="*/ 68 h 68"/>
                        </a:gdLst>
                        <a:ahLst/>
                        <a:cxnLst>
                          <a:cxn ang="0">
                            <a:pos x="T0" y="T1"/>
                          </a:cxn>
                          <a:cxn ang="0">
                            <a:pos x="T2" y="T3"/>
                          </a:cxn>
                          <a:cxn ang="0">
                            <a:pos x="T4" y="T5"/>
                          </a:cxn>
                          <a:cxn ang="0">
                            <a:pos x="T6" y="T7"/>
                          </a:cxn>
                          <a:cxn ang="0">
                            <a:pos x="T8" y="T9"/>
                          </a:cxn>
                        </a:cxnLst>
                        <a:rect l="0" t="0" r="r" b="b"/>
                        <a:pathLst>
                          <a:path w="25" h="68">
                            <a:moveTo>
                              <a:pt x="14" y="68"/>
                            </a:moveTo>
                            <a:lnTo>
                              <a:pt x="0" y="27"/>
                            </a:lnTo>
                            <a:lnTo>
                              <a:pt x="10" y="0"/>
                            </a:lnTo>
                            <a:lnTo>
                              <a:pt x="25" y="31"/>
                            </a:lnTo>
                            <a:lnTo>
                              <a:pt x="14"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03" name="Freeform 469"/>
                      <p:cNvSpPr>
                        <a:spLocks/>
                      </p:cNvSpPr>
                      <p:nvPr/>
                    </p:nvSpPr>
                    <p:spPr bwMode="auto">
                      <a:xfrm>
                        <a:off x="953" y="3625"/>
                        <a:ext cx="36" cy="10"/>
                      </a:xfrm>
                      <a:custGeom>
                        <a:avLst/>
                        <a:gdLst>
                          <a:gd name="T0" fmla="*/ 2 w 73"/>
                          <a:gd name="T1" fmla="*/ 0 h 29"/>
                          <a:gd name="T2" fmla="*/ 50 w 73"/>
                          <a:gd name="T3" fmla="*/ 0 h 29"/>
                          <a:gd name="T4" fmla="*/ 51 w 73"/>
                          <a:gd name="T5" fmla="*/ 2 h 29"/>
                          <a:gd name="T6" fmla="*/ 57 w 73"/>
                          <a:gd name="T7" fmla="*/ 11 h 29"/>
                          <a:gd name="T8" fmla="*/ 73 w 73"/>
                          <a:gd name="T9" fmla="*/ 29 h 29"/>
                          <a:gd name="T10" fmla="*/ 19 w 73"/>
                          <a:gd name="T11" fmla="*/ 29 h 29"/>
                          <a:gd name="T12" fmla="*/ 9 w 73"/>
                          <a:gd name="T13" fmla="*/ 20 h 29"/>
                          <a:gd name="T14" fmla="*/ 0 w 73"/>
                          <a:gd name="T15" fmla="*/ 5 h 29"/>
                          <a:gd name="T16" fmla="*/ 2 w 7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9">
                            <a:moveTo>
                              <a:pt x="2" y="0"/>
                            </a:moveTo>
                            <a:lnTo>
                              <a:pt x="50" y="0"/>
                            </a:lnTo>
                            <a:lnTo>
                              <a:pt x="51" y="2"/>
                            </a:lnTo>
                            <a:lnTo>
                              <a:pt x="57" y="11"/>
                            </a:lnTo>
                            <a:lnTo>
                              <a:pt x="73" y="29"/>
                            </a:lnTo>
                            <a:lnTo>
                              <a:pt x="19" y="29"/>
                            </a:lnTo>
                            <a:lnTo>
                              <a:pt x="9" y="20"/>
                            </a:lnTo>
                            <a:lnTo>
                              <a:pt x="0" y="5"/>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04" name="Freeform 470"/>
                      <p:cNvSpPr>
                        <a:spLocks/>
                      </p:cNvSpPr>
                      <p:nvPr/>
                    </p:nvSpPr>
                    <p:spPr bwMode="auto">
                      <a:xfrm>
                        <a:off x="955" y="3635"/>
                        <a:ext cx="42" cy="12"/>
                      </a:xfrm>
                      <a:custGeom>
                        <a:avLst/>
                        <a:gdLst>
                          <a:gd name="T0" fmla="*/ 0 w 83"/>
                          <a:gd name="T1" fmla="*/ 36 h 36"/>
                          <a:gd name="T2" fmla="*/ 3 w 83"/>
                          <a:gd name="T3" fmla="*/ 20 h 36"/>
                          <a:gd name="T4" fmla="*/ 7 w 83"/>
                          <a:gd name="T5" fmla="*/ 8 h 36"/>
                          <a:gd name="T6" fmla="*/ 12 w 83"/>
                          <a:gd name="T7" fmla="*/ 0 h 36"/>
                          <a:gd name="T8" fmla="*/ 68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3" y="20"/>
                            </a:lnTo>
                            <a:lnTo>
                              <a:pt x="7" y="8"/>
                            </a:lnTo>
                            <a:lnTo>
                              <a:pt x="12" y="0"/>
                            </a:lnTo>
                            <a:lnTo>
                              <a:pt x="68"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94" name="Group 471"/>
                    <p:cNvGrpSpPr>
                      <a:grpSpLocks/>
                    </p:cNvGrpSpPr>
                    <p:nvPr/>
                  </p:nvGrpSpPr>
                  <p:grpSpPr bwMode="auto">
                    <a:xfrm>
                      <a:off x="960" y="3637"/>
                      <a:ext cx="50" cy="23"/>
                      <a:chOff x="960" y="3637"/>
                      <a:chExt cx="50" cy="23"/>
                    </a:xfrm>
                  </p:grpSpPr>
                  <p:sp>
                    <p:nvSpPr>
                      <p:cNvPr id="1199" name="Freeform 472"/>
                      <p:cNvSpPr>
                        <a:spLocks/>
                      </p:cNvSpPr>
                      <p:nvPr/>
                    </p:nvSpPr>
                    <p:spPr bwMode="auto">
                      <a:xfrm>
                        <a:off x="960" y="3637"/>
                        <a:ext cx="12" cy="23"/>
                      </a:xfrm>
                      <a:custGeom>
                        <a:avLst/>
                        <a:gdLst>
                          <a:gd name="T0" fmla="*/ 15 w 25"/>
                          <a:gd name="T1" fmla="*/ 69 h 69"/>
                          <a:gd name="T2" fmla="*/ 0 w 25"/>
                          <a:gd name="T3" fmla="*/ 27 h 69"/>
                          <a:gd name="T4" fmla="*/ 12 w 25"/>
                          <a:gd name="T5" fmla="*/ 0 h 69"/>
                          <a:gd name="T6" fmla="*/ 25 w 25"/>
                          <a:gd name="T7" fmla="*/ 32 h 69"/>
                          <a:gd name="T8" fmla="*/ 15 w 25"/>
                          <a:gd name="T9" fmla="*/ 69 h 69"/>
                        </a:gdLst>
                        <a:ahLst/>
                        <a:cxnLst>
                          <a:cxn ang="0">
                            <a:pos x="T0" y="T1"/>
                          </a:cxn>
                          <a:cxn ang="0">
                            <a:pos x="T2" y="T3"/>
                          </a:cxn>
                          <a:cxn ang="0">
                            <a:pos x="T4" y="T5"/>
                          </a:cxn>
                          <a:cxn ang="0">
                            <a:pos x="T6" y="T7"/>
                          </a:cxn>
                          <a:cxn ang="0">
                            <a:pos x="T8" y="T9"/>
                          </a:cxn>
                        </a:cxnLst>
                        <a:rect l="0" t="0" r="r" b="b"/>
                        <a:pathLst>
                          <a:path w="25" h="69">
                            <a:moveTo>
                              <a:pt x="15" y="69"/>
                            </a:moveTo>
                            <a:lnTo>
                              <a:pt x="0" y="27"/>
                            </a:lnTo>
                            <a:lnTo>
                              <a:pt x="12" y="0"/>
                            </a:lnTo>
                            <a:lnTo>
                              <a:pt x="25" y="32"/>
                            </a:lnTo>
                            <a:lnTo>
                              <a:pt x="15"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00" name="Freeform 473"/>
                      <p:cNvSpPr>
                        <a:spLocks/>
                      </p:cNvSpPr>
                      <p:nvPr/>
                    </p:nvSpPr>
                    <p:spPr bwMode="auto">
                      <a:xfrm>
                        <a:off x="965" y="3638"/>
                        <a:ext cx="37" cy="9"/>
                      </a:xfrm>
                      <a:custGeom>
                        <a:avLst/>
                        <a:gdLst>
                          <a:gd name="T0" fmla="*/ 3 w 74"/>
                          <a:gd name="T1" fmla="*/ 0 h 29"/>
                          <a:gd name="T2" fmla="*/ 49 w 74"/>
                          <a:gd name="T3" fmla="*/ 0 h 29"/>
                          <a:gd name="T4" fmla="*/ 53 w 74"/>
                          <a:gd name="T5" fmla="*/ 2 h 29"/>
                          <a:gd name="T6" fmla="*/ 57 w 74"/>
                          <a:gd name="T7" fmla="*/ 11 h 29"/>
                          <a:gd name="T8" fmla="*/ 74 w 74"/>
                          <a:gd name="T9" fmla="*/ 29 h 29"/>
                          <a:gd name="T10" fmla="*/ 19 w 74"/>
                          <a:gd name="T11" fmla="*/ 29 h 29"/>
                          <a:gd name="T12" fmla="*/ 9 w 74"/>
                          <a:gd name="T13" fmla="*/ 20 h 29"/>
                          <a:gd name="T14" fmla="*/ 0 w 74"/>
                          <a:gd name="T15" fmla="*/ 5 h 29"/>
                          <a:gd name="T16" fmla="*/ 3 w 7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9">
                            <a:moveTo>
                              <a:pt x="3" y="0"/>
                            </a:moveTo>
                            <a:lnTo>
                              <a:pt x="49" y="0"/>
                            </a:lnTo>
                            <a:lnTo>
                              <a:pt x="53" y="2"/>
                            </a:lnTo>
                            <a:lnTo>
                              <a:pt x="57" y="11"/>
                            </a:lnTo>
                            <a:lnTo>
                              <a:pt x="74" y="29"/>
                            </a:lnTo>
                            <a:lnTo>
                              <a:pt x="19" y="29"/>
                            </a:lnTo>
                            <a:lnTo>
                              <a:pt x="9" y="20"/>
                            </a:lnTo>
                            <a:lnTo>
                              <a:pt x="0" y="5"/>
                            </a:lnTo>
                            <a:lnTo>
                              <a:pt x="3"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201" name="Freeform 474"/>
                      <p:cNvSpPr>
                        <a:spLocks/>
                      </p:cNvSpPr>
                      <p:nvPr/>
                    </p:nvSpPr>
                    <p:spPr bwMode="auto">
                      <a:xfrm>
                        <a:off x="968" y="3648"/>
                        <a:ext cx="42" cy="12"/>
                      </a:xfrm>
                      <a:custGeom>
                        <a:avLst/>
                        <a:gdLst>
                          <a:gd name="T0" fmla="*/ 0 w 83"/>
                          <a:gd name="T1" fmla="*/ 35 h 35"/>
                          <a:gd name="T2" fmla="*/ 1 w 83"/>
                          <a:gd name="T3" fmla="*/ 19 h 35"/>
                          <a:gd name="T4" fmla="*/ 6 w 83"/>
                          <a:gd name="T5" fmla="*/ 7 h 35"/>
                          <a:gd name="T6" fmla="*/ 10 w 83"/>
                          <a:gd name="T7" fmla="*/ 0 h 35"/>
                          <a:gd name="T8" fmla="*/ 67 w 83"/>
                          <a:gd name="T9" fmla="*/ 0 h 35"/>
                          <a:gd name="T10" fmla="*/ 83 w 83"/>
                          <a:gd name="T11" fmla="*/ 35 h 35"/>
                          <a:gd name="T12" fmla="*/ 0 w 83"/>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3" h="35">
                            <a:moveTo>
                              <a:pt x="0" y="35"/>
                            </a:moveTo>
                            <a:lnTo>
                              <a:pt x="1" y="19"/>
                            </a:lnTo>
                            <a:lnTo>
                              <a:pt x="6" y="7"/>
                            </a:lnTo>
                            <a:lnTo>
                              <a:pt x="10" y="0"/>
                            </a:lnTo>
                            <a:lnTo>
                              <a:pt x="67" y="0"/>
                            </a:lnTo>
                            <a:lnTo>
                              <a:pt x="83" y="35"/>
                            </a:lnTo>
                            <a:lnTo>
                              <a:pt x="0" y="35"/>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95" name="Group 475"/>
                    <p:cNvGrpSpPr>
                      <a:grpSpLocks/>
                    </p:cNvGrpSpPr>
                    <p:nvPr/>
                  </p:nvGrpSpPr>
                  <p:grpSpPr bwMode="auto">
                    <a:xfrm>
                      <a:off x="973" y="3650"/>
                      <a:ext cx="49" cy="23"/>
                      <a:chOff x="973" y="3650"/>
                      <a:chExt cx="49" cy="23"/>
                    </a:xfrm>
                  </p:grpSpPr>
                  <p:sp>
                    <p:nvSpPr>
                      <p:cNvPr id="1196" name="Freeform 476"/>
                      <p:cNvSpPr>
                        <a:spLocks/>
                      </p:cNvSpPr>
                      <p:nvPr/>
                    </p:nvSpPr>
                    <p:spPr bwMode="auto">
                      <a:xfrm>
                        <a:off x="973" y="3650"/>
                        <a:ext cx="12" cy="23"/>
                      </a:xfrm>
                      <a:custGeom>
                        <a:avLst/>
                        <a:gdLst>
                          <a:gd name="T0" fmla="*/ 16 w 25"/>
                          <a:gd name="T1" fmla="*/ 68 h 68"/>
                          <a:gd name="T2" fmla="*/ 0 w 25"/>
                          <a:gd name="T3" fmla="*/ 26 h 68"/>
                          <a:gd name="T4" fmla="*/ 10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6"/>
                            </a:lnTo>
                            <a:lnTo>
                              <a:pt x="10"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97" name="Freeform 477"/>
                      <p:cNvSpPr>
                        <a:spLocks/>
                      </p:cNvSpPr>
                      <p:nvPr/>
                    </p:nvSpPr>
                    <p:spPr bwMode="auto">
                      <a:xfrm>
                        <a:off x="978" y="3651"/>
                        <a:ext cx="37" cy="10"/>
                      </a:xfrm>
                      <a:custGeom>
                        <a:avLst/>
                        <a:gdLst>
                          <a:gd name="T0" fmla="*/ 2 w 74"/>
                          <a:gd name="T1" fmla="*/ 0 h 29"/>
                          <a:gd name="T2" fmla="*/ 49 w 74"/>
                          <a:gd name="T3" fmla="*/ 0 h 29"/>
                          <a:gd name="T4" fmla="*/ 50 w 74"/>
                          <a:gd name="T5" fmla="*/ 2 h 29"/>
                          <a:gd name="T6" fmla="*/ 57 w 74"/>
                          <a:gd name="T7" fmla="*/ 11 h 29"/>
                          <a:gd name="T8" fmla="*/ 74 w 74"/>
                          <a:gd name="T9" fmla="*/ 29 h 29"/>
                          <a:gd name="T10" fmla="*/ 19 w 74"/>
                          <a:gd name="T11" fmla="*/ 29 h 29"/>
                          <a:gd name="T12" fmla="*/ 10 w 74"/>
                          <a:gd name="T13" fmla="*/ 20 h 29"/>
                          <a:gd name="T14" fmla="*/ 0 w 74"/>
                          <a:gd name="T15" fmla="*/ 5 h 29"/>
                          <a:gd name="T16" fmla="*/ 2 w 7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9">
                            <a:moveTo>
                              <a:pt x="2" y="0"/>
                            </a:moveTo>
                            <a:lnTo>
                              <a:pt x="49" y="0"/>
                            </a:lnTo>
                            <a:lnTo>
                              <a:pt x="50" y="2"/>
                            </a:lnTo>
                            <a:lnTo>
                              <a:pt x="57" y="11"/>
                            </a:lnTo>
                            <a:lnTo>
                              <a:pt x="74" y="29"/>
                            </a:lnTo>
                            <a:lnTo>
                              <a:pt x="19" y="29"/>
                            </a:lnTo>
                            <a:lnTo>
                              <a:pt x="10" y="20"/>
                            </a:lnTo>
                            <a:lnTo>
                              <a:pt x="0" y="5"/>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98" name="Freeform 478"/>
                      <p:cNvSpPr>
                        <a:spLocks/>
                      </p:cNvSpPr>
                      <p:nvPr/>
                    </p:nvSpPr>
                    <p:spPr bwMode="auto">
                      <a:xfrm>
                        <a:off x="982" y="3661"/>
                        <a:ext cx="40" cy="12"/>
                      </a:xfrm>
                      <a:custGeom>
                        <a:avLst/>
                        <a:gdLst>
                          <a:gd name="T0" fmla="*/ 0 w 82"/>
                          <a:gd name="T1" fmla="*/ 36 h 36"/>
                          <a:gd name="T2" fmla="*/ 1 w 82"/>
                          <a:gd name="T3" fmla="*/ 20 h 36"/>
                          <a:gd name="T4" fmla="*/ 5 w 82"/>
                          <a:gd name="T5" fmla="*/ 8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1" y="20"/>
                            </a:lnTo>
                            <a:lnTo>
                              <a:pt x="5" y="8"/>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826" name="Group 479"/>
                  <p:cNvGrpSpPr>
                    <a:grpSpLocks/>
                  </p:cNvGrpSpPr>
                  <p:nvPr/>
                </p:nvGrpSpPr>
                <p:grpSpPr bwMode="auto">
                  <a:xfrm>
                    <a:off x="985" y="3665"/>
                    <a:ext cx="100" cy="73"/>
                    <a:chOff x="985" y="3665"/>
                    <a:chExt cx="100" cy="73"/>
                  </a:xfrm>
                </p:grpSpPr>
                <p:grpSp>
                  <p:nvGrpSpPr>
                    <p:cNvPr id="1171" name="Group 480"/>
                    <p:cNvGrpSpPr>
                      <a:grpSpLocks/>
                    </p:cNvGrpSpPr>
                    <p:nvPr/>
                  </p:nvGrpSpPr>
                  <p:grpSpPr bwMode="auto">
                    <a:xfrm>
                      <a:off x="985" y="3665"/>
                      <a:ext cx="50" cy="23"/>
                      <a:chOff x="985" y="3665"/>
                      <a:chExt cx="50" cy="23"/>
                    </a:xfrm>
                  </p:grpSpPr>
                  <p:sp>
                    <p:nvSpPr>
                      <p:cNvPr id="1188" name="Freeform 481"/>
                      <p:cNvSpPr>
                        <a:spLocks/>
                      </p:cNvSpPr>
                      <p:nvPr/>
                    </p:nvSpPr>
                    <p:spPr bwMode="auto">
                      <a:xfrm>
                        <a:off x="985" y="3665"/>
                        <a:ext cx="12" cy="23"/>
                      </a:xfrm>
                      <a:custGeom>
                        <a:avLst/>
                        <a:gdLst>
                          <a:gd name="T0" fmla="*/ 15 w 25"/>
                          <a:gd name="T1" fmla="*/ 68 h 68"/>
                          <a:gd name="T2" fmla="*/ 0 w 25"/>
                          <a:gd name="T3" fmla="*/ 27 h 68"/>
                          <a:gd name="T4" fmla="*/ 9 w 25"/>
                          <a:gd name="T5" fmla="*/ 0 h 68"/>
                          <a:gd name="T6" fmla="*/ 25 w 25"/>
                          <a:gd name="T7" fmla="*/ 31 h 68"/>
                          <a:gd name="T8" fmla="*/ 15 w 25"/>
                          <a:gd name="T9" fmla="*/ 68 h 68"/>
                        </a:gdLst>
                        <a:ahLst/>
                        <a:cxnLst>
                          <a:cxn ang="0">
                            <a:pos x="T0" y="T1"/>
                          </a:cxn>
                          <a:cxn ang="0">
                            <a:pos x="T2" y="T3"/>
                          </a:cxn>
                          <a:cxn ang="0">
                            <a:pos x="T4" y="T5"/>
                          </a:cxn>
                          <a:cxn ang="0">
                            <a:pos x="T6" y="T7"/>
                          </a:cxn>
                          <a:cxn ang="0">
                            <a:pos x="T8" y="T9"/>
                          </a:cxn>
                        </a:cxnLst>
                        <a:rect l="0" t="0" r="r" b="b"/>
                        <a:pathLst>
                          <a:path w="25" h="68">
                            <a:moveTo>
                              <a:pt x="15" y="68"/>
                            </a:moveTo>
                            <a:lnTo>
                              <a:pt x="0" y="27"/>
                            </a:lnTo>
                            <a:lnTo>
                              <a:pt x="9" y="0"/>
                            </a:lnTo>
                            <a:lnTo>
                              <a:pt x="25" y="31"/>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89" name="Freeform 482"/>
                      <p:cNvSpPr>
                        <a:spLocks/>
                      </p:cNvSpPr>
                      <p:nvPr/>
                    </p:nvSpPr>
                    <p:spPr bwMode="auto">
                      <a:xfrm>
                        <a:off x="989" y="3665"/>
                        <a:ext cx="38" cy="11"/>
                      </a:xfrm>
                      <a:custGeom>
                        <a:avLst/>
                        <a:gdLst>
                          <a:gd name="T0" fmla="*/ 1 w 75"/>
                          <a:gd name="T1" fmla="*/ 0 h 31"/>
                          <a:gd name="T2" fmla="*/ 50 w 75"/>
                          <a:gd name="T3" fmla="*/ 0 h 31"/>
                          <a:gd name="T4" fmla="*/ 52 w 75"/>
                          <a:gd name="T5" fmla="*/ 4 h 31"/>
                          <a:gd name="T6" fmla="*/ 56 w 75"/>
                          <a:gd name="T7" fmla="*/ 13 h 31"/>
                          <a:gd name="T8" fmla="*/ 75 w 75"/>
                          <a:gd name="T9" fmla="*/ 31 h 31"/>
                          <a:gd name="T10" fmla="*/ 18 w 75"/>
                          <a:gd name="T11" fmla="*/ 31 h 31"/>
                          <a:gd name="T12" fmla="*/ 10 w 75"/>
                          <a:gd name="T13" fmla="*/ 22 h 31"/>
                          <a:gd name="T14" fmla="*/ 0 w 75"/>
                          <a:gd name="T15" fmla="*/ 7 h 31"/>
                          <a:gd name="T16" fmla="*/ 1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1" y="0"/>
                            </a:moveTo>
                            <a:lnTo>
                              <a:pt x="50" y="0"/>
                            </a:lnTo>
                            <a:lnTo>
                              <a:pt x="52" y="4"/>
                            </a:lnTo>
                            <a:lnTo>
                              <a:pt x="56" y="13"/>
                            </a:lnTo>
                            <a:lnTo>
                              <a:pt x="75" y="31"/>
                            </a:lnTo>
                            <a:lnTo>
                              <a:pt x="18" y="31"/>
                            </a:lnTo>
                            <a:lnTo>
                              <a:pt x="10" y="22"/>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90" name="Freeform 483"/>
                      <p:cNvSpPr>
                        <a:spLocks/>
                      </p:cNvSpPr>
                      <p:nvPr/>
                    </p:nvSpPr>
                    <p:spPr bwMode="auto">
                      <a:xfrm>
                        <a:off x="993" y="3676"/>
                        <a:ext cx="42" cy="12"/>
                      </a:xfrm>
                      <a:custGeom>
                        <a:avLst/>
                        <a:gdLst>
                          <a:gd name="T0" fmla="*/ 0 w 83"/>
                          <a:gd name="T1" fmla="*/ 36 h 36"/>
                          <a:gd name="T2" fmla="*/ 1 w 83"/>
                          <a:gd name="T3" fmla="*/ 20 h 36"/>
                          <a:gd name="T4" fmla="*/ 6 w 83"/>
                          <a:gd name="T5" fmla="*/ 8 h 36"/>
                          <a:gd name="T6" fmla="*/ 10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20"/>
                            </a:lnTo>
                            <a:lnTo>
                              <a:pt x="6" y="8"/>
                            </a:lnTo>
                            <a:lnTo>
                              <a:pt x="10"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72" name="Group 484"/>
                    <p:cNvGrpSpPr>
                      <a:grpSpLocks/>
                    </p:cNvGrpSpPr>
                    <p:nvPr/>
                  </p:nvGrpSpPr>
                  <p:grpSpPr bwMode="auto">
                    <a:xfrm>
                      <a:off x="997" y="3677"/>
                      <a:ext cx="49" cy="23"/>
                      <a:chOff x="997" y="3677"/>
                      <a:chExt cx="49" cy="23"/>
                    </a:xfrm>
                  </p:grpSpPr>
                  <p:sp>
                    <p:nvSpPr>
                      <p:cNvPr id="1185" name="Freeform 485"/>
                      <p:cNvSpPr>
                        <a:spLocks/>
                      </p:cNvSpPr>
                      <p:nvPr/>
                    </p:nvSpPr>
                    <p:spPr bwMode="auto">
                      <a:xfrm>
                        <a:off x="997" y="3677"/>
                        <a:ext cx="13" cy="23"/>
                      </a:xfrm>
                      <a:custGeom>
                        <a:avLst/>
                        <a:gdLst>
                          <a:gd name="T0" fmla="*/ 13 w 25"/>
                          <a:gd name="T1" fmla="*/ 69 h 69"/>
                          <a:gd name="T2" fmla="*/ 0 w 25"/>
                          <a:gd name="T3" fmla="*/ 27 h 69"/>
                          <a:gd name="T4" fmla="*/ 9 w 25"/>
                          <a:gd name="T5" fmla="*/ 0 h 69"/>
                          <a:gd name="T6" fmla="*/ 25 w 25"/>
                          <a:gd name="T7" fmla="*/ 31 h 69"/>
                          <a:gd name="T8" fmla="*/ 13 w 25"/>
                          <a:gd name="T9" fmla="*/ 69 h 69"/>
                        </a:gdLst>
                        <a:ahLst/>
                        <a:cxnLst>
                          <a:cxn ang="0">
                            <a:pos x="T0" y="T1"/>
                          </a:cxn>
                          <a:cxn ang="0">
                            <a:pos x="T2" y="T3"/>
                          </a:cxn>
                          <a:cxn ang="0">
                            <a:pos x="T4" y="T5"/>
                          </a:cxn>
                          <a:cxn ang="0">
                            <a:pos x="T6" y="T7"/>
                          </a:cxn>
                          <a:cxn ang="0">
                            <a:pos x="T8" y="T9"/>
                          </a:cxn>
                        </a:cxnLst>
                        <a:rect l="0" t="0" r="r" b="b"/>
                        <a:pathLst>
                          <a:path w="25" h="69">
                            <a:moveTo>
                              <a:pt x="13" y="69"/>
                            </a:moveTo>
                            <a:lnTo>
                              <a:pt x="0" y="27"/>
                            </a:lnTo>
                            <a:lnTo>
                              <a:pt x="9" y="0"/>
                            </a:lnTo>
                            <a:lnTo>
                              <a:pt x="25" y="31"/>
                            </a:lnTo>
                            <a:lnTo>
                              <a:pt x="13"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86" name="Freeform 486"/>
                      <p:cNvSpPr>
                        <a:spLocks/>
                      </p:cNvSpPr>
                      <p:nvPr/>
                    </p:nvSpPr>
                    <p:spPr bwMode="auto">
                      <a:xfrm>
                        <a:off x="1002" y="3678"/>
                        <a:ext cx="37" cy="10"/>
                      </a:xfrm>
                      <a:custGeom>
                        <a:avLst/>
                        <a:gdLst>
                          <a:gd name="T0" fmla="*/ 1 w 73"/>
                          <a:gd name="T1" fmla="*/ 0 h 30"/>
                          <a:gd name="T2" fmla="*/ 50 w 73"/>
                          <a:gd name="T3" fmla="*/ 0 h 30"/>
                          <a:gd name="T4" fmla="*/ 51 w 73"/>
                          <a:gd name="T5" fmla="*/ 3 h 30"/>
                          <a:gd name="T6" fmla="*/ 56 w 73"/>
                          <a:gd name="T7" fmla="*/ 12 h 30"/>
                          <a:gd name="T8" fmla="*/ 73 w 73"/>
                          <a:gd name="T9" fmla="*/ 30 h 30"/>
                          <a:gd name="T10" fmla="*/ 18 w 73"/>
                          <a:gd name="T11" fmla="*/ 30 h 30"/>
                          <a:gd name="T12" fmla="*/ 10 w 73"/>
                          <a:gd name="T13" fmla="*/ 21 h 30"/>
                          <a:gd name="T14" fmla="*/ 0 w 73"/>
                          <a:gd name="T15" fmla="*/ 7 h 30"/>
                          <a:gd name="T16" fmla="*/ 1 w 7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0">
                            <a:moveTo>
                              <a:pt x="1" y="0"/>
                            </a:moveTo>
                            <a:lnTo>
                              <a:pt x="50" y="0"/>
                            </a:lnTo>
                            <a:lnTo>
                              <a:pt x="51" y="3"/>
                            </a:lnTo>
                            <a:lnTo>
                              <a:pt x="56" y="12"/>
                            </a:lnTo>
                            <a:lnTo>
                              <a:pt x="73" y="30"/>
                            </a:lnTo>
                            <a:lnTo>
                              <a:pt x="18" y="30"/>
                            </a:lnTo>
                            <a:lnTo>
                              <a:pt x="10" y="21"/>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87" name="Freeform 487"/>
                      <p:cNvSpPr>
                        <a:spLocks/>
                      </p:cNvSpPr>
                      <p:nvPr/>
                    </p:nvSpPr>
                    <p:spPr bwMode="auto">
                      <a:xfrm>
                        <a:off x="1005" y="3688"/>
                        <a:ext cx="41" cy="12"/>
                      </a:xfrm>
                      <a:custGeom>
                        <a:avLst/>
                        <a:gdLst>
                          <a:gd name="T0" fmla="*/ 0 w 83"/>
                          <a:gd name="T1" fmla="*/ 37 h 37"/>
                          <a:gd name="T2" fmla="*/ 4 w 83"/>
                          <a:gd name="T3" fmla="*/ 19 h 37"/>
                          <a:gd name="T4" fmla="*/ 8 w 83"/>
                          <a:gd name="T5" fmla="*/ 8 h 37"/>
                          <a:gd name="T6" fmla="*/ 13 w 83"/>
                          <a:gd name="T7" fmla="*/ 0 h 37"/>
                          <a:gd name="T8" fmla="*/ 68 w 83"/>
                          <a:gd name="T9" fmla="*/ 0 h 37"/>
                          <a:gd name="T10" fmla="*/ 83 w 83"/>
                          <a:gd name="T11" fmla="*/ 37 h 37"/>
                          <a:gd name="T12" fmla="*/ 0 w 83"/>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83" h="37">
                            <a:moveTo>
                              <a:pt x="0" y="37"/>
                            </a:moveTo>
                            <a:lnTo>
                              <a:pt x="4" y="19"/>
                            </a:lnTo>
                            <a:lnTo>
                              <a:pt x="8" y="8"/>
                            </a:lnTo>
                            <a:lnTo>
                              <a:pt x="13" y="0"/>
                            </a:lnTo>
                            <a:lnTo>
                              <a:pt x="68" y="0"/>
                            </a:lnTo>
                            <a:lnTo>
                              <a:pt x="83" y="37"/>
                            </a:lnTo>
                            <a:lnTo>
                              <a:pt x="0" y="37"/>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73" name="Group 488"/>
                    <p:cNvGrpSpPr>
                      <a:grpSpLocks/>
                    </p:cNvGrpSpPr>
                    <p:nvPr/>
                  </p:nvGrpSpPr>
                  <p:grpSpPr bwMode="auto">
                    <a:xfrm>
                      <a:off x="1010" y="3690"/>
                      <a:ext cx="48" cy="23"/>
                      <a:chOff x="1010" y="3690"/>
                      <a:chExt cx="48" cy="23"/>
                    </a:xfrm>
                  </p:grpSpPr>
                  <p:sp>
                    <p:nvSpPr>
                      <p:cNvPr id="1182" name="Freeform 489"/>
                      <p:cNvSpPr>
                        <a:spLocks/>
                      </p:cNvSpPr>
                      <p:nvPr/>
                    </p:nvSpPr>
                    <p:spPr bwMode="auto">
                      <a:xfrm>
                        <a:off x="1010" y="3690"/>
                        <a:ext cx="12" cy="23"/>
                      </a:xfrm>
                      <a:custGeom>
                        <a:avLst/>
                        <a:gdLst>
                          <a:gd name="T0" fmla="*/ 14 w 25"/>
                          <a:gd name="T1" fmla="*/ 69 h 69"/>
                          <a:gd name="T2" fmla="*/ 0 w 25"/>
                          <a:gd name="T3" fmla="*/ 28 h 69"/>
                          <a:gd name="T4" fmla="*/ 9 w 25"/>
                          <a:gd name="T5" fmla="*/ 0 h 69"/>
                          <a:gd name="T6" fmla="*/ 25 w 25"/>
                          <a:gd name="T7" fmla="*/ 32 h 69"/>
                          <a:gd name="T8" fmla="*/ 14 w 25"/>
                          <a:gd name="T9" fmla="*/ 69 h 69"/>
                        </a:gdLst>
                        <a:ahLst/>
                        <a:cxnLst>
                          <a:cxn ang="0">
                            <a:pos x="T0" y="T1"/>
                          </a:cxn>
                          <a:cxn ang="0">
                            <a:pos x="T2" y="T3"/>
                          </a:cxn>
                          <a:cxn ang="0">
                            <a:pos x="T4" y="T5"/>
                          </a:cxn>
                          <a:cxn ang="0">
                            <a:pos x="T6" y="T7"/>
                          </a:cxn>
                          <a:cxn ang="0">
                            <a:pos x="T8" y="T9"/>
                          </a:cxn>
                        </a:cxnLst>
                        <a:rect l="0" t="0" r="r" b="b"/>
                        <a:pathLst>
                          <a:path w="25" h="69">
                            <a:moveTo>
                              <a:pt x="14" y="69"/>
                            </a:moveTo>
                            <a:lnTo>
                              <a:pt x="0" y="28"/>
                            </a:lnTo>
                            <a:lnTo>
                              <a:pt x="9" y="0"/>
                            </a:lnTo>
                            <a:lnTo>
                              <a:pt x="25" y="32"/>
                            </a:lnTo>
                            <a:lnTo>
                              <a:pt x="14"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83" name="Freeform 490"/>
                      <p:cNvSpPr>
                        <a:spLocks/>
                      </p:cNvSpPr>
                      <p:nvPr/>
                    </p:nvSpPr>
                    <p:spPr bwMode="auto">
                      <a:xfrm>
                        <a:off x="1014" y="3690"/>
                        <a:ext cx="38" cy="10"/>
                      </a:xfrm>
                      <a:custGeom>
                        <a:avLst/>
                        <a:gdLst>
                          <a:gd name="T0" fmla="*/ 1 w 75"/>
                          <a:gd name="T1" fmla="*/ 0 h 31"/>
                          <a:gd name="T2" fmla="*/ 50 w 75"/>
                          <a:gd name="T3" fmla="*/ 0 h 31"/>
                          <a:gd name="T4" fmla="*/ 52 w 75"/>
                          <a:gd name="T5" fmla="*/ 3 h 31"/>
                          <a:gd name="T6" fmla="*/ 56 w 75"/>
                          <a:gd name="T7" fmla="*/ 12 h 31"/>
                          <a:gd name="T8" fmla="*/ 75 w 75"/>
                          <a:gd name="T9" fmla="*/ 31 h 31"/>
                          <a:gd name="T10" fmla="*/ 18 w 75"/>
                          <a:gd name="T11" fmla="*/ 31 h 31"/>
                          <a:gd name="T12" fmla="*/ 9 w 75"/>
                          <a:gd name="T13" fmla="*/ 22 h 31"/>
                          <a:gd name="T14" fmla="*/ 0 w 75"/>
                          <a:gd name="T15" fmla="*/ 6 h 31"/>
                          <a:gd name="T16" fmla="*/ 1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1" y="0"/>
                            </a:moveTo>
                            <a:lnTo>
                              <a:pt x="50" y="0"/>
                            </a:lnTo>
                            <a:lnTo>
                              <a:pt x="52" y="3"/>
                            </a:lnTo>
                            <a:lnTo>
                              <a:pt x="56" y="12"/>
                            </a:lnTo>
                            <a:lnTo>
                              <a:pt x="75" y="31"/>
                            </a:lnTo>
                            <a:lnTo>
                              <a:pt x="18" y="31"/>
                            </a:lnTo>
                            <a:lnTo>
                              <a:pt x="9" y="22"/>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84" name="Freeform 491"/>
                      <p:cNvSpPr>
                        <a:spLocks/>
                      </p:cNvSpPr>
                      <p:nvPr/>
                    </p:nvSpPr>
                    <p:spPr bwMode="auto">
                      <a:xfrm>
                        <a:off x="1018" y="3701"/>
                        <a:ext cx="40" cy="12"/>
                      </a:xfrm>
                      <a:custGeom>
                        <a:avLst/>
                        <a:gdLst>
                          <a:gd name="T0" fmla="*/ 0 w 82"/>
                          <a:gd name="T1" fmla="*/ 35 h 35"/>
                          <a:gd name="T2" fmla="*/ 2 w 82"/>
                          <a:gd name="T3" fmla="*/ 19 h 35"/>
                          <a:gd name="T4" fmla="*/ 8 w 82"/>
                          <a:gd name="T5" fmla="*/ 7 h 35"/>
                          <a:gd name="T6" fmla="*/ 12 w 82"/>
                          <a:gd name="T7" fmla="*/ 0 h 35"/>
                          <a:gd name="T8" fmla="*/ 69 w 82"/>
                          <a:gd name="T9" fmla="*/ 0 h 35"/>
                          <a:gd name="T10" fmla="*/ 82 w 82"/>
                          <a:gd name="T11" fmla="*/ 35 h 35"/>
                          <a:gd name="T12" fmla="*/ 0 w 82"/>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2" h="35">
                            <a:moveTo>
                              <a:pt x="0" y="35"/>
                            </a:moveTo>
                            <a:lnTo>
                              <a:pt x="2" y="19"/>
                            </a:lnTo>
                            <a:lnTo>
                              <a:pt x="8" y="7"/>
                            </a:lnTo>
                            <a:lnTo>
                              <a:pt x="12" y="0"/>
                            </a:lnTo>
                            <a:lnTo>
                              <a:pt x="69" y="0"/>
                            </a:lnTo>
                            <a:lnTo>
                              <a:pt x="82" y="35"/>
                            </a:lnTo>
                            <a:lnTo>
                              <a:pt x="0" y="35"/>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74" name="Group 492"/>
                    <p:cNvGrpSpPr>
                      <a:grpSpLocks/>
                    </p:cNvGrpSpPr>
                    <p:nvPr/>
                  </p:nvGrpSpPr>
                  <p:grpSpPr bwMode="auto">
                    <a:xfrm>
                      <a:off x="1023" y="3703"/>
                      <a:ext cx="49" cy="22"/>
                      <a:chOff x="1023" y="3703"/>
                      <a:chExt cx="49" cy="22"/>
                    </a:xfrm>
                  </p:grpSpPr>
                  <p:sp>
                    <p:nvSpPr>
                      <p:cNvPr id="1179" name="Freeform 493"/>
                      <p:cNvSpPr>
                        <a:spLocks/>
                      </p:cNvSpPr>
                      <p:nvPr/>
                    </p:nvSpPr>
                    <p:spPr bwMode="auto">
                      <a:xfrm>
                        <a:off x="1023" y="3703"/>
                        <a:ext cx="12" cy="22"/>
                      </a:xfrm>
                      <a:custGeom>
                        <a:avLst/>
                        <a:gdLst>
                          <a:gd name="T0" fmla="*/ 13 w 25"/>
                          <a:gd name="T1" fmla="*/ 68 h 68"/>
                          <a:gd name="T2" fmla="*/ 0 w 25"/>
                          <a:gd name="T3" fmla="*/ 27 h 68"/>
                          <a:gd name="T4" fmla="*/ 9 w 25"/>
                          <a:gd name="T5" fmla="*/ 0 h 68"/>
                          <a:gd name="T6" fmla="*/ 25 w 25"/>
                          <a:gd name="T7" fmla="*/ 30 h 68"/>
                          <a:gd name="T8" fmla="*/ 13 w 25"/>
                          <a:gd name="T9" fmla="*/ 68 h 68"/>
                        </a:gdLst>
                        <a:ahLst/>
                        <a:cxnLst>
                          <a:cxn ang="0">
                            <a:pos x="T0" y="T1"/>
                          </a:cxn>
                          <a:cxn ang="0">
                            <a:pos x="T2" y="T3"/>
                          </a:cxn>
                          <a:cxn ang="0">
                            <a:pos x="T4" y="T5"/>
                          </a:cxn>
                          <a:cxn ang="0">
                            <a:pos x="T6" y="T7"/>
                          </a:cxn>
                          <a:cxn ang="0">
                            <a:pos x="T8" y="T9"/>
                          </a:cxn>
                        </a:cxnLst>
                        <a:rect l="0" t="0" r="r" b="b"/>
                        <a:pathLst>
                          <a:path w="25" h="68">
                            <a:moveTo>
                              <a:pt x="13" y="68"/>
                            </a:moveTo>
                            <a:lnTo>
                              <a:pt x="0" y="27"/>
                            </a:lnTo>
                            <a:lnTo>
                              <a:pt x="9" y="0"/>
                            </a:lnTo>
                            <a:lnTo>
                              <a:pt x="25" y="30"/>
                            </a:lnTo>
                            <a:lnTo>
                              <a:pt x="13"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80" name="Freeform 494"/>
                      <p:cNvSpPr>
                        <a:spLocks/>
                      </p:cNvSpPr>
                      <p:nvPr/>
                    </p:nvSpPr>
                    <p:spPr bwMode="auto">
                      <a:xfrm>
                        <a:off x="1028" y="3703"/>
                        <a:ext cx="37" cy="10"/>
                      </a:xfrm>
                      <a:custGeom>
                        <a:avLst/>
                        <a:gdLst>
                          <a:gd name="T0" fmla="*/ 1 w 75"/>
                          <a:gd name="T1" fmla="*/ 0 h 29"/>
                          <a:gd name="T2" fmla="*/ 50 w 75"/>
                          <a:gd name="T3" fmla="*/ 0 h 29"/>
                          <a:gd name="T4" fmla="*/ 51 w 75"/>
                          <a:gd name="T5" fmla="*/ 2 h 29"/>
                          <a:gd name="T6" fmla="*/ 57 w 75"/>
                          <a:gd name="T7" fmla="*/ 11 h 29"/>
                          <a:gd name="T8" fmla="*/ 75 w 75"/>
                          <a:gd name="T9" fmla="*/ 29 h 29"/>
                          <a:gd name="T10" fmla="*/ 18 w 75"/>
                          <a:gd name="T11" fmla="*/ 29 h 29"/>
                          <a:gd name="T12" fmla="*/ 9 w 75"/>
                          <a:gd name="T13" fmla="*/ 20 h 29"/>
                          <a:gd name="T14" fmla="*/ 0 w 75"/>
                          <a:gd name="T15" fmla="*/ 5 h 29"/>
                          <a:gd name="T16" fmla="*/ 1 w 7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9">
                            <a:moveTo>
                              <a:pt x="1" y="0"/>
                            </a:moveTo>
                            <a:lnTo>
                              <a:pt x="50" y="0"/>
                            </a:lnTo>
                            <a:lnTo>
                              <a:pt x="51" y="2"/>
                            </a:lnTo>
                            <a:lnTo>
                              <a:pt x="57" y="11"/>
                            </a:lnTo>
                            <a:lnTo>
                              <a:pt x="75" y="29"/>
                            </a:lnTo>
                            <a:lnTo>
                              <a:pt x="18" y="29"/>
                            </a:lnTo>
                            <a:lnTo>
                              <a:pt x="9"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81" name="Freeform 495"/>
                      <p:cNvSpPr>
                        <a:spLocks/>
                      </p:cNvSpPr>
                      <p:nvPr/>
                    </p:nvSpPr>
                    <p:spPr bwMode="auto">
                      <a:xfrm>
                        <a:off x="1030" y="3713"/>
                        <a:ext cx="42" cy="12"/>
                      </a:xfrm>
                      <a:custGeom>
                        <a:avLst/>
                        <a:gdLst>
                          <a:gd name="T0" fmla="*/ 0 w 83"/>
                          <a:gd name="T1" fmla="*/ 36 h 36"/>
                          <a:gd name="T2" fmla="*/ 3 w 83"/>
                          <a:gd name="T3" fmla="*/ 19 h 36"/>
                          <a:gd name="T4" fmla="*/ 7 w 83"/>
                          <a:gd name="T5" fmla="*/ 7 h 36"/>
                          <a:gd name="T6" fmla="*/ 13 w 83"/>
                          <a:gd name="T7" fmla="*/ 0 h 36"/>
                          <a:gd name="T8" fmla="*/ 70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3" y="19"/>
                            </a:lnTo>
                            <a:lnTo>
                              <a:pt x="7" y="7"/>
                            </a:lnTo>
                            <a:lnTo>
                              <a:pt x="13" y="0"/>
                            </a:lnTo>
                            <a:lnTo>
                              <a:pt x="70"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75" name="Group 496"/>
                    <p:cNvGrpSpPr>
                      <a:grpSpLocks/>
                    </p:cNvGrpSpPr>
                    <p:nvPr/>
                  </p:nvGrpSpPr>
                  <p:grpSpPr bwMode="auto">
                    <a:xfrm>
                      <a:off x="1036" y="3716"/>
                      <a:ext cx="49" cy="22"/>
                      <a:chOff x="1036" y="3716"/>
                      <a:chExt cx="49" cy="22"/>
                    </a:xfrm>
                  </p:grpSpPr>
                  <p:sp>
                    <p:nvSpPr>
                      <p:cNvPr id="1176" name="Freeform 497"/>
                      <p:cNvSpPr>
                        <a:spLocks/>
                      </p:cNvSpPr>
                      <p:nvPr/>
                    </p:nvSpPr>
                    <p:spPr bwMode="auto">
                      <a:xfrm>
                        <a:off x="1036" y="3716"/>
                        <a:ext cx="11" cy="22"/>
                      </a:xfrm>
                      <a:custGeom>
                        <a:avLst/>
                        <a:gdLst>
                          <a:gd name="T0" fmla="*/ 13 w 22"/>
                          <a:gd name="T1" fmla="*/ 68 h 68"/>
                          <a:gd name="T2" fmla="*/ 0 w 22"/>
                          <a:gd name="T3" fmla="*/ 27 h 68"/>
                          <a:gd name="T4" fmla="*/ 9 w 22"/>
                          <a:gd name="T5" fmla="*/ 0 h 68"/>
                          <a:gd name="T6" fmla="*/ 22 w 22"/>
                          <a:gd name="T7" fmla="*/ 31 h 68"/>
                          <a:gd name="T8" fmla="*/ 13 w 22"/>
                          <a:gd name="T9" fmla="*/ 68 h 68"/>
                        </a:gdLst>
                        <a:ahLst/>
                        <a:cxnLst>
                          <a:cxn ang="0">
                            <a:pos x="T0" y="T1"/>
                          </a:cxn>
                          <a:cxn ang="0">
                            <a:pos x="T2" y="T3"/>
                          </a:cxn>
                          <a:cxn ang="0">
                            <a:pos x="T4" y="T5"/>
                          </a:cxn>
                          <a:cxn ang="0">
                            <a:pos x="T6" y="T7"/>
                          </a:cxn>
                          <a:cxn ang="0">
                            <a:pos x="T8" y="T9"/>
                          </a:cxn>
                        </a:cxnLst>
                        <a:rect l="0" t="0" r="r" b="b"/>
                        <a:pathLst>
                          <a:path w="22" h="68">
                            <a:moveTo>
                              <a:pt x="13" y="68"/>
                            </a:moveTo>
                            <a:lnTo>
                              <a:pt x="0" y="27"/>
                            </a:lnTo>
                            <a:lnTo>
                              <a:pt x="9" y="0"/>
                            </a:lnTo>
                            <a:lnTo>
                              <a:pt x="22" y="31"/>
                            </a:lnTo>
                            <a:lnTo>
                              <a:pt x="13"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77" name="Freeform 498"/>
                      <p:cNvSpPr>
                        <a:spLocks/>
                      </p:cNvSpPr>
                      <p:nvPr/>
                    </p:nvSpPr>
                    <p:spPr bwMode="auto">
                      <a:xfrm>
                        <a:off x="1040" y="3716"/>
                        <a:ext cx="37" cy="10"/>
                      </a:xfrm>
                      <a:custGeom>
                        <a:avLst/>
                        <a:gdLst>
                          <a:gd name="T0" fmla="*/ 3 w 75"/>
                          <a:gd name="T1" fmla="*/ 0 h 29"/>
                          <a:gd name="T2" fmla="*/ 51 w 75"/>
                          <a:gd name="T3" fmla="*/ 0 h 29"/>
                          <a:gd name="T4" fmla="*/ 53 w 75"/>
                          <a:gd name="T5" fmla="*/ 2 h 29"/>
                          <a:gd name="T6" fmla="*/ 57 w 75"/>
                          <a:gd name="T7" fmla="*/ 11 h 29"/>
                          <a:gd name="T8" fmla="*/ 75 w 75"/>
                          <a:gd name="T9" fmla="*/ 29 h 29"/>
                          <a:gd name="T10" fmla="*/ 18 w 75"/>
                          <a:gd name="T11" fmla="*/ 29 h 29"/>
                          <a:gd name="T12" fmla="*/ 9 w 75"/>
                          <a:gd name="T13" fmla="*/ 20 h 29"/>
                          <a:gd name="T14" fmla="*/ 0 w 75"/>
                          <a:gd name="T15" fmla="*/ 5 h 29"/>
                          <a:gd name="T16" fmla="*/ 3 w 7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9">
                            <a:moveTo>
                              <a:pt x="3" y="0"/>
                            </a:moveTo>
                            <a:lnTo>
                              <a:pt x="51" y="0"/>
                            </a:lnTo>
                            <a:lnTo>
                              <a:pt x="53" y="2"/>
                            </a:lnTo>
                            <a:lnTo>
                              <a:pt x="57" y="11"/>
                            </a:lnTo>
                            <a:lnTo>
                              <a:pt x="75" y="29"/>
                            </a:lnTo>
                            <a:lnTo>
                              <a:pt x="18" y="29"/>
                            </a:lnTo>
                            <a:lnTo>
                              <a:pt x="9" y="20"/>
                            </a:lnTo>
                            <a:lnTo>
                              <a:pt x="0" y="5"/>
                            </a:lnTo>
                            <a:lnTo>
                              <a:pt x="3"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78" name="Freeform 499"/>
                      <p:cNvSpPr>
                        <a:spLocks/>
                      </p:cNvSpPr>
                      <p:nvPr/>
                    </p:nvSpPr>
                    <p:spPr bwMode="auto">
                      <a:xfrm>
                        <a:off x="1043" y="3726"/>
                        <a:ext cx="42" cy="12"/>
                      </a:xfrm>
                      <a:custGeom>
                        <a:avLst/>
                        <a:gdLst>
                          <a:gd name="T0" fmla="*/ 0 w 82"/>
                          <a:gd name="T1" fmla="*/ 36 h 36"/>
                          <a:gd name="T2" fmla="*/ 1 w 82"/>
                          <a:gd name="T3" fmla="*/ 20 h 36"/>
                          <a:gd name="T4" fmla="*/ 6 w 82"/>
                          <a:gd name="T5" fmla="*/ 8 h 36"/>
                          <a:gd name="T6" fmla="*/ 10 w 82"/>
                          <a:gd name="T7" fmla="*/ 0 h 36"/>
                          <a:gd name="T8" fmla="*/ 68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1" y="20"/>
                            </a:lnTo>
                            <a:lnTo>
                              <a:pt x="6" y="8"/>
                            </a:lnTo>
                            <a:lnTo>
                              <a:pt x="10" y="0"/>
                            </a:lnTo>
                            <a:lnTo>
                              <a:pt x="68"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827" name="Group 500"/>
                  <p:cNvGrpSpPr>
                    <a:grpSpLocks/>
                  </p:cNvGrpSpPr>
                  <p:nvPr/>
                </p:nvGrpSpPr>
                <p:grpSpPr bwMode="auto">
                  <a:xfrm>
                    <a:off x="1046" y="3727"/>
                    <a:ext cx="49" cy="23"/>
                    <a:chOff x="1046" y="3727"/>
                    <a:chExt cx="49" cy="23"/>
                  </a:xfrm>
                </p:grpSpPr>
                <p:sp>
                  <p:nvSpPr>
                    <p:cNvPr id="1168" name="Freeform 501"/>
                    <p:cNvSpPr>
                      <a:spLocks/>
                    </p:cNvSpPr>
                    <p:nvPr/>
                  </p:nvSpPr>
                  <p:spPr bwMode="auto">
                    <a:xfrm>
                      <a:off x="1046" y="3727"/>
                      <a:ext cx="12" cy="23"/>
                    </a:xfrm>
                    <a:custGeom>
                      <a:avLst/>
                      <a:gdLst>
                        <a:gd name="T0" fmla="*/ 14 w 24"/>
                        <a:gd name="T1" fmla="*/ 68 h 68"/>
                        <a:gd name="T2" fmla="*/ 0 w 24"/>
                        <a:gd name="T3" fmla="*/ 27 h 68"/>
                        <a:gd name="T4" fmla="*/ 10 w 24"/>
                        <a:gd name="T5" fmla="*/ 0 h 68"/>
                        <a:gd name="T6" fmla="*/ 24 w 24"/>
                        <a:gd name="T7" fmla="*/ 32 h 68"/>
                        <a:gd name="T8" fmla="*/ 14 w 24"/>
                        <a:gd name="T9" fmla="*/ 68 h 68"/>
                      </a:gdLst>
                      <a:ahLst/>
                      <a:cxnLst>
                        <a:cxn ang="0">
                          <a:pos x="T0" y="T1"/>
                        </a:cxn>
                        <a:cxn ang="0">
                          <a:pos x="T2" y="T3"/>
                        </a:cxn>
                        <a:cxn ang="0">
                          <a:pos x="T4" y="T5"/>
                        </a:cxn>
                        <a:cxn ang="0">
                          <a:pos x="T6" y="T7"/>
                        </a:cxn>
                        <a:cxn ang="0">
                          <a:pos x="T8" y="T9"/>
                        </a:cxn>
                      </a:cxnLst>
                      <a:rect l="0" t="0" r="r" b="b"/>
                      <a:pathLst>
                        <a:path w="24" h="68">
                          <a:moveTo>
                            <a:pt x="14" y="68"/>
                          </a:moveTo>
                          <a:lnTo>
                            <a:pt x="0" y="27"/>
                          </a:lnTo>
                          <a:lnTo>
                            <a:pt x="10" y="0"/>
                          </a:lnTo>
                          <a:lnTo>
                            <a:pt x="24" y="32"/>
                          </a:lnTo>
                          <a:lnTo>
                            <a:pt x="14"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69" name="Freeform 502"/>
                    <p:cNvSpPr>
                      <a:spLocks/>
                    </p:cNvSpPr>
                    <p:nvPr/>
                  </p:nvSpPr>
                  <p:spPr bwMode="auto">
                    <a:xfrm>
                      <a:off x="1051" y="3727"/>
                      <a:ext cx="36" cy="11"/>
                    </a:xfrm>
                    <a:custGeom>
                      <a:avLst/>
                      <a:gdLst>
                        <a:gd name="T0" fmla="*/ 2 w 73"/>
                        <a:gd name="T1" fmla="*/ 0 h 31"/>
                        <a:gd name="T2" fmla="*/ 49 w 73"/>
                        <a:gd name="T3" fmla="*/ 0 h 31"/>
                        <a:gd name="T4" fmla="*/ 50 w 73"/>
                        <a:gd name="T5" fmla="*/ 4 h 31"/>
                        <a:gd name="T6" fmla="*/ 57 w 73"/>
                        <a:gd name="T7" fmla="*/ 13 h 31"/>
                        <a:gd name="T8" fmla="*/ 73 w 73"/>
                        <a:gd name="T9" fmla="*/ 31 h 31"/>
                        <a:gd name="T10" fmla="*/ 17 w 73"/>
                        <a:gd name="T11" fmla="*/ 31 h 31"/>
                        <a:gd name="T12" fmla="*/ 10 w 73"/>
                        <a:gd name="T13" fmla="*/ 22 h 31"/>
                        <a:gd name="T14" fmla="*/ 0 w 73"/>
                        <a:gd name="T15" fmla="*/ 6 h 31"/>
                        <a:gd name="T16" fmla="*/ 2 w 73"/>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1">
                          <a:moveTo>
                            <a:pt x="2" y="0"/>
                          </a:moveTo>
                          <a:lnTo>
                            <a:pt x="49" y="0"/>
                          </a:lnTo>
                          <a:lnTo>
                            <a:pt x="50" y="4"/>
                          </a:lnTo>
                          <a:lnTo>
                            <a:pt x="57" y="13"/>
                          </a:lnTo>
                          <a:lnTo>
                            <a:pt x="73" y="31"/>
                          </a:lnTo>
                          <a:lnTo>
                            <a:pt x="17" y="31"/>
                          </a:lnTo>
                          <a:lnTo>
                            <a:pt x="10" y="22"/>
                          </a:lnTo>
                          <a:lnTo>
                            <a:pt x="0" y="6"/>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70" name="Freeform 503"/>
                    <p:cNvSpPr>
                      <a:spLocks/>
                    </p:cNvSpPr>
                    <p:nvPr/>
                  </p:nvSpPr>
                  <p:spPr bwMode="auto">
                    <a:xfrm>
                      <a:off x="1054" y="3738"/>
                      <a:ext cx="41" cy="12"/>
                    </a:xfrm>
                    <a:custGeom>
                      <a:avLst/>
                      <a:gdLst>
                        <a:gd name="T0" fmla="*/ 0 w 82"/>
                        <a:gd name="T1" fmla="*/ 35 h 35"/>
                        <a:gd name="T2" fmla="*/ 1 w 82"/>
                        <a:gd name="T3" fmla="*/ 19 h 35"/>
                        <a:gd name="T4" fmla="*/ 6 w 82"/>
                        <a:gd name="T5" fmla="*/ 6 h 35"/>
                        <a:gd name="T6" fmla="*/ 10 w 82"/>
                        <a:gd name="T7" fmla="*/ 0 h 35"/>
                        <a:gd name="T8" fmla="*/ 67 w 82"/>
                        <a:gd name="T9" fmla="*/ 0 h 35"/>
                        <a:gd name="T10" fmla="*/ 82 w 82"/>
                        <a:gd name="T11" fmla="*/ 35 h 35"/>
                        <a:gd name="T12" fmla="*/ 0 w 82"/>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2" h="35">
                          <a:moveTo>
                            <a:pt x="0" y="35"/>
                          </a:moveTo>
                          <a:lnTo>
                            <a:pt x="1" y="19"/>
                          </a:lnTo>
                          <a:lnTo>
                            <a:pt x="6" y="6"/>
                          </a:lnTo>
                          <a:lnTo>
                            <a:pt x="10" y="0"/>
                          </a:lnTo>
                          <a:lnTo>
                            <a:pt x="67" y="0"/>
                          </a:lnTo>
                          <a:lnTo>
                            <a:pt x="82" y="35"/>
                          </a:lnTo>
                          <a:lnTo>
                            <a:pt x="0" y="35"/>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28" name="Group 504"/>
                  <p:cNvGrpSpPr>
                    <a:grpSpLocks/>
                  </p:cNvGrpSpPr>
                  <p:nvPr/>
                </p:nvGrpSpPr>
                <p:grpSpPr bwMode="auto">
                  <a:xfrm>
                    <a:off x="1058" y="3739"/>
                    <a:ext cx="50" cy="23"/>
                    <a:chOff x="1058" y="3739"/>
                    <a:chExt cx="50" cy="23"/>
                  </a:xfrm>
                </p:grpSpPr>
                <p:sp>
                  <p:nvSpPr>
                    <p:cNvPr id="1165" name="Freeform 505"/>
                    <p:cNvSpPr>
                      <a:spLocks/>
                    </p:cNvSpPr>
                    <p:nvPr/>
                  </p:nvSpPr>
                  <p:spPr bwMode="auto">
                    <a:xfrm>
                      <a:off x="1058" y="3739"/>
                      <a:ext cx="13" cy="23"/>
                    </a:xfrm>
                    <a:custGeom>
                      <a:avLst/>
                      <a:gdLst>
                        <a:gd name="T0" fmla="*/ 16 w 25"/>
                        <a:gd name="T1" fmla="*/ 68 h 68"/>
                        <a:gd name="T2" fmla="*/ 0 w 25"/>
                        <a:gd name="T3" fmla="*/ 27 h 68"/>
                        <a:gd name="T4" fmla="*/ 10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0"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66" name="Freeform 506"/>
                    <p:cNvSpPr>
                      <a:spLocks/>
                    </p:cNvSpPr>
                    <p:nvPr/>
                  </p:nvSpPr>
                  <p:spPr bwMode="auto">
                    <a:xfrm>
                      <a:off x="1063" y="3740"/>
                      <a:ext cx="37" cy="10"/>
                    </a:xfrm>
                    <a:custGeom>
                      <a:avLst/>
                      <a:gdLst>
                        <a:gd name="T0" fmla="*/ 3 w 75"/>
                        <a:gd name="T1" fmla="*/ 0 h 30"/>
                        <a:gd name="T2" fmla="*/ 50 w 75"/>
                        <a:gd name="T3" fmla="*/ 0 h 30"/>
                        <a:gd name="T4" fmla="*/ 51 w 75"/>
                        <a:gd name="T5" fmla="*/ 3 h 30"/>
                        <a:gd name="T6" fmla="*/ 58 w 75"/>
                        <a:gd name="T7" fmla="*/ 12 h 30"/>
                        <a:gd name="T8" fmla="*/ 75 w 75"/>
                        <a:gd name="T9" fmla="*/ 30 h 30"/>
                        <a:gd name="T10" fmla="*/ 18 w 75"/>
                        <a:gd name="T11" fmla="*/ 30 h 30"/>
                        <a:gd name="T12" fmla="*/ 11 w 75"/>
                        <a:gd name="T13" fmla="*/ 21 h 30"/>
                        <a:gd name="T14" fmla="*/ 0 w 75"/>
                        <a:gd name="T15" fmla="*/ 7 h 30"/>
                        <a:gd name="T16" fmla="*/ 3 w 7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0">
                          <a:moveTo>
                            <a:pt x="3" y="0"/>
                          </a:moveTo>
                          <a:lnTo>
                            <a:pt x="50" y="0"/>
                          </a:lnTo>
                          <a:lnTo>
                            <a:pt x="51" y="3"/>
                          </a:lnTo>
                          <a:lnTo>
                            <a:pt x="58" y="12"/>
                          </a:lnTo>
                          <a:lnTo>
                            <a:pt x="75" y="30"/>
                          </a:lnTo>
                          <a:lnTo>
                            <a:pt x="18" y="30"/>
                          </a:lnTo>
                          <a:lnTo>
                            <a:pt x="11" y="21"/>
                          </a:lnTo>
                          <a:lnTo>
                            <a:pt x="0" y="7"/>
                          </a:lnTo>
                          <a:lnTo>
                            <a:pt x="3"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67" name="Freeform 507"/>
                    <p:cNvSpPr>
                      <a:spLocks/>
                    </p:cNvSpPr>
                    <p:nvPr/>
                  </p:nvSpPr>
                  <p:spPr bwMode="auto">
                    <a:xfrm>
                      <a:off x="1067" y="3750"/>
                      <a:ext cx="41" cy="12"/>
                    </a:xfrm>
                    <a:custGeom>
                      <a:avLst/>
                      <a:gdLst>
                        <a:gd name="T0" fmla="*/ 0 w 81"/>
                        <a:gd name="T1" fmla="*/ 36 h 36"/>
                        <a:gd name="T2" fmla="*/ 1 w 81"/>
                        <a:gd name="T3" fmla="*/ 19 h 36"/>
                        <a:gd name="T4" fmla="*/ 5 w 81"/>
                        <a:gd name="T5" fmla="*/ 8 h 36"/>
                        <a:gd name="T6" fmla="*/ 10 w 81"/>
                        <a:gd name="T7" fmla="*/ 0 h 36"/>
                        <a:gd name="T8" fmla="*/ 67 w 81"/>
                        <a:gd name="T9" fmla="*/ 0 h 36"/>
                        <a:gd name="T10" fmla="*/ 81 w 81"/>
                        <a:gd name="T11" fmla="*/ 36 h 36"/>
                        <a:gd name="T12" fmla="*/ 0 w 8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1" h="36">
                          <a:moveTo>
                            <a:pt x="0" y="36"/>
                          </a:moveTo>
                          <a:lnTo>
                            <a:pt x="1" y="19"/>
                          </a:lnTo>
                          <a:lnTo>
                            <a:pt x="5" y="8"/>
                          </a:lnTo>
                          <a:lnTo>
                            <a:pt x="10" y="0"/>
                          </a:lnTo>
                          <a:lnTo>
                            <a:pt x="67" y="0"/>
                          </a:lnTo>
                          <a:lnTo>
                            <a:pt x="81"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29" name="Group 508"/>
                  <p:cNvGrpSpPr>
                    <a:grpSpLocks/>
                  </p:cNvGrpSpPr>
                  <p:nvPr/>
                </p:nvGrpSpPr>
                <p:grpSpPr bwMode="auto">
                  <a:xfrm>
                    <a:off x="1072" y="3753"/>
                    <a:ext cx="48" cy="22"/>
                    <a:chOff x="1072" y="3753"/>
                    <a:chExt cx="48" cy="22"/>
                  </a:xfrm>
                </p:grpSpPr>
                <p:sp>
                  <p:nvSpPr>
                    <p:cNvPr id="1162" name="Freeform 509"/>
                    <p:cNvSpPr>
                      <a:spLocks/>
                    </p:cNvSpPr>
                    <p:nvPr/>
                  </p:nvSpPr>
                  <p:spPr bwMode="auto">
                    <a:xfrm>
                      <a:off x="1072" y="3753"/>
                      <a:ext cx="11" cy="22"/>
                    </a:xfrm>
                    <a:custGeom>
                      <a:avLst/>
                      <a:gdLst>
                        <a:gd name="T0" fmla="*/ 15 w 24"/>
                        <a:gd name="T1" fmla="*/ 68 h 68"/>
                        <a:gd name="T2" fmla="*/ 0 w 24"/>
                        <a:gd name="T3" fmla="*/ 27 h 68"/>
                        <a:gd name="T4" fmla="*/ 9 w 24"/>
                        <a:gd name="T5" fmla="*/ 0 h 68"/>
                        <a:gd name="T6" fmla="*/ 24 w 24"/>
                        <a:gd name="T7" fmla="*/ 30 h 68"/>
                        <a:gd name="T8" fmla="*/ 15 w 24"/>
                        <a:gd name="T9" fmla="*/ 68 h 68"/>
                      </a:gdLst>
                      <a:ahLst/>
                      <a:cxnLst>
                        <a:cxn ang="0">
                          <a:pos x="T0" y="T1"/>
                        </a:cxn>
                        <a:cxn ang="0">
                          <a:pos x="T2" y="T3"/>
                        </a:cxn>
                        <a:cxn ang="0">
                          <a:pos x="T4" y="T5"/>
                        </a:cxn>
                        <a:cxn ang="0">
                          <a:pos x="T6" y="T7"/>
                        </a:cxn>
                        <a:cxn ang="0">
                          <a:pos x="T8" y="T9"/>
                        </a:cxn>
                      </a:cxnLst>
                      <a:rect l="0" t="0" r="r" b="b"/>
                      <a:pathLst>
                        <a:path w="24" h="68">
                          <a:moveTo>
                            <a:pt x="15" y="68"/>
                          </a:moveTo>
                          <a:lnTo>
                            <a:pt x="0" y="27"/>
                          </a:lnTo>
                          <a:lnTo>
                            <a:pt x="9" y="0"/>
                          </a:lnTo>
                          <a:lnTo>
                            <a:pt x="24" y="30"/>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63" name="Freeform 510"/>
                    <p:cNvSpPr>
                      <a:spLocks/>
                    </p:cNvSpPr>
                    <p:nvPr/>
                  </p:nvSpPr>
                  <p:spPr bwMode="auto">
                    <a:xfrm>
                      <a:off x="1076" y="3753"/>
                      <a:ext cx="37" cy="10"/>
                    </a:xfrm>
                    <a:custGeom>
                      <a:avLst/>
                      <a:gdLst>
                        <a:gd name="T0" fmla="*/ 2 w 74"/>
                        <a:gd name="T1" fmla="*/ 0 h 31"/>
                        <a:gd name="T2" fmla="*/ 50 w 74"/>
                        <a:gd name="T3" fmla="*/ 0 h 31"/>
                        <a:gd name="T4" fmla="*/ 52 w 74"/>
                        <a:gd name="T5" fmla="*/ 4 h 31"/>
                        <a:gd name="T6" fmla="*/ 57 w 74"/>
                        <a:gd name="T7" fmla="*/ 13 h 31"/>
                        <a:gd name="T8" fmla="*/ 74 w 74"/>
                        <a:gd name="T9" fmla="*/ 31 h 31"/>
                        <a:gd name="T10" fmla="*/ 19 w 74"/>
                        <a:gd name="T11" fmla="*/ 31 h 31"/>
                        <a:gd name="T12" fmla="*/ 11 w 74"/>
                        <a:gd name="T13" fmla="*/ 20 h 31"/>
                        <a:gd name="T14" fmla="*/ 0 w 74"/>
                        <a:gd name="T15" fmla="*/ 6 h 31"/>
                        <a:gd name="T16" fmla="*/ 2 w 74"/>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1">
                          <a:moveTo>
                            <a:pt x="2" y="0"/>
                          </a:moveTo>
                          <a:lnTo>
                            <a:pt x="50" y="0"/>
                          </a:lnTo>
                          <a:lnTo>
                            <a:pt x="52" y="4"/>
                          </a:lnTo>
                          <a:lnTo>
                            <a:pt x="57" y="13"/>
                          </a:lnTo>
                          <a:lnTo>
                            <a:pt x="74" y="31"/>
                          </a:lnTo>
                          <a:lnTo>
                            <a:pt x="19" y="31"/>
                          </a:lnTo>
                          <a:lnTo>
                            <a:pt x="11" y="20"/>
                          </a:lnTo>
                          <a:lnTo>
                            <a:pt x="0" y="6"/>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64" name="Freeform 511"/>
                    <p:cNvSpPr>
                      <a:spLocks/>
                    </p:cNvSpPr>
                    <p:nvPr/>
                  </p:nvSpPr>
                  <p:spPr bwMode="auto">
                    <a:xfrm>
                      <a:off x="1079" y="3763"/>
                      <a:ext cx="41" cy="12"/>
                    </a:xfrm>
                    <a:custGeom>
                      <a:avLst/>
                      <a:gdLst>
                        <a:gd name="T0" fmla="*/ 0 w 81"/>
                        <a:gd name="T1" fmla="*/ 36 h 36"/>
                        <a:gd name="T2" fmla="*/ 3 w 81"/>
                        <a:gd name="T3" fmla="*/ 20 h 36"/>
                        <a:gd name="T4" fmla="*/ 6 w 81"/>
                        <a:gd name="T5" fmla="*/ 7 h 36"/>
                        <a:gd name="T6" fmla="*/ 10 w 81"/>
                        <a:gd name="T7" fmla="*/ 0 h 36"/>
                        <a:gd name="T8" fmla="*/ 67 w 81"/>
                        <a:gd name="T9" fmla="*/ 0 h 36"/>
                        <a:gd name="T10" fmla="*/ 81 w 81"/>
                        <a:gd name="T11" fmla="*/ 36 h 36"/>
                        <a:gd name="T12" fmla="*/ 0 w 8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1" h="36">
                          <a:moveTo>
                            <a:pt x="0" y="36"/>
                          </a:moveTo>
                          <a:lnTo>
                            <a:pt x="3" y="20"/>
                          </a:lnTo>
                          <a:lnTo>
                            <a:pt x="6" y="7"/>
                          </a:lnTo>
                          <a:lnTo>
                            <a:pt x="10" y="0"/>
                          </a:lnTo>
                          <a:lnTo>
                            <a:pt x="67" y="0"/>
                          </a:lnTo>
                          <a:lnTo>
                            <a:pt x="81"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sp>
                <p:nvSpPr>
                  <p:cNvPr id="830" name="Freeform 512"/>
                  <p:cNvSpPr>
                    <a:spLocks/>
                  </p:cNvSpPr>
                  <p:nvPr/>
                </p:nvSpPr>
                <p:spPr bwMode="auto">
                  <a:xfrm>
                    <a:off x="820" y="3535"/>
                    <a:ext cx="12" cy="23"/>
                  </a:xfrm>
                  <a:custGeom>
                    <a:avLst/>
                    <a:gdLst>
                      <a:gd name="T0" fmla="*/ 14 w 23"/>
                      <a:gd name="T1" fmla="*/ 68 h 68"/>
                      <a:gd name="T2" fmla="*/ 0 w 23"/>
                      <a:gd name="T3" fmla="*/ 27 h 68"/>
                      <a:gd name="T4" fmla="*/ 9 w 23"/>
                      <a:gd name="T5" fmla="*/ 0 h 68"/>
                      <a:gd name="T6" fmla="*/ 23 w 23"/>
                      <a:gd name="T7" fmla="*/ 31 h 68"/>
                      <a:gd name="T8" fmla="*/ 14 w 23"/>
                      <a:gd name="T9" fmla="*/ 68 h 68"/>
                    </a:gdLst>
                    <a:ahLst/>
                    <a:cxnLst>
                      <a:cxn ang="0">
                        <a:pos x="T0" y="T1"/>
                      </a:cxn>
                      <a:cxn ang="0">
                        <a:pos x="T2" y="T3"/>
                      </a:cxn>
                      <a:cxn ang="0">
                        <a:pos x="T4" y="T5"/>
                      </a:cxn>
                      <a:cxn ang="0">
                        <a:pos x="T6" y="T7"/>
                      </a:cxn>
                      <a:cxn ang="0">
                        <a:pos x="T8" y="T9"/>
                      </a:cxn>
                    </a:cxnLst>
                    <a:rect l="0" t="0" r="r" b="b"/>
                    <a:pathLst>
                      <a:path w="23" h="68">
                        <a:moveTo>
                          <a:pt x="14" y="68"/>
                        </a:moveTo>
                        <a:lnTo>
                          <a:pt x="0" y="27"/>
                        </a:lnTo>
                        <a:lnTo>
                          <a:pt x="9" y="0"/>
                        </a:lnTo>
                        <a:lnTo>
                          <a:pt x="23" y="31"/>
                        </a:lnTo>
                        <a:lnTo>
                          <a:pt x="14" y="68"/>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31" name="Freeform 513"/>
                  <p:cNvSpPr>
                    <a:spLocks/>
                  </p:cNvSpPr>
                  <p:nvPr/>
                </p:nvSpPr>
                <p:spPr bwMode="auto">
                  <a:xfrm>
                    <a:off x="825" y="3535"/>
                    <a:ext cx="36" cy="9"/>
                  </a:xfrm>
                  <a:custGeom>
                    <a:avLst/>
                    <a:gdLst>
                      <a:gd name="T0" fmla="*/ 0 w 71"/>
                      <a:gd name="T1" fmla="*/ 0 h 27"/>
                      <a:gd name="T2" fmla="*/ 49 w 71"/>
                      <a:gd name="T3" fmla="*/ 0 h 27"/>
                      <a:gd name="T4" fmla="*/ 51 w 71"/>
                      <a:gd name="T5" fmla="*/ 2 h 27"/>
                      <a:gd name="T6" fmla="*/ 55 w 71"/>
                      <a:gd name="T7" fmla="*/ 12 h 27"/>
                      <a:gd name="T8" fmla="*/ 71 w 71"/>
                      <a:gd name="T9" fmla="*/ 27 h 27"/>
                      <a:gd name="T10" fmla="*/ 17 w 71"/>
                      <a:gd name="T11" fmla="*/ 27 h 27"/>
                      <a:gd name="T12" fmla="*/ 8 w 71"/>
                      <a:gd name="T13" fmla="*/ 20 h 27"/>
                      <a:gd name="T14" fmla="*/ 0 w 71"/>
                      <a:gd name="T15" fmla="*/ 6 h 27"/>
                      <a:gd name="T16" fmla="*/ 0 w 71"/>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27">
                        <a:moveTo>
                          <a:pt x="0" y="0"/>
                        </a:moveTo>
                        <a:lnTo>
                          <a:pt x="49" y="0"/>
                        </a:lnTo>
                        <a:lnTo>
                          <a:pt x="51" y="2"/>
                        </a:lnTo>
                        <a:lnTo>
                          <a:pt x="55" y="12"/>
                        </a:lnTo>
                        <a:lnTo>
                          <a:pt x="71" y="27"/>
                        </a:lnTo>
                        <a:lnTo>
                          <a:pt x="17" y="27"/>
                        </a:lnTo>
                        <a:lnTo>
                          <a:pt x="8" y="20"/>
                        </a:lnTo>
                        <a:lnTo>
                          <a:pt x="0" y="6"/>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32" name="Freeform 514"/>
                  <p:cNvSpPr>
                    <a:spLocks/>
                  </p:cNvSpPr>
                  <p:nvPr/>
                </p:nvSpPr>
                <p:spPr bwMode="auto">
                  <a:xfrm>
                    <a:off x="828" y="3546"/>
                    <a:ext cx="40" cy="12"/>
                  </a:xfrm>
                  <a:custGeom>
                    <a:avLst/>
                    <a:gdLst>
                      <a:gd name="T0" fmla="*/ 0 w 82"/>
                      <a:gd name="T1" fmla="*/ 36 h 36"/>
                      <a:gd name="T2" fmla="*/ 2 w 82"/>
                      <a:gd name="T3" fmla="*/ 21 h 36"/>
                      <a:gd name="T4" fmla="*/ 6 w 82"/>
                      <a:gd name="T5" fmla="*/ 8 h 36"/>
                      <a:gd name="T6" fmla="*/ 11 w 82"/>
                      <a:gd name="T7" fmla="*/ 0 h 36"/>
                      <a:gd name="T8" fmla="*/ 68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21"/>
                        </a:lnTo>
                        <a:lnTo>
                          <a:pt x="6" y="8"/>
                        </a:lnTo>
                        <a:lnTo>
                          <a:pt x="11" y="0"/>
                        </a:lnTo>
                        <a:lnTo>
                          <a:pt x="68" y="0"/>
                        </a:lnTo>
                        <a:lnTo>
                          <a:pt x="82" y="36"/>
                        </a:lnTo>
                        <a:lnTo>
                          <a:pt x="0" y="3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nvGrpSpPr>
                  <p:cNvPr id="833" name="Group 515"/>
                  <p:cNvGrpSpPr>
                    <a:grpSpLocks/>
                  </p:cNvGrpSpPr>
                  <p:nvPr/>
                </p:nvGrpSpPr>
                <p:grpSpPr bwMode="auto">
                  <a:xfrm>
                    <a:off x="832" y="3547"/>
                    <a:ext cx="49" cy="23"/>
                    <a:chOff x="832" y="3547"/>
                    <a:chExt cx="49" cy="23"/>
                  </a:xfrm>
                </p:grpSpPr>
                <p:sp>
                  <p:nvSpPr>
                    <p:cNvPr id="1159" name="Freeform 516"/>
                    <p:cNvSpPr>
                      <a:spLocks/>
                    </p:cNvSpPr>
                    <p:nvPr/>
                  </p:nvSpPr>
                  <p:spPr bwMode="auto">
                    <a:xfrm>
                      <a:off x="832" y="3547"/>
                      <a:ext cx="12" cy="23"/>
                    </a:xfrm>
                    <a:custGeom>
                      <a:avLst/>
                      <a:gdLst>
                        <a:gd name="T0" fmla="*/ 15 w 24"/>
                        <a:gd name="T1" fmla="*/ 68 h 68"/>
                        <a:gd name="T2" fmla="*/ 0 w 24"/>
                        <a:gd name="T3" fmla="*/ 27 h 68"/>
                        <a:gd name="T4" fmla="*/ 11 w 24"/>
                        <a:gd name="T5" fmla="*/ 0 h 68"/>
                        <a:gd name="T6" fmla="*/ 24 w 24"/>
                        <a:gd name="T7" fmla="*/ 31 h 68"/>
                        <a:gd name="T8" fmla="*/ 15 w 24"/>
                        <a:gd name="T9" fmla="*/ 68 h 68"/>
                      </a:gdLst>
                      <a:ahLst/>
                      <a:cxnLst>
                        <a:cxn ang="0">
                          <a:pos x="T0" y="T1"/>
                        </a:cxn>
                        <a:cxn ang="0">
                          <a:pos x="T2" y="T3"/>
                        </a:cxn>
                        <a:cxn ang="0">
                          <a:pos x="T4" y="T5"/>
                        </a:cxn>
                        <a:cxn ang="0">
                          <a:pos x="T6" y="T7"/>
                        </a:cxn>
                        <a:cxn ang="0">
                          <a:pos x="T8" y="T9"/>
                        </a:cxn>
                      </a:cxnLst>
                      <a:rect l="0" t="0" r="r" b="b"/>
                      <a:pathLst>
                        <a:path w="24" h="68">
                          <a:moveTo>
                            <a:pt x="15" y="68"/>
                          </a:moveTo>
                          <a:lnTo>
                            <a:pt x="0" y="27"/>
                          </a:lnTo>
                          <a:lnTo>
                            <a:pt x="11" y="0"/>
                          </a:lnTo>
                          <a:lnTo>
                            <a:pt x="24" y="31"/>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60" name="Freeform 517"/>
                    <p:cNvSpPr>
                      <a:spLocks/>
                    </p:cNvSpPr>
                    <p:nvPr/>
                  </p:nvSpPr>
                  <p:spPr bwMode="auto">
                    <a:xfrm>
                      <a:off x="837" y="3548"/>
                      <a:ext cx="36" cy="10"/>
                    </a:xfrm>
                    <a:custGeom>
                      <a:avLst/>
                      <a:gdLst>
                        <a:gd name="T0" fmla="*/ 1 w 72"/>
                        <a:gd name="T1" fmla="*/ 0 h 29"/>
                        <a:gd name="T2" fmla="*/ 49 w 72"/>
                        <a:gd name="T3" fmla="*/ 0 h 29"/>
                        <a:gd name="T4" fmla="*/ 50 w 72"/>
                        <a:gd name="T5" fmla="*/ 2 h 29"/>
                        <a:gd name="T6" fmla="*/ 56 w 72"/>
                        <a:gd name="T7" fmla="*/ 11 h 29"/>
                        <a:gd name="T8" fmla="*/ 72 w 72"/>
                        <a:gd name="T9" fmla="*/ 29 h 29"/>
                        <a:gd name="T10" fmla="*/ 17 w 72"/>
                        <a:gd name="T11" fmla="*/ 29 h 29"/>
                        <a:gd name="T12" fmla="*/ 9 w 72"/>
                        <a:gd name="T13" fmla="*/ 20 h 29"/>
                        <a:gd name="T14" fmla="*/ 0 w 72"/>
                        <a:gd name="T15" fmla="*/ 6 h 29"/>
                        <a:gd name="T16" fmla="*/ 1 w 72"/>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29">
                          <a:moveTo>
                            <a:pt x="1" y="0"/>
                          </a:moveTo>
                          <a:lnTo>
                            <a:pt x="49" y="0"/>
                          </a:lnTo>
                          <a:lnTo>
                            <a:pt x="50" y="2"/>
                          </a:lnTo>
                          <a:lnTo>
                            <a:pt x="56" y="11"/>
                          </a:lnTo>
                          <a:lnTo>
                            <a:pt x="72" y="29"/>
                          </a:lnTo>
                          <a:lnTo>
                            <a:pt x="17" y="29"/>
                          </a:lnTo>
                          <a:lnTo>
                            <a:pt x="9" y="20"/>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61" name="Freeform 518"/>
                    <p:cNvSpPr>
                      <a:spLocks/>
                    </p:cNvSpPr>
                    <p:nvPr/>
                  </p:nvSpPr>
                  <p:spPr bwMode="auto">
                    <a:xfrm>
                      <a:off x="840" y="3558"/>
                      <a:ext cx="41" cy="12"/>
                    </a:xfrm>
                    <a:custGeom>
                      <a:avLst/>
                      <a:gdLst>
                        <a:gd name="T0" fmla="*/ 0 w 83"/>
                        <a:gd name="T1" fmla="*/ 36 h 36"/>
                        <a:gd name="T2" fmla="*/ 1 w 83"/>
                        <a:gd name="T3" fmla="*/ 20 h 36"/>
                        <a:gd name="T4" fmla="*/ 7 w 83"/>
                        <a:gd name="T5" fmla="*/ 8 h 36"/>
                        <a:gd name="T6" fmla="*/ 11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20"/>
                          </a:lnTo>
                          <a:lnTo>
                            <a:pt x="7" y="8"/>
                          </a:lnTo>
                          <a:lnTo>
                            <a:pt x="11"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34" name="Group 519"/>
                  <p:cNvGrpSpPr>
                    <a:grpSpLocks/>
                  </p:cNvGrpSpPr>
                  <p:nvPr/>
                </p:nvGrpSpPr>
                <p:grpSpPr bwMode="auto">
                  <a:xfrm>
                    <a:off x="844" y="3560"/>
                    <a:ext cx="49" cy="22"/>
                    <a:chOff x="844" y="3560"/>
                    <a:chExt cx="49" cy="22"/>
                  </a:xfrm>
                </p:grpSpPr>
                <p:sp>
                  <p:nvSpPr>
                    <p:cNvPr id="1156" name="Freeform 520"/>
                    <p:cNvSpPr>
                      <a:spLocks/>
                    </p:cNvSpPr>
                    <p:nvPr/>
                  </p:nvSpPr>
                  <p:spPr bwMode="auto">
                    <a:xfrm>
                      <a:off x="844" y="3560"/>
                      <a:ext cx="13" cy="22"/>
                    </a:xfrm>
                    <a:custGeom>
                      <a:avLst/>
                      <a:gdLst>
                        <a:gd name="T0" fmla="*/ 16 w 25"/>
                        <a:gd name="T1" fmla="*/ 68 h 68"/>
                        <a:gd name="T2" fmla="*/ 0 w 25"/>
                        <a:gd name="T3" fmla="*/ 27 h 68"/>
                        <a:gd name="T4" fmla="*/ 11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1"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57" name="Freeform 521"/>
                    <p:cNvSpPr>
                      <a:spLocks/>
                    </p:cNvSpPr>
                    <p:nvPr/>
                  </p:nvSpPr>
                  <p:spPr bwMode="auto">
                    <a:xfrm>
                      <a:off x="849" y="3560"/>
                      <a:ext cx="37" cy="10"/>
                    </a:xfrm>
                    <a:custGeom>
                      <a:avLst/>
                      <a:gdLst>
                        <a:gd name="T0" fmla="*/ 1 w 73"/>
                        <a:gd name="T1" fmla="*/ 0 h 29"/>
                        <a:gd name="T2" fmla="*/ 48 w 73"/>
                        <a:gd name="T3" fmla="*/ 0 h 29"/>
                        <a:gd name="T4" fmla="*/ 50 w 73"/>
                        <a:gd name="T5" fmla="*/ 2 h 29"/>
                        <a:gd name="T6" fmla="*/ 56 w 73"/>
                        <a:gd name="T7" fmla="*/ 11 h 29"/>
                        <a:gd name="T8" fmla="*/ 73 w 73"/>
                        <a:gd name="T9" fmla="*/ 29 h 29"/>
                        <a:gd name="T10" fmla="*/ 18 w 73"/>
                        <a:gd name="T11" fmla="*/ 29 h 29"/>
                        <a:gd name="T12" fmla="*/ 9 w 73"/>
                        <a:gd name="T13" fmla="*/ 20 h 29"/>
                        <a:gd name="T14" fmla="*/ 0 w 73"/>
                        <a:gd name="T15" fmla="*/ 5 h 29"/>
                        <a:gd name="T16" fmla="*/ 1 w 7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9">
                          <a:moveTo>
                            <a:pt x="1" y="0"/>
                          </a:moveTo>
                          <a:lnTo>
                            <a:pt x="48" y="0"/>
                          </a:lnTo>
                          <a:lnTo>
                            <a:pt x="50" y="2"/>
                          </a:lnTo>
                          <a:lnTo>
                            <a:pt x="56" y="11"/>
                          </a:lnTo>
                          <a:lnTo>
                            <a:pt x="73" y="29"/>
                          </a:lnTo>
                          <a:lnTo>
                            <a:pt x="18" y="29"/>
                          </a:lnTo>
                          <a:lnTo>
                            <a:pt x="9"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58" name="Freeform 522"/>
                    <p:cNvSpPr>
                      <a:spLocks/>
                    </p:cNvSpPr>
                    <p:nvPr/>
                  </p:nvSpPr>
                  <p:spPr bwMode="auto">
                    <a:xfrm>
                      <a:off x="853" y="3571"/>
                      <a:ext cx="40" cy="11"/>
                    </a:xfrm>
                    <a:custGeom>
                      <a:avLst/>
                      <a:gdLst>
                        <a:gd name="T0" fmla="*/ 0 w 82"/>
                        <a:gd name="T1" fmla="*/ 35 h 35"/>
                        <a:gd name="T2" fmla="*/ 2 w 82"/>
                        <a:gd name="T3" fmla="*/ 19 h 35"/>
                        <a:gd name="T4" fmla="*/ 6 w 82"/>
                        <a:gd name="T5" fmla="*/ 7 h 35"/>
                        <a:gd name="T6" fmla="*/ 11 w 82"/>
                        <a:gd name="T7" fmla="*/ 0 h 35"/>
                        <a:gd name="T8" fmla="*/ 67 w 82"/>
                        <a:gd name="T9" fmla="*/ 0 h 35"/>
                        <a:gd name="T10" fmla="*/ 82 w 82"/>
                        <a:gd name="T11" fmla="*/ 35 h 35"/>
                        <a:gd name="T12" fmla="*/ 0 w 82"/>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2" h="35">
                          <a:moveTo>
                            <a:pt x="0" y="35"/>
                          </a:moveTo>
                          <a:lnTo>
                            <a:pt x="2" y="19"/>
                          </a:lnTo>
                          <a:lnTo>
                            <a:pt x="6" y="7"/>
                          </a:lnTo>
                          <a:lnTo>
                            <a:pt x="11" y="0"/>
                          </a:lnTo>
                          <a:lnTo>
                            <a:pt x="67" y="0"/>
                          </a:lnTo>
                          <a:lnTo>
                            <a:pt x="82" y="35"/>
                          </a:lnTo>
                          <a:lnTo>
                            <a:pt x="0" y="35"/>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35" name="Group 523"/>
                  <p:cNvGrpSpPr>
                    <a:grpSpLocks/>
                  </p:cNvGrpSpPr>
                  <p:nvPr/>
                </p:nvGrpSpPr>
                <p:grpSpPr bwMode="auto">
                  <a:xfrm>
                    <a:off x="857" y="3572"/>
                    <a:ext cx="50" cy="23"/>
                    <a:chOff x="857" y="3572"/>
                    <a:chExt cx="50" cy="23"/>
                  </a:xfrm>
                </p:grpSpPr>
                <p:sp>
                  <p:nvSpPr>
                    <p:cNvPr id="1153" name="Freeform 524"/>
                    <p:cNvSpPr>
                      <a:spLocks/>
                    </p:cNvSpPr>
                    <p:nvPr/>
                  </p:nvSpPr>
                  <p:spPr bwMode="auto">
                    <a:xfrm>
                      <a:off x="857" y="3572"/>
                      <a:ext cx="12" cy="23"/>
                    </a:xfrm>
                    <a:custGeom>
                      <a:avLst/>
                      <a:gdLst>
                        <a:gd name="T0" fmla="*/ 14 w 23"/>
                        <a:gd name="T1" fmla="*/ 68 h 68"/>
                        <a:gd name="T2" fmla="*/ 0 w 23"/>
                        <a:gd name="T3" fmla="*/ 25 h 68"/>
                        <a:gd name="T4" fmla="*/ 9 w 23"/>
                        <a:gd name="T5" fmla="*/ 0 h 68"/>
                        <a:gd name="T6" fmla="*/ 23 w 23"/>
                        <a:gd name="T7" fmla="*/ 30 h 68"/>
                        <a:gd name="T8" fmla="*/ 14 w 23"/>
                        <a:gd name="T9" fmla="*/ 68 h 68"/>
                      </a:gdLst>
                      <a:ahLst/>
                      <a:cxnLst>
                        <a:cxn ang="0">
                          <a:pos x="T0" y="T1"/>
                        </a:cxn>
                        <a:cxn ang="0">
                          <a:pos x="T2" y="T3"/>
                        </a:cxn>
                        <a:cxn ang="0">
                          <a:pos x="T4" y="T5"/>
                        </a:cxn>
                        <a:cxn ang="0">
                          <a:pos x="T6" y="T7"/>
                        </a:cxn>
                        <a:cxn ang="0">
                          <a:pos x="T8" y="T9"/>
                        </a:cxn>
                      </a:cxnLst>
                      <a:rect l="0" t="0" r="r" b="b"/>
                      <a:pathLst>
                        <a:path w="23" h="68">
                          <a:moveTo>
                            <a:pt x="14" y="68"/>
                          </a:moveTo>
                          <a:lnTo>
                            <a:pt x="0" y="25"/>
                          </a:lnTo>
                          <a:lnTo>
                            <a:pt x="9" y="0"/>
                          </a:lnTo>
                          <a:lnTo>
                            <a:pt x="23" y="30"/>
                          </a:lnTo>
                          <a:lnTo>
                            <a:pt x="14"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54" name="Freeform 525"/>
                    <p:cNvSpPr>
                      <a:spLocks/>
                    </p:cNvSpPr>
                    <p:nvPr/>
                  </p:nvSpPr>
                  <p:spPr bwMode="auto">
                    <a:xfrm>
                      <a:off x="862" y="3573"/>
                      <a:ext cx="37" cy="9"/>
                    </a:xfrm>
                    <a:custGeom>
                      <a:avLst/>
                      <a:gdLst>
                        <a:gd name="T0" fmla="*/ 1 w 73"/>
                        <a:gd name="T1" fmla="*/ 0 h 29"/>
                        <a:gd name="T2" fmla="*/ 50 w 73"/>
                        <a:gd name="T3" fmla="*/ 0 h 29"/>
                        <a:gd name="T4" fmla="*/ 51 w 73"/>
                        <a:gd name="T5" fmla="*/ 2 h 29"/>
                        <a:gd name="T6" fmla="*/ 56 w 73"/>
                        <a:gd name="T7" fmla="*/ 11 h 29"/>
                        <a:gd name="T8" fmla="*/ 73 w 73"/>
                        <a:gd name="T9" fmla="*/ 29 h 29"/>
                        <a:gd name="T10" fmla="*/ 18 w 73"/>
                        <a:gd name="T11" fmla="*/ 29 h 29"/>
                        <a:gd name="T12" fmla="*/ 10 w 73"/>
                        <a:gd name="T13" fmla="*/ 20 h 29"/>
                        <a:gd name="T14" fmla="*/ 0 w 73"/>
                        <a:gd name="T15" fmla="*/ 5 h 29"/>
                        <a:gd name="T16" fmla="*/ 1 w 7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9">
                          <a:moveTo>
                            <a:pt x="1" y="0"/>
                          </a:moveTo>
                          <a:lnTo>
                            <a:pt x="50" y="0"/>
                          </a:lnTo>
                          <a:lnTo>
                            <a:pt x="51" y="2"/>
                          </a:lnTo>
                          <a:lnTo>
                            <a:pt x="56" y="11"/>
                          </a:lnTo>
                          <a:lnTo>
                            <a:pt x="73" y="29"/>
                          </a:lnTo>
                          <a:lnTo>
                            <a:pt x="18" y="29"/>
                          </a:lnTo>
                          <a:lnTo>
                            <a:pt x="10"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55" name="Freeform 526"/>
                    <p:cNvSpPr>
                      <a:spLocks/>
                    </p:cNvSpPr>
                    <p:nvPr/>
                  </p:nvSpPr>
                  <p:spPr bwMode="auto">
                    <a:xfrm>
                      <a:off x="865" y="3583"/>
                      <a:ext cx="42" cy="12"/>
                    </a:xfrm>
                    <a:custGeom>
                      <a:avLst/>
                      <a:gdLst>
                        <a:gd name="T0" fmla="*/ 0 w 83"/>
                        <a:gd name="T1" fmla="*/ 36 h 36"/>
                        <a:gd name="T2" fmla="*/ 3 w 83"/>
                        <a:gd name="T3" fmla="*/ 19 h 36"/>
                        <a:gd name="T4" fmla="*/ 7 w 83"/>
                        <a:gd name="T5" fmla="*/ 7 h 36"/>
                        <a:gd name="T6" fmla="*/ 11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3" y="19"/>
                          </a:lnTo>
                          <a:lnTo>
                            <a:pt x="7" y="7"/>
                          </a:lnTo>
                          <a:lnTo>
                            <a:pt x="11"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36" name="Group 527"/>
                  <p:cNvGrpSpPr>
                    <a:grpSpLocks/>
                  </p:cNvGrpSpPr>
                  <p:nvPr/>
                </p:nvGrpSpPr>
                <p:grpSpPr bwMode="auto">
                  <a:xfrm>
                    <a:off x="870" y="3585"/>
                    <a:ext cx="48" cy="23"/>
                    <a:chOff x="870" y="3585"/>
                    <a:chExt cx="48" cy="23"/>
                  </a:xfrm>
                </p:grpSpPr>
                <p:sp>
                  <p:nvSpPr>
                    <p:cNvPr id="1150" name="Freeform 528"/>
                    <p:cNvSpPr>
                      <a:spLocks/>
                    </p:cNvSpPr>
                    <p:nvPr/>
                  </p:nvSpPr>
                  <p:spPr bwMode="auto">
                    <a:xfrm>
                      <a:off x="870" y="3585"/>
                      <a:ext cx="12" cy="23"/>
                    </a:xfrm>
                    <a:custGeom>
                      <a:avLst/>
                      <a:gdLst>
                        <a:gd name="T0" fmla="*/ 15 w 25"/>
                        <a:gd name="T1" fmla="*/ 68 h 68"/>
                        <a:gd name="T2" fmla="*/ 0 w 25"/>
                        <a:gd name="T3" fmla="*/ 26 h 68"/>
                        <a:gd name="T4" fmla="*/ 9 w 25"/>
                        <a:gd name="T5" fmla="*/ 0 h 68"/>
                        <a:gd name="T6" fmla="*/ 25 w 25"/>
                        <a:gd name="T7" fmla="*/ 31 h 68"/>
                        <a:gd name="T8" fmla="*/ 15 w 25"/>
                        <a:gd name="T9" fmla="*/ 68 h 68"/>
                      </a:gdLst>
                      <a:ahLst/>
                      <a:cxnLst>
                        <a:cxn ang="0">
                          <a:pos x="T0" y="T1"/>
                        </a:cxn>
                        <a:cxn ang="0">
                          <a:pos x="T2" y="T3"/>
                        </a:cxn>
                        <a:cxn ang="0">
                          <a:pos x="T4" y="T5"/>
                        </a:cxn>
                        <a:cxn ang="0">
                          <a:pos x="T6" y="T7"/>
                        </a:cxn>
                        <a:cxn ang="0">
                          <a:pos x="T8" y="T9"/>
                        </a:cxn>
                      </a:cxnLst>
                      <a:rect l="0" t="0" r="r" b="b"/>
                      <a:pathLst>
                        <a:path w="25" h="68">
                          <a:moveTo>
                            <a:pt x="15" y="68"/>
                          </a:moveTo>
                          <a:lnTo>
                            <a:pt x="0" y="26"/>
                          </a:lnTo>
                          <a:lnTo>
                            <a:pt x="9" y="0"/>
                          </a:lnTo>
                          <a:lnTo>
                            <a:pt x="25" y="31"/>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51" name="Freeform 529"/>
                    <p:cNvSpPr>
                      <a:spLocks/>
                    </p:cNvSpPr>
                    <p:nvPr/>
                  </p:nvSpPr>
                  <p:spPr bwMode="auto">
                    <a:xfrm>
                      <a:off x="874" y="3586"/>
                      <a:ext cx="38" cy="10"/>
                    </a:xfrm>
                    <a:custGeom>
                      <a:avLst/>
                      <a:gdLst>
                        <a:gd name="T0" fmla="*/ 1 w 75"/>
                        <a:gd name="T1" fmla="*/ 0 h 29"/>
                        <a:gd name="T2" fmla="*/ 50 w 75"/>
                        <a:gd name="T3" fmla="*/ 0 h 29"/>
                        <a:gd name="T4" fmla="*/ 52 w 75"/>
                        <a:gd name="T5" fmla="*/ 2 h 29"/>
                        <a:gd name="T6" fmla="*/ 56 w 75"/>
                        <a:gd name="T7" fmla="*/ 11 h 29"/>
                        <a:gd name="T8" fmla="*/ 75 w 75"/>
                        <a:gd name="T9" fmla="*/ 29 h 29"/>
                        <a:gd name="T10" fmla="*/ 18 w 75"/>
                        <a:gd name="T11" fmla="*/ 29 h 29"/>
                        <a:gd name="T12" fmla="*/ 10 w 75"/>
                        <a:gd name="T13" fmla="*/ 20 h 29"/>
                        <a:gd name="T14" fmla="*/ 0 w 75"/>
                        <a:gd name="T15" fmla="*/ 5 h 29"/>
                        <a:gd name="T16" fmla="*/ 1 w 7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9">
                          <a:moveTo>
                            <a:pt x="1" y="0"/>
                          </a:moveTo>
                          <a:lnTo>
                            <a:pt x="50" y="0"/>
                          </a:lnTo>
                          <a:lnTo>
                            <a:pt x="52" y="2"/>
                          </a:lnTo>
                          <a:lnTo>
                            <a:pt x="56" y="11"/>
                          </a:lnTo>
                          <a:lnTo>
                            <a:pt x="75" y="29"/>
                          </a:lnTo>
                          <a:lnTo>
                            <a:pt x="18" y="29"/>
                          </a:lnTo>
                          <a:lnTo>
                            <a:pt x="10"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52" name="Freeform 530"/>
                    <p:cNvSpPr>
                      <a:spLocks/>
                    </p:cNvSpPr>
                    <p:nvPr/>
                  </p:nvSpPr>
                  <p:spPr bwMode="auto">
                    <a:xfrm>
                      <a:off x="878" y="3596"/>
                      <a:ext cx="40" cy="12"/>
                    </a:xfrm>
                    <a:custGeom>
                      <a:avLst/>
                      <a:gdLst>
                        <a:gd name="T0" fmla="*/ 0 w 80"/>
                        <a:gd name="T1" fmla="*/ 36 h 36"/>
                        <a:gd name="T2" fmla="*/ 1 w 80"/>
                        <a:gd name="T3" fmla="*/ 20 h 36"/>
                        <a:gd name="T4" fmla="*/ 6 w 80"/>
                        <a:gd name="T5" fmla="*/ 8 h 36"/>
                        <a:gd name="T6" fmla="*/ 10 w 80"/>
                        <a:gd name="T7" fmla="*/ 0 h 36"/>
                        <a:gd name="T8" fmla="*/ 67 w 80"/>
                        <a:gd name="T9" fmla="*/ 0 h 36"/>
                        <a:gd name="T10" fmla="*/ 80 w 80"/>
                        <a:gd name="T11" fmla="*/ 36 h 36"/>
                        <a:gd name="T12" fmla="*/ 0 w 80"/>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0" h="36">
                          <a:moveTo>
                            <a:pt x="0" y="36"/>
                          </a:moveTo>
                          <a:lnTo>
                            <a:pt x="1" y="20"/>
                          </a:lnTo>
                          <a:lnTo>
                            <a:pt x="6" y="8"/>
                          </a:lnTo>
                          <a:lnTo>
                            <a:pt x="10" y="0"/>
                          </a:lnTo>
                          <a:lnTo>
                            <a:pt x="67" y="0"/>
                          </a:lnTo>
                          <a:lnTo>
                            <a:pt x="80"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37" name="Group 531"/>
                  <p:cNvGrpSpPr>
                    <a:grpSpLocks/>
                  </p:cNvGrpSpPr>
                  <p:nvPr/>
                </p:nvGrpSpPr>
                <p:grpSpPr bwMode="auto">
                  <a:xfrm>
                    <a:off x="882" y="3600"/>
                    <a:ext cx="100" cy="73"/>
                    <a:chOff x="882" y="3600"/>
                    <a:chExt cx="100" cy="73"/>
                  </a:xfrm>
                </p:grpSpPr>
                <p:grpSp>
                  <p:nvGrpSpPr>
                    <p:cNvPr id="1130" name="Group 532"/>
                    <p:cNvGrpSpPr>
                      <a:grpSpLocks/>
                    </p:cNvGrpSpPr>
                    <p:nvPr/>
                  </p:nvGrpSpPr>
                  <p:grpSpPr bwMode="auto">
                    <a:xfrm>
                      <a:off x="882" y="3600"/>
                      <a:ext cx="49" cy="23"/>
                      <a:chOff x="882" y="3600"/>
                      <a:chExt cx="49" cy="23"/>
                    </a:xfrm>
                  </p:grpSpPr>
                  <p:sp>
                    <p:nvSpPr>
                      <p:cNvPr id="1147" name="Freeform 533"/>
                      <p:cNvSpPr>
                        <a:spLocks/>
                      </p:cNvSpPr>
                      <p:nvPr/>
                    </p:nvSpPr>
                    <p:spPr bwMode="auto">
                      <a:xfrm>
                        <a:off x="882" y="3600"/>
                        <a:ext cx="12" cy="23"/>
                      </a:xfrm>
                      <a:custGeom>
                        <a:avLst/>
                        <a:gdLst>
                          <a:gd name="T0" fmla="*/ 13 w 23"/>
                          <a:gd name="T1" fmla="*/ 70 h 70"/>
                          <a:gd name="T2" fmla="*/ 0 w 23"/>
                          <a:gd name="T3" fmla="*/ 27 h 70"/>
                          <a:gd name="T4" fmla="*/ 9 w 23"/>
                          <a:gd name="T5" fmla="*/ 0 h 70"/>
                          <a:gd name="T6" fmla="*/ 23 w 23"/>
                          <a:gd name="T7" fmla="*/ 31 h 70"/>
                          <a:gd name="T8" fmla="*/ 13 w 23"/>
                          <a:gd name="T9" fmla="*/ 70 h 70"/>
                        </a:gdLst>
                        <a:ahLst/>
                        <a:cxnLst>
                          <a:cxn ang="0">
                            <a:pos x="T0" y="T1"/>
                          </a:cxn>
                          <a:cxn ang="0">
                            <a:pos x="T2" y="T3"/>
                          </a:cxn>
                          <a:cxn ang="0">
                            <a:pos x="T4" y="T5"/>
                          </a:cxn>
                          <a:cxn ang="0">
                            <a:pos x="T6" y="T7"/>
                          </a:cxn>
                          <a:cxn ang="0">
                            <a:pos x="T8" y="T9"/>
                          </a:cxn>
                        </a:cxnLst>
                        <a:rect l="0" t="0" r="r" b="b"/>
                        <a:pathLst>
                          <a:path w="23" h="70">
                            <a:moveTo>
                              <a:pt x="13" y="70"/>
                            </a:moveTo>
                            <a:lnTo>
                              <a:pt x="0" y="27"/>
                            </a:lnTo>
                            <a:lnTo>
                              <a:pt x="9" y="0"/>
                            </a:lnTo>
                            <a:lnTo>
                              <a:pt x="23" y="31"/>
                            </a:lnTo>
                            <a:lnTo>
                              <a:pt x="13" y="7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48" name="Freeform 534"/>
                      <p:cNvSpPr>
                        <a:spLocks/>
                      </p:cNvSpPr>
                      <p:nvPr/>
                    </p:nvSpPr>
                    <p:spPr bwMode="auto">
                      <a:xfrm>
                        <a:off x="887" y="3600"/>
                        <a:ext cx="37" cy="11"/>
                      </a:xfrm>
                      <a:custGeom>
                        <a:avLst/>
                        <a:gdLst>
                          <a:gd name="T0" fmla="*/ 1 w 73"/>
                          <a:gd name="T1" fmla="*/ 0 h 31"/>
                          <a:gd name="T2" fmla="*/ 50 w 73"/>
                          <a:gd name="T3" fmla="*/ 0 h 31"/>
                          <a:gd name="T4" fmla="*/ 51 w 73"/>
                          <a:gd name="T5" fmla="*/ 4 h 31"/>
                          <a:gd name="T6" fmla="*/ 56 w 73"/>
                          <a:gd name="T7" fmla="*/ 13 h 31"/>
                          <a:gd name="T8" fmla="*/ 73 w 73"/>
                          <a:gd name="T9" fmla="*/ 31 h 31"/>
                          <a:gd name="T10" fmla="*/ 18 w 73"/>
                          <a:gd name="T11" fmla="*/ 31 h 31"/>
                          <a:gd name="T12" fmla="*/ 9 w 73"/>
                          <a:gd name="T13" fmla="*/ 22 h 31"/>
                          <a:gd name="T14" fmla="*/ 0 w 73"/>
                          <a:gd name="T15" fmla="*/ 7 h 31"/>
                          <a:gd name="T16" fmla="*/ 1 w 73"/>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1">
                            <a:moveTo>
                              <a:pt x="1" y="0"/>
                            </a:moveTo>
                            <a:lnTo>
                              <a:pt x="50" y="0"/>
                            </a:lnTo>
                            <a:lnTo>
                              <a:pt x="51" y="4"/>
                            </a:lnTo>
                            <a:lnTo>
                              <a:pt x="56" y="13"/>
                            </a:lnTo>
                            <a:lnTo>
                              <a:pt x="73" y="31"/>
                            </a:lnTo>
                            <a:lnTo>
                              <a:pt x="18" y="31"/>
                            </a:lnTo>
                            <a:lnTo>
                              <a:pt x="9" y="22"/>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49" name="Freeform 535"/>
                      <p:cNvSpPr>
                        <a:spLocks/>
                      </p:cNvSpPr>
                      <p:nvPr/>
                    </p:nvSpPr>
                    <p:spPr bwMode="auto">
                      <a:xfrm>
                        <a:off x="890" y="3611"/>
                        <a:ext cx="41" cy="12"/>
                      </a:xfrm>
                      <a:custGeom>
                        <a:avLst/>
                        <a:gdLst>
                          <a:gd name="T0" fmla="*/ 0 w 83"/>
                          <a:gd name="T1" fmla="*/ 38 h 38"/>
                          <a:gd name="T2" fmla="*/ 1 w 83"/>
                          <a:gd name="T3" fmla="*/ 22 h 38"/>
                          <a:gd name="T4" fmla="*/ 8 w 83"/>
                          <a:gd name="T5" fmla="*/ 8 h 38"/>
                          <a:gd name="T6" fmla="*/ 12 w 83"/>
                          <a:gd name="T7" fmla="*/ 0 h 38"/>
                          <a:gd name="T8" fmla="*/ 68 w 83"/>
                          <a:gd name="T9" fmla="*/ 0 h 38"/>
                          <a:gd name="T10" fmla="*/ 83 w 83"/>
                          <a:gd name="T11" fmla="*/ 38 h 38"/>
                          <a:gd name="T12" fmla="*/ 0 w 83"/>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83" h="38">
                            <a:moveTo>
                              <a:pt x="0" y="38"/>
                            </a:moveTo>
                            <a:lnTo>
                              <a:pt x="1" y="22"/>
                            </a:lnTo>
                            <a:lnTo>
                              <a:pt x="8" y="8"/>
                            </a:lnTo>
                            <a:lnTo>
                              <a:pt x="12" y="0"/>
                            </a:lnTo>
                            <a:lnTo>
                              <a:pt x="68" y="0"/>
                            </a:lnTo>
                            <a:lnTo>
                              <a:pt x="83" y="38"/>
                            </a:lnTo>
                            <a:lnTo>
                              <a:pt x="0" y="38"/>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31" name="Group 536"/>
                    <p:cNvGrpSpPr>
                      <a:grpSpLocks/>
                    </p:cNvGrpSpPr>
                    <p:nvPr/>
                  </p:nvGrpSpPr>
                  <p:grpSpPr bwMode="auto">
                    <a:xfrm>
                      <a:off x="894" y="3612"/>
                      <a:ext cx="49" cy="23"/>
                      <a:chOff x="894" y="3612"/>
                      <a:chExt cx="49" cy="23"/>
                    </a:xfrm>
                  </p:grpSpPr>
                  <p:sp>
                    <p:nvSpPr>
                      <p:cNvPr id="1144" name="Freeform 537"/>
                      <p:cNvSpPr>
                        <a:spLocks/>
                      </p:cNvSpPr>
                      <p:nvPr/>
                    </p:nvSpPr>
                    <p:spPr bwMode="auto">
                      <a:xfrm>
                        <a:off x="894" y="3612"/>
                        <a:ext cx="13" cy="23"/>
                      </a:xfrm>
                      <a:custGeom>
                        <a:avLst/>
                        <a:gdLst>
                          <a:gd name="T0" fmla="*/ 15 w 25"/>
                          <a:gd name="T1" fmla="*/ 69 h 69"/>
                          <a:gd name="T2" fmla="*/ 0 w 25"/>
                          <a:gd name="T3" fmla="*/ 28 h 69"/>
                          <a:gd name="T4" fmla="*/ 9 w 25"/>
                          <a:gd name="T5" fmla="*/ 0 h 69"/>
                          <a:gd name="T6" fmla="*/ 25 w 25"/>
                          <a:gd name="T7" fmla="*/ 32 h 69"/>
                          <a:gd name="T8" fmla="*/ 15 w 25"/>
                          <a:gd name="T9" fmla="*/ 69 h 69"/>
                        </a:gdLst>
                        <a:ahLst/>
                        <a:cxnLst>
                          <a:cxn ang="0">
                            <a:pos x="T0" y="T1"/>
                          </a:cxn>
                          <a:cxn ang="0">
                            <a:pos x="T2" y="T3"/>
                          </a:cxn>
                          <a:cxn ang="0">
                            <a:pos x="T4" y="T5"/>
                          </a:cxn>
                          <a:cxn ang="0">
                            <a:pos x="T6" y="T7"/>
                          </a:cxn>
                          <a:cxn ang="0">
                            <a:pos x="T8" y="T9"/>
                          </a:cxn>
                        </a:cxnLst>
                        <a:rect l="0" t="0" r="r" b="b"/>
                        <a:pathLst>
                          <a:path w="25" h="69">
                            <a:moveTo>
                              <a:pt x="15" y="69"/>
                            </a:moveTo>
                            <a:lnTo>
                              <a:pt x="0" y="28"/>
                            </a:lnTo>
                            <a:lnTo>
                              <a:pt x="9" y="0"/>
                            </a:lnTo>
                            <a:lnTo>
                              <a:pt x="25" y="32"/>
                            </a:lnTo>
                            <a:lnTo>
                              <a:pt x="15"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45" name="Freeform 538"/>
                      <p:cNvSpPr>
                        <a:spLocks/>
                      </p:cNvSpPr>
                      <p:nvPr/>
                    </p:nvSpPr>
                    <p:spPr bwMode="auto">
                      <a:xfrm>
                        <a:off x="899" y="3613"/>
                        <a:ext cx="37" cy="10"/>
                      </a:xfrm>
                      <a:custGeom>
                        <a:avLst/>
                        <a:gdLst>
                          <a:gd name="T0" fmla="*/ 2 w 75"/>
                          <a:gd name="T1" fmla="*/ 0 h 32"/>
                          <a:gd name="T2" fmla="*/ 50 w 75"/>
                          <a:gd name="T3" fmla="*/ 0 h 32"/>
                          <a:gd name="T4" fmla="*/ 52 w 75"/>
                          <a:gd name="T5" fmla="*/ 3 h 32"/>
                          <a:gd name="T6" fmla="*/ 57 w 75"/>
                          <a:gd name="T7" fmla="*/ 15 h 32"/>
                          <a:gd name="T8" fmla="*/ 75 w 75"/>
                          <a:gd name="T9" fmla="*/ 32 h 32"/>
                          <a:gd name="T10" fmla="*/ 19 w 75"/>
                          <a:gd name="T11" fmla="*/ 32 h 32"/>
                          <a:gd name="T12" fmla="*/ 10 w 75"/>
                          <a:gd name="T13" fmla="*/ 22 h 32"/>
                          <a:gd name="T14" fmla="*/ 0 w 75"/>
                          <a:gd name="T15" fmla="*/ 7 h 32"/>
                          <a:gd name="T16" fmla="*/ 2 w 75"/>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2">
                            <a:moveTo>
                              <a:pt x="2" y="0"/>
                            </a:moveTo>
                            <a:lnTo>
                              <a:pt x="50" y="0"/>
                            </a:lnTo>
                            <a:lnTo>
                              <a:pt x="52" y="3"/>
                            </a:lnTo>
                            <a:lnTo>
                              <a:pt x="57" y="15"/>
                            </a:lnTo>
                            <a:lnTo>
                              <a:pt x="75" y="32"/>
                            </a:lnTo>
                            <a:lnTo>
                              <a:pt x="19" y="32"/>
                            </a:lnTo>
                            <a:lnTo>
                              <a:pt x="10" y="22"/>
                            </a:lnTo>
                            <a:lnTo>
                              <a:pt x="0" y="7"/>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46" name="Freeform 539"/>
                      <p:cNvSpPr>
                        <a:spLocks/>
                      </p:cNvSpPr>
                      <p:nvPr/>
                    </p:nvSpPr>
                    <p:spPr bwMode="auto">
                      <a:xfrm>
                        <a:off x="902" y="3623"/>
                        <a:ext cx="41" cy="12"/>
                      </a:xfrm>
                      <a:custGeom>
                        <a:avLst/>
                        <a:gdLst>
                          <a:gd name="T0" fmla="*/ 0 w 81"/>
                          <a:gd name="T1" fmla="*/ 36 h 36"/>
                          <a:gd name="T2" fmla="*/ 1 w 81"/>
                          <a:gd name="T3" fmla="*/ 21 h 36"/>
                          <a:gd name="T4" fmla="*/ 5 w 81"/>
                          <a:gd name="T5" fmla="*/ 8 h 36"/>
                          <a:gd name="T6" fmla="*/ 12 w 81"/>
                          <a:gd name="T7" fmla="*/ 0 h 36"/>
                          <a:gd name="T8" fmla="*/ 68 w 81"/>
                          <a:gd name="T9" fmla="*/ 0 h 36"/>
                          <a:gd name="T10" fmla="*/ 81 w 81"/>
                          <a:gd name="T11" fmla="*/ 36 h 36"/>
                          <a:gd name="T12" fmla="*/ 0 w 8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1" h="36">
                            <a:moveTo>
                              <a:pt x="0" y="36"/>
                            </a:moveTo>
                            <a:lnTo>
                              <a:pt x="1" y="21"/>
                            </a:lnTo>
                            <a:lnTo>
                              <a:pt x="5" y="8"/>
                            </a:lnTo>
                            <a:lnTo>
                              <a:pt x="12" y="0"/>
                            </a:lnTo>
                            <a:lnTo>
                              <a:pt x="68" y="0"/>
                            </a:lnTo>
                            <a:lnTo>
                              <a:pt x="81"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32" name="Group 540"/>
                    <p:cNvGrpSpPr>
                      <a:grpSpLocks/>
                    </p:cNvGrpSpPr>
                    <p:nvPr/>
                  </p:nvGrpSpPr>
                  <p:grpSpPr bwMode="auto">
                    <a:xfrm>
                      <a:off x="907" y="3625"/>
                      <a:ext cx="49" cy="23"/>
                      <a:chOff x="907" y="3625"/>
                      <a:chExt cx="49" cy="23"/>
                    </a:xfrm>
                  </p:grpSpPr>
                  <p:sp>
                    <p:nvSpPr>
                      <p:cNvPr id="1141" name="Freeform 541"/>
                      <p:cNvSpPr>
                        <a:spLocks/>
                      </p:cNvSpPr>
                      <p:nvPr/>
                    </p:nvSpPr>
                    <p:spPr bwMode="auto">
                      <a:xfrm>
                        <a:off x="907" y="3625"/>
                        <a:ext cx="11" cy="23"/>
                      </a:xfrm>
                      <a:custGeom>
                        <a:avLst/>
                        <a:gdLst>
                          <a:gd name="T0" fmla="*/ 15 w 24"/>
                          <a:gd name="T1" fmla="*/ 68 h 68"/>
                          <a:gd name="T2" fmla="*/ 0 w 24"/>
                          <a:gd name="T3" fmla="*/ 27 h 68"/>
                          <a:gd name="T4" fmla="*/ 11 w 24"/>
                          <a:gd name="T5" fmla="*/ 0 h 68"/>
                          <a:gd name="T6" fmla="*/ 24 w 24"/>
                          <a:gd name="T7" fmla="*/ 30 h 68"/>
                          <a:gd name="T8" fmla="*/ 15 w 24"/>
                          <a:gd name="T9" fmla="*/ 68 h 68"/>
                        </a:gdLst>
                        <a:ahLst/>
                        <a:cxnLst>
                          <a:cxn ang="0">
                            <a:pos x="T0" y="T1"/>
                          </a:cxn>
                          <a:cxn ang="0">
                            <a:pos x="T2" y="T3"/>
                          </a:cxn>
                          <a:cxn ang="0">
                            <a:pos x="T4" y="T5"/>
                          </a:cxn>
                          <a:cxn ang="0">
                            <a:pos x="T6" y="T7"/>
                          </a:cxn>
                          <a:cxn ang="0">
                            <a:pos x="T8" y="T9"/>
                          </a:cxn>
                        </a:cxnLst>
                        <a:rect l="0" t="0" r="r" b="b"/>
                        <a:pathLst>
                          <a:path w="24" h="68">
                            <a:moveTo>
                              <a:pt x="15" y="68"/>
                            </a:moveTo>
                            <a:lnTo>
                              <a:pt x="0" y="27"/>
                            </a:lnTo>
                            <a:lnTo>
                              <a:pt x="11" y="0"/>
                            </a:lnTo>
                            <a:lnTo>
                              <a:pt x="24" y="30"/>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42" name="Freeform 542"/>
                      <p:cNvSpPr>
                        <a:spLocks/>
                      </p:cNvSpPr>
                      <p:nvPr/>
                    </p:nvSpPr>
                    <p:spPr bwMode="auto">
                      <a:xfrm>
                        <a:off x="912" y="3626"/>
                        <a:ext cx="36" cy="9"/>
                      </a:xfrm>
                      <a:custGeom>
                        <a:avLst/>
                        <a:gdLst>
                          <a:gd name="T0" fmla="*/ 1 w 72"/>
                          <a:gd name="T1" fmla="*/ 0 h 29"/>
                          <a:gd name="T2" fmla="*/ 50 w 72"/>
                          <a:gd name="T3" fmla="*/ 0 h 29"/>
                          <a:gd name="T4" fmla="*/ 51 w 72"/>
                          <a:gd name="T5" fmla="*/ 2 h 29"/>
                          <a:gd name="T6" fmla="*/ 56 w 72"/>
                          <a:gd name="T7" fmla="*/ 11 h 29"/>
                          <a:gd name="T8" fmla="*/ 72 w 72"/>
                          <a:gd name="T9" fmla="*/ 29 h 29"/>
                          <a:gd name="T10" fmla="*/ 17 w 72"/>
                          <a:gd name="T11" fmla="*/ 29 h 29"/>
                          <a:gd name="T12" fmla="*/ 9 w 72"/>
                          <a:gd name="T13" fmla="*/ 20 h 29"/>
                          <a:gd name="T14" fmla="*/ 0 w 72"/>
                          <a:gd name="T15" fmla="*/ 6 h 29"/>
                          <a:gd name="T16" fmla="*/ 1 w 72"/>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29">
                            <a:moveTo>
                              <a:pt x="1" y="0"/>
                            </a:moveTo>
                            <a:lnTo>
                              <a:pt x="50" y="0"/>
                            </a:lnTo>
                            <a:lnTo>
                              <a:pt x="51" y="2"/>
                            </a:lnTo>
                            <a:lnTo>
                              <a:pt x="56" y="11"/>
                            </a:lnTo>
                            <a:lnTo>
                              <a:pt x="72" y="29"/>
                            </a:lnTo>
                            <a:lnTo>
                              <a:pt x="17" y="29"/>
                            </a:lnTo>
                            <a:lnTo>
                              <a:pt x="9" y="20"/>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43" name="Freeform 543"/>
                      <p:cNvSpPr>
                        <a:spLocks/>
                      </p:cNvSpPr>
                      <p:nvPr/>
                    </p:nvSpPr>
                    <p:spPr bwMode="auto">
                      <a:xfrm>
                        <a:off x="914" y="3636"/>
                        <a:ext cx="42" cy="12"/>
                      </a:xfrm>
                      <a:custGeom>
                        <a:avLst/>
                        <a:gdLst>
                          <a:gd name="T0" fmla="*/ 0 w 83"/>
                          <a:gd name="T1" fmla="*/ 36 h 36"/>
                          <a:gd name="T2" fmla="*/ 1 w 83"/>
                          <a:gd name="T3" fmla="*/ 19 h 36"/>
                          <a:gd name="T4" fmla="*/ 7 w 83"/>
                          <a:gd name="T5" fmla="*/ 7 h 36"/>
                          <a:gd name="T6" fmla="*/ 10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19"/>
                            </a:lnTo>
                            <a:lnTo>
                              <a:pt x="7" y="7"/>
                            </a:lnTo>
                            <a:lnTo>
                              <a:pt x="10"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33" name="Group 544"/>
                    <p:cNvGrpSpPr>
                      <a:grpSpLocks/>
                    </p:cNvGrpSpPr>
                    <p:nvPr/>
                  </p:nvGrpSpPr>
                  <p:grpSpPr bwMode="auto">
                    <a:xfrm>
                      <a:off x="919" y="3638"/>
                      <a:ext cx="49" cy="22"/>
                      <a:chOff x="919" y="3638"/>
                      <a:chExt cx="49" cy="22"/>
                    </a:xfrm>
                  </p:grpSpPr>
                  <p:sp>
                    <p:nvSpPr>
                      <p:cNvPr id="1138" name="Freeform 545"/>
                      <p:cNvSpPr>
                        <a:spLocks/>
                      </p:cNvSpPr>
                      <p:nvPr/>
                    </p:nvSpPr>
                    <p:spPr bwMode="auto">
                      <a:xfrm>
                        <a:off x="919" y="3638"/>
                        <a:ext cx="13" cy="22"/>
                      </a:xfrm>
                      <a:custGeom>
                        <a:avLst/>
                        <a:gdLst>
                          <a:gd name="T0" fmla="*/ 16 w 25"/>
                          <a:gd name="T1" fmla="*/ 68 h 68"/>
                          <a:gd name="T2" fmla="*/ 0 w 25"/>
                          <a:gd name="T3" fmla="*/ 27 h 68"/>
                          <a:gd name="T4" fmla="*/ 11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1"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39" name="Freeform 546"/>
                      <p:cNvSpPr>
                        <a:spLocks/>
                      </p:cNvSpPr>
                      <p:nvPr/>
                    </p:nvSpPr>
                    <p:spPr bwMode="auto">
                      <a:xfrm>
                        <a:off x="924" y="3638"/>
                        <a:ext cx="37" cy="10"/>
                      </a:xfrm>
                      <a:custGeom>
                        <a:avLst/>
                        <a:gdLst>
                          <a:gd name="T0" fmla="*/ 1 w 73"/>
                          <a:gd name="T1" fmla="*/ 0 h 30"/>
                          <a:gd name="T2" fmla="*/ 48 w 73"/>
                          <a:gd name="T3" fmla="*/ 0 h 30"/>
                          <a:gd name="T4" fmla="*/ 52 w 73"/>
                          <a:gd name="T5" fmla="*/ 3 h 30"/>
                          <a:gd name="T6" fmla="*/ 56 w 73"/>
                          <a:gd name="T7" fmla="*/ 12 h 30"/>
                          <a:gd name="T8" fmla="*/ 73 w 73"/>
                          <a:gd name="T9" fmla="*/ 30 h 30"/>
                          <a:gd name="T10" fmla="*/ 18 w 73"/>
                          <a:gd name="T11" fmla="*/ 30 h 30"/>
                          <a:gd name="T12" fmla="*/ 9 w 73"/>
                          <a:gd name="T13" fmla="*/ 21 h 30"/>
                          <a:gd name="T14" fmla="*/ 0 w 73"/>
                          <a:gd name="T15" fmla="*/ 5 h 30"/>
                          <a:gd name="T16" fmla="*/ 1 w 7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0">
                            <a:moveTo>
                              <a:pt x="1" y="0"/>
                            </a:moveTo>
                            <a:lnTo>
                              <a:pt x="48" y="0"/>
                            </a:lnTo>
                            <a:lnTo>
                              <a:pt x="52" y="3"/>
                            </a:lnTo>
                            <a:lnTo>
                              <a:pt x="56" y="12"/>
                            </a:lnTo>
                            <a:lnTo>
                              <a:pt x="73" y="30"/>
                            </a:lnTo>
                            <a:lnTo>
                              <a:pt x="18" y="30"/>
                            </a:lnTo>
                            <a:lnTo>
                              <a:pt x="9" y="21"/>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40" name="Freeform 547"/>
                      <p:cNvSpPr>
                        <a:spLocks/>
                      </p:cNvSpPr>
                      <p:nvPr/>
                    </p:nvSpPr>
                    <p:spPr bwMode="auto">
                      <a:xfrm>
                        <a:off x="928" y="3648"/>
                        <a:ext cx="40" cy="12"/>
                      </a:xfrm>
                      <a:custGeom>
                        <a:avLst/>
                        <a:gdLst>
                          <a:gd name="T0" fmla="*/ 0 w 82"/>
                          <a:gd name="T1" fmla="*/ 36 h 36"/>
                          <a:gd name="T2" fmla="*/ 2 w 82"/>
                          <a:gd name="T3" fmla="*/ 19 h 36"/>
                          <a:gd name="T4" fmla="*/ 6 w 82"/>
                          <a:gd name="T5" fmla="*/ 8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19"/>
                            </a:lnTo>
                            <a:lnTo>
                              <a:pt x="6" y="8"/>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34" name="Group 548"/>
                    <p:cNvGrpSpPr>
                      <a:grpSpLocks/>
                    </p:cNvGrpSpPr>
                    <p:nvPr/>
                  </p:nvGrpSpPr>
                  <p:grpSpPr bwMode="auto">
                    <a:xfrm>
                      <a:off x="932" y="3651"/>
                      <a:ext cx="50" cy="22"/>
                      <a:chOff x="932" y="3651"/>
                      <a:chExt cx="50" cy="22"/>
                    </a:xfrm>
                  </p:grpSpPr>
                  <p:sp>
                    <p:nvSpPr>
                      <p:cNvPr id="1135" name="Freeform 549"/>
                      <p:cNvSpPr>
                        <a:spLocks/>
                      </p:cNvSpPr>
                      <p:nvPr/>
                    </p:nvSpPr>
                    <p:spPr bwMode="auto">
                      <a:xfrm>
                        <a:off x="932" y="3651"/>
                        <a:ext cx="12" cy="22"/>
                      </a:xfrm>
                      <a:custGeom>
                        <a:avLst/>
                        <a:gdLst>
                          <a:gd name="T0" fmla="*/ 15 w 24"/>
                          <a:gd name="T1" fmla="*/ 67 h 67"/>
                          <a:gd name="T2" fmla="*/ 0 w 24"/>
                          <a:gd name="T3" fmla="*/ 26 h 67"/>
                          <a:gd name="T4" fmla="*/ 11 w 24"/>
                          <a:gd name="T5" fmla="*/ 0 h 67"/>
                          <a:gd name="T6" fmla="*/ 24 w 24"/>
                          <a:gd name="T7" fmla="*/ 30 h 67"/>
                          <a:gd name="T8" fmla="*/ 15 w 24"/>
                          <a:gd name="T9" fmla="*/ 67 h 67"/>
                        </a:gdLst>
                        <a:ahLst/>
                        <a:cxnLst>
                          <a:cxn ang="0">
                            <a:pos x="T0" y="T1"/>
                          </a:cxn>
                          <a:cxn ang="0">
                            <a:pos x="T2" y="T3"/>
                          </a:cxn>
                          <a:cxn ang="0">
                            <a:pos x="T4" y="T5"/>
                          </a:cxn>
                          <a:cxn ang="0">
                            <a:pos x="T6" y="T7"/>
                          </a:cxn>
                          <a:cxn ang="0">
                            <a:pos x="T8" y="T9"/>
                          </a:cxn>
                        </a:cxnLst>
                        <a:rect l="0" t="0" r="r" b="b"/>
                        <a:pathLst>
                          <a:path w="24" h="67">
                            <a:moveTo>
                              <a:pt x="15" y="67"/>
                            </a:moveTo>
                            <a:lnTo>
                              <a:pt x="0" y="26"/>
                            </a:lnTo>
                            <a:lnTo>
                              <a:pt x="11" y="0"/>
                            </a:lnTo>
                            <a:lnTo>
                              <a:pt x="24" y="30"/>
                            </a:lnTo>
                            <a:lnTo>
                              <a:pt x="15" y="67"/>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36" name="Freeform 550"/>
                      <p:cNvSpPr>
                        <a:spLocks/>
                      </p:cNvSpPr>
                      <p:nvPr/>
                    </p:nvSpPr>
                    <p:spPr bwMode="auto">
                      <a:xfrm>
                        <a:off x="937" y="3651"/>
                        <a:ext cx="37" cy="10"/>
                      </a:xfrm>
                      <a:custGeom>
                        <a:avLst/>
                        <a:gdLst>
                          <a:gd name="T0" fmla="*/ 1 w 72"/>
                          <a:gd name="T1" fmla="*/ 0 h 29"/>
                          <a:gd name="T2" fmla="*/ 49 w 72"/>
                          <a:gd name="T3" fmla="*/ 0 h 29"/>
                          <a:gd name="T4" fmla="*/ 50 w 72"/>
                          <a:gd name="T5" fmla="*/ 2 h 29"/>
                          <a:gd name="T6" fmla="*/ 57 w 72"/>
                          <a:gd name="T7" fmla="*/ 11 h 29"/>
                          <a:gd name="T8" fmla="*/ 72 w 72"/>
                          <a:gd name="T9" fmla="*/ 29 h 29"/>
                          <a:gd name="T10" fmla="*/ 18 w 72"/>
                          <a:gd name="T11" fmla="*/ 29 h 29"/>
                          <a:gd name="T12" fmla="*/ 9 w 72"/>
                          <a:gd name="T13" fmla="*/ 20 h 29"/>
                          <a:gd name="T14" fmla="*/ 0 w 72"/>
                          <a:gd name="T15" fmla="*/ 5 h 29"/>
                          <a:gd name="T16" fmla="*/ 1 w 72"/>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29">
                            <a:moveTo>
                              <a:pt x="1" y="0"/>
                            </a:moveTo>
                            <a:lnTo>
                              <a:pt x="49" y="0"/>
                            </a:lnTo>
                            <a:lnTo>
                              <a:pt x="50" y="2"/>
                            </a:lnTo>
                            <a:lnTo>
                              <a:pt x="57" y="11"/>
                            </a:lnTo>
                            <a:lnTo>
                              <a:pt x="72" y="29"/>
                            </a:lnTo>
                            <a:lnTo>
                              <a:pt x="18" y="29"/>
                            </a:lnTo>
                            <a:lnTo>
                              <a:pt x="9"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37" name="Freeform 551"/>
                      <p:cNvSpPr>
                        <a:spLocks/>
                      </p:cNvSpPr>
                      <p:nvPr/>
                    </p:nvSpPr>
                    <p:spPr bwMode="auto">
                      <a:xfrm>
                        <a:off x="940" y="3662"/>
                        <a:ext cx="42" cy="11"/>
                      </a:xfrm>
                      <a:custGeom>
                        <a:avLst/>
                        <a:gdLst>
                          <a:gd name="T0" fmla="*/ 0 w 83"/>
                          <a:gd name="T1" fmla="*/ 35 h 35"/>
                          <a:gd name="T2" fmla="*/ 3 w 83"/>
                          <a:gd name="T3" fmla="*/ 19 h 35"/>
                          <a:gd name="T4" fmla="*/ 7 w 83"/>
                          <a:gd name="T5" fmla="*/ 7 h 35"/>
                          <a:gd name="T6" fmla="*/ 11 w 83"/>
                          <a:gd name="T7" fmla="*/ 0 h 35"/>
                          <a:gd name="T8" fmla="*/ 67 w 83"/>
                          <a:gd name="T9" fmla="*/ 0 h 35"/>
                          <a:gd name="T10" fmla="*/ 83 w 83"/>
                          <a:gd name="T11" fmla="*/ 35 h 35"/>
                          <a:gd name="T12" fmla="*/ 0 w 83"/>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3" h="35">
                            <a:moveTo>
                              <a:pt x="0" y="35"/>
                            </a:moveTo>
                            <a:lnTo>
                              <a:pt x="3" y="19"/>
                            </a:lnTo>
                            <a:lnTo>
                              <a:pt x="7" y="7"/>
                            </a:lnTo>
                            <a:lnTo>
                              <a:pt x="11" y="0"/>
                            </a:lnTo>
                            <a:lnTo>
                              <a:pt x="67" y="0"/>
                            </a:lnTo>
                            <a:lnTo>
                              <a:pt x="83" y="35"/>
                            </a:lnTo>
                            <a:lnTo>
                              <a:pt x="0" y="35"/>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838" name="Group 552"/>
                  <p:cNvGrpSpPr>
                    <a:grpSpLocks/>
                  </p:cNvGrpSpPr>
                  <p:nvPr/>
                </p:nvGrpSpPr>
                <p:grpSpPr bwMode="auto">
                  <a:xfrm>
                    <a:off x="944" y="3665"/>
                    <a:ext cx="99" cy="74"/>
                    <a:chOff x="944" y="3665"/>
                    <a:chExt cx="99" cy="74"/>
                  </a:xfrm>
                </p:grpSpPr>
                <p:grpSp>
                  <p:nvGrpSpPr>
                    <p:cNvPr id="1110" name="Group 553"/>
                    <p:cNvGrpSpPr>
                      <a:grpSpLocks/>
                    </p:cNvGrpSpPr>
                    <p:nvPr/>
                  </p:nvGrpSpPr>
                  <p:grpSpPr bwMode="auto">
                    <a:xfrm>
                      <a:off x="944" y="3665"/>
                      <a:ext cx="49" cy="23"/>
                      <a:chOff x="944" y="3665"/>
                      <a:chExt cx="49" cy="23"/>
                    </a:xfrm>
                  </p:grpSpPr>
                  <p:sp>
                    <p:nvSpPr>
                      <p:cNvPr id="1127" name="Freeform 554"/>
                      <p:cNvSpPr>
                        <a:spLocks/>
                      </p:cNvSpPr>
                      <p:nvPr/>
                    </p:nvSpPr>
                    <p:spPr bwMode="auto">
                      <a:xfrm>
                        <a:off x="944" y="3665"/>
                        <a:ext cx="13" cy="23"/>
                      </a:xfrm>
                      <a:custGeom>
                        <a:avLst/>
                        <a:gdLst>
                          <a:gd name="T0" fmla="*/ 16 w 25"/>
                          <a:gd name="T1" fmla="*/ 69 h 69"/>
                          <a:gd name="T2" fmla="*/ 0 w 25"/>
                          <a:gd name="T3" fmla="*/ 27 h 69"/>
                          <a:gd name="T4" fmla="*/ 9 w 25"/>
                          <a:gd name="T5" fmla="*/ 0 h 69"/>
                          <a:gd name="T6" fmla="*/ 25 w 25"/>
                          <a:gd name="T7" fmla="*/ 32 h 69"/>
                          <a:gd name="T8" fmla="*/ 16 w 25"/>
                          <a:gd name="T9" fmla="*/ 69 h 69"/>
                        </a:gdLst>
                        <a:ahLst/>
                        <a:cxnLst>
                          <a:cxn ang="0">
                            <a:pos x="T0" y="T1"/>
                          </a:cxn>
                          <a:cxn ang="0">
                            <a:pos x="T2" y="T3"/>
                          </a:cxn>
                          <a:cxn ang="0">
                            <a:pos x="T4" y="T5"/>
                          </a:cxn>
                          <a:cxn ang="0">
                            <a:pos x="T6" y="T7"/>
                          </a:cxn>
                          <a:cxn ang="0">
                            <a:pos x="T8" y="T9"/>
                          </a:cxn>
                        </a:cxnLst>
                        <a:rect l="0" t="0" r="r" b="b"/>
                        <a:pathLst>
                          <a:path w="25" h="69">
                            <a:moveTo>
                              <a:pt x="16" y="69"/>
                            </a:moveTo>
                            <a:lnTo>
                              <a:pt x="0" y="27"/>
                            </a:lnTo>
                            <a:lnTo>
                              <a:pt x="9" y="0"/>
                            </a:lnTo>
                            <a:lnTo>
                              <a:pt x="25" y="32"/>
                            </a:lnTo>
                            <a:lnTo>
                              <a:pt x="16"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28" name="Freeform 555"/>
                      <p:cNvSpPr>
                        <a:spLocks/>
                      </p:cNvSpPr>
                      <p:nvPr/>
                    </p:nvSpPr>
                    <p:spPr bwMode="auto">
                      <a:xfrm>
                        <a:off x="949" y="3666"/>
                        <a:ext cx="37" cy="10"/>
                      </a:xfrm>
                      <a:custGeom>
                        <a:avLst/>
                        <a:gdLst>
                          <a:gd name="T0" fmla="*/ 2 w 75"/>
                          <a:gd name="T1" fmla="*/ 0 h 31"/>
                          <a:gd name="T2" fmla="*/ 50 w 75"/>
                          <a:gd name="T3" fmla="*/ 0 h 31"/>
                          <a:gd name="T4" fmla="*/ 52 w 75"/>
                          <a:gd name="T5" fmla="*/ 4 h 31"/>
                          <a:gd name="T6" fmla="*/ 57 w 75"/>
                          <a:gd name="T7" fmla="*/ 13 h 31"/>
                          <a:gd name="T8" fmla="*/ 75 w 75"/>
                          <a:gd name="T9" fmla="*/ 31 h 31"/>
                          <a:gd name="T10" fmla="*/ 19 w 75"/>
                          <a:gd name="T11" fmla="*/ 31 h 31"/>
                          <a:gd name="T12" fmla="*/ 11 w 75"/>
                          <a:gd name="T13" fmla="*/ 22 h 31"/>
                          <a:gd name="T14" fmla="*/ 0 w 75"/>
                          <a:gd name="T15" fmla="*/ 7 h 31"/>
                          <a:gd name="T16" fmla="*/ 2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2" y="0"/>
                            </a:moveTo>
                            <a:lnTo>
                              <a:pt x="50" y="0"/>
                            </a:lnTo>
                            <a:lnTo>
                              <a:pt x="52" y="4"/>
                            </a:lnTo>
                            <a:lnTo>
                              <a:pt x="57" y="13"/>
                            </a:lnTo>
                            <a:lnTo>
                              <a:pt x="75" y="31"/>
                            </a:lnTo>
                            <a:lnTo>
                              <a:pt x="19" y="31"/>
                            </a:lnTo>
                            <a:lnTo>
                              <a:pt x="11" y="22"/>
                            </a:lnTo>
                            <a:lnTo>
                              <a:pt x="0" y="7"/>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29" name="Freeform 556"/>
                      <p:cNvSpPr>
                        <a:spLocks/>
                      </p:cNvSpPr>
                      <p:nvPr/>
                    </p:nvSpPr>
                    <p:spPr bwMode="auto">
                      <a:xfrm>
                        <a:off x="953" y="3676"/>
                        <a:ext cx="40" cy="12"/>
                      </a:xfrm>
                      <a:custGeom>
                        <a:avLst/>
                        <a:gdLst>
                          <a:gd name="T0" fmla="*/ 0 w 82"/>
                          <a:gd name="T1" fmla="*/ 36 h 36"/>
                          <a:gd name="T2" fmla="*/ 2 w 82"/>
                          <a:gd name="T3" fmla="*/ 20 h 36"/>
                          <a:gd name="T4" fmla="*/ 5 w 82"/>
                          <a:gd name="T5" fmla="*/ 7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20"/>
                            </a:lnTo>
                            <a:lnTo>
                              <a:pt x="5" y="7"/>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11" name="Group 557"/>
                    <p:cNvGrpSpPr>
                      <a:grpSpLocks/>
                    </p:cNvGrpSpPr>
                    <p:nvPr/>
                  </p:nvGrpSpPr>
                  <p:grpSpPr bwMode="auto">
                    <a:xfrm>
                      <a:off x="957" y="3678"/>
                      <a:ext cx="48" cy="23"/>
                      <a:chOff x="957" y="3678"/>
                      <a:chExt cx="48" cy="23"/>
                    </a:xfrm>
                  </p:grpSpPr>
                  <p:sp>
                    <p:nvSpPr>
                      <p:cNvPr id="1124" name="Freeform 558"/>
                      <p:cNvSpPr>
                        <a:spLocks/>
                      </p:cNvSpPr>
                      <p:nvPr/>
                    </p:nvSpPr>
                    <p:spPr bwMode="auto">
                      <a:xfrm>
                        <a:off x="957" y="3678"/>
                        <a:ext cx="11" cy="23"/>
                      </a:xfrm>
                      <a:custGeom>
                        <a:avLst/>
                        <a:gdLst>
                          <a:gd name="T0" fmla="*/ 13 w 24"/>
                          <a:gd name="T1" fmla="*/ 70 h 70"/>
                          <a:gd name="T2" fmla="*/ 0 w 24"/>
                          <a:gd name="T3" fmla="*/ 27 h 70"/>
                          <a:gd name="T4" fmla="*/ 9 w 24"/>
                          <a:gd name="T5" fmla="*/ 0 h 70"/>
                          <a:gd name="T6" fmla="*/ 24 w 24"/>
                          <a:gd name="T7" fmla="*/ 31 h 70"/>
                          <a:gd name="T8" fmla="*/ 13 w 24"/>
                          <a:gd name="T9" fmla="*/ 70 h 70"/>
                        </a:gdLst>
                        <a:ahLst/>
                        <a:cxnLst>
                          <a:cxn ang="0">
                            <a:pos x="T0" y="T1"/>
                          </a:cxn>
                          <a:cxn ang="0">
                            <a:pos x="T2" y="T3"/>
                          </a:cxn>
                          <a:cxn ang="0">
                            <a:pos x="T4" y="T5"/>
                          </a:cxn>
                          <a:cxn ang="0">
                            <a:pos x="T6" y="T7"/>
                          </a:cxn>
                          <a:cxn ang="0">
                            <a:pos x="T8" y="T9"/>
                          </a:cxn>
                        </a:cxnLst>
                        <a:rect l="0" t="0" r="r" b="b"/>
                        <a:pathLst>
                          <a:path w="24" h="70">
                            <a:moveTo>
                              <a:pt x="13" y="70"/>
                            </a:moveTo>
                            <a:lnTo>
                              <a:pt x="0" y="27"/>
                            </a:lnTo>
                            <a:lnTo>
                              <a:pt x="9" y="0"/>
                            </a:lnTo>
                            <a:lnTo>
                              <a:pt x="24" y="31"/>
                            </a:lnTo>
                            <a:lnTo>
                              <a:pt x="13" y="7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25" name="Freeform 559"/>
                      <p:cNvSpPr>
                        <a:spLocks/>
                      </p:cNvSpPr>
                      <p:nvPr/>
                    </p:nvSpPr>
                    <p:spPr bwMode="auto">
                      <a:xfrm>
                        <a:off x="961" y="3678"/>
                        <a:ext cx="37" cy="10"/>
                      </a:xfrm>
                      <a:custGeom>
                        <a:avLst/>
                        <a:gdLst>
                          <a:gd name="T0" fmla="*/ 2 w 74"/>
                          <a:gd name="T1" fmla="*/ 0 h 30"/>
                          <a:gd name="T2" fmla="*/ 50 w 74"/>
                          <a:gd name="T3" fmla="*/ 0 h 30"/>
                          <a:gd name="T4" fmla="*/ 52 w 74"/>
                          <a:gd name="T5" fmla="*/ 3 h 30"/>
                          <a:gd name="T6" fmla="*/ 56 w 74"/>
                          <a:gd name="T7" fmla="*/ 12 h 30"/>
                          <a:gd name="T8" fmla="*/ 74 w 74"/>
                          <a:gd name="T9" fmla="*/ 30 h 30"/>
                          <a:gd name="T10" fmla="*/ 19 w 74"/>
                          <a:gd name="T11" fmla="*/ 30 h 30"/>
                          <a:gd name="T12" fmla="*/ 11 w 74"/>
                          <a:gd name="T13" fmla="*/ 20 h 30"/>
                          <a:gd name="T14" fmla="*/ 0 w 74"/>
                          <a:gd name="T15" fmla="*/ 6 h 30"/>
                          <a:gd name="T16" fmla="*/ 2 w 74"/>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0">
                            <a:moveTo>
                              <a:pt x="2" y="0"/>
                            </a:moveTo>
                            <a:lnTo>
                              <a:pt x="50" y="0"/>
                            </a:lnTo>
                            <a:lnTo>
                              <a:pt x="52" y="3"/>
                            </a:lnTo>
                            <a:lnTo>
                              <a:pt x="56" y="12"/>
                            </a:lnTo>
                            <a:lnTo>
                              <a:pt x="74" y="30"/>
                            </a:lnTo>
                            <a:lnTo>
                              <a:pt x="19" y="30"/>
                            </a:lnTo>
                            <a:lnTo>
                              <a:pt x="11" y="20"/>
                            </a:lnTo>
                            <a:lnTo>
                              <a:pt x="0" y="6"/>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26" name="Freeform 560"/>
                      <p:cNvSpPr>
                        <a:spLocks/>
                      </p:cNvSpPr>
                      <p:nvPr/>
                    </p:nvSpPr>
                    <p:spPr bwMode="auto">
                      <a:xfrm>
                        <a:off x="964" y="3688"/>
                        <a:ext cx="41" cy="13"/>
                      </a:xfrm>
                      <a:custGeom>
                        <a:avLst/>
                        <a:gdLst>
                          <a:gd name="T0" fmla="*/ 0 w 82"/>
                          <a:gd name="T1" fmla="*/ 38 h 38"/>
                          <a:gd name="T2" fmla="*/ 2 w 82"/>
                          <a:gd name="T3" fmla="*/ 21 h 38"/>
                          <a:gd name="T4" fmla="*/ 7 w 82"/>
                          <a:gd name="T5" fmla="*/ 8 h 38"/>
                          <a:gd name="T6" fmla="*/ 11 w 82"/>
                          <a:gd name="T7" fmla="*/ 0 h 38"/>
                          <a:gd name="T8" fmla="*/ 68 w 82"/>
                          <a:gd name="T9" fmla="*/ 0 h 38"/>
                          <a:gd name="T10" fmla="*/ 82 w 82"/>
                          <a:gd name="T11" fmla="*/ 38 h 38"/>
                          <a:gd name="T12" fmla="*/ 0 w 82"/>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82" h="38">
                            <a:moveTo>
                              <a:pt x="0" y="38"/>
                            </a:moveTo>
                            <a:lnTo>
                              <a:pt x="2" y="21"/>
                            </a:lnTo>
                            <a:lnTo>
                              <a:pt x="7" y="8"/>
                            </a:lnTo>
                            <a:lnTo>
                              <a:pt x="11" y="0"/>
                            </a:lnTo>
                            <a:lnTo>
                              <a:pt x="68" y="0"/>
                            </a:lnTo>
                            <a:lnTo>
                              <a:pt x="82" y="38"/>
                            </a:lnTo>
                            <a:lnTo>
                              <a:pt x="0" y="38"/>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12" name="Group 561"/>
                    <p:cNvGrpSpPr>
                      <a:grpSpLocks/>
                    </p:cNvGrpSpPr>
                    <p:nvPr/>
                  </p:nvGrpSpPr>
                  <p:grpSpPr bwMode="auto">
                    <a:xfrm>
                      <a:off x="969" y="3690"/>
                      <a:ext cx="49" cy="23"/>
                      <a:chOff x="969" y="3690"/>
                      <a:chExt cx="49" cy="23"/>
                    </a:xfrm>
                  </p:grpSpPr>
                  <p:sp>
                    <p:nvSpPr>
                      <p:cNvPr id="1121" name="Freeform 562"/>
                      <p:cNvSpPr>
                        <a:spLocks/>
                      </p:cNvSpPr>
                      <p:nvPr/>
                    </p:nvSpPr>
                    <p:spPr bwMode="auto">
                      <a:xfrm>
                        <a:off x="969" y="3690"/>
                        <a:ext cx="13" cy="23"/>
                      </a:xfrm>
                      <a:custGeom>
                        <a:avLst/>
                        <a:gdLst>
                          <a:gd name="T0" fmla="*/ 15 w 25"/>
                          <a:gd name="T1" fmla="*/ 70 h 70"/>
                          <a:gd name="T2" fmla="*/ 0 w 25"/>
                          <a:gd name="T3" fmla="*/ 29 h 70"/>
                          <a:gd name="T4" fmla="*/ 9 w 25"/>
                          <a:gd name="T5" fmla="*/ 0 h 70"/>
                          <a:gd name="T6" fmla="*/ 25 w 25"/>
                          <a:gd name="T7" fmla="*/ 33 h 70"/>
                          <a:gd name="T8" fmla="*/ 15 w 25"/>
                          <a:gd name="T9" fmla="*/ 70 h 70"/>
                        </a:gdLst>
                        <a:ahLst/>
                        <a:cxnLst>
                          <a:cxn ang="0">
                            <a:pos x="T0" y="T1"/>
                          </a:cxn>
                          <a:cxn ang="0">
                            <a:pos x="T2" y="T3"/>
                          </a:cxn>
                          <a:cxn ang="0">
                            <a:pos x="T4" y="T5"/>
                          </a:cxn>
                          <a:cxn ang="0">
                            <a:pos x="T6" y="T7"/>
                          </a:cxn>
                          <a:cxn ang="0">
                            <a:pos x="T8" y="T9"/>
                          </a:cxn>
                        </a:cxnLst>
                        <a:rect l="0" t="0" r="r" b="b"/>
                        <a:pathLst>
                          <a:path w="25" h="70">
                            <a:moveTo>
                              <a:pt x="15" y="70"/>
                            </a:moveTo>
                            <a:lnTo>
                              <a:pt x="0" y="29"/>
                            </a:lnTo>
                            <a:lnTo>
                              <a:pt x="9" y="0"/>
                            </a:lnTo>
                            <a:lnTo>
                              <a:pt x="25" y="33"/>
                            </a:lnTo>
                            <a:lnTo>
                              <a:pt x="15" y="7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22" name="Freeform 563"/>
                      <p:cNvSpPr>
                        <a:spLocks/>
                      </p:cNvSpPr>
                      <p:nvPr/>
                    </p:nvSpPr>
                    <p:spPr bwMode="auto">
                      <a:xfrm>
                        <a:off x="974" y="3691"/>
                        <a:ext cx="37" cy="10"/>
                      </a:xfrm>
                      <a:custGeom>
                        <a:avLst/>
                        <a:gdLst>
                          <a:gd name="T0" fmla="*/ 2 w 75"/>
                          <a:gd name="T1" fmla="*/ 0 h 31"/>
                          <a:gd name="T2" fmla="*/ 50 w 75"/>
                          <a:gd name="T3" fmla="*/ 0 h 31"/>
                          <a:gd name="T4" fmla="*/ 52 w 75"/>
                          <a:gd name="T5" fmla="*/ 2 h 31"/>
                          <a:gd name="T6" fmla="*/ 57 w 75"/>
                          <a:gd name="T7" fmla="*/ 11 h 31"/>
                          <a:gd name="T8" fmla="*/ 75 w 75"/>
                          <a:gd name="T9" fmla="*/ 31 h 31"/>
                          <a:gd name="T10" fmla="*/ 19 w 75"/>
                          <a:gd name="T11" fmla="*/ 31 h 31"/>
                          <a:gd name="T12" fmla="*/ 9 w 75"/>
                          <a:gd name="T13" fmla="*/ 22 h 31"/>
                          <a:gd name="T14" fmla="*/ 0 w 75"/>
                          <a:gd name="T15" fmla="*/ 6 h 31"/>
                          <a:gd name="T16" fmla="*/ 2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2" y="0"/>
                            </a:moveTo>
                            <a:lnTo>
                              <a:pt x="50" y="0"/>
                            </a:lnTo>
                            <a:lnTo>
                              <a:pt x="52" y="2"/>
                            </a:lnTo>
                            <a:lnTo>
                              <a:pt x="57" y="11"/>
                            </a:lnTo>
                            <a:lnTo>
                              <a:pt x="75" y="31"/>
                            </a:lnTo>
                            <a:lnTo>
                              <a:pt x="19" y="31"/>
                            </a:lnTo>
                            <a:lnTo>
                              <a:pt x="9" y="22"/>
                            </a:lnTo>
                            <a:lnTo>
                              <a:pt x="0" y="6"/>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23" name="Freeform 564"/>
                      <p:cNvSpPr>
                        <a:spLocks/>
                      </p:cNvSpPr>
                      <p:nvPr/>
                    </p:nvSpPr>
                    <p:spPr bwMode="auto">
                      <a:xfrm>
                        <a:off x="977" y="3701"/>
                        <a:ext cx="41" cy="12"/>
                      </a:xfrm>
                      <a:custGeom>
                        <a:avLst/>
                        <a:gdLst>
                          <a:gd name="T0" fmla="*/ 0 w 81"/>
                          <a:gd name="T1" fmla="*/ 36 h 36"/>
                          <a:gd name="T2" fmla="*/ 1 w 81"/>
                          <a:gd name="T3" fmla="*/ 19 h 36"/>
                          <a:gd name="T4" fmla="*/ 6 w 81"/>
                          <a:gd name="T5" fmla="*/ 7 h 36"/>
                          <a:gd name="T6" fmla="*/ 12 w 81"/>
                          <a:gd name="T7" fmla="*/ 0 h 36"/>
                          <a:gd name="T8" fmla="*/ 68 w 81"/>
                          <a:gd name="T9" fmla="*/ 0 h 36"/>
                          <a:gd name="T10" fmla="*/ 81 w 81"/>
                          <a:gd name="T11" fmla="*/ 36 h 36"/>
                          <a:gd name="T12" fmla="*/ 0 w 8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1" h="36">
                            <a:moveTo>
                              <a:pt x="0" y="36"/>
                            </a:moveTo>
                            <a:lnTo>
                              <a:pt x="1" y="19"/>
                            </a:lnTo>
                            <a:lnTo>
                              <a:pt x="6" y="7"/>
                            </a:lnTo>
                            <a:lnTo>
                              <a:pt x="12" y="0"/>
                            </a:lnTo>
                            <a:lnTo>
                              <a:pt x="68" y="0"/>
                            </a:lnTo>
                            <a:lnTo>
                              <a:pt x="81"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13" name="Group 565"/>
                    <p:cNvGrpSpPr>
                      <a:grpSpLocks/>
                    </p:cNvGrpSpPr>
                    <p:nvPr/>
                  </p:nvGrpSpPr>
                  <p:grpSpPr bwMode="auto">
                    <a:xfrm>
                      <a:off x="982" y="3703"/>
                      <a:ext cx="49" cy="23"/>
                      <a:chOff x="982" y="3703"/>
                      <a:chExt cx="49" cy="23"/>
                    </a:xfrm>
                  </p:grpSpPr>
                  <p:sp>
                    <p:nvSpPr>
                      <p:cNvPr id="1118" name="Freeform 566"/>
                      <p:cNvSpPr>
                        <a:spLocks/>
                      </p:cNvSpPr>
                      <p:nvPr/>
                    </p:nvSpPr>
                    <p:spPr bwMode="auto">
                      <a:xfrm>
                        <a:off x="982" y="3703"/>
                        <a:ext cx="13" cy="23"/>
                      </a:xfrm>
                      <a:custGeom>
                        <a:avLst/>
                        <a:gdLst>
                          <a:gd name="T0" fmla="*/ 14 w 25"/>
                          <a:gd name="T1" fmla="*/ 68 h 68"/>
                          <a:gd name="T2" fmla="*/ 0 w 25"/>
                          <a:gd name="T3" fmla="*/ 27 h 68"/>
                          <a:gd name="T4" fmla="*/ 10 w 25"/>
                          <a:gd name="T5" fmla="*/ 0 h 68"/>
                          <a:gd name="T6" fmla="*/ 25 w 25"/>
                          <a:gd name="T7" fmla="*/ 31 h 68"/>
                          <a:gd name="T8" fmla="*/ 14 w 25"/>
                          <a:gd name="T9" fmla="*/ 68 h 68"/>
                        </a:gdLst>
                        <a:ahLst/>
                        <a:cxnLst>
                          <a:cxn ang="0">
                            <a:pos x="T0" y="T1"/>
                          </a:cxn>
                          <a:cxn ang="0">
                            <a:pos x="T2" y="T3"/>
                          </a:cxn>
                          <a:cxn ang="0">
                            <a:pos x="T4" y="T5"/>
                          </a:cxn>
                          <a:cxn ang="0">
                            <a:pos x="T6" y="T7"/>
                          </a:cxn>
                          <a:cxn ang="0">
                            <a:pos x="T8" y="T9"/>
                          </a:cxn>
                        </a:cxnLst>
                        <a:rect l="0" t="0" r="r" b="b"/>
                        <a:pathLst>
                          <a:path w="25" h="68">
                            <a:moveTo>
                              <a:pt x="14" y="68"/>
                            </a:moveTo>
                            <a:lnTo>
                              <a:pt x="0" y="27"/>
                            </a:lnTo>
                            <a:lnTo>
                              <a:pt x="10" y="0"/>
                            </a:lnTo>
                            <a:lnTo>
                              <a:pt x="25" y="31"/>
                            </a:lnTo>
                            <a:lnTo>
                              <a:pt x="14"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19" name="Freeform 567"/>
                      <p:cNvSpPr>
                        <a:spLocks/>
                      </p:cNvSpPr>
                      <p:nvPr/>
                    </p:nvSpPr>
                    <p:spPr bwMode="auto">
                      <a:xfrm>
                        <a:off x="987" y="3703"/>
                        <a:ext cx="37" cy="10"/>
                      </a:xfrm>
                      <a:custGeom>
                        <a:avLst/>
                        <a:gdLst>
                          <a:gd name="T0" fmla="*/ 1 w 73"/>
                          <a:gd name="T1" fmla="*/ 0 h 30"/>
                          <a:gd name="T2" fmla="*/ 50 w 73"/>
                          <a:gd name="T3" fmla="*/ 0 h 30"/>
                          <a:gd name="T4" fmla="*/ 51 w 73"/>
                          <a:gd name="T5" fmla="*/ 3 h 30"/>
                          <a:gd name="T6" fmla="*/ 56 w 73"/>
                          <a:gd name="T7" fmla="*/ 12 h 30"/>
                          <a:gd name="T8" fmla="*/ 73 w 73"/>
                          <a:gd name="T9" fmla="*/ 30 h 30"/>
                          <a:gd name="T10" fmla="*/ 18 w 73"/>
                          <a:gd name="T11" fmla="*/ 30 h 30"/>
                          <a:gd name="T12" fmla="*/ 9 w 73"/>
                          <a:gd name="T13" fmla="*/ 21 h 30"/>
                          <a:gd name="T14" fmla="*/ 0 w 73"/>
                          <a:gd name="T15" fmla="*/ 7 h 30"/>
                          <a:gd name="T16" fmla="*/ 1 w 7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0">
                            <a:moveTo>
                              <a:pt x="1" y="0"/>
                            </a:moveTo>
                            <a:lnTo>
                              <a:pt x="50" y="0"/>
                            </a:lnTo>
                            <a:lnTo>
                              <a:pt x="51" y="3"/>
                            </a:lnTo>
                            <a:lnTo>
                              <a:pt x="56" y="12"/>
                            </a:lnTo>
                            <a:lnTo>
                              <a:pt x="73" y="30"/>
                            </a:lnTo>
                            <a:lnTo>
                              <a:pt x="18" y="30"/>
                            </a:lnTo>
                            <a:lnTo>
                              <a:pt x="9" y="21"/>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20" name="Freeform 568"/>
                      <p:cNvSpPr>
                        <a:spLocks/>
                      </p:cNvSpPr>
                      <p:nvPr/>
                    </p:nvSpPr>
                    <p:spPr bwMode="auto">
                      <a:xfrm>
                        <a:off x="989" y="3714"/>
                        <a:ext cx="42" cy="12"/>
                      </a:xfrm>
                      <a:custGeom>
                        <a:avLst/>
                        <a:gdLst>
                          <a:gd name="T0" fmla="*/ 0 w 83"/>
                          <a:gd name="T1" fmla="*/ 36 h 36"/>
                          <a:gd name="T2" fmla="*/ 1 w 83"/>
                          <a:gd name="T3" fmla="*/ 19 h 36"/>
                          <a:gd name="T4" fmla="*/ 6 w 83"/>
                          <a:gd name="T5" fmla="*/ 8 h 36"/>
                          <a:gd name="T6" fmla="*/ 13 w 83"/>
                          <a:gd name="T7" fmla="*/ 0 h 36"/>
                          <a:gd name="T8" fmla="*/ 68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19"/>
                            </a:lnTo>
                            <a:lnTo>
                              <a:pt x="6" y="8"/>
                            </a:lnTo>
                            <a:lnTo>
                              <a:pt x="13" y="0"/>
                            </a:lnTo>
                            <a:lnTo>
                              <a:pt x="68"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114" name="Group 569"/>
                    <p:cNvGrpSpPr>
                      <a:grpSpLocks/>
                    </p:cNvGrpSpPr>
                    <p:nvPr/>
                  </p:nvGrpSpPr>
                  <p:grpSpPr bwMode="auto">
                    <a:xfrm>
                      <a:off x="995" y="3716"/>
                      <a:ext cx="48" cy="23"/>
                      <a:chOff x="995" y="3716"/>
                      <a:chExt cx="48" cy="23"/>
                    </a:xfrm>
                  </p:grpSpPr>
                  <p:sp>
                    <p:nvSpPr>
                      <p:cNvPr id="1115" name="Freeform 570"/>
                      <p:cNvSpPr>
                        <a:spLocks/>
                      </p:cNvSpPr>
                      <p:nvPr/>
                    </p:nvSpPr>
                    <p:spPr bwMode="auto">
                      <a:xfrm>
                        <a:off x="995" y="3716"/>
                        <a:ext cx="11" cy="23"/>
                      </a:xfrm>
                      <a:custGeom>
                        <a:avLst/>
                        <a:gdLst>
                          <a:gd name="T0" fmla="*/ 15 w 24"/>
                          <a:gd name="T1" fmla="*/ 68 h 68"/>
                          <a:gd name="T2" fmla="*/ 0 w 24"/>
                          <a:gd name="T3" fmla="*/ 27 h 68"/>
                          <a:gd name="T4" fmla="*/ 10 w 24"/>
                          <a:gd name="T5" fmla="*/ 0 h 68"/>
                          <a:gd name="T6" fmla="*/ 24 w 24"/>
                          <a:gd name="T7" fmla="*/ 30 h 68"/>
                          <a:gd name="T8" fmla="*/ 15 w 24"/>
                          <a:gd name="T9" fmla="*/ 68 h 68"/>
                        </a:gdLst>
                        <a:ahLst/>
                        <a:cxnLst>
                          <a:cxn ang="0">
                            <a:pos x="T0" y="T1"/>
                          </a:cxn>
                          <a:cxn ang="0">
                            <a:pos x="T2" y="T3"/>
                          </a:cxn>
                          <a:cxn ang="0">
                            <a:pos x="T4" y="T5"/>
                          </a:cxn>
                          <a:cxn ang="0">
                            <a:pos x="T6" y="T7"/>
                          </a:cxn>
                          <a:cxn ang="0">
                            <a:pos x="T8" y="T9"/>
                          </a:cxn>
                        </a:cxnLst>
                        <a:rect l="0" t="0" r="r" b="b"/>
                        <a:pathLst>
                          <a:path w="24" h="68">
                            <a:moveTo>
                              <a:pt x="15" y="68"/>
                            </a:moveTo>
                            <a:lnTo>
                              <a:pt x="0" y="27"/>
                            </a:lnTo>
                            <a:lnTo>
                              <a:pt x="10" y="0"/>
                            </a:lnTo>
                            <a:lnTo>
                              <a:pt x="24" y="30"/>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16" name="Freeform 571"/>
                      <p:cNvSpPr>
                        <a:spLocks/>
                      </p:cNvSpPr>
                      <p:nvPr/>
                    </p:nvSpPr>
                    <p:spPr bwMode="auto">
                      <a:xfrm>
                        <a:off x="999" y="3717"/>
                        <a:ext cx="38" cy="9"/>
                      </a:xfrm>
                      <a:custGeom>
                        <a:avLst/>
                        <a:gdLst>
                          <a:gd name="T0" fmla="*/ 1 w 74"/>
                          <a:gd name="T1" fmla="*/ 0 h 29"/>
                          <a:gd name="T2" fmla="*/ 49 w 74"/>
                          <a:gd name="T3" fmla="*/ 0 h 29"/>
                          <a:gd name="T4" fmla="*/ 52 w 74"/>
                          <a:gd name="T5" fmla="*/ 3 h 29"/>
                          <a:gd name="T6" fmla="*/ 56 w 74"/>
                          <a:gd name="T7" fmla="*/ 11 h 29"/>
                          <a:gd name="T8" fmla="*/ 74 w 74"/>
                          <a:gd name="T9" fmla="*/ 29 h 29"/>
                          <a:gd name="T10" fmla="*/ 18 w 74"/>
                          <a:gd name="T11" fmla="*/ 29 h 29"/>
                          <a:gd name="T12" fmla="*/ 9 w 74"/>
                          <a:gd name="T13" fmla="*/ 20 h 29"/>
                          <a:gd name="T14" fmla="*/ 0 w 74"/>
                          <a:gd name="T15" fmla="*/ 6 h 29"/>
                          <a:gd name="T16" fmla="*/ 1 w 7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9">
                            <a:moveTo>
                              <a:pt x="1" y="0"/>
                            </a:moveTo>
                            <a:lnTo>
                              <a:pt x="49" y="0"/>
                            </a:lnTo>
                            <a:lnTo>
                              <a:pt x="52" y="3"/>
                            </a:lnTo>
                            <a:lnTo>
                              <a:pt x="56" y="11"/>
                            </a:lnTo>
                            <a:lnTo>
                              <a:pt x="74" y="29"/>
                            </a:lnTo>
                            <a:lnTo>
                              <a:pt x="18" y="29"/>
                            </a:lnTo>
                            <a:lnTo>
                              <a:pt x="9" y="20"/>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17" name="Freeform 572"/>
                      <p:cNvSpPr>
                        <a:spLocks/>
                      </p:cNvSpPr>
                      <p:nvPr/>
                    </p:nvSpPr>
                    <p:spPr bwMode="auto">
                      <a:xfrm>
                        <a:off x="1003" y="3727"/>
                        <a:ext cx="40" cy="12"/>
                      </a:xfrm>
                      <a:custGeom>
                        <a:avLst/>
                        <a:gdLst>
                          <a:gd name="T0" fmla="*/ 0 w 82"/>
                          <a:gd name="T1" fmla="*/ 36 h 36"/>
                          <a:gd name="T2" fmla="*/ 1 w 82"/>
                          <a:gd name="T3" fmla="*/ 19 h 36"/>
                          <a:gd name="T4" fmla="*/ 5 w 82"/>
                          <a:gd name="T5" fmla="*/ 7 h 36"/>
                          <a:gd name="T6" fmla="*/ 11 w 82"/>
                          <a:gd name="T7" fmla="*/ 0 h 36"/>
                          <a:gd name="T8" fmla="*/ 68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1" y="19"/>
                            </a:lnTo>
                            <a:lnTo>
                              <a:pt x="5" y="7"/>
                            </a:lnTo>
                            <a:lnTo>
                              <a:pt x="11" y="0"/>
                            </a:lnTo>
                            <a:lnTo>
                              <a:pt x="68"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839" name="Group 573"/>
                  <p:cNvGrpSpPr>
                    <a:grpSpLocks/>
                  </p:cNvGrpSpPr>
                  <p:nvPr/>
                </p:nvGrpSpPr>
                <p:grpSpPr bwMode="auto">
                  <a:xfrm>
                    <a:off x="1005" y="3727"/>
                    <a:ext cx="49" cy="23"/>
                    <a:chOff x="1005" y="3727"/>
                    <a:chExt cx="49" cy="23"/>
                  </a:xfrm>
                </p:grpSpPr>
                <p:sp>
                  <p:nvSpPr>
                    <p:cNvPr id="1107" name="Freeform 574"/>
                    <p:cNvSpPr>
                      <a:spLocks/>
                    </p:cNvSpPr>
                    <p:nvPr/>
                  </p:nvSpPr>
                  <p:spPr bwMode="auto">
                    <a:xfrm>
                      <a:off x="1005" y="3727"/>
                      <a:ext cx="12" cy="23"/>
                    </a:xfrm>
                    <a:custGeom>
                      <a:avLst/>
                      <a:gdLst>
                        <a:gd name="T0" fmla="*/ 16 w 25"/>
                        <a:gd name="T1" fmla="*/ 69 h 69"/>
                        <a:gd name="T2" fmla="*/ 0 w 25"/>
                        <a:gd name="T3" fmla="*/ 27 h 69"/>
                        <a:gd name="T4" fmla="*/ 12 w 25"/>
                        <a:gd name="T5" fmla="*/ 0 h 69"/>
                        <a:gd name="T6" fmla="*/ 25 w 25"/>
                        <a:gd name="T7" fmla="*/ 32 h 69"/>
                        <a:gd name="T8" fmla="*/ 16 w 25"/>
                        <a:gd name="T9" fmla="*/ 69 h 69"/>
                      </a:gdLst>
                      <a:ahLst/>
                      <a:cxnLst>
                        <a:cxn ang="0">
                          <a:pos x="T0" y="T1"/>
                        </a:cxn>
                        <a:cxn ang="0">
                          <a:pos x="T2" y="T3"/>
                        </a:cxn>
                        <a:cxn ang="0">
                          <a:pos x="T4" y="T5"/>
                        </a:cxn>
                        <a:cxn ang="0">
                          <a:pos x="T6" y="T7"/>
                        </a:cxn>
                        <a:cxn ang="0">
                          <a:pos x="T8" y="T9"/>
                        </a:cxn>
                      </a:cxnLst>
                      <a:rect l="0" t="0" r="r" b="b"/>
                      <a:pathLst>
                        <a:path w="25" h="69">
                          <a:moveTo>
                            <a:pt x="16" y="69"/>
                          </a:moveTo>
                          <a:lnTo>
                            <a:pt x="0" y="27"/>
                          </a:lnTo>
                          <a:lnTo>
                            <a:pt x="12" y="0"/>
                          </a:lnTo>
                          <a:lnTo>
                            <a:pt x="25" y="32"/>
                          </a:lnTo>
                          <a:lnTo>
                            <a:pt x="16"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08" name="Freeform 575"/>
                    <p:cNvSpPr>
                      <a:spLocks/>
                    </p:cNvSpPr>
                    <p:nvPr/>
                  </p:nvSpPr>
                  <p:spPr bwMode="auto">
                    <a:xfrm>
                      <a:off x="1010" y="3728"/>
                      <a:ext cx="37" cy="10"/>
                    </a:xfrm>
                    <a:custGeom>
                      <a:avLst/>
                      <a:gdLst>
                        <a:gd name="T0" fmla="*/ 2 w 73"/>
                        <a:gd name="T1" fmla="*/ 0 h 31"/>
                        <a:gd name="T2" fmla="*/ 48 w 73"/>
                        <a:gd name="T3" fmla="*/ 0 h 31"/>
                        <a:gd name="T4" fmla="*/ 51 w 73"/>
                        <a:gd name="T5" fmla="*/ 4 h 31"/>
                        <a:gd name="T6" fmla="*/ 56 w 73"/>
                        <a:gd name="T7" fmla="*/ 13 h 31"/>
                        <a:gd name="T8" fmla="*/ 73 w 73"/>
                        <a:gd name="T9" fmla="*/ 31 h 31"/>
                        <a:gd name="T10" fmla="*/ 18 w 73"/>
                        <a:gd name="T11" fmla="*/ 31 h 31"/>
                        <a:gd name="T12" fmla="*/ 9 w 73"/>
                        <a:gd name="T13" fmla="*/ 22 h 31"/>
                        <a:gd name="T14" fmla="*/ 0 w 73"/>
                        <a:gd name="T15" fmla="*/ 7 h 31"/>
                        <a:gd name="T16" fmla="*/ 2 w 73"/>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1">
                          <a:moveTo>
                            <a:pt x="2" y="0"/>
                          </a:moveTo>
                          <a:lnTo>
                            <a:pt x="48" y="0"/>
                          </a:lnTo>
                          <a:lnTo>
                            <a:pt x="51" y="4"/>
                          </a:lnTo>
                          <a:lnTo>
                            <a:pt x="56" y="13"/>
                          </a:lnTo>
                          <a:lnTo>
                            <a:pt x="73" y="31"/>
                          </a:lnTo>
                          <a:lnTo>
                            <a:pt x="18" y="31"/>
                          </a:lnTo>
                          <a:lnTo>
                            <a:pt x="9" y="22"/>
                          </a:lnTo>
                          <a:lnTo>
                            <a:pt x="0" y="7"/>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09" name="Freeform 576"/>
                    <p:cNvSpPr>
                      <a:spLocks/>
                    </p:cNvSpPr>
                    <p:nvPr/>
                  </p:nvSpPr>
                  <p:spPr bwMode="auto">
                    <a:xfrm>
                      <a:off x="1013" y="3738"/>
                      <a:ext cx="41" cy="12"/>
                    </a:xfrm>
                    <a:custGeom>
                      <a:avLst/>
                      <a:gdLst>
                        <a:gd name="T0" fmla="*/ 0 w 83"/>
                        <a:gd name="T1" fmla="*/ 36 h 36"/>
                        <a:gd name="T2" fmla="*/ 1 w 83"/>
                        <a:gd name="T3" fmla="*/ 20 h 36"/>
                        <a:gd name="T4" fmla="*/ 7 w 83"/>
                        <a:gd name="T5" fmla="*/ 7 h 36"/>
                        <a:gd name="T6" fmla="*/ 11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20"/>
                          </a:lnTo>
                          <a:lnTo>
                            <a:pt x="7" y="7"/>
                          </a:lnTo>
                          <a:lnTo>
                            <a:pt x="11"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40" name="Group 577"/>
                  <p:cNvGrpSpPr>
                    <a:grpSpLocks/>
                  </p:cNvGrpSpPr>
                  <p:nvPr/>
                </p:nvGrpSpPr>
                <p:grpSpPr bwMode="auto">
                  <a:xfrm>
                    <a:off x="1018" y="3740"/>
                    <a:ext cx="49" cy="22"/>
                    <a:chOff x="1018" y="3740"/>
                    <a:chExt cx="49" cy="22"/>
                  </a:xfrm>
                </p:grpSpPr>
                <p:sp>
                  <p:nvSpPr>
                    <p:cNvPr id="1104" name="Freeform 578"/>
                    <p:cNvSpPr>
                      <a:spLocks/>
                    </p:cNvSpPr>
                    <p:nvPr/>
                  </p:nvSpPr>
                  <p:spPr bwMode="auto">
                    <a:xfrm>
                      <a:off x="1018" y="3740"/>
                      <a:ext cx="12" cy="22"/>
                    </a:xfrm>
                    <a:custGeom>
                      <a:avLst/>
                      <a:gdLst>
                        <a:gd name="T0" fmla="*/ 16 w 25"/>
                        <a:gd name="T1" fmla="*/ 68 h 68"/>
                        <a:gd name="T2" fmla="*/ 0 w 25"/>
                        <a:gd name="T3" fmla="*/ 27 h 68"/>
                        <a:gd name="T4" fmla="*/ 11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1"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05" name="Freeform 579"/>
                    <p:cNvSpPr>
                      <a:spLocks/>
                    </p:cNvSpPr>
                    <p:nvPr/>
                  </p:nvSpPr>
                  <p:spPr bwMode="auto">
                    <a:xfrm>
                      <a:off x="1022" y="3740"/>
                      <a:ext cx="38" cy="10"/>
                    </a:xfrm>
                    <a:custGeom>
                      <a:avLst/>
                      <a:gdLst>
                        <a:gd name="T0" fmla="*/ 2 w 74"/>
                        <a:gd name="T1" fmla="*/ 0 h 31"/>
                        <a:gd name="T2" fmla="*/ 49 w 74"/>
                        <a:gd name="T3" fmla="*/ 0 h 31"/>
                        <a:gd name="T4" fmla="*/ 51 w 74"/>
                        <a:gd name="T5" fmla="*/ 4 h 31"/>
                        <a:gd name="T6" fmla="*/ 57 w 74"/>
                        <a:gd name="T7" fmla="*/ 13 h 31"/>
                        <a:gd name="T8" fmla="*/ 74 w 74"/>
                        <a:gd name="T9" fmla="*/ 31 h 31"/>
                        <a:gd name="T10" fmla="*/ 18 w 74"/>
                        <a:gd name="T11" fmla="*/ 31 h 31"/>
                        <a:gd name="T12" fmla="*/ 10 w 74"/>
                        <a:gd name="T13" fmla="*/ 22 h 31"/>
                        <a:gd name="T14" fmla="*/ 0 w 74"/>
                        <a:gd name="T15" fmla="*/ 7 h 31"/>
                        <a:gd name="T16" fmla="*/ 2 w 74"/>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1">
                          <a:moveTo>
                            <a:pt x="2" y="0"/>
                          </a:moveTo>
                          <a:lnTo>
                            <a:pt x="49" y="0"/>
                          </a:lnTo>
                          <a:lnTo>
                            <a:pt x="51" y="4"/>
                          </a:lnTo>
                          <a:lnTo>
                            <a:pt x="57" y="13"/>
                          </a:lnTo>
                          <a:lnTo>
                            <a:pt x="74" y="31"/>
                          </a:lnTo>
                          <a:lnTo>
                            <a:pt x="18" y="31"/>
                          </a:lnTo>
                          <a:lnTo>
                            <a:pt x="10" y="22"/>
                          </a:lnTo>
                          <a:lnTo>
                            <a:pt x="0" y="7"/>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06" name="Freeform 580"/>
                    <p:cNvSpPr>
                      <a:spLocks/>
                    </p:cNvSpPr>
                    <p:nvPr/>
                  </p:nvSpPr>
                  <p:spPr bwMode="auto">
                    <a:xfrm>
                      <a:off x="1026" y="3750"/>
                      <a:ext cx="41" cy="12"/>
                    </a:xfrm>
                    <a:custGeom>
                      <a:avLst/>
                      <a:gdLst>
                        <a:gd name="T0" fmla="*/ 0 w 82"/>
                        <a:gd name="T1" fmla="*/ 36 h 36"/>
                        <a:gd name="T2" fmla="*/ 2 w 82"/>
                        <a:gd name="T3" fmla="*/ 21 h 36"/>
                        <a:gd name="T4" fmla="*/ 6 w 82"/>
                        <a:gd name="T5" fmla="*/ 8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21"/>
                          </a:lnTo>
                          <a:lnTo>
                            <a:pt x="6" y="8"/>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41" name="Group 581"/>
                  <p:cNvGrpSpPr>
                    <a:grpSpLocks/>
                  </p:cNvGrpSpPr>
                  <p:nvPr/>
                </p:nvGrpSpPr>
                <p:grpSpPr bwMode="auto">
                  <a:xfrm>
                    <a:off x="1030" y="3753"/>
                    <a:ext cx="49" cy="23"/>
                    <a:chOff x="1030" y="3753"/>
                    <a:chExt cx="49" cy="23"/>
                  </a:xfrm>
                </p:grpSpPr>
                <p:sp>
                  <p:nvSpPr>
                    <p:cNvPr id="1101" name="Freeform 582"/>
                    <p:cNvSpPr>
                      <a:spLocks/>
                    </p:cNvSpPr>
                    <p:nvPr/>
                  </p:nvSpPr>
                  <p:spPr bwMode="auto">
                    <a:xfrm>
                      <a:off x="1030" y="3753"/>
                      <a:ext cx="13" cy="23"/>
                    </a:xfrm>
                    <a:custGeom>
                      <a:avLst/>
                      <a:gdLst>
                        <a:gd name="T0" fmla="*/ 16 w 25"/>
                        <a:gd name="T1" fmla="*/ 68 h 68"/>
                        <a:gd name="T2" fmla="*/ 0 w 25"/>
                        <a:gd name="T3" fmla="*/ 27 h 68"/>
                        <a:gd name="T4" fmla="*/ 11 w 25"/>
                        <a:gd name="T5" fmla="*/ 0 h 68"/>
                        <a:gd name="T6" fmla="*/ 25 w 25"/>
                        <a:gd name="T7" fmla="*/ 32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1" y="0"/>
                          </a:lnTo>
                          <a:lnTo>
                            <a:pt x="25" y="32"/>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02" name="Freeform 583"/>
                    <p:cNvSpPr>
                      <a:spLocks/>
                    </p:cNvSpPr>
                    <p:nvPr/>
                  </p:nvSpPr>
                  <p:spPr bwMode="auto">
                    <a:xfrm>
                      <a:off x="1035" y="3753"/>
                      <a:ext cx="37" cy="11"/>
                    </a:xfrm>
                    <a:custGeom>
                      <a:avLst/>
                      <a:gdLst>
                        <a:gd name="T0" fmla="*/ 2 w 74"/>
                        <a:gd name="T1" fmla="*/ 0 h 31"/>
                        <a:gd name="T2" fmla="*/ 51 w 74"/>
                        <a:gd name="T3" fmla="*/ 0 h 31"/>
                        <a:gd name="T4" fmla="*/ 52 w 74"/>
                        <a:gd name="T5" fmla="*/ 4 h 31"/>
                        <a:gd name="T6" fmla="*/ 56 w 74"/>
                        <a:gd name="T7" fmla="*/ 13 h 31"/>
                        <a:gd name="T8" fmla="*/ 74 w 74"/>
                        <a:gd name="T9" fmla="*/ 31 h 31"/>
                        <a:gd name="T10" fmla="*/ 18 w 74"/>
                        <a:gd name="T11" fmla="*/ 31 h 31"/>
                        <a:gd name="T12" fmla="*/ 10 w 74"/>
                        <a:gd name="T13" fmla="*/ 22 h 31"/>
                        <a:gd name="T14" fmla="*/ 0 w 74"/>
                        <a:gd name="T15" fmla="*/ 7 h 31"/>
                        <a:gd name="T16" fmla="*/ 2 w 74"/>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1">
                          <a:moveTo>
                            <a:pt x="2" y="0"/>
                          </a:moveTo>
                          <a:lnTo>
                            <a:pt x="51" y="0"/>
                          </a:lnTo>
                          <a:lnTo>
                            <a:pt x="52" y="4"/>
                          </a:lnTo>
                          <a:lnTo>
                            <a:pt x="56" y="13"/>
                          </a:lnTo>
                          <a:lnTo>
                            <a:pt x="74" y="31"/>
                          </a:lnTo>
                          <a:lnTo>
                            <a:pt x="18" y="31"/>
                          </a:lnTo>
                          <a:lnTo>
                            <a:pt x="10" y="22"/>
                          </a:lnTo>
                          <a:lnTo>
                            <a:pt x="0" y="7"/>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03" name="Freeform 584"/>
                    <p:cNvSpPr>
                      <a:spLocks/>
                    </p:cNvSpPr>
                    <p:nvPr/>
                  </p:nvSpPr>
                  <p:spPr bwMode="auto">
                    <a:xfrm>
                      <a:off x="1039" y="3764"/>
                      <a:ext cx="40" cy="12"/>
                    </a:xfrm>
                    <a:custGeom>
                      <a:avLst/>
                      <a:gdLst>
                        <a:gd name="T0" fmla="*/ 0 w 82"/>
                        <a:gd name="T1" fmla="*/ 35 h 35"/>
                        <a:gd name="T2" fmla="*/ 2 w 82"/>
                        <a:gd name="T3" fmla="*/ 19 h 35"/>
                        <a:gd name="T4" fmla="*/ 7 w 82"/>
                        <a:gd name="T5" fmla="*/ 7 h 35"/>
                        <a:gd name="T6" fmla="*/ 11 w 82"/>
                        <a:gd name="T7" fmla="*/ 0 h 35"/>
                        <a:gd name="T8" fmla="*/ 67 w 82"/>
                        <a:gd name="T9" fmla="*/ 0 h 35"/>
                        <a:gd name="T10" fmla="*/ 82 w 82"/>
                        <a:gd name="T11" fmla="*/ 35 h 35"/>
                        <a:gd name="T12" fmla="*/ 0 w 82"/>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2" h="35">
                          <a:moveTo>
                            <a:pt x="0" y="35"/>
                          </a:moveTo>
                          <a:lnTo>
                            <a:pt x="2" y="19"/>
                          </a:lnTo>
                          <a:lnTo>
                            <a:pt x="7" y="7"/>
                          </a:lnTo>
                          <a:lnTo>
                            <a:pt x="11" y="0"/>
                          </a:lnTo>
                          <a:lnTo>
                            <a:pt x="67" y="0"/>
                          </a:lnTo>
                          <a:lnTo>
                            <a:pt x="82" y="35"/>
                          </a:lnTo>
                          <a:lnTo>
                            <a:pt x="0" y="35"/>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sp>
                <p:nvSpPr>
                  <p:cNvPr id="842" name="Freeform 585"/>
                  <p:cNvSpPr>
                    <a:spLocks/>
                  </p:cNvSpPr>
                  <p:nvPr/>
                </p:nvSpPr>
                <p:spPr bwMode="auto">
                  <a:xfrm>
                    <a:off x="778" y="3535"/>
                    <a:ext cx="12" cy="23"/>
                  </a:xfrm>
                  <a:custGeom>
                    <a:avLst/>
                    <a:gdLst>
                      <a:gd name="T0" fmla="*/ 13 w 24"/>
                      <a:gd name="T1" fmla="*/ 68 h 68"/>
                      <a:gd name="T2" fmla="*/ 0 w 24"/>
                      <a:gd name="T3" fmla="*/ 27 h 68"/>
                      <a:gd name="T4" fmla="*/ 9 w 24"/>
                      <a:gd name="T5" fmla="*/ 0 h 68"/>
                      <a:gd name="T6" fmla="*/ 24 w 24"/>
                      <a:gd name="T7" fmla="*/ 31 h 68"/>
                      <a:gd name="T8" fmla="*/ 13 w 24"/>
                      <a:gd name="T9" fmla="*/ 68 h 68"/>
                    </a:gdLst>
                    <a:ahLst/>
                    <a:cxnLst>
                      <a:cxn ang="0">
                        <a:pos x="T0" y="T1"/>
                      </a:cxn>
                      <a:cxn ang="0">
                        <a:pos x="T2" y="T3"/>
                      </a:cxn>
                      <a:cxn ang="0">
                        <a:pos x="T4" y="T5"/>
                      </a:cxn>
                      <a:cxn ang="0">
                        <a:pos x="T6" y="T7"/>
                      </a:cxn>
                      <a:cxn ang="0">
                        <a:pos x="T8" y="T9"/>
                      </a:cxn>
                    </a:cxnLst>
                    <a:rect l="0" t="0" r="r" b="b"/>
                    <a:pathLst>
                      <a:path w="24" h="68">
                        <a:moveTo>
                          <a:pt x="13" y="68"/>
                        </a:moveTo>
                        <a:lnTo>
                          <a:pt x="0" y="27"/>
                        </a:lnTo>
                        <a:lnTo>
                          <a:pt x="9" y="0"/>
                        </a:lnTo>
                        <a:lnTo>
                          <a:pt x="24" y="31"/>
                        </a:lnTo>
                        <a:lnTo>
                          <a:pt x="13" y="68"/>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43" name="Freeform 586"/>
                  <p:cNvSpPr>
                    <a:spLocks/>
                  </p:cNvSpPr>
                  <p:nvPr/>
                </p:nvSpPr>
                <p:spPr bwMode="auto">
                  <a:xfrm>
                    <a:off x="783" y="3535"/>
                    <a:ext cx="36" cy="11"/>
                  </a:xfrm>
                  <a:custGeom>
                    <a:avLst/>
                    <a:gdLst>
                      <a:gd name="T0" fmla="*/ 1 w 72"/>
                      <a:gd name="T1" fmla="*/ 0 h 31"/>
                      <a:gd name="T2" fmla="*/ 50 w 72"/>
                      <a:gd name="T3" fmla="*/ 0 h 31"/>
                      <a:gd name="T4" fmla="*/ 51 w 72"/>
                      <a:gd name="T5" fmla="*/ 4 h 31"/>
                      <a:gd name="T6" fmla="*/ 57 w 72"/>
                      <a:gd name="T7" fmla="*/ 13 h 31"/>
                      <a:gd name="T8" fmla="*/ 72 w 72"/>
                      <a:gd name="T9" fmla="*/ 31 h 31"/>
                      <a:gd name="T10" fmla="*/ 18 w 72"/>
                      <a:gd name="T11" fmla="*/ 31 h 31"/>
                      <a:gd name="T12" fmla="*/ 9 w 72"/>
                      <a:gd name="T13" fmla="*/ 22 h 31"/>
                      <a:gd name="T14" fmla="*/ 0 w 72"/>
                      <a:gd name="T15" fmla="*/ 7 h 31"/>
                      <a:gd name="T16" fmla="*/ 1 w 72"/>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1">
                        <a:moveTo>
                          <a:pt x="1" y="0"/>
                        </a:moveTo>
                        <a:lnTo>
                          <a:pt x="50" y="0"/>
                        </a:lnTo>
                        <a:lnTo>
                          <a:pt x="51" y="4"/>
                        </a:lnTo>
                        <a:lnTo>
                          <a:pt x="57" y="13"/>
                        </a:lnTo>
                        <a:lnTo>
                          <a:pt x="72" y="31"/>
                        </a:lnTo>
                        <a:lnTo>
                          <a:pt x="18" y="31"/>
                        </a:lnTo>
                        <a:lnTo>
                          <a:pt x="9" y="22"/>
                        </a:lnTo>
                        <a:lnTo>
                          <a:pt x="0" y="7"/>
                        </a:lnTo>
                        <a:lnTo>
                          <a:pt x="1"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44" name="Freeform 587"/>
                  <p:cNvSpPr>
                    <a:spLocks/>
                  </p:cNvSpPr>
                  <p:nvPr/>
                </p:nvSpPr>
                <p:spPr bwMode="auto">
                  <a:xfrm>
                    <a:off x="786" y="3546"/>
                    <a:ext cx="41" cy="12"/>
                  </a:xfrm>
                  <a:custGeom>
                    <a:avLst/>
                    <a:gdLst>
                      <a:gd name="T0" fmla="*/ 0 w 83"/>
                      <a:gd name="T1" fmla="*/ 36 h 36"/>
                      <a:gd name="T2" fmla="*/ 3 w 83"/>
                      <a:gd name="T3" fmla="*/ 21 h 36"/>
                      <a:gd name="T4" fmla="*/ 7 w 83"/>
                      <a:gd name="T5" fmla="*/ 8 h 36"/>
                      <a:gd name="T6" fmla="*/ 12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3" y="21"/>
                        </a:lnTo>
                        <a:lnTo>
                          <a:pt x="7" y="8"/>
                        </a:lnTo>
                        <a:lnTo>
                          <a:pt x="12" y="0"/>
                        </a:lnTo>
                        <a:lnTo>
                          <a:pt x="67" y="0"/>
                        </a:lnTo>
                        <a:lnTo>
                          <a:pt x="83" y="36"/>
                        </a:lnTo>
                        <a:lnTo>
                          <a:pt x="0" y="3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nvGrpSpPr>
                  <p:cNvPr id="845" name="Group 588"/>
                  <p:cNvGrpSpPr>
                    <a:grpSpLocks/>
                  </p:cNvGrpSpPr>
                  <p:nvPr/>
                </p:nvGrpSpPr>
                <p:grpSpPr bwMode="auto">
                  <a:xfrm>
                    <a:off x="790" y="3547"/>
                    <a:ext cx="49" cy="23"/>
                    <a:chOff x="790" y="3547"/>
                    <a:chExt cx="49" cy="23"/>
                  </a:xfrm>
                </p:grpSpPr>
                <p:sp>
                  <p:nvSpPr>
                    <p:cNvPr id="1098" name="Freeform 589"/>
                    <p:cNvSpPr>
                      <a:spLocks/>
                    </p:cNvSpPr>
                    <p:nvPr/>
                  </p:nvSpPr>
                  <p:spPr bwMode="auto">
                    <a:xfrm>
                      <a:off x="790" y="3547"/>
                      <a:ext cx="12" cy="23"/>
                    </a:xfrm>
                    <a:custGeom>
                      <a:avLst/>
                      <a:gdLst>
                        <a:gd name="T0" fmla="*/ 16 w 25"/>
                        <a:gd name="T1" fmla="*/ 68 h 68"/>
                        <a:gd name="T2" fmla="*/ 0 w 25"/>
                        <a:gd name="T3" fmla="*/ 27 h 68"/>
                        <a:gd name="T4" fmla="*/ 11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1"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99" name="Freeform 590"/>
                    <p:cNvSpPr>
                      <a:spLocks/>
                    </p:cNvSpPr>
                    <p:nvPr/>
                  </p:nvSpPr>
                  <p:spPr bwMode="auto">
                    <a:xfrm>
                      <a:off x="795" y="3548"/>
                      <a:ext cx="37" cy="10"/>
                    </a:xfrm>
                    <a:custGeom>
                      <a:avLst/>
                      <a:gdLst>
                        <a:gd name="T0" fmla="*/ 1 w 73"/>
                        <a:gd name="T1" fmla="*/ 0 h 29"/>
                        <a:gd name="T2" fmla="*/ 48 w 73"/>
                        <a:gd name="T3" fmla="*/ 0 h 29"/>
                        <a:gd name="T4" fmla="*/ 50 w 73"/>
                        <a:gd name="T5" fmla="*/ 2 h 29"/>
                        <a:gd name="T6" fmla="*/ 56 w 73"/>
                        <a:gd name="T7" fmla="*/ 11 h 29"/>
                        <a:gd name="T8" fmla="*/ 73 w 73"/>
                        <a:gd name="T9" fmla="*/ 29 h 29"/>
                        <a:gd name="T10" fmla="*/ 18 w 73"/>
                        <a:gd name="T11" fmla="*/ 29 h 29"/>
                        <a:gd name="T12" fmla="*/ 9 w 73"/>
                        <a:gd name="T13" fmla="*/ 20 h 29"/>
                        <a:gd name="T14" fmla="*/ 0 w 73"/>
                        <a:gd name="T15" fmla="*/ 6 h 29"/>
                        <a:gd name="T16" fmla="*/ 1 w 7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9">
                          <a:moveTo>
                            <a:pt x="1" y="0"/>
                          </a:moveTo>
                          <a:lnTo>
                            <a:pt x="48" y="0"/>
                          </a:lnTo>
                          <a:lnTo>
                            <a:pt x="50" y="2"/>
                          </a:lnTo>
                          <a:lnTo>
                            <a:pt x="56" y="11"/>
                          </a:lnTo>
                          <a:lnTo>
                            <a:pt x="73" y="29"/>
                          </a:lnTo>
                          <a:lnTo>
                            <a:pt x="18" y="29"/>
                          </a:lnTo>
                          <a:lnTo>
                            <a:pt x="9" y="20"/>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100" name="Freeform 591"/>
                    <p:cNvSpPr>
                      <a:spLocks/>
                    </p:cNvSpPr>
                    <p:nvPr/>
                  </p:nvSpPr>
                  <p:spPr bwMode="auto">
                    <a:xfrm>
                      <a:off x="798" y="3558"/>
                      <a:ext cx="41" cy="12"/>
                    </a:xfrm>
                    <a:custGeom>
                      <a:avLst/>
                      <a:gdLst>
                        <a:gd name="T0" fmla="*/ 0 w 82"/>
                        <a:gd name="T1" fmla="*/ 36 h 36"/>
                        <a:gd name="T2" fmla="*/ 2 w 82"/>
                        <a:gd name="T3" fmla="*/ 20 h 36"/>
                        <a:gd name="T4" fmla="*/ 7 w 82"/>
                        <a:gd name="T5" fmla="*/ 8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20"/>
                          </a:lnTo>
                          <a:lnTo>
                            <a:pt x="7" y="8"/>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46" name="Group 592"/>
                  <p:cNvGrpSpPr>
                    <a:grpSpLocks/>
                  </p:cNvGrpSpPr>
                  <p:nvPr/>
                </p:nvGrpSpPr>
                <p:grpSpPr bwMode="auto">
                  <a:xfrm>
                    <a:off x="803" y="3560"/>
                    <a:ext cx="49" cy="22"/>
                    <a:chOff x="803" y="3560"/>
                    <a:chExt cx="49" cy="22"/>
                  </a:xfrm>
                </p:grpSpPr>
                <p:sp>
                  <p:nvSpPr>
                    <p:cNvPr id="1095" name="Freeform 593"/>
                    <p:cNvSpPr>
                      <a:spLocks/>
                    </p:cNvSpPr>
                    <p:nvPr/>
                  </p:nvSpPr>
                  <p:spPr bwMode="auto">
                    <a:xfrm>
                      <a:off x="803" y="3560"/>
                      <a:ext cx="12" cy="22"/>
                    </a:xfrm>
                    <a:custGeom>
                      <a:avLst/>
                      <a:gdLst>
                        <a:gd name="T0" fmla="*/ 14 w 24"/>
                        <a:gd name="T1" fmla="*/ 68 h 68"/>
                        <a:gd name="T2" fmla="*/ 0 w 24"/>
                        <a:gd name="T3" fmla="*/ 27 h 68"/>
                        <a:gd name="T4" fmla="*/ 10 w 24"/>
                        <a:gd name="T5" fmla="*/ 0 h 68"/>
                        <a:gd name="T6" fmla="*/ 24 w 24"/>
                        <a:gd name="T7" fmla="*/ 31 h 68"/>
                        <a:gd name="T8" fmla="*/ 14 w 24"/>
                        <a:gd name="T9" fmla="*/ 68 h 68"/>
                      </a:gdLst>
                      <a:ahLst/>
                      <a:cxnLst>
                        <a:cxn ang="0">
                          <a:pos x="T0" y="T1"/>
                        </a:cxn>
                        <a:cxn ang="0">
                          <a:pos x="T2" y="T3"/>
                        </a:cxn>
                        <a:cxn ang="0">
                          <a:pos x="T4" y="T5"/>
                        </a:cxn>
                        <a:cxn ang="0">
                          <a:pos x="T6" y="T7"/>
                        </a:cxn>
                        <a:cxn ang="0">
                          <a:pos x="T8" y="T9"/>
                        </a:cxn>
                      </a:cxnLst>
                      <a:rect l="0" t="0" r="r" b="b"/>
                      <a:pathLst>
                        <a:path w="24" h="68">
                          <a:moveTo>
                            <a:pt x="14" y="68"/>
                          </a:moveTo>
                          <a:lnTo>
                            <a:pt x="0" y="27"/>
                          </a:lnTo>
                          <a:lnTo>
                            <a:pt x="10" y="0"/>
                          </a:lnTo>
                          <a:lnTo>
                            <a:pt x="24" y="31"/>
                          </a:lnTo>
                          <a:lnTo>
                            <a:pt x="14"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96" name="Freeform 594"/>
                    <p:cNvSpPr>
                      <a:spLocks/>
                    </p:cNvSpPr>
                    <p:nvPr/>
                  </p:nvSpPr>
                  <p:spPr bwMode="auto">
                    <a:xfrm>
                      <a:off x="808" y="3560"/>
                      <a:ext cx="36" cy="10"/>
                    </a:xfrm>
                    <a:custGeom>
                      <a:avLst/>
                      <a:gdLst>
                        <a:gd name="T0" fmla="*/ 1 w 72"/>
                        <a:gd name="T1" fmla="*/ 0 h 29"/>
                        <a:gd name="T2" fmla="*/ 49 w 72"/>
                        <a:gd name="T3" fmla="*/ 0 h 29"/>
                        <a:gd name="T4" fmla="*/ 50 w 72"/>
                        <a:gd name="T5" fmla="*/ 2 h 29"/>
                        <a:gd name="T6" fmla="*/ 57 w 72"/>
                        <a:gd name="T7" fmla="*/ 11 h 29"/>
                        <a:gd name="T8" fmla="*/ 72 w 72"/>
                        <a:gd name="T9" fmla="*/ 29 h 29"/>
                        <a:gd name="T10" fmla="*/ 18 w 72"/>
                        <a:gd name="T11" fmla="*/ 29 h 29"/>
                        <a:gd name="T12" fmla="*/ 9 w 72"/>
                        <a:gd name="T13" fmla="*/ 20 h 29"/>
                        <a:gd name="T14" fmla="*/ 0 w 72"/>
                        <a:gd name="T15" fmla="*/ 5 h 29"/>
                        <a:gd name="T16" fmla="*/ 1 w 72"/>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29">
                          <a:moveTo>
                            <a:pt x="1" y="0"/>
                          </a:moveTo>
                          <a:lnTo>
                            <a:pt x="49" y="0"/>
                          </a:lnTo>
                          <a:lnTo>
                            <a:pt x="50" y="2"/>
                          </a:lnTo>
                          <a:lnTo>
                            <a:pt x="57" y="11"/>
                          </a:lnTo>
                          <a:lnTo>
                            <a:pt x="72" y="29"/>
                          </a:lnTo>
                          <a:lnTo>
                            <a:pt x="18" y="29"/>
                          </a:lnTo>
                          <a:lnTo>
                            <a:pt x="9"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97" name="Freeform 595"/>
                    <p:cNvSpPr>
                      <a:spLocks/>
                    </p:cNvSpPr>
                    <p:nvPr/>
                  </p:nvSpPr>
                  <p:spPr bwMode="auto">
                    <a:xfrm>
                      <a:off x="811" y="3571"/>
                      <a:ext cx="41" cy="11"/>
                    </a:xfrm>
                    <a:custGeom>
                      <a:avLst/>
                      <a:gdLst>
                        <a:gd name="T0" fmla="*/ 0 w 83"/>
                        <a:gd name="T1" fmla="*/ 35 h 35"/>
                        <a:gd name="T2" fmla="*/ 3 w 83"/>
                        <a:gd name="T3" fmla="*/ 19 h 35"/>
                        <a:gd name="T4" fmla="*/ 7 w 83"/>
                        <a:gd name="T5" fmla="*/ 7 h 35"/>
                        <a:gd name="T6" fmla="*/ 12 w 83"/>
                        <a:gd name="T7" fmla="*/ 0 h 35"/>
                        <a:gd name="T8" fmla="*/ 67 w 83"/>
                        <a:gd name="T9" fmla="*/ 0 h 35"/>
                        <a:gd name="T10" fmla="*/ 83 w 83"/>
                        <a:gd name="T11" fmla="*/ 35 h 35"/>
                        <a:gd name="T12" fmla="*/ 0 w 83"/>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3" h="35">
                          <a:moveTo>
                            <a:pt x="0" y="35"/>
                          </a:moveTo>
                          <a:lnTo>
                            <a:pt x="3" y="19"/>
                          </a:lnTo>
                          <a:lnTo>
                            <a:pt x="7" y="7"/>
                          </a:lnTo>
                          <a:lnTo>
                            <a:pt x="12" y="0"/>
                          </a:lnTo>
                          <a:lnTo>
                            <a:pt x="67" y="0"/>
                          </a:lnTo>
                          <a:lnTo>
                            <a:pt x="83" y="35"/>
                          </a:lnTo>
                          <a:lnTo>
                            <a:pt x="0" y="35"/>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47" name="Group 596"/>
                  <p:cNvGrpSpPr>
                    <a:grpSpLocks/>
                  </p:cNvGrpSpPr>
                  <p:nvPr/>
                </p:nvGrpSpPr>
                <p:grpSpPr bwMode="auto">
                  <a:xfrm>
                    <a:off x="815" y="3572"/>
                    <a:ext cx="50" cy="23"/>
                    <a:chOff x="815" y="3572"/>
                    <a:chExt cx="50" cy="23"/>
                  </a:xfrm>
                </p:grpSpPr>
                <p:sp>
                  <p:nvSpPr>
                    <p:cNvPr id="1092" name="Freeform 597"/>
                    <p:cNvSpPr>
                      <a:spLocks/>
                    </p:cNvSpPr>
                    <p:nvPr/>
                  </p:nvSpPr>
                  <p:spPr bwMode="auto">
                    <a:xfrm>
                      <a:off x="815" y="3572"/>
                      <a:ext cx="13" cy="23"/>
                    </a:xfrm>
                    <a:custGeom>
                      <a:avLst/>
                      <a:gdLst>
                        <a:gd name="T0" fmla="*/ 16 w 25"/>
                        <a:gd name="T1" fmla="*/ 68 h 68"/>
                        <a:gd name="T2" fmla="*/ 0 w 25"/>
                        <a:gd name="T3" fmla="*/ 25 h 68"/>
                        <a:gd name="T4" fmla="*/ 10 w 25"/>
                        <a:gd name="T5" fmla="*/ 0 h 68"/>
                        <a:gd name="T6" fmla="*/ 25 w 25"/>
                        <a:gd name="T7" fmla="*/ 30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5"/>
                          </a:lnTo>
                          <a:lnTo>
                            <a:pt x="10" y="0"/>
                          </a:lnTo>
                          <a:lnTo>
                            <a:pt x="25" y="30"/>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93" name="Freeform 598"/>
                    <p:cNvSpPr>
                      <a:spLocks/>
                    </p:cNvSpPr>
                    <p:nvPr/>
                  </p:nvSpPr>
                  <p:spPr bwMode="auto">
                    <a:xfrm>
                      <a:off x="820" y="3573"/>
                      <a:ext cx="37" cy="9"/>
                    </a:xfrm>
                    <a:custGeom>
                      <a:avLst/>
                      <a:gdLst>
                        <a:gd name="T0" fmla="*/ 1 w 75"/>
                        <a:gd name="T1" fmla="*/ 0 h 29"/>
                        <a:gd name="T2" fmla="*/ 50 w 75"/>
                        <a:gd name="T3" fmla="*/ 0 h 29"/>
                        <a:gd name="T4" fmla="*/ 52 w 75"/>
                        <a:gd name="T5" fmla="*/ 2 h 29"/>
                        <a:gd name="T6" fmla="*/ 56 w 75"/>
                        <a:gd name="T7" fmla="*/ 11 h 29"/>
                        <a:gd name="T8" fmla="*/ 75 w 75"/>
                        <a:gd name="T9" fmla="*/ 29 h 29"/>
                        <a:gd name="T10" fmla="*/ 18 w 75"/>
                        <a:gd name="T11" fmla="*/ 29 h 29"/>
                        <a:gd name="T12" fmla="*/ 10 w 75"/>
                        <a:gd name="T13" fmla="*/ 20 h 29"/>
                        <a:gd name="T14" fmla="*/ 0 w 75"/>
                        <a:gd name="T15" fmla="*/ 5 h 29"/>
                        <a:gd name="T16" fmla="*/ 1 w 7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9">
                          <a:moveTo>
                            <a:pt x="1" y="0"/>
                          </a:moveTo>
                          <a:lnTo>
                            <a:pt x="50" y="0"/>
                          </a:lnTo>
                          <a:lnTo>
                            <a:pt x="52" y="2"/>
                          </a:lnTo>
                          <a:lnTo>
                            <a:pt x="56" y="11"/>
                          </a:lnTo>
                          <a:lnTo>
                            <a:pt x="75" y="29"/>
                          </a:lnTo>
                          <a:lnTo>
                            <a:pt x="18" y="29"/>
                          </a:lnTo>
                          <a:lnTo>
                            <a:pt x="10"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94" name="Freeform 599"/>
                    <p:cNvSpPr>
                      <a:spLocks/>
                    </p:cNvSpPr>
                    <p:nvPr/>
                  </p:nvSpPr>
                  <p:spPr bwMode="auto">
                    <a:xfrm>
                      <a:off x="824" y="3583"/>
                      <a:ext cx="41" cy="12"/>
                    </a:xfrm>
                    <a:custGeom>
                      <a:avLst/>
                      <a:gdLst>
                        <a:gd name="T0" fmla="*/ 0 w 82"/>
                        <a:gd name="T1" fmla="*/ 36 h 36"/>
                        <a:gd name="T2" fmla="*/ 1 w 82"/>
                        <a:gd name="T3" fmla="*/ 19 h 36"/>
                        <a:gd name="T4" fmla="*/ 6 w 82"/>
                        <a:gd name="T5" fmla="*/ 7 h 36"/>
                        <a:gd name="T6" fmla="*/ 10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1" y="19"/>
                          </a:lnTo>
                          <a:lnTo>
                            <a:pt x="6" y="7"/>
                          </a:lnTo>
                          <a:lnTo>
                            <a:pt x="10"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48" name="Group 600"/>
                  <p:cNvGrpSpPr>
                    <a:grpSpLocks/>
                  </p:cNvGrpSpPr>
                  <p:nvPr/>
                </p:nvGrpSpPr>
                <p:grpSpPr bwMode="auto">
                  <a:xfrm>
                    <a:off x="828" y="3585"/>
                    <a:ext cx="49" cy="23"/>
                    <a:chOff x="828" y="3585"/>
                    <a:chExt cx="49" cy="23"/>
                  </a:xfrm>
                </p:grpSpPr>
                <p:sp>
                  <p:nvSpPr>
                    <p:cNvPr id="1089" name="Freeform 601"/>
                    <p:cNvSpPr>
                      <a:spLocks/>
                    </p:cNvSpPr>
                    <p:nvPr/>
                  </p:nvSpPr>
                  <p:spPr bwMode="auto">
                    <a:xfrm>
                      <a:off x="828" y="3585"/>
                      <a:ext cx="13" cy="23"/>
                    </a:xfrm>
                    <a:custGeom>
                      <a:avLst/>
                      <a:gdLst>
                        <a:gd name="T0" fmla="*/ 16 w 25"/>
                        <a:gd name="T1" fmla="*/ 68 h 68"/>
                        <a:gd name="T2" fmla="*/ 0 w 25"/>
                        <a:gd name="T3" fmla="*/ 26 h 68"/>
                        <a:gd name="T4" fmla="*/ 9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6"/>
                          </a:lnTo>
                          <a:lnTo>
                            <a:pt x="9"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90" name="Freeform 602"/>
                    <p:cNvSpPr>
                      <a:spLocks/>
                    </p:cNvSpPr>
                    <p:nvPr/>
                  </p:nvSpPr>
                  <p:spPr bwMode="auto">
                    <a:xfrm>
                      <a:off x="833" y="3586"/>
                      <a:ext cx="37" cy="10"/>
                    </a:xfrm>
                    <a:custGeom>
                      <a:avLst/>
                      <a:gdLst>
                        <a:gd name="T0" fmla="*/ 1 w 75"/>
                        <a:gd name="T1" fmla="*/ 0 h 29"/>
                        <a:gd name="T2" fmla="*/ 50 w 75"/>
                        <a:gd name="T3" fmla="*/ 0 h 29"/>
                        <a:gd name="T4" fmla="*/ 51 w 75"/>
                        <a:gd name="T5" fmla="*/ 2 h 29"/>
                        <a:gd name="T6" fmla="*/ 57 w 75"/>
                        <a:gd name="T7" fmla="*/ 11 h 29"/>
                        <a:gd name="T8" fmla="*/ 75 w 75"/>
                        <a:gd name="T9" fmla="*/ 29 h 29"/>
                        <a:gd name="T10" fmla="*/ 18 w 75"/>
                        <a:gd name="T11" fmla="*/ 29 h 29"/>
                        <a:gd name="T12" fmla="*/ 11 w 75"/>
                        <a:gd name="T13" fmla="*/ 20 h 29"/>
                        <a:gd name="T14" fmla="*/ 0 w 75"/>
                        <a:gd name="T15" fmla="*/ 5 h 29"/>
                        <a:gd name="T16" fmla="*/ 1 w 7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9">
                          <a:moveTo>
                            <a:pt x="1" y="0"/>
                          </a:moveTo>
                          <a:lnTo>
                            <a:pt x="50" y="0"/>
                          </a:lnTo>
                          <a:lnTo>
                            <a:pt x="51" y="2"/>
                          </a:lnTo>
                          <a:lnTo>
                            <a:pt x="57" y="11"/>
                          </a:lnTo>
                          <a:lnTo>
                            <a:pt x="75" y="29"/>
                          </a:lnTo>
                          <a:lnTo>
                            <a:pt x="18" y="29"/>
                          </a:lnTo>
                          <a:lnTo>
                            <a:pt x="11"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91" name="Freeform 603"/>
                    <p:cNvSpPr>
                      <a:spLocks/>
                    </p:cNvSpPr>
                    <p:nvPr/>
                  </p:nvSpPr>
                  <p:spPr bwMode="auto">
                    <a:xfrm>
                      <a:off x="837" y="3596"/>
                      <a:ext cx="40" cy="12"/>
                    </a:xfrm>
                    <a:custGeom>
                      <a:avLst/>
                      <a:gdLst>
                        <a:gd name="T0" fmla="*/ 0 w 80"/>
                        <a:gd name="T1" fmla="*/ 36 h 36"/>
                        <a:gd name="T2" fmla="*/ 1 w 80"/>
                        <a:gd name="T3" fmla="*/ 20 h 36"/>
                        <a:gd name="T4" fmla="*/ 5 w 80"/>
                        <a:gd name="T5" fmla="*/ 8 h 36"/>
                        <a:gd name="T6" fmla="*/ 10 w 80"/>
                        <a:gd name="T7" fmla="*/ 0 h 36"/>
                        <a:gd name="T8" fmla="*/ 67 w 80"/>
                        <a:gd name="T9" fmla="*/ 0 h 36"/>
                        <a:gd name="T10" fmla="*/ 80 w 80"/>
                        <a:gd name="T11" fmla="*/ 36 h 36"/>
                        <a:gd name="T12" fmla="*/ 0 w 80"/>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0" h="36">
                          <a:moveTo>
                            <a:pt x="0" y="36"/>
                          </a:moveTo>
                          <a:lnTo>
                            <a:pt x="1" y="20"/>
                          </a:lnTo>
                          <a:lnTo>
                            <a:pt x="5" y="8"/>
                          </a:lnTo>
                          <a:lnTo>
                            <a:pt x="10" y="0"/>
                          </a:lnTo>
                          <a:lnTo>
                            <a:pt x="67" y="0"/>
                          </a:lnTo>
                          <a:lnTo>
                            <a:pt x="80"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49" name="Group 604"/>
                  <p:cNvGrpSpPr>
                    <a:grpSpLocks/>
                  </p:cNvGrpSpPr>
                  <p:nvPr/>
                </p:nvGrpSpPr>
                <p:grpSpPr bwMode="auto">
                  <a:xfrm>
                    <a:off x="840" y="3600"/>
                    <a:ext cx="100" cy="73"/>
                    <a:chOff x="840" y="3600"/>
                    <a:chExt cx="100" cy="73"/>
                  </a:xfrm>
                </p:grpSpPr>
                <p:grpSp>
                  <p:nvGrpSpPr>
                    <p:cNvPr id="1069" name="Group 605"/>
                    <p:cNvGrpSpPr>
                      <a:grpSpLocks/>
                    </p:cNvGrpSpPr>
                    <p:nvPr/>
                  </p:nvGrpSpPr>
                  <p:grpSpPr bwMode="auto">
                    <a:xfrm>
                      <a:off x="840" y="3600"/>
                      <a:ext cx="49" cy="23"/>
                      <a:chOff x="840" y="3600"/>
                      <a:chExt cx="49" cy="23"/>
                    </a:xfrm>
                  </p:grpSpPr>
                  <p:sp>
                    <p:nvSpPr>
                      <p:cNvPr id="1086" name="Freeform 606"/>
                      <p:cNvSpPr>
                        <a:spLocks/>
                      </p:cNvSpPr>
                      <p:nvPr/>
                    </p:nvSpPr>
                    <p:spPr bwMode="auto">
                      <a:xfrm>
                        <a:off x="840" y="3600"/>
                        <a:ext cx="13" cy="23"/>
                      </a:xfrm>
                      <a:custGeom>
                        <a:avLst/>
                        <a:gdLst>
                          <a:gd name="T0" fmla="*/ 15 w 25"/>
                          <a:gd name="T1" fmla="*/ 70 h 70"/>
                          <a:gd name="T2" fmla="*/ 0 w 25"/>
                          <a:gd name="T3" fmla="*/ 27 h 70"/>
                          <a:gd name="T4" fmla="*/ 10 w 25"/>
                          <a:gd name="T5" fmla="*/ 0 h 70"/>
                          <a:gd name="T6" fmla="*/ 25 w 25"/>
                          <a:gd name="T7" fmla="*/ 31 h 70"/>
                          <a:gd name="T8" fmla="*/ 15 w 25"/>
                          <a:gd name="T9" fmla="*/ 70 h 70"/>
                        </a:gdLst>
                        <a:ahLst/>
                        <a:cxnLst>
                          <a:cxn ang="0">
                            <a:pos x="T0" y="T1"/>
                          </a:cxn>
                          <a:cxn ang="0">
                            <a:pos x="T2" y="T3"/>
                          </a:cxn>
                          <a:cxn ang="0">
                            <a:pos x="T4" y="T5"/>
                          </a:cxn>
                          <a:cxn ang="0">
                            <a:pos x="T6" y="T7"/>
                          </a:cxn>
                          <a:cxn ang="0">
                            <a:pos x="T8" y="T9"/>
                          </a:cxn>
                        </a:cxnLst>
                        <a:rect l="0" t="0" r="r" b="b"/>
                        <a:pathLst>
                          <a:path w="25" h="70">
                            <a:moveTo>
                              <a:pt x="15" y="70"/>
                            </a:moveTo>
                            <a:lnTo>
                              <a:pt x="0" y="27"/>
                            </a:lnTo>
                            <a:lnTo>
                              <a:pt x="10" y="0"/>
                            </a:lnTo>
                            <a:lnTo>
                              <a:pt x="25" y="31"/>
                            </a:lnTo>
                            <a:lnTo>
                              <a:pt x="15" y="7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87" name="Freeform 607"/>
                      <p:cNvSpPr>
                        <a:spLocks/>
                      </p:cNvSpPr>
                      <p:nvPr/>
                    </p:nvSpPr>
                    <p:spPr bwMode="auto">
                      <a:xfrm>
                        <a:off x="845" y="3600"/>
                        <a:ext cx="37" cy="11"/>
                      </a:xfrm>
                      <a:custGeom>
                        <a:avLst/>
                        <a:gdLst>
                          <a:gd name="T0" fmla="*/ 1 w 75"/>
                          <a:gd name="T1" fmla="*/ 0 h 31"/>
                          <a:gd name="T2" fmla="*/ 50 w 75"/>
                          <a:gd name="T3" fmla="*/ 0 h 31"/>
                          <a:gd name="T4" fmla="*/ 52 w 75"/>
                          <a:gd name="T5" fmla="*/ 4 h 31"/>
                          <a:gd name="T6" fmla="*/ 56 w 75"/>
                          <a:gd name="T7" fmla="*/ 13 h 31"/>
                          <a:gd name="T8" fmla="*/ 75 w 75"/>
                          <a:gd name="T9" fmla="*/ 31 h 31"/>
                          <a:gd name="T10" fmla="*/ 18 w 75"/>
                          <a:gd name="T11" fmla="*/ 31 h 31"/>
                          <a:gd name="T12" fmla="*/ 9 w 75"/>
                          <a:gd name="T13" fmla="*/ 22 h 31"/>
                          <a:gd name="T14" fmla="*/ 0 w 75"/>
                          <a:gd name="T15" fmla="*/ 7 h 31"/>
                          <a:gd name="T16" fmla="*/ 1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1" y="0"/>
                            </a:moveTo>
                            <a:lnTo>
                              <a:pt x="50" y="0"/>
                            </a:lnTo>
                            <a:lnTo>
                              <a:pt x="52" y="4"/>
                            </a:lnTo>
                            <a:lnTo>
                              <a:pt x="56" y="13"/>
                            </a:lnTo>
                            <a:lnTo>
                              <a:pt x="75" y="31"/>
                            </a:lnTo>
                            <a:lnTo>
                              <a:pt x="18" y="31"/>
                            </a:lnTo>
                            <a:lnTo>
                              <a:pt x="9" y="22"/>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88" name="Freeform 608"/>
                      <p:cNvSpPr>
                        <a:spLocks/>
                      </p:cNvSpPr>
                      <p:nvPr/>
                    </p:nvSpPr>
                    <p:spPr bwMode="auto">
                      <a:xfrm>
                        <a:off x="848" y="3611"/>
                        <a:ext cx="41" cy="12"/>
                      </a:xfrm>
                      <a:custGeom>
                        <a:avLst/>
                        <a:gdLst>
                          <a:gd name="T0" fmla="*/ 0 w 82"/>
                          <a:gd name="T1" fmla="*/ 38 h 38"/>
                          <a:gd name="T2" fmla="*/ 2 w 82"/>
                          <a:gd name="T3" fmla="*/ 22 h 38"/>
                          <a:gd name="T4" fmla="*/ 8 w 82"/>
                          <a:gd name="T5" fmla="*/ 8 h 38"/>
                          <a:gd name="T6" fmla="*/ 12 w 82"/>
                          <a:gd name="T7" fmla="*/ 0 h 38"/>
                          <a:gd name="T8" fmla="*/ 69 w 82"/>
                          <a:gd name="T9" fmla="*/ 0 h 38"/>
                          <a:gd name="T10" fmla="*/ 82 w 82"/>
                          <a:gd name="T11" fmla="*/ 38 h 38"/>
                          <a:gd name="T12" fmla="*/ 0 w 82"/>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82" h="38">
                            <a:moveTo>
                              <a:pt x="0" y="38"/>
                            </a:moveTo>
                            <a:lnTo>
                              <a:pt x="2" y="22"/>
                            </a:lnTo>
                            <a:lnTo>
                              <a:pt x="8" y="8"/>
                            </a:lnTo>
                            <a:lnTo>
                              <a:pt x="12" y="0"/>
                            </a:lnTo>
                            <a:lnTo>
                              <a:pt x="69" y="0"/>
                            </a:lnTo>
                            <a:lnTo>
                              <a:pt x="82" y="38"/>
                            </a:lnTo>
                            <a:lnTo>
                              <a:pt x="0" y="38"/>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70" name="Group 609"/>
                    <p:cNvGrpSpPr>
                      <a:grpSpLocks/>
                    </p:cNvGrpSpPr>
                    <p:nvPr/>
                  </p:nvGrpSpPr>
                  <p:grpSpPr bwMode="auto">
                    <a:xfrm>
                      <a:off x="853" y="3612"/>
                      <a:ext cx="48" cy="23"/>
                      <a:chOff x="853" y="3612"/>
                      <a:chExt cx="48" cy="23"/>
                    </a:xfrm>
                  </p:grpSpPr>
                  <p:sp>
                    <p:nvSpPr>
                      <p:cNvPr id="1083" name="Freeform 610"/>
                      <p:cNvSpPr>
                        <a:spLocks/>
                      </p:cNvSpPr>
                      <p:nvPr/>
                    </p:nvSpPr>
                    <p:spPr bwMode="auto">
                      <a:xfrm>
                        <a:off x="853" y="3612"/>
                        <a:ext cx="12" cy="23"/>
                      </a:xfrm>
                      <a:custGeom>
                        <a:avLst/>
                        <a:gdLst>
                          <a:gd name="T0" fmla="*/ 14 w 25"/>
                          <a:gd name="T1" fmla="*/ 69 h 69"/>
                          <a:gd name="T2" fmla="*/ 0 w 25"/>
                          <a:gd name="T3" fmla="*/ 28 h 69"/>
                          <a:gd name="T4" fmla="*/ 10 w 25"/>
                          <a:gd name="T5" fmla="*/ 0 h 69"/>
                          <a:gd name="T6" fmla="*/ 25 w 25"/>
                          <a:gd name="T7" fmla="*/ 32 h 69"/>
                          <a:gd name="T8" fmla="*/ 14 w 25"/>
                          <a:gd name="T9" fmla="*/ 69 h 69"/>
                        </a:gdLst>
                        <a:ahLst/>
                        <a:cxnLst>
                          <a:cxn ang="0">
                            <a:pos x="T0" y="T1"/>
                          </a:cxn>
                          <a:cxn ang="0">
                            <a:pos x="T2" y="T3"/>
                          </a:cxn>
                          <a:cxn ang="0">
                            <a:pos x="T4" y="T5"/>
                          </a:cxn>
                          <a:cxn ang="0">
                            <a:pos x="T6" y="T7"/>
                          </a:cxn>
                          <a:cxn ang="0">
                            <a:pos x="T8" y="T9"/>
                          </a:cxn>
                        </a:cxnLst>
                        <a:rect l="0" t="0" r="r" b="b"/>
                        <a:pathLst>
                          <a:path w="25" h="69">
                            <a:moveTo>
                              <a:pt x="14" y="69"/>
                            </a:moveTo>
                            <a:lnTo>
                              <a:pt x="0" y="28"/>
                            </a:lnTo>
                            <a:lnTo>
                              <a:pt x="10" y="0"/>
                            </a:lnTo>
                            <a:lnTo>
                              <a:pt x="25" y="32"/>
                            </a:lnTo>
                            <a:lnTo>
                              <a:pt x="14"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84" name="Freeform 611"/>
                      <p:cNvSpPr>
                        <a:spLocks/>
                      </p:cNvSpPr>
                      <p:nvPr/>
                    </p:nvSpPr>
                    <p:spPr bwMode="auto">
                      <a:xfrm>
                        <a:off x="857" y="3613"/>
                        <a:ext cx="37" cy="10"/>
                      </a:xfrm>
                      <a:custGeom>
                        <a:avLst/>
                        <a:gdLst>
                          <a:gd name="T0" fmla="*/ 1 w 73"/>
                          <a:gd name="T1" fmla="*/ 0 h 32"/>
                          <a:gd name="T2" fmla="*/ 50 w 73"/>
                          <a:gd name="T3" fmla="*/ 0 h 32"/>
                          <a:gd name="T4" fmla="*/ 51 w 73"/>
                          <a:gd name="T5" fmla="*/ 3 h 32"/>
                          <a:gd name="T6" fmla="*/ 56 w 73"/>
                          <a:gd name="T7" fmla="*/ 15 h 32"/>
                          <a:gd name="T8" fmla="*/ 73 w 73"/>
                          <a:gd name="T9" fmla="*/ 32 h 32"/>
                          <a:gd name="T10" fmla="*/ 18 w 73"/>
                          <a:gd name="T11" fmla="*/ 32 h 32"/>
                          <a:gd name="T12" fmla="*/ 9 w 73"/>
                          <a:gd name="T13" fmla="*/ 22 h 32"/>
                          <a:gd name="T14" fmla="*/ 0 w 73"/>
                          <a:gd name="T15" fmla="*/ 7 h 32"/>
                          <a:gd name="T16" fmla="*/ 1 w 73"/>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2">
                            <a:moveTo>
                              <a:pt x="1" y="0"/>
                            </a:moveTo>
                            <a:lnTo>
                              <a:pt x="50" y="0"/>
                            </a:lnTo>
                            <a:lnTo>
                              <a:pt x="51" y="3"/>
                            </a:lnTo>
                            <a:lnTo>
                              <a:pt x="56" y="15"/>
                            </a:lnTo>
                            <a:lnTo>
                              <a:pt x="73" y="32"/>
                            </a:lnTo>
                            <a:lnTo>
                              <a:pt x="18" y="32"/>
                            </a:lnTo>
                            <a:lnTo>
                              <a:pt x="9" y="22"/>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85" name="Freeform 612"/>
                      <p:cNvSpPr>
                        <a:spLocks/>
                      </p:cNvSpPr>
                      <p:nvPr/>
                    </p:nvSpPr>
                    <p:spPr bwMode="auto">
                      <a:xfrm>
                        <a:off x="860" y="3623"/>
                        <a:ext cx="41" cy="12"/>
                      </a:xfrm>
                      <a:custGeom>
                        <a:avLst/>
                        <a:gdLst>
                          <a:gd name="T0" fmla="*/ 0 w 83"/>
                          <a:gd name="T1" fmla="*/ 36 h 36"/>
                          <a:gd name="T2" fmla="*/ 1 w 83"/>
                          <a:gd name="T3" fmla="*/ 21 h 36"/>
                          <a:gd name="T4" fmla="*/ 6 w 83"/>
                          <a:gd name="T5" fmla="*/ 8 h 36"/>
                          <a:gd name="T6" fmla="*/ 13 w 83"/>
                          <a:gd name="T7" fmla="*/ 0 h 36"/>
                          <a:gd name="T8" fmla="*/ 68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21"/>
                            </a:lnTo>
                            <a:lnTo>
                              <a:pt x="6" y="8"/>
                            </a:lnTo>
                            <a:lnTo>
                              <a:pt x="13" y="0"/>
                            </a:lnTo>
                            <a:lnTo>
                              <a:pt x="68"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71" name="Group 613"/>
                    <p:cNvGrpSpPr>
                      <a:grpSpLocks/>
                    </p:cNvGrpSpPr>
                    <p:nvPr/>
                  </p:nvGrpSpPr>
                  <p:grpSpPr bwMode="auto">
                    <a:xfrm>
                      <a:off x="865" y="3625"/>
                      <a:ext cx="49" cy="23"/>
                      <a:chOff x="865" y="3625"/>
                      <a:chExt cx="49" cy="23"/>
                    </a:xfrm>
                  </p:grpSpPr>
                  <p:sp>
                    <p:nvSpPr>
                      <p:cNvPr id="1080" name="Freeform 614"/>
                      <p:cNvSpPr>
                        <a:spLocks/>
                      </p:cNvSpPr>
                      <p:nvPr/>
                    </p:nvSpPr>
                    <p:spPr bwMode="auto">
                      <a:xfrm>
                        <a:off x="865" y="3625"/>
                        <a:ext cx="12" cy="23"/>
                      </a:xfrm>
                      <a:custGeom>
                        <a:avLst/>
                        <a:gdLst>
                          <a:gd name="T0" fmla="*/ 16 w 25"/>
                          <a:gd name="T1" fmla="*/ 68 h 68"/>
                          <a:gd name="T2" fmla="*/ 0 w 25"/>
                          <a:gd name="T3" fmla="*/ 27 h 68"/>
                          <a:gd name="T4" fmla="*/ 11 w 25"/>
                          <a:gd name="T5" fmla="*/ 0 h 68"/>
                          <a:gd name="T6" fmla="*/ 25 w 25"/>
                          <a:gd name="T7" fmla="*/ 30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1" y="0"/>
                            </a:lnTo>
                            <a:lnTo>
                              <a:pt x="25" y="30"/>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81" name="Freeform 615"/>
                      <p:cNvSpPr>
                        <a:spLocks/>
                      </p:cNvSpPr>
                      <p:nvPr/>
                    </p:nvSpPr>
                    <p:spPr bwMode="auto">
                      <a:xfrm>
                        <a:off x="870" y="3626"/>
                        <a:ext cx="37" cy="9"/>
                      </a:xfrm>
                      <a:custGeom>
                        <a:avLst/>
                        <a:gdLst>
                          <a:gd name="T0" fmla="*/ 1 w 73"/>
                          <a:gd name="T1" fmla="*/ 0 h 29"/>
                          <a:gd name="T2" fmla="*/ 50 w 73"/>
                          <a:gd name="T3" fmla="*/ 0 h 29"/>
                          <a:gd name="T4" fmla="*/ 52 w 73"/>
                          <a:gd name="T5" fmla="*/ 2 h 29"/>
                          <a:gd name="T6" fmla="*/ 56 w 73"/>
                          <a:gd name="T7" fmla="*/ 11 h 29"/>
                          <a:gd name="T8" fmla="*/ 73 w 73"/>
                          <a:gd name="T9" fmla="*/ 29 h 29"/>
                          <a:gd name="T10" fmla="*/ 18 w 73"/>
                          <a:gd name="T11" fmla="*/ 29 h 29"/>
                          <a:gd name="T12" fmla="*/ 9 w 73"/>
                          <a:gd name="T13" fmla="*/ 20 h 29"/>
                          <a:gd name="T14" fmla="*/ 0 w 73"/>
                          <a:gd name="T15" fmla="*/ 6 h 29"/>
                          <a:gd name="T16" fmla="*/ 1 w 7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9">
                            <a:moveTo>
                              <a:pt x="1" y="0"/>
                            </a:moveTo>
                            <a:lnTo>
                              <a:pt x="50" y="0"/>
                            </a:lnTo>
                            <a:lnTo>
                              <a:pt x="52" y="2"/>
                            </a:lnTo>
                            <a:lnTo>
                              <a:pt x="56" y="11"/>
                            </a:lnTo>
                            <a:lnTo>
                              <a:pt x="73" y="29"/>
                            </a:lnTo>
                            <a:lnTo>
                              <a:pt x="18" y="29"/>
                            </a:lnTo>
                            <a:lnTo>
                              <a:pt x="9" y="20"/>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82" name="Freeform 616"/>
                      <p:cNvSpPr>
                        <a:spLocks/>
                      </p:cNvSpPr>
                      <p:nvPr/>
                    </p:nvSpPr>
                    <p:spPr bwMode="auto">
                      <a:xfrm>
                        <a:off x="873" y="3636"/>
                        <a:ext cx="41" cy="12"/>
                      </a:xfrm>
                      <a:custGeom>
                        <a:avLst/>
                        <a:gdLst>
                          <a:gd name="T0" fmla="*/ 0 w 82"/>
                          <a:gd name="T1" fmla="*/ 36 h 36"/>
                          <a:gd name="T2" fmla="*/ 1 w 82"/>
                          <a:gd name="T3" fmla="*/ 19 h 36"/>
                          <a:gd name="T4" fmla="*/ 7 w 82"/>
                          <a:gd name="T5" fmla="*/ 7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1" y="19"/>
                            </a:lnTo>
                            <a:lnTo>
                              <a:pt x="7" y="7"/>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72" name="Group 617"/>
                    <p:cNvGrpSpPr>
                      <a:grpSpLocks/>
                    </p:cNvGrpSpPr>
                    <p:nvPr/>
                  </p:nvGrpSpPr>
                  <p:grpSpPr bwMode="auto">
                    <a:xfrm>
                      <a:off x="878" y="3638"/>
                      <a:ext cx="49" cy="22"/>
                      <a:chOff x="878" y="3638"/>
                      <a:chExt cx="49" cy="22"/>
                    </a:xfrm>
                  </p:grpSpPr>
                  <p:sp>
                    <p:nvSpPr>
                      <p:cNvPr id="1077" name="Freeform 618"/>
                      <p:cNvSpPr>
                        <a:spLocks/>
                      </p:cNvSpPr>
                      <p:nvPr/>
                    </p:nvSpPr>
                    <p:spPr bwMode="auto">
                      <a:xfrm>
                        <a:off x="878" y="3638"/>
                        <a:ext cx="12" cy="22"/>
                      </a:xfrm>
                      <a:custGeom>
                        <a:avLst/>
                        <a:gdLst>
                          <a:gd name="T0" fmla="*/ 16 w 25"/>
                          <a:gd name="T1" fmla="*/ 68 h 68"/>
                          <a:gd name="T2" fmla="*/ 0 w 25"/>
                          <a:gd name="T3" fmla="*/ 27 h 68"/>
                          <a:gd name="T4" fmla="*/ 11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1"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78" name="Freeform 619"/>
                      <p:cNvSpPr>
                        <a:spLocks/>
                      </p:cNvSpPr>
                      <p:nvPr/>
                    </p:nvSpPr>
                    <p:spPr bwMode="auto">
                      <a:xfrm>
                        <a:off x="883" y="3638"/>
                        <a:ext cx="36" cy="10"/>
                      </a:xfrm>
                      <a:custGeom>
                        <a:avLst/>
                        <a:gdLst>
                          <a:gd name="T0" fmla="*/ 1 w 72"/>
                          <a:gd name="T1" fmla="*/ 0 h 30"/>
                          <a:gd name="T2" fmla="*/ 49 w 72"/>
                          <a:gd name="T3" fmla="*/ 0 h 30"/>
                          <a:gd name="T4" fmla="*/ 51 w 72"/>
                          <a:gd name="T5" fmla="*/ 3 h 30"/>
                          <a:gd name="T6" fmla="*/ 56 w 72"/>
                          <a:gd name="T7" fmla="*/ 12 h 30"/>
                          <a:gd name="T8" fmla="*/ 72 w 72"/>
                          <a:gd name="T9" fmla="*/ 30 h 30"/>
                          <a:gd name="T10" fmla="*/ 18 w 72"/>
                          <a:gd name="T11" fmla="*/ 30 h 30"/>
                          <a:gd name="T12" fmla="*/ 9 w 72"/>
                          <a:gd name="T13" fmla="*/ 21 h 30"/>
                          <a:gd name="T14" fmla="*/ 0 w 72"/>
                          <a:gd name="T15" fmla="*/ 5 h 30"/>
                          <a:gd name="T16" fmla="*/ 1 w 72"/>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0">
                            <a:moveTo>
                              <a:pt x="1" y="0"/>
                            </a:moveTo>
                            <a:lnTo>
                              <a:pt x="49" y="0"/>
                            </a:lnTo>
                            <a:lnTo>
                              <a:pt x="51" y="3"/>
                            </a:lnTo>
                            <a:lnTo>
                              <a:pt x="56" y="12"/>
                            </a:lnTo>
                            <a:lnTo>
                              <a:pt x="72" y="30"/>
                            </a:lnTo>
                            <a:lnTo>
                              <a:pt x="18" y="30"/>
                            </a:lnTo>
                            <a:lnTo>
                              <a:pt x="9" y="21"/>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79" name="Freeform 620"/>
                      <p:cNvSpPr>
                        <a:spLocks/>
                      </p:cNvSpPr>
                      <p:nvPr/>
                    </p:nvSpPr>
                    <p:spPr bwMode="auto">
                      <a:xfrm>
                        <a:off x="886" y="3648"/>
                        <a:ext cx="41" cy="12"/>
                      </a:xfrm>
                      <a:custGeom>
                        <a:avLst/>
                        <a:gdLst>
                          <a:gd name="T0" fmla="*/ 0 w 82"/>
                          <a:gd name="T1" fmla="*/ 36 h 36"/>
                          <a:gd name="T2" fmla="*/ 2 w 82"/>
                          <a:gd name="T3" fmla="*/ 19 h 36"/>
                          <a:gd name="T4" fmla="*/ 6 w 82"/>
                          <a:gd name="T5" fmla="*/ 8 h 36"/>
                          <a:gd name="T6" fmla="*/ 11 w 82"/>
                          <a:gd name="T7" fmla="*/ 0 h 36"/>
                          <a:gd name="T8" fmla="*/ 66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19"/>
                            </a:lnTo>
                            <a:lnTo>
                              <a:pt x="6" y="8"/>
                            </a:lnTo>
                            <a:lnTo>
                              <a:pt x="11" y="0"/>
                            </a:lnTo>
                            <a:lnTo>
                              <a:pt x="66"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73" name="Group 621"/>
                    <p:cNvGrpSpPr>
                      <a:grpSpLocks/>
                    </p:cNvGrpSpPr>
                    <p:nvPr/>
                  </p:nvGrpSpPr>
                  <p:grpSpPr bwMode="auto">
                    <a:xfrm>
                      <a:off x="890" y="3651"/>
                      <a:ext cx="50" cy="22"/>
                      <a:chOff x="890" y="3651"/>
                      <a:chExt cx="50" cy="22"/>
                    </a:xfrm>
                  </p:grpSpPr>
                  <p:sp>
                    <p:nvSpPr>
                      <p:cNvPr id="1074" name="Freeform 622"/>
                      <p:cNvSpPr>
                        <a:spLocks/>
                      </p:cNvSpPr>
                      <p:nvPr/>
                    </p:nvSpPr>
                    <p:spPr bwMode="auto">
                      <a:xfrm>
                        <a:off x="890" y="3651"/>
                        <a:ext cx="13" cy="22"/>
                      </a:xfrm>
                      <a:custGeom>
                        <a:avLst/>
                        <a:gdLst>
                          <a:gd name="T0" fmla="*/ 16 w 25"/>
                          <a:gd name="T1" fmla="*/ 67 h 67"/>
                          <a:gd name="T2" fmla="*/ 0 w 25"/>
                          <a:gd name="T3" fmla="*/ 26 h 67"/>
                          <a:gd name="T4" fmla="*/ 12 w 25"/>
                          <a:gd name="T5" fmla="*/ 0 h 67"/>
                          <a:gd name="T6" fmla="*/ 25 w 25"/>
                          <a:gd name="T7" fmla="*/ 30 h 67"/>
                          <a:gd name="T8" fmla="*/ 16 w 25"/>
                          <a:gd name="T9" fmla="*/ 67 h 67"/>
                        </a:gdLst>
                        <a:ahLst/>
                        <a:cxnLst>
                          <a:cxn ang="0">
                            <a:pos x="T0" y="T1"/>
                          </a:cxn>
                          <a:cxn ang="0">
                            <a:pos x="T2" y="T3"/>
                          </a:cxn>
                          <a:cxn ang="0">
                            <a:pos x="T4" y="T5"/>
                          </a:cxn>
                          <a:cxn ang="0">
                            <a:pos x="T6" y="T7"/>
                          </a:cxn>
                          <a:cxn ang="0">
                            <a:pos x="T8" y="T9"/>
                          </a:cxn>
                        </a:cxnLst>
                        <a:rect l="0" t="0" r="r" b="b"/>
                        <a:pathLst>
                          <a:path w="25" h="67">
                            <a:moveTo>
                              <a:pt x="16" y="67"/>
                            </a:moveTo>
                            <a:lnTo>
                              <a:pt x="0" y="26"/>
                            </a:lnTo>
                            <a:lnTo>
                              <a:pt x="12" y="0"/>
                            </a:lnTo>
                            <a:lnTo>
                              <a:pt x="25" y="30"/>
                            </a:lnTo>
                            <a:lnTo>
                              <a:pt x="16" y="67"/>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75" name="Freeform 623"/>
                      <p:cNvSpPr>
                        <a:spLocks/>
                      </p:cNvSpPr>
                      <p:nvPr/>
                    </p:nvSpPr>
                    <p:spPr bwMode="auto">
                      <a:xfrm>
                        <a:off x="895" y="3651"/>
                        <a:ext cx="37" cy="10"/>
                      </a:xfrm>
                      <a:custGeom>
                        <a:avLst/>
                        <a:gdLst>
                          <a:gd name="T0" fmla="*/ 2 w 73"/>
                          <a:gd name="T1" fmla="*/ 0 h 29"/>
                          <a:gd name="T2" fmla="*/ 48 w 73"/>
                          <a:gd name="T3" fmla="*/ 0 h 29"/>
                          <a:gd name="T4" fmla="*/ 51 w 73"/>
                          <a:gd name="T5" fmla="*/ 2 h 29"/>
                          <a:gd name="T6" fmla="*/ 56 w 73"/>
                          <a:gd name="T7" fmla="*/ 11 h 29"/>
                          <a:gd name="T8" fmla="*/ 73 w 73"/>
                          <a:gd name="T9" fmla="*/ 29 h 29"/>
                          <a:gd name="T10" fmla="*/ 18 w 73"/>
                          <a:gd name="T11" fmla="*/ 29 h 29"/>
                          <a:gd name="T12" fmla="*/ 9 w 73"/>
                          <a:gd name="T13" fmla="*/ 20 h 29"/>
                          <a:gd name="T14" fmla="*/ 0 w 73"/>
                          <a:gd name="T15" fmla="*/ 5 h 29"/>
                          <a:gd name="T16" fmla="*/ 2 w 7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9">
                            <a:moveTo>
                              <a:pt x="2" y="0"/>
                            </a:moveTo>
                            <a:lnTo>
                              <a:pt x="48" y="0"/>
                            </a:lnTo>
                            <a:lnTo>
                              <a:pt x="51" y="2"/>
                            </a:lnTo>
                            <a:lnTo>
                              <a:pt x="56" y="11"/>
                            </a:lnTo>
                            <a:lnTo>
                              <a:pt x="73" y="29"/>
                            </a:lnTo>
                            <a:lnTo>
                              <a:pt x="18" y="29"/>
                            </a:lnTo>
                            <a:lnTo>
                              <a:pt x="9" y="20"/>
                            </a:lnTo>
                            <a:lnTo>
                              <a:pt x="0" y="5"/>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76" name="Freeform 624"/>
                      <p:cNvSpPr>
                        <a:spLocks/>
                      </p:cNvSpPr>
                      <p:nvPr/>
                    </p:nvSpPr>
                    <p:spPr bwMode="auto">
                      <a:xfrm>
                        <a:off x="899" y="3662"/>
                        <a:ext cx="41" cy="11"/>
                      </a:xfrm>
                      <a:custGeom>
                        <a:avLst/>
                        <a:gdLst>
                          <a:gd name="T0" fmla="*/ 0 w 83"/>
                          <a:gd name="T1" fmla="*/ 35 h 35"/>
                          <a:gd name="T2" fmla="*/ 2 w 83"/>
                          <a:gd name="T3" fmla="*/ 19 h 35"/>
                          <a:gd name="T4" fmla="*/ 7 w 83"/>
                          <a:gd name="T5" fmla="*/ 7 h 35"/>
                          <a:gd name="T6" fmla="*/ 11 w 83"/>
                          <a:gd name="T7" fmla="*/ 0 h 35"/>
                          <a:gd name="T8" fmla="*/ 67 w 83"/>
                          <a:gd name="T9" fmla="*/ 0 h 35"/>
                          <a:gd name="T10" fmla="*/ 83 w 83"/>
                          <a:gd name="T11" fmla="*/ 35 h 35"/>
                          <a:gd name="T12" fmla="*/ 0 w 83"/>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3" h="35">
                            <a:moveTo>
                              <a:pt x="0" y="35"/>
                            </a:moveTo>
                            <a:lnTo>
                              <a:pt x="2" y="19"/>
                            </a:lnTo>
                            <a:lnTo>
                              <a:pt x="7" y="7"/>
                            </a:lnTo>
                            <a:lnTo>
                              <a:pt x="11" y="0"/>
                            </a:lnTo>
                            <a:lnTo>
                              <a:pt x="67" y="0"/>
                            </a:lnTo>
                            <a:lnTo>
                              <a:pt x="83" y="35"/>
                            </a:lnTo>
                            <a:lnTo>
                              <a:pt x="0" y="35"/>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850" name="Group 625"/>
                  <p:cNvGrpSpPr>
                    <a:grpSpLocks/>
                  </p:cNvGrpSpPr>
                  <p:nvPr/>
                </p:nvGrpSpPr>
                <p:grpSpPr bwMode="auto">
                  <a:xfrm>
                    <a:off x="903" y="3665"/>
                    <a:ext cx="99" cy="74"/>
                    <a:chOff x="903" y="3665"/>
                    <a:chExt cx="99" cy="74"/>
                  </a:xfrm>
                </p:grpSpPr>
                <p:grpSp>
                  <p:nvGrpSpPr>
                    <p:cNvPr id="1049" name="Group 626"/>
                    <p:cNvGrpSpPr>
                      <a:grpSpLocks/>
                    </p:cNvGrpSpPr>
                    <p:nvPr/>
                  </p:nvGrpSpPr>
                  <p:grpSpPr bwMode="auto">
                    <a:xfrm>
                      <a:off x="903" y="3665"/>
                      <a:ext cx="49" cy="23"/>
                      <a:chOff x="903" y="3665"/>
                      <a:chExt cx="49" cy="23"/>
                    </a:xfrm>
                  </p:grpSpPr>
                  <p:sp>
                    <p:nvSpPr>
                      <p:cNvPr id="1066" name="Freeform 627"/>
                      <p:cNvSpPr>
                        <a:spLocks/>
                      </p:cNvSpPr>
                      <p:nvPr/>
                    </p:nvSpPr>
                    <p:spPr bwMode="auto">
                      <a:xfrm>
                        <a:off x="903" y="3665"/>
                        <a:ext cx="12" cy="23"/>
                      </a:xfrm>
                      <a:custGeom>
                        <a:avLst/>
                        <a:gdLst>
                          <a:gd name="T0" fmla="*/ 16 w 25"/>
                          <a:gd name="T1" fmla="*/ 69 h 69"/>
                          <a:gd name="T2" fmla="*/ 0 w 25"/>
                          <a:gd name="T3" fmla="*/ 27 h 69"/>
                          <a:gd name="T4" fmla="*/ 10 w 25"/>
                          <a:gd name="T5" fmla="*/ 0 h 69"/>
                          <a:gd name="T6" fmla="*/ 25 w 25"/>
                          <a:gd name="T7" fmla="*/ 32 h 69"/>
                          <a:gd name="T8" fmla="*/ 16 w 25"/>
                          <a:gd name="T9" fmla="*/ 69 h 69"/>
                        </a:gdLst>
                        <a:ahLst/>
                        <a:cxnLst>
                          <a:cxn ang="0">
                            <a:pos x="T0" y="T1"/>
                          </a:cxn>
                          <a:cxn ang="0">
                            <a:pos x="T2" y="T3"/>
                          </a:cxn>
                          <a:cxn ang="0">
                            <a:pos x="T4" y="T5"/>
                          </a:cxn>
                          <a:cxn ang="0">
                            <a:pos x="T6" y="T7"/>
                          </a:cxn>
                          <a:cxn ang="0">
                            <a:pos x="T8" y="T9"/>
                          </a:cxn>
                        </a:cxnLst>
                        <a:rect l="0" t="0" r="r" b="b"/>
                        <a:pathLst>
                          <a:path w="25" h="69">
                            <a:moveTo>
                              <a:pt x="16" y="69"/>
                            </a:moveTo>
                            <a:lnTo>
                              <a:pt x="0" y="27"/>
                            </a:lnTo>
                            <a:lnTo>
                              <a:pt x="10" y="0"/>
                            </a:lnTo>
                            <a:lnTo>
                              <a:pt x="25" y="32"/>
                            </a:lnTo>
                            <a:lnTo>
                              <a:pt x="16"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67" name="Freeform 628"/>
                      <p:cNvSpPr>
                        <a:spLocks/>
                      </p:cNvSpPr>
                      <p:nvPr/>
                    </p:nvSpPr>
                    <p:spPr bwMode="auto">
                      <a:xfrm>
                        <a:off x="907" y="3666"/>
                        <a:ext cx="37" cy="10"/>
                      </a:xfrm>
                      <a:custGeom>
                        <a:avLst/>
                        <a:gdLst>
                          <a:gd name="T0" fmla="*/ 1 w 73"/>
                          <a:gd name="T1" fmla="*/ 0 h 31"/>
                          <a:gd name="T2" fmla="*/ 49 w 73"/>
                          <a:gd name="T3" fmla="*/ 0 h 31"/>
                          <a:gd name="T4" fmla="*/ 51 w 73"/>
                          <a:gd name="T5" fmla="*/ 4 h 31"/>
                          <a:gd name="T6" fmla="*/ 56 w 73"/>
                          <a:gd name="T7" fmla="*/ 13 h 31"/>
                          <a:gd name="T8" fmla="*/ 73 w 73"/>
                          <a:gd name="T9" fmla="*/ 31 h 31"/>
                          <a:gd name="T10" fmla="*/ 18 w 73"/>
                          <a:gd name="T11" fmla="*/ 31 h 31"/>
                          <a:gd name="T12" fmla="*/ 10 w 73"/>
                          <a:gd name="T13" fmla="*/ 22 h 31"/>
                          <a:gd name="T14" fmla="*/ 0 w 73"/>
                          <a:gd name="T15" fmla="*/ 7 h 31"/>
                          <a:gd name="T16" fmla="*/ 1 w 73"/>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1">
                            <a:moveTo>
                              <a:pt x="1" y="0"/>
                            </a:moveTo>
                            <a:lnTo>
                              <a:pt x="49" y="0"/>
                            </a:lnTo>
                            <a:lnTo>
                              <a:pt x="51" y="4"/>
                            </a:lnTo>
                            <a:lnTo>
                              <a:pt x="56" y="13"/>
                            </a:lnTo>
                            <a:lnTo>
                              <a:pt x="73" y="31"/>
                            </a:lnTo>
                            <a:lnTo>
                              <a:pt x="18" y="31"/>
                            </a:lnTo>
                            <a:lnTo>
                              <a:pt x="10" y="22"/>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68" name="Freeform 629"/>
                      <p:cNvSpPr>
                        <a:spLocks/>
                      </p:cNvSpPr>
                      <p:nvPr/>
                    </p:nvSpPr>
                    <p:spPr bwMode="auto">
                      <a:xfrm>
                        <a:off x="911" y="3676"/>
                        <a:ext cx="41" cy="12"/>
                      </a:xfrm>
                      <a:custGeom>
                        <a:avLst/>
                        <a:gdLst>
                          <a:gd name="T0" fmla="*/ 0 w 82"/>
                          <a:gd name="T1" fmla="*/ 36 h 36"/>
                          <a:gd name="T2" fmla="*/ 2 w 82"/>
                          <a:gd name="T3" fmla="*/ 20 h 36"/>
                          <a:gd name="T4" fmla="*/ 6 w 82"/>
                          <a:gd name="T5" fmla="*/ 7 h 36"/>
                          <a:gd name="T6" fmla="*/ 11 w 82"/>
                          <a:gd name="T7" fmla="*/ 0 h 36"/>
                          <a:gd name="T8" fmla="*/ 66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20"/>
                            </a:lnTo>
                            <a:lnTo>
                              <a:pt x="6" y="7"/>
                            </a:lnTo>
                            <a:lnTo>
                              <a:pt x="11" y="0"/>
                            </a:lnTo>
                            <a:lnTo>
                              <a:pt x="66"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50" name="Group 630"/>
                    <p:cNvGrpSpPr>
                      <a:grpSpLocks/>
                    </p:cNvGrpSpPr>
                    <p:nvPr/>
                  </p:nvGrpSpPr>
                  <p:grpSpPr bwMode="auto">
                    <a:xfrm>
                      <a:off x="914" y="3678"/>
                      <a:ext cx="49" cy="23"/>
                      <a:chOff x="914" y="3678"/>
                      <a:chExt cx="49" cy="23"/>
                    </a:xfrm>
                  </p:grpSpPr>
                  <p:sp>
                    <p:nvSpPr>
                      <p:cNvPr id="1063" name="Freeform 631"/>
                      <p:cNvSpPr>
                        <a:spLocks/>
                      </p:cNvSpPr>
                      <p:nvPr/>
                    </p:nvSpPr>
                    <p:spPr bwMode="auto">
                      <a:xfrm>
                        <a:off x="914" y="3678"/>
                        <a:ext cx="13" cy="23"/>
                      </a:xfrm>
                      <a:custGeom>
                        <a:avLst/>
                        <a:gdLst>
                          <a:gd name="T0" fmla="*/ 14 w 25"/>
                          <a:gd name="T1" fmla="*/ 70 h 70"/>
                          <a:gd name="T2" fmla="*/ 0 w 25"/>
                          <a:gd name="T3" fmla="*/ 27 h 70"/>
                          <a:gd name="T4" fmla="*/ 9 w 25"/>
                          <a:gd name="T5" fmla="*/ 0 h 70"/>
                          <a:gd name="T6" fmla="*/ 25 w 25"/>
                          <a:gd name="T7" fmla="*/ 31 h 70"/>
                          <a:gd name="T8" fmla="*/ 14 w 25"/>
                          <a:gd name="T9" fmla="*/ 70 h 70"/>
                        </a:gdLst>
                        <a:ahLst/>
                        <a:cxnLst>
                          <a:cxn ang="0">
                            <a:pos x="T0" y="T1"/>
                          </a:cxn>
                          <a:cxn ang="0">
                            <a:pos x="T2" y="T3"/>
                          </a:cxn>
                          <a:cxn ang="0">
                            <a:pos x="T4" y="T5"/>
                          </a:cxn>
                          <a:cxn ang="0">
                            <a:pos x="T6" y="T7"/>
                          </a:cxn>
                          <a:cxn ang="0">
                            <a:pos x="T8" y="T9"/>
                          </a:cxn>
                        </a:cxnLst>
                        <a:rect l="0" t="0" r="r" b="b"/>
                        <a:pathLst>
                          <a:path w="25" h="70">
                            <a:moveTo>
                              <a:pt x="14" y="70"/>
                            </a:moveTo>
                            <a:lnTo>
                              <a:pt x="0" y="27"/>
                            </a:lnTo>
                            <a:lnTo>
                              <a:pt x="9" y="0"/>
                            </a:lnTo>
                            <a:lnTo>
                              <a:pt x="25" y="31"/>
                            </a:lnTo>
                            <a:lnTo>
                              <a:pt x="14" y="7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64" name="Freeform 632"/>
                      <p:cNvSpPr>
                        <a:spLocks/>
                      </p:cNvSpPr>
                      <p:nvPr/>
                    </p:nvSpPr>
                    <p:spPr bwMode="auto">
                      <a:xfrm>
                        <a:off x="919" y="3678"/>
                        <a:ext cx="38" cy="10"/>
                      </a:xfrm>
                      <a:custGeom>
                        <a:avLst/>
                        <a:gdLst>
                          <a:gd name="T0" fmla="*/ 1 w 75"/>
                          <a:gd name="T1" fmla="*/ 0 h 30"/>
                          <a:gd name="T2" fmla="*/ 50 w 75"/>
                          <a:gd name="T3" fmla="*/ 0 h 30"/>
                          <a:gd name="T4" fmla="*/ 51 w 75"/>
                          <a:gd name="T5" fmla="*/ 3 h 30"/>
                          <a:gd name="T6" fmla="*/ 57 w 75"/>
                          <a:gd name="T7" fmla="*/ 12 h 30"/>
                          <a:gd name="T8" fmla="*/ 75 w 75"/>
                          <a:gd name="T9" fmla="*/ 30 h 30"/>
                          <a:gd name="T10" fmla="*/ 19 w 75"/>
                          <a:gd name="T11" fmla="*/ 30 h 30"/>
                          <a:gd name="T12" fmla="*/ 11 w 75"/>
                          <a:gd name="T13" fmla="*/ 20 h 30"/>
                          <a:gd name="T14" fmla="*/ 0 w 75"/>
                          <a:gd name="T15" fmla="*/ 6 h 30"/>
                          <a:gd name="T16" fmla="*/ 1 w 7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0">
                            <a:moveTo>
                              <a:pt x="1" y="0"/>
                            </a:moveTo>
                            <a:lnTo>
                              <a:pt x="50" y="0"/>
                            </a:lnTo>
                            <a:lnTo>
                              <a:pt x="51" y="3"/>
                            </a:lnTo>
                            <a:lnTo>
                              <a:pt x="57" y="12"/>
                            </a:lnTo>
                            <a:lnTo>
                              <a:pt x="75" y="30"/>
                            </a:lnTo>
                            <a:lnTo>
                              <a:pt x="19" y="30"/>
                            </a:lnTo>
                            <a:lnTo>
                              <a:pt x="11" y="20"/>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65" name="Freeform 633"/>
                      <p:cNvSpPr>
                        <a:spLocks/>
                      </p:cNvSpPr>
                      <p:nvPr/>
                    </p:nvSpPr>
                    <p:spPr bwMode="auto">
                      <a:xfrm>
                        <a:off x="922" y="3688"/>
                        <a:ext cx="41" cy="13"/>
                      </a:xfrm>
                      <a:custGeom>
                        <a:avLst/>
                        <a:gdLst>
                          <a:gd name="T0" fmla="*/ 0 w 81"/>
                          <a:gd name="T1" fmla="*/ 38 h 38"/>
                          <a:gd name="T2" fmla="*/ 2 w 81"/>
                          <a:gd name="T3" fmla="*/ 21 h 38"/>
                          <a:gd name="T4" fmla="*/ 8 w 81"/>
                          <a:gd name="T5" fmla="*/ 8 h 38"/>
                          <a:gd name="T6" fmla="*/ 12 w 81"/>
                          <a:gd name="T7" fmla="*/ 0 h 38"/>
                          <a:gd name="T8" fmla="*/ 68 w 81"/>
                          <a:gd name="T9" fmla="*/ 0 h 38"/>
                          <a:gd name="T10" fmla="*/ 81 w 81"/>
                          <a:gd name="T11" fmla="*/ 38 h 38"/>
                          <a:gd name="T12" fmla="*/ 0 w 81"/>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81" h="38">
                            <a:moveTo>
                              <a:pt x="0" y="38"/>
                            </a:moveTo>
                            <a:lnTo>
                              <a:pt x="2" y="21"/>
                            </a:lnTo>
                            <a:lnTo>
                              <a:pt x="8" y="8"/>
                            </a:lnTo>
                            <a:lnTo>
                              <a:pt x="12" y="0"/>
                            </a:lnTo>
                            <a:lnTo>
                              <a:pt x="68" y="0"/>
                            </a:lnTo>
                            <a:lnTo>
                              <a:pt x="81" y="38"/>
                            </a:lnTo>
                            <a:lnTo>
                              <a:pt x="0" y="38"/>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51" name="Group 634"/>
                    <p:cNvGrpSpPr>
                      <a:grpSpLocks/>
                    </p:cNvGrpSpPr>
                    <p:nvPr/>
                  </p:nvGrpSpPr>
                  <p:grpSpPr bwMode="auto">
                    <a:xfrm>
                      <a:off x="928" y="3690"/>
                      <a:ext cx="48" cy="23"/>
                      <a:chOff x="928" y="3690"/>
                      <a:chExt cx="48" cy="23"/>
                    </a:xfrm>
                  </p:grpSpPr>
                  <p:sp>
                    <p:nvSpPr>
                      <p:cNvPr id="1060" name="Freeform 635"/>
                      <p:cNvSpPr>
                        <a:spLocks/>
                      </p:cNvSpPr>
                      <p:nvPr/>
                    </p:nvSpPr>
                    <p:spPr bwMode="auto">
                      <a:xfrm>
                        <a:off x="928" y="3690"/>
                        <a:ext cx="12" cy="23"/>
                      </a:xfrm>
                      <a:custGeom>
                        <a:avLst/>
                        <a:gdLst>
                          <a:gd name="T0" fmla="*/ 13 w 25"/>
                          <a:gd name="T1" fmla="*/ 70 h 70"/>
                          <a:gd name="T2" fmla="*/ 0 w 25"/>
                          <a:gd name="T3" fmla="*/ 29 h 70"/>
                          <a:gd name="T4" fmla="*/ 9 w 25"/>
                          <a:gd name="T5" fmla="*/ 0 h 70"/>
                          <a:gd name="T6" fmla="*/ 25 w 25"/>
                          <a:gd name="T7" fmla="*/ 33 h 70"/>
                          <a:gd name="T8" fmla="*/ 13 w 25"/>
                          <a:gd name="T9" fmla="*/ 70 h 70"/>
                        </a:gdLst>
                        <a:ahLst/>
                        <a:cxnLst>
                          <a:cxn ang="0">
                            <a:pos x="T0" y="T1"/>
                          </a:cxn>
                          <a:cxn ang="0">
                            <a:pos x="T2" y="T3"/>
                          </a:cxn>
                          <a:cxn ang="0">
                            <a:pos x="T4" y="T5"/>
                          </a:cxn>
                          <a:cxn ang="0">
                            <a:pos x="T6" y="T7"/>
                          </a:cxn>
                          <a:cxn ang="0">
                            <a:pos x="T8" y="T9"/>
                          </a:cxn>
                        </a:cxnLst>
                        <a:rect l="0" t="0" r="r" b="b"/>
                        <a:pathLst>
                          <a:path w="25" h="70">
                            <a:moveTo>
                              <a:pt x="13" y="70"/>
                            </a:moveTo>
                            <a:lnTo>
                              <a:pt x="0" y="29"/>
                            </a:lnTo>
                            <a:lnTo>
                              <a:pt x="9" y="0"/>
                            </a:lnTo>
                            <a:lnTo>
                              <a:pt x="25" y="33"/>
                            </a:lnTo>
                            <a:lnTo>
                              <a:pt x="13" y="7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61" name="Freeform 636"/>
                      <p:cNvSpPr>
                        <a:spLocks/>
                      </p:cNvSpPr>
                      <p:nvPr/>
                    </p:nvSpPr>
                    <p:spPr bwMode="auto">
                      <a:xfrm>
                        <a:off x="932" y="3691"/>
                        <a:ext cx="38" cy="10"/>
                      </a:xfrm>
                      <a:custGeom>
                        <a:avLst/>
                        <a:gdLst>
                          <a:gd name="T0" fmla="*/ 2 w 75"/>
                          <a:gd name="T1" fmla="*/ 0 h 31"/>
                          <a:gd name="T2" fmla="*/ 50 w 75"/>
                          <a:gd name="T3" fmla="*/ 0 h 31"/>
                          <a:gd name="T4" fmla="*/ 52 w 75"/>
                          <a:gd name="T5" fmla="*/ 2 h 31"/>
                          <a:gd name="T6" fmla="*/ 57 w 75"/>
                          <a:gd name="T7" fmla="*/ 11 h 31"/>
                          <a:gd name="T8" fmla="*/ 75 w 75"/>
                          <a:gd name="T9" fmla="*/ 31 h 31"/>
                          <a:gd name="T10" fmla="*/ 19 w 75"/>
                          <a:gd name="T11" fmla="*/ 31 h 31"/>
                          <a:gd name="T12" fmla="*/ 10 w 75"/>
                          <a:gd name="T13" fmla="*/ 22 h 31"/>
                          <a:gd name="T14" fmla="*/ 0 w 75"/>
                          <a:gd name="T15" fmla="*/ 6 h 31"/>
                          <a:gd name="T16" fmla="*/ 2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2" y="0"/>
                            </a:moveTo>
                            <a:lnTo>
                              <a:pt x="50" y="0"/>
                            </a:lnTo>
                            <a:lnTo>
                              <a:pt x="52" y="2"/>
                            </a:lnTo>
                            <a:lnTo>
                              <a:pt x="57" y="11"/>
                            </a:lnTo>
                            <a:lnTo>
                              <a:pt x="75" y="31"/>
                            </a:lnTo>
                            <a:lnTo>
                              <a:pt x="19" y="31"/>
                            </a:lnTo>
                            <a:lnTo>
                              <a:pt x="10" y="22"/>
                            </a:lnTo>
                            <a:lnTo>
                              <a:pt x="0" y="6"/>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62" name="Freeform 637"/>
                      <p:cNvSpPr>
                        <a:spLocks/>
                      </p:cNvSpPr>
                      <p:nvPr/>
                    </p:nvSpPr>
                    <p:spPr bwMode="auto">
                      <a:xfrm>
                        <a:off x="935" y="3701"/>
                        <a:ext cx="41" cy="12"/>
                      </a:xfrm>
                      <a:custGeom>
                        <a:avLst/>
                        <a:gdLst>
                          <a:gd name="T0" fmla="*/ 0 w 83"/>
                          <a:gd name="T1" fmla="*/ 36 h 36"/>
                          <a:gd name="T2" fmla="*/ 2 w 83"/>
                          <a:gd name="T3" fmla="*/ 19 h 36"/>
                          <a:gd name="T4" fmla="*/ 8 w 83"/>
                          <a:gd name="T5" fmla="*/ 7 h 36"/>
                          <a:gd name="T6" fmla="*/ 13 w 83"/>
                          <a:gd name="T7" fmla="*/ 0 h 36"/>
                          <a:gd name="T8" fmla="*/ 69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2" y="19"/>
                            </a:lnTo>
                            <a:lnTo>
                              <a:pt x="8" y="7"/>
                            </a:lnTo>
                            <a:lnTo>
                              <a:pt x="13" y="0"/>
                            </a:lnTo>
                            <a:lnTo>
                              <a:pt x="69"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52" name="Group 638"/>
                    <p:cNvGrpSpPr>
                      <a:grpSpLocks/>
                    </p:cNvGrpSpPr>
                    <p:nvPr/>
                  </p:nvGrpSpPr>
                  <p:grpSpPr bwMode="auto">
                    <a:xfrm>
                      <a:off x="940" y="3703"/>
                      <a:ext cx="49" cy="23"/>
                      <a:chOff x="940" y="3703"/>
                      <a:chExt cx="49" cy="23"/>
                    </a:xfrm>
                  </p:grpSpPr>
                  <p:sp>
                    <p:nvSpPr>
                      <p:cNvPr id="1057" name="Freeform 639"/>
                      <p:cNvSpPr>
                        <a:spLocks/>
                      </p:cNvSpPr>
                      <p:nvPr/>
                    </p:nvSpPr>
                    <p:spPr bwMode="auto">
                      <a:xfrm>
                        <a:off x="940" y="3703"/>
                        <a:ext cx="13" cy="23"/>
                      </a:xfrm>
                      <a:custGeom>
                        <a:avLst/>
                        <a:gdLst>
                          <a:gd name="T0" fmla="*/ 15 w 25"/>
                          <a:gd name="T1" fmla="*/ 68 h 68"/>
                          <a:gd name="T2" fmla="*/ 0 w 25"/>
                          <a:gd name="T3" fmla="*/ 27 h 68"/>
                          <a:gd name="T4" fmla="*/ 9 w 25"/>
                          <a:gd name="T5" fmla="*/ 0 h 68"/>
                          <a:gd name="T6" fmla="*/ 25 w 25"/>
                          <a:gd name="T7" fmla="*/ 31 h 68"/>
                          <a:gd name="T8" fmla="*/ 15 w 25"/>
                          <a:gd name="T9" fmla="*/ 68 h 68"/>
                        </a:gdLst>
                        <a:ahLst/>
                        <a:cxnLst>
                          <a:cxn ang="0">
                            <a:pos x="T0" y="T1"/>
                          </a:cxn>
                          <a:cxn ang="0">
                            <a:pos x="T2" y="T3"/>
                          </a:cxn>
                          <a:cxn ang="0">
                            <a:pos x="T4" y="T5"/>
                          </a:cxn>
                          <a:cxn ang="0">
                            <a:pos x="T6" y="T7"/>
                          </a:cxn>
                          <a:cxn ang="0">
                            <a:pos x="T8" y="T9"/>
                          </a:cxn>
                        </a:cxnLst>
                        <a:rect l="0" t="0" r="r" b="b"/>
                        <a:pathLst>
                          <a:path w="25" h="68">
                            <a:moveTo>
                              <a:pt x="15" y="68"/>
                            </a:moveTo>
                            <a:lnTo>
                              <a:pt x="0" y="27"/>
                            </a:lnTo>
                            <a:lnTo>
                              <a:pt x="9" y="0"/>
                            </a:lnTo>
                            <a:lnTo>
                              <a:pt x="25" y="31"/>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58" name="Freeform 640"/>
                      <p:cNvSpPr>
                        <a:spLocks/>
                      </p:cNvSpPr>
                      <p:nvPr/>
                    </p:nvSpPr>
                    <p:spPr bwMode="auto">
                      <a:xfrm>
                        <a:off x="945" y="3703"/>
                        <a:ext cx="37" cy="10"/>
                      </a:xfrm>
                      <a:custGeom>
                        <a:avLst/>
                        <a:gdLst>
                          <a:gd name="T0" fmla="*/ 2 w 75"/>
                          <a:gd name="T1" fmla="*/ 0 h 30"/>
                          <a:gd name="T2" fmla="*/ 52 w 75"/>
                          <a:gd name="T3" fmla="*/ 0 h 30"/>
                          <a:gd name="T4" fmla="*/ 53 w 75"/>
                          <a:gd name="T5" fmla="*/ 3 h 30"/>
                          <a:gd name="T6" fmla="*/ 57 w 75"/>
                          <a:gd name="T7" fmla="*/ 12 h 30"/>
                          <a:gd name="T8" fmla="*/ 75 w 75"/>
                          <a:gd name="T9" fmla="*/ 30 h 30"/>
                          <a:gd name="T10" fmla="*/ 19 w 75"/>
                          <a:gd name="T11" fmla="*/ 30 h 30"/>
                          <a:gd name="T12" fmla="*/ 10 w 75"/>
                          <a:gd name="T13" fmla="*/ 21 h 30"/>
                          <a:gd name="T14" fmla="*/ 0 w 75"/>
                          <a:gd name="T15" fmla="*/ 7 h 30"/>
                          <a:gd name="T16" fmla="*/ 2 w 7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0">
                            <a:moveTo>
                              <a:pt x="2" y="0"/>
                            </a:moveTo>
                            <a:lnTo>
                              <a:pt x="52" y="0"/>
                            </a:lnTo>
                            <a:lnTo>
                              <a:pt x="53" y="3"/>
                            </a:lnTo>
                            <a:lnTo>
                              <a:pt x="57" y="12"/>
                            </a:lnTo>
                            <a:lnTo>
                              <a:pt x="75" y="30"/>
                            </a:lnTo>
                            <a:lnTo>
                              <a:pt x="19" y="30"/>
                            </a:lnTo>
                            <a:lnTo>
                              <a:pt x="10" y="21"/>
                            </a:lnTo>
                            <a:lnTo>
                              <a:pt x="0" y="7"/>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59" name="Freeform 641"/>
                      <p:cNvSpPr>
                        <a:spLocks/>
                      </p:cNvSpPr>
                      <p:nvPr/>
                    </p:nvSpPr>
                    <p:spPr bwMode="auto">
                      <a:xfrm>
                        <a:off x="948" y="3714"/>
                        <a:ext cx="41" cy="12"/>
                      </a:xfrm>
                      <a:custGeom>
                        <a:avLst/>
                        <a:gdLst>
                          <a:gd name="T0" fmla="*/ 0 w 82"/>
                          <a:gd name="T1" fmla="*/ 36 h 36"/>
                          <a:gd name="T2" fmla="*/ 1 w 82"/>
                          <a:gd name="T3" fmla="*/ 19 h 36"/>
                          <a:gd name="T4" fmla="*/ 7 w 82"/>
                          <a:gd name="T5" fmla="*/ 8 h 36"/>
                          <a:gd name="T6" fmla="*/ 12 w 82"/>
                          <a:gd name="T7" fmla="*/ 0 h 36"/>
                          <a:gd name="T8" fmla="*/ 68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1" y="19"/>
                            </a:lnTo>
                            <a:lnTo>
                              <a:pt x="7" y="8"/>
                            </a:lnTo>
                            <a:lnTo>
                              <a:pt x="12" y="0"/>
                            </a:lnTo>
                            <a:lnTo>
                              <a:pt x="68"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53" name="Group 642"/>
                    <p:cNvGrpSpPr>
                      <a:grpSpLocks/>
                    </p:cNvGrpSpPr>
                    <p:nvPr/>
                  </p:nvGrpSpPr>
                  <p:grpSpPr bwMode="auto">
                    <a:xfrm>
                      <a:off x="953" y="3716"/>
                      <a:ext cx="49" cy="23"/>
                      <a:chOff x="953" y="3716"/>
                      <a:chExt cx="49" cy="23"/>
                    </a:xfrm>
                  </p:grpSpPr>
                  <p:sp>
                    <p:nvSpPr>
                      <p:cNvPr id="1054" name="Freeform 643"/>
                      <p:cNvSpPr>
                        <a:spLocks/>
                      </p:cNvSpPr>
                      <p:nvPr/>
                    </p:nvSpPr>
                    <p:spPr bwMode="auto">
                      <a:xfrm>
                        <a:off x="953" y="3716"/>
                        <a:ext cx="12" cy="23"/>
                      </a:xfrm>
                      <a:custGeom>
                        <a:avLst/>
                        <a:gdLst>
                          <a:gd name="T0" fmla="*/ 14 w 23"/>
                          <a:gd name="T1" fmla="*/ 68 h 68"/>
                          <a:gd name="T2" fmla="*/ 0 w 23"/>
                          <a:gd name="T3" fmla="*/ 27 h 68"/>
                          <a:gd name="T4" fmla="*/ 9 w 23"/>
                          <a:gd name="T5" fmla="*/ 0 h 68"/>
                          <a:gd name="T6" fmla="*/ 23 w 23"/>
                          <a:gd name="T7" fmla="*/ 30 h 68"/>
                          <a:gd name="T8" fmla="*/ 14 w 23"/>
                          <a:gd name="T9" fmla="*/ 68 h 68"/>
                        </a:gdLst>
                        <a:ahLst/>
                        <a:cxnLst>
                          <a:cxn ang="0">
                            <a:pos x="T0" y="T1"/>
                          </a:cxn>
                          <a:cxn ang="0">
                            <a:pos x="T2" y="T3"/>
                          </a:cxn>
                          <a:cxn ang="0">
                            <a:pos x="T4" y="T5"/>
                          </a:cxn>
                          <a:cxn ang="0">
                            <a:pos x="T6" y="T7"/>
                          </a:cxn>
                          <a:cxn ang="0">
                            <a:pos x="T8" y="T9"/>
                          </a:cxn>
                        </a:cxnLst>
                        <a:rect l="0" t="0" r="r" b="b"/>
                        <a:pathLst>
                          <a:path w="23" h="68">
                            <a:moveTo>
                              <a:pt x="14" y="68"/>
                            </a:moveTo>
                            <a:lnTo>
                              <a:pt x="0" y="27"/>
                            </a:lnTo>
                            <a:lnTo>
                              <a:pt x="9" y="0"/>
                            </a:lnTo>
                            <a:lnTo>
                              <a:pt x="23" y="30"/>
                            </a:lnTo>
                            <a:lnTo>
                              <a:pt x="14"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55" name="Freeform 644"/>
                      <p:cNvSpPr>
                        <a:spLocks/>
                      </p:cNvSpPr>
                      <p:nvPr/>
                    </p:nvSpPr>
                    <p:spPr bwMode="auto">
                      <a:xfrm>
                        <a:off x="958" y="3717"/>
                        <a:ext cx="37" cy="9"/>
                      </a:xfrm>
                      <a:custGeom>
                        <a:avLst/>
                        <a:gdLst>
                          <a:gd name="T0" fmla="*/ 1 w 75"/>
                          <a:gd name="T1" fmla="*/ 0 h 29"/>
                          <a:gd name="T2" fmla="*/ 50 w 75"/>
                          <a:gd name="T3" fmla="*/ 0 h 29"/>
                          <a:gd name="T4" fmla="*/ 51 w 75"/>
                          <a:gd name="T5" fmla="*/ 3 h 29"/>
                          <a:gd name="T6" fmla="*/ 56 w 75"/>
                          <a:gd name="T7" fmla="*/ 11 h 29"/>
                          <a:gd name="T8" fmla="*/ 75 w 75"/>
                          <a:gd name="T9" fmla="*/ 29 h 29"/>
                          <a:gd name="T10" fmla="*/ 18 w 75"/>
                          <a:gd name="T11" fmla="*/ 29 h 29"/>
                          <a:gd name="T12" fmla="*/ 9 w 75"/>
                          <a:gd name="T13" fmla="*/ 20 h 29"/>
                          <a:gd name="T14" fmla="*/ 0 w 75"/>
                          <a:gd name="T15" fmla="*/ 6 h 29"/>
                          <a:gd name="T16" fmla="*/ 1 w 7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9">
                            <a:moveTo>
                              <a:pt x="1" y="0"/>
                            </a:moveTo>
                            <a:lnTo>
                              <a:pt x="50" y="0"/>
                            </a:lnTo>
                            <a:lnTo>
                              <a:pt x="51" y="3"/>
                            </a:lnTo>
                            <a:lnTo>
                              <a:pt x="56" y="11"/>
                            </a:lnTo>
                            <a:lnTo>
                              <a:pt x="75" y="29"/>
                            </a:lnTo>
                            <a:lnTo>
                              <a:pt x="18" y="29"/>
                            </a:lnTo>
                            <a:lnTo>
                              <a:pt x="9" y="20"/>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56" name="Freeform 645"/>
                      <p:cNvSpPr>
                        <a:spLocks/>
                      </p:cNvSpPr>
                      <p:nvPr/>
                    </p:nvSpPr>
                    <p:spPr bwMode="auto">
                      <a:xfrm>
                        <a:off x="961" y="3727"/>
                        <a:ext cx="41" cy="12"/>
                      </a:xfrm>
                      <a:custGeom>
                        <a:avLst/>
                        <a:gdLst>
                          <a:gd name="T0" fmla="*/ 0 w 82"/>
                          <a:gd name="T1" fmla="*/ 36 h 36"/>
                          <a:gd name="T2" fmla="*/ 2 w 82"/>
                          <a:gd name="T3" fmla="*/ 19 h 36"/>
                          <a:gd name="T4" fmla="*/ 6 w 82"/>
                          <a:gd name="T5" fmla="*/ 7 h 36"/>
                          <a:gd name="T6" fmla="*/ 11 w 82"/>
                          <a:gd name="T7" fmla="*/ 0 h 36"/>
                          <a:gd name="T8" fmla="*/ 69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19"/>
                            </a:lnTo>
                            <a:lnTo>
                              <a:pt x="6" y="7"/>
                            </a:lnTo>
                            <a:lnTo>
                              <a:pt x="11" y="0"/>
                            </a:lnTo>
                            <a:lnTo>
                              <a:pt x="69"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851" name="Group 646"/>
                  <p:cNvGrpSpPr>
                    <a:grpSpLocks/>
                  </p:cNvGrpSpPr>
                  <p:nvPr/>
                </p:nvGrpSpPr>
                <p:grpSpPr bwMode="auto">
                  <a:xfrm>
                    <a:off x="963" y="3727"/>
                    <a:ext cx="49" cy="23"/>
                    <a:chOff x="963" y="3727"/>
                    <a:chExt cx="49" cy="23"/>
                  </a:xfrm>
                </p:grpSpPr>
                <p:sp>
                  <p:nvSpPr>
                    <p:cNvPr id="1046" name="Freeform 647"/>
                    <p:cNvSpPr>
                      <a:spLocks/>
                    </p:cNvSpPr>
                    <p:nvPr/>
                  </p:nvSpPr>
                  <p:spPr bwMode="auto">
                    <a:xfrm>
                      <a:off x="963" y="3727"/>
                      <a:ext cx="13" cy="23"/>
                    </a:xfrm>
                    <a:custGeom>
                      <a:avLst/>
                      <a:gdLst>
                        <a:gd name="T0" fmla="*/ 16 w 25"/>
                        <a:gd name="T1" fmla="*/ 69 h 69"/>
                        <a:gd name="T2" fmla="*/ 0 w 25"/>
                        <a:gd name="T3" fmla="*/ 27 h 69"/>
                        <a:gd name="T4" fmla="*/ 11 w 25"/>
                        <a:gd name="T5" fmla="*/ 0 h 69"/>
                        <a:gd name="T6" fmla="*/ 25 w 25"/>
                        <a:gd name="T7" fmla="*/ 32 h 69"/>
                        <a:gd name="T8" fmla="*/ 16 w 25"/>
                        <a:gd name="T9" fmla="*/ 69 h 69"/>
                      </a:gdLst>
                      <a:ahLst/>
                      <a:cxnLst>
                        <a:cxn ang="0">
                          <a:pos x="T0" y="T1"/>
                        </a:cxn>
                        <a:cxn ang="0">
                          <a:pos x="T2" y="T3"/>
                        </a:cxn>
                        <a:cxn ang="0">
                          <a:pos x="T4" y="T5"/>
                        </a:cxn>
                        <a:cxn ang="0">
                          <a:pos x="T6" y="T7"/>
                        </a:cxn>
                        <a:cxn ang="0">
                          <a:pos x="T8" y="T9"/>
                        </a:cxn>
                      </a:cxnLst>
                      <a:rect l="0" t="0" r="r" b="b"/>
                      <a:pathLst>
                        <a:path w="25" h="69">
                          <a:moveTo>
                            <a:pt x="16" y="69"/>
                          </a:moveTo>
                          <a:lnTo>
                            <a:pt x="0" y="27"/>
                          </a:lnTo>
                          <a:lnTo>
                            <a:pt x="11" y="0"/>
                          </a:lnTo>
                          <a:lnTo>
                            <a:pt x="25" y="32"/>
                          </a:lnTo>
                          <a:lnTo>
                            <a:pt x="16"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47" name="Freeform 648"/>
                    <p:cNvSpPr>
                      <a:spLocks/>
                    </p:cNvSpPr>
                    <p:nvPr/>
                  </p:nvSpPr>
                  <p:spPr bwMode="auto">
                    <a:xfrm>
                      <a:off x="968" y="3728"/>
                      <a:ext cx="37" cy="10"/>
                    </a:xfrm>
                    <a:custGeom>
                      <a:avLst/>
                      <a:gdLst>
                        <a:gd name="T0" fmla="*/ 1 w 73"/>
                        <a:gd name="T1" fmla="*/ 0 h 31"/>
                        <a:gd name="T2" fmla="*/ 48 w 73"/>
                        <a:gd name="T3" fmla="*/ 0 h 31"/>
                        <a:gd name="T4" fmla="*/ 50 w 73"/>
                        <a:gd name="T5" fmla="*/ 4 h 31"/>
                        <a:gd name="T6" fmla="*/ 56 w 73"/>
                        <a:gd name="T7" fmla="*/ 13 h 31"/>
                        <a:gd name="T8" fmla="*/ 73 w 73"/>
                        <a:gd name="T9" fmla="*/ 31 h 31"/>
                        <a:gd name="T10" fmla="*/ 18 w 73"/>
                        <a:gd name="T11" fmla="*/ 31 h 31"/>
                        <a:gd name="T12" fmla="*/ 9 w 73"/>
                        <a:gd name="T13" fmla="*/ 22 h 31"/>
                        <a:gd name="T14" fmla="*/ 0 w 73"/>
                        <a:gd name="T15" fmla="*/ 7 h 31"/>
                        <a:gd name="T16" fmla="*/ 1 w 73"/>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1">
                          <a:moveTo>
                            <a:pt x="1" y="0"/>
                          </a:moveTo>
                          <a:lnTo>
                            <a:pt x="48" y="0"/>
                          </a:lnTo>
                          <a:lnTo>
                            <a:pt x="50" y="4"/>
                          </a:lnTo>
                          <a:lnTo>
                            <a:pt x="56" y="13"/>
                          </a:lnTo>
                          <a:lnTo>
                            <a:pt x="73" y="31"/>
                          </a:lnTo>
                          <a:lnTo>
                            <a:pt x="18" y="31"/>
                          </a:lnTo>
                          <a:lnTo>
                            <a:pt x="9" y="22"/>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48" name="Freeform 649"/>
                    <p:cNvSpPr>
                      <a:spLocks/>
                    </p:cNvSpPr>
                    <p:nvPr/>
                  </p:nvSpPr>
                  <p:spPr bwMode="auto">
                    <a:xfrm>
                      <a:off x="972" y="3738"/>
                      <a:ext cx="40" cy="12"/>
                    </a:xfrm>
                    <a:custGeom>
                      <a:avLst/>
                      <a:gdLst>
                        <a:gd name="T0" fmla="*/ 0 w 82"/>
                        <a:gd name="T1" fmla="*/ 36 h 36"/>
                        <a:gd name="T2" fmla="*/ 2 w 82"/>
                        <a:gd name="T3" fmla="*/ 20 h 36"/>
                        <a:gd name="T4" fmla="*/ 6 w 82"/>
                        <a:gd name="T5" fmla="*/ 7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20"/>
                          </a:lnTo>
                          <a:lnTo>
                            <a:pt x="6" y="7"/>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52" name="Group 650"/>
                  <p:cNvGrpSpPr>
                    <a:grpSpLocks/>
                  </p:cNvGrpSpPr>
                  <p:nvPr/>
                </p:nvGrpSpPr>
                <p:grpSpPr bwMode="auto">
                  <a:xfrm>
                    <a:off x="976" y="3740"/>
                    <a:ext cx="50" cy="22"/>
                    <a:chOff x="976" y="3740"/>
                    <a:chExt cx="50" cy="22"/>
                  </a:xfrm>
                </p:grpSpPr>
                <p:sp>
                  <p:nvSpPr>
                    <p:cNvPr id="1043" name="Freeform 651"/>
                    <p:cNvSpPr>
                      <a:spLocks/>
                    </p:cNvSpPr>
                    <p:nvPr/>
                  </p:nvSpPr>
                  <p:spPr bwMode="auto">
                    <a:xfrm>
                      <a:off x="976" y="3740"/>
                      <a:ext cx="12" cy="22"/>
                    </a:xfrm>
                    <a:custGeom>
                      <a:avLst/>
                      <a:gdLst>
                        <a:gd name="T0" fmla="*/ 14 w 23"/>
                        <a:gd name="T1" fmla="*/ 68 h 68"/>
                        <a:gd name="T2" fmla="*/ 0 w 23"/>
                        <a:gd name="T3" fmla="*/ 27 h 68"/>
                        <a:gd name="T4" fmla="*/ 10 w 23"/>
                        <a:gd name="T5" fmla="*/ 0 h 68"/>
                        <a:gd name="T6" fmla="*/ 23 w 23"/>
                        <a:gd name="T7" fmla="*/ 31 h 68"/>
                        <a:gd name="T8" fmla="*/ 14 w 23"/>
                        <a:gd name="T9" fmla="*/ 68 h 68"/>
                      </a:gdLst>
                      <a:ahLst/>
                      <a:cxnLst>
                        <a:cxn ang="0">
                          <a:pos x="T0" y="T1"/>
                        </a:cxn>
                        <a:cxn ang="0">
                          <a:pos x="T2" y="T3"/>
                        </a:cxn>
                        <a:cxn ang="0">
                          <a:pos x="T4" y="T5"/>
                        </a:cxn>
                        <a:cxn ang="0">
                          <a:pos x="T6" y="T7"/>
                        </a:cxn>
                        <a:cxn ang="0">
                          <a:pos x="T8" y="T9"/>
                        </a:cxn>
                      </a:cxnLst>
                      <a:rect l="0" t="0" r="r" b="b"/>
                      <a:pathLst>
                        <a:path w="23" h="68">
                          <a:moveTo>
                            <a:pt x="14" y="68"/>
                          </a:moveTo>
                          <a:lnTo>
                            <a:pt x="0" y="27"/>
                          </a:lnTo>
                          <a:lnTo>
                            <a:pt x="10" y="0"/>
                          </a:lnTo>
                          <a:lnTo>
                            <a:pt x="23" y="31"/>
                          </a:lnTo>
                          <a:lnTo>
                            <a:pt x="14"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44" name="Freeform 652"/>
                    <p:cNvSpPr>
                      <a:spLocks/>
                    </p:cNvSpPr>
                    <p:nvPr/>
                  </p:nvSpPr>
                  <p:spPr bwMode="auto">
                    <a:xfrm>
                      <a:off x="980" y="3740"/>
                      <a:ext cx="38" cy="10"/>
                    </a:xfrm>
                    <a:custGeom>
                      <a:avLst/>
                      <a:gdLst>
                        <a:gd name="T0" fmla="*/ 4 w 75"/>
                        <a:gd name="T1" fmla="*/ 0 h 31"/>
                        <a:gd name="T2" fmla="*/ 52 w 75"/>
                        <a:gd name="T3" fmla="*/ 0 h 31"/>
                        <a:gd name="T4" fmla="*/ 53 w 75"/>
                        <a:gd name="T5" fmla="*/ 4 h 31"/>
                        <a:gd name="T6" fmla="*/ 60 w 75"/>
                        <a:gd name="T7" fmla="*/ 13 h 31"/>
                        <a:gd name="T8" fmla="*/ 75 w 75"/>
                        <a:gd name="T9" fmla="*/ 31 h 31"/>
                        <a:gd name="T10" fmla="*/ 19 w 75"/>
                        <a:gd name="T11" fmla="*/ 31 h 31"/>
                        <a:gd name="T12" fmla="*/ 12 w 75"/>
                        <a:gd name="T13" fmla="*/ 22 h 31"/>
                        <a:gd name="T14" fmla="*/ 0 w 75"/>
                        <a:gd name="T15" fmla="*/ 7 h 31"/>
                        <a:gd name="T16" fmla="*/ 4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4" y="0"/>
                          </a:moveTo>
                          <a:lnTo>
                            <a:pt x="52" y="0"/>
                          </a:lnTo>
                          <a:lnTo>
                            <a:pt x="53" y="4"/>
                          </a:lnTo>
                          <a:lnTo>
                            <a:pt x="60" y="13"/>
                          </a:lnTo>
                          <a:lnTo>
                            <a:pt x="75" y="31"/>
                          </a:lnTo>
                          <a:lnTo>
                            <a:pt x="19" y="31"/>
                          </a:lnTo>
                          <a:lnTo>
                            <a:pt x="12" y="22"/>
                          </a:lnTo>
                          <a:lnTo>
                            <a:pt x="0" y="7"/>
                          </a:lnTo>
                          <a:lnTo>
                            <a:pt x="4"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45" name="Freeform 653"/>
                    <p:cNvSpPr>
                      <a:spLocks/>
                    </p:cNvSpPr>
                    <p:nvPr/>
                  </p:nvSpPr>
                  <p:spPr bwMode="auto">
                    <a:xfrm>
                      <a:off x="984" y="3750"/>
                      <a:ext cx="42" cy="12"/>
                    </a:xfrm>
                    <a:custGeom>
                      <a:avLst/>
                      <a:gdLst>
                        <a:gd name="T0" fmla="*/ 0 w 83"/>
                        <a:gd name="T1" fmla="*/ 36 h 36"/>
                        <a:gd name="T2" fmla="*/ 2 w 83"/>
                        <a:gd name="T3" fmla="*/ 21 h 36"/>
                        <a:gd name="T4" fmla="*/ 7 w 83"/>
                        <a:gd name="T5" fmla="*/ 8 h 36"/>
                        <a:gd name="T6" fmla="*/ 11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2" y="21"/>
                          </a:lnTo>
                          <a:lnTo>
                            <a:pt x="7" y="8"/>
                          </a:lnTo>
                          <a:lnTo>
                            <a:pt x="11"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53" name="Group 654"/>
                  <p:cNvGrpSpPr>
                    <a:grpSpLocks/>
                  </p:cNvGrpSpPr>
                  <p:nvPr/>
                </p:nvGrpSpPr>
                <p:grpSpPr bwMode="auto">
                  <a:xfrm>
                    <a:off x="761" y="3560"/>
                    <a:ext cx="50" cy="22"/>
                    <a:chOff x="761" y="3560"/>
                    <a:chExt cx="50" cy="22"/>
                  </a:xfrm>
                </p:grpSpPr>
                <p:sp>
                  <p:nvSpPr>
                    <p:cNvPr id="1040" name="Freeform 655"/>
                    <p:cNvSpPr>
                      <a:spLocks/>
                    </p:cNvSpPr>
                    <p:nvPr/>
                  </p:nvSpPr>
                  <p:spPr bwMode="auto">
                    <a:xfrm>
                      <a:off x="761" y="3560"/>
                      <a:ext cx="12" cy="22"/>
                    </a:xfrm>
                    <a:custGeom>
                      <a:avLst/>
                      <a:gdLst>
                        <a:gd name="T0" fmla="*/ 16 w 25"/>
                        <a:gd name="T1" fmla="*/ 68 h 68"/>
                        <a:gd name="T2" fmla="*/ 0 w 25"/>
                        <a:gd name="T3" fmla="*/ 27 h 68"/>
                        <a:gd name="T4" fmla="*/ 12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2"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41" name="Freeform 656"/>
                    <p:cNvSpPr>
                      <a:spLocks/>
                    </p:cNvSpPr>
                    <p:nvPr/>
                  </p:nvSpPr>
                  <p:spPr bwMode="auto">
                    <a:xfrm>
                      <a:off x="767" y="3560"/>
                      <a:ext cx="36" cy="10"/>
                    </a:xfrm>
                    <a:custGeom>
                      <a:avLst/>
                      <a:gdLst>
                        <a:gd name="T0" fmla="*/ 2 w 73"/>
                        <a:gd name="T1" fmla="*/ 0 h 29"/>
                        <a:gd name="T2" fmla="*/ 49 w 73"/>
                        <a:gd name="T3" fmla="*/ 0 h 29"/>
                        <a:gd name="T4" fmla="*/ 50 w 73"/>
                        <a:gd name="T5" fmla="*/ 2 h 29"/>
                        <a:gd name="T6" fmla="*/ 55 w 73"/>
                        <a:gd name="T7" fmla="*/ 11 h 29"/>
                        <a:gd name="T8" fmla="*/ 73 w 73"/>
                        <a:gd name="T9" fmla="*/ 29 h 29"/>
                        <a:gd name="T10" fmla="*/ 17 w 73"/>
                        <a:gd name="T11" fmla="*/ 29 h 29"/>
                        <a:gd name="T12" fmla="*/ 8 w 73"/>
                        <a:gd name="T13" fmla="*/ 20 h 29"/>
                        <a:gd name="T14" fmla="*/ 0 w 73"/>
                        <a:gd name="T15" fmla="*/ 5 h 29"/>
                        <a:gd name="T16" fmla="*/ 2 w 7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9">
                          <a:moveTo>
                            <a:pt x="2" y="0"/>
                          </a:moveTo>
                          <a:lnTo>
                            <a:pt x="49" y="0"/>
                          </a:lnTo>
                          <a:lnTo>
                            <a:pt x="50" y="2"/>
                          </a:lnTo>
                          <a:lnTo>
                            <a:pt x="55" y="11"/>
                          </a:lnTo>
                          <a:lnTo>
                            <a:pt x="73" y="29"/>
                          </a:lnTo>
                          <a:lnTo>
                            <a:pt x="17" y="29"/>
                          </a:lnTo>
                          <a:lnTo>
                            <a:pt x="8" y="20"/>
                          </a:lnTo>
                          <a:lnTo>
                            <a:pt x="0" y="5"/>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42" name="Freeform 657"/>
                    <p:cNvSpPr>
                      <a:spLocks/>
                    </p:cNvSpPr>
                    <p:nvPr/>
                  </p:nvSpPr>
                  <p:spPr bwMode="auto">
                    <a:xfrm>
                      <a:off x="769" y="3571"/>
                      <a:ext cx="42" cy="11"/>
                    </a:xfrm>
                    <a:custGeom>
                      <a:avLst/>
                      <a:gdLst>
                        <a:gd name="T0" fmla="*/ 0 w 83"/>
                        <a:gd name="T1" fmla="*/ 35 h 35"/>
                        <a:gd name="T2" fmla="*/ 2 w 83"/>
                        <a:gd name="T3" fmla="*/ 19 h 35"/>
                        <a:gd name="T4" fmla="*/ 7 w 83"/>
                        <a:gd name="T5" fmla="*/ 7 h 35"/>
                        <a:gd name="T6" fmla="*/ 11 w 83"/>
                        <a:gd name="T7" fmla="*/ 0 h 35"/>
                        <a:gd name="T8" fmla="*/ 68 w 83"/>
                        <a:gd name="T9" fmla="*/ 0 h 35"/>
                        <a:gd name="T10" fmla="*/ 83 w 83"/>
                        <a:gd name="T11" fmla="*/ 35 h 35"/>
                        <a:gd name="T12" fmla="*/ 0 w 83"/>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3" h="35">
                          <a:moveTo>
                            <a:pt x="0" y="35"/>
                          </a:moveTo>
                          <a:lnTo>
                            <a:pt x="2" y="19"/>
                          </a:lnTo>
                          <a:lnTo>
                            <a:pt x="7" y="7"/>
                          </a:lnTo>
                          <a:lnTo>
                            <a:pt x="11" y="0"/>
                          </a:lnTo>
                          <a:lnTo>
                            <a:pt x="68" y="0"/>
                          </a:lnTo>
                          <a:lnTo>
                            <a:pt x="83" y="35"/>
                          </a:lnTo>
                          <a:lnTo>
                            <a:pt x="0" y="35"/>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54" name="Group 658"/>
                  <p:cNvGrpSpPr>
                    <a:grpSpLocks/>
                  </p:cNvGrpSpPr>
                  <p:nvPr/>
                </p:nvGrpSpPr>
                <p:grpSpPr bwMode="auto">
                  <a:xfrm>
                    <a:off x="774" y="3572"/>
                    <a:ext cx="49" cy="23"/>
                    <a:chOff x="774" y="3572"/>
                    <a:chExt cx="49" cy="23"/>
                  </a:xfrm>
                </p:grpSpPr>
                <p:sp>
                  <p:nvSpPr>
                    <p:cNvPr id="1037" name="Freeform 659"/>
                    <p:cNvSpPr>
                      <a:spLocks/>
                    </p:cNvSpPr>
                    <p:nvPr/>
                  </p:nvSpPr>
                  <p:spPr bwMode="auto">
                    <a:xfrm>
                      <a:off x="774" y="3572"/>
                      <a:ext cx="12" cy="23"/>
                    </a:xfrm>
                    <a:custGeom>
                      <a:avLst/>
                      <a:gdLst>
                        <a:gd name="T0" fmla="*/ 15 w 25"/>
                        <a:gd name="T1" fmla="*/ 68 h 68"/>
                        <a:gd name="T2" fmla="*/ 0 w 25"/>
                        <a:gd name="T3" fmla="*/ 25 h 68"/>
                        <a:gd name="T4" fmla="*/ 9 w 25"/>
                        <a:gd name="T5" fmla="*/ 0 h 68"/>
                        <a:gd name="T6" fmla="*/ 25 w 25"/>
                        <a:gd name="T7" fmla="*/ 30 h 68"/>
                        <a:gd name="T8" fmla="*/ 15 w 25"/>
                        <a:gd name="T9" fmla="*/ 68 h 68"/>
                      </a:gdLst>
                      <a:ahLst/>
                      <a:cxnLst>
                        <a:cxn ang="0">
                          <a:pos x="T0" y="T1"/>
                        </a:cxn>
                        <a:cxn ang="0">
                          <a:pos x="T2" y="T3"/>
                        </a:cxn>
                        <a:cxn ang="0">
                          <a:pos x="T4" y="T5"/>
                        </a:cxn>
                        <a:cxn ang="0">
                          <a:pos x="T6" y="T7"/>
                        </a:cxn>
                        <a:cxn ang="0">
                          <a:pos x="T8" y="T9"/>
                        </a:cxn>
                      </a:cxnLst>
                      <a:rect l="0" t="0" r="r" b="b"/>
                      <a:pathLst>
                        <a:path w="25" h="68">
                          <a:moveTo>
                            <a:pt x="15" y="68"/>
                          </a:moveTo>
                          <a:lnTo>
                            <a:pt x="0" y="25"/>
                          </a:lnTo>
                          <a:lnTo>
                            <a:pt x="9" y="0"/>
                          </a:lnTo>
                          <a:lnTo>
                            <a:pt x="25" y="30"/>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38" name="Freeform 660"/>
                    <p:cNvSpPr>
                      <a:spLocks/>
                    </p:cNvSpPr>
                    <p:nvPr/>
                  </p:nvSpPr>
                  <p:spPr bwMode="auto">
                    <a:xfrm>
                      <a:off x="778" y="3573"/>
                      <a:ext cx="38" cy="9"/>
                    </a:xfrm>
                    <a:custGeom>
                      <a:avLst/>
                      <a:gdLst>
                        <a:gd name="T0" fmla="*/ 1 w 75"/>
                        <a:gd name="T1" fmla="*/ 0 h 29"/>
                        <a:gd name="T2" fmla="*/ 50 w 75"/>
                        <a:gd name="T3" fmla="*/ 0 h 29"/>
                        <a:gd name="T4" fmla="*/ 51 w 75"/>
                        <a:gd name="T5" fmla="*/ 2 h 29"/>
                        <a:gd name="T6" fmla="*/ 56 w 75"/>
                        <a:gd name="T7" fmla="*/ 11 h 29"/>
                        <a:gd name="T8" fmla="*/ 75 w 75"/>
                        <a:gd name="T9" fmla="*/ 29 h 29"/>
                        <a:gd name="T10" fmla="*/ 18 w 75"/>
                        <a:gd name="T11" fmla="*/ 29 h 29"/>
                        <a:gd name="T12" fmla="*/ 10 w 75"/>
                        <a:gd name="T13" fmla="*/ 20 h 29"/>
                        <a:gd name="T14" fmla="*/ 0 w 75"/>
                        <a:gd name="T15" fmla="*/ 5 h 29"/>
                        <a:gd name="T16" fmla="*/ 1 w 75"/>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9">
                          <a:moveTo>
                            <a:pt x="1" y="0"/>
                          </a:moveTo>
                          <a:lnTo>
                            <a:pt x="50" y="0"/>
                          </a:lnTo>
                          <a:lnTo>
                            <a:pt x="51" y="2"/>
                          </a:lnTo>
                          <a:lnTo>
                            <a:pt x="56" y="11"/>
                          </a:lnTo>
                          <a:lnTo>
                            <a:pt x="75" y="29"/>
                          </a:lnTo>
                          <a:lnTo>
                            <a:pt x="18" y="29"/>
                          </a:lnTo>
                          <a:lnTo>
                            <a:pt x="10"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39" name="Freeform 661"/>
                    <p:cNvSpPr>
                      <a:spLocks/>
                    </p:cNvSpPr>
                    <p:nvPr/>
                  </p:nvSpPr>
                  <p:spPr bwMode="auto">
                    <a:xfrm>
                      <a:off x="782" y="3583"/>
                      <a:ext cx="41" cy="12"/>
                    </a:xfrm>
                    <a:custGeom>
                      <a:avLst/>
                      <a:gdLst>
                        <a:gd name="T0" fmla="*/ 0 w 81"/>
                        <a:gd name="T1" fmla="*/ 36 h 36"/>
                        <a:gd name="T2" fmla="*/ 1 w 81"/>
                        <a:gd name="T3" fmla="*/ 19 h 36"/>
                        <a:gd name="T4" fmla="*/ 5 w 81"/>
                        <a:gd name="T5" fmla="*/ 7 h 36"/>
                        <a:gd name="T6" fmla="*/ 10 w 81"/>
                        <a:gd name="T7" fmla="*/ 0 h 36"/>
                        <a:gd name="T8" fmla="*/ 67 w 81"/>
                        <a:gd name="T9" fmla="*/ 0 h 36"/>
                        <a:gd name="T10" fmla="*/ 81 w 81"/>
                        <a:gd name="T11" fmla="*/ 36 h 36"/>
                        <a:gd name="T12" fmla="*/ 0 w 8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1" h="36">
                          <a:moveTo>
                            <a:pt x="0" y="36"/>
                          </a:moveTo>
                          <a:lnTo>
                            <a:pt x="1" y="19"/>
                          </a:lnTo>
                          <a:lnTo>
                            <a:pt x="5" y="7"/>
                          </a:lnTo>
                          <a:lnTo>
                            <a:pt x="10" y="0"/>
                          </a:lnTo>
                          <a:lnTo>
                            <a:pt x="67" y="0"/>
                          </a:lnTo>
                          <a:lnTo>
                            <a:pt x="81"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55" name="Group 662"/>
                  <p:cNvGrpSpPr>
                    <a:grpSpLocks/>
                  </p:cNvGrpSpPr>
                  <p:nvPr/>
                </p:nvGrpSpPr>
                <p:grpSpPr bwMode="auto">
                  <a:xfrm>
                    <a:off x="787" y="3585"/>
                    <a:ext cx="49" cy="23"/>
                    <a:chOff x="787" y="3585"/>
                    <a:chExt cx="49" cy="23"/>
                  </a:xfrm>
                </p:grpSpPr>
                <p:sp>
                  <p:nvSpPr>
                    <p:cNvPr id="1034" name="Freeform 663"/>
                    <p:cNvSpPr>
                      <a:spLocks/>
                    </p:cNvSpPr>
                    <p:nvPr/>
                  </p:nvSpPr>
                  <p:spPr bwMode="auto">
                    <a:xfrm>
                      <a:off x="787" y="3585"/>
                      <a:ext cx="12" cy="23"/>
                    </a:xfrm>
                    <a:custGeom>
                      <a:avLst/>
                      <a:gdLst>
                        <a:gd name="T0" fmla="*/ 14 w 24"/>
                        <a:gd name="T1" fmla="*/ 68 h 68"/>
                        <a:gd name="T2" fmla="*/ 0 w 24"/>
                        <a:gd name="T3" fmla="*/ 26 h 68"/>
                        <a:gd name="T4" fmla="*/ 9 w 24"/>
                        <a:gd name="T5" fmla="*/ 0 h 68"/>
                        <a:gd name="T6" fmla="*/ 24 w 24"/>
                        <a:gd name="T7" fmla="*/ 31 h 68"/>
                        <a:gd name="T8" fmla="*/ 14 w 24"/>
                        <a:gd name="T9" fmla="*/ 68 h 68"/>
                      </a:gdLst>
                      <a:ahLst/>
                      <a:cxnLst>
                        <a:cxn ang="0">
                          <a:pos x="T0" y="T1"/>
                        </a:cxn>
                        <a:cxn ang="0">
                          <a:pos x="T2" y="T3"/>
                        </a:cxn>
                        <a:cxn ang="0">
                          <a:pos x="T4" y="T5"/>
                        </a:cxn>
                        <a:cxn ang="0">
                          <a:pos x="T6" y="T7"/>
                        </a:cxn>
                        <a:cxn ang="0">
                          <a:pos x="T8" y="T9"/>
                        </a:cxn>
                      </a:cxnLst>
                      <a:rect l="0" t="0" r="r" b="b"/>
                      <a:pathLst>
                        <a:path w="24" h="68">
                          <a:moveTo>
                            <a:pt x="14" y="68"/>
                          </a:moveTo>
                          <a:lnTo>
                            <a:pt x="0" y="26"/>
                          </a:lnTo>
                          <a:lnTo>
                            <a:pt x="9" y="0"/>
                          </a:lnTo>
                          <a:lnTo>
                            <a:pt x="24" y="31"/>
                          </a:lnTo>
                          <a:lnTo>
                            <a:pt x="14"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35" name="Freeform 664"/>
                    <p:cNvSpPr>
                      <a:spLocks/>
                    </p:cNvSpPr>
                    <p:nvPr/>
                  </p:nvSpPr>
                  <p:spPr bwMode="auto">
                    <a:xfrm>
                      <a:off x="792" y="3586"/>
                      <a:ext cx="36" cy="10"/>
                    </a:xfrm>
                    <a:custGeom>
                      <a:avLst/>
                      <a:gdLst>
                        <a:gd name="T0" fmla="*/ 1 w 74"/>
                        <a:gd name="T1" fmla="*/ 0 h 29"/>
                        <a:gd name="T2" fmla="*/ 50 w 74"/>
                        <a:gd name="T3" fmla="*/ 0 h 29"/>
                        <a:gd name="T4" fmla="*/ 51 w 74"/>
                        <a:gd name="T5" fmla="*/ 2 h 29"/>
                        <a:gd name="T6" fmla="*/ 55 w 74"/>
                        <a:gd name="T7" fmla="*/ 11 h 29"/>
                        <a:gd name="T8" fmla="*/ 74 w 74"/>
                        <a:gd name="T9" fmla="*/ 29 h 29"/>
                        <a:gd name="T10" fmla="*/ 19 w 74"/>
                        <a:gd name="T11" fmla="*/ 29 h 29"/>
                        <a:gd name="T12" fmla="*/ 11 w 74"/>
                        <a:gd name="T13" fmla="*/ 20 h 29"/>
                        <a:gd name="T14" fmla="*/ 0 w 74"/>
                        <a:gd name="T15" fmla="*/ 5 h 29"/>
                        <a:gd name="T16" fmla="*/ 1 w 7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9">
                          <a:moveTo>
                            <a:pt x="1" y="0"/>
                          </a:moveTo>
                          <a:lnTo>
                            <a:pt x="50" y="0"/>
                          </a:lnTo>
                          <a:lnTo>
                            <a:pt x="51" y="2"/>
                          </a:lnTo>
                          <a:lnTo>
                            <a:pt x="55" y="11"/>
                          </a:lnTo>
                          <a:lnTo>
                            <a:pt x="74" y="29"/>
                          </a:lnTo>
                          <a:lnTo>
                            <a:pt x="19" y="29"/>
                          </a:lnTo>
                          <a:lnTo>
                            <a:pt x="11"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36" name="Freeform 665"/>
                    <p:cNvSpPr>
                      <a:spLocks/>
                    </p:cNvSpPr>
                    <p:nvPr/>
                  </p:nvSpPr>
                  <p:spPr bwMode="auto">
                    <a:xfrm>
                      <a:off x="795" y="3596"/>
                      <a:ext cx="41" cy="12"/>
                    </a:xfrm>
                    <a:custGeom>
                      <a:avLst/>
                      <a:gdLst>
                        <a:gd name="T0" fmla="*/ 0 w 81"/>
                        <a:gd name="T1" fmla="*/ 36 h 36"/>
                        <a:gd name="T2" fmla="*/ 1 w 81"/>
                        <a:gd name="T3" fmla="*/ 20 h 36"/>
                        <a:gd name="T4" fmla="*/ 6 w 81"/>
                        <a:gd name="T5" fmla="*/ 8 h 36"/>
                        <a:gd name="T6" fmla="*/ 10 w 81"/>
                        <a:gd name="T7" fmla="*/ 0 h 36"/>
                        <a:gd name="T8" fmla="*/ 67 w 81"/>
                        <a:gd name="T9" fmla="*/ 0 h 36"/>
                        <a:gd name="T10" fmla="*/ 81 w 81"/>
                        <a:gd name="T11" fmla="*/ 36 h 36"/>
                        <a:gd name="T12" fmla="*/ 0 w 8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1" h="36">
                          <a:moveTo>
                            <a:pt x="0" y="36"/>
                          </a:moveTo>
                          <a:lnTo>
                            <a:pt x="1" y="20"/>
                          </a:lnTo>
                          <a:lnTo>
                            <a:pt x="6" y="8"/>
                          </a:lnTo>
                          <a:lnTo>
                            <a:pt x="10" y="0"/>
                          </a:lnTo>
                          <a:lnTo>
                            <a:pt x="67" y="0"/>
                          </a:lnTo>
                          <a:lnTo>
                            <a:pt x="81"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56" name="Group 666"/>
                  <p:cNvGrpSpPr>
                    <a:grpSpLocks/>
                  </p:cNvGrpSpPr>
                  <p:nvPr/>
                </p:nvGrpSpPr>
                <p:grpSpPr bwMode="auto">
                  <a:xfrm>
                    <a:off x="799" y="3600"/>
                    <a:ext cx="99" cy="73"/>
                    <a:chOff x="799" y="3600"/>
                    <a:chExt cx="99" cy="73"/>
                  </a:xfrm>
                </p:grpSpPr>
                <p:grpSp>
                  <p:nvGrpSpPr>
                    <p:cNvPr id="1014" name="Group 667"/>
                    <p:cNvGrpSpPr>
                      <a:grpSpLocks/>
                    </p:cNvGrpSpPr>
                    <p:nvPr/>
                  </p:nvGrpSpPr>
                  <p:grpSpPr bwMode="auto">
                    <a:xfrm>
                      <a:off x="799" y="3600"/>
                      <a:ext cx="48" cy="23"/>
                      <a:chOff x="799" y="3600"/>
                      <a:chExt cx="48" cy="23"/>
                    </a:xfrm>
                  </p:grpSpPr>
                  <p:sp>
                    <p:nvSpPr>
                      <p:cNvPr id="1031" name="Freeform 668"/>
                      <p:cNvSpPr>
                        <a:spLocks/>
                      </p:cNvSpPr>
                      <p:nvPr/>
                    </p:nvSpPr>
                    <p:spPr bwMode="auto">
                      <a:xfrm>
                        <a:off x="799" y="3600"/>
                        <a:ext cx="12" cy="23"/>
                      </a:xfrm>
                      <a:custGeom>
                        <a:avLst/>
                        <a:gdLst>
                          <a:gd name="T0" fmla="*/ 14 w 25"/>
                          <a:gd name="T1" fmla="*/ 70 h 70"/>
                          <a:gd name="T2" fmla="*/ 0 w 25"/>
                          <a:gd name="T3" fmla="*/ 27 h 70"/>
                          <a:gd name="T4" fmla="*/ 9 w 25"/>
                          <a:gd name="T5" fmla="*/ 0 h 70"/>
                          <a:gd name="T6" fmla="*/ 25 w 25"/>
                          <a:gd name="T7" fmla="*/ 31 h 70"/>
                          <a:gd name="T8" fmla="*/ 14 w 25"/>
                          <a:gd name="T9" fmla="*/ 70 h 70"/>
                        </a:gdLst>
                        <a:ahLst/>
                        <a:cxnLst>
                          <a:cxn ang="0">
                            <a:pos x="T0" y="T1"/>
                          </a:cxn>
                          <a:cxn ang="0">
                            <a:pos x="T2" y="T3"/>
                          </a:cxn>
                          <a:cxn ang="0">
                            <a:pos x="T4" y="T5"/>
                          </a:cxn>
                          <a:cxn ang="0">
                            <a:pos x="T6" y="T7"/>
                          </a:cxn>
                          <a:cxn ang="0">
                            <a:pos x="T8" y="T9"/>
                          </a:cxn>
                        </a:cxnLst>
                        <a:rect l="0" t="0" r="r" b="b"/>
                        <a:pathLst>
                          <a:path w="25" h="70">
                            <a:moveTo>
                              <a:pt x="14" y="70"/>
                            </a:moveTo>
                            <a:lnTo>
                              <a:pt x="0" y="27"/>
                            </a:lnTo>
                            <a:lnTo>
                              <a:pt x="9" y="0"/>
                            </a:lnTo>
                            <a:lnTo>
                              <a:pt x="25" y="31"/>
                            </a:lnTo>
                            <a:lnTo>
                              <a:pt x="14" y="7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32" name="Freeform 669"/>
                      <p:cNvSpPr>
                        <a:spLocks/>
                      </p:cNvSpPr>
                      <p:nvPr/>
                    </p:nvSpPr>
                    <p:spPr bwMode="auto">
                      <a:xfrm>
                        <a:off x="803" y="3600"/>
                        <a:ext cx="38" cy="11"/>
                      </a:xfrm>
                      <a:custGeom>
                        <a:avLst/>
                        <a:gdLst>
                          <a:gd name="T0" fmla="*/ 1 w 75"/>
                          <a:gd name="T1" fmla="*/ 0 h 31"/>
                          <a:gd name="T2" fmla="*/ 50 w 75"/>
                          <a:gd name="T3" fmla="*/ 0 h 31"/>
                          <a:gd name="T4" fmla="*/ 51 w 75"/>
                          <a:gd name="T5" fmla="*/ 4 h 31"/>
                          <a:gd name="T6" fmla="*/ 56 w 75"/>
                          <a:gd name="T7" fmla="*/ 13 h 31"/>
                          <a:gd name="T8" fmla="*/ 75 w 75"/>
                          <a:gd name="T9" fmla="*/ 31 h 31"/>
                          <a:gd name="T10" fmla="*/ 18 w 75"/>
                          <a:gd name="T11" fmla="*/ 31 h 31"/>
                          <a:gd name="T12" fmla="*/ 9 w 75"/>
                          <a:gd name="T13" fmla="*/ 22 h 31"/>
                          <a:gd name="T14" fmla="*/ 0 w 75"/>
                          <a:gd name="T15" fmla="*/ 7 h 31"/>
                          <a:gd name="T16" fmla="*/ 1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1" y="0"/>
                            </a:moveTo>
                            <a:lnTo>
                              <a:pt x="50" y="0"/>
                            </a:lnTo>
                            <a:lnTo>
                              <a:pt x="51" y="4"/>
                            </a:lnTo>
                            <a:lnTo>
                              <a:pt x="56" y="13"/>
                            </a:lnTo>
                            <a:lnTo>
                              <a:pt x="75" y="31"/>
                            </a:lnTo>
                            <a:lnTo>
                              <a:pt x="18" y="31"/>
                            </a:lnTo>
                            <a:lnTo>
                              <a:pt x="9" y="22"/>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33" name="Freeform 670"/>
                      <p:cNvSpPr>
                        <a:spLocks/>
                      </p:cNvSpPr>
                      <p:nvPr/>
                    </p:nvSpPr>
                    <p:spPr bwMode="auto">
                      <a:xfrm>
                        <a:off x="807" y="3611"/>
                        <a:ext cx="40" cy="12"/>
                      </a:xfrm>
                      <a:custGeom>
                        <a:avLst/>
                        <a:gdLst>
                          <a:gd name="T0" fmla="*/ 0 w 82"/>
                          <a:gd name="T1" fmla="*/ 38 h 38"/>
                          <a:gd name="T2" fmla="*/ 2 w 82"/>
                          <a:gd name="T3" fmla="*/ 22 h 38"/>
                          <a:gd name="T4" fmla="*/ 7 w 82"/>
                          <a:gd name="T5" fmla="*/ 8 h 38"/>
                          <a:gd name="T6" fmla="*/ 12 w 82"/>
                          <a:gd name="T7" fmla="*/ 0 h 38"/>
                          <a:gd name="T8" fmla="*/ 69 w 82"/>
                          <a:gd name="T9" fmla="*/ 0 h 38"/>
                          <a:gd name="T10" fmla="*/ 82 w 82"/>
                          <a:gd name="T11" fmla="*/ 38 h 38"/>
                          <a:gd name="T12" fmla="*/ 0 w 82"/>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82" h="38">
                            <a:moveTo>
                              <a:pt x="0" y="38"/>
                            </a:moveTo>
                            <a:lnTo>
                              <a:pt x="2" y="22"/>
                            </a:lnTo>
                            <a:lnTo>
                              <a:pt x="7" y="8"/>
                            </a:lnTo>
                            <a:lnTo>
                              <a:pt x="12" y="0"/>
                            </a:lnTo>
                            <a:lnTo>
                              <a:pt x="69" y="0"/>
                            </a:lnTo>
                            <a:lnTo>
                              <a:pt x="82" y="38"/>
                            </a:lnTo>
                            <a:lnTo>
                              <a:pt x="0" y="38"/>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15" name="Group 671"/>
                    <p:cNvGrpSpPr>
                      <a:grpSpLocks/>
                    </p:cNvGrpSpPr>
                    <p:nvPr/>
                  </p:nvGrpSpPr>
                  <p:grpSpPr bwMode="auto">
                    <a:xfrm>
                      <a:off x="811" y="3612"/>
                      <a:ext cx="48" cy="23"/>
                      <a:chOff x="811" y="3612"/>
                      <a:chExt cx="48" cy="23"/>
                    </a:xfrm>
                  </p:grpSpPr>
                  <p:sp>
                    <p:nvSpPr>
                      <p:cNvPr id="1028" name="Freeform 672"/>
                      <p:cNvSpPr>
                        <a:spLocks/>
                      </p:cNvSpPr>
                      <p:nvPr/>
                    </p:nvSpPr>
                    <p:spPr bwMode="auto">
                      <a:xfrm>
                        <a:off x="811" y="3612"/>
                        <a:ext cx="12" cy="23"/>
                      </a:xfrm>
                      <a:custGeom>
                        <a:avLst/>
                        <a:gdLst>
                          <a:gd name="T0" fmla="*/ 15 w 25"/>
                          <a:gd name="T1" fmla="*/ 69 h 69"/>
                          <a:gd name="T2" fmla="*/ 0 w 25"/>
                          <a:gd name="T3" fmla="*/ 28 h 69"/>
                          <a:gd name="T4" fmla="*/ 11 w 25"/>
                          <a:gd name="T5" fmla="*/ 0 h 69"/>
                          <a:gd name="T6" fmla="*/ 25 w 25"/>
                          <a:gd name="T7" fmla="*/ 32 h 69"/>
                          <a:gd name="T8" fmla="*/ 15 w 25"/>
                          <a:gd name="T9" fmla="*/ 69 h 69"/>
                        </a:gdLst>
                        <a:ahLst/>
                        <a:cxnLst>
                          <a:cxn ang="0">
                            <a:pos x="T0" y="T1"/>
                          </a:cxn>
                          <a:cxn ang="0">
                            <a:pos x="T2" y="T3"/>
                          </a:cxn>
                          <a:cxn ang="0">
                            <a:pos x="T4" y="T5"/>
                          </a:cxn>
                          <a:cxn ang="0">
                            <a:pos x="T6" y="T7"/>
                          </a:cxn>
                          <a:cxn ang="0">
                            <a:pos x="T8" y="T9"/>
                          </a:cxn>
                        </a:cxnLst>
                        <a:rect l="0" t="0" r="r" b="b"/>
                        <a:pathLst>
                          <a:path w="25" h="69">
                            <a:moveTo>
                              <a:pt x="15" y="69"/>
                            </a:moveTo>
                            <a:lnTo>
                              <a:pt x="0" y="28"/>
                            </a:lnTo>
                            <a:lnTo>
                              <a:pt x="11" y="0"/>
                            </a:lnTo>
                            <a:lnTo>
                              <a:pt x="25" y="32"/>
                            </a:lnTo>
                            <a:lnTo>
                              <a:pt x="15"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29" name="Freeform 673"/>
                      <p:cNvSpPr>
                        <a:spLocks/>
                      </p:cNvSpPr>
                      <p:nvPr/>
                    </p:nvSpPr>
                    <p:spPr bwMode="auto">
                      <a:xfrm>
                        <a:off x="815" y="3613"/>
                        <a:ext cx="38" cy="10"/>
                      </a:xfrm>
                      <a:custGeom>
                        <a:avLst/>
                        <a:gdLst>
                          <a:gd name="T0" fmla="*/ 3 w 75"/>
                          <a:gd name="T1" fmla="*/ 0 h 32"/>
                          <a:gd name="T2" fmla="*/ 52 w 75"/>
                          <a:gd name="T3" fmla="*/ 0 h 32"/>
                          <a:gd name="T4" fmla="*/ 53 w 75"/>
                          <a:gd name="T5" fmla="*/ 3 h 32"/>
                          <a:gd name="T6" fmla="*/ 57 w 75"/>
                          <a:gd name="T7" fmla="*/ 15 h 32"/>
                          <a:gd name="T8" fmla="*/ 75 w 75"/>
                          <a:gd name="T9" fmla="*/ 32 h 32"/>
                          <a:gd name="T10" fmla="*/ 19 w 75"/>
                          <a:gd name="T11" fmla="*/ 32 h 32"/>
                          <a:gd name="T12" fmla="*/ 10 w 75"/>
                          <a:gd name="T13" fmla="*/ 22 h 32"/>
                          <a:gd name="T14" fmla="*/ 0 w 75"/>
                          <a:gd name="T15" fmla="*/ 7 h 32"/>
                          <a:gd name="T16" fmla="*/ 3 w 75"/>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2">
                            <a:moveTo>
                              <a:pt x="3" y="0"/>
                            </a:moveTo>
                            <a:lnTo>
                              <a:pt x="52" y="0"/>
                            </a:lnTo>
                            <a:lnTo>
                              <a:pt x="53" y="3"/>
                            </a:lnTo>
                            <a:lnTo>
                              <a:pt x="57" y="15"/>
                            </a:lnTo>
                            <a:lnTo>
                              <a:pt x="75" y="32"/>
                            </a:lnTo>
                            <a:lnTo>
                              <a:pt x="19" y="32"/>
                            </a:lnTo>
                            <a:lnTo>
                              <a:pt x="10" y="22"/>
                            </a:lnTo>
                            <a:lnTo>
                              <a:pt x="0" y="7"/>
                            </a:lnTo>
                            <a:lnTo>
                              <a:pt x="3"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30" name="Freeform 674"/>
                      <p:cNvSpPr>
                        <a:spLocks/>
                      </p:cNvSpPr>
                      <p:nvPr/>
                    </p:nvSpPr>
                    <p:spPr bwMode="auto">
                      <a:xfrm>
                        <a:off x="819" y="3623"/>
                        <a:ext cx="40" cy="12"/>
                      </a:xfrm>
                      <a:custGeom>
                        <a:avLst/>
                        <a:gdLst>
                          <a:gd name="T0" fmla="*/ 0 w 82"/>
                          <a:gd name="T1" fmla="*/ 36 h 36"/>
                          <a:gd name="T2" fmla="*/ 1 w 82"/>
                          <a:gd name="T3" fmla="*/ 21 h 36"/>
                          <a:gd name="T4" fmla="*/ 7 w 82"/>
                          <a:gd name="T5" fmla="*/ 8 h 36"/>
                          <a:gd name="T6" fmla="*/ 12 w 82"/>
                          <a:gd name="T7" fmla="*/ 0 h 36"/>
                          <a:gd name="T8" fmla="*/ 68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1" y="21"/>
                            </a:lnTo>
                            <a:lnTo>
                              <a:pt x="7" y="8"/>
                            </a:lnTo>
                            <a:lnTo>
                              <a:pt x="12" y="0"/>
                            </a:lnTo>
                            <a:lnTo>
                              <a:pt x="68"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16" name="Group 675"/>
                    <p:cNvGrpSpPr>
                      <a:grpSpLocks/>
                    </p:cNvGrpSpPr>
                    <p:nvPr/>
                  </p:nvGrpSpPr>
                  <p:grpSpPr bwMode="auto">
                    <a:xfrm>
                      <a:off x="823" y="3625"/>
                      <a:ext cx="49" cy="23"/>
                      <a:chOff x="823" y="3625"/>
                      <a:chExt cx="49" cy="23"/>
                    </a:xfrm>
                  </p:grpSpPr>
                  <p:sp>
                    <p:nvSpPr>
                      <p:cNvPr id="1025" name="Freeform 676"/>
                      <p:cNvSpPr>
                        <a:spLocks/>
                      </p:cNvSpPr>
                      <p:nvPr/>
                    </p:nvSpPr>
                    <p:spPr bwMode="auto">
                      <a:xfrm>
                        <a:off x="823" y="3625"/>
                        <a:ext cx="13" cy="23"/>
                      </a:xfrm>
                      <a:custGeom>
                        <a:avLst/>
                        <a:gdLst>
                          <a:gd name="T0" fmla="*/ 16 w 25"/>
                          <a:gd name="T1" fmla="*/ 68 h 68"/>
                          <a:gd name="T2" fmla="*/ 0 w 25"/>
                          <a:gd name="T3" fmla="*/ 27 h 68"/>
                          <a:gd name="T4" fmla="*/ 11 w 25"/>
                          <a:gd name="T5" fmla="*/ 0 h 68"/>
                          <a:gd name="T6" fmla="*/ 25 w 25"/>
                          <a:gd name="T7" fmla="*/ 30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1" y="0"/>
                            </a:lnTo>
                            <a:lnTo>
                              <a:pt x="25" y="30"/>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26" name="Freeform 677"/>
                      <p:cNvSpPr>
                        <a:spLocks/>
                      </p:cNvSpPr>
                      <p:nvPr/>
                    </p:nvSpPr>
                    <p:spPr bwMode="auto">
                      <a:xfrm>
                        <a:off x="828" y="3626"/>
                        <a:ext cx="37" cy="9"/>
                      </a:xfrm>
                      <a:custGeom>
                        <a:avLst/>
                        <a:gdLst>
                          <a:gd name="T0" fmla="*/ 1 w 73"/>
                          <a:gd name="T1" fmla="*/ 0 h 29"/>
                          <a:gd name="T2" fmla="*/ 50 w 73"/>
                          <a:gd name="T3" fmla="*/ 0 h 29"/>
                          <a:gd name="T4" fmla="*/ 51 w 73"/>
                          <a:gd name="T5" fmla="*/ 2 h 29"/>
                          <a:gd name="T6" fmla="*/ 56 w 73"/>
                          <a:gd name="T7" fmla="*/ 11 h 29"/>
                          <a:gd name="T8" fmla="*/ 73 w 73"/>
                          <a:gd name="T9" fmla="*/ 29 h 29"/>
                          <a:gd name="T10" fmla="*/ 18 w 73"/>
                          <a:gd name="T11" fmla="*/ 29 h 29"/>
                          <a:gd name="T12" fmla="*/ 9 w 73"/>
                          <a:gd name="T13" fmla="*/ 20 h 29"/>
                          <a:gd name="T14" fmla="*/ 0 w 73"/>
                          <a:gd name="T15" fmla="*/ 6 h 29"/>
                          <a:gd name="T16" fmla="*/ 1 w 73"/>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9">
                            <a:moveTo>
                              <a:pt x="1" y="0"/>
                            </a:moveTo>
                            <a:lnTo>
                              <a:pt x="50" y="0"/>
                            </a:lnTo>
                            <a:lnTo>
                              <a:pt x="51" y="2"/>
                            </a:lnTo>
                            <a:lnTo>
                              <a:pt x="56" y="11"/>
                            </a:lnTo>
                            <a:lnTo>
                              <a:pt x="73" y="29"/>
                            </a:lnTo>
                            <a:lnTo>
                              <a:pt x="18" y="29"/>
                            </a:lnTo>
                            <a:lnTo>
                              <a:pt x="9" y="20"/>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27" name="Freeform 678"/>
                      <p:cNvSpPr>
                        <a:spLocks/>
                      </p:cNvSpPr>
                      <p:nvPr/>
                    </p:nvSpPr>
                    <p:spPr bwMode="auto">
                      <a:xfrm>
                        <a:off x="832" y="3636"/>
                        <a:ext cx="40" cy="12"/>
                      </a:xfrm>
                      <a:custGeom>
                        <a:avLst/>
                        <a:gdLst>
                          <a:gd name="T0" fmla="*/ 0 w 82"/>
                          <a:gd name="T1" fmla="*/ 36 h 36"/>
                          <a:gd name="T2" fmla="*/ 2 w 82"/>
                          <a:gd name="T3" fmla="*/ 19 h 36"/>
                          <a:gd name="T4" fmla="*/ 6 w 82"/>
                          <a:gd name="T5" fmla="*/ 7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19"/>
                            </a:lnTo>
                            <a:lnTo>
                              <a:pt x="6" y="7"/>
                            </a:lnTo>
                            <a:lnTo>
                              <a:pt x="11" y="0"/>
                            </a:lnTo>
                            <a:lnTo>
                              <a:pt x="67"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17" name="Group 679"/>
                    <p:cNvGrpSpPr>
                      <a:grpSpLocks/>
                    </p:cNvGrpSpPr>
                    <p:nvPr/>
                  </p:nvGrpSpPr>
                  <p:grpSpPr bwMode="auto">
                    <a:xfrm>
                      <a:off x="836" y="3638"/>
                      <a:ext cx="50" cy="22"/>
                      <a:chOff x="836" y="3638"/>
                      <a:chExt cx="50" cy="22"/>
                    </a:xfrm>
                  </p:grpSpPr>
                  <p:sp>
                    <p:nvSpPr>
                      <p:cNvPr id="1022" name="Freeform 680"/>
                      <p:cNvSpPr>
                        <a:spLocks/>
                      </p:cNvSpPr>
                      <p:nvPr/>
                    </p:nvSpPr>
                    <p:spPr bwMode="auto">
                      <a:xfrm>
                        <a:off x="836" y="3638"/>
                        <a:ext cx="12" cy="22"/>
                      </a:xfrm>
                      <a:custGeom>
                        <a:avLst/>
                        <a:gdLst>
                          <a:gd name="T0" fmla="*/ 16 w 25"/>
                          <a:gd name="T1" fmla="*/ 68 h 68"/>
                          <a:gd name="T2" fmla="*/ 0 w 25"/>
                          <a:gd name="T3" fmla="*/ 27 h 68"/>
                          <a:gd name="T4" fmla="*/ 12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7"/>
                            </a:lnTo>
                            <a:lnTo>
                              <a:pt x="12"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23" name="Freeform 681"/>
                      <p:cNvSpPr>
                        <a:spLocks/>
                      </p:cNvSpPr>
                      <p:nvPr/>
                    </p:nvSpPr>
                    <p:spPr bwMode="auto">
                      <a:xfrm>
                        <a:off x="842" y="3638"/>
                        <a:ext cx="36" cy="10"/>
                      </a:xfrm>
                      <a:custGeom>
                        <a:avLst/>
                        <a:gdLst>
                          <a:gd name="T0" fmla="*/ 1 w 72"/>
                          <a:gd name="T1" fmla="*/ 0 h 30"/>
                          <a:gd name="T2" fmla="*/ 49 w 72"/>
                          <a:gd name="T3" fmla="*/ 0 h 30"/>
                          <a:gd name="T4" fmla="*/ 51 w 72"/>
                          <a:gd name="T5" fmla="*/ 3 h 30"/>
                          <a:gd name="T6" fmla="*/ 55 w 72"/>
                          <a:gd name="T7" fmla="*/ 12 h 30"/>
                          <a:gd name="T8" fmla="*/ 72 w 72"/>
                          <a:gd name="T9" fmla="*/ 30 h 30"/>
                          <a:gd name="T10" fmla="*/ 17 w 72"/>
                          <a:gd name="T11" fmla="*/ 30 h 30"/>
                          <a:gd name="T12" fmla="*/ 8 w 72"/>
                          <a:gd name="T13" fmla="*/ 21 h 30"/>
                          <a:gd name="T14" fmla="*/ 0 w 72"/>
                          <a:gd name="T15" fmla="*/ 5 h 30"/>
                          <a:gd name="T16" fmla="*/ 1 w 72"/>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0">
                            <a:moveTo>
                              <a:pt x="1" y="0"/>
                            </a:moveTo>
                            <a:lnTo>
                              <a:pt x="49" y="0"/>
                            </a:lnTo>
                            <a:lnTo>
                              <a:pt x="51" y="3"/>
                            </a:lnTo>
                            <a:lnTo>
                              <a:pt x="55" y="12"/>
                            </a:lnTo>
                            <a:lnTo>
                              <a:pt x="72" y="30"/>
                            </a:lnTo>
                            <a:lnTo>
                              <a:pt x="17" y="30"/>
                            </a:lnTo>
                            <a:lnTo>
                              <a:pt x="8" y="21"/>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24" name="Freeform 682"/>
                      <p:cNvSpPr>
                        <a:spLocks/>
                      </p:cNvSpPr>
                      <p:nvPr/>
                    </p:nvSpPr>
                    <p:spPr bwMode="auto">
                      <a:xfrm>
                        <a:off x="844" y="3648"/>
                        <a:ext cx="42" cy="12"/>
                      </a:xfrm>
                      <a:custGeom>
                        <a:avLst/>
                        <a:gdLst>
                          <a:gd name="T0" fmla="*/ 0 w 83"/>
                          <a:gd name="T1" fmla="*/ 36 h 36"/>
                          <a:gd name="T2" fmla="*/ 2 w 83"/>
                          <a:gd name="T3" fmla="*/ 19 h 36"/>
                          <a:gd name="T4" fmla="*/ 7 w 83"/>
                          <a:gd name="T5" fmla="*/ 8 h 36"/>
                          <a:gd name="T6" fmla="*/ 11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2" y="19"/>
                            </a:lnTo>
                            <a:lnTo>
                              <a:pt x="7" y="8"/>
                            </a:lnTo>
                            <a:lnTo>
                              <a:pt x="11"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1018" name="Group 683"/>
                    <p:cNvGrpSpPr>
                      <a:grpSpLocks/>
                    </p:cNvGrpSpPr>
                    <p:nvPr/>
                  </p:nvGrpSpPr>
                  <p:grpSpPr bwMode="auto">
                    <a:xfrm>
                      <a:off x="849" y="3651"/>
                      <a:ext cx="49" cy="22"/>
                      <a:chOff x="849" y="3651"/>
                      <a:chExt cx="49" cy="22"/>
                    </a:xfrm>
                  </p:grpSpPr>
                  <p:sp>
                    <p:nvSpPr>
                      <p:cNvPr id="1019" name="Freeform 684"/>
                      <p:cNvSpPr>
                        <a:spLocks/>
                      </p:cNvSpPr>
                      <p:nvPr/>
                    </p:nvSpPr>
                    <p:spPr bwMode="auto">
                      <a:xfrm>
                        <a:off x="849" y="3651"/>
                        <a:ext cx="12" cy="22"/>
                      </a:xfrm>
                      <a:custGeom>
                        <a:avLst/>
                        <a:gdLst>
                          <a:gd name="T0" fmla="*/ 15 w 25"/>
                          <a:gd name="T1" fmla="*/ 67 h 67"/>
                          <a:gd name="T2" fmla="*/ 0 w 25"/>
                          <a:gd name="T3" fmla="*/ 26 h 67"/>
                          <a:gd name="T4" fmla="*/ 10 w 25"/>
                          <a:gd name="T5" fmla="*/ 0 h 67"/>
                          <a:gd name="T6" fmla="*/ 25 w 25"/>
                          <a:gd name="T7" fmla="*/ 30 h 67"/>
                          <a:gd name="T8" fmla="*/ 15 w 25"/>
                          <a:gd name="T9" fmla="*/ 67 h 67"/>
                        </a:gdLst>
                        <a:ahLst/>
                        <a:cxnLst>
                          <a:cxn ang="0">
                            <a:pos x="T0" y="T1"/>
                          </a:cxn>
                          <a:cxn ang="0">
                            <a:pos x="T2" y="T3"/>
                          </a:cxn>
                          <a:cxn ang="0">
                            <a:pos x="T4" y="T5"/>
                          </a:cxn>
                          <a:cxn ang="0">
                            <a:pos x="T6" y="T7"/>
                          </a:cxn>
                          <a:cxn ang="0">
                            <a:pos x="T8" y="T9"/>
                          </a:cxn>
                        </a:cxnLst>
                        <a:rect l="0" t="0" r="r" b="b"/>
                        <a:pathLst>
                          <a:path w="25" h="67">
                            <a:moveTo>
                              <a:pt x="15" y="67"/>
                            </a:moveTo>
                            <a:lnTo>
                              <a:pt x="0" y="26"/>
                            </a:lnTo>
                            <a:lnTo>
                              <a:pt x="10" y="0"/>
                            </a:lnTo>
                            <a:lnTo>
                              <a:pt x="25" y="30"/>
                            </a:lnTo>
                            <a:lnTo>
                              <a:pt x="15" y="67"/>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20" name="Freeform 685"/>
                      <p:cNvSpPr>
                        <a:spLocks/>
                      </p:cNvSpPr>
                      <p:nvPr/>
                    </p:nvSpPr>
                    <p:spPr bwMode="auto">
                      <a:xfrm>
                        <a:off x="854" y="3651"/>
                        <a:ext cx="37" cy="10"/>
                      </a:xfrm>
                      <a:custGeom>
                        <a:avLst/>
                        <a:gdLst>
                          <a:gd name="T0" fmla="*/ 1 w 74"/>
                          <a:gd name="T1" fmla="*/ 0 h 29"/>
                          <a:gd name="T2" fmla="*/ 49 w 74"/>
                          <a:gd name="T3" fmla="*/ 0 h 29"/>
                          <a:gd name="T4" fmla="*/ 50 w 74"/>
                          <a:gd name="T5" fmla="*/ 2 h 29"/>
                          <a:gd name="T6" fmla="*/ 57 w 74"/>
                          <a:gd name="T7" fmla="*/ 11 h 29"/>
                          <a:gd name="T8" fmla="*/ 74 w 74"/>
                          <a:gd name="T9" fmla="*/ 29 h 29"/>
                          <a:gd name="T10" fmla="*/ 18 w 74"/>
                          <a:gd name="T11" fmla="*/ 29 h 29"/>
                          <a:gd name="T12" fmla="*/ 9 w 74"/>
                          <a:gd name="T13" fmla="*/ 20 h 29"/>
                          <a:gd name="T14" fmla="*/ 0 w 74"/>
                          <a:gd name="T15" fmla="*/ 5 h 29"/>
                          <a:gd name="T16" fmla="*/ 1 w 7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9">
                            <a:moveTo>
                              <a:pt x="1" y="0"/>
                            </a:moveTo>
                            <a:lnTo>
                              <a:pt x="49" y="0"/>
                            </a:lnTo>
                            <a:lnTo>
                              <a:pt x="50" y="2"/>
                            </a:lnTo>
                            <a:lnTo>
                              <a:pt x="57" y="11"/>
                            </a:lnTo>
                            <a:lnTo>
                              <a:pt x="74" y="29"/>
                            </a:lnTo>
                            <a:lnTo>
                              <a:pt x="18" y="29"/>
                            </a:lnTo>
                            <a:lnTo>
                              <a:pt x="9" y="20"/>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21" name="Freeform 686"/>
                      <p:cNvSpPr>
                        <a:spLocks/>
                      </p:cNvSpPr>
                      <p:nvPr/>
                    </p:nvSpPr>
                    <p:spPr bwMode="auto">
                      <a:xfrm>
                        <a:off x="857" y="3662"/>
                        <a:ext cx="41" cy="11"/>
                      </a:xfrm>
                      <a:custGeom>
                        <a:avLst/>
                        <a:gdLst>
                          <a:gd name="T0" fmla="*/ 0 w 81"/>
                          <a:gd name="T1" fmla="*/ 35 h 35"/>
                          <a:gd name="T2" fmla="*/ 1 w 81"/>
                          <a:gd name="T3" fmla="*/ 19 h 35"/>
                          <a:gd name="T4" fmla="*/ 5 w 81"/>
                          <a:gd name="T5" fmla="*/ 7 h 35"/>
                          <a:gd name="T6" fmla="*/ 10 w 81"/>
                          <a:gd name="T7" fmla="*/ 0 h 35"/>
                          <a:gd name="T8" fmla="*/ 67 w 81"/>
                          <a:gd name="T9" fmla="*/ 0 h 35"/>
                          <a:gd name="T10" fmla="*/ 81 w 81"/>
                          <a:gd name="T11" fmla="*/ 35 h 35"/>
                          <a:gd name="T12" fmla="*/ 0 w 81"/>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1" h="35">
                            <a:moveTo>
                              <a:pt x="0" y="35"/>
                            </a:moveTo>
                            <a:lnTo>
                              <a:pt x="1" y="19"/>
                            </a:lnTo>
                            <a:lnTo>
                              <a:pt x="5" y="7"/>
                            </a:lnTo>
                            <a:lnTo>
                              <a:pt x="10" y="0"/>
                            </a:lnTo>
                            <a:lnTo>
                              <a:pt x="67" y="0"/>
                            </a:lnTo>
                            <a:lnTo>
                              <a:pt x="81" y="35"/>
                            </a:lnTo>
                            <a:lnTo>
                              <a:pt x="0" y="35"/>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857" name="Group 687"/>
                  <p:cNvGrpSpPr>
                    <a:grpSpLocks/>
                  </p:cNvGrpSpPr>
                  <p:nvPr/>
                </p:nvGrpSpPr>
                <p:grpSpPr bwMode="auto">
                  <a:xfrm>
                    <a:off x="861" y="3665"/>
                    <a:ext cx="99" cy="74"/>
                    <a:chOff x="861" y="3665"/>
                    <a:chExt cx="99" cy="74"/>
                  </a:xfrm>
                </p:grpSpPr>
                <p:grpSp>
                  <p:nvGrpSpPr>
                    <p:cNvPr id="994" name="Group 688"/>
                    <p:cNvGrpSpPr>
                      <a:grpSpLocks/>
                    </p:cNvGrpSpPr>
                    <p:nvPr/>
                  </p:nvGrpSpPr>
                  <p:grpSpPr bwMode="auto">
                    <a:xfrm>
                      <a:off x="861" y="3665"/>
                      <a:ext cx="50" cy="23"/>
                      <a:chOff x="861" y="3665"/>
                      <a:chExt cx="50" cy="23"/>
                    </a:xfrm>
                  </p:grpSpPr>
                  <p:sp>
                    <p:nvSpPr>
                      <p:cNvPr id="1011" name="Freeform 689"/>
                      <p:cNvSpPr>
                        <a:spLocks/>
                      </p:cNvSpPr>
                      <p:nvPr/>
                    </p:nvSpPr>
                    <p:spPr bwMode="auto">
                      <a:xfrm>
                        <a:off x="861" y="3665"/>
                        <a:ext cx="12" cy="23"/>
                      </a:xfrm>
                      <a:custGeom>
                        <a:avLst/>
                        <a:gdLst>
                          <a:gd name="T0" fmla="*/ 16 w 25"/>
                          <a:gd name="T1" fmla="*/ 69 h 69"/>
                          <a:gd name="T2" fmla="*/ 0 w 25"/>
                          <a:gd name="T3" fmla="*/ 27 h 69"/>
                          <a:gd name="T4" fmla="*/ 11 w 25"/>
                          <a:gd name="T5" fmla="*/ 0 h 69"/>
                          <a:gd name="T6" fmla="*/ 25 w 25"/>
                          <a:gd name="T7" fmla="*/ 32 h 69"/>
                          <a:gd name="T8" fmla="*/ 16 w 25"/>
                          <a:gd name="T9" fmla="*/ 69 h 69"/>
                        </a:gdLst>
                        <a:ahLst/>
                        <a:cxnLst>
                          <a:cxn ang="0">
                            <a:pos x="T0" y="T1"/>
                          </a:cxn>
                          <a:cxn ang="0">
                            <a:pos x="T2" y="T3"/>
                          </a:cxn>
                          <a:cxn ang="0">
                            <a:pos x="T4" y="T5"/>
                          </a:cxn>
                          <a:cxn ang="0">
                            <a:pos x="T6" y="T7"/>
                          </a:cxn>
                          <a:cxn ang="0">
                            <a:pos x="T8" y="T9"/>
                          </a:cxn>
                        </a:cxnLst>
                        <a:rect l="0" t="0" r="r" b="b"/>
                        <a:pathLst>
                          <a:path w="25" h="69">
                            <a:moveTo>
                              <a:pt x="16" y="69"/>
                            </a:moveTo>
                            <a:lnTo>
                              <a:pt x="0" y="27"/>
                            </a:lnTo>
                            <a:lnTo>
                              <a:pt x="11" y="0"/>
                            </a:lnTo>
                            <a:lnTo>
                              <a:pt x="25" y="32"/>
                            </a:lnTo>
                            <a:lnTo>
                              <a:pt x="16"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12" name="Freeform 690"/>
                      <p:cNvSpPr>
                        <a:spLocks/>
                      </p:cNvSpPr>
                      <p:nvPr/>
                    </p:nvSpPr>
                    <p:spPr bwMode="auto">
                      <a:xfrm>
                        <a:off x="865" y="3666"/>
                        <a:ext cx="38" cy="10"/>
                      </a:xfrm>
                      <a:custGeom>
                        <a:avLst/>
                        <a:gdLst>
                          <a:gd name="T0" fmla="*/ 3 w 75"/>
                          <a:gd name="T1" fmla="*/ 0 h 31"/>
                          <a:gd name="T2" fmla="*/ 52 w 75"/>
                          <a:gd name="T3" fmla="*/ 0 h 31"/>
                          <a:gd name="T4" fmla="*/ 53 w 75"/>
                          <a:gd name="T5" fmla="*/ 4 h 31"/>
                          <a:gd name="T6" fmla="*/ 57 w 75"/>
                          <a:gd name="T7" fmla="*/ 13 h 31"/>
                          <a:gd name="T8" fmla="*/ 75 w 75"/>
                          <a:gd name="T9" fmla="*/ 31 h 31"/>
                          <a:gd name="T10" fmla="*/ 19 w 75"/>
                          <a:gd name="T11" fmla="*/ 31 h 31"/>
                          <a:gd name="T12" fmla="*/ 11 w 75"/>
                          <a:gd name="T13" fmla="*/ 22 h 31"/>
                          <a:gd name="T14" fmla="*/ 0 w 75"/>
                          <a:gd name="T15" fmla="*/ 7 h 31"/>
                          <a:gd name="T16" fmla="*/ 3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3" y="0"/>
                            </a:moveTo>
                            <a:lnTo>
                              <a:pt x="52" y="0"/>
                            </a:lnTo>
                            <a:lnTo>
                              <a:pt x="53" y="4"/>
                            </a:lnTo>
                            <a:lnTo>
                              <a:pt x="57" y="13"/>
                            </a:lnTo>
                            <a:lnTo>
                              <a:pt x="75" y="31"/>
                            </a:lnTo>
                            <a:lnTo>
                              <a:pt x="19" y="31"/>
                            </a:lnTo>
                            <a:lnTo>
                              <a:pt x="11" y="22"/>
                            </a:lnTo>
                            <a:lnTo>
                              <a:pt x="0" y="7"/>
                            </a:lnTo>
                            <a:lnTo>
                              <a:pt x="3"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13" name="Freeform 691"/>
                      <p:cNvSpPr>
                        <a:spLocks/>
                      </p:cNvSpPr>
                      <p:nvPr/>
                    </p:nvSpPr>
                    <p:spPr bwMode="auto">
                      <a:xfrm>
                        <a:off x="869" y="3676"/>
                        <a:ext cx="42" cy="12"/>
                      </a:xfrm>
                      <a:custGeom>
                        <a:avLst/>
                        <a:gdLst>
                          <a:gd name="T0" fmla="*/ 0 w 83"/>
                          <a:gd name="T1" fmla="*/ 36 h 36"/>
                          <a:gd name="T2" fmla="*/ 2 w 83"/>
                          <a:gd name="T3" fmla="*/ 20 h 36"/>
                          <a:gd name="T4" fmla="*/ 7 w 83"/>
                          <a:gd name="T5" fmla="*/ 7 h 36"/>
                          <a:gd name="T6" fmla="*/ 11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2" y="20"/>
                            </a:lnTo>
                            <a:lnTo>
                              <a:pt x="7" y="7"/>
                            </a:lnTo>
                            <a:lnTo>
                              <a:pt x="11"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995" name="Group 692"/>
                    <p:cNvGrpSpPr>
                      <a:grpSpLocks/>
                    </p:cNvGrpSpPr>
                    <p:nvPr/>
                  </p:nvGrpSpPr>
                  <p:grpSpPr bwMode="auto">
                    <a:xfrm>
                      <a:off x="873" y="3678"/>
                      <a:ext cx="49" cy="23"/>
                      <a:chOff x="873" y="3678"/>
                      <a:chExt cx="49" cy="23"/>
                    </a:xfrm>
                  </p:grpSpPr>
                  <p:sp>
                    <p:nvSpPr>
                      <p:cNvPr id="1008" name="Freeform 693"/>
                      <p:cNvSpPr>
                        <a:spLocks/>
                      </p:cNvSpPr>
                      <p:nvPr/>
                    </p:nvSpPr>
                    <p:spPr bwMode="auto">
                      <a:xfrm>
                        <a:off x="873" y="3678"/>
                        <a:ext cx="13" cy="23"/>
                      </a:xfrm>
                      <a:custGeom>
                        <a:avLst/>
                        <a:gdLst>
                          <a:gd name="T0" fmla="*/ 13 w 25"/>
                          <a:gd name="T1" fmla="*/ 70 h 70"/>
                          <a:gd name="T2" fmla="*/ 0 w 25"/>
                          <a:gd name="T3" fmla="*/ 27 h 70"/>
                          <a:gd name="T4" fmla="*/ 9 w 25"/>
                          <a:gd name="T5" fmla="*/ 0 h 70"/>
                          <a:gd name="T6" fmla="*/ 25 w 25"/>
                          <a:gd name="T7" fmla="*/ 31 h 70"/>
                          <a:gd name="T8" fmla="*/ 13 w 25"/>
                          <a:gd name="T9" fmla="*/ 70 h 70"/>
                        </a:gdLst>
                        <a:ahLst/>
                        <a:cxnLst>
                          <a:cxn ang="0">
                            <a:pos x="T0" y="T1"/>
                          </a:cxn>
                          <a:cxn ang="0">
                            <a:pos x="T2" y="T3"/>
                          </a:cxn>
                          <a:cxn ang="0">
                            <a:pos x="T4" y="T5"/>
                          </a:cxn>
                          <a:cxn ang="0">
                            <a:pos x="T6" y="T7"/>
                          </a:cxn>
                          <a:cxn ang="0">
                            <a:pos x="T8" y="T9"/>
                          </a:cxn>
                        </a:cxnLst>
                        <a:rect l="0" t="0" r="r" b="b"/>
                        <a:pathLst>
                          <a:path w="25" h="70">
                            <a:moveTo>
                              <a:pt x="13" y="70"/>
                            </a:moveTo>
                            <a:lnTo>
                              <a:pt x="0" y="27"/>
                            </a:lnTo>
                            <a:lnTo>
                              <a:pt x="9" y="0"/>
                            </a:lnTo>
                            <a:lnTo>
                              <a:pt x="25" y="31"/>
                            </a:lnTo>
                            <a:lnTo>
                              <a:pt x="13" y="7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09" name="Freeform 694"/>
                      <p:cNvSpPr>
                        <a:spLocks/>
                      </p:cNvSpPr>
                      <p:nvPr/>
                    </p:nvSpPr>
                    <p:spPr bwMode="auto">
                      <a:xfrm>
                        <a:off x="878" y="3678"/>
                        <a:ext cx="37" cy="10"/>
                      </a:xfrm>
                      <a:custGeom>
                        <a:avLst/>
                        <a:gdLst>
                          <a:gd name="T0" fmla="*/ 2 w 75"/>
                          <a:gd name="T1" fmla="*/ 0 h 30"/>
                          <a:gd name="T2" fmla="*/ 50 w 75"/>
                          <a:gd name="T3" fmla="*/ 0 h 30"/>
                          <a:gd name="T4" fmla="*/ 52 w 75"/>
                          <a:gd name="T5" fmla="*/ 3 h 30"/>
                          <a:gd name="T6" fmla="*/ 57 w 75"/>
                          <a:gd name="T7" fmla="*/ 12 h 30"/>
                          <a:gd name="T8" fmla="*/ 75 w 75"/>
                          <a:gd name="T9" fmla="*/ 30 h 30"/>
                          <a:gd name="T10" fmla="*/ 19 w 75"/>
                          <a:gd name="T11" fmla="*/ 30 h 30"/>
                          <a:gd name="T12" fmla="*/ 11 w 75"/>
                          <a:gd name="T13" fmla="*/ 20 h 30"/>
                          <a:gd name="T14" fmla="*/ 0 w 75"/>
                          <a:gd name="T15" fmla="*/ 6 h 30"/>
                          <a:gd name="T16" fmla="*/ 2 w 7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0">
                            <a:moveTo>
                              <a:pt x="2" y="0"/>
                            </a:moveTo>
                            <a:lnTo>
                              <a:pt x="50" y="0"/>
                            </a:lnTo>
                            <a:lnTo>
                              <a:pt x="52" y="3"/>
                            </a:lnTo>
                            <a:lnTo>
                              <a:pt x="57" y="12"/>
                            </a:lnTo>
                            <a:lnTo>
                              <a:pt x="75" y="30"/>
                            </a:lnTo>
                            <a:lnTo>
                              <a:pt x="19" y="30"/>
                            </a:lnTo>
                            <a:lnTo>
                              <a:pt x="11" y="20"/>
                            </a:lnTo>
                            <a:lnTo>
                              <a:pt x="0" y="6"/>
                            </a:lnTo>
                            <a:lnTo>
                              <a:pt x="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10" name="Freeform 695"/>
                      <p:cNvSpPr>
                        <a:spLocks/>
                      </p:cNvSpPr>
                      <p:nvPr/>
                    </p:nvSpPr>
                    <p:spPr bwMode="auto">
                      <a:xfrm>
                        <a:off x="880" y="3688"/>
                        <a:ext cx="42" cy="13"/>
                      </a:xfrm>
                      <a:custGeom>
                        <a:avLst/>
                        <a:gdLst>
                          <a:gd name="T0" fmla="*/ 0 w 82"/>
                          <a:gd name="T1" fmla="*/ 38 h 38"/>
                          <a:gd name="T2" fmla="*/ 4 w 82"/>
                          <a:gd name="T3" fmla="*/ 21 h 38"/>
                          <a:gd name="T4" fmla="*/ 8 w 82"/>
                          <a:gd name="T5" fmla="*/ 8 h 38"/>
                          <a:gd name="T6" fmla="*/ 13 w 82"/>
                          <a:gd name="T7" fmla="*/ 0 h 38"/>
                          <a:gd name="T8" fmla="*/ 69 w 82"/>
                          <a:gd name="T9" fmla="*/ 0 h 38"/>
                          <a:gd name="T10" fmla="*/ 82 w 82"/>
                          <a:gd name="T11" fmla="*/ 38 h 38"/>
                          <a:gd name="T12" fmla="*/ 0 w 82"/>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82" h="38">
                            <a:moveTo>
                              <a:pt x="0" y="38"/>
                            </a:moveTo>
                            <a:lnTo>
                              <a:pt x="4" y="21"/>
                            </a:lnTo>
                            <a:lnTo>
                              <a:pt x="8" y="8"/>
                            </a:lnTo>
                            <a:lnTo>
                              <a:pt x="13" y="0"/>
                            </a:lnTo>
                            <a:lnTo>
                              <a:pt x="69" y="0"/>
                            </a:lnTo>
                            <a:lnTo>
                              <a:pt x="82" y="38"/>
                            </a:lnTo>
                            <a:lnTo>
                              <a:pt x="0" y="38"/>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996" name="Group 696"/>
                    <p:cNvGrpSpPr>
                      <a:grpSpLocks/>
                    </p:cNvGrpSpPr>
                    <p:nvPr/>
                  </p:nvGrpSpPr>
                  <p:grpSpPr bwMode="auto">
                    <a:xfrm>
                      <a:off x="886" y="3690"/>
                      <a:ext cx="49" cy="23"/>
                      <a:chOff x="886" y="3690"/>
                      <a:chExt cx="49" cy="23"/>
                    </a:xfrm>
                  </p:grpSpPr>
                  <p:sp>
                    <p:nvSpPr>
                      <p:cNvPr id="1005" name="Freeform 697"/>
                      <p:cNvSpPr>
                        <a:spLocks/>
                      </p:cNvSpPr>
                      <p:nvPr/>
                    </p:nvSpPr>
                    <p:spPr bwMode="auto">
                      <a:xfrm>
                        <a:off x="886" y="3690"/>
                        <a:ext cx="12" cy="23"/>
                      </a:xfrm>
                      <a:custGeom>
                        <a:avLst/>
                        <a:gdLst>
                          <a:gd name="T0" fmla="*/ 14 w 24"/>
                          <a:gd name="T1" fmla="*/ 70 h 70"/>
                          <a:gd name="T2" fmla="*/ 0 w 24"/>
                          <a:gd name="T3" fmla="*/ 29 h 70"/>
                          <a:gd name="T4" fmla="*/ 10 w 24"/>
                          <a:gd name="T5" fmla="*/ 0 h 70"/>
                          <a:gd name="T6" fmla="*/ 24 w 24"/>
                          <a:gd name="T7" fmla="*/ 33 h 70"/>
                          <a:gd name="T8" fmla="*/ 14 w 24"/>
                          <a:gd name="T9" fmla="*/ 70 h 70"/>
                        </a:gdLst>
                        <a:ahLst/>
                        <a:cxnLst>
                          <a:cxn ang="0">
                            <a:pos x="T0" y="T1"/>
                          </a:cxn>
                          <a:cxn ang="0">
                            <a:pos x="T2" y="T3"/>
                          </a:cxn>
                          <a:cxn ang="0">
                            <a:pos x="T4" y="T5"/>
                          </a:cxn>
                          <a:cxn ang="0">
                            <a:pos x="T6" y="T7"/>
                          </a:cxn>
                          <a:cxn ang="0">
                            <a:pos x="T8" y="T9"/>
                          </a:cxn>
                        </a:cxnLst>
                        <a:rect l="0" t="0" r="r" b="b"/>
                        <a:pathLst>
                          <a:path w="24" h="70">
                            <a:moveTo>
                              <a:pt x="14" y="70"/>
                            </a:moveTo>
                            <a:lnTo>
                              <a:pt x="0" y="29"/>
                            </a:lnTo>
                            <a:lnTo>
                              <a:pt x="10" y="0"/>
                            </a:lnTo>
                            <a:lnTo>
                              <a:pt x="24" y="33"/>
                            </a:lnTo>
                            <a:lnTo>
                              <a:pt x="14" y="70"/>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06" name="Freeform 698"/>
                      <p:cNvSpPr>
                        <a:spLocks/>
                      </p:cNvSpPr>
                      <p:nvPr/>
                    </p:nvSpPr>
                    <p:spPr bwMode="auto">
                      <a:xfrm>
                        <a:off x="890" y="3691"/>
                        <a:ext cx="38" cy="10"/>
                      </a:xfrm>
                      <a:custGeom>
                        <a:avLst/>
                        <a:gdLst>
                          <a:gd name="T0" fmla="*/ 3 w 75"/>
                          <a:gd name="T1" fmla="*/ 0 h 31"/>
                          <a:gd name="T2" fmla="*/ 52 w 75"/>
                          <a:gd name="T3" fmla="*/ 0 h 31"/>
                          <a:gd name="T4" fmla="*/ 53 w 75"/>
                          <a:gd name="T5" fmla="*/ 2 h 31"/>
                          <a:gd name="T6" fmla="*/ 57 w 75"/>
                          <a:gd name="T7" fmla="*/ 11 h 31"/>
                          <a:gd name="T8" fmla="*/ 75 w 75"/>
                          <a:gd name="T9" fmla="*/ 31 h 31"/>
                          <a:gd name="T10" fmla="*/ 19 w 75"/>
                          <a:gd name="T11" fmla="*/ 31 h 31"/>
                          <a:gd name="T12" fmla="*/ 10 w 75"/>
                          <a:gd name="T13" fmla="*/ 22 h 31"/>
                          <a:gd name="T14" fmla="*/ 0 w 75"/>
                          <a:gd name="T15" fmla="*/ 6 h 31"/>
                          <a:gd name="T16" fmla="*/ 3 w 75"/>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1">
                            <a:moveTo>
                              <a:pt x="3" y="0"/>
                            </a:moveTo>
                            <a:lnTo>
                              <a:pt x="52" y="0"/>
                            </a:lnTo>
                            <a:lnTo>
                              <a:pt x="53" y="2"/>
                            </a:lnTo>
                            <a:lnTo>
                              <a:pt x="57" y="11"/>
                            </a:lnTo>
                            <a:lnTo>
                              <a:pt x="75" y="31"/>
                            </a:lnTo>
                            <a:lnTo>
                              <a:pt x="19" y="31"/>
                            </a:lnTo>
                            <a:lnTo>
                              <a:pt x="10" y="22"/>
                            </a:lnTo>
                            <a:lnTo>
                              <a:pt x="0" y="6"/>
                            </a:lnTo>
                            <a:lnTo>
                              <a:pt x="3"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07" name="Freeform 699"/>
                      <p:cNvSpPr>
                        <a:spLocks/>
                      </p:cNvSpPr>
                      <p:nvPr/>
                    </p:nvSpPr>
                    <p:spPr bwMode="auto">
                      <a:xfrm>
                        <a:off x="893" y="3701"/>
                        <a:ext cx="42" cy="12"/>
                      </a:xfrm>
                      <a:custGeom>
                        <a:avLst/>
                        <a:gdLst>
                          <a:gd name="T0" fmla="*/ 0 w 83"/>
                          <a:gd name="T1" fmla="*/ 36 h 36"/>
                          <a:gd name="T2" fmla="*/ 1 w 83"/>
                          <a:gd name="T3" fmla="*/ 19 h 36"/>
                          <a:gd name="T4" fmla="*/ 8 w 83"/>
                          <a:gd name="T5" fmla="*/ 7 h 36"/>
                          <a:gd name="T6" fmla="*/ 12 w 83"/>
                          <a:gd name="T7" fmla="*/ 0 h 36"/>
                          <a:gd name="T8" fmla="*/ 68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19"/>
                            </a:lnTo>
                            <a:lnTo>
                              <a:pt x="8" y="7"/>
                            </a:lnTo>
                            <a:lnTo>
                              <a:pt x="12" y="0"/>
                            </a:lnTo>
                            <a:lnTo>
                              <a:pt x="68"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997" name="Group 700"/>
                    <p:cNvGrpSpPr>
                      <a:grpSpLocks/>
                    </p:cNvGrpSpPr>
                    <p:nvPr/>
                  </p:nvGrpSpPr>
                  <p:grpSpPr bwMode="auto">
                    <a:xfrm>
                      <a:off x="899" y="3703"/>
                      <a:ext cx="48" cy="23"/>
                      <a:chOff x="899" y="3703"/>
                      <a:chExt cx="48" cy="23"/>
                    </a:xfrm>
                  </p:grpSpPr>
                  <p:sp>
                    <p:nvSpPr>
                      <p:cNvPr id="1002" name="Freeform 701"/>
                      <p:cNvSpPr>
                        <a:spLocks/>
                      </p:cNvSpPr>
                      <p:nvPr/>
                    </p:nvSpPr>
                    <p:spPr bwMode="auto">
                      <a:xfrm>
                        <a:off x="899" y="3703"/>
                        <a:ext cx="12" cy="23"/>
                      </a:xfrm>
                      <a:custGeom>
                        <a:avLst/>
                        <a:gdLst>
                          <a:gd name="T0" fmla="*/ 15 w 25"/>
                          <a:gd name="T1" fmla="*/ 68 h 68"/>
                          <a:gd name="T2" fmla="*/ 0 w 25"/>
                          <a:gd name="T3" fmla="*/ 27 h 68"/>
                          <a:gd name="T4" fmla="*/ 10 w 25"/>
                          <a:gd name="T5" fmla="*/ 0 h 68"/>
                          <a:gd name="T6" fmla="*/ 25 w 25"/>
                          <a:gd name="T7" fmla="*/ 31 h 68"/>
                          <a:gd name="T8" fmla="*/ 15 w 25"/>
                          <a:gd name="T9" fmla="*/ 68 h 68"/>
                        </a:gdLst>
                        <a:ahLst/>
                        <a:cxnLst>
                          <a:cxn ang="0">
                            <a:pos x="T0" y="T1"/>
                          </a:cxn>
                          <a:cxn ang="0">
                            <a:pos x="T2" y="T3"/>
                          </a:cxn>
                          <a:cxn ang="0">
                            <a:pos x="T4" y="T5"/>
                          </a:cxn>
                          <a:cxn ang="0">
                            <a:pos x="T6" y="T7"/>
                          </a:cxn>
                          <a:cxn ang="0">
                            <a:pos x="T8" y="T9"/>
                          </a:cxn>
                        </a:cxnLst>
                        <a:rect l="0" t="0" r="r" b="b"/>
                        <a:pathLst>
                          <a:path w="25" h="68">
                            <a:moveTo>
                              <a:pt x="15" y="68"/>
                            </a:moveTo>
                            <a:lnTo>
                              <a:pt x="0" y="27"/>
                            </a:lnTo>
                            <a:lnTo>
                              <a:pt x="10" y="0"/>
                            </a:lnTo>
                            <a:lnTo>
                              <a:pt x="25" y="31"/>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03" name="Freeform 702"/>
                      <p:cNvSpPr>
                        <a:spLocks/>
                      </p:cNvSpPr>
                      <p:nvPr/>
                    </p:nvSpPr>
                    <p:spPr bwMode="auto">
                      <a:xfrm>
                        <a:off x="903" y="3703"/>
                        <a:ext cx="38" cy="10"/>
                      </a:xfrm>
                      <a:custGeom>
                        <a:avLst/>
                        <a:gdLst>
                          <a:gd name="T0" fmla="*/ 1 w 75"/>
                          <a:gd name="T1" fmla="*/ 0 h 30"/>
                          <a:gd name="T2" fmla="*/ 50 w 75"/>
                          <a:gd name="T3" fmla="*/ 0 h 30"/>
                          <a:gd name="T4" fmla="*/ 51 w 75"/>
                          <a:gd name="T5" fmla="*/ 3 h 30"/>
                          <a:gd name="T6" fmla="*/ 56 w 75"/>
                          <a:gd name="T7" fmla="*/ 12 h 30"/>
                          <a:gd name="T8" fmla="*/ 75 w 75"/>
                          <a:gd name="T9" fmla="*/ 30 h 30"/>
                          <a:gd name="T10" fmla="*/ 18 w 75"/>
                          <a:gd name="T11" fmla="*/ 30 h 30"/>
                          <a:gd name="T12" fmla="*/ 9 w 75"/>
                          <a:gd name="T13" fmla="*/ 21 h 30"/>
                          <a:gd name="T14" fmla="*/ 0 w 75"/>
                          <a:gd name="T15" fmla="*/ 7 h 30"/>
                          <a:gd name="T16" fmla="*/ 1 w 75"/>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30">
                            <a:moveTo>
                              <a:pt x="1" y="0"/>
                            </a:moveTo>
                            <a:lnTo>
                              <a:pt x="50" y="0"/>
                            </a:lnTo>
                            <a:lnTo>
                              <a:pt x="51" y="3"/>
                            </a:lnTo>
                            <a:lnTo>
                              <a:pt x="56" y="12"/>
                            </a:lnTo>
                            <a:lnTo>
                              <a:pt x="75" y="30"/>
                            </a:lnTo>
                            <a:lnTo>
                              <a:pt x="18" y="30"/>
                            </a:lnTo>
                            <a:lnTo>
                              <a:pt x="9" y="21"/>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04" name="Freeform 703"/>
                      <p:cNvSpPr>
                        <a:spLocks/>
                      </p:cNvSpPr>
                      <p:nvPr/>
                    </p:nvSpPr>
                    <p:spPr bwMode="auto">
                      <a:xfrm>
                        <a:off x="907" y="3714"/>
                        <a:ext cx="40" cy="12"/>
                      </a:xfrm>
                      <a:custGeom>
                        <a:avLst/>
                        <a:gdLst>
                          <a:gd name="T0" fmla="*/ 0 w 82"/>
                          <a:gd name="T1" fmla="*/ 36 h 36"/>
                          <a:gd name="T2" fmla="*/ 2 w 82"/>
                          <a:gd name="T3" fmla="*/ 19 h 36"/>
                          <a:gd name="T4" fmla="*/ 5 w 82"/>
                          <a:gd name="T5" fmla="*/ 8 h 36"/>
                          <a:gd name="T6" fmla="*/ 12 w 82"/>
                          <a:gd name="T7" fmla="*/ 0 h 36"/>
                          <a:gd name="T8" fmla="*/ 69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19"/>
                            </a:lnTo>
                            <a:lnTo>
                              <a:pt x="5" y="8"/>
                            </a:lnTo>
                            <a:lnTo>
                              <a:pt x="12" y="0"/>
                            </a:lnTo>
                            <a:lnTo>
                              <a:pt x="69" y="0"/>
                            </a:lnTo>
                            <a:lnTo>
                              <a:pt x="82"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998" name="Group 704"/>
                    <p:cNvGrpSpPr>
                      <a:grpSpLocks/>
                    </p:cNvGrpSpPr>
                    <p:nvPr/>
                  </p:nvGrpSpPr>
                  <p:grpSpPr bwMode="auto">
                    <a:xfrm>
                      <a:off x="912" y="3716"/>
                      <a:ext cx="48" cy="23"/>
                      <a:chOff x="912" y="3716"/>
                      <a:chExt cx="48" cy="23"/>
                    </a:xfrm>
                  </p:grpSpPr>
                  <p:sp>
                    <p:nvSpPr>
                      <p:cNvPr id="999" name="Freeform 705"/>
                      <p:cNvSpPr>
                        <a:spLocks/>
                      </p:cNvSpPr>
                      <p:nvPr/>
                    </p:nvSpPr>
                    <p:spPr bwMode="auto">
                      <a:xfrm>
                        <a:off x="912" y="3716"/>
                        <a:ext cx="11" cy="23"/>
                      </a:xfrm>
                      <a:custGeom>
                        <a:avLst/>
                        <a:gdLst>
                          <a:gd name="T0" fmla="*/ 13 w 22"/>
                          <a:gd name="T1" fmla="*/ 68 h 68"/>
                          <a:gd name="T2" fmla="*/ 0 w 22"/>
                          <a:gd name="T3" fmla="*/ 27 h 68"/>
                          <a:gd name="T4" fmla="*/ 9 w 22"/>
                          <a:gd name="T5" fmla="*/ 0 h 68"/>
                          <a:gd name="T6" fmla="*/ 22 w 22"/>
                          <a:gd name="T7" fmla="*/ 30 h 68"/>
                          <a:gd name="T8" fmla="*/ 13 w 22"/>
                          <a:gd name="T9" fmla="*/ 68 h 68"/>
                        </a:gdLst>
                        <a:ahLst/>
                        <a:cxnLst>
                          <a:cxn ang="0">
                            <a:pos x="T0" y="T1"/>
                          </a:cxn>
                          <a:cxn ang="0">
                            <a:pos x="T2" y="T3"/>
                          </a:cxn>
                          <a:cxn ang="0">
                            <a:pos x="T4" y="T5"/>
                          </a:cxn>
                          <a:cxn ang="0">
                            <a:pos x="T6" y="T7"/>
                          </a:cxn>
                          <a:cxn ang="0">
                            <a:pos x="T8" y="T9"/>
                          </a:cxn>
                        </a:cxnLst>
                        <a:rect l="0" t="0" r="r" b="b"/>
                        <a:pathLst>
                          <a:path w="22" h="68">
                            <a:moveTo>
                              <a:pt x="13" y="68"/>
                            </a:moveTo>
                            <a:lnTo>
                              <a:pt x="0" y="27"/>
                            </a:lnTo>
                            <a:lnTo>
                              <a:pt x="9" y="0"/>
                            </a:lnTo>
                            <a:lnTo>
                              <a:pt x="22" y="30"/>
                            </a:lnTo>
                            <a:lnTo>
                              <a:pt x="13"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00" name="Freeform 706"/>
                      <p:cNvSpPr>
                        <a:spLocks/>
                      </p:cNvSpPr>
                      <p:nvPr/>
                    </p:nvSpPr>
                    <p:spPr bwMode="auto">
                      <a:xfrm>
                        <a:off x="916" y="3717"/>
                        <a:ext cx="37" cy="9"/>
                      </a:xfrm>
                      <a:custGeom>
                        <a:avLst/>
                        <a:gdLst>
                          <a:gd name="T0" fmla="*/ 1 w 74"/>
                          <a:gd name="T1" fmla="*/ 0 h 29"/>
                          <a:gd name="T2" fmla="*/ 50 w 74"/>
                          <a:gd name="T3" fmla="*/ 0 h 29"/>
                          <a:gd name="T4" fmla="*/ 51 w 74"/>
                          <a:gd name="T5" fmla="*/ 3 h 29"/>
                          <a:gd name="T6" fmla="*/ 55 w 74"/>
                          <a:gd name="T7" fmla="*/ 11 h 29"/>
                          <a:gd name="T8" fmla="*/ 74 w 74"/>
                          <a:gd name="T9" fmla="*/ 29 h 29"/>
                          <a:gd name="T10" fmla="*/ 18 w 74"/>
                          <a:gd name="T11" fmla="*/ 29 h 29"/>
                          <a:gd name="T12" fmla="*/ 8 w 74"/>
                          <a:gd name="T13" fmla="*/ 20 h 29"/>
                          <a:gd name="T14" fmla="*/ 0 w 74"/>
                          <a:gd name="T15" fmla="*/ 6 h 29"/>
                          <a:gd name="T16" fmla="*/ 1 w 7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9">
                            <a:moveTo>
                              <a:pt x="1" y="0"/>
                            </a:moveTo>
                            <a:lnTo>
                              <a:pt x="50" y="0"/>
                            </a:lnTo>
                            <a:lnTo>
                              <a:pt x="51" y="3"/>
                            </a:lnTo>
                            <a:lnTo>
                              <a:pt x="55" y="11"/>
                            </a:lnTo>
                            <a:lnTo>
                              <a:pt x="74" y="29"/>
                            </a:lnTo>
                            <a:lnTo>
                              <a:pt x="18" y="29"/>
                            </a:lnTo>
                            <a:lnTo>
                              <a:pt x="8" y="20"/>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1001" name="Freeform 707"/>
                      <p:cNvSpPr>
                        <a:spLocks/>
                      </p:cNvSpPr>
                      <p:nvPr/>
                    </p:nvSpPr>
                    <p:spPr bwMode="auto">
                      <a:xfrm>
                        <a:off x="919" y="3727"/>
                        <a:ext cx="41" cy="12"/>
                      </a:xfrm>
                      <a:custGeom>
                        <a:avLst/>
                        <a:gdLst>
                          <a:gd name="T0" fmla="*/ 0 w 83"/>
                          <a:gd name="T1" fmla="*/ 36 h 36"/>
                          <a:gd name="T2" fmla="*/ 1 w 83"/>
                          <a:gd name="T3" fmla="*/ 19 h 36"/>
                          <a:gd name="T4" fmla="*/ 7 w 83"/>
                          <a:gd name="T5" fmla="*/ 7 h 36"/>
                          <a:gd name="T6" fmla="*/ 11 w 83"/>
                          <a:gd name="T7" fmla="*/ 0 h 36"/>
                          <a:gd name="T8" fmla="*/ 69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19"/>
                            </a:lnTo>
                            <a:lnTo>
                              <a:pt x="7" y="7"/>
                            </a:lnTo>
                            <a:lnTo>
                              <a:pt x="11" y="0"/>
                            </a:lnTo>
                            <a:lnTo>
                              <a:pt x="69"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858" name="Group 708"/>
                  <p:cNvGrpSpPr>
                    <a:grpSpLocks/>
                  </p:cNvGrpSpPr>
                  <p:nvPr/>
                </p:nvGrpSpPr>
                <p:grpSpPr bwMode="auto">
                  <a:xfrm>
                    <a:off x="922" y="3727"/>
                    <a:ext cx="49" cy="23"/>
                    <a:chOff x="922" y="3727"/>
                    <a:chExt cx="49" cy="23"/>
                  </a:xfrm>
                </p:grpSpPr>
                <p:sp>
                  <p:nvSpPr>
                    <p:cNvPr id="991" name="Freeform 709"/>
                    <p:cNvSpPr>
                      <a:spLocks/>
                    </p:cNvSpPr>
                    <p:nvPr/>
                  </p:nvSpPr>
                  <p:spPr bwMode="auto">
                    <a:xfrm>
                      <a:off x="922" y="3727"/>
                      <a:ext cx="12" cy="23"/>
                    </a:xfrm>
                    <a:custGeom>
                      <a:avLst/>
                      <a:gdLst>
                        <a:gd name="T0" fmla="*/ 15 w 24"/>
                        <a:gd name="T1" fmla="*/ 69 h 69"/>
                        <a:gd name="T2" fmla="*/ 0 w 24"/>
                        <a:gd name="T3" fmla="*/ 27 h 69"/>
                        <a:gd name="T4" fmla="*/ 11 w 24"/>
                        <a:gd name="T5" fmla="*/ 0 h 69"/>
                        <a:gd name="T6" fmla="*/ 24 w 24"/>
                        <a:gd name="T7" fmla="*/ 32 h 69"/>
                        <a:gd name="T8" fmla="*/ 15 w 24"/>
                        <a:gd name="T9" fmla="*/ 69 h 69"/>
                      </a:gdLst>
                      <a:ahLst/>
                      <a:cxnLst>
                        <a:cxn ang="0">
                          <a:pos x="T0" y="T1"/>
                        </a:cxn>
                        <a:cxn ang="0">
                          <a:pos x="T2" y="T3"/>
                        </a:cxn>
                        <a:cxn ang="0">
                          <a:pos x="T4" y="T5"/>
                        </a:cxn>
                        <a:cxn ang="0">
                          <a:pos x="T6" y="T7"/>
                        </a:cxn>
                        <a:cxn ang="0">
                          <a:pos x="T8" y="T9"/>
                        </a:cxn>
                      </a:cxnLst>
                      <a:rect l="0" t="0" r="r" b="b"/>
                      <a:pathLst>
                        <a:path w="24" h="69">
                          <a:moveTo>
                            <a:pt x="15" y="69"/>
                          </a:moveTo>
                          <a:lnTo>
                            <a:pt x="0" y="27"/>
                          </a:lnTo>
                          <a:lnTo>
                            <a:pt x="11" y="0"/>
                          </a:lnTo>
                          <a:lnTo>
                            <a:pt x="24" y="32"/>
                          </a:lnTo>
                          <a:lnTo>
                            <a:pt x="15" y="69"/>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92" name="Freeform 710"/>
                    <p:cNvSpPr>
                      <a:spLocks/>
                    </p:cNvSpPr>
                    <p:nvPr/>
                  </p:nvSpPr>
                  <p:spPr bwMode="auto">
                    <a:xfrm>
                      <a:off x="927" y="3728"/>
                      <a:ext cx="36" cy="10"/>
                    </a:xfrm>
                    <a:custGeom>
                      <a:avLst/>
                      <a:gdLst>
                        <a:gd name="T0" fmla="*/ 1 w 72"/>
                        <a:gd name="T1" fmla="*/ 0 h 31"/>
                        <a:gd name="T2" fmla="*/ 49 w 72"/>
                        <a:gd name="T3" fmla="*/ 0 h 31"/>
                        <a:gd name="T4" fmla="*/ 50 w 72"/>
                        <a:gd name="T5" fmla="*/ 4 h 31"/>
                        <a:gd name="T6" fmla="*/ 56 w 72"/>
                        <a:gd name="T7" fmla="*/ 13 h 31"/>
                        <a:gd name="T8" fmla="*/ 72 w 72"/>
                        <a:gd name="T9" fmla="*/ 31 h 31"/>
                        <a:gd name="T10" fmla="*/ 18 w 72"/>
                        <a:gd name="T11" fmla="*/ 31 h 31"/>
                        <a:gd name="T12" fmla="*/ 9 w 72"/>
                        <a:gd name="T13" fmla="*/ 22 h 31"/>
                        <a:gd name="T14" fmla="*/ 0 w 72"/>
                        <a:gd name="T15" fmla="*/ 7 h 31"/>
                        <a:gd name="T16" fmla="*/ 1 w 72"/>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1">
                          <a:moveTo>
                            <a:pt x="1" y="0"/>
                          </a:moveTo>
                          <a:lnTo>
                            <a:pt x="49" y="0"/>
                          </a:lnTo>
                          <a:lnTo>
                            <a:pt x="50" y="4"/>
                          </a:lnTo>
                          <a:lnTo>
                            <a:pt x="56" y="13"/>
                          </a:lnTo>
                          <a:lnTo>
                            <a:pt x="72" y="31"/>
                          </a:lnTo>
                          <a:lnTo>
                            <a:pt x="18" y="31"/>
                          </a:lnTo>
                          <a:lnTo>
                            <a:pt x="9" y="22"/>
                          </a:lnTo>
                          <a:lnTo>
                            <a:pt x="0" y="7"/>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93" name="Freeform 711"/>
                    <p:cNvSpPr>
                      <a:spLocks/>
                    </p:cNvSpPr>
                    <p:nvPr/>
                  </p:nvSpPr>
                  <p:spPr bwMode="auto">
                    <a:xfrm>
                      <a:off x="930" y="3738"/>
                      <a:ext cx="41" cy="12"/>
                    </a:xfrm>
                    <a:custGeom>
                      <a:avLst/>
                      <a:gdLst>
                        <a:gd name="T0" fmla="*/ 0 w 83"/>
                        <a:gd name="T1" fmla="*/ 36 h 36"/>
                        <a:gd name="T2" fmla="*/ 2 w 83"/>
                        <a:gd name="T3" fmla="*/ 20 h 36"/>
                        <a:gd name="T4" fmla="*/ 7 w 83"/>
                        <a:gd name="T5" fmla="*/ 7 h 36"/>
                        <a:gd name="T6" fmla="*/ 11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2" y="20"/>
                          </a:lnTo>
                          <a:lnTo>
                            <a:pt x="7" y="7"/>
                          </a:lnTo>
                          <a:lnTo>
                            <a:pt x="11"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59" name="Group 712"/>
                  <p:cNvGrpSpPr>
                    <a:grpSpLocks/>
                  </p:cNvGrpSpPr>
                  <p:nvPr/>
                </p:nvGrpSpPr>
                <p:grpSpPr bwMode="auto">
                  <a:xfrm>
                    <a:off x="895" y="3526"/>
                    <a:ext cx="44" cy="23"/>
                    <a:chOff x="895" y="3526"/>
                    <a:chExt cx="44" cy="23"/>
                  </a:xfrm>
                </p:grpSpPr>
                <p:sp>
                  <p:nvSpPr>
                    <p:cNvPr id="988" name="Freeform 713"/>
                    <p:cNvSpPr>
                      <a:spLocks/>
                    </p:cNvSpPr>
                    <p:nvPr/>
                  </p:nvSpPr>
                  <p:spPr bwMode="auto">
                    <a:xfrm>
                      <a:off x="895" y="3526"/>
                      <a:ext cx="19" cy="23"/>
                    </a:xfrm>
                    <a:custGeom>
                      <a:avLst/>
                      <a:gdLst>
                        <a:gd name="T0" fmla="*/ 22 w 38"/>
                        <a:gd name="T1" fmla="*/ 69 h 69"/>
                        <a:gd name="T2" fmla="*/ 0 w 38"/>
                        <a:gd name="T3" fmla="*/ 34 h 69"/>
                        <a:gd name="T4" fmla="*/ 11 w 38"/>
                        <a:gd name="T5" fmla="*/ 0 h 69"/>
                        <a:gd name="T6" fmla="*/ 38 w 38"/>
                        <a:gd name="T7" fmla="*/ 34 h 69"/>
                        <a:gd name="T8" fmla="*/ 22 w 38"/>
                        <a:gd name="T9" fmla="*/ 69 h 69"/>
                      </a:gdLst>
                      <a:ahLst/>
                      <a:cxnLst>
                        <a:cxn ang="0">
                          <a:pos x="T0" y="T1"/>
                        </a:cxn>
                        <a:cxn ang="0">
                          <a:pos x="T2" y="T3"/>
                        </a:cxn>
                        <a:cxn ang="0">
                          <a:pos x="T4" y="T5"/>
                        </a:cxn>
                        <a:cxn ang="0">
                          <a:pos x="T6" y="T7"/>
                        </a:cxn>
                        <a:cxn ang="0">
                          <a:pos x="T8" y="T9"/>
                        </a:cxn>
                      </a:cxnLst>
                      <a:rect l="0" t="0" r="r" b="b"/>
                      <a:pathLst>
                        <a:path w="38" h="69">
                          <a:moveTo>
                            <a:pt x="22" y="69"/>
                          </a:moveTo>
                          <a:lnTo>
                            <a:pt x="0" y="34"/>
                          </a:lnTo>
                          <a:lnTo>
                            <a:pt x="11" y="0"/>
                          </a:lnTo>
                          <a:lnTo>
                            <a:pt x="38" y="34"/>
                          </a:lnTo>
                          <a:lnTo>
                            <a:pt x="22" y="69"/>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89" name="Freeform 714"/>
                    <p:cNvSpPr>
                      <a:spLocks/>
                    </p:cNvSpPr>
                    <p:nvPr/>
                  </p:nvSpPr>
                  <p:spPr bwMode="auto">
                    <a:xfrm>
                      <a:off x="901" y="3526"/>
                      <a:ext cx="33" cy="12"/>
                    </a:xfrm>
                    <a:custGeom>
                      <a:avLst/>
                      <a:gdLst>
                        <a:gd name="T0" fmla="*/ 0 w 64"/>
                        <a:gd name="T1" fmla="*/ 0 h 35"/>
                        <a:gd name="T2" fmla="*/ 40 w 64"/>
                        <a:gd name="T3" fmla="*/ 0 h 35"/>
                        <a:gd name="T4" fmla="*/ 64 w 64"/>
                        <a:gd name="T5" fmla="*/ 35 h 35"/>
                        <a:gd name="T6" fmla="*/ 23 w 64"/>
                        <a:gd name="T7" fmla="*/ 35 h 35"/>
                        <a:gd name="T8" fmla="*/ 0 w 64"/>
                        <a:gd name="T9" fmla="*/ 0 h 35"/>
                      </a:gdLst>
                      <a:ahLst/>
                      <a:cxnLst>
                        <a:cxn ang="0">
                          <a:pos x="T0" y="T1"/>
                        </a:cxn>
                        <a:cxn ang="0">
                          <a:pos x="T2" y="T3"/>
                        </a:cxn>
                        <a:cxn ang="0">
                          <a:pos x="T4" y="T5"/>
                        </a:cxn>
                        <a:cxn ang="0">
                          <a:pos x="T6" y="T7"/>
                        </a:cxn>
                        <a:cxn ang="0">
                          <a:pos x="T8" y="T9"/>
                        </a:cxn>
                      </a:cxnLst>
                      <a:rect l="0" t="0" r="r" b="b"/>
                      <a:pathLst>
                        <a:path w="64" h="35">
                          <a:moveTo>
                            <a:pt x="0" y="0"/>
                          </a:moveTo>
                          <a:lnTo>
                            <a:pt x="40" y="0"/>
                          </a:lnTo>
                          <a:lnTo>
                            <a:pt x="64" y="35"/>
                          </a:lnTo>
                          <a:lnTo>
                            <a:pt x="23" y="35"/>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90" name="Freeform 715"/>
                    <p:cNvSpPr>
                      <a:spLocks/>
                    </p:cNvSpPr>
                    <p:nvPr/>
                  </p:nvSpPr>
                  <p:spPr bwMode="auto">
                    <a:xfrm>
                      <a:off x="907" y="3538"/>
                      <a:ext cx="32" cy="11"/>
                    </a:xfrm>
                    <a:custGeom>
                      <a:avLst/>
                      <a:gdLst>
                        <a:gd name="T0" fmla="*/ 0 w 65"/>
                        <a:gd name="T1" fmla="*/ 31 h 31"/>
                        <a:gd name="T2" fmla="*/ 13 w 65"/>
                        <a:gd name="T3" fmla="*/ 0 h 31"/>
                        <a:gd name="T4" fmla="*/ 54 w 65"/>
                        <a:gd name="T5" fmla="*/ 0 h 31"/>
                        <a:gd name="T6" fmla="*/ 65 w 65"/>
                        <a:gd name="T7" fmla="*/ 31 h 31"/>
                        <a:gd name="T8" fmla="*/ 0 w 65"/>
                        <a:gd name="T9" fmla="*/ 31 h 31"/>
                      </a:gdLst>
                      <a:ahLst/>
                      <a:cxnLst>
                        <a:cxn ang="0">
                          <a:pos x="T0" y="T1"/>
                        </a:cxn>
                        <a:cxn ang="0">
                          <a:pos x="T2" y="T3"/>
                        </a:cxn>
                        <a:cxn ang="0">
                          <a:pos x="T4" y="T5"/>
                        </a:cxn>
                        <a:cxn ang="0">
                          <a:pos x="T6" y="T7"/>
                        </a:cxn>
                        <a:cxn ang="0">
                          <a:pos x="T8" y="T9"/>
                        </a:cxn>
                      </a:cxnLst>
                      <a:rect l="0" t="0" r="r" b="b"/>
                      <a:pathLst>
                        <a:path w="65" h="31">
                          <a:moveTo>
                            <a:pt x="0" y="31"/>
                          </a:moveTo>
                          <a:lnTo>
                            <a:pt x="13" y="0"/>
                          </a:lnTo>
                          <a:lnTo>
                            <a:pt x="54" y="0"/>
                          </a:lnTo>
                          <a:lnTo>
                            <a:pt x="65" y="31"/>
                          </a:lnTo>
                          <a:lnTo>
                            <a:pt x="0" y="3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60" name="Group 716"/>
                  <p:cNvGrpSpPr>
                    <a:grpSpLocks/>
                  </p:cNvGrpSpPr>
                  <p:nvPr/>
                </p:nvGrpSpPr>
                <p:grpSpPr bwMode="auto">
                  <a:xfrm>
                    <a:off x="907" y="3540"/>
                    <a:ext cx="45" cy="22"/>
                    <a:chOff x="907" y="3540"/>
                    <a:chExt cx="45" cy="22"/>
                  </a:xfrm>
                </p:grpSpPr>
                <p:sp>
                  <p:nvSpPr>
                    <p:cNvPr id="985" name="Freeform 717"/>
                    <p:cNvSpPr>
                      <a:spLocks/>
                    </p:cNvSpPr>
                    <p:nvPr/>
                  </p:nvSpPr>
                  <p:spPr bwMode="auto">
                    <a:xfrm>
                      <a:off x="907" y="3540"/>
                      <a:ext cx="20" cy="22"/>
                    </a:xfrm>
                    <a:custGeom>
                      <a:avLst/>
                      <a:gdLst>
                        <a:gd name="T0" fmla="*/ 22 w 39"/>
                        <a:gd name="T1" fmla="*/ 68 h 68"/>
                        <a:gd name="T2" fmla="*/ 0 w 39"/>
                        <a:gd name="T3" fmla="*/ 34 h 68"/>
                        <a:gd name="T4" fmla="*/ 11 w 39"/>
                        <a:gd name="T5" fmla="*/ 0 h 68"/>
                        <a:gd name="T6" fmla="*/ 39 w 39"/>
                        <a:gd name="T7" fmla="*/ 34 h 68"/>
                        <a:gd name="T8" fmla="*/ 22 w 39"/>
                        <a:gd name="T9" fmla="*/ 68 h 68"/>
                      </a:gdLst>
                      <a:ahLst/>
                      <a:cxnLst>
                        <a:cxn ang="0">
                          <a:pos x="T0" y="T1"/>
                        </a:cxn>
                        <a:cxn ang="0">
                          <a:pos x="T2" y="T3"/>
                        </a:cxn>
                        <a:cxn ang="0">
                          <a:pos x="T4" y="T5"/>
                        </a:cxn>
                        <a:cxn ang="0">
                          <a:pos x="T6" y="T7"/>
                        </a:cxn>
                        <a:cxn ang="0">
                          <a:pos x="T8" y="T9"/>
                        </a:cxn>
                      </a:cxnLst>
                      <a:rect l="0" t="0" r="r" b="b"/>
                      <a:pathLst>
                        <a:path w="39" h="68">
                          <a:moveTo>
                            <a:pt x="22" y="68"/>
                          </a:moveTo>
                          <a:lnTo>
                            <a:pt x="0" y="34"/>
                          </a:lnTo>
                          <a:lnTo>
                            <a:pt x="11" y="0"/>
                          </a:lnTo>
                          <a:lnTo>
                            <a:pt x="39" y="34"/>
                          </a:lnTo>
                          <a:lnTo>
                            <a:pt x="22"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86" name="Freeform 718"/>
                    <p:cNvSpPr>
                      <a:spLocks/>
                    </p:cNvSpPr>
                    <p:nvPr/>
                  </p:nvSpPr>
                  <p:spPr bwMode="auto">
                    <a:xfrm>
                      <a:off x="914" y="3540"/>
                      <a:ext cx="32" cy="11"/>
                    </a:xfrm>
                    <a:custGeom>
                      <a:avLst/>
                      <a:gdLst>
                        <a:gd name="T0" fmla="*/ 0 w 64"/>
                        <a:gd name="T1" fmla="*/ 0 h 34"/>
                        <a:gd name="T2" fmla="*/ 40 w 64"/>
                        <a:gd name="T3" fmla="*/ 0 h 34"/>
                        <a:gd name="T4" fmla="*/ 64 w 64"/>
                        <a:gd name="T5" fmla="*/ 34 h 34"/>
                        <a:gd name="T6" fmla="*/ 25 w 64"/>
                        <a:gd name="T7" fmla="*/ 34 h 34"/>
                        <a:gd name="T8" fmla="*/ 0 w 64"/>
                        <a:gd name="T9" fmla="*/ 0 h 34"/>
                      </a:gdLst>
                      <a:ahLst/>
                      <a:cxnLst>
                        <a:cxn ang="0">
                          <a:pos x="T0" y="T1"/>
                        </a:cxn>
                        <a:cxn ang="0">
                          <a:pos x="T2" y="T3"/>
                        </a:cxn>
                        <a:cxn ang="0">
                          <a:pos x="T4" y="T5"/>
                        </a:cxn>
                        <a:cxn ang="0">
                          <a:pos x="T6" y="T7"/>
                        </a:cxn>
                        <a:cxn ang="0">
                          <a:pos x="T8" y="T9"/>
                        </a:cxn>
                      </a:cxnLst>
                      <a:rect l="0" t="0" r="r" b="b"/>
                      <a:pathLst>
                        <a:path w="64" h="34">
                          <a:moveTo>
                            <a:pt x="0" y="0"/>
                          </a:moveTo>
                          <a:lnTo>
                            <a:pt x="40" y="0"/>
                          </a:lnTo>
                          <a:lnTo>
                            <a:pt x="64" y="34"/>
                          </a:lnTo>
                          <a:lnTo>
                            <a:pt x="25" y="34"/>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87" name="Freeform 719"/>
                    <p:cNvSpPr>
                      <a:spLocks/>
                    </p:cNvSpPr>
                    <p:nvPr/>
                  </p:nvSpPr>
                  <p:spPr bwMode="auto">
                    <a:xfrm>
                      <a:off x="919" y="3552"/>
                      <a:ext cx="33" cy="10"/>
                    </a:xfrm>
                    <a:custGeom>
                      <a:avLst/>
                      <a:gdLst>
                        <a:gd name="T0" fmla="*/ 0 w 66"/>
                        <a:gd name="T1" fmla="*/ 30 h 30"/>
                        <a:gd name="T2" fmla="*/ 12 w 66"/>
                        <a:gd name="T3" fmla="*/ 0 h 30"/>
                        <a:gd name="T4" fmla="*/ 54 w 66"/>
                        <a:gd name="T5" fmla="*/ 0 h 30"/>
                        <a:gd name="T6" fmla="*/ 66 w 66"/>
                        <a:gd name="T7" fmla="*/ 30 h 30"/>
                        <a:gd name="T8" fmla="*/ 0 w 66"/>
                        <a:gd name="T9" fmla="*/ 30 h 30"/>
                      </a:gdLst>
                      <a:ahLst/>
                      <a:cxnLst>
                        <a:cxn ang="0">
                          <a:pos x="T0" y="T1"/>
                        </a:cxn>
                        <a:cxn ang="0">
                          <a:pos x="T2" y="T3"/>
                        </a:cxn>
                        <a:cxn ang="0">
                          <a:pos x="T4" y="T5"/>
                        </a:cxn>
                        <a:cxn ang="0">
                          <a:pos x="T6" y="T7"/>
                        </a:cxn>
                        <a:cxn ang="0">
                          <a:pos x="T8" y="T9"/>
                        </a:cxn>
                      </a:cxnLst>
                      <a:rect l="0" t="0" r="r" b="b"/>
                      <a:pathLst>
                        <a:path w="66" h="30">
                          <a:moveTo>
                            <a:pt x="0" y="30"/>
                          </a:moveTo>
                          <a:lnTo>
                            <a:pt x="12" y="0"/>
                          </a:lnTo>
                          <a:lnTo>
                            <a:pt x="54" y="0"/>
                          </a:lnTo>
                          <a:lnTo>
                            <a:pt x="66" y="30"/>
                          </a:lnTo>
                          <a:lnTo>
                            <a:pt x="0" y="3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61" name="Group 720"/>
                  <p:cNvGrpSpPr>
                    <a:grpSpLocks/>
                  </p:cNvGrpSpPr>
                  <p:nvPr/>
                </p:nvGrpSpPr>
                <p:grpSpPr bwMode="auto">
                  <a:xfrm>
                    <a:off x="920" y="3553"/>
                    <a:ext cx="45" cy="23"/>
                    <a:chOff x="920" y="3553"/>
                    <a:chExt cx="45" cy="23"/>
                  </a:xfrm>
                </p:grpSpPr>
                <p:sp>
                  <p:nvSpPr>
                    <p:cNvPr id="982" name="Freeform 721"/>
                    <p:cNvSpPr>
                      <a:spLocks/>
                    </p:cNvSpPr>
                    <p:nvPr/>
                  </p:nvSpPr>
                  <p:spPr bwMode="auto">
                    <a:xfrm>
                      <a:off x="920" y="3553"/>
                      <a:ext cx="20" cy="23"/>
                    </a:xfrm>
                    <a:custGeom>
                      <a:avLst/>
                      <a:gdLst>
                        <a:gd name="T0" fmla="*/ 24 w 41"/>
                        <a:gd name="T1" fmla="*/ 68 h 68"/>
                        <a:gd name="T2" fmla="*/ 0 w 41"/>
                        <a:gd name="T3" fmla="*/ 32 h 68"/>
                        <a:gd name="T4" fmla="*/ 14 w 41"/>
                        <a:gd name="T5" fmla="*/ 0 h 68"/>
                        <a:gd name="T6" fmla="*/ 41 w 41"/>
                        <a:gd name="T7" fmla="*/ 32 h 68"/>
                        <a:gd name="T8" fmla="*/ 24 w 41"/>
                        <a:gd name="T9" fmla="*/ 68 h 68"/>
                      </a:gdLst>
                      <a:ahLst/>
                      <a:cxnLst>
                        <a:cxn ang="0">
                          <a:pos x="T0" y="T1"/>
                        </a:cxn>
                        <a:cxn ang="0">
                          <a:pos x="T2" y="T3"/>
                        </a:cxn>
                        <a:cxn ang="0">
                          <a:pos x="T4" y="T5"/>
                        </a:cxn>
                        <a:cxn ang="0">
                          <a:pos x="T6" y="T7"/>
                        </a:cxn>
                        <a:cxn ang="0">
                          <a:pos x="T8" y="T9"/>
                        </a:cxn>
                      </a:cxnLst>
                      <a:rect l="0" t="0" r="r" b="b"/>
                      <a:pathLst>
                        <a:path w="41" h="68">
                          <a:moveTo>
                            <a:pt x="24" y="68"/>
                          </a:moveTo>
                          <a:lnTo>
                            <a:pt x="0" y="32"/>
                          </a:lnTo>
                          <a:lnTo>
                            <a:pt x="14" y="0"/>
                          </a:lnTo>
                          <a:lnTo>
                            <a:pt x="41" y="32"/>
                          </a:lnTo>
                          <a:lnTo>
                            <a:pt x="24"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83" name="Freeform 722"/>
                    <p:cNvSpPr>
                      <a:spLocks/>
                    </p:cNvSpPr>
                    <p:nvPr/>
                  </p:nvSpPr>
                  <p:spPr bwMode="auto">
                    <a:xfrm>
                      <a:off x="927" y="3554"/>
                      <a:ext cx="32" cy="11"/>
                    </a:xfrm>
                    <a:custGeom>
                      <a:avLst/>
                      <a:gdLst>
                        <a:gd name="T0" fmla="*/ 0 w 63"/>
                        <a:gd name="T1" fmla="*/ 0 h 33"/>
                        <a:gd name="T2" fmla="*/ 39 w 63"/>
                        <a:gd name="T3" fmla="*/ 0 h 33"/>
                        <a:gd name="T4" fmla="*/ 63 w 63"/>
                        <a:gd name="T5" fmla="*/ 33 h 33"/>
                        <a:gd name="T6" fmla="*/ 24 w 63"/>
                        <a:gd name="T7" fmla="*/ 33 h 33"/>
                        <a:gd name="T8" fmla="*/ 0 w 63"/>
                        <a:gd name="T9" fmla="*/ 0 h 33"/>
                      </a:gdLst>
                      <a:ahLst/>
                      <a:cxnLst>
                        <a:cxn ang="0">
                          <a:pos x="T0" y="T1"/>
                        </a:cxn>
                        <a:cxn ang="0">
                          <a:pos x="T2" y="T3"/>
                        </a:cxn>
                        <a:cxn ang="0">
                          <a:pos x="T4" y="T5"/>
                        </a:cxn>
                        <a:cxn ang="0">
                          <a:pos x="T6" y="T7"/>
                        </a:cxn>
                        <a:cxn ang="0">
                          <a:pos x="T8" y="T9"/>
                        </a:cxn>
                      </a:cxnLst>
                      <a:rect l="0" t="0" r="r" b="b"/>
                      <a:pathLst>
                        <a:path w="63" h="33">
                          <a:moveTo>
                            <a:pt x="0" y="0"/>
                          </a:moveTo>
                          <a:lnTo>
                            <a:pt x="39" y="0"/>
                          </a:lnTo>
                          <a:lnTo>
                            <a:pt x="63" y="33"/>
                          </a:lnTo>
                          <a:lnTo>
                            <a:pt x="24" y="33"/>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84" name="Freeform 723"/>
                    <p:cNvSpPr>
                      <a:spLocks/>
                    </p:cNvSpPr>
                    <p:nvPr/>
                  </p:nvSpPr>
                  <p:spPr bwMode="auto">
                    <a:xfrm>
                      <a:off x="932" y="3566"/>
                      <a:ext cx="33" cy="10"/>
                    </a:xfrm>
                    <a:custGeom>
                      <a:avLst/>
                      <a:gdLst>
                        <a:gd name="T0" fmla="*/ 0 w 66"/>
                        <a:gd name="T1" fmla="*/ 30 h 30"/>
                        <a:gd name="T2" fmla="*/ 12 w 66"/>
                        <a:gd name="T3" fmla="*/ 0 h 30"/>
                        <a:gd name="T4" fmla="*/ 53 w 66"/>
                        <a:gd name="T5" fmla="*/ 0 h 30"/>
                        <a:gd name="T6" fmla="*/ 66 w 66"/>
                        <a:gd name="T7" fmla="*/ 30 h 30"/>
                        <a:gd name="T8" fmla="*/ 0 w 66"/>
                        <a:gd name="T9" fmla="*/ 30 h 30"/>
                      </a:gdLst>
                      <a:ahLst/>
                      <a:cxnLst>
                        <a:cxn ang="0">
                          <a:pos x="T0" y="T1"/>
                        </a:cxn>
                        <a:cxn ang="0">
                          <a:pos x="T2" y="T3"/>
                        </a:cxn>
                        <a:cxn ang="0">
                          <a:pos x="T4" y="T5"/>
                        </a:cxn>
                        <a:cxn ang="0">
                          <a:pos x="T6" y="T7"/>
                        </a:cxn>
                        <a:cxn ang="0">
                          <a:pos x="T8" y="T9"/>
                        </a:cxn>
                      </a:cxnLst>
                      <a:rect l="0" t="0" r="r" b="b"/>
                      <a:pathLst>
                        <a:path w="66" h="30">
                          <a:moveTo>
                            <a:pt x="0" y="30"/>
                          </a:moveTo>
                          <a:lnTo>
                            <a:pt x="12" y="0"/>
                          </a:lnTo>
                          <a:lnTo>
                            <a:pt x="53" y="0"/>
                          </a:lnTo>
                          <a:lnTo>
                            <a:pt x="66" y="30"/>
                          </a:lnTo>
                          <a:lnTo>
                            <a:pt x="0" y="3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62" name="Group 724"/>
                  <p:cNvGrpSpPr>
                    <a:grpSpLocks/>
                  </p:cNvGrpSpPr>
                  <p:nvPr/>
                </p:nvGrpSpPr>
                <p:grpSpPr bwMode="auto">
                  <a:xfrm>
                    <a:off x="934" y="3566"/>
                    <a:ext cx="44" cy="23"/>
                    <a:chOff x="934" y="3566"/>
                    <a:chExt cx="44" cy="23"/>
                  </a:xfrm>
                </p:grpSpPr>
                <p:sp>
                  <p:nvSpPr>
                    <p:cNvPr id="979" name="Freeform 725"/>
                    <p:cNvSpPr>
                      <a:spLocks/>
                    </p:cNvSpPr>
                    <p:nvPr/>
                  </p:nvSpPr>
                  <p:spPr bwMode="auto">
                    <a:xfrm>
                      <a:off x="934" y="3566"/>
                      <a:ext cx="19" cy="23"/>
                    </a:xfrm>
                    <a:custGeom>
                      <a:avLst/>
                      <a:gdLst>
                        <a:gd name="T0" fmla="*/ 22 w 40"/>
                        <a:gd name="T1" fmla="*/ 68 h 68"/>
                        <a:gd name="T2" fmla="*/ 0 w 40"/>
                        <a:gd name="T3" fmla="*/ 33 h 68"/>
                        <a:gd name="T4" fmla="*/ 12 w 40"/>
                        <a:gd name="T5" fmla="*/ 0 h 68"/>
                        <a:gd name="T6" fmla="*/ 40 w 40"/>
                        <a:gd name="T7" fmla="*/ 33 h 68"/>
                        <a:gd name="T8" fmla="*/ 22 w 40"/>
                        <a:gd name="T9" fmla="*/ 68 h 68"/>
                      </a:gdLst>
                      <a:ahLst/>
                      <a:cxnLst>
                        <a:cxn ang="0">
                          <a:pos x="T0" y="T1"/>
                        </a:cxn>
                        <a:cxn ang="0">
                          <a:pos x="T2" y="T3"/>
                        </a:cxn>
                        <a:cxn ang="0">
                          <a:pos x="T4" y="T5"/>
                        </a:cxn>
                        <a:cxn ang="0">
                          <a:pos x="T6" y="T7"/>
                        </a:cxn>
                        <a:cxn ang="0">
                          <a:pos x="T8" y="T9"/>
                        </a:cxn>
                      </a:cxnLst>
                      <a:rect l="0" t="0" r="r" b="b"/>
                      <a:pathLst>
                        <a:path w="40" h="68">
                          <a:moveTo>
                            <a:pt x="22" y="68"/>
                          </a:moveTo>
                          <a:lnTo>
                            <a:pt x="0" y="33"/>
                          </a:lnTo>
                          <a:lnTo>
                            <a:pt x="12" y="0"/>
                          </a:lnTo>
                          <a:lnTo>
                            <a:pt x="40" y="33"/>
                          </a:lnTo>
                          <a:lnTo>
                            <a:pt x="22"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80" name="Freeform 726"/>
                    <p:cNvSpPr>
                      <a:spLocks/>
                    </p:cNvSpPr>
                    <p:nvPr/>
                  </p:nvSpPr>
                  <p:spPr bwMode="auto">
                    <a:xfrm>
                      <a:off x="940" y="3567"/>
                      <a:ext cx="32" cy="11"/>
                    </a:xfrm>
                    <a:custGeom>
                      <a:avLst/>
                      <a:gdLst>
                        <a:gd name="T0" fmla="*/ 0 w 65"/>
                        <a:gd name="T1" fmla="*/ 0 h 35"/>
                        <a:gd name="T2" fmla="*/ 41 w 65"/>
                        <a:gd name="T3" fmla="*/ 0 h 35"/>
                        <a:gd name="T4" fmla="*/ 65 w 65"/>
                        <a:gd name="T5" fmla="*/ 35 h 35"/>
                        <a:gd name="T6" fmla="*/ 25 w 65"/>
                        <a:gd name="T7" fmla="*/ 35 h 35"/>
                        <a:gd name="T8" fmla="*/ 0 w 65"/>
                        <a:gd name="T9" fmla="*/ 0 h 35"/>
                      </a:gdLst>
                      <a:ahLst/>
                      <a:cxnLst>
                        <a:cxn ang="0">
                          <a:pos x="T0" y="T1"/>
                        </a:cxn>
                        <a:cxn ang="0">
                          <a:pos x="T2" y="T3"/>
                        </a:cxn>
                        <a:cxn ang="0">
                          <a:pos x="T4" y="T5"/>
                        </a:cxn>
                        <a:cxn ang="0">
                          <a:pos x="T6" y="T7"/>
                        </a:cxn>
                        <a:cxn ang="0">
                          <a:pos x="T8" y="T9"/>
                        </a:cxn>
                      </a:cxnLst>
                      <a:rect l="0" t="0" r="r" b="b"/>
                      <a:pathLst>
                        <a:path w="65" h="35">
                          <a:moveTo>
                            <a:pt x="0" y="0"/>
                          </a:moveTo>
                          <a:lnTo>
                            <a:pt x="41" y="0"/>
                          </a:lnTo>
                          <a:lnTo>
                            <a:pt x="65" y="35"/>
                          </a:lnTo>
                          <a:lnTo>
                            <a:pt x="25" y="35"/>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81" name="Freeform 727"/>
                    <p:cNvSpPr>
                      <a:spLocks/>
                    </p:cNvSpPr>
                    <p:nvPr/>
                  </p:nvSpPr>
                  <p:spPr bwMode="auto">
                    <a:xfrm>
                      <a:off x="945" y="3579"/>
                      <a:ext cx="33" cy="9"/>
                    </a:xfrm>
                    <a:custGeom>
                      <a:avLst/>
                      <a:gdLst>
                        <a:gd name="T0" fmla="*/ 0 w 65"/>
                        <a:gd name="T1" fmla="*/ 28 h 28"/>
                        <a:gd name="T2" fmla="*/ 13 w 65"/>
                        <a:gd name="T3" fmla="*/ 0 h 28"/>
                        <a:gd name="T4" fmla="*/ 54 w 65"/>
                        <a:gd name="T5" fmla="*/ 0 h 28"/>
                        <a:gd name="T6" fmla="*/ 65 w 65"/>
                        <a:gd name="T7" fmla="*/ 28 h 28"/>
                        <a:gd name="T8" fmla="*/ 0 w 65"/>
                        <a:gd name="T9" fmla="*/ 28 h 28"/>
                      </a:gdLst>
                      <a:ahLst/>
                      <a:cxnLst>
                        <a:cxn ang="0">
                          <a:pos x="T0" y="T1"/>
                        </a:cxn>
                        <a:cxn ang="0">
                          <a:pos x="T2" y="T3"/>
                        </a:cxn>
                        <a:cxn ang="0">
                          <a:pos x="T4" y="T5"/>
                        </a:cxn>
                        <a:cxn ang="0">
                          <a:pos x="T6" y="T7"/>
                        </a:cxn>
                        <a:cxn ang="0">
                          <a:pos x="T8" y="T9"/>
                        </a:cxn>
                      </a:cxnLst>
                      <a:rect l="0" t="0" r="r" b="b"/>
                      <a:pathLst>
                        <a:path w="65" h="28">
                          <a:moveTo>
                            <a:pt x="0" y="28"/>
                          </a:moveTo>
                          <a:lnTo>
                            <a:pt x="13" y="0"/>
                          </a:lnTo>
                          <a:lnTo>
                            <a:pt x="54" y="0"/>
                          </a:lnTo>
                          <a:lnTo>
                            <a:pt x="65" y="28"/>
                          </a:lnTo>
                          <a:lnTo>
                            <a:pt x="0" y="2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63" name="Group 728"/>
                  <p:cNvGrpSpPr>
                    <a:grpSpLocks/>
                  </p:cNvGrpSpPr>
                  <p:nvPr/>
                </p:nvGrpSpPr>
                <p:grpSpPr bwMode="auto">
                  <a:xfrm>
                    <a:off x="949" y="3579"/>
                    <a:ext cx="83" cy="63"/>
                    <a:chOff x="949" y="3579"/>
                    <a:chExt cx="83" cy="63"/>
                  </a:xfrm>
                </p:grpSpPr>
                <p:grpSp>
                  <p:nvGrpSpPr>
                    <p:cNvPr id="963" name="Group 729"/>
                    <p:cNvGrpSpPr>
                      <a:grpSpLocks/>
                    </p:cNvGrpSpPr>
                    <p:nvPr/>
                  </p:nvGrpSpPr>
                  <p:grpSpPr bwMode="auto">
                    <a:xfrm>
                      <a:off x="949" y="3579"/>
                      <a:ext cx="44" cy="23"/>
                      <a:chOff x="949" y="3579"/>
                      <a:chExt cx="44" cy="23"/>
                    </a:xfrm>
                  </p:grpSpPr>
                  <p:sp>
                    <p:nvSpPr>
                      <p:cNvPr id="976" name="Freeform 730"/>
                      <p:cNvSpPr>
                        <a:spLocks/>
                      </p:cNvSpPr>
                      <p:nvPr/>
                    </p:nvSpPr>
                    <p:spPr bwMode="auto">
                      <a:xfrm>
                        <a:off x="949" y="3579"/>
                        <a:ext cx="19" cy="23"/>
                      </a:xfrm>
                      <a:custGeom>
                        <a:avLst/>
                        <a:gdLst>
                          <a:gd name="T0" fmla="*/ 21 w 38"/>
                          <a:gd name="T1" fmla="*/ 68 h 68"/>
                          <a:gd name="T2" fmla="*/ 0 w 38"/>
                          <a:gd name="T3" fmla="*/ 32 h 68"/>
                          <a:gd name="T4" fmla="*/ 11 w 38"/>
                          <a:gd name="T5" fmla="*/ 0 h 68"/>
                          <a:gd name="T6" fmla="*/ 38 w 38"/>
                          <a:gd name="T7" fmla="*/ 32 h 68"/>
                          <a:gd name="T8" fmla="*/ 21 w 38"/>
                          <a:gd name="T9" fmla="*/ 68 h 68"/>
                        </a:gdLst>
                        <a:ahLst/>
                        <a:cxnLst>
                          <a:cxn ang="0">
                            <a:pos x="T0" y="T1"/>
                          </a:cxn>
                          <a:cxn ang="0">
                            <a:pos x="T2" y="T3"/>
                          </a:cxn>
                          <a:cxn ang="0">
                            <a:pos x="T4" y="T5"/>
                          </a:cxn>
                          <a:cxn ang="0">
                            <a:pos x="T6" y="T7"/>
                          </a:cxn>
                          <a:cxn ang="0">
                            <a:pos x="T8" y="T9"/>
                          </a:cxn>
                        </a:cxnLst>
                        <a:rect l="0" t="0" r="r" b="b"/>
                        <a:pathLst>
                          <a:path w="38" h="68">
                            <a:moveTo>
                              <a:pt x="21" y="68"/>
                            </a:moveTo>
                            <a:lnTo>
                              <a:pt x="0" y="32"/>
                            </a:lnTo>
                            <a:lnTo>
                              <a:pt x="11" y="0"/>
                            </a:lnTo>
                            <a:lnTo>
                              <a:pt x="38" y="32"/>
                            </a:lnTo>
                            <a:lnTo>
                              <a:pt x="21"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77" name="Freeform 731"/>
                      <p:cNvSpPr>
                        <a:spLocks/>
                      </p:cNvSpPr>
                      <p:nvPr/>
                    </p:nvSpPr>
                    <p:spPr bwMode="auto">
                      <a:xfrm>
                        <a:off x="955" y="3579"/>
                        <a:ext cx="32" cy="11"/>
                      </a:xfrm>
                      <a:custGeom>
                        <a:avLst/>
                        <a:gdLst>
                          <a:gd name="T0" fmla="*/ 0 w 66"/>
                          <a:gd name="T1" fmla="*/ 0 h 32"/>
                          <a:gd name="T2" fmla="*/ 42 w 66"/>
                          <a:gd name="T3" fmla="*/ 0 h 32"/>
                          <a:gd name="T4" fmla="*/ 66 w 66"/>
                          <a:gd name="T5" fmla="*/ 32 h 32"/>
                          <a:gd name="T6" fmla="*/ 25 w 66"/>
                          <a:gd name="T7" fmla="*/ 32 h 32"/>
                          <a:gd name="T8" fmla="*/ 0 w 66"/>
                          <a:gd name="T9" fmla="*/ 0 h 32"/>
                        </a:gdLst>
                        <a:ahLst/>
                        <a:cxnLst>
                          <a:cxn ang="0">
                            <a:pos x="T0" y="T1"/>
                          </a:cxn>
                          <a:cxn ang="0">
                            <a:pos x="T2" y="T3"/>
                          </a:cxn>
                          <a:cxn ang="0">
                            <a:pos x="T4" y="T5"/>
                          </a:cxn>
                          <a:cxn ang="0">
                            <a:pos x="T6" y="T7"/>
                          </a:cxn>
                          <a:cxn ang="0">
                            <a:pos x="T8" y="T9"/>
                          </a:cxn>
                        </a:cxnLst>
                        <a:rect l="0" t="0" r="r" b="b"/>
                        <a:pathLst>
                          <a:path w="66" h="32">
                            <a:moveTo>
                              <a:pt x="0" y="0"/>
                            </a:moveTo>
                            <a:lnTo>
                              <a:pt x="42" y="0"/>
                            </a:lnTo>
                            <a:lnTo>
                              <a:pt x="66" y="32"/>
                            </a:lnTo>
                            <a:lnTo>
                              <a:pt x="25" y="32"/>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78" name="Freeform 732"/>
                      <p:cNvSpPr>
                        <a:spLocks/>
                      </p:cNvSpPr>
                      <p:nvPr/>
                    </p:nvSpPr>
                    <p:spPr bwMode="auto">
                      <a:xfrm>
                        <a:off x="960" y="3591"/>
                        <a:ext cx="33" cy="10"/>
                      </a:xfrm>
                      <a:custGeom>
                        <a:avLst/>
                        <a:gdLst>
                          <a:gd name="T0" fmla="*/ 0 w 65"/>
                          <a:gd name="T1" fmla="*/ 31 h 31"/>
                          <a:gd name="T2" fmla="*/ 14 w 65"/>
                          <a:gd name="T3" fmla="*/ 0 h 31"/>
                          <a:gd name="T4" fmla="*/ 55 w 65"/>
                          <a:gd name="T5" fmla="*/ 0 h 31"/>
                          <a:gd name="T6" fmla="*/ 65 w 65"/>
                          <a:gd name="T7" fmla="*/ 31 h 31"/>
                          <a:gd name="T8" fmla="*/ 0 w 65"/>
                          <a:gd name="T9" fmla="*/ 31 h 31"/>
                        </a:gdLst>
                        <a:ahLst/>
                        <a:cxnLst>
                          <a:cxn ang="0">
                            <a:pos x="T0" y="T1"/>
                          </a:cxn>
                          <a:cxn ang="0">
                            <a:pos x="T2" y="T3"/>
                          </a:cxn>
                          <a:cxn ang="0">
                            <a:pos x="T4" y="T5"/>
                          </a:cxn>
                          <a:cxn ang="0">
                            <a:pos x="T6" y="T7"/>
                          </a:cxn>
                          <a:cxn ang="0">
                            <a:pos x="T8" y="T9"/>
                          </a:cxn>
                        </a:cxnLst>
                        <a:rect l="0" t="0" r="r" b="b"/>
                        <a:pathLst>
                          <a:path w="65" h="31">
                            <a:moveTo>
                              <a:pt x="0" y="31"/>
                            </a:moveTo>
                            <a:lnTo>
                              <a:pt x="14" y="0"/>
                            </a:lnTo>
                            <a:lnTo>
                              <a:pt x="55" y="0"/>
                            </a:lnTo>
                            <a:lnTo>
                              <a:pt x="65" y="31"/>
                            </a:lnTo>
                            <a:lnTo>
                              <a:pt x="0" y="3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964" name="Group 733"/>
                    <p:cNvGrpSpPr>
                      <a:grpSpLocks/>
                    </p:cNvGrpSpPr>
                    <p:nvPr/>
                  </p:nvGrpSpPr>
                  <p:grpSpPr bwMode="auto">
                    <a:xfrm>
                      <a:off x="961" y="3592"/>
                      <a:ext cx="45" cy="23"/>
                      <a:chOff x="961" y="3592"/>
                      <a:chExt cx="45" cy="23"/>
                    </a:xfrm>
                  </p:grpSpPr>
                  <p:sp>
                    <p:nvSpPr>
                      <p:cNvPr id="973" name="Freeform 734"/>
                      <p:cNvSpPr>
                        <a:spLocks/>
                      </p:cNvSpPr>
                      <p:nvPr/>
                    </p:nvSpPr>
                    <p:spPr bwMode="auto">
                      <a:xfrm>
                        <a:off x="961" y="3592"/>
                        <a:ext cx="20" cy="23"/>
                      </a:xfrm>
                      <a:custGeom>
                        <a:avLst/>
                        <a:gdLst>
                          <a:gd name="T0" fmla="*/ 23 w 40"/>
                          <a:gd name="T1" fmla="*/ 69 h 69"/>
                          <a:gd name="T2" fmla="*/ 0 w 40"/>
                          <a:gd name="T3" fmla="*/ 33 h 69"/>
                          <a:gd name="T4" fmla="*/ 12 w 40"/>
                          <a:gd name="T5" fmla="*/ 0 h 69"/>
                          <a:gd name="T6" fmla="*/ 40 w 40"/>
                          <a:gd name="T7" fmla="*/ 33 h 69"/>
                          <a:gd name="T8" fmla="*/ 23 w 40"/>
                          <a:gd name="T9" fmla="*/ 69 h 69"/>
                        </a:gdLst>
                        <a:ahLst/>
                        <a:cxnLst>
                          <a:cxn ang="0">
                            <a:pos x="T0" y="T1"/>
                          </a:cxn>
                          <a:cxn ang="0">
                            <a:pos x="T2" y="T3"/>
                          </a:cxn>
                          <a:cxn ang="0">
                            <a:pos x="T4" y="T5"/>
                          </a:cxn>
                          <a:cxn ang="0">
                            <a:pos x="T6" y="T7"/>
                          </a:cxn>
                          <a:cxn ang="0">
                            <a:pos x="T8" y="T9"/>
                          </a:cxn>
                        </a:cxnLst>
                        <a:rect l="0" t="0" r="r" b="b"/>
                        <a:pathLst>
                          <a:path w="40" h="69">
                            <a:moveTo>
                              <a:pt x="23" y="69"/>
                            </a:moveTo>
                            <a:lnTo>
                              <a:pt x="0" y="33"/>
                            </a:lnTo>
                            <a:lnTo>
                              <a:pt x="12" y="0"/>
                            </a:lnTo>
                            <a:lnTo>
                              <a:pt x="40" y="33"/>
                            </a:lnTo>
                            <a:lnTo>
                              <a:pt x="23" y="69"/>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74" name="Freeform 735"/>
                      <p:cNvSpPr>
                        <a:spLocks/>
                      </p:cNvSpPr>
                      <p:nvPr/>
                    </p:nvSpPr>
                    <p:spPr bwMode="auto">
                      <a:xfrm>
                        <a:off x="968" y="3593"/>
                        <a:ext cx="33" cy="11"/>
                      </a:xfrm>
                      <a:custGeom>
                        <a:avLst/>
                        <a:gdLst>
                          <a:gd name="T0" fmla="*/ 0 w 66"/>
                          <a:gd name="T1" fmla="*/ 0 h 35"/>
                          <a:gd name="T2" fmla="*/ 41 w 66"/>
                          <a:gd name="T3" fmla="*/ 0 h 35"/>
                          <a:gd name="T4" fmla="*/ 66 w 66"/>
                          <a:gd name="T5" fmla="*/ 35 h 35"/>
                          <a:gd name="T6" fmla="*/ 24 w 66"/>
                          <a:gd name="T7" fmla="*/ 35 h 35"/>
                          <a:gd name="T8" fmla="*/ 0 w 66"/>
                          <a:gd name="T9" fmla="*/ 0 h 35"/>
                        </a:gdLst>
                        <a:ahLst/>
                        <a:cxnLst>
                          <a:cxn ang="0">
                            <a:pos x="T0" y="T1"/>
                          </a:cxn>
                          <a:cxn ang="0">
                            <a:pos x="T2" y="T3"/>
                          </a:cxn>
                          <a:cxn ang="0">
                            <a:pos x="T4" y="T5"/>
                          </a:cxn>
                          <a:cxn ang="0">
                            <a:pos x="T6" y="T7"/>
                          </a:cxn>
                          <a:cxn ang="0">
                            <a:pos x="T8" y="T9"/>
                          </a:cxn>
                        </a:cxnLst>
                        <a:rect l="0" t="0" r="r" b="b"/>
                        <a:pathLst>
                          <a:path w="66" h="35">
                            <a:moveTo>
                              <a:pt x="0" y="0"/>
                            </a:moveTo>
                            <a:lnTo>
                              <a:pt x="41" y="0"/>
                            </a:lnTo>
                            <a:lnTo>
                              <a:pt x="66" y="35"/>
                            </a:lnTo>
                            <a:lnTo>
                              <a:pt x="24" y="35"/>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75" name="Freeform 736"/>
                      <p:cNvSpPr>
                        <a:spLocks/>
                      </p:cNvSpPr>
                      <p:nvPr/>
                    </p:nvSpPr>
                    <p:spPr bwMode="auto">
                      <a:xfrm>
                        <a:off x="973" y="3605"/>
                        <a:ext cx="33" cy="10"/>
                      </a:xfrm>
                      <a:custGeom>
                        <a:avLst/>
                        <a:gdLst>
                          <a:gd name="T0" fmla="*/ 0 w 66"/>
                          <a:gd name="T1" fmla="*/ 30 h 30"/>
                          <a:gd name="T2" fmla="*/ 13 w 66"/>
                          <a:gd name="T3" fmla="*/ 0 h 30"/>
                          <a:gd name="T4" fmla="*/ 55 w 66"/>
                          <a:gd name="T5" fmla="*/ 0 h 30"/>
                          <a:gd name="T6" fmla="*/ 66 w 66"/>
                          <a:gd name="T7" fmla="*/ 30 h 30"/>
                          <a:gd name="T8" fmla="*/ 0 w 66"/>
                          <a:gd name="T9" fmla="*/ 30 h 30"/>
                        </a:gdLst>
                        <a:ahLst/>
                        <a:cxnLst>
                          <a:cxn ang="0">
                            <a:pos x="T0" y="T1"/>
                          </a:cxn>
                          <a:cxn ang="0">
                            <a:pos x="T2" y="T3"/>
                          </a:cxn>
                          <a:cxn ang="0">
                            <a:pos x="T4" y="T5"/>
                          </a:cxn>
                          <a:cxn ang="0">
                            <a:pos x="T6" y="T7"/>
                          </a:cxn>
                          <a:cxn ang="0">
                            <a:pos x="T8" y="T9"/>
                          </a:cxn>
                        </a:cxnLst>
                        <a:rect l="0" t="0" r="r" b="b"/>
                        <a:pathLst>
                          <a:path w="66" h="30">
                            <a:moveTo>
                              <a:pt x="0" y="30"/>
                            </a:moveTo>
                            <a:lnTo>
                              <a:pt x="13" y="0"/>
                            </a:lnTo>
                            <a:lnTo>
                              <a:pt x="55" y="0"/>
                            </a:lnTo>
                            <a:lnTo>
                              <a:pt x="66" y="30"/>
                            </a:lnTo>
                            <a:lnTo>
                              <a:pt x="0" y="3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965" name="Group 737"/>
                    <p:cNvGrpSpPr>
                      <a:grpSpLocks/>
                    </p:cNvGrpSpPr>
                    <p:nvPr/>
                  </p:nvGrpSpPr>
                  <p:grpSpPr bwMode="auto">
                    <a:xfrm>
                      <a:off x="974" y="3606"/>
                      <a:ext cx="44" cy="23"/>
                      <a:chOff x="974" y="3606"/>
                      <a:chExt cx="44" cy="23"/>
                    </a:xfrm>
                  </p:grpSpPr>
                  <p:sp>
                    <p:nvSpPr>
                      <p:cNvPr id="970" name="Freeform 738"/>
                      <p:cNvSpPr>
                        <a:spLocks/>
                      </p:cNvSpPr>
                      <p:nvPr/>
                    </p:nvSpPr>
                    <p:spPr bwMode="auto">
                      <a:xfrm>
                        <a:off x="974" y="3606"/>
                        <a:ext cx="19" cy="23"/>
                      </a:xfrm>
                      <a:custGeom>
                        <a:avLst/>
                        <a:gdLst>
                          <a:gd name="T0" fmla="*/ 24 w 40"/>
                          <a:gd name="T1" fmla="*/ 68 h 68"/>
                          <a:gd name="T2" fmla="*/ 0 w 40"/>
                          <a:gd name="T3" fmla="*/ 35 h 68"/>
                          <a:gd name="T4" fmla="*/ 12 w 40"/>
                          <a:gd name="T5" fmla="*/ 0 h 68"/>
                          <a:gd name="T6" fmla="*/ 40 w 40"/>
                          <a:gd name="T7" fmla="*/ 35 h 68"/>
                          <a:gd name="T8" fmla="*/ 24 w 40"/>
                          <a:gd name="T9" fmla="*/ 68 h 68"/>
                        </a:gdLst>
                        <a:ahLst/>
                        <a:cxnLst>
                          <a:cxn ang="0">
                            <a:pos x="T0" y="T1"/>
                          </a:cxn>
                          <a:cxn ang="0">
                            <a:pos x="T2" y="T3"/>
                          </a:cxn>
                          <a:cxn ang="0">
                            <a:pos x="T4" y="T5"/>
                          </a:cxn>
                          <a:cxn ang="0">
                            <a:pos x="T6" y="T7"/>
                          </a:cxn>
                          <a:cxn ang="0">
                            <a:pos x="T8" y="T9"/>
                          </a:cxn>
                        </a:cxnLst>
                        <a:rect l="0" t="0" r="r" b="b"/>
                        <a:pathLst>
                          <a:path w="40" h="68">
                            <a:moveTo>
                              <a:pt x="24" y="68"/>
                            </a:moveTo>
                            <a:lnTo>
                              <a:pt x="0" y="35"/>
                            </a:lnTo>
                            <a:lnTo>
                              <a:pt x="12" y="0"/>
                            </a:lnTo>
                            <a:lnTo>
                              <a:pt x="40" y="35"/>
                            </a:lnTo>
                            <a:lnTo>
                              <a:pt x="24"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71" name="Freeform 739"/>
                      <p:cNvSpPr>
                        <a:spLocks/>
                      </p:cNvSpPr>
                      <p:nvPr/>
                    </p:nvSpPr>
                    <p:spPr bwMode="auto">
                      <a:xfrm>
                        <a:off x="980" y="3606"/>
                        <a:ext cx="32" cy="12"/>
                      </a:xfrm>
                      <a:custGeom>
                        <a:avLst/>
                        <a:gdLst>
                          <a:gd name="T0" fmla="*/ 0 w 65"/>
                          <a:gd name="T1" fmla="*/ 0 h 35"/>
                          <a:gd name="T2" fmla="*/ 42 w 65"/>
                          <a:gd name="T3" fmla="*/ 0 h 35"/>
                          <a:gd name="T4" fmla="*/ 65 w 65"/>
                          <a:gd name="T5" fmla="*/ 35 h 35"/>
                          <a:gd name="T6" fmla="*/ 25 w 65"/>
                          <a:gd name="T7" fmla="*/ 35 h 35"/>
                          <a:gd name="T8" fmla="*/ 0 w 65"/>
                          <a:gd name="T9" fmla="*/ 0 h 35"/>
                        </a:gdLst>
                        <a:ahLst/>
                        <a:cxnLst>
                          <a:cxn ang="0">
                            <a:pos x="T0" y="T1"/>
                          </a:cxn>
                          <a:cxn ang="0">
                            <a:pos x="T2" y="T3"/>
                          </a:cxn>
                          <a:cxn ang="0">
                            <a:pos x="T4" y="T5"/>
                          </a:cxn>
                          <a:cxn ang="0">
                            <a:pos x="T6" y="T7"/>
                          </a:cxn>
                          <a:cxn ang="0">
                            <a:pos x="T8" y="T9"/>
                          </a:cxn>
                        </a:cxnLst>
                        <a:rect l="0" t="0" r="r" b="b"/>
                        <a:pathLst>
                          <a:path w="65" h="35">
                            <a:moveTo>
                              <a:pt x="0" y="0"/>
                            </a:moveTo>
                            <a:lnTo>
                              <a:pt x="42" y="0"/>
                            </a:lnTo>
                            <a:lnTo>
                              <a:pt x="65" y="35"/>
                            </a:lnTo>
                            <a:lnTo>
                              <a:pt x="25" y="35"/>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72" name="Freeform 740"/>
                      <p:cNvSpPr>
                        <a:spLocks/>
                      </p:cNvSpPr>
                      <p:nvPr/>
                    </p:nvSpPr>
                    <p:spPr bwMode="auto">
                      <a:xfrm>
                        <a:off x="986" y="3619"/>
                        <a:ext cx="32" cy="9"/>
                      </a:xfrm>
                      <a:custGeom>
                        <a:avLst/>
                        <a:gdLst>
                          <a:gd name="T0" fmla="*/ 0 w 65"/>
                          <a:gd name="T1" fmla="*/ 29 h 29"/>
                          <a:gd name="T2" fmla="*/ 12 w 65"/>
                          <a:gd name="T3" fmla="*/ 0 h 29"/>
                          <a:gd name="T4" fmla="*/ 53 w 65"/>
                          <a:gd name="T5" fmla="*/ 0 h 29"/>
                          <a:gd name="T6" fmla="*/ 65 w 65"/>
                          <a:gd name="T7" fmla="*/ 29 h 29"/>
                          <a:gd name="T8" fmla="*/ 0 w 65"/>
                          <a:gd name="T9" fmla="*/ 29 h 29"/>
                        </a:gdLst>
                        <a:ahLst/>
                        <a:cxnLst>
                          <a:cxn ang="0">
                            <a:pos x="T0" y="T1"/>
                          </a:cxn>
                          <a:cxn ang="0">
                            <a:pos x="T2" y="T3"/>
                          </a:cxn>
                          <a:cxn ang="0">
                            <a:pos x="T4" y="T5"/>
                          </a:cxn>
                          <a:cxn ang="0">
                            <a:pos x="T6" y="T7"/>
                          </a:cxn>
                          <a:cxn ang="0">
                            <a:pos x="T8" y="T9"/>
                          </a:cxn>
                        </a:cxnLst>
                        <a:rect l="0" t="0" r="r" b="b"/>
                        <a:pathLst>
                          <a:path w="65" h="29">
                            <a:moveTo>
                              <a:pt x="0" y="29"/>
                            </a:moveTo>
                            <a:lnTo>
                              <a:pt x="12" y="0"/>
                            </a:lnTo>
                            <a:lnTo>
                              <a:pt x="53" y="0"/>
                            </a:lnTo>
                            <a:lnTo>
                              <a:pt x="65" y="29"/>
                            </a:lnTo>
                            <a:lnTo>
                              <a:pt x="0" y="29"/>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966" name="Group 741"/>
                    <p:cNvGrpSpPr>
                      <a:grpSpLocks/>
                    </p:cNvGrpSpPr>
                    <p:nvPr/>
                  </p:nvGrpSpPr>
                  <p:grpSpPr bwMode="auto">
                    <a:xfrm>
                      <a:off x="987" y="3619"/>
                      <a:ext cx="45" cy="23"/>
                      <a:chOff x="987" y="3619"/>
                      <a:chExt cx="45" cy="23"/>
                    </a:xfrm>
                  </p:grpSpPr>
                  <p:sp>
                    <p:nvSpPr>
                      <p:cNvPr id="967" name="Freeform 742"/>
                      <p:cNvSpPr>
                        <a:spLocks/>
                      </p:cNvSpPr>
                      <p:nvPr/>
                    </p:nvSpPr>
                    <p:spPr bwMode="auto">
                      <a:xfrm>
                        <a:off x="987" y="3619"/>
                        <a:ext cx="20" cy="23"/>
                      </a:xfrm>
                      <a:custGeom>
                        <a:avLst/>
                        <a:gdLst>
                          <a:gd name="T0" fmla="*/ 22 w 39"/>
                          <a:gd name="T1" fmla="*/ 68 h 68"/>
                          <a:gd name="T2" fmla="*/ 0 w 39"/>
                          <a:gd name="T3" fmla="*/ 33 h 68"/>
                          <a:gd name="T4" fmla="*/ 12 w 39"/>
                          <a:gd name="T5" fmla="*/ 0 h 68"/>
                          <a:gd name="T6" fmla="*/ 39 w 39"/>
                          <a:gd name="T7" fmla="*/ 33 h 68"/>
                          <a:gd name="T8" fmla="*/ 22 w 39"/>
                          <a:gd name="T9" fmla="*/ 68 h 68"/>
                        </a:gdLst>
                        <a:ahLst/>
                        <a:cxnLst>
                          <a:cxn ang="0">
                            <a:pos x="T0" y="T1"/>
                          </a:cxn>
                          <a:cxn ang="0">
                            <a:pos x="T2" y="T3"/>
                          </a:cxn>
                          <a:cxn ang="0">
                            <a:pos x="T4" y="T5"/>
                          </a:cxn>
                          <a:cxn ang="0">
                            <a:pos x="T6" y="T7"/>
                          </a:cxn>
                          <a:cxn ang="0">
                            <a:pos x="T8" y="T9"/>
                          </a:cxn>
                        </a:cxnLst>
                        <a:rect l="0" t="0" r="r" b="b"/>
                        <a:pathLst>
                          <a:path w="39" h="68">
                            <a:moveTo>
                              <a:pt x="22" y="68"/>
                            </a:moveTo>
                            <a:lnTo>
                              <a:pt x="0" y="33"/>
                            </a:lnTo>
                            <a:lnTo>
                              <a:pt x="12" y="0"/>
                            </a:lnTo>
                            <a:lnTo>
                              <a:pt x="39" y="33"/>
                            </a:lnTo>
                            <a:lnTo>
                              <a:pt x="22"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68" name="Freeform 743"/>
                      <p:cNvSpPr>
                        <a:spLocks/>
                      </p:cNvSpPr>
                      <p:nvPr/>
                    </p:nvSpPr>
                    <p:spPr bwMode="auto">
                      <a:xfrm>
                        <a:off x="994" y="3620"/>
                        <a:ext cx="32" cy="11"/>
                      </a:xfrm>
                      <a:custGeom>
                        <a:avLst/>
                        <a:gdLst>
                          <a:gd name="T0" fmla="*/ 0 w 64"/>
                          <a:gd name="T1" fmla="*/ 0 h 33"/>
                          <a:gd name="T2" fmla="*/ 41 w 64"/>
                          <a:gd name="T3" fmla="*/ 0 h 33"/>
                          <a:gd name="T4" fmla="*/ 64 w 64"/>
                          <a:gd name="T5" fmla="*/ 33 h 33"/>
                          <a:gd name="T6" fmla="*/ 25 w 64"/>
                          <a:gd name="T7" fmla="*/ 33 h 33"/>
                          <a:gd name="T8" fmla="*/ 0 w 64"/>
                          <a:gd name="T9" fmla="*/ 0 h 33"/>
                        </a:gdLst>
                        <a:ahLst/>
                        <a:cxnLst>
                          <a:cxn ang="0">
                            <a:pos x="T0" y="T1"/>
                          </a:cxn>
                          <a:cxn ang="0">
                            <a:pos x="T2" y="T3"/>
                          </a:cxn>
                          <a:cxn ang="0">
                            <a:pos x="T4" y="T5"/>
                          </a:cxn>
                          <a:cxn ang="0">
                            <a:pos x="T6" y="T7"/>
                          </a:cxn>
                          <a:cxn ang="0">
                            <a:pos x="T8" y="T9"/>
                          </a:cxn>
                        </a:cxnLst>
                        <a:rect l="0" t="0" r="r" b="b"/>
                        <a:pathLst>
                          <a:path w="64" h="33">
                            <a:moveTo>
                              <a:pt x="0" y="0"/>
                            </a:moveTo>
                            <a:lnTo>
                              <a:pt x="41" y="0"/>
                            </a:lnTo>
                            <a:lnTo>
                              <a:pt x="64" y="33"/>
                            </a:lnTo>
                            <a:lnTo>
                              <a:pt x="25" y="33"/>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69" name="Freeform 744"/>
                      <p:cNvSpPr>
                        <a:spLocks/>
                      </p:cNvSpPr>
                      <p:nvPr/>
                    </p:nvSpPr>
                    <p:spPr bwMode="auto">
                      <a:xfrm>
                        <a:off x="999" y="3632"/>
                        <a:ext cx="33" cy="9"/>
                      </a:xfrm>
                      <a:custGeom>
                        <a:avLst/>
                        <a:gdLst>
                          <a:gd name="T0" fmla="*/ 0 w 65"/>
                          <a:gd name="T1" fmla="*/ 29 h 29"/>
                          <a:gd name="T2" fmla="*/ 14 w 65"/>
                          <a:gd name="T3" fmla="*/ 0 h 29"/>
                          <a:gd name="T4" fmla="*/ 53 w 65"/>
                          <a:gd name="T5" fmla="*/ 0 h 29"/>
                          <a:gd name="T6" fmla="*/ 65 w 65"/>
                          <a:gd name="T7" fmla="*/ 29 h 29"/>
                          <a:gd name="T8" fmla="*/ 0 w 65"/>
                          <a:gd name="T9" fmla="*/ 29 h 29"/>
                        </a:gdLst>
                        <a:ahLst/>
                        <a:cxnLst>
                          <a:cxn ang="0">
                            <a:pos x="T0" y="T1"/>
                          </a:cxn>
                          <a:cxn ang="0">
                            <a:pos x="T2" y="T3"/>
                          </a:cxn>
                          <a:cxn ang="0">
                            <a:pos x="T4" y="T5"/>
                          </a:cxn>
                          <a:cxn ang="0">
                            <a:pos x="T6" y="T7"/>
                          </a:cxn>
                          <a:cxn ang="0">
                            <a:pos x="T8" y="T9"/>
                          </a:cxn>
                        </a:cxnLst>
                        <a:rect l="0" t="0" r="r" b="b"/>
                        <a:pathLst>
                          <a:path w="65" h="29">
                            <a:moveTo>
                              <a:pt x="0" y="29"/>
                            </a:moveTo>
                            <a:lnTo>
                              <a:pt x="14" y="0"/>
                            </a:lnTo>
                            <a:lnTo>
                              <a:pt x="53" y="0"/>
                            </a:lnTo>
                            <a:lnTo>
                              <a:pt x="65" y="29"/>
                            </a:lnTo>
                            <a:lnTo>
                              <a:pt x="0" y="29"/>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864" name="Group 745"/>
                  <p:cNvGrpSpPr>
                    <a:grpSpLocks/>
                  </p:cNvGrpSpPr>
                  <p:nvPr/>
                </p:nvGrpSpPr>
                <p:grpSpPr bwMode="auto">
                  <a:xfrm>
                    <a:off x="1002" y="3632"/>
                    <a:ext cx="83" cy="63"/>
                    <a:chOff x="1002" y="3632"/>
                    <a:chExt cx="83" cy="63"/>
                  </a:xfrm>
                </p:grpSpPr>
                <p:grpSp>
                  <p:nvGrpSpPr>
                    <p:cNvPr id="947" name="Group 746"/>
                    <p:cNvGrpSpPr>
                      <a:grpSpLocks/>
                    </p:cNvGrpSpPr>
                    <p:nvPr/>
                  </p:nvGrpSpPr>
                  <p:grpSpPr bwMode="auto">
                    <a:xfrm>
                      <a:off x="1002" y="3632"/>
                      <a:ext cx="44" cy="22"/>
                      <a:chOff x="1002" y="3632"/>
                      <a:chExt cx="44" cy="22"/>
                    </a:xfrm>
                  </p:grpSpPr>
                  <p:sp>
                    <p:nvSpPr>
                      <p:cNvPr id="960" name="Freeform 747"/>
                      <p:cNvSpPr>
                        <a:spLocks/>
                      </p:cNvSpPr>
                      <p:nvPr/>
                    </p:nvSpPr>
                    <p:spPr bwMode="auto">
                      <a:xfrm>
                        <a:off x="1002" y="3632"/>
                        <a:ext cx="19" cy="22"/>
                      </a:xfrm>
                      <a:custGeom>
                        <a:avLst/>
                        <a:gdLst>
                          <a:gd name="T0" fmla="*/ 21 w 38"/>
                          <a:gd name="T1" fmla="*/ 68 h 68"/>
                          <a:gd name="T2" fmla="*/ 0 w 38"/>
                          <a:gd name="T3" fmla="*/ 33 h 68"/>
                          <a:gd name="T4" fmla="*/ 10 w 38"/>
                          <a:gd name="T5" fmla="*/ 0 h 68"/>
                          <a:gd name="T6" fmla="*/ 38 w 38"/>
                          <a:gd name="T7" fmla="*/ 33 h 68"/>
                          <a:gd name="T8" fmla="*/ 21 w 38"/>
                          <a:gd name="T9" fmla="*/ 68 h 68"/>
                        </a:gdLst>
                        <a:ahLst/>
                        <a:cxnLst>
                          <a:cxn ang="0">
                            <a:pos x="T0" y="T1"/>
                          </a:cxn>
                          <a:cxn ang="0">
                            <a:pos x="T2" y="T3"/>
                          </a:cxn>
                          <a:cxn ang="0">
                            <a:pos x="T4" y="T5"/>
                          </a:cxn>
                          <a:cxn ang="0">
                            <a:pos x="T6" y="T7"/>
                          </a:cxn>
                          <a:cxn ang="0">
                            <a:pos x="T8" y="T9"/>
                          </a:cxn>
                        </a:cxnLst>
                        <a:rect l="0" t="0" r="r" b="b"/>
                        <a:pathLst>
                          <a:path w="38" h="68">
                            <a:moveTo>
                              <a:pt x="21" y="68"/>
                            </a:moveTo>
                            <a:lnTo>
                              <a:pt x="0" y="33"/>
                            </a:lnTo>
                            <a:lnTo>
                              <a:pt x="10" y="0"/>
                            </a:lnTo>
                            <a:lnTo>
                              <a:pt x="38" y="33"/>
                            </a:lnTo>
                            <a:lnTo>
                              <a:pt x="21"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61" name="Freeform 748"/>
                      <p:cNvSpPr>
                        <a:spLocks/>
                      </p:cNvSpPr>
                      <p:nvPr/>
                    </p:nvSpPr>
                    <p:spPr bwMode="auto">
                      <a:xfrm>
                        <a:off x="1008" y="3632"/>
                        <a:ext cx="33" cy="12"/>
                      </a:xfrm>
                      <a:custGeom>
                        <a:avLst/>
                        <a:gdLst>
                          <a:gd name="T0" fmla="*/ 0 w 65"/>
                          <a:gd name="T1" fmla="*/ 0 h 35"/>
                          <a:gd name="T2" fmla="*/ 40 w 65"/>
                          <a:gd name="T3" fmla="*/ 0 h 35"/>
                          <a:gd name="T4" fmla="*/ 65 w 65"/>
                          <a:gd name="T5" fmla="*/ 35 h 35"/>
                          <a:gd name="T6" fmla="*/ 25 w 65"/>
                          <a:gd name="T7" fmla="*/ 35 h 35"/>
                          <a:gd name="T8" fmla="*/ 0 w 65"/>
                          <a:gd name="T9" fmla="*/ 0 h 35"/>
                        </a:gdLst>
                        <a:ahLst/>
                        <a:cxnLst>
                          <a:cxn ang="0">
                            <a:pos x="T0" y="T1"/>
                          </a:cxn>
                          <a:cxn ang="0">
                            <a:pos x="T2" y="T3"/>
                          </a:cxn>
                          <a:cxn ang="0">
                            <a:pos x="T4" y="T5"/>
                          </a:cxn>
                          <a:cxn ang="0">
                            <a:pos x="T6" y="T7"/>
                          </a:cxn>
                          <a:cxn ang="0">
                            <a:pos x="T8" y="T9"/>
                          </a:cxn>
                        </a:cxnLst>
                        <a:rect l="0" t="0" r="r" b="b"/>
                        <a:pathLst>
                          <a:path w="65" h="35">
                            <a:moveTo>
                              <a:pt x="0" y="0"/>
                            </a:moveTo>
                            <a:lnTo>
                              <a:pt x="40" y="0"/>
                            </a:lnTo>
                            <a:lnTo>
                              <a:pt x="65" y="35"/>
                            </a:lnTo>
                            <a:lnTo>
                              <a:pt x="25" y="35"/>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62" name="Freeform 749"/>
                      <p:cNvSpPr>
                        <a:spLocks/>
                      </p:cNvSpPr>
                      <p:nvPr/>
                    </p:nvSpPr>
                    <p:spPr bwMode="auto">
                      <a:xfrm>
                        <a:off x="1013" y="3644"/>
                        <a:ext cx="33" cy="10"/>
                      </a:xfrm>
                      <a:custGeom>
                        <a:avLst/>
                        <a:gdLst>
                          <a:gd name="T0" fmla="*/ 0 w 66"/>
                          <a:gd name="T1" fmla="*/ 28 h 28"/>
                          <a:gd name="T2" fmla="*/ 13 w 66"/>
                          <a:gd name="T3" fmla="*/ 0 h 28"/>
                          <a:gd name="T4" fmla="*/ 55 w 66"/>
                          <a:gd name="T5" fmla="*/ 0 h 28"/>
                          <a:gd name="T6" fmla="*/ 66 w 66"/>
                          <a:gd name="T7" fmla="*/ 28 h 28"/>
                          <a:gd name="T8" fmla="*/ 0 w 66"/>
                          <a:gd name="T9" fmla="*/ 28 h 28"/>
                        </a:gdLst>
                        <a:ahLst/>
                        <a:cxnLst>
                          <a:cxn ang="0">
                            <a:pos x="T0" y="T1"/>
                          </a:cxn>
                          <a:cxn ang="0">
                            <a:pos x="T2" y="T3"/>
                          </a:cxn>
                          <a:cxn ang="0">
                            <a:pos x="T4" y="T5"/>
                          </a:cxn>
                          <a:cxn ang="0">
                            <a:pos x="T6" y="T7"/>
                          </a:cxn>
                          <a:cxn ang="0">
                            <a:pos x="T8" y="T9"/>
                          </a:cxn>
                        </a:cxnLst>
                        <a:rect l="0" t="0" r="r" b="b"/>
                        <a:pathLst>
                          <a:path w="66" h="28">
                            <a:moveTo>
                              <a:pt x="0" y="28"/>
                            </a:moveTo>
                            <a:lnTo>
                              <a:pt x="13" y="0"/>
                            </a:lnTo>
                            <a:lnTo>
                              <a:pt x="55" y="0"/>
                            </a:lnTo>
                            <a:lnTo>
                              <a:pt x="66" y="28"/>
                            </a:lnTo>
                            <a:lnTo>
                              <a:pt x="0" y="2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948" name="Group 750"/>
                    <p:cNvGrpSpPr>
                      <a:grpSpLocks/>
                    </p:cNvGrpSpPr>
                    <p:nvPr/>
                  </p:nvGrpSpPr>
                  <p:grpSpPr bwMode="auto">
                    <a:xfrm>
                      <a:off x="1014" y="3645"/>
                      <a:ext cx="44" cy="23"/>
                      <a:chOff x="1014" y="3645"/>
                      <a:chExt cx="44" cy="23"/>
                    </a:xfrm>
                  </p:grpSpPr>
                  <p:sp>
                    <p:nvSpPr>
                      <p:cNvPr id="957" name="Freeform 751"/>
                      <p:cNvSpPr>
                        <a:spLocks/>
                      </p:cNvSpPr>
                      <p:nvPr/>
                    </p:nvSpPr>
                    <p:spPr bwMode="auto">
                      <a:xfrm>
                        <a:off x="1014" y="3645"/>
                        <a:ext cx="19" cy="23"/>
                      </a:xfrm>
                      <a:custGeom>
                        <a:avLst/>
                        <a:gdLst>
                          <a:gd name="T0" fmla="*/ 24 w 40"/>
                          <a:gd name="T1" fmla="*/ 68 h 68"/>
                          <a:gd name="T2" fmla="*/ 0 w 40"/>
                          <a:gd name="T3" fmla="*/ 33 h 68"/>
                          <a:gd name="T4" fmla="*/ 14 w 40"/>
                          <a:gd name="T5" fmla="*/ 0 h 68"/>
                          <a:gd name="T6" fmla="*/ 40 w 40"/>
                          <a:gd name="T7" fmla="*/ 33 h 68"/>
                          <a:gd name="T8" fmla="*/ 24 w 40"/>
                          <a:gd name="T9" fmla="*/ 68 h 68"/>
                        </a:gdLst>
                        <a:ahLst/>
                        <a:cxnLst>
                          <a:cxn ang="0">
                            <a:pos x="T0" y="T1"/>
                          </a:cxn>
                          <a:cxn ang="0">
                            <a:pos x="T2" y="T3"/>
                          </a:cxn>
                          <a:cxn ang="0">
                            <a:pos x="T4" y="T5"/>
                          </a:cxn>
                          <a:cxn ang="0">
                            <a:pos x="T6" y="T7"/>
                          </a:cxn>
                          <a:cxn ang="0">
                            <a:pos x="T8" y="T9"/>
                          </a:cxn>
                        </a:cxnLst>
                        <a:rect l="0" t="0" r="r" b="b"/>
                        <a:pathLst>
                          <a:path w="40" h="68">
                            <a:moveTo>
                              <a:pt x="24" y="68"/>
                            </a:moveTo>
                            <a:lnTo>
                              <a:pt x="0" y="33"/>
                            </a:lnTo>
                            <a:lnTo>
                              <a:pt x="14" y="0"/>
                            </a:lnTo>
                            <a:lnTo>
                              <a:pt x="40" y="33"/>
                            </a:lnTo>
                            <a:lnTo>
                              <a:pt x="24"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58" name="Freeform 752"/>
                      <p:cNvSpPr>
                        <a:spLocks/>
                      </p:cNvSpPr>
                      <p:nvPr/>
                    </p:nvSpPr>
                    <p:spPr bwMode="auto">
                      <a:xfrm>
                        <a:off x="1021" y="3646"/>
                        <a:ext cx="32" cy="11"/>
                      </a:xfrm>
                      <a:custGeom>
                        <a:avLst/>
                        <a:gdLst>
                          <a:gd name="T0" fmla="*/ 0 w 63"/>
                          <a:gd name="T1" fmla="*/ 0 h 33"/>
                          <a:gd name="T2" fmla="*/ 41 w 63"/>
                          <a:gd name="T3" fmla="*/ 0 h 33"/>
                          <a:gd name="T4" fmla="*/ 63 w 63"/>
                          <a:gd name="T5" fmla="*/ 33 h 33"/>
                          <a:gd name="T6" fmla="*/ 24 w 63"/>
                          <a:gd name="T7" fmla="*/ 33 h 33"/>
                          <a:gd name="T8" fmla="*/ 0 w 63"/>
                          <a:gd name="T9" fmla="*/ 0 h 33"/>
                        </a:gdLst>
                        <a:ahLst/>
                        <a:cxnLst>
                          <a:cxn ang="0">
                            <a:pos x="T0" y="T1"/>
                          </a:cxn>
                          <a:cxn ang="0">
                            <a:pos x="T2" y="T3"/>
                          </a:cxn>
                          <a:cxn ang="0">
                            <a:pos x="T4" y="T5"/>
                          </a:cxn>
                          <a:cxn ang="0">
                            <a:pos x="T6" y="T7"/>
                          </a:cxn>
                          <a:cxn ang="0">
                            <a:pos x="T8" y="T9"/>
                          </a:cxn>
                        </a:cxnLst>
                        <a:rect l="0" t="0" r="r" b="b"/>
                        <a:pathLst>
                          <a:path w="63" h="33">
                            <a:moveTo>
                              <a:pt x="0" y="0"/>
                            </a:moveTo>
                            <a:lnTo>
                              <a:pt x="41" y="0"/>
                            </a:lnTo>
                            <a:lnTo>
                              <a:pt x="63" y="33"/>
                            </a:lnTo>
                            <a:lnTo>
                              <a:pt x="24" y="33"/>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59" name="Freeform 753"/>
                      <p:cNvSpPr>
                        <a:spLocks/>
                      </p:cNvSpPr>
                      <p:nvPr/>
                    </p:nvSpPr>
                    <p:spPr bwMode="auto">
                      <a:xfrm>
                        <a:off x="1026" y="3658"/>
                        <a:ext cx="32" cy="10"/>
                      </a:xfrm>
                      <a:custGeom>
                        <a:avLst/>
                        <a:gdLst>
                          <a:gd name="T0" fmla="*/ 0 w 65"/>
                          <a:gd name="T1" fmla="*/ 30 h 30"/>
                          <a:gd name="T2" fmla="*/ 12 w 65"/>
                          <a:gd name="T3" fmla="*/ 0 h 30"/>
                          <a:gd name="T4" fmla="*/ 53 w 65"/>
                          <a:gd name="T5" fmla="*/ 0 h 30"/>
                          <a:gd name="T6" fmla="*/ 65 w 65"/>
                          <a:gd name="T7" fmla="*/ 30 h 30"/>
                          <a:gd name="T8" fmla="*/ 0 w 65"/>
                          <a:gd name="T9" fmla="*/ 30 h 30"/>
                        </a:gdLst>
                        <a:ahLst/>
                        <a:cxnLst>
                          <a:cxn ang="0">
                            <a:pos x="T0" y="T1"/>
                          </a:cxn>
                          <a:cxn ang="0">
                            <a:pos x="T2" y="T3"/>
                          </a:cxn>
                          <a:cxn ang="0">
                            <a:pos x="T4" y="T5"/>
                          </a:cxn>
                          <a:cxn ang="0">
                            <a:pos x="T6" y="T7"/>
                          </a:cxn>
                          <a:cxn ang="0">
                            <a:pos x="T8" y="T9"/>
                          </a:cxn>
                        </a:cxnLst>
                        <a:rect l="0" t="0" r="r" b="b"/>
                        <a:pathLst>
                          <a:path w="65" h="30">
                            <a:moveTo>
                              <a:pt x="0" y="30"/>
                            </a:moveTo>
                            <a:lnTo>
                              <a:pt x="12" y="0"/>
                            </a:lnTo>
                            <a:lnTo>
                              <a:pt x="53" y="0"/>
                            </a:lnTo>
                            <a:lnTo>
                              <a:pt x="65" y="30"/>
                            </a:lnTo>
                            <a:lnTo>
                              <a:pt x="0" y="3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949" name="Group 754"/>
                    <p:cNvGrpSpPr>
                      <a:grpSpLocks/>
                    </p:cNvGrpSpPr>
                    <p:nvPr/>
                  </p:nvGrpSpPr>
                  <p:grpSpPr bwMode="auto">
                    <a:xfrm>
                      <a:off x="1027" y="3659"/>
                      <a:ext cx="45" cy="23"/>
                      <a:chOff x="1027" y="3659"/>
                      <a:chExt cx="45" cy="23"/>
                    </a:xfrm>
                  </p:grpSpPr>
                  <p:sp>
                    <p:nvSpPr>
                      <p:cNvPr id="954" name="Freeform 755"/>
                      <p:cNvSpPr>
                        <a:spLocks/>
                      </p:cNvSpPr>
                      <p:nvPr/>
                    </p:nvSpPr>
                    <p:spPr bwMode="auto">
                      <a:xfrm>
                        <a:off x="1027" y="3659"/>
                        <a:ext cx="20" cy="23"/>
                      </a:xfrm>
                      <a:custGeom>
                        <a:avLst/>
                        <a:gdLst>
                          <a:gd name="T0" fmla="*/ 22 w 39"/>
                          <a:gd name="T1" fmla="*/ 70 h 70"/>
                          <a:gd name="T2" fmla="*/ 0 w 39"/>
                          <a:gd name="T3" fmla="*/ 34 h 70"/>
                          <a:gd name="T4" fmla="*/ 12 w 39"/>
                          <a:gd name="T5" fmla="*/ 0 h 70"/>
                          <a:gd name="T6" fmla="*/ 39 w 39"/>
                          <a:gd name="T7" fmla="*/ 34 h 70"/>
                          <a:gd name="T8" fmla="*/ 22 w 39"/>
                          <a:gd name="T9" fmla="*/ 70 h 70"/>
                        </a:gdLst>
                        <a:ahLst/>
                        <a:cxnLst>
                          <a:cxn ang="0">
                            <a:pos x="T0" y="T1"/>
                          </a:cxn>
                          <a:cxn ang="0">
                            <a:pos x="T2" y="T3"/>
                          </a:cxn>
                          <a:cxn ang="0">
                            <a:pos x="T4" y="T5"/>
                          </a:cxn>
                          <a:cxn ang="0">
                            <a:pos x="T6" y="T7"/>
                          </a:cxn>
                          <a:cxn ang="0">
                            <a:pos x="T8" y="T9"/>
                          </a:cxn>
                        </a:cxnLst>
                        <a:rect l="0" t="0" r="r" b="b"/>
                        <a:pathLst>
                          <a:path w="39" h="70">
                            <a:moveTo>
                              <a:pt x="22" y="70"/>
                            </a:moveTo>
                            <a:lnTo>
                              <a:pt x="0" y="34"/>
                            </a:lnTo>
                            <a:lnTo>
                              <a:pt x="12" y="0"/>
                            </a:lnTo>
                            <a:lnTo>
                              <a:pt x="39" y="34"/>
                            </a:lnTo>
                            <a:lnTo>
                              <a:pt x="22" y="70"/>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55" name="Freeform 756"/>
                      <p:cNvSpPr>
                        <a:spLocks/>
                      </p:cNvSpPr>
                      <p:nvPr/>
                    </p:nvSpPr>
                    <p:spPr bwMode="auto">
                      <a:xfrm>
                        <a:off x="1033" y="3659"/>
                        <a:ext cx="33" cy="11"/>
                      </a:xfrm>
                      <a:custGeom>
                        <a:avLst/>
                        <a:gdLst>
                          <a:gd name="T0" fmla="*/ 0 w 64"/>
                          <a:gd name="T1" fmla="*/ 0 h 34"/>
                          <a:gd name="T2" fmla="*/ 39 w 64"/>
                          <a:gd name="T3" fmla="*/ 0 h 34"/>
                          <a:gd name="T4" fmla="*/ 64 w 64"/>
                          <a:gd name="T5" fmla="*/ 34 h 34"/>
                          <a:gd name="T6" fmla="*/ 25 w 64"/>
                          <a:gd name="T7" fmla="*/ 34 h 34"/>
                          <a:gd name="T8" fmla="*/ 0 w 64"/>
                          <a:gd name="T9" fmla="*/ 0 h 34"/>
                        </a:gdLst>
                        <a:ahLst/>
                        <a:cxnLst>
                          <a:cxn ang="0">
                            <a:pos x="T0" y="T1"/>
                          </a:cxn>
                          <a:cxn ang="0">
                            <a:pos x="T2" y="T3"/>
                          </a:cxn>
                          <a:cxn ang="0">
                            <a:pos x="T4" y="T5"/>
                          </a:cxn>
                          <a:cxn ang="0">
                            <a:pos x="T6" y="T7"/>
                          </a:cxn>
                          <a:cxn ang="0">
                            <a:pos x="T8" y="T9"/>
                          </a:cxn>
                        </a:cxnLst>
                        <a:rect l="0" t="0" r="r" b="b"/>
                        <a:pathLst>
                          <a:path w="64" h="34">
                            <a:moveTo>
                              <a:pt x="0" y="0"/>
                            </a:moveTo>
                            <a:lnTo>
                              <a:pt x="39" y="0"/>
                            </a:lnTo>
                            <a:lnTo>
                              <a:pt x="64" y="34"/>
                            </a:lnTo>
                            <a:lnTo>
                              <a:pt x="25" y="34"/>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56" name="Freeform 757"/>
                      <p:cNvSpPr>
                        <a:spLocks/>
                      </p:cNvSpPr>
                      <p:nvPr/>
                    </p:nvSpPr>
                    <p:spPr bwMode="auto">
                      <a:xfrm>
                        <a:off x="1039" y="3671"/>
                        <a:ext cx="33" cy="10"/>
                      </a:xfrm>
                      <a:custGeom>
                        <a:avLst/>
                        <a:gdLst>
                          <a:gd name="T0" fmla="*/ 0 w 66"/>
                          <a:gd name="T1" fmla="*/ 30 h 30"/>
                          <a:gd name="T2" fmla="*/ 12 w 66"/>
                          <a:gd name="T3" fmla="*/ 0 h 30"/>
                          <a:gd name="T4" fmla="*/ 54 w 66"/>
                          <a:gd name="T5" fmla="*/ 0 h 30"/>
                          <a:gd name="T6" fmla="*/ 66 w 66"/>
                          <a:gd name="T7" fmla="*/ 30 h 30"/>
                          <a:gd name="T8" fmla="*/ 0 w 66"/>
                          <a:gd name="T9" fmla="*/ 30 h 30"/>
                        </a:gdLst>
                        <a:ahLst/>
                        <a:cxnLst>
                          <a:cxn ang="0">
                            <a:pos x="T0" y="T1"/>
                          </a:cxn>
                          <a:cxn ang="0">
                            <a:pos x="T2" y="T3"/>
                          </a:cxn>
                          <a:cxn ang="0">
                            <a:pos x="T4" y="T5"/>
                          </a:cxn>
                          <a:cxn ang="0">
                            <a:pos x="T6" y="T7"/>
                          </a:cxn>
                          <a:cxn ang="0">
                            <a:pos x="T8" y="T9"/>
                          </a:cxn>
                        </a:cxnLst>
                        <a:rect l="0" t="0" r="r" b="b"/>
                        <a:pathLst>
                          <a:path w="66" h="30">
                            <a:moveTo>
                              <a:pt x="0" y="30"/>
                            </a:moveTo>
                            <a:lnTo>
                              <a:pt x="12" y="0"/>
                            </a:lnTo>
                            <a:lnTo>
                              <a:pt x="54" y="0"/>
                            </a:lnTo>
                            <a:lnTo>
                              <a:pt x="66" y="30"/>
                            </a:lnTo>
                            <a:lnTo>
                              <a:pt x="0" y="3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950" name="Group 758"/>
                    <p:cNvGrpSpPr>
                      <a:grpSpLocks/>
                    </p:cNvGrpSpPr>
                    <p:nvPr/>
                  </p:nvGrpSpPr>
                  <p:grpSpPr bwMode="auto">
                    <a:xfrm>
                      <a:off x="1040" y="3672"/>
                      <a:ext cx="45" cy="23"/>
                      <a:chOff x="1040" y="3672"/>
                      <a:chExt cx="45" cy="23"/>
                    </a:xfrm>
                  </p:grpSpPr>
                  <p:sp>
                    <p:nvSpPr>
                      <p:cNvPr id="951" name="Freeform 759"/>
                      <p:cNvSpPr>
                        <a:spLocks/>
                      </p:cNvSpPr>
                      <p:nvPr/>
                    </p:nvSpPr>
                    <p:spPr bwMode="auto">
                      <a:xfrm>
                        <a:off x="1040" y="3672"/>
                        <a:ext cx="20" cy="23"/>
                      </a:xfrm>
                      <a:custGeom>
                        <a:avLst/>
                        <a:gdLst>
                          <a:gd name="T0" fmla="*/ 24 w 41"/>
                          <a:gd name="T1" fmla="*/ 70 h 70"/>
                          <a:gd name="T2" fmla="*/ 0 w 41"/>
                          <a:gd name="T3" fmla="*/ 35 h 70"/>
                          <a:gd name="T4" fmla="*/ 13 w 41"/>
                          <a:gd name="T5" fmla="*/ 0 h 70"/>
                          <a:gd name="T6" fmla="*/ 41 w 41"/>
                          <a:gd name="T7" fmla="*/ 35 h 70"/>
                          <a:gd name="T8" fmla="*/ 24 w 41"/>
                          <a:gd name="T9" fmla="*/ 70 h 70"/>
                        </a:gdLst>
                        <a:ahLst/>
                        <a:cxnLst>
                          <a:cxn ang="0">
                            <a:pos x="T0" y="T1"/>
                          </a:cxn>
                          <a:cxn ang="0">
                            <a:pos x="T2" y="T3"/>
                          </a:cxn>
                          <a:cxn ang="0">
                            <a:pos x="T4" y="T5"/>
                          </a:cxn>
                          <a:cxn ang="0">
                            <a:pos x="T6" y="T7"/>
                          </a:cxn>
                          <a:cxn ang="0">
                            <a:pos x="T8" y="T9"/>
                          </a:cxn>
                        </a:cxnLst>
                        <a:rect l="0" t="0" r="r" b="b"/>
                        <a:pathLst>
                          <a:path w="41" h="70">
                            <a:moveTo>
                              <a:pt x="24" y="70"/>
                            </a:moveTo>
                            <a:lnTo>
                              <a:pt x="0" y="35"/>
                            </a:lnTo>
                            <a:lnTo>
                              <a:pt x="13" y="0"/>
                            </a:lnTo>
                            <a:lnTo>
                              <a:pt x="41" y="35"/>
                            </a:lnTo>
                            <a:lnTo>
                              <a:pt x="24" y="70"/>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52" name="Freeform 760"/>
                      <p:cNvSpPr>
                        <a:spLocks/>
                      </p:cNvSpPr>
                      <p:nvPr/>
                    </p:nvSpPr>
                    <p:spPr bwMode="auto">
                      <a:xfrm>
                        <a:off x="1047" y="3672"/>
                        <a:ext cx="32" cy="12"/>
                      </a:xfrm>
                      <a:custGeom>
                        <a:avLst/>
                        <a:gdLst>
                          <a:gd name="T0" fmla="*/ 0 w 65"/>
                          <a:gd name="T1" fmla="*/ 0 h 34"/>
                          <a:gd name="T2" fmla="*/ 41 w 65"/>
                          <a:gd name="T3" fmla="*/ 0 h 34"/>
                          <a:gd name="T4" fmla="*/ 65 w 65"/>
                          <a:gd name="T5" fmla="*/ 34 h 34"/>
                          <a:gd name="T6" fmla="*/ 24 w 65"/>
                          <a:gd name="T7" fmla="*/ 34 h 34"/>
                          <a:gd name="T8" fmla="*/ 0 w 65"/>
                          <a:gd name="T9" fmla="*/ 0 h 34"/>
                        </a:gdLst>
                        <a:ahLst/>
                        <a:cxnLst>
                          <a:cxn ang="0">
                            <a:pos x="T0" y="T1"/>
                          </a:cxn>
                          <a:cxn ang="0">
                            <a:pos x="T2" y="T3"/>
                          </a:cxn>
                          <a:cxn ang="0">
                            <a:pos x="T4" y="T5"/>
                          </a:cxn>
                          <a:cxn ang="0">
                            <a:pos x="T6" y="T7"/>
                          </a:cxn>
                          <a:cxn ang="0">
                            <a:pos x="T8" y="T9"/>
                          </a:cxn>
                        </a:cxnLst>
                        <a:rect l="0" t="0" r="r" b="b"/>
                        <a:pathLst>
                          <a:path w="65" h="34">
                            <a:moveTo>
                              <a:pt x="0" y="0"/>
                            </a:moveTo>
                            <a:lnTo>
                              <a:pt x="41" y="0"/>
                            </a:lnTo>
                            <a:lnTo>
                              <a:pt x="65" y="34"/>
                            </a:lnTo>
                            <a:lnTo>
                              <a:pt x="24" y="34"/>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53" name="Freeform 761"/>
                      <p:cNvSpPr>
                        <a:spLocks/>
                      </p:cNvSpPr>
                      <p:nvPr/>
                    </p:nvSpPr>
                    <p:spPr bwMode="auto">
                      <a:xfrm>
                        <a:off x="1053" y="3685"/>
                        <a:ext cx="32" cy="9"/>
                      </a:xfrm>
                      <a:custGeom>
                        <a:avLst/>
                        <a:gdLst>
                          <a:gd name="T0" fmla="*/ 0 w 66"/>
                          <a:gd name="T1" fmla="*/ 28 h 28"/>
                          <a:gd name="T2" fmla="*/ 12 w 66"/>
                          <a:gd name="T3" fmla="*/ 0 h 28"/>
                          <a:gd name="T4" fmla="*/ 54 w 66"/>
                          <a:gd name="T5" fmla="*/ 0 h 28"/>
                          <a:gd name="T6" fmla="*/ 66 w 66"/>
                          <a:gd name="T7" fmla="*/ 28 h 28"/>
                          <a:gd name="T8" fmla="*/ 0 w 66"/>
                          <a:gd name="T9" fmla="*/ 28 h 28"/>
                        </a:gdLst>
                        <a:ahLst/>
                        <a:cxnLst>
                          <a:cxn ang="0">
                            <a:pos x="T0" y="T1"/>
                          </a:cxn>
                          <a:cxn ang="0">
                            <a:pos x="T2" y="T3"/>
                          </a:cxn>
                          <a:cxn ang="0">
                            <a:pos x="T4" y="T5"/>
                          </a:cxn>
                          <a:cxn ang="0">
                            <a:pos x="T6" y="T7"/>
                          </a:cxn>
                          <a:cxn ang="0">
                            <a:pos x="T8" y="T9"/>
                          </a:cxn>
                        </a:cxnLst>
                        <a:rect l="0" t="0" r="r" b="b"/>
                        <a:pathLst>
                          <a:path w="66" h="28">
                            <a:moveTo>
                              <a:pt x="0" y="28"/>
                            </a:moveTo>
                            <a:lnTo>
                              <a:pt x="12" y="0"/>
                            </a:lnTo>
                            <a:lnTo>
                              <a:pt x="54" y="0"/>
                            </a:lnTo>
                            <a:lnTo>
                              <a:pt x="66" y="28"/>
                            </a:lnTo>
                            <a:lnTo>
                              <a:pt x="0" y="2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865" name="Group 762"/>
                  <p:cNvGrpSpPr>
                    <a:grpSpLocks/>
                  </p:cNvGrpSpPr>
                  <p:nvPr/>
                </p:nvGrpSpPr>
                <p:grpSpPr bwMode="auto">
                  <a:xfrm>
                    <a:off x="1054" y="3685"/>
                    <a:ext cx="45" cy="23"/>
                    <a:chOff x="1054" y="3685"/>
                    <a:chExt cx="45" cy="23"/>
                  </a:xfrm>
                </p:grpSpPr>
                <p:sp>
                  <p:nvSpPr>
                    <p:cNvPr id="944" name="Freeform 763"/>
                    <p:cNvSpPr>
                      <a:spLocks/>
                    </p:cNvSpPr>
                    <p:nvPr/>
                  </p:nvSpPr>
                  <p:spPr bwMode="auto">
                    <a:xfrm>
                      <a:off x="1054" y="3685"/>
                      <a:ext cx="20" cy="23"/>
                    </a:xfrm>
                    <a:custGeom>
                      <a:avLst/>
                      <a:gdLst>
                        <a:gd name="T0" fmla="*/ 23 w 39"/>
                        <a:gd name="T1" fmla="*/ 70 h 70"/>
                        <a:gd name="T2" fmla="*/ 0 w 39"/>
                        <a:gd name="T3" fmla="*/ 34 h 70"/>
                        <a:gd name="T4" fmla="*/ 13 w 39"/>
                        <a:gd name="T5" fmla="*/ 0 h 70"/>
                        <a:gd name="T6" fmla="*/ 39 w 39"/>
                        <a:gd name="T7" fmla="*/ 34 h 70"/>
                        <a:gd name="T8" fmla="*/ 23 w 39"/>
                        <a:gd name="T9" fmla="*/ 70 h 70"/>
                      </a:gdLst>
                      <a:ahLst/>
                      <a:cxnLst>
                        <a:cxn ang="0">
                          <a:pos x="T0" y="T1"/>
                        </a:cxn>
                        <a:cxn ang="0">
                          <a:pos x="T2" y="T3"/>
                        </a:cxn>
                        <a:cxn ang="0">
                          <a:pos x="T4" y="T5"/>
                        </a:cxn>
                        <a:cxn ang="0">
                          <a:pos x="T6" y="T7"/>
                        </a:cxn>
                        <a:cxn ang="0">
                          <a:pos x="T8" y="T9"/>
                        </a:cxn>
                      </a:cxnLst>
                      <a:rect l="0" t="0" r="r" b="b"/>
                      <a:pathLst>
                        <a:path w="39" h="70">
                          <a:moveTo>
                            <a:pt x="23" y="70"/>
                          </a:moveTo>
                          <a:lnTo>
                            <a:pt x="0" y="34"/>
                          </a:lnTo>
                          <a:lnTo>
                            <a:pt x="13" y="0"/>
                          </a:lnTo>
                          <a:lnTo>
                            <a:pt x="39" y="34"/>
                          </a:lnTo>
                          <a:lnTo>
                            <a:pt x="23" y="70"/>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45" name="Freeform 764"/>
                    <p:cNvSpPr>
                      <a:spLocks/>
                    </p:cNvSpPr>
                    <p:nvPr/>
                  </p:nvSpPr>
                  <p:spPr bwMode="auto">
                    <a:xfrm>
                      <a:off x="1061" y="3685"/>
                      <a:ext cx="32" cy="12"/>
                    </a:xfrm>
                    <a:custGeom>
                      <a:avLst/>
                      <a:gdLst>
                        <a:gd name="T0" fmla="*/ 0 w 63"/>
                        <a:gd name="T1" fmla="*/ 0 h 35"/>
                        <a:gd name="T2" fmla="*/ 41 w 63"/>
                        <a:gd name="T3" fmla="*/ 0 h 35"/>
                        <a:gd name="T4" fmla="*/ 63 w 63"/>
                        <a:gd name="T5" fmla="*/ 35 h 35"/>
                        <a:gd name="T6" fmla="*/ 24 w 63"/>
                        <a:gd name="T7" fmla="*/ 35 h 35"/>
                        <a:gd name="T8" fmla="*/ 0 w 63"/>
                        <a:gd name="T9" fmla="*/ 0 h 35"/>
                      </a:gdLst>
                      <a:ahLst/>
                      <a:cxnLst>
                        <a:cxn ang="0">
                          <a:pos x="T0" y="T1"/>
                        </a:cxn>
                        <a:cxn ang="0">
                          <a:pos x="T2" y="T3"/>
                        </a:cxn>
                        <a:cxn ang="0">
                          <a:pos x="T4" y="T5"/>
                        </a:cxn>
                        <a:cxn ang="0">
                          <a:pos x="T6" y="T7"/>
                        </a:cxn>
                        <a:cxn ang="0">
                          <a:pos x="T8" y="T9"/>
                        </a:cxn>
                      </a:cxnLst>
                      <a:rect l="0" t="0" r="r" b="b"/>
                      <a:pathLst>
                        <a:path w="63" h="35">
                          <a:moveTo>
                            <a:pt x="0" y="0"/>
                          </a:moveTo>
                          <a:lnTo>
                            <a:pt x="41" y="0"/>
                          </a:lnTo>
                          <a:lnTo>
                            <a:pt x="63" y="35"/>
                          </a:lnTo>
                          <a:lnTo>
                            <a:pt x="24" y="35"/>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46" name="Freeform 765"/>
                    <p:cNvSpPr>
                      <a:spLocks/>
                    </p:cNvSpPr>
                    <p:nvPr/>
                  </p:nvSpPr>
                  <p:spPr bwMode="auto">
                    <a:xfrm>
                      <a:off x="1066" y="3697"/>
                      <a:ext cx="33" cy="10"/>
                    </a:xfrm>
                    <a:custGeom>
                      <a:avLst/>
                      <a:gdLst>
                        <a:gd name="T0" fmla="*/ 0 w 64"/>
                        <a:gd name="T1" fmla="*/ 30 h 30"/>
                        <a:gd name="T2" fmla="*/ 13 w 64"/>
                        <a:gd name="T3" fmla="*/ 0 h 30"/>
                        <a:gd name="T4" fmla="*/ 52 w 64"/>
                        <a:gd name="T5" fmla="*/ 0 h 30"/>
                        <a:gd name="T6" fmla="*/ 64 w 64"/>
                        <a:gd name="T7" fmla="*/ 30 h 30"/>
                        <a:gd name="T8" fmla="*/ 0 w 64"/>
                        <a:gd name="T9" fmla="*/ 30 h 30"/>
                      </a:gdLst>
                      <a:ahLst/>
                      <a:cxnLst>
                        <a:cxn ang="0">
                          <a:pos x="T0" y="T1"/>
                        </a:cxn>
                        <a:cxn ang="0">
                          <a:pos x="T2" y="T3"/>
                        </a:cxn>
                        <a:cxn ang="0">
                          <a:pos x="T4" y="T5"/>
                        </a:cxn>
                        <a:cxn ang="0">
                          <a:pos x="T6" y="T7"/>
                        </a:cxn>
                        <a:cxn ang="0">
                          <a:pos x="T8" y="T9"/>
                        </a:cxn>
                      </a:cxnLst>
                      <a:rect l="0" t="0" r="r" b="b"/>
                      <a:pathLst>
                        <a:path w="64" h="30">
                          <a:moveTo>
                            <a:pt x="0" y="30"/>
                          </a:moveTo>
                          <a:lnTo>
                            <a:pt x="13" y="0"/>
                          </a:lnTo>
                          <a:lnTo>
                            <a:pt x="52" y="0"/>
                          </a:lnTo>
                          <a:lnTo>
                            <a:pt x="64" y="30"/>
                          </a:lnTo>
                          <a:lnTo>
                            <a:pt x="0" y="3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66" name="Group 766"/>
                  <p:cNvGrpSpPr>
                    <a:grpSpLocks/>
                  </p:cNvGrpSpPr>
                  <p:nvPr/>
                </p:nvGrpSpPr>
                <p:grpSpPr bwMode="auto">
                  <a:xfrm>
                    <a:off x="1067" y="3698"/>
                    <a:ext cx="45" cy="23"/>
                    <a:chOff x="1067" y="3698"/>
                    <a:chExt cx="45" cy="23"/>
                  </a:xfrm>
                </p:grpSpPr>
                <p:sp>
                  <p:nvSpPr>
                    <p:cNvPr id="941" name="Freeform 767"/>
                    <p:cNvSpPr>
                      <a:spLocks/>
                    </p:cNvSpPr>
                    <p:nvPr/>
                  </p:nvSpPr>
                  <p:spPr bwMode="auto">
                    <a:xfrm>
                      <a:off x="1067" y="3698"/>
                      <a:ext cx="20" cy="23"/>
                    </a:xfrm>
                    <a:custGeom>
                      <a:avLst/>
                      <a:gdLst>
                        <a:gd name="T0" fmla="*/ 22 w 39"/>
                        <a:gd name="T1" fmla="*/ 69 h 69"/>
                        <a:gd name="T2" fmla="*/ 0 w 39"/>
                        <a:gd name="T3" fmla="*/ 34 h 69"/>
                        <a:gd name="T4" fmla="*/ 12 w 39"/>
                        <a:gd name="T5" fmla="*/ 0 h 69"/>
                        <a:gd name="T6" fmla="*/ 39 w 39"/>
                        <a:gd name="T7" fmla="*/ 34 h 69"/>
                        <a:gd name="T8" fmla="*/ 22 w 39"/>
                        <a:gd name="T9" fmla="*/ 69 h 69"/>
                      </a:gdLst>
                      <a:ahLst/>
                      <a:cxnLst>
                        <a:cxn ang="0">
                          <a:pos x="T0" y="T1"/>
                        </a:cxn>
                        <a:cxn ang="0">
                          <a:pos x="T2" y="T3"/>
                        </a:cxn>
                        <a:cxn ang="0">
                          <a:pos x="T4" y="T5"/>
                        </a:cxn>
                        <a:cxn ang="0">
                          <a:pos x="T6" y="T7"/>
                        </a:cxn>
                        <a:cxn ang="0">
                          <a:pos x="T8" y="T9"/>
                        </a:cxn>
                      </a:cxnLst>
                      <a:rect l="0" t="0" r="r" b="b"/>
                      <a:pathLst>
                        <a:path w="39" h="69">
                          <a:moveTo>
                            <a:pt x="22" y="69"/>
                          </a:moveTo>
                          <a:lnTo>
                            <a:pt x="0" y="34"/>
                          </a:lnTo>
                          <a:lnTo>
                            <a:pt x="12" y="0"/>
                          </a:lnTo>
                          <a:lnTo>
                            <a:pt x="39" y="34"/>
                          </a:lnTo>
                          <a:lnTo>
                            <a:pt x="22" y="69"/>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42" name="Freeform 768"/>
                    <p:cNvSpPr>
                      <a:spLocks/>
                    </p:cNvSpPr>
                    <p:nvPr/>
                  </p:nvSpPr>
                  <p:spPr bwMode="auto">
                    <a:xfrm>
                      <a:off x="1074" y="3699"/>
                      <a:ext cx="32" cy="11"/>
                    </a:xfrm>
                    <a:custGeom>
                      <a:avLst/>
                      <a:gdLst>
                        <a:gd name="T0" fmla="*/ 0 w 64"/>
                        <a:gd name="T1" fmla="*/ 0 h 34"/>
                        <a:gd name="T2" fmla="*/ 39 w 64"/>
                        <a:gd name="T3" fmla="*/ 0 h 34"/>
                        <a:gd name="T4" fmla="*/ 64 w 64"/>
                        <a:gd name="T5" fmla="*/ 34 h 34"/>
                        <a:gd name="T6" fmla="*/ 25 w 64"/>
                        <a:gd name="T7" fmla="*/ 34 h 34"/>
                        <a:gd name="T8" fmla="*/ 0 w 64"/>
                        <a:gd name="T9" fmla="*/ 0 h 34"/>
                      </a:gdLst>
                      <a:ahLst/>
                      <a:cxnLst>
                        <a:cxn ang="0">
                          <a:pos x="T0" y="T1"/>
                        </a:cxn>
                        <a:cxn ang="0">
                          <a:pos x="T2" y="T3"/>
                        </a:cxn>
                        <a:cxn ang="0">
                          <a:pos x="T4" y="T5"/>
                        </a:cxn>
                        <a:cxn ang="0">
                          <a:pos x="T6" y="T7"/>
                        </a:cxn>
                        <a:cxn ang="0">
                          <a:pos x="T8" y="T9"/>
                        </a:cxn>
                      </a:cxnLst>
                      <a:rect l="0" t="0" r="r" b="b"/>
                      <a:pathLst>
                        <a:path w="64" h="34">
                          <a:moveTo>
                            <a:pt x="0" y="0"/>
                          </a:moveTo>
                          <a:lnTo>
                            <a:pt x="39" y="0"/>
                          </a:lnTo>
                          <a:lnTo>
                            <a:pt x="64" y="34"/>
                          </a:lnTo>
                          <a:lnTo>
                            <a:pt x="25" y="34"/>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43" name="Freeform 769"/>
                    <p:cNvSpPr>
                      <a:spLocks/>
                    </p:cNvSpPr>
                    <p:nvPr/>
                  </p:nvSpPr>
                  <p:spPr bwMode="auto">
                    <a:xfrm>
                      <a:off x="1079" y="3711"/>
                      <a:ext cx="33" cy="10"/>
                    </a:xfrm>
                    <a:custGeom>
                      <a:avLst/>
                      <a:gdLst>
                        <a:gd name="T0" fmla="*/ 0 w 65"/>
                        <a:gd name="T1" fmla="*/ 30 h 30"/>
                        <a:gd name="T2" fmla="*/ 11 w 65"/>
                        <a:gd name="T3" fmla="*/ 0 h 30"/>
                        <a:gd name="T4" fmla="*/ 53 w 65"/>
                        <a:gd name="T5" fmla="*/ 0 h 30"/>
                        <a:gd name="T6" fmla="*/ 65 w 65"/>
                        <a:gd name="T7" fmla="*/ 30 h 30"/>
                        <a:gd name="T8" fmla="*/ 0 w 65"/>
                        <a:gd name="T9" fmla="*/ 30 h 30"/>
                      </a:gdLst>
                      <a:ahLst/>
                      <a:cxnLst>
                        <a:cxn ang="0">
                          <a:pos x="T0" y="T1"/>
                        </a:cxn>
                        <a:cxn ang="0">
                          <a:pos x="T2" y="T3"/>
                        </a:cxn>
                        <a:cxn ang="0">
                          <a:pos x="T4" y="T5"/>
                        </a:cxn>
                        <a:cxn ang="0">
                          <a:pos x="T6" y="T7"/>
                        </a:cxn>
                        <a:cxn ang="0">
                          <a:pos x="T8" y="T9"/>
                        </a:cxn>
                      </a:cxnLst>
                      <a:rect l="0" t="0" r="r" b="b"/>
                      <a:pathLst>
                        <a:path w="65" h="30">
                          <a:moveTo>
                            <a:pt x="0" y="30"/>
                          </a:moveTo>
                          <a:lnTo>
                            <a:pt x="11" y="0"/>
                          </a:lnTo>
                          <a:lnTo>
                            <a:pt x="53" y="0"/>
                          </a:lnTo>
                          <a:lnTo>
                            <a:pt x="65" y="30"/>
                          </a:lnTo>
                          <a:lnTo>
                            <a:pt x="0" y="3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67" name="Group 770"/>
                  <p:cNvGrpSpPr>
                    <a:grpSpLocks/>
                  </p:cNvGrpSpPr>
                  <p:nvPr/>
                </p:nvGrpSpPr>
                <p:grpSpPr bwMode="auto">
                  <a:xfrm>
                    <a:off x="1079" y="3712"/>
                    <a:ext cx="44" cy="23"/>
                    <a:chOff x="1079" y="3712"/>
                    <a:chExt cx="44" cy="23"/>
                  </a:xfrm>
                </p:grpSpPr>
                <p:sp>
                  <p:nvSpPr>
                    <p:cNvPr id="938" name="Freeform 771"/>
                    <p:cNvSpPr>
                      <a:spLocks/>
                    </p:cNvSpPr>
                    <p:nvPr/>
                  </p:nvSpPr>
                  <p:spPr bwMode="auto">
                    <a:xfrm>
                      <a:off x="1079" y="3712"/>
                      <a:ext cx="21" cy="23"/>
                    </a:xfrm>
                    <a:custGeom>
                      <a:avLst/>
                      <a:gdLst>
                        <a:gd name="T0" fmla="*/ 24 w 41"/>
                        <a:gd name="T1" fmla="*/ 68 h 68"/>
                        <a:gd name="T2" fmla="*/ 0 w 41"/>
                        <a:gd name="T3" fmla="*/ 32 h 68"/>
                        <a:gd name="T4" fmla="*/ 13 w 41"/>
                        <a:gd name="T5" fmla="*/ 0 h 68"/>
                        <a:gd name="T6" fmla="*/ 41 w 41"/>
                        <a:gd name="T7" fmla="*/ 32 h 68"/>
                        <a:gd name="T8" fmla="*/ 24 w 41"/>
                        <a:gd name="T9" fmla="*/ 68 h 68"/>
                      </a:gdLst>
                      <a:ahLst/>
                      <a:cxnLst>
                        <a:cxn ang="0">
                          <a:pos x="T0" y="T1"/>
                        </a:cxn>
                        <a:cxn ang="0">
                          <a:pos x="T2" y="T3"/>
                        </a:cxn>
                        <a:cxn ang="0">
                          <a:pos x="T4" y="T5"/>
                        </a:cxn>
                        <a:cxn ang="0">
                          <a:pos x="T6" y="T7"/>
                        </a:cxn>
                        <a:cxn ang="0">
                          <a:pos x="T8" y="T9"/>
                        </a:cxn>
                      </a:cxnLst>
                      <a:rect l="0" t="0" r="r" b="b"/>
                      <a:pathLst>
                        <a:path w="41" h="68">
                          <a:moveTo>
                            <a:pt x="24" y="68"/>
                          </a:moveTo>
                          <a:lnTo>
                            <a:pt x="0" y="32"/>
                          </a:lnTo>
                          <a:lnTo>
                            <a:pt x="13" y="0"/>
                          </a:lnTo>
                          <a:lnTo>
                            <a:pt x="41" y="32"/>
                          </a:lnTo>
                          <a:lnTo>
                            <a:pt x="24"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39" name="Freeform 772"/>
                    <p:cNvSpPr>
                      <a:spLocks/>
                    </p:cNvSpPr>
                    <p:nvPr/>
                  </p:nvSpPr>
                  <p:spPr bwMode="auto">
                    <a:xfrm>
                      <a:off x="1087" y="3713"/>
                      <a:ext cx="31" cy="10"/>
                    </a:xfrm>
                    <a:custGeom>
                      <a:avLst/>
                      <a:gdLst>
                        <a:gd name="T0" fmla="*/ 0 w 63"/>
                        <a:gd name="T1" fmla="*/ 0 h 32"/>
                        <a:gd name="T2" fmla="*/ 40 w 63"/>
                        <a:gd name="T3" fmla="*/ 0 h 32"/>
                        <a:gd name="T4" fmla="*/ 63 w 63"/>
                        <a:gd name="T5" fmla="*/ 32 h 32"/>
                        <a:gd name="T6" fmla="*/ 23 w 63"/>
                        <a:gd name="T7" fmla="*/ 32 h 32"/>
                        <a:gd name="T8" fmla="*/ 0 w 63"/>
                        <a:gd name="T9" fmla="*/ 0 h 32"/>
                      </a:gdLst>
                      <a:ahLst/>
                      <a:cxnLst>
                        <a:cxn ang="0">
                          <a:pos x="T0" y="T1"/>
                        </a:cxn>
                        <a:cxn ang="0">
                          <a:pos x="T2" y="T3"/>
                        </a:cxn>
                        <a:cxn ang="0">
                          <a:pos x="T4" y="T5"/>
                        </a:cxn>
                        <a:cxn ang="0">
                          <a:pos x="T6" y="T7"/>
                        </a:cxn>
                        <a:cxn ang="0">
                          <a:pos x="T8" y="T9"/>
                        </a:cxn>
                      </a:cxnLst>
                      <a:rect l="0" t="0" r="r" b="b"/>
                      <a:pathLst>
                        <a:path w="63" h="32">
                          <a:moveTo>
                            <a:pt x="0" y="0"/>
                          </a:moveTo>
                          <a:lnTo>
                            <a:pt x="40" y="0"/>
                          </a:lnTo>
                          <a:lnTo>
                            <a:pt x="63" y="32"/>
                          </a:lnTo>
                          <a:lnTo>
                            <a:pt x="23" y="32"/>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40" name="Freeform 773"/>
                    <p:cNvSpPr>
                      <a:spLocks/>
                    </p:cNvSpPr>
                    <p:nvPr/>
                  </p:nvSpPr>
                  <p:spPr bwMode="auto">
                    <a:xfrm>
                      <a:off x="1092" y="3724"/>
                      <a:ext cx="31" cy="11"/>
                    </a:xfrm>
                    <a:custGeom>
                      <a:avLst/>
                      <a:gdLst>
                        <a:gd name="T0" fmla="*/ 0 w 63"/>
                        <a:gd name="T1" fmla="*/ 31 h 31"/>
                        <a:gd name="T2" fmla="*/ 12 w 63"/>
                        <a:gd name="T3" fmla="*/ 0 h 31"/>
                        <a:gd name="T4" fmla="*/ 52 w 63"/>
                        <a:gd name="T5" fmla="*/ 0 h 31"/>
                        <a:gd name="T6" fmla="*/ 63 w 63"/>
                        <a:gd name="T7" fmla="*/ 31 h 31"/>
                        <a:gd name="T8" fmla="*/ 0 w 63"/>
                        <a:gd name="T9" fmla="*/ 31 h 31"/>
                      </a:gdLst>
                      <a:ahLst/>
                      <a:cxnLst>
                        <a:cxn ang="0">
                          <a:pos x="T0" y="T1"/>
                        </a:cxn>
                        <a:cxn ang="0">
                          <a:pos x="T2" y="T3"/>
                        </a:cxn>
                        <a:cxn ang="0">
                          <a:pos x="T4" y="T5"/>
                        </a:cxn>
                        <a:cxn ang="0">
                          <a:pos x="T6" y="T7"/>
                        </a:cxn>
                        <a:cxn ang="0">
                          <a:pos x="T8" y="T9"/>
                        </a:cxn>
                      </a:cxnLst>
                      <a:rect l="0" t="0" r="r" b="b"/>
                      <a:pathLst>
                        <a:path w="63" h="31">
                          <a:moveTo>
                            <a:pt x="0" y="31"/>
                          </a:moveTo>
                          <a:lnTo>
                            <a:pt x="12" y="0"/>
                          </a:lnTo>
                          <a:lnTo>
                            <a:pt x="52" y="0"/>
                          </a:lnTo>
                          <a:lnTo>
                            <a:pt x="63" y="31"/>
                          </a:lnTo>
                          <a:lnTo>
                            <a:pt x="0" y="3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68" name="Group 774"/>
                  <p:cNvGrpSpPr>
                    <a:grpSpLocks/>
                  </p:cNvGrpSpPr>
                  <p:nvPr/>
                </p:nvGrpSpPr>
                <p:grpSpPr bwMode="auto">
                  <a:xfrm>
                    <a:off x="1093" y="3725"/>
                    <a:ext cx="45" cy="23"/>
                    <a:chOff x="1093" y="3725"/>
                    <a:chExt cx="45" cy="23"/>
                  </a:xfrm>
                </p:grpSpPr>
                <p:sp>
                  <p:nvSpPr>
                    <p:cNvPr id="935" name="Freeform 775"/>
                    <p:cNvSpPr>
                      <a:spLocks/>
                    </p:cNvSpPr>
                    <p:nvPr/>
                  </p:nvSpPr>
                  <p:spPr bwMode="auto">
                    <a:xfrm>
                      <a:off x="1093" y="3725"/>
                      <a:ext cx="20" cy="23"/>
                    </a:xfrm>
                    <a:custGeom>
                      <a:avLst/>
                      <a:gdLst>
                        <a:gd name="T0" fmla="*/ 24 w 40"/>
                        <a:gd name="T1" fmla="*/ 68 h 68"/>
                        <a:gd name="T2" fmla="*/ 0 w 40"/>
                        <a:gd name="T3" fmla="*/ 33 h 68"/>
                        <a:gd name="T4" fmla="*/ 12 w 40"/>
                        <a:gd name="T5" fmla="*/ 0 h 68"/>
                        <a:gd name="T6" fmla="*/ 40 w 40"/>
                        <a:gd name="T7" fmla="*/ 33 h 68"/>
                        <a:gd name="T8" fmla="*/ 24 w 40"/>
                        <a:gd name="T9" fmla="*/ 68 h 68"/>
                      </a:gdLst>
                      <a:ahLst/>
                      <a:cxnLst>
                        <a:cxn ang="0">
                          <a:pos x="T0" y="T1"/>
                        </a:cxn>
                        <a:cxn ang="0">
                          <a:pos x="T2" y="T3"/>
                        </a:cxn>
                        <a:cxn ang="0">
                          <a:pos x="T4" y="T5"/>
                        </a:cxn>
                        <a:cxn ang="0">
                          <a:pos x="T6" y="T7"/>
                        </a:cxn>
                        <a:cxn ang="0">
                          <a:pos x="T8" y="T9"/>
                        </a:cxn>
                      </a:cxnLst>
                      <a:rect l="0" t="0" r="r" b="b"/>
                      <a:pathLst>
                        <a:path w="40" h="68">
                          <a:moveTo>
                            <a:pt x="24" y="68"/>
                          </a:moveTo>
                          <a:lnTo>
                            <a:pt x="0" y="33"/>
                          </a:lnTo>
                          <a:lnTo>
                            <a:pt x="12" y="0"/>
                          </a:lnTo>
                          <a:lnTo>
                            <a:pt x="40" y="33"/>
                          </a:lnTo>
                          <a:lnTo>
                            <a:pt x="24"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36" name="Freeform 776"/>
                    <p:cNvSpPr>
                      <a:spLocks/>
                    </p:cNvSpPr>
                    <p:nvPr/>
                  </p:nvSpPr>
                  <p:spPr bwMode="auto">
                    <a:xfrm>
                      <a:off x="1100" y="3726"/>
                      <a:ext cx="32" cy="11"/>
                    </a:xfrm>
                    <a:custGeom>
                      <a:avLst/>
                      <a:gdLst>
                        <a:gd name="T0" fmla="*/ 0 w 64"/>
                        <a:gd name="T1" fmla="*/ 0 h 34"/>
                        <a:gd name="T2" fmla="*/ 40 w 64"/>
                        <a:gd name="T3" fmla="*/ 0 h 34"/>
                        <a:gd name="T4" fmla="*/ 64 w 64"/>
                        <a:gd name="T5" fmla="*/ 34 h 34"/>
                        <a:gd name="T6" fmla="*/ 25 w 64"/>
                        <a:gd name="T7" fmla="*/ 34 h 34"/>
                        <a:gd name="T8" fmla="*/ 0 w 64"/>
                        <a:gd name="T9" fmla="*/ 0 h 34"/>
                      </a:gdLst>
                      <a:ahLst/>
                      <a:cxnLst>
                        <a:cxn ang="0">
                          <a:pos x="T0" y="T1"/>
                        </a:cxn>
                        <a:cxn ang="0">
                          <a:pos x="T2" y="T3"/>
                        </a:cxn>
                        <a:cxn ang="0">
                          <a:pos x="T4" y="T5"/>
                        </a:cxn>
                        <a:cxn ang="0">
                          <a:pos x="T6" y="T7"/>
                        </a:cxn>
                        <a:cxn ang="0">
                          <a:pos x="T8" y="T9"/>
                        </a:cxn>
                      </a:cxnLst>
                      <a:rect l="0" t="0" r="r" b="b"/>
                      <a:pathLst>
                        <a:path w="64" h="34">
                          <a:moveTo>
                            <a:pt x="0" y="0"/>
                          </a:moveTo>
                          <a:lnTo>
                            <a:pt x="40" y="0"/>
                          </a:lnTo>
                          <a:lnTo>
                            <a:pt x="64" y="34"/>
                          </a:lnTo>
                          <a:lnTo>
                            <a:pt x="25" y="34"/>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37" name="Freeform 777"/>
                    <p:cNvSpPr>
                      <a:spLocks/>
                    </p:cNvSpPr>
                    <p:nvPr/>
                  </p:nvSpPr>
                  <p:spPr bwMode="auto">
                    <a:xfrm>
                      <a:off x="1106" y="3738"/>
                      <a:ext cx="32" cy="9"/>
                    </a:xfrm>
                    <a:custGeom>
                      <a:avLst/>
                      <a:gdLst>
                        <a:gd name="T0" fmla="*/ 0 w 65"/>
                        <a:gd name="T1" fmla="*/ 28 h 28"/>
                        <a:gd name="T2" fmla="*/ 12 w 65"/>
                        <a:gd name="T3" fmla="*/ 0 h 28"/>
                        <a:gd name="T4" fmla="*/ 53 w 65"/>
                        <a:gd name="T5" fmla="*/ 0 h 28"/>
                        <a:gd name="T6" fmla="*/ 65 w 65"/>
                        <a:gd name="T7" fmla="*/ 28 h 28"/>
                        <a:gd name="T8" fmla="*/ 0 w 65"/>
                        <a:gd name="T9" fmla="*/ 28 h 28"/>
                      </a:gdLst>
                      <a:ahLst/>
                      <a:cxnLst>
                        <a:cxn ang="0">
                          <a:pos x="T0" y="T1"/>
                        </a:cxn>
                        <a:cxn ang="0">
                          <a:pos x="T2" y="T3"/>
                        </a:cxn>
                        <a:cxn ang="0">
                          <a:pos x="T4" y="T5"/>
                        </a:cxn>
                        <a:cxn ang="0">
                          <a:pos x="T6" y="T7"/>
                        </a:cxn>
                        <a:cxn ang="0">
                          <a:pos x="T8" y="T9"/>
                        </a:cxn>
                      </a:cxnLst>
                      <a:rect l="0" t="0" r="r" b="b"/>
                      <a:pathLst>
                        <a:path w="65" h="28">
                          <a:moveTo>
                            <a:pt x="0" y="28"/>
                          </a:moveTo>
                          <a:lnTo>
                            <a:pt x="12" y="0"/>
                          </a:lnTo>
                          <a:lnTo>
                            <a:pt x="53" y="0"/>
                          </a:lnTo>
                          <a:lnTo>
                            <a:pt x="65" y="28"/>
                          </a:lnTo>
                          <a:lnTo>
                            <a:pt x="0" y="28"/>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69" name="Group 778"/>
                  <p:cNvGrpSpPr>
                    <a:grpSpLocks/>
                  </p:cNvGrpSpPr>
                  <p:nvPr/>
                </p:nvGrpSpPr>
                <p:grpSpPr bwMode="auto">
                  <a:xfrm>
                    <a:off x="1108" y="3739"/>
                    <a:ext cx="44" cy="23"/>
                    <a:chOff x="1108" y="3739"/>
                    <a:chExt cx="44" cy="23"/>
                  </a:xfrm>
                </p:grpSpPr>
                <p:sp>
                  <p:nvSpPr>
                    <p:cNvPr id="932" name="Freeform 779"/>
                    <p:cNvSpPr>
                      <a:spLocks/>
                    </p:cNvSpPr>
                    <p:nvPr/>
                  </p:nvSpPr>
                  <p:spPr bwMode="auto">
                    <a:xfrm>
                      <a:off x="1108" y="3739"/>
                      <a:ext cx="19" cy="23"/>
                    </a:xfrm>
                    <a:custGeom>
                      <a:avLst/>
                      <a:gdLst>
                        <a:gd name="T0" fmla="*/ 23 w 40"/>
                        <a:gd name="T1" fmla="*/ 69 h 69"/>
                        <a:gd name="T2" fmla="*/ 0 w 40"/>
                        <a:gd name="T3" fmla="*/ 34 h 69"/>
                        <a:gd name="T4" fmla="*/ 12 w 40"/>
                        <a:gd name="T5" fmla="*/ 0 h 69"/>
                        <a:gd name="T6" fmla="*/ 40 w 40"/>
                        <a:gd name="T7" fmla="*/ 34 h 69"/>
                        <a:gd name="T8" fmla="*/ 23 w 40"/>
                        <a:gd name="T9" fmla="*/ 69 h 69"/>
                      </a:gdLst>
                      <a:ahLst/>
                      <a:cxnLst>
                        <a:cxn ang="0">
                          <a:pos x="T0" y="T1"/>
                        </a:cxn>
                        <a:cxn ang="0">
                          <a:pos x="T2" y="T3"/>
                        </a:cxn>
                        <a:cxn ang="0">
                          <a:pos x="T4" y="T5"/>
                        </a:cxn>
                        <a:cxn ang="0">
                          <a:pos x="T6" y="T7"/>
                        </a:cxn>
                        <a:cxn ang="0">
                          <a:pos x="T8" y="T9"/>
                        </a:cxn>
                      </a:cxnLst>
                      <a:rect l="0" t="0" r="r" b="b"/>
                      <a:pathLst>
                        <a:path w="40" h="69">
                          <a:moveTo>
                            <a:pt x="23" y="69"/>
                          </a:moveTo>
                          <a:lnTo>
                            <a:pt x="0" y="34"/>
                          </a:lnTo>
                          <a:lnTo>
                            <a:pt x="12" y="0"/>
                          </a:lnTo>
                          <a:lnTo>
                            <a:pt x="40" y="34"/>
                          </a:lnTo>
                          <a:lnTo>
                            <a:pt x="23" y="69"/>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33" name="Freeform 780"/>
                    <p:cNvSpPr>
                      <a:spLocks/>
                    </p:cNvSpPr>
                    <p:nvPr/>
                  </p:nvSpPr>
                  <p:spPr bwMode="auto">
                    <a:xfrm>
                      <a:off x="1114" y="3740"/>
                      <a:ext cx="32" cy="11"/>
                    </a:xfrm>
                    <a:custGeom>
                      <a:avLst/>
                      <a:gdLst>
                        <a:gd name="T0" fmla="*/ 0 w 64"/>
                        <a:gd name="T1" fmla="*/ 0 h 35"/>
                        <a:gd name="T2" fmla="*/ 42 w 64"/>
                        <a:gd name="T3" fmla="*/ 0 h 35"/>
                        <a:gd name="T4" fmla="*/ 64 w 64"/>
                        <a:gd name="T5" fmla="*/ 35 h 35"/>
                        <a:gd name="T6" fmla="*/ 25 w 64"/>
                        <a:gd name="T7" fmla="*/ 35 h 35"/>
                        <a:gd name="T8" fmla="*/ 0 w 64"/>
                        <a:gd name="T9" fmla="*/ 0 h 35"/>
                      </a:gdLst>
                      <a:ahLst/>
                      <a:cxnLst>
                        <a:cxn ang="0">
                          <a:pos x="T0" y="T1"/>
                        </a:cxn>
                        <a:cxn ang="0">
                          <a:pos x="T2" y="T3"/>
                        </a:cxn>
                        <a:cxn ang="0">
                          <a:pos x="T4" y="T5"/>
                        </a:cxn>
                        <a:cxn ang="0">
                          <a:pos x="T6" y="T7"/>
                        </a:cxn>
                        <a:cxn ang="0">
                          <a:pos x="T8" y="T9"/>
                        </a:cxn>
                      </a:cxnLst>
                      <a:rect l="0" t="0" r="r" b="b"/>
                      <a:pathLst>
                        <a:path w="64" h="35">
                          <a:moveTo>
                            <a:pt x="0" y="0"/>
                          </a:moveTo>
                          <a:lnTo>
                            <a:pt x="42" y="0"/>
                          </a:lnTo>
                          <a:lnTo>
                            <a:pt x="64" y="35"/>
                          </a:lnTo>
                          <a:lnTo>
                            <a:pt x="25" y="35"/>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34" name="Freeform 781"/>
                    <p:cNvSpPr>
                      <a:spLocks/>
                    </p:cNvSpPr>
                    <p:nvPr/>
                  </p:nvSpPr>
                  <p:spPr bwMode="auto">
                    <a:xfrm>
                      <a:off x="1120" y="3752"/>
                      <a:ext cx="32" cy="10"/>
                    </a:xfrm>
                    <a:custGeom>
                      <a:avLst/>
                      <a:gdLst>
                        <a:gd name="T0" fmla="*/ 0 w 66"/>
                        <a:gd name="T1" fmla="*/ 30 h 30"/>
                        <a:gd name="T2" fmla="*/ 15 w 66"/>
                        <a:gd name="T3" fmla="*/ 0 h 30"/>
                        <a:gd name="T4" fmla="*/ 54 w 66"/>
                        <a:gd name="T5" fmla="*/ 0 h 30"/>
                        <a:gd name="T6" fmla="*/ 66 w 66"/>
                        <a:gd name="T7" fmla="*/ 30 h 30"/>
                        <a:gd name="T8" fmla="*/ 0 w 66"/>
                        <a:gd name="T9" fmla="*/ 30 h 30"/>
                      </a:gdLst>
                      <a:ahLst/>
                      <a:cxnLst>
                        <a:cxn ang="0">
                          <a:pos x="T0" y="T1"/>
                        </a:cxn>
                        <a:cxn ang="0">
                          <a:pos x="T2" y="T3"/>
                        </a:cxn>
                        <a:cxn ang="0">
                          <a:pos x="T4" y="T5"/>
                        </a:cxn>
                        <a:cxn ang="0">
                          <a:pos x="T6" y="T7"/>
                        </a:cxn>
                        <a:cxn ang="0">
                          <a:pos x="T8" y="T9"/>
                        </a:cxn>
                      </a:cxnLst>
                      <a:rect l="0" t="0" r="r" b="b"/>
                      <a:pathLst>
                        <a:path w="66" h="30">
                          <a:moveTo>
                            <a:pt x="0" y="30"/>
                          </a:moveTo>
                          <a:lnTo>
                            <a:pt x="15" y="0"/>
                          </a:lnTo>
                          <a:lnTo>
                            <a:pt x="54" y="0"/>
                          </a:lnTo>
                          <a:lnTo>
                            <a:pt x="66" y="30"/>
                          </a:lnTo>
                          <a:lnTo>
                            <a:pt x="0" y="3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70" name="Group 782"/>
                  <p:cNvGrpSpPr>
                    <a:grpSpLocks/>
                  </p:cNvGrpSpPr>
                  <p:nvPr/>
                </p:nvGrpSpPr>
                <p:grpSpPr bwMode="auto">
                  <a:xfrm>
                    <a:off x="1121" y="3753"/>
                    <a:ext cx="45" cy="23"/>
                    <a:chOff x="1121" y="3753"/>
                    <a:chExt cx="45" cy="23"/>
                  </a:xfrm>
                </p:grpSpPr>
                <p:sp>
                  <p:nvSpPr>
                    <p:cNvPr id="929" name="Freeform 783"/>
                    <p:cNvSpPr>
                      <a:spLocks/>
                    </p:cNvSpPr>
                    <p:nvPr/>
                  </p:nvSpPr>
                  <p:spPr bwMode="auto">
                    <a:xfrm>
                      <a:off x="1121" y="3753"/>
                      <a:ext cx="20" cy="23"/>
                    </a:xfrm>
                    <a:custGeom>
                      <a:avLst/>
                      <a:gdLst>
                        <a:gd name="T0" fmla="*/ 22 w 39"/>
                        <a:gd name="T1" fmla="*/ 68 h 68"/>
                        <a:gd name="T2" fmla="*/ 0 w 39"/>
                        <a:gd name="T3" fmla="*/ 35 h 68"/>
                        <a:gd name="T4" fmla="*/ 12 w 39"/>
                        <a:gd name="T5" fmla="*/ 0 h 68"/>
                        <a:gd name="T6" fmla="*/ 39 w 39"/>
                        <a:gd name="T7" fmla="*/ 35 h 68"/>
                        <a:gd name="T8" fmla="*/ 22 w 39"/>
                        <a:gd name="T9" fmla="*/ 68 h 68"/>
                      </a:gdLst>
                      <a:ahLst/>
                      <a:cxnLst>
                        <a:cxn ang="0">
                          <a:pos x="T0" y="T1"/>
                        </a:cxn>
                        <a:cxn ang="0">
                          <a:pos x="T2" y="T3"/>
                        </a:cxn>
                        <a:cxn ang="0">
                          <a:pos x="T4" y="T5"/>
                        </a:cxn>
                        <a:cxn ang="0">
                          <a:pos x="T6" y="T7"/>
                        </a:cxn>
                        <a:cxn ang="0">
                          <a:pos x="T8" y="T9"/>
                        </a:cxn>
                      </a:cxnLst>
                      <a:rect l="0" t="0" r="r" b="b"/>
                      <a:pathLst>
                        <a:path w="39" h="68">
                          <a:moveTo>
                            <a:pt x="22" y="68"/>
                          </a:moveTo>
                          <a:lnTo>
                            <a:pt x="0" y="35"/>
                          </a:lnTo>
                          <a:lnTo>
                            <a:pt x="12" y="0"/>
                          </a:lnTo>
                          <a:lnTo>
                            <a:pt x="39" y="35"/>
                          </a:lnTo>
                          <a:lnTo>
                            <a:pt x="22" y="68"/>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30" name="Freeform 784"/>
                    <p:cNvSpPr>
                      <a:spLocks/>
                    </p:cNvSpPr>
                    <p:nvPr/>
                  </p:nvSpPr>
                  <p:spPr bwMode="auto">
                    <a:xfrm>
                      <a:off x="1127" y="3753"/>
                      <a:ext cx="33" cy="12"/>
                    </a:xfrm>
                    <a:custGeom>
                      <a:avLst/>
                      <a:gdLst>
                        <a:gd name="T0" fmla="*/ 0 w 64"/>
                        <a:gd name="T1" fmla="*/ 0 h 35"/>
                        <a:gd name="T2" fmla="*/ 39 w 64"/>
                        <a:gd name="T3" fmla="*/ 0 h 35"/>
                        <a:gd name="T4" fmla="*/ 64 w 64"/>
                        <a:gd name="T5" fmla="*/ 35 h 35"/>
                        <a:gd name="T6" fmla="*/ 24 w 64"/>
                        <a:gd name="T7" fmla="*/ 35 h 35"/>
                        <a:gd name="T8" fmla="*/ 0 w 64"/>
                        <a:gd name="T9" fmla="*/ 0 h 35"/>
                      </a:gdLst>
                      <a:ahLst/>
                      <a:cxnLst>
                        <a:cxn ang="0">
                          <a:pos x="T0" y="T1"/>
                        </a:cxn>
                        <a:cxn ang="0">
                          <a:pos x="T2" y="T3"/>
                        </a:cxn>
                        <a:cxn ang="0">
                          <a:pos x="T4" y="T5"/>
                        </a:cxn>
                        <a:cxn ang="0">
                          <a:pos x="T6" y="T7"/>
                        </a:cxn>
                        <a:cxn ang="0">
                          <a:pos x="T8" y="T9"/>
                        </a:cxn>
                      </a:cxnLst>
                      <a:rect l="0" t="0" r="r" b="b"/>
                      <a:pathLst>
                        <a:path w="64" h="35">
                          <a:moveTo>
                            <a:pt x="0" y="0"/>
                          </a:moveTo>
                          <a:lnTo>
                            <a:pt x="39" y="0"/>
                          </a:lnTo>
                          <a:lnTo>
                            <a:pt x="64" y="35"/>
                          </a:lnTo>
                          <a:lnTo>
                            <a:pt x="24" y="35"/>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31" name="Freeform 785"/>
                    <p:cNvSpPr>
                      <a:spLocks/>
                    </p:cNvSpPr>
                    <p:nvPr/>
                  </p:nvSpPr>
                  <p:spPr bwMode="auto">
                    <a:xfrm>
                      <a:off x="1133" y="3766"/>
                      <a:ext cx="33" cy="9"/>
                    </a:xfrm>
                    <a:custGeom>
                      <a:avLst/>
                      <a:gdLst>
                        <a:gd name="T0" fmla="*/ 0 w 66"/>
                        <a:gd name="T1" fmla="*/ 29 h 29"/>
                        <a:gd name="T2" fmla="*/ 12 w 66"/>
                        <a:gd name="T3" fmla="*/ 0 h 29"/>
                        <a:gd name="T4" fmla="*/ 54 w 66"/>
                        <a:gd name="T5" fmla="*/ 0 h 29"/>
                        <a:gd name="T6" fmla="*/ 66 w 66"/>
                        <a:gd name="T7" fmla="*/ 29 h 29"/>
                        <a:gd name="T8" fmla="*/ 0 w 66"/>
                        <a:gd name="T9" fmla="*/ 29 h 29"/>
                      </a:gdLst>
                      <a:ahLst/>
                      <a:cxnLst>
                        <a:cxn ang="0">
                          <a:pos x="T0" y="T1"/>
                        </a:cxn>
                        <a:cxn ang="0">
                          <a:pos x="T2" y="T3"/>
                        </a:cxn>
                        <a:cxn ang="0">
                          <a:pos x="T4" y="T5"/>
                        </a:cxn>
                        <a:cxn ang="0">
                          <a:pos x="T6" y="T7"/>
                        </a:cxn>
                        <a:cxn ang="0">
                          <a:pos x="T8" y="T9"/>
                        </a:cxn>
                      </a:cxnLst>
                      <a:rect l="0" t="0" r="r" b="b"/>
                      <a:pathLst>
                        <a:path w="66" h="29">
                          <a:moveTo>
                            <a:pt x="0" y="29"/>
                          </a:moveTo>
                          <a:lnTo>
                            <a:pt x="12" y="0"/>
                          </a:lnTo>
                          <a:lnTo>
                            <a:pt x="54" y="0"/>
                          </a:lnTo>
                          <a:lnTo>
                            <a:pt x="66" y="29"/>
                          </a:lnTo>
                          <a:lnTo>
                            <a:pt x="0" y="29"/>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71" name="Group 786"/>
                  <p:cNvGrpSpPr>
                    <a:grpSpLocks/>
                  </p:cNvGrpSpPr>
                  <p:nvPr/>
                </p:nvGrpSpPr>
                <p:grpSpPr bwMode="auto">
                  <a:xfrm>
                    <a:off x="1133" y="3767"/>
                    <a:ext cx="44" cy="23"/>
                    <a:chOff x="1133" y="3767"/>
                    <a:chExt cx="44" cy="23"/>
                  </a:xfrm>
                </p:grpSpPr>
                <p:sp>
                  <p:nvSpPr>
                    <p:cNvPr id="926" name="Freeform 787"/>
                    <p:cNvSpPr>
                      <a:spLocks/>
                    </p:cNvSpPr>
                    <p:nvPr/>
                  </p:nvSpPr>
                  <p:spPr bwMode="auto">
                    <a:xfrm>
                      <a:off x="1133" y="3767"/>
                      <a:ext cx="20" cy="23"/>
                    </a:xfrm>
                    <a:custGeom>
                      <a:avLst/>
                      <a:gdLst>
                        <a:gd name="T0" fmla="*/ 23 w 39"/>
                        <a:gd name="T1" fmla="*/ 69 h 69"/>
                        <a:gd name="T2" fmla="*/ 0 w 39"/>
                        <a:gd name="T3" fmla="*/ 33 h 69"/>
                        <a:gd name="T4" fmla="*/ 12 w 39"/>
                        <a:gd name="T5" fmla="*/ 0 h 69"/>
                        <a:gd name="T6" fmla="*/ 39 w 39"/>
                        <a:gd name="T7" fmla="*/ 33 h 69"/>
                        <a:gd name="T8" fmla="*/ 23 w 39"/>
                        <a:gd name="T9" fmla="*/ 69 h 69"/>
                      </a:gdLst>
                      <a:ahLst/>
                      <a:cxnLst>
                        <a:cxn ang="0">
                          <a:pos x="T0" y="T1"/>
                        </a:cxn>
                        <a:cxn ang="0">
                          <a:pos x="T2" y="T3"/>
                        </a:cxn>
                        <a:cxn ang="0">
                          <a:pos x="T4" y="T5"/>
                        </a:cxn>
                        <a:cxn ang="0">
                          <a:pos x="T6" y="T7"/>
                        </a:cxn>
                        <a:cxn ang="0">
                          <a:pos x="T8" y="T9"/>
                        </a:cxn>
                      </a:cxnLst>
                      <a:rect l="0" t="0" r="r" b="b"/>
                      <a:pathLst>
                        <a:path w="39" h="69">
                          <a:moveTo>
                            <a:pt x="23" y="69"/>
                          </a:moveTo>
                          <a:lnTo>
                            <a:pt x="0" y="33"/>
                          </a:lnTo>
                          <a:lnTo>
                            <a:pt x="12" y="0"/>
                          </a:lnTo>
                          <a:lnTo>
                            <a:pt x="39" y="33"/>
                          </a:lnTo>
                          <a:lnTo>
                            <a:pt x="23" y="69"/>
                          </a:lnTo>
                          <a:close/>
                        </a:path>
                      </a:pathLst>
                    </a:custGeom>
                    <a:solidFill>
                      <a:srgbClr val="2020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27" name="Freeform 788"/>
                    <p:cNvSpPr>
                      <a:spLocks/>
                    </p:cNvSpPr>
                    <p:nvPr/>
                  </p:nvSpPr>
                  <p:spPr bwMode="auto">
                    <a:xfrm>
                      <a:off x="1140" y="3767"/>
                      <a:ext cx="32" cy="11"/>
                    </a:xfrm>
                    <a:custGeom>
                      <a:avLst/>
                      <a:gdLst>
                        <a:gd name="T0" fmla="*/ 0 w 64"/>
                        <a:gd name="T1" fmla="*/ 0 h 33"/>
                        <a:gd name="T2" fmla="*/ 41 w 64"/>
                        <a:gd name="T3" fmla="*/ 0 h 33"/>
                        <a:gd name="T4" fmla="*/ 64 w 64"/>
                        <a:gd name="T5" fmla="*/ 33 h 33"/>
                        <a:gd name="T6" fmla="*/ 23 w 64"/>
                        <a:gd name="T7" fmla="*/ 33 h 33"/>
                        <a:gd name="T8" fmla="*/ 0 w 64"/>
                        <a:gd name="T9" fmla="*/ 0 h 33"/>
                      </a:gdLst>
                      <a:ahLst/>
                      <a:cxnLst>
                        <a:cxn ang="0">
                          <a:pos x="T0" y="T1"/>
                        </a:cxn>
                        <a:cxn ang="0">
                          <a:pos x="T2" y="T3"/>
                        </a:cxn>
                        <a:cxn ang="0">
                          <a:pos x="T4" y="T5"/>
                        </a:cxn>
                        <a:cxn ang="0">
                          <a:pos x="T6" y="T7"/>
                        </a:cxn>
                        <a:cxn ang="0">
                          <a:pos x="T8" y="T9"/>
                        </a:cxn>
                      </a:cxnLst>
                      <a:rect l="0" t="0" r="r" b="b"/>
                      <a:pathLst>
                        <a:path w="64" h="33">
                          <a:moveTo>
                            <a:pt x="0" y="0"/>
                          </a:moveTo>
                          <a:lnTo>
                            <a:pt x="41" y="0"/>
                          </a:lnTo>
                          <a:lnTo>
                            <a:pt x="64" y="33"/>
                          </a:lnTo>
                          <a:lnTo>
                            <a:pt x="23" y="33"/>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28" name="Freeform 789"/>
                    <p:cNvSpPr>
                      <a:spLocks/>
                    </p:cNvSpPr>
                    <p:nvPr/>
                  </p:nvSpPr>
                  <p:spPr bwMode="auto">
                    <a:xfrm>
                      <a:off x="1146" y="3779"/>
                      <a:ext cx="31" cy="10"/>
                    </a:xfrm>
                    <a:custGeom>
                      <a:avLst/>
                      <a:gdLst>
                        <a:gd name="T0" fmla="*/ 0 w 63"/>
                        <a:gd name="T1" fmla="*/ 31 h 31"/>
                        <a:gd name="T2" fmla="*/ 11 w 63"/>
                        <a:gd name="T3" fmla="*/ 0 h 31"/>
                        <a:gd name="T4" fmla="*/ 52 w 63"/>
                        <a:gd name="T5" fmla="*/ 0 h 31"/>
                        <a:gd name="T6" fmla="*/ 63 w 63"/>
                        <a:gd name="T7" fmla="*/ 31 h 31"/>
                        <a:gd name="T8" fmla="*/ 0 w 63"/>
                        <a:gd name="T9" fmla="*/ 31 h 31"/>
                      </a:gdLst>
                      <a:ahLst/>
                      <a:cxnLst>
                        <a:cxn ang="0">
                          <a:pos x="T0" y="T1"/>
                        </a:cxn>
                        <a:cxn ang="0">
                          <a:pos x="T2" y="T3"/>
                        </a:cxn>
                        <a:cxn ang="0">
                          <a:pos x="T4" y="T5"/>
                        </a:cxn>
                        <a:cxn ang="0">
                          <a:pos x="T6" y="T7"/>
                        </a:cxn>
                        <a:cxn ang="0">
                          <a:pos x="T8" y="T9"/>
                        </a:cxn>
                      </a:cxnLst>
                      <a:rect l="0" t="0" r="r" b="b"/>
                      <a:pathLst>
                        <a:path w="63" h="31">
                          <a:moveTo>
                            <a:pt x="0" y="31"/>
                          </a:moveTo>
                          <a:lnTo>
                            <a:pt x="11" y="0"/>
                          </a:lnTo>
                          <a:lnTo>
                            <a:pt x="52" y="0"/>
                          </a:lnTo>
                          <a:lnTo>
                            <a:pt x="63" y="31"/>
                          </a:lnTo>
                          <a:lnTo>
                            <a:pt x="0" y="3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sp>
                <p:nvSpPr>
                  <p:cNvPr id="872" name="Freeform 790"/>
                  <p:cNvSpPr>
                    <a:spLocks/>
                  </p:cNvSpPr>
                  <p:nvPr/>
                </p:nvSpPr>
                <p:spPr bwMode="auto">
                  <a:xfrm>
                    <a:off x="972" y="3556"/>
                    <a:ext cx="40" cy="12"/>
                  </a:xfrm>
                  <a:custGeom>
                    <a:avLst/>
                    <a:gdLst>
                      <a:gd name="T0" fmla="*/ 0 w 79"/>
                      <a:gd name="T1" fmla="*/ 0 h 36"/>
                      <a:gd name="T2" fmla="*/ 27 w 79"/>
                      <a:gd name="T3" fmla="*/ 36 h 36"/>
                      <a:gd name="T4" fmla="*/ 79 w 79"/>
                      <a:gd name="T5" fmla="*/ 36 h 36"/>
                      <a:gd name="T6" fmla="*/ 50 w 79"/>
                      <a:gd name="T7" fmla="*/ 0 h 36"/>
                      <a:gd name="T8" fmla="*/ 0 w 79"/>
                      <a:gd name="T9" fmla="*/ 0 h 36"/>
                    </a:gdLst>
                    <a:ahLst/>
                    <a:cxnLst>
                      <a:cxn ang="0">
                        <a:pos x="T0" y="T1"/>
                      </a:cxn>
                      <a:cxn ang="0">
                        <a:pos x="T2" y="T3"/>
                      </a:cxn>
                      <a:cxn ang="0">
                        <a:pos x="T4" y="T5"/>
                      </a:cxn>
                      <a:cxn ang="0">
                        <a:pos x="T6" y="T7"/>
                      </a:cxn>
                      <a:cxn ang="0">
                        <a:pos x="T8" y="T9"/>
                      </a:cxn>
                    </a:cxnLst>
                    <a:rect l="0" t="0" r="r" b="b"/>
                    <a:pathLst>
                      <a:path w="79" h="36">
                        <a:moveTo>
                          <a:pt x="0" y="0"/>
                        </a:moveTo>
                        <a:lnTo>
                          <a:pt x="27" y="36"/>
                        </a:lnTo>
                        <a:lnTo>
                          <a:pt x="79" y="36"/>
                        </a:lnTo>
                        <a:lnTo>
                          <a:pt x="5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73" name="Freeform 791"/>
                  <p:cNvSpPr>
                    <a:spLocks/>
                  </p:cNvSpPr>
                  <p:nvPr/>
                </p:nvSpPr>
                <p:spPr bwMode="auto">
                  <a:xfrm>
                    <a:off x="993" y="3576"/>
                    <a:ext cx="39" cy="12"/>
                  </a:xfrm>
                  <a:custGeom>
                    <a:avLst/>
                    <a:gdLst>
                      <a:gd name="T0" fmla="*/ 0 w 79"/>
                      <a:gd name="T1" fmla="*/ 0 h 36"/>
                      <a:gd name="T2" fmla="*/ 28 w 79"/>
                      <a:gd name="T3" fmla="*/ 36 h 36"/>
                      <a:gd name="T4" fmla="*/ 79 w 79"/>
                      <a:gd name="T5" fmla="*/ 36 h 36"/>
                      <a:gd name="T6" fmla="*/ 50 w 79"/>
                      <a:gd name="T7" fmla="*/ 0 h 36"/>
                      <a:gd name="T8" fmla="*/ 0 w 79"/>
                      <a:gd name="T9" fmla="*/ 0 h 36"/>
                    </a:gdLst>
                    <a:ahLst/>
                    <a:cxnLst>
                      <a:cxn ang="0">
                        <a:pos x="T0" y="T1"/>
                      </a:cxn>
                      <a:cxn ang="0">
                        <a:pos x="T2" y="T3"/>
                      </a:cxn>
                      <a:cxn ang="0">
                        <a:pos x="T4" y="T5"/>
                      </a:cxn>
                      <a:cxn ang="0">
                        <a:pos x="T6" y="T7"/>
                      </a:cxn>
                      <a:cxn ang="0">
                        <a:pos x="T8" y="T9"/>
                      </a:cxn>
                    </a:cxnLst>
                    <a:rect l="0" t="0" r="r" b="b"/>
                    <a:pathLst>
                      <a:path w="79" h="36">
                        <a:moveTo>
                          <a:pt x="0" y="0"/>
                        </a:moveTo>
                        <a:lnTo>
                          <a:pt x="28" y="36"/>
                        </a:lnTo>
                        <a:lnTo>
                          <a:pt x="79" y="36"/>
                        </a:lnTo>
                        <a:lnTo>
                          <a:pt x="5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74" name="Freeform 792"/>
                  <p:cNvSpPr>
                    <a:spLocks/>
                  </p:cNvSpPr>
                  <p:nvPr/>
                </p:nvSpPr>
                <p:spPr bwMode="auto">
                  <a:xfrm>
                    <a:off x="1012" y="3594"/>
                    <a:ext cx="39" cy="12"/>
                  </a:xfrm>
                  <a:custGeom>
                    <a:avLst/>
                    <a:gdLst>
                      <a:gd name="T0" fmla="*/ 0 w 78"/>
                      <a:gd name="T1" fmla="*/ 0 h 36"/>
                      <a:gd name="T2" fmla="*/ 27 w 78"/>
                      <a:gd name="T3" fmla="*/ 36 h 36"/>
                      <a:gd name="T4" fmla="*/ 78 w 78"/>
                      <a:gd name="T5" fmla="*/ 36 h 36"/>
                      <a:gd name="T6" fmla="*/ 49 w 78"/>
                      <a:gd name="T7" fmla="*/ 0 h 36"/>
                      <a:gd name="T8" fmla="*/ 0 w 78"/>
                      <a:gd name="T9" fmla="*/ 0 h 36"/>
                    </a:gdLst>
                    <a:ahLst/>
                    <a:cxnLst>
                      <a:cxn ang="0">
                        <a:pos x="T0" y="T1"/>
                      </a:cxn>
                      <a:cxn ang="0">
                        <a:pos x="T2" y="T3"/>
                      </a:cxn>
                      <a:cxn ang="0">
                        <a:pos x="T4" y="T5"/>
                      </a:cxn>
                      <a:cxn ang="0">
                        <a:pos x="T6" y="T7"/>
                      </a:cxn>
                      <a:cxn ang="0">
                        <a:pos x="T8" y="T9"/>
                      </a:cxn>
                    </a:cxnLst>
                    <a:rect l="0" t="0" r="r" b="b"/>
                    <a:pathLst>
                      <a:path w="78" h="36">
                        <a:moveTo>
                          <a:pt x="0" y="0"/>
                        </a:moveTo>
                        <a:lnTo>
                          <a:pt x="27" y="36"/>
                        </a:lnTo>
                        <a:lnTo>
                          <a:pt x="78" y="36"/>
                        </a:lnTo>
                        <a:lnTo>
                          <a:pt x="49"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75" name="Freeform 793"/>
                  <p:cNvSpPr>
                    <a:spLocks/>
                  </p:cNvSpPr>
                  <p:nvPr/>
                </p:nvSpPr>
                <p:spPr bwMode="auto">
                  <a:xfrm>
                    <a:off x="1032" y="3613"/>
                    <a:ext cx="40" cy="12"/>
                  </a:xfrm>
                  <a:custGeom>
                    <a:avLst/>
                    <a:gdLst>
                      <a:gd name="T0" fmla="*/ 0 w 79"/>
                      <a:gd name="T1" fmla="*/ 0 h 36"/>
                      <a:gd name="T2" fmla="*/ 28 w 79"/>
                      <a:gd name="T3" fmla="*/ 36 h 36"/>
                      <a:gd name="T4" fmla="*/ 79 w 79"/>
                      <a:gd name="T5" fmla="*/ 36 h 36"/>
                      <a:gd name="T6" fmla="*/ 50 w 79"/>
                      <a:gd name="T7" fmla="*/ 0 h 36"/>
                      <a:gd name="T8" fmla="*/ 0 w 79"/>
                      <a:gd name="T9" fmla="*/ 0 h 36"/>
                    </a:gdLst>
                    <a:ahLst/>
                    <a:cxnLst>
                      <a:cxn ang="0">
                        <a:pos x="T0" y="T1"/>
                      </a:cxn>
                      <a:cxn ang="0">
                        <a:pos x="T2" y="T3"/>
                      </a:cxn>
                      <a:cxn ang="0">
                        <a:pos x="T4" y="T5"/>
                      </a:cxn>
                      <a:cxn ang="0">
                        <a:pos x="T6" y="T7"/>
                      </a:cxn>
                      <a:cxn ang="0">
                        <a:pos x="T8" y="T9"/>
                      </a:cxn>
                    </a:cxnLst>
                    <a:rect l="0" t="0" r="r" b="b"/>
                    <a:pathLst>
                      <a:path w="79" h="36">
                        <a:moveTo>
                          <a:pt x="0" y="0"/>
                        </a:moveTo>
                        <a:lnTo>
                          <a:pt x="28" y="36"/>
                        </a:lnTo>
                        <a:lnTo>
                          <a:pt x="79" y="36"/>
                        </a:lnTo>
                        <a:lnTo>
                          <a:pt x="5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76" name="Freeform 794"/>
                  <p:cNvSpPr>
                    <a:spLocks/>
                  </p:cNvSpPr>
                  <p:nvPr/>
                </p:nvSpPr>
                <p:spPr bwMode="auto">
                  <a:xfrm>
                    <a:off x="1053" y="3632"/>
                    <a:ext cx="39" cy="12"/>
                  </a:xfrm>
                  <a:custGeom>
                    <a:avLst/>
                    <a:gdLst>
                      <a:gd name="T0" fmla="*/ 0 w 79"/>
                      <a:gd name="T1" fmla="*/ 0 h 36"/>
                      <a:gd name="T2" fmla="*/ 28 w 79"/>
                      <a:gd name="T3" fmla="*/ 36 h 36"/>
                      <a:gd name="T4" fmla="*/ 79 w 79"/>
                      <a:gd name="T5" fmla="*/ 36 h 36"/>
                      <a:gd name="T6" fmla="*/ 50 w 79"/>
                      <a:gd name="T7" fmla="*/ 0 h 36"/>
                      <a:gd name="T8" fmla="*/ 0 w 79"/>
                      <a:gd name="T9" fmla="*/ 0 h 36"/>
                    </a:gdLst>
                    <a:ahLst/>
                    <a:cxnLst>
                      <a:cxn ang="0">
                        <a:pos x="T0" y="T1"/>
                      </a:cxn>
                      <a:cxn ang="0">
                        <a:pos x="T2" y="T3"/>
                      </a:cxn>
                      <a:cxn ang="0">
                        <a:pos x="T4" y="T5"/>
                      </a:cxn>
                      <a:cxn ang="0">
                        <a:pos x="T6" y="T7"/>
                      </a:cxn>
                      <a:cxn ang="0">
                        <a:pos x="T8" y="T9"/>
                      </a:cxn>
                    </a:cxnLst>
                    <a:rect l="0" t="0" r="r" b="b"/>
                    <a:pathLst>
                      <a:path w="79" h="36">
                        <a:moveTo>
                          <a:pt x="0" y="0"/>
                        </a:moveTo>
                        <a:lnTo>
                          <a:pt x="28" y="36"/>
                        </a:lnTo>
                        <a:lnTo>
                          <a:pt x="79" y="36"/>
                        </a:lnTo>
                        <a:lnTo>
                          <a:pt x="5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77" name="Freeform 795"/>
                  <p:cNvSpPr>
                    <a:spLocks/>
                  </p:cNvSpPr>
                  <p:nvPr/>
                </p:nvSpPr>
                <p:spPr bwMode="auto">
                  <a:xfrm>
                    <a:off x="1074" y="3651"/>
                    <a:ext cx="40" cy="12"/>
                  </a:xfrm>
                  <a:custGeom>
                    <a:avLst/>
                    <a:gdLst>
                      <a:gd name="T0" fmla="*/ 0 w 79"/>
                      <a:gd name="T1" fmla="*/ 0 h 35"/>
                      <a:gd name="T2" fmla="*/ 28 w 79"/>
                      <a:gd name="T3" fmla="*/ 35 h 35"/>
                      <a:gd name="T4" fmla="*/ 79 w 79"/>
                      <a:gd name="T5" fmla="*/ 35 h 35"/>
                      <a:gd name="T6" fmla="*/ 50 w 79"/>
                      <a:gd name="T7" fmla="*/ 0 h 35"/>
                      <a:gd name="T8" fmla="*/ 0 w 79"/>
                      <a:gd name="T9" fmla="*/ 0 h 35"/>
                    </a:gdLst>
                    <a:ahLst/>
                    <a:cxnLst>
                      <a:cxn ang="0">
                        <a:pos x="T0" y="T1"/>
                      </a:cxn>
                      <a:cxn ang="0">
                        <a:pos x="T2" y="T3"/>
                      </a:cxn>
                      <a:cxn ang="0">
                        <a:pos x="T4" y="T5"/>
                      </a:cxn>
                      <a:cxn ang="0">
                        <a:pos x="T6" y="T7"/>
                      </a:cxn>
                      <a:cxn ang="0">
                        <a:pos x="T8" y="T9"/>
                      </a:cxn>
                    </a:cxnLst>
                    <a:rect l="0" t="0" r="r" b="b"/>
                    <a:pathLst>
                      <a:path w="79" h="35">
                        <a:moveTo>
                          <a:pt x="0" y="0"/>
                        </a:moveTo>
                        <a:lnTo>
                          <a:pt x="28" y="35"/>
                        </a:lnTo>
                        <a:lnTo>
                          <a:pt x="79" y="35"/>
                        </a:lnTo>
                        <a:lnTo>
                          <a:pt x="5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78" name="Freeform 796"/>
                  <p:cNvSpPr>
                    <a:spLocks/>
                  </p:cNvSpPr>
                  <p:nvPr/>
                </p:nvSpPr>
                <p:spPr bwMode="auto">
                  <a:xfrm>
                    <a:off x="1095" y="3669"/>
                    <a:ext cx="40" cy="12"/>
                  </a:xfrm>
                  <a:custGeom>
                    <a:avLst/>
                    <a:gdLst>
                      <a:gd name="T0" fmla="*/ 0 w 80"/>
                      <a:gd name="T1" fmla="*/ 0 h 36"/>
                      <a:gd name="T2" fmla="*/ 28 w 80"/>
                      <a:gd name="T3" fmla="*/ 36 h 36"/>
                      <a:gd name="T4" fmla="*/ 80 w 80"/>
                      <a:gd name="T5" fmla="*/ 36 h 36"/>
                      <a:gd name="T6" fmla="*/ 51 w 80"/>
                      <a:gd name="T7" fmla="*/ 0 h 36"/>
                      <a:gd name="T8" fmla="*/ 0 w 80"/>
                      <a:gd name="T9" fmla="*/ 0 h 36"/>
                    </a:gdLst>
                    <a:ahLst/>
                    <a:cxnLst>
                      <a:cxn ang="0">
                        <a:pos x="T0" y="T1"/>
                      </a:cxn>
                      <a:cxn ang="0">
                        <a:pos x="T2" y="T3"/>
                      </a:cxn>
                      <a:cxn ang="0">
                        <a:pos x="T4" y="T5"/>
                      </a:cxn>
                      <a:cxn ang="0">
                        <a:pos x="T6" y="T7"/>
                      </a:cxn>
                      <a:cxn ang="0">
                        <a:pos x="T8" y="T9"/>
                      </a:cxn>
                    </a:cxnLst>
                    <a:rect l="0" t="0" r="r" b="b"/>
                    <a:pathLst>
                      <a:path w="80" h="36">
                        <a:moveTo>
                          <a:pt x="0" y="0"/>
                        </a:moveTo>
                        <a:lnTo>
                          <a:pt x="28" y="36"/>
                        </a:lnTo>
                        <a:lnTo>
                          <a:pt x="80" y="36"/>
                        </a:lnTo>
                        <a:lnTo>
                          <a:pt x="5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79" name="Freeform 797"/>
                  <p:cNvSpPr>
                    <a:spLocks/>
                  </p:cNvSpPr>
                  <p:nvPr/>
                </p:nvSpPr>
                <p:spPr bwMode="auto">
                  <a:xfrm>
                    <a:off x="1115" y="3688"/>
                    <a:ext cx="40" cy="12"/>
                  </a:xfrm>
                  <a:custGeom>
                    <a:avLst/>
                    <a:gdLst>
                      <a:gd name="T0" fmla="*/ 0 w 80"/>
                      <a:gd name="T1" fmla="*/ 0 h 36"/>
                      <a:gd name="T2" fmla="*/ 27 w 80"/>
                      <a:gd name="T3" fmla="*/ 36 h 36"/>
                      <a:gd name="T4" fmla="*/ 80 w 80"/>
                      <a:gd name="T5" fmla="*/ 36 h 36"/>
                      <a:gd name="T6" fmla="*/ 51 w 80"/>
                      <a:gd name="T7" fmla="*/ 0 h 36"/>
                      <a:gd name="T8" fmla="*/ 0 w 80"/>
                      <a:gd name="T9" fmla="*/ 0 h 36"/>
                    </a:gdLst>
                    <a:ahLst/>
                    <a:cxnLst>
                      <a:cxn ang="0">
                        <a:pos x="T0" y="T1"/>
                      </a:cxn>
                      <a:cxn ang="0">
                        <a:pos x="T2" y="T3"/>
                      </a:cxn>
                      <a:cxn ang="0">
                        <a:pos x="T4" y="T5"/>
                      </a:cxn>
                      <a:cxn ang="0">
                        <a:pos x="T6" y="T7"/>
                      </a:cxn>
                      <a:cxn ang="0">
                        <a:pos x="T8" y="T9"/>
                      </a:cxn>
                    </a:cxnLst>
                    <a:rect l="0" t="0" r="r" b="b"/>
                    <a:pathLst>
                      <a:path w="80" h="36">
                        <a:moveTo>
                          <a:pt x="0" y="0"/>
                        </a:moveTo>
                        <a:lnTo>
                          <a:pt x="27" y="36"/>
                        </a:lnTo>
                        <a:lnTo>
                          <a:pt x="80" y="36"/>
                        </a:lnTo>
                        <a:lnTo>
                          <a:pt x="5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80" name="Freeform 798"/>
                  <p:cNvSpPr>
                    <a:spLocks/>
                  </p:cNvSpPr>
                  <p:nvPr/>
                </p:nvSpPr>
                <p:spPr bwMode="auto">
                  <a:xfrm>
                    <a:off x="1134" y="3707"/>
                    <a:ext cx="39" cy="12"/>
                  </a:xfrm>
                  <a:custGeom>
                    <a:avLst/>
                    <a:gdLst>
                      <a:gd name="T0" fmla="*/ 0 w 79"/>
                      <a:gd name="T1" fmla="*/ 0 h 36"/>
                      <a:gd name="T2" fmla="*/ 28 w 79"/>
                      <a:gd name="T3" fmla="*/ 36 h 36"/>
                      <a:gd name="T4" fmla="*/ 79 w 79"/>
                      <a:gd name="T5" fmla="*/ 36 h 36"/>
                      <a:gd name="T6" fmla="*/ 50 w 79"/>
                      <a:gd name="T7" fmla="*/ 0 h 36"/>
                      <a:gd name="T8" fmla="*/ 0 w 79"/>
                      <a:gd name="T9" fmla="*/ 0 h 36"/>
                    </a:gdLst>
                    <a:ahLst/>
                    <a:cxnLst>
                      <a:cxn ang="0">
                        <a:pos x="T0" y="T1"/>
                      </a:cxn>
                      <a:cxn ang="0">
                        <a:pos x="T2" y="T3"/>
                      </a:cxn>
                      <a:cxn ang="0">
                        <a:pos x="T4" y="T5"/>
                      </a:cxn>
                      <a:cxn ang="0">
                        <a:pos x="T6" y="T7"/>
                      </a:cxn>
                      <a:cxn ang="0">
                        <a:pos x="T8" y="T9"/>
                      </a:cxn>
                    </a:cxnLst>
                    <a:rect l="0" t="0" r="r" b="b"/>
                    <a:pathLst>
                      <a:path w="79" h="36">
                        <a:moveTo>
                          <a:pt x="0" y="0"/>
                        </a:moveTo>
                        <a:lnTo>
                          <a:pt x="28" y="36"/>
                        </a:lnTo>
                        <a:lnTo>
                          <a:pt x="79" y="36"/>
                        </a:lnTo>
                        <a:lnTo>
                          <a:pt x="5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81" name="Freeform 799"/>
                  <p:cNvSpPr>
                    <a:spLocks/>
                  </p:cNvSpPr>
                  <p:nvPr/>
                </p:nvSpPr>
                <p:spPr bwMode="auto">
                  <a:xfrm>
                    <a:off x="1154" y="3726"/>
                    <a:ext cx="40" cy="12"/>
                  </a:xfrm>
                  <a:custGeom>
                    <a:avLst/>
                    <a:gdLst>
                      <a:gd name="T0" fmla="*/ 0 w 80"/>
                      <a:gd name="T1" fmla="*/ 0 h 36"/>
                      <a:gd name="T2" fmla="*/ 27 w 80"/>
                      <a:gd name="T3" fmla="*/ 36 h 36"/>
                      <a:gd name="T4" fmla="*/ 80 w 80"/>
                      <a:gd name="T5" fmla="*/ 36 h 36"/>
                      <a:gd name="T6" fmla="*/ 51 w 80"/>
                      <a:gd name="T7" fmla="*/ 0 h 36"/>
                      <a:gd name="T8" fmla="*/ 0 w 80"/>
                      <a:gd name="T9" fmla="*/ 0 h 36"/>
                    </a:gdLst>
                    <a:ahLst/>
                    <a:cxnLst>
                      <a:cxn ang="0">
                        <a:pos x="T0" y="T1"/>
                      </a:cxn>
                      <a:cxn ang="0">
                        <a:pos x="T2" y="T3"/>
                      </a:cxn>
                      <a:cxn ang="0">
                        <a:pos x="T4" y="T5"/>
                      </a:cxn>
                      <a:cxn ang="0">
                        <a:pos x="T6" y="T7"/>
                      </a:cxn>
                      <a:cxn ang="0">
                        <a:pos x="T8" y="T9"/>
                      </a:cxn>
                    </a:cxnLst>
                    <a:rect l="0" t="0" r="r" b="b"/>
                    <a:pathLst>
                      <a:path w="80" h="36">
                        <a:moveTo>
                          <a:pt x="0" y="0"/>
                        </a:moveTo>
                        <a:lnTo>
                          <a:pt x="27" y="36"/>
                        </a:lnTo>
                        <a:lnTo>
                          <a:pt x="80" y="36"/>
                        </a:lnTo>
                        <a:lnTo>
                          <a:pt x="5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82" name="Freeform 800"/>
                  <p:cNvSpPr>
                    <a:spLocks/>
                  </p:cNvSpPr>
                  <p:nvPr/>
                </p:nvSpPr>
                <p:spPr bwMode="auto">
                  <a:xfrm>
                    <a:off x="1175" y="3745"/>
                    <a:ext cx="40" cy="12"/>
                  </a:xfrm>
                  <a:custGeom>
                    <a:avLst/>
                    <a:gdLst>
                      <a:gd name="T0" fmla="*/ 0 w 81"/>
                      <a:gd name="T1" fmla="*/ 0 h 36"/>
                      <a:gd name="T2" fmla="*/ 28 w 81"/>
                      <a:gd name="T3" fmla="*/ 36 h 36"/>
                      <a:gd name="T4" fmla="*/ 81 w 81"/>
                      <a:gd name="T5" fmla="*/ 36 h 36"/>
                      <a:gd name="T6" fmla="*/ 52 w 81"/>
                      <a:gd name="T7" fmla="*/ 0 h 36"/>
                      <a:gd name="T8" fmla="*/ 0 w 81"/>
                      <a:gd name="T9" fmla="*/ 0 h 36"/>
                    </a:gdLst>
                    <a:ahLst/>
                    <a:cxnLst>
                      <a:cxn ang="0">
                        <a:pos x="T0" y="T1"/>
                      </a:cxn>
                      <a:cxn ang="0">
                        <a:pos x="T2" y="T3"/>
                      </a:cxn>
                      <a:cxn ang="0">
                        <a:pos x="T4" y="T5"/>
                      </a:cxn>
                      <a:cxn ang="0">
                        <a:pos x="T6" y="T7"/>
                      </a:cxn>
                      <a:cxn ang="0">
                        <a:pos x="T8" y="T9"/>
                      </a:cxn>
                    </a:cxnLst>
                    <a:rect l="0" t="0" r="r" b="b"/>
                    <a:pathLst>
                      <a:path w="81" h="36">
                        <a:moveTo>
                          <a:pt x="0" y="0"/>
                        </a:moveTo>
                        <a:lnTo>
                          <a:pt x="28" y="36"/>
                        </a:lnTo>
                        <a:lnTo>
                          <a:pt x="81" y="36"/>
                        </a:lnTo>
                        <a:lnTo>
                          <a:pt x="52"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nvGrpSpPr>
                  <p:cNvPr id="883" name="Group 801"/>
                  <p:cNvGrpSpPr>
                    <a:grpSpLocks/>
                  </p:cNvGrpSpPr>
                  <p:nvPr/>
                </p:nvGrpSpPr>
                <p:grpSpPr bwMode="auto">
                  <a:xfrm>
                    <a:off x="700" y="3535"/>
                    <a:ext cx="49" cy="24"/>
                    <a:chOff x="700" y="3535"/>
                    <a:chExt cx="49" cy="24"/>
                  </a:xfrm>
                </p:grpSpPr>
                <p:sp>
                  <p:nvSpPr>
                    <p:cNvPr id="923" name="Freeform 802"/>
                    <p:cNvSpPr>
                      <a:spLocks/>
                    </p:cNvSpPr>
                    <p:nvPr/>
                  </p:nvSpPr>
                  <p:spPr bwMode="auto">
                    <a:xfrm>
                      <a:off x="700" y="3535"/>
                      <a:ext cx="12" cy="24"/>
                    </a:xfrm>
                    <a:custGeom>
                      <a:avLst/>
                      <a:gdLst>
                        <a:gd name="T0" fmla="*/ 15 w 24"/>
                        <a:gd name="T1" fmla="*/ 70 h 70"/>
                        <a:gd name="T2" fmla="*/ 0 w 24"/>
                        <a:gd name="T3" fmla="*/ 27 h 70"/>
                        <a:gd name="T4" fmla="*/ 10 w 24"/>
                        <a:gd name="T5" fmla="*/ 0 h 70"/>
                        <a:gd name="T6" fmla="*/ 24 w 24"/>
                        <a:gd name="T7" fmla="*/ 32 h 70"/>
                        <a:gd name="T8" fmla="*/ 15 w 24"/>
                        <a:gd name="T9" fmla="*/ 70 h 70"/>
                      </a:gdLst>
                      <a:ahLst/>
                      <a:cxnLst>
                        <a:cxn ang="0">
                          <a:pos x="T0" y="T1"/>
                        </a:cxn>
                        <a:cxn ang="0">
                          <a:pos x="T2" y="T3"/>
                        </a:cxn>
                        <a:cxn ang="0">
                          <a:pos x="T4" y="T5"/>
                        </a:cxn>
                        <a:cxn ang="0">
                          <a:pos x="T6" y="T7"/>
                        </a:cxn>
                        <a:cxn ang="0">
                          <a:pos x="T8" y="T9"/>
                        </a:cxn>
                      </a:cxnLst>
                      <a:rect l="0" t="0" r="r" b="b"/>
                      <a:pathLst>
                        <a:path w="24" h="70">
                          <a:moveTo>
                            <a:pt x="15" y="70"/>
                          </a:moveTo>
                          <a:lnTo>
                            <a:pt x="0" y="27"/>
                          </a:lnTo>
                          <a:lnTo>
                            <a:pt x="10" y="0"/>
                          </a:lnTo>
                          <a:lnTo>
                            <a:pt x="24" y="32"/>
                          </a:lnTo>
                          <a:lnTo>
                            <a:pt x="15" y="7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24" name="Freeform 803"/>
                    <p:cNvSpPr>
                      <a:spLocks/>
                    </p:cNvSpPr>
                    <p:nvPr/>
                  </p:nvSpPr>
                  <p:spPr bwMode="auto">
                    <a:xfrm>
                      <a:off x="705" y="3536"/>
                      <a:ext cx="37" cy="10"/>
                    </a:xfrm>
                    <a:custGeom>
                      <a:avLst/>
                      <a:gdLst>
                        <a:gd name="T0" fmla="*/ 1 w 73"/>
                        <a:gd name="T1" fmla="*/ 0 h 30"/>
                        <a:gd name="T2" fmla="*/ 50 w 73"/>
                        <a:gd name="T3" fmla="*/ 0 h 30"/>
                        <a:gd name="T4" fmla="*/ 52 w 73"/>
                        <a:gd name="T5" fmla="*/ 4 h 30"/>
                        <a:gd name="T6" fmla="*/ 56 w 73"/>
                        <a:gd name="T7" fmla="*/ 12 h 30"/>
                        <a:gd name="T8" fmla="*/ 73 w 73"/>
                        <a:gd name="T9" fmla="*/ 30 h 30"/>
                        <a:gd name="T10" fmla="*/ 18 w 73"/>
                        <a:gd name="T11" fmla="*/ 30 h 30"/>
                        <a:gd name="T12" fmla="*/ 9 w 73"/>
                        <a:gd name="T13" fmla="*/ 21 h 30"/>
                        <a:gd name="T14" fmla="*/ 0 w 73"/>
                        <a:gd name="T15" fmla="*/ 6 h 30"/>
                        <a:gd name="T16" fmla="*/ 1 w 7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30">
                          <a:moveTo>
                            <a:pt x="1" y="0"/>
                          </a:moveTo>
                          <a:lnTo>
                            <a:pt x="50" y="0"/>
                          </a:lnTo>
                          <a:lnTo>
                            <a:pt x="52" y="4"/>
                          </a:lnTo>
                          <a:lnTo>
                            <a:pt x="56" y="12"/>
                          </a:lnTo>
                          <a:lnTo>
                            <a:pt x="73" y="30"/>
                          </a:lnTo>
                          <a:lnTo>
                            <a:pt x="18" y="30"/>
                          </a:lnTo>
                          <a:lnTo>
                            <a:pt x="9" y="21"/>
                          </a:lnTo>
                          <a:lnTo>
                            <a:pt x="0" y="6"/>
                          </a:lnTo>
                          <a:lnTo>
                            <a:pt x="1"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25" name="Freeform 804"/>
                    <p:cNvSpPr>
                      <a:spLocks/>
                    </p:cNvSpPr>
                    <p:nvPr/>
                  </p:nvSpPr>
                  <p:spPr bwMode="auto">
                    <a:xfrm>
                      <a:off x="708" y="3547"/>
                      <a:ext cx="41" cy="12"/>
                    </a:xfrm>
                    <a:custGeom>
                      <a:avLst/>
                      <a:gdLst>
                        <a:gd name="T0" fmla="*/ 0 w 82"/>
                        <a:gd name="T1" fmla="*/ 36 h 36"/>
                        <a:gd name="T2" fmla="*/ 2 w 82"/>
                        <a:gd name="T3" fmla="*/ 19 h 36"/>
                        <a:gd name="T4" fmla="*/ 6 w 82"/>
                        <a:gd name="T5" fmla="*/ 6 h 36"/>
                        <a:gd name="T6" fmla="*/ 11 w 82"/>
                        <a:gd name="T7" fmla="*/ 0 h 36"/>
                        <a:gd name="T8" fmla="*/ 67 w 82"/>
                        <a:gd name="T9" fmla="*/ 0 h 36"/>
                        <a:gd name="T10" fmla="*/ 82 w 82"/>
                        <a:gd name="T11" fmla="*/ 36 h 36"/>
                        <a:gd name="T12" fmla="*/ 0 w 82"/>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2" h="36">
                          <a:moveTo>
                            <a:pt x="0" y="36"/>
                          </a:moveTo>
                          <a:lnTo>
                            <a:pt x="2" y="19"/>
                          </a:lnTo>
                          <a:lnTo>
                            <a:pt x="6" y="6"/>
                          </a:lnTo>
                          <a:lnTo>
                            <a:pt x="11" y="0"/>
                          </a:lnTo>
                          <a:lnTo>
                            <a:pt x="67" y="0"/>
                          </a:lnTo>
                          <a:lnTo>
                            <a:pt x="82" y="36"/>
                          </a:lnTo>
                          <a:lnTo>
                            <a:pt x="0" y="3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84" name="Group 805"/>
                  <p:cNvGrpSpPr>
                    <a:grpSpLocks/>
                  </p:cNvGrpSpPr>
                  <p:nvPr/>
                </p:nvGrpSpPr>
                <p:grpSpPr bwMode="auto">
                  <a:xfrm>
                    <a:off x="714" y="3551"/>
                    <a:ext cx="49" cy="22"/>
                    <a:chOff x="714" y="3551"/>
                    <a:chExt cx="49" cy="22"/>
                  </a:xfrm>
                </p:grpSpPr>
                <p:sp>
                  <p:nvSpPr>
                    <p:cNvPr id="920" name="Freeform 806"/>
                    <p:cNvSpPr>
                      <a:spLocks/>
                    </p:cNvSpPr>
                    <p:nvPr/>
                  </p:nvSpPr>
                  <p:spPr bwMode="auto">
                    <a:xfrm>
                      <a:off x="714" y="3551"/>
                      <a:ext cx="12" cy="22"/>
                    </a:xfrm>
                    <a:custGeom>
                      <a:avLst/>
                      <a:gdLst>
                        <a:gd name="T0" fmla="*/ 15 w 24"/>
                        <a:gd name="T1" fmla="*/ 67 h 67"/>
                        <a:gd name="T2" fmla="*/ 0 w 24"/>
                        <a:gd name="T3" fmla="*/ 26 h 67"/>
                        <a:gd name="T4" fmla="*/ 9 w 24"/>
                        <a:gd name="T5" fmla="*/ 0 h 67"/>
                        <a:gd name="T6" fmla="*/ 24 w 24"/>
                        <a:gd name="T7" fmla="*/ 30 h 67"/>
                        <a:gd name="T8" fmla="*/ 15 w 24"/>
                        <a:gd name="T9" fmla="*/ 67 h 67"/>
                      </a:gdLst>
                      <a:ahLst/>
                      <a:cxnLst>
                        <a:cxn ang="0">
                          <a:pos x="T0" y="T1"/>
                        </a:cxn>
                        <a:cxn ang="0">
                          <a:pos x="T2" y="T3"/>
                        </a:cxn>
                        <a:cxn ang="0">
                          <a:pos x="T4" y="T5"/>
                        </a:cxn>
                        <a:cxn ang="0">
                          <a:pos x="T6" y="T7"/>
                        </a:cxn>
                        <a:cxn ang="0">
                          <a:pos x="T8" y="T9"/>
                        </a:cxn>
                      </a:cxnLst>
                      <a:rect l="0" t="0" r="r" b="b"/>
                      <a:pathLst>
                        <a:path w="24" h="67">
                          <a:moveTo>
                            <a:pt x="15" y="67"/>
                          </a:moveTo>
                          <a:lnTo>
                            <a:pt x="0" y="26"/>
                          </a:lnTo>
                          <a:lnTo>
                            <a:pt x="9" y="0"/>
                          </a:lnTo>
                          <a:lnTo>
                            <a:pt x="24" y="30"/>
                          </a:lnTo>
                          <a:lnTo>
                            <a:pt x="15" y="67"/>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21" name="Freeform 807"/>
                    <p:cNvSpPr>
                      <a:spLocks/>
                    </p:cNvSpPr>
                    <p:nvPr/>
                  </p:nvSpPr>
                  <p:spPr bwMode="auto">
                    <a:xfrm>
                      <a:off x="719" y="3551"/>
                      <a:ext cx="36" cy="10"/>
                    </a:xfrm>
                    <a:custGeom>
                      <a:avLst/>
                      <a:gdLst>
                        <a:gd name="T0" fmla="*/ 2 w 74"/>
                        <a:gd name="T1" fmla="*/ 0 h 29"/>
                        <a:gd name="T2" fmla="*/ 50 w 74"/>
                        <a:gd name="T3" fmla="*/ 0 h 29"/>
                        <a:gd name="T4" fmla="*/ 52 w 74"/>
                        <a:gd name="T5" fmla="*/ 2 h 29"/>
                        <a:gd name="T6" fmla="*/ 57 w 74"/>
                        <a:gd name="T7" fmla="*/ 13 h 29"/>
                        <a:gd name="T8" fmla="*/ 74 w 74"/>
                        <a:gd name="T9" fmla="*/ 29 h 29"/>
                        <a:gd name="T10" fmla="*/ 19 w 74"/>
                        <a:gd name="T11" fmla="*/ 29 h 29"/>
                        <a:gd name="T12" fmla="*/ 9 w 74"/>
                        <a:gd name="T13" fmla="*/ 20 h 29"/>
                        <a:gd name="T14" fmla="*/ 0 w 74"/>
                        <a:gd name="T15" fmla="*/ 6 h 29"/>
                        <a:gd name="T16" fmla="*/ 2 w 74"/>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9">
                          <a:moveTo>
                            <a:pt x="2" y="0"/>
                          </a:moveTo>
                          <a:lnTo>
                            <a:pt x="50" y="0"/>
                          </a:lnTo>
                          <a:lnTo>
                            <a:pt x="52" y="2"/>
                          </a:lnTo>
                          <a:lnTo>
                            <a:pt x="57" y="13"/>
                          </a:lnTo>
                          <a:lnTo>
                            <a:pt x="74" y="29"/>
                          </a:lnTo>
                          <a:lnTo>
                            <a:pt x="19" y="29"/>
                          </a:lnTo>
                          <a:lnTo>
                            <a:pt x="9" y="20"/>
                          </a:lnTo>
                          <a:lnTo>
                            <a:pt x="0" y="6"/>
                          </a:lnTo>
                          <a:lnTo>
                            <a:pt x="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22" name="Freeform 808"/>
                    <p:cNvSpPr>
                      <a:spLocks/>
                    </p:cNvSpPr>
                    <p:nvPr/>
                  </p:nvSpPr>
                  <p:spPr bwMode="auto">
                    <a:xfrm>
                      <a:off x="722" y="3562"/>
                      <a:ext cx="41" cy="11"/>
                    </a:xfrm>
                    <a:custGeom>
                      <a:avLst/>
                      <a:gdLst>
                        <a:gd name="T0" fmla="*/ 0 w 81"/>
                        <a:gd name="T1" fmla="*/ 35 h 35"/>
                        <a:gd name="T2" fmla="*/ 1 w 81"/>
                        <a:gd name="T3" fmla="*/ 19 h 35"/>
                        <a:gd name="T4" fmla="*/ 5 w 81"/>
                        <a:gd name="T5" fmla="*/ 7 h 35"/>
                        <a:gd name="T6" fmla="*/ 10 w 81"/>
                        <a:gd name="T7" fmla="*/ 0 h 35"/>
                        <a:gd name="T8" fmla="*/ 67 w 81"/>
                        <a:gd name="T9" fmla="*/ 0 h 35"/>
                        <a:gd name="T10" fmla="*/ 81 w 81"/>
                        <a:gd name="T11" fmla="*/ 35 h 35"/>
                        <a:gd name="T12" fmla="*/ 0 w 81"/>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81" h="35">
                          <a:moveTo>
                            <a:pt x="0" y="35"/>
                          </a:moveTo>
                          <a:lnTo>
                            <a:pt x="1" y="19"/>
                          </a:lnTo>
                          <a:lnTo>
                            <a:pt x="5" y="7"/>
                          </a:lnTo>
                          <a:lnTo>
                            <a:pt x="10" y="0"/>
                          </a:lnTo>
                          <a:lnTo>
                            <a:pt x="67" y="0"/>
                          </a:lnTo>
                          <a:lnTo>
                            <a:pt x="81" y="35"/>
                          </a:lnTo>
                          <a:lnTo>
                            <a:pt x="0" y="3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85" name="Group 809"/>
                  <p:cNvGrpSpPr>
                    <a:grpSpLocks/>
                  </p:cNvGrpSpPr>
                  <p:nvPr/>
                </p:nvGrpSpPr>
                <p:grpSpPr bwMode="auto">
                  <a:xfrm>
                    <a:off x="728" y="3564"/>
                    <a:ext cx="48" cy="23"/>
                    <a:chOff x="728" y="3564"/>
                    <a:chExt cx="48" cy="23"/>
                  </a:xfrm>
                </p:grpSpPr>
                <p:sp>
                  <p:nvSpPr>
                    <p:cNvPr id="917" name="Freeform 810"/>
                    <p:cNvSpPr>
                      <a:spLocks/>
                    </p:cNvSpPr>
                    <p:nvPr/>
                  </p:nvSpPr>
                  <p:spPr bwMode="auto">
                    <a:xfrm>
                      <a:off x="728" y="3564"/>
                      <a:ext cx="11" cy="23"/>
                    </a:xfrm>
                    <a:custGeom>
                      <a:avLst/>
                      <a:gdLst>
                        <a:gd name="T0" fmla="*/ 13 w 22"/>
                        <a:gd name="T1" fmla="*/ 68 h 68"/>
                        <a:gd name="T2" fmla="*/ 0 w 22"/>
                        <a:gd name="T3" fmla="*/ 27 h 68"/>
                        <a:gd name="T4" fmla="*/ 9 w 22"/>
                        <a:gd name="T5" fmla="*/ 0 h 68"/>
                        <a:gd name="T6" fmla="*/ 22 w 22"/>
                        <a:gd name="T7" fmla="*/ 31 h 68"/>
                        <a:gd name="T8" fmla="*/ 13 w 22"/>
                        <a:gd name="T9" fmla="*/ 68 h 68"/>
                      </a:gdLst>
                      <a:ahLst/>
                      <a:cxnLst>
                        <a:cxn ang="0">
                          <a:pos x="T0" y="T1"/>
                        </a:cxn>
                        <a:cxn ang="0">
                          <a:pos x="T2" y="T3"/>
                        </a:cxn>
                        <a:cxn ang="0">
                          <a:pos x="T4" y="T5"/>
                        </a:cxn>
                        <a:cxn ang="0">
                          <a:pos x="T6" y="T7"/>
                        </a:cxn>
                        <a:cxn ang="0">
                          <a:pos x="T8" y="T9"/>
                        </a:cxn>
                      </a:cxnLst>
                      <a:rect l="0" t="0" r="r" b="b"/>
                      <a:pathLst>
                        <a:path w="22" h="68">
                          <a:moveTo>
                            <a:pt x="13" y="68"/>
                          </a:moveTo>
                          <a:lnTo>
                            <a:pt x="0" y="27"/>
                          </a:lnTo>
                          <a:lnTo>
                            <a:pt x="9" y="0"/>
                          </a:lnTo>
                          <a:lnTo>
                            <a:pt x="22" y="31"/>
                          </a:lnTo>
                          <a:lnTo>
                            <a:pt x="13" y="68"/>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18" name="Freeform 811"/>
                    <p:cNvSpPr>
                      <a:spLocks/>
                    </p:cNvSpPr>
                    <p:nvPr/>
                  </p:nvSpPr>
                  <p:spPr bwMode="auto">
                    <a:xfrm>
                      <a:off x="732" y="3565"/>
                      <a:ext cx="37" cy="10"/>
                    </a:xfrm>
                    <a:custGeom>
                      <a:avLst/>
                      <a:gdLst>
                        <a:gd name="T0" fmla="*/ 1 w 72"/>
                        <a:gd name="T1" fmla="*/ 0 h 30"/>
                        <a:gd name="T2" fmla="*/ 50 w 72"/>
                        <a:gd name="T3" fmla="*/ 0 h 30"/>
                        <a:gd name="T4" fmla="*/ 51 w 72"/>
                        <a:gd name="T5" fmla="*/ 3 h 30"/>
                        <a:gd name="T6" fmla="*/ 56 w 72"/>
                        <a:gd name="T7" fmla="*/ 12 h 30"/>
                        <a:gd name="T8" fmla="*/ 72 w 72"/>
                        <a:gd name="T9" fmla="*/ 30 h 30"/>
                        <a:gd name="T10" fmla="*/ 18 w 72"/>
                        <a:gd name="T11" fmla="*/ 30 h 30"/>
                        <a:gd name="T12" fmla="*/ 9 w 72"/>
                        <a:gd name="T13" fmla="*/ 21 h 30"/>
                        <a:gd name="T14" fmla="*/ 0 w 72"/>
                        <a:gd name="T15" fmla="*/ 6 h 30"/>
                        <a:gd name="T16" fmla="*/ 1 w 72"/>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0">
                          <a:moveTo>
                            <a:pt x="1" y="0"/>
                          </a:moveTo>
                          <a:lnTo>
                            <a:pt x="50" y="0"/>
                          </a:lnTo>
                          <a:lnTo>
                            <a:pt x="51" y="3"/>
                          </a:lnTo>
                          <a:lnTo>
                            <a:pt x="56" y="12"/>
                          </a:lnTo>
                          <a:lnTo>
                            <a:pt x="72" y="30"/>
                          </a:lnTo>
                          <a:lnTo>
                            <a:pt x="18" y="30"/>
                          </a:lnTo>
                          <a:lnTo>
                            <a:pt x="9" y="21"/>
                          </a:lnTo>
                          <a:lnTo>
                            <a:pt x="0" y="6"/>
                          </a:lnTo>
                          <a:lnTo>
                            <a:pt x="1"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19" name="Freeform 812"/>
                    <p:cNvSpPr>
                      <a:spLocks/>
                    </p:cNvSpPr>
                    <p:nvPr/>
                  </p:nvSpPr>
                  <p:spPr bwMode="auto">
                    <a:xfrm>
                      <a:off x="735" y="3575"/>
                      <a:ext cx="41" cy="12"/>
                    </a:xfrm>
                    <a:custGeom>
                      <a:avLst/>
                      <a:gdLst>
                        <a:gd name="T0" fmla="*/ 0 w 83"/>
                        <a:gd name="T1" fmla="*/ 36 h 36"/>
                        <a:gd name="T2" fmla="*/ 1 w 83"/>
                        <a:gd name="T3" fmla="*/ 21 h 36"/>
                        <a:gd name="T4" fmla="*/ 7 w 83"/>
                        <a:gd name="T5" fmla="*/ 8 h 36"/>
                        <a:gd name="T6" fmla="*/ 11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21"/>
                          </a:lnTo>
                          <a:lnTo>
                            <a:pt x="7" y="8"/>
                          </a:lnTo>
                          <a:lnTo>
                            <a:pt x="11" y="0"/>
                          </a:lnTo>
                          <a:lnTo>
                            <a:pt x="67" y="0"/>
                          </a:lnTo>
                          <a:lnTo>
                            <a:pt x="83" y="36"/>
                          </a:lnTo>
                          <a:lnTo>
                            <a:pt x="0" y="3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86" name="Group 813"/>
                  <p:cNvGrpSpPr>
                    <a:grpSpLocks/>
                  </p:cNvGrpSpPr>
                  <p:nvPr/>
                </p:nvGrpSpPr>
                <p:grpSpPr bwMode="auto">
                  <a:xfrm>
                    <a:off x="742" y="3582"/>
                    <a:ext cx="49" cy="23"/>
                    <a:chOff x="742" y="3582"/>
                    <a:chExt cx="49" cy="23"/>
                  </a:xfrm>
                </p:grpSpPr>
                <p:sp>
                  <p:nvSpPr>
                    <p:cNvPr id="914" name="Freeform 814"/>
                    <p:cNvSpPr>
                      <a:spLocks/>
                    </p:cNvSpPr>
                    <p:nvPr/>
                  </p:nvSpPr>
                  <p:spPr bwMode="auto">
                    <a:xfrm>
                      <a:off x="742" y="3582"/>
                      <a:ext cx="11" cy="23"/>
                    </a:xfrm>
                    <a:custGeom>
                      <a:avLst/>
                      <a:gdLst>
                        <a:gd name="T0" fmla="*/ 15 w 24"/>
                        <a:gd name="T1" fmla="*/ 68 h 68"/>
                        <a:gd name="T2" fmla="*/ 0 w 24"/>
                        <a:gd name="T3" fmla="*/ 26 h 68"/>
                        <a:gd name="T4" fmla="*/ 11 w 24"/>
                        <a:gd name="T5" fmla="*/ 0 h 68"/>
                        <a:gd name="T6" fmla="*/ 24 w 24"/>
                        <a:gd name="T7" fmla="*/ 31 h 68"/>
                        <a:gd name="T8" fmla="*/ 15 w 24"/>
                        <a:gd name="T9" fmla="*/ 68 h 68"/>
                      </a:gdLst>
                      <a:ahLst/>
                      <a:cxnLst>
                        <a:cxn ang="0">
                          <a:pos x="T0" y="T1"/>
                        </a:cxn>
                        <a:cxn ang="0">
                          <a:pos x="T2" y="T3"/>
                        </a:cxn>
                        <a:cxn ang="0">
                          <a:pos x="T4" y="T5"/>
                        </a:cxn>
                        <a:cxn ang="0">
                          <a:pos x="T6" y="T7"/>
                        </a:cxn>
                        <a:cxn ang="0">
                          <a:pos x="T8" y="T9"/>
                        </a:cxn>
                      </a:cxnLst>
                      <a:rect l="0" t="0" r="r" b="b"/>
                      <a:pathLst>
                        <a:path w="24" h="68">
                          <a:moveTo>
                            <a:pt x="15" y="68"/>
                          </a:moveTo>
                          <a:lnTo>
                            <a:pt x="0" y="26"/>
                          </a:lnTo>
                          <a:lnTo>
                            <a:pt x="11" y="0"/>
                          </a:lnTo>
                          <a:lnTo>
                            <a:pt x="24" y="31"/>
                          </a:lnTo>
                          <a:lnTo>
                            <a:pt x="15"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15" name="Freeform 815"/>
                    <p:cNvSpPr>
                      <a:spLocks/>
                    </p:cNvSpPr>
                    <p:nvPr/>
                  </p:nvSpPr>
                  <p:spPr bwMode="auto">
                    <a:xfrm>
                      <a:off x="747" y="3582"/>
                      <a:ext cx="36" cy="10"/>
                    </a:xfrm>
                    <a:custGeom>
                      <a:avLst/>
                      <a:gdLst>
                        <a:gd name="T0" fmla="*/ 1 w 72"/>
                        <a:gd name="T1" fmla="*/ 0 h 30"/>
                        <a:gd name="T2" fmla="*/ 48 w 72"/>
                        <a:gd name="T3" fmla="*/ 0 h 30"/>
                        <a:gd name="T4" fmla="*/ 50 w 72"/>
                        <a:gd name="T5" fmla="*/ 3 h 30"/>
                        <a:gd name="T6" fmla="*/ 56 w 72"/>
                        <a:gd name="T7" fmla="*/ 12 h 30"/>
                        <a:gd name="T8" fmla="*/ 72 w 72"/>
                        <a:gd name="T9" fmla="*/ 30 h 30"/>
                        <a:gd name="T10" fmla="*/ 17 w 72"/>
                        <a:gd name="T11" fmla="*/ 30 h 30"/>
                        <a:gd name="T12" fmla="*/ 8 w 72"/>
                        <a:gd name="T13" fmla="*/ 21 h 30"/>
                        <a:gd name="T14" fmla="*/ 0 w 72"/>
                        <a:gd name="T15" fmla="*/ 6 h 30"/>
                        <a:gd name="T16" fmla="*/ 1 w 72"/>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30">
                          <a:moveTo>
                            <a:pt x="1" y="0"/>
                          </a:moveTo>
                          <a:lnTo>
                            <a:pt x="48" y="0"/>
                          </a:lnTo>
                          <a:lnTo>
                            <a:pt x="50" y="3"/>
                          </a:lnTo>
                          <a:lnTo>
                            <a:pt x="56" y="12"/>
                          </a:lnTo>
                          <a:lnTo>
                            <a:pt x="72" y="30"/>
                          </a:lnTo>
                          <a:lnTo>
                            <a:pt x="17" y="30"/>
                          </a:lnTo>
                          <a:lnTo>
                            <a:pt x="8" y="21"/>
                          </a:lnTo>
                          <a:lnTo>
                            <a:pt x="0" y="6"/>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16" name="Freeform 816"/>
                    <p:cNvSpPr>
                      <a:spLocks/>
                    </p:cNvSpPr>
                    <p:nvPr/>
                  </p:nvSpPr>
                  <p:spPr bwMode="auto">
                    <a:xfrm>
                      <a:off x="750" y="3593"/>
                      <a:ext cx="41" cy="12"/>
                    </a:xfrm>
                    <a:custGeom>
                      <a:avLst/>
                      <a:gdLst>
                        <a:gd name="T0" fmla="*/ 0 w 83"/>
                        <a:gd name="T1" fmla="*/ 36 h 36"/>
                        <a:gd name="T2" fmla="*/ 1 w 83"/>
                        <a:gd name="T3" fmla="*/ 19 h 36"/>
                        <a:gd name="T4" fmla="*/ 7 w 83"/>
                        <a:gd name="T5" fmla="*/ 8 h 36"/>
                        <a:gd name="T6" fmla="*/ 11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19"/>
                          </a:lnTo>
                          <a:lnTo>
                            <a:pt x="7" y="8"/>
                          </a:lnTo>
                          <a:lnTo>
                            <a:pt x="11" y="0"/>
                          </a:lnTo>
                          <a:lnTo>
                            <a:pt x="67" y="0"/>
                          </a:lnTo>
                          <a:lnTo>
                            <a:pt x="83"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87" name="Group 817"/>
                  <p:cNvGrpSpPr>
                    <a:grpSpLocks/>
                  </p:cNvGrpSpPr>
                  <p:nvPr/>
                </p:nvGrpSpPr>
                <p:grpSpPr bwMode="auto">
                  <a:xfrm>
                    <a:off x="752" y="3597"/>
                    <a:ext cx="133" cy="106"/>
                    <a:chOff x="752" y="3597"/>
                    <a:chExt cx="133" cy="106"/>
                  </a:xfrm>
                </p:grpSpPr>
                <p:sp>
                  <p:nvSpPr>
                    <p:cNvPr id="911" name="Freeform 818"/>
                    <p:cNvSpPr>
                      <a:spLocks/>
                    </p:cNvSpPr>
                    <p:nvPr/>
                  </p:nvSpPr>
                  <p:spPr bwMode="auto">
                    <a:xfrm>
                      <a:off x="752" y="3598"/>
                      <a:ext cx="91" cy="105"/>
                    </a:xfrm>
                    <a:custGeom>
                      <a:avLst/>
                      <a:gdLst>
                        <a:gd name="T0" fmla="*/ 171 w 182"/>
                        <a:gd name="T1" fmla="*/ 314 h 314"/>
                        <a:gd name="T2" fmla="*/ 0 w 182"/>
                        <a:gd name="T3" fmla="*/ 27 h 314"/>
                        <a:gd name="T4" fmla="*/ 13 w 182"/>
                        <a:gd name="T5" fmla="*/ 0 h 314"/>
                        <a:gd name="T6" fmla="*/ 182 w 182"/>
                        <a:gd name="T7" fmla="*/ 278 h 314"/>
                        <a:gd name="T8" fmla="*/ 171 w 182"/>
                        <a:gd name="T9" fmla="*/ 314 h 314"/>
                      </a:gdLst>
                      <a:ahLst/>
                      <a:cxnLst>
                        <a:cxn ang="0">
                          <a:pos x="T0" y="T1"/>
                        </a:cxn>
                        <a:cxn ang="0">
                          <a:pos x="T2" y="T3"/>
                        </a:cxn>
                        <a:cxn ang="0">
                          <a:pos x="T4" y="T5"/>
                        </a:cxn>
                        <a:cxn ang="0">
                          <a:pos x="T6" y="T7"/>
                        </a:cxn>
                        <a:cxn ang="0">
                          <a:pos x="T8" y="T9"/>
                        </a:cxn>
                      </a:cxnLst>
                      <a:rect l="0" t="0" r="r" b="b"/>
                      <a:pathLst>
                        <a:path w="182" h="314">
                          <a:moveTo>
                            <a:pt x="171" y="314"/>
                          </a:moveTo>
                          <a:lnTo>
                            <a:pt x="0" y="27"/>
                          </a:lnTo>
                          <a:lnTo>
                            <a:pt x="13" y="0"/>
                          </a:lnTo>
                          <a:lnTo>
                            <a:pt x="182" y="278"/>
                          </a:lnTo>
                          <a:lnTo>
                            <a:pt x="171" y="314"/>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12" name="Freeform 819"/>
                    <p:cNvSpPr>
                      <a:spLocks/>
                    </p:cNvSpPr>
                    <p:nvPr/>
                  </p:nvSpPr>
                  <p:spPr bwMode="auto">
                    <a:xfrm>
                      <a:off x="759" y="3597"/>
                      <a:ext cx="118" cy="94"/>
                    </a:xfrm>
                    <a:custGeom>
                      <a:avLst/>
                      <a:gdLst>
                        <a:gd name="T0" fmla="*/ 1 w 235"/>
                        <a:gd name="T1" fmla="*/ 0 h 281"/>
                        <a:gd name="T2" fmla="*/ 56 w 235"/>
                        <a:gd name="T3" fmla="*/ 0 h 281"/>
                        <a:gd name="T4" fmla="*/ 58 w 235"/>
                        <a:gd name="T5" fmla="*/ 0 h 281"/>
                        <a:gd name="T6" fmla="*/ 65 w 235"/>
                        <a:gd name="T7" fmla="*/ 10 h 281"/>
                        <a:gd name="T8" fmla="*/ 235 w 235"/>
                        <a:gd name="T9" fmla="*/ 281 h 281"/>
                        <a:gd name="T10" fmla="*/ 165 w 235"/>
                        <a:gd name="T11" fmla="*/ 277 h 281"/>
                        <a:gd name="T12" fmla="*/ 9 w 235"/>
                        <a:gd name="T13" fmla="*/ 19 h 281"/>
                        <a:gd name="T14" fmla="*/ 0 w 235"/>
                        <a:gd name="T15" fmla="*/ 4 h 281"/>
                        <a:gd name="T16" fmla="*/ 1 w 235"/>
                        <a:gd name="T1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281">
                          <a:moveTo>
                            <a:pt x="1" y="0"/>
                          </a:moveTo>
                          <a:lnTo>
                            <a:pt x="56" y="0"/>
                          </a:lnTo>
                          <a:lnTo>
                            <a:pt x="58" y="0"/>
                          </a:lnTo>
                          <a:lnTo>
                            <a:pt x="65" y="10"/>
                          </a:lnTo>
                          <a:lnTo>
                            <a:pt x="235" y="281"/>
                          </a:lnTo>
                          <a:lnTo>
                            <a:pt x="165" y="277"/>
                          </a:lnTo>
                          <a:lnTo>
                            <a:pt x="9" y="19"/>
                          </a:lnTo>
                          <a:lnTo>
                            <a:pt x="0" y="4"/>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13" name="Freeform 820"/>
                    <p:cNvSpPr>
                      <a:spLocks/>
                    </p:cNvSpPr>
                    <p:nvPr/>
                  </p:nvSpPr>
                  <p:spPr bwMode="auto">
                    <a:xfrm>
                      <a:off x="838" y="3691"/>
                      <a:ext cx="47" cy="12"/>
                    </a:xfrm>
                    <a:custGeom>
                      <a:avLst/>
                      <a:gdLst>
                        <a:gd name="T0" fmla="*/ 0 w 95"/>
                        <a:gd name="T1" fmla="*/ 36 h 36"/>
                        <a:gd name="T2" fmla="*/ 2 w 95"/>
                        <a:gd name="T3" fmla="*/ 19 h 36"/>
                        <a:gd name="T4" fmla="*/ 8 w 95"/>
                        <a:gd name="T5" fmla="*/ 7 h 36"/>
                        <a:gd name="T6" fmla="*/ 12 w 95"/>
                        <a:gd name="T7" fmla="*/ 0 h 36"/>
                        <a:gd name="T8" fmla="*/ 76 w 95"/>
                        <a:gd name="T9" fmla="*/ 0 h 36"/>
                        <a:gd name="T10" fmla="*/ 95 w 95"/>
                        <a:gd name="T11" fmla="*/ 36 h 36"/>
                        <a:gd name="T12" fmla="*/ 0 w 95"/>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0" y="36"/>
                          </a:moveTo>
                          <a:lnTo>
                            <a:pt x="2" y="19"/>
                          </a:lnTo>
                          <a:lnTo>
                            <a:pt x="8" y="7"/>
                          </a:lnTo>
                          <a:lnTo>
                            <a:pt x="12" y="0"/>
                          </a:lnTo>
                          <a:lnTo>
                            <a:pt x="76" y="0"/>
                          </a:lnTo>
                          <a:lnTo>
                            <a:pt x="95"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88" name="Group 821"/>
                  <p:cNvGrpSpPr>
                    <a:grpSpLocks/>
                  </p:cNvGrpSpPr>
                  <p:nvPr/>
                </p:nvGrpSpPr>
                <p:grpSpPr bwMode="auto">
                  <a:xfrm>
                    <a:off x="844" y="3694"/>
                    <a:ext cx="48" cy="23"/>
                    <a:chOff x="844" y="3694"/>
                    <a:chExt cx="48" cy="23"/>
                  </a:xfrm>
                </p:grpSpPr>
                <p:sp>
                  <p:nvSpPr>
                    <p:cNvPr id="908" name="Freeform 822"/>
                    <p:cNvSpPr>
                      <a:spLocks/>
                    </p:cNvSpPr>
                    <p:nvPr/>
                  </p:nvSpPr>
                  <p:spPr bwMode="auto">
                    <a:xfrm>
                      <a:off x="844" y="3694"/>
                      <a:ext cx="11" cy="23"/>
                    </a:xfrm>
                    <a:custGeom>
                      <a:avLst/>
                      <a:gdLst>
                        <a:gd name="T0" fmla="*/ 14 w 24"/>
                        <a:gd name="T1" fmla="*/ 68 h 68"/>
                        <a:gd name="T2" fmla="*/ 0 w 24"/>
                        <a:gd name="T3" fmla="*/ 27 h 68"/>
                        <a:gd name="T4" fmla="*/ 9 w 24"/>
                        <a:gd name="T5" fmla="*/ 0 h 68"/>
                        <a:gd name="T6" fmla="*/ 24 w 24"/>
                        <a:gd name="T7" fmla="*/ 32 h 68"/>
                        <a:gd name="T8" fmla="*/ 14 w 24"/>
                        <a:gd name="T9" fmla="*/ 68 h 68"/>
                      </a:gdLst>
                      <a:ahLst/>
                      <a:cxnLst>
                        <a:cxn ang="0">
                          <a:pos x="T0" y="T1"/>
                        </a:cxn>
                        <a:cxn ang="0">
                          <a:pos x="T2" y="T3"/>
                        </a:cxn>
                        <a:cxn ang="0">
                          <a:pos x="T4" y="T5"/>
                        </a:cxn>
                        <a:cxn ang="0">
                          <a:pos x="T6" y="T7"/>
                        </a:cxn>
                        <a:cxn ang="0">
                          <a:pos x="T8" y="T9"/>
                        </a:cxn>
                      </a:cxnLst>
                      <a:rect l="0" t="0" r="r" b="b"/>
                      <a:pathLst>
                        <a:path w="24" h="68">
                          <a:moveTo>
                            <a:pt x="14" y="68"/>
                          </a:moveTo>
                          <a:lnTo>
                            <a:pt x="0" y="27"/>
                          </a:lnTo>
                          <a:lnTo>
                            <a:pt x="9" y="0"/>
                          </a:lnTo>
                          <a:lnTo>
                            <a:pt x="24" y="32"/>
                          </a:lnTo>
                          <a:lnTo>
                            <a:pt x="14" y="68"/>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09" name="Freeform 823"/>
                    <p:cNvSpPr>
                      <a:spLocks/>
                    </p:cNvSpPr>
                    <p:nvPr/>
                  </p:nvSpPr>
                  <p:spPr bwMode="auto">
                    <a:xfrm>
                      <a:off x="848" y="3695"/>
                      <a:ext cx="37" cy="10"/>
                    </a:xfrm>
                    <a:custGeom>
                      <a:avLst/>
                      <a:gdLst>
                        <a:gd name="T0" fmla="*/ 2 w 74"/>
                        <a:gd name="T1" fmla="*/ 0 h 30"/>
                        <a:gd name="T2" fmla="*/ 50 w 74"/>
                        <a:gd name="T3" fmla="*/ 0 h 30"/>
                        <a:gd name="T4" fmla="*/ 51 w 74"/>
                        <a:gd name="T5" fmla="*/ 3 h 30"/>
                        <a:gd name="T6" fmla="*/ 57 w 74"/>
                        <a:gd name="T7" fmla="*/ 12 h 30"/>
                        <a:gd name="T8" fmla="*/ 74 w 74"/>
                        <a:gd name="T9" fmla="*/ 30 h 30"/>
                        <a:gd name="T10" fmla="*/ 19 w 74"/>
                        <a:gd name="T11" fmla="*/ 30 h 30"/>
                        <a:gd name="T12" fmla="*/ 9 w 74"/>
                        <a:gd name="T13" fmla="*/ 21 h 30"/>
                        <a:gd name="T14" fmla="*/ 0 w 74"/>
                        <a:gd name="T15" fmla="*/ 6 h 30"/>
                        <a:gd name="T16" fmla="*/ 2 w 74"/>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0">
                          <a:moveTo>
                            <a:pt x="2" y="0"/>
                          </a:moveTo>
                          <a:lnTo>
                            <a:pt x="50" y="0"/>
                          </a:lnTo>
                          <a:lnTo>
                            <a:pt x="51" y="3"/>
                          </a:lnTo>
                          <a:lnTo>
                            <a:pt x="57" y="12"/>
                          </a:lnTo>
                          <a:lnTo>
                            <a:pt x="74" y="30"/>
                          </a:lnTo>
                          <a:lnTo>
                            <a:pt x="19" y="30"/>
                          </a:lnTo>
                          <a:lnTo>
                            <a:pt x="9" y="21"/>
                          </a:lnTo>
                          <a:lnTo>
                            <a:pt x="0" y="6"/>
                          </a:lnTo>
                          <a:lnTo>
                            <a:pt x="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10" name="Freeform 824"/>
                    <p:cNvSpPr>
                      <a:spLocks/>
                    </p:cNvSpPr>
                    <p:nvPr/>
                  </p:nvSpPr>
                  <p:spPr bwMode="auto">
                    <a:xfrm>
                      <a:off x="851" y="3706"/>
                      <a:ext cx="41" cy="11"/>
                    </a:xfrm>
                    <a:custGeom>
                      <a:avLst/>
                      <a:gdLst>
                        <a:gd name="T0" fmla="*/ 0 w 81"/>
                        <a:gd name="T1" fmla="*/ 34 h 34"/>
                        <a:gd name="T2" fmla="*/ 1 w 81"/>
                        <a:gd name="T3" fmla="*/ 19 h 34"/>
                        <a:gd name="T4" fmla="*/ 5 w 81"/>
                        <a:gd name="T5" fmla="*/ 6 h 34"/>
                        <a:gd name="T6" fmla="*/ 10 w 81"/>
                        <a:gd name="T7" fmla="*/ 0 h 34"/>
                        <a:gd name="T8" fmla="*/ 67 w 81"/>
                        <a:gd name="T9" fmla="*/ 0 h 34"/>
                        <a:gd name="T10" fmla="*/ 81 w 81"/>
                        <a:gd name="T11" fmla="*/ 34 h 34"/>
                        <a:gd name="T12" fmla="*/ 0 w 81"/>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81" h="34">
                          <a:moveTo>
                            <a:pt x="0" y="34"/>
                          </a:moveTo>
                          <a:lnTo>
                            <a:pt x="1" y="19"/>
                          </a:lnTo>
                          <a:lnTo>
                            <a:pt x="5" y="6"/>
                          </a:lnTo>
                          <a:lnTo>
                            <a:pt x="10" y="0"/>
                          </a:lnTo>
                          <a:lnTo>
                            <a:pt x="67" y="0"/>
                          </a:lnTo>
                          <a:lnTo>
                            <a:pt x="81" y="34"/>
                          </a:lnTo>
                          <a:lnTo>
                            <a:pt x="0" y="34"/>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89" name="Group 825"/>
                  <p:cNvGrpSpPr>
                    <a:grpSpLocks/>
                  </p:cNvGrpSpPr>
                  <p:nvPr/>
                </p:nvGrpSpPr>
                <p:grpSpPr bwMode="auto">
                  <a:xfrm>
                    <a:off x="857" y="3710"/>
                    <a:ext cx="49" cy="22"/>
                    <a:chOff x="857" y="3710"/>
                    <a:chExt cx="49" cy="22"/>
                  </a:xfrm>
                </p:grpSpPr>
                <p:sp>
                  <p:nvSpPr>
                    <p:cNvPr id="905" name="Freeform 826"/>
                    <p:cNvSpPr>
                      <a:spLocks/>
                    </p:cNvSpPr>
                    <p:nvPr/>
                  </p:nvSpPr>
                  <p:spPr bwMode="auto">
                    <a:xfrm>
                      <a:off x="857" y="3710"/>
                      <a:ext cx="11" cy="22"/>
                    </a:xfrm>
                    <a:custGeom>
                      <a:avLst/>
                      <a:gdLst>
                        <a:gd name="T0" fmla="*/ 13 w 22"/>
                        <a:gd name="T1" fmla="*/ 68 h 68"/>
                        <a:gd name="T2" fmla="*/ 0 w 22"/>
                        <a:gd name="T3" fmla="*/ 27 h 68"/>
                        <a:gd name="T4" fmla="*/ 9 w 22"/>
                        <a:gd name="T5" fmla="*/ 0 h 68"/>
                        <a:gd name="T6" fmla="*/ 22 w 22"/>
                        <a:gd name="T7" fmla="*/ 31 h 68"/>
                        <a:gd name="T8" fmla="*/ 13 w 22"/>
                        <a:gd name="T9" fmla="*/ 68 h 68"/>
                      </a:gdLst>
                      <a:ahLst/>
                      <a:cxnLst>
                        <a:cxn ang="0">
                          <a:pos x="T0" y="T1"/>
                        </a:cxn>
                        <a:cxn ang="0">
                          <a:pos x="T2" y="T3"/>
                        </a:cxn>
                        <a:cxn ang="0">
                          <a:pos x="T4" y="T5"/>
                        </a:cxn>
                        <a:cxn ang="0">
                          <a:pos x="T6" y="T7"/>
                        </a:cxn>
                        <a:cxn ang="0">
                          <a:pos x="T8" y="T9"/>
                        </a:cxn>
                      </a:cxnLst>
                      <a:rect l="0" t="0" r="r" b="b"/>
                      <a:pathLst>
                        <a:path w="22" h="68">
                          <a:moveTo>
                            <a:pt x="13" y="68"/>
                          </a:moveTo>
                          <a:lnTo>
                            <a:pt x="0" y="27"/>
                          </a:lnTo>
                          <a:lnTo>
                            <a:pt x="9" y="0"/>
                          </a:lnTo>
                          <a:lnTo>
                            <a:pt x="22" y="31"/>
                          </a:lnTo>
                          <a:lnTo>
                            <a:pt x="13" y="68"/>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06" name="Freeform 827"/>
                    <p:cNvSpPr>
                      <a:spLocks/>
                    </p:cNvSpPr>
                    <p:nvPr/>
                  </p:nvSpPr>
                  <p:spPr bwMode="auto">
                    <a:xfrm>
                      <a:off x="862" y="3710"/>
                      <a:ext cx="36" cy="10"/>
                    </a:xfrm>
                    <a:custGeom>
                      <a:avLst/>
                      <a:gdLst>
                        <a:gd name="T0" fmla="*/ 1 w 72"/>
                        <a:gd name="T1" fmla="*/ 0 h 29"/>
                        <a:gd name="T2" fmla="*/ 50 w 72"/>
                        <a:gd name="T3" fmla="*/ 0 h 29"/>
                        <a:gd name="T4" fmla="*/ 51 w 72"/>
                        <a:gd name="T5" fmla="*/ 2 h 29"/>
                        <a:gd name="T6" fmla="*/ 56 w 72"/>
                        <a:gd name="T7" fmla="*/ 11 h 29"/>
                        <a:gd name="T8" fmla="*/ 72 w 72"/>
                        <a:gd name="T9" fmla="*/ 29 h 29"/>
                        <a:gd name="T10" fmla="*/ 17 w 72"/>
                        <a:gd name="T11" fmla="*/ 29 h 29"/>
                        <a:gd name="T12" fmla="*/ 9 w 72"/>
                        <a:gd name="T13" fmla="*/ 20 h 29"/>
                        <a:gd name="T14" fmla="*/ 0 w 72"/>
                        <a:gd name="T15" fmla="*/ 6 h 29"/>
                        <a:gd name="T16" fmla="*/ 1 w 72"/>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29">
                          <a:moveTo>
                            <a:pt x="1" y="0"/>
                          </a:moveTo>
                          <a:lnTo>
                            <a:pt x="50" y="0"/>
                          </a:lnTo>
                          <a:lnTo>
                            <a:pt x="51" y="2"/>
                          </a:lnTo>
                          <a:lnTo>
                            <a:pt x="56" y="11"/>
                          </a:lnTo>
                          <a:lnTo>
                            <a:pt x="72" y="29"/>
                          </a:lnTo>
                          <a:lnTo>
                            <a:pt x="17" y="29"/>
                          </a:lnTo>
                          <a:lnTo>
                            <a:pt x="9" y="20"/>
                          </a:lnTo>
                          <a:lnTo>
                            <a:pt x="0" y="6"/>
                          </a:lnTo>
                          <a:lnTo>
                            <a:pt x="1"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07" name="Freeform 828"/>
                    <p:cNvSpPr>
                      <a:spLocks/>
                    </p:cNvSpPr>
                    <p:nvPr/>
                  </p:nvSpPr>
                  <p:spPr bwMode="auto">
                    <a:xfrm>
                      <a:off x="865" y="3720"/>
                      <a:ext cx="41" cy="12"/>
                    </a:xfrm>
                    <a:custGeom>
                      <a:avLst/>
                      <a:gdLst>
                        <a:gd name="T0" fmla="*/ 0 w 83"/>
                        <a:gd name="T1" fmla="*/ 36 h 36"/>
                        <a:gd name="T2" fmla="*/ 1 w 83"/>
                        <a:gd name="T3" fmla="*/ 20 h 36"/>
                        <a:gd name="T4" fmla="*/ 7 w 83"/>
                        <a:gd name="T5" fmla="*/ 8 h 36"/>
                        <a:gd name="T6" fmla="*/ 11 w 83"/>
                        <a:gd name="T7" fmla="*/ 0 h 36"/>
                        <a:gd name="T8" fmla="*/ 67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1" y="20"/>
                          </a:lnTo>
                          <a:lnTo>
                            <a:pt x="7" y="8"/>
                          </a:lnTo>
                          <a:lnTo>
                            <a:pt x="11" y="0"/>
                          </a:lnTo>
                          <a:lnTo>
                            <a:pt x="67" y="0"/>
                          </a:lnTo>
                          <a:lnTo>
                            <a:pt x="83" y="36"/>
                          </a:lnTo>
                          <a:lnTo>
                            <a:pt x="0" y="3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90" name="Group 829"/>
                  <p:cNvGrpSpPr>
                    <a:grpSpLocks/>
                  </p:cNvGrpSpPr>
                  <p:nvPr/>
                </p:nvGrpSpPr>
                <p:grpSpPr bwMode="auto">
                  <a:xfrm>
                    <a:off x="1086" y="3766"/>
                    <a:ext cx="49" cy="23"/>
                    <a:chOff x="1086" y="3766"/>
                    <a:chExt cx="49" cy="23"/>
                  </a:xfrm>
                </p:grpSpPr>
                <p:sp>
                  <p:nvSpPr>
                    <p:cNvPr id="902" name="Freeform 830"/>
                    <p:cNvSpPr>
                      <a:spLocks/>
                    </p:cNvSpPr>
                    <p:nvPr/>
                  </p:nvSpPr>
                  <p:spPr bwMode="auto">
                    <a:xfrm>
                      <a:off x="1086" y="3766"/>
                      <a:ext cx="11" cy="23"/>
                    </a:xfrm>
                    <a:custGeom>
                      <a:avLst/>
                      <a:gdLst>
                        <a:gd name="T0" fmla="*/ 13 w 22"/>
                        <a:gd name="T1" fmla="*/ 69 h 69"/>
                        <a:gd name="T2" fmla="*/ 0 w 22"/>
                        <a:gd name="T3" fmla="*/ 27 h 69"/>
                        <a:gd name="T4" fmla="*/ 9 w 22"/>
                        <a:gd name="T5" fmla="*/ 0 h 69"/>
                        <a:gd name="T6" fmla="*/ 22 w 22"/>
                        <a:gd name="T7" fmla="*/ 32 h 69"/>
                        <a:gd name="T8" fmla="*/ 13 w 22"/>
                        <a:gd name="T9" fmla="*/ 69 h 69"/>
                      </a:gdLst>
                      <a:ahLst/>
                      <a:cxnLst>
                        <a:cxn ang="0">
                          <a:pos x="T0" y="T1"/>
                        </a:cxn>
                        <a:cxn ang="0">
                          <a:pos x="T2" y="T3"/>
                        </a:cxn>
                        <a:cxn ang="0">
                          <a:pos x="T4" y="T5"/>
                        </a:cxn>
                        <a:cxn ang="0">
                          <a:pos x="T6" y="T7"/>
                        </a:cxn>
                        <a:cxn ang="0">
                          <a:pos x="T8" y="T9"/>
                        </a:cxn>
                      </a:cxnLst>
                      <a:rect l="0" t="0" r="r" b="b"/>
                      <a:pathLst>
                        <a:path w="22" h="69">
                          <a:moveTo>
                            <a:pt x="13" y="69"/>
                          </a:moveTo>
                          <a:lnTo>
                            <a:pt x="0" y="27"/>
                          </a:lnTo>
                          <a:lnTo>
                            <a:pt x="9" y="0"/>
                          </a:lnTo>
                          <a:lnTo>
                            <a:pt x="22" y="32"/>
                          </a:lnTo>
                          <a:lnTo>
                            <a:pt x="13" y="6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03" name="Freeform 831"/>
                    <p:cNvSpPr>
                      <a:spLocks/>
                    </p:cNvSpPr>
                    <p:nvPr/>
                  </p:nvSpPr>
                  <p:spPr bwMode="auto">
                    <a:xfrm>
                      <a:off x="1090" y="3767"/>
                      <a:ext cx="37" cy="10"/>
                    </a:xfrm>
                    <a:custGeom>
                      <a:avLst/>
                      <a:gdLst>
                        <a:gd name="T0" fmla="*/ 3 w 74"/>
                        <a:gd name="T1" fmla="*/ 0 h 31"/>
                        <a:gd name="T2" fmla="*/ 51 w 74"/>
                        <a:gd name="T3" fmla="*/ 0 h 31"/>
                        <a:gd name="T4" fmla="*/ 53 w 74"/>
                        <a:gd name="T5" fmla="*/ 4 h 31"/>
                        <a:gd name="T6" fmla="*/ 56 w 74"/>
                        <a:gd name="T7" fmla="*/ 13 h 31"/>
                        <a:gd name="T8" fmla="*/ 74 w 74"/>
                        <a:gd name="T9" fmla="*/ 31 h 31"/>
                        <a:gd name="T10" fmla="*/ 18 w 74"/>
                        <a:gd name="T11" fmla="*/ 31 h 31"/>
                        <a:gd name="T12" fmla="*/ 9 w 74"/>
                        <a:gd name="T13" fmla="*/ 22 h 31"/>
                        <a:gd name="T14" fmla="*/ 0 w 74"/>
                        <a:gd name="T15" fmla="*/ 6 h 31"/>
                        <a:gd name="T16" fmla="*/ 3 w 74"/>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1">
                          <a:moveTo>
                            <a:pt x="3" y="0"/>
                          </a:moveTo>
                          <a:lnTo>
                            <a:pt x="51" y="0"/>
                          </a:lnTo>
                          <a:lnTo>
                            <a:pt x="53" y="4"/>
                          </a:lnTo>
                          <a:lnTo>
                            <a:pt x="56" y="13"/>
                          </a:lnTo>
                          <a:lnTo>
                            <a:pt x="74" y="31"/>
                          </a:lnTo>
                          <a:lnTo>
                            <a:pt x="18" y="31"/>
                          </a:lnTo>
                          <a:lnTo>
                            <a:pt x="9" y="22"/>
                          </a:lnTo>
                          <a:lnTo>
                            <a:pt x="0" y="6"/>
                          </a:lnTo>
                          <a:lnTo>
                            <a:pt x="3"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04" name="Freeform 832"/>
                    <p:cNvSpPr>
                      <a:spLocks/>
                    </p:cNvSpPr>
                    <p:nvPr/>
                  </p:nvSpPr>
                  <p:spPr bwMode="auto">
                    <a:xfrm>
                      <a:off x="1093" y="3777"/>
                      <a:ext cx="42" cy="12"/>
                    </a:xfrm>
                    <a:custGeom>
                      <a:avLst/>
                      <a:gdLst>
                        <a:gd name="T0" fmla="*/ 0 w 83"/>
                        <a:gd name="T1" fmla="*/ 36 h 36"/>
                        <a:gd name="T2" fmla="*/ 2 w 83"/>
                        <a:gd name="T3" fmla="*/ 19 h 36"/>
                        <a:gd name="T4" fmla="*/ 7 w 83"/>
                        <a:gd name="T5" fmla="*/ 6 h 36"/>
                        <a:gd name="T6" fmla="*/ 11 w 83"/>
                        <a:gd name="T7" fmla="*/ 0 h 36"/>
                        <a:gd name="T8" fmla="*/ 68 w 83"/>
                        <a:gd name="T9" fmla="*/ 0 h 36"/>
                        <a:gd name="T10" fmla="*/ 83 w 83"/>
                        <a:gd name="T11" fmla="*/ 36 h 36"/>
                        <a:gd name="T12" fmla="*/ 0 w 8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3" h="36">
                          <a:moveTo>
                            <a:pt x="0" y="36"/>
                          </a:moveTo>
                          <a:lnTo>
                            <a:pt x="2" y="19"/>
                          </a:lnTo>
                          <a:lnTo>
                            <a:pt x="7" y="6"/>
                          </a:lnTo>
                          <a:lnTo>
                            <a:pt x="11" y="0"/>
                          </a:lnTo>
                          <a:lnTo>
                            <a:pt x="68" y="0"/>
                          </a:lnTo>
                          <a:lnTo>
                            <a:pt x="83" y="36"/>
                          </a:lnTo>
                          <a:lnTo>
                            <a:pt x="0" y="3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91" name="Group 833"/>
                  <p:cNvGrpSpPr>
                    <a:grpSpLocks/>
                  </p:cNvGrpSpPr>
                  <p:nvPr/>
                </p:nvGrpSpPr>
                <p:grpSpPr bwMode="auto">
                  <a:xfrm>
                    <a:off x="934" y="3740"/>
                    <a:ext cx="48" cy="23"/>
                    <a:chOff x="934" y="3740"/>
                    <a:chExt cx="48" cy="23"/>
                  </a:xfrm>
                </p:grpSpPr>
                <p:sp>
                  <p:nvSpPr>
                    <p:cNvPr id="899" name="Freeform 834"/>
                    <p:cNvSpPr>
                      <a:spLocks/>
                    </p:cNvSpPr>
                    <p:nvPr/>
                  </p:nvSpPr>
                  <p:spPr bwMode="auto">
                    <a:xfrm>
                      <a:off x="934" y="3740"/>
                      <a:ext cx="11" cy="23"/>
                    </a:xfrm>
                    <a:custGeom>
                      <a:avLst/>
                      <a:gdLst>
                        <a:gd name="T0" fmla="*/ 15 w 24"/>
                        <a:gd name="T1" fmla="*/ 70 h 70"/>
                        <a:gd name="T2" fmla="*/ 0 w 24"/>
                        <a:gd name="T3" fmla="*/ 27 h 70"/>
                        <a:gd name="T4" fmla="*/ 9 w 24"/>
                        <a:gd name="T5" fmla="*/ 0 h 70"/>
                        <a:gd name="T6" fmla="*/ 24 w 24"/>
                        <a:gd name="T7" fmla="*/ 32 h 70"/>
                        <a:gd name="T8" fmla="*/ 15 w 24"/>
                        <a:gd name="T9" fmla="*/ 70 h 70"/>
                      </a:gdLst>
                      <a:ahLst/>
                      <a:cxnLst>
                        <a:cxn ang="0">
                          <a:pos x="T0" y="T1"/>
                        </a:cxn>
                        <a:cxn ang="0">
                          <a:pos x="T2" y="T3"/>
                        </a:cxn>
                        <a:cxn ang="0">
                          <a:pos x="T4" y="T5"/>
                        </a:cxn>
                        <a:cxn ang="0">
                          <a:pos x="T6" y="T7"/>
                        </a:cxn>
                        <a:cxn ang="0">
                          <a:pos x="T8" y="T9"/>
                        </a:cxn>
                      </a:cxnLst>
                      <a:rect l="0" t="0" r="r" b="b"/>
                      <a:pathLst>
                        <a:path w="24" h="70">
                          <a:moveTo>
                            <a:pt x="15" y="70"/>
                          </a:moveTo>
                          <a:lnTo>
                            <a:pt x="0" y="27"/>
                          </a:lnTo>
                          <a:lnTo>
                            <a:pt x="9" y="0"/>
                          </a:lnTo>
                          <a:lnTo>
                            <a:pt x="24" y="32"/>
                          </a:lnTo>
                          <a:lnTo>
                            <a:pt x="15" y="7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00" name="Freeform 835"/>
                    <p:cNvSpPr>
                      <a:spLocks/>
                    </p:cNvSpPr>
                    <p:nvPr/>
                  </p:nvSpPr>
                  <p:spPr bwMode="auto">
                    <a:xfrm>
                      <a:off x="938" y="3741"/>
                      <a:ext cx="37" cy="10"/>
                    </a:xfrm>
                    <a:custGeom>
                      <a:avLst/>
                      <a:gdLst>
                        <a:gd name="T0" fmla="*/ 2 w 74"/>
                        <a:gd name="T1" fmla="*/ 0 h 30"/>
                        <a:gd name="T2" fmla="*/ 50 w 74"/>
                        <a:gd name="T3" fmla="*/ 0 h 30"/>
                        <a:gd name="T4" fmla="*/ 52 w 74"/>
                        <a:gd name="T5" fmla="*/ 4 h 30"/>
                        <a:gd name="T6" fmla="*/ 57 w 74"/>
                        <a:gd name="T7" fmla="*/ 13 h 30"/>
                        <a:gd name="T8" fmla="*/ 74 w 74"/>
                        <a:gd name="T9" fmla="*/ 30 h 30"/>
                        <a:gd name="T10" fmla="*/ 19 w 74"/>
                        <a:gd name="T11" fmla="*/ 30 h 30"/>
                        <a:gd name="T12" fmla="*/ 9 w 74"/>
                        <a:gd name="T13" fmla="*/ 22 h 30"/>
                        <a:gd name="T14" fmla="*/ 0 w 74"/>
                        <a:gd name="T15" fmla="*/ 6 h 30"/>
                        <a:gd name="T16" fmla="*/ 2 w 74"/>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0">
                          <a:moveTo>
                            <a:pt x="2" y="0"/>
                          </a:moveTo>
                          <a:lnTo>
                            <a:pt x="50" y="0"/>
                          </a:lnTo>
                          <a:lnTo>
                            <a:pt x="52" y="4"/>
                          </a:lnTo>
                          <a:lnTo>
                            <a:pt x="57" y="13"/>
                          </a:lnTo>
                          <a:lnTo>
                            <a:pt x="74" y="30"/>
                          </a:lnTo>
                          <a:lnTo>
                            <a:pt x="19" y="30"/>
                          </a:lnTo>
                          <a:lnTo>
                            <a:pt x="9" y="22"/>
                          </a:lnTo>
                          <a:lnTo>
                            <a:pt x="0" y="6"/>
                          </a:lnTo>
                          <a:lnTo>
                            <a:pt x="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901" name="Freeform 836"/>
                    <p:cNvSpPr>
                      <a:spLocks/>
                    </p:cNvSpPr>
                    <p:nvPr/>
                  </p:nvSpPr>
                  <p:spPr bwMode="auto">
                    <a:xfrm>
                      <a:off x="941" y="3751"/>
                      <a:ext cx="41" cy="12"/>
                    </a:xfrm>
                    <a:custGeom>
                      <a:avLst/>
                      <a:gdLst>
                        <a:gd name="T0" fmla="*/ 0 w 81"/>
                        <a:gd name="T1" fmla="*/ 36 h 36"/>
                        <a:gd name="T2" fmla="*/ 1 w 81"/>
                        <a:gd name="T3" fmla="*/ 19 h 36"/>
                        <a:gd name="T4" fmla="*/ 5 w 81"/>
                        <a:gd name="T5" fmla="*/ 6 h 36"/>
                        <a:gd name="T6" fmla="*/ 10 w 81"/>
                        <a:gd name="T7" fmla="*/ 0 h 36"/>
                        <a:gd name="T8" fmla="*/ 67 w 81"/>
                        <a:gd name="T9" fmla="*/ 0 h 36"/>
                        <a:gd name="T10" fmla="*/ 81 w 81"/>
                        <a:gd name="T11" fmla="*/ 36 h 36"/>
                        <a:gd name="T12" fmla="*/ 0 w 8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1" h="36">
                          <a:moveTo>
                            <a:pt x="0" y="36"/>
                          </a:moveTo>
                          <a:lnTo>
                            <a:pt x="1" y="19"/>
                          </a:lnTo>
                          <a:lnTo>
                            <a:pt x="5" y="6"/>
                          </a:lnTo>
                          <a:lnTo>
                            <a:pt x="10" y="0"/>
                          </a:lnTo>
                          <a:lnTo>
                            <a:pt x="67" y="0"/>
                          </a:lnTo>
                          <a:lnTo>
                            <a:pt x="81" y="36"/>
                          </a:lnTo>
                          <a:lnTo>
                            <a:pt x="0" y="3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892" name="Group 837"/>
                  <p:cNvGrpSpPr>
                    <a:grpSpLocks/>
                  </p:cNvGrpSpPr>
                  <p:nvPr/>
                </p:nvGrpSpPr>
                <p:grpSpPr bwMode="auto">
                  <a:xfrm>
                    <a:off x="943" y="3754"/>
                    <a:ext cx="49" cy="23"/>
                    <a:chOff x="943" y="3754"/>
                    <a:chExt cx="49" cy="23"/>
                  </a:xfrm>
                </p:grpSpPr>
                <p:sp>
                  <p:nvSpPr>
                    <p:cNvPr id="896" name="Freeform 838"/>
                    <p:cNvSpPr>
                      <a:spLocks/>
                    </p:cNvSpPr>
                    <p:nvPr/>
                  </p:nvSpPr>
                  <p:spPr bwMode="auto">
                    <a:xfrm>
                      <a:off x="943" y="3754"/>
                      <a:ext cx="12" cy="23"/>
                    </a:xfrm>
                    <a:custGeom>
                      <a:avLst/>
                      <a:gdLst>
                        <a:gd name="T0" fmla="*/ 16 w 25"/>
                        <a:gd name="T1" fmla="*/ 68 h 68"/>
                        <a:gd name="T2" fmla="*/ 0 w 25"/>
                        <a:gd name="T3" fmla="*/ 25 h 68"/>
                        <a:gd name="T4" fmla="*/ 11 w 25"/>
                        <a:gd name="T5" fmla="*/ 0 h 68"/>
                        <a:gd name="T6" fmla="*/ 25 w 25"/>
                        <a:gd name="T7" fmla="*/ 31 h 68"/>
                        <a:gd name="T8" fmla="*/ 16 w 25"/>
                        <a:gd name="T9" fmla="*/ 68 h 68"/>
                      </a:gdLst>
                      <a:ahLst/>
                      <a:cxnLst>
                        <a:cxn ang="0">
                          <a:pos x="T0" y="T1"/>
                        </a:cxn>
                        <a:cxn ang="0">
                          <a:pos x="T2" y="T3"/>
                        </a:cxn>
                        <a:cxn ang="0">
                          <a:pos x="T4" y="T5"/>
                        </a:cxn>
                        <a:cxn ang="0">
                          <a:pos x="T6" y="T7"/>
                        </a:cxn>
                        <a:cxn ang="0">
                          <a:pos x="T8" y="T9"/>
                        </a:cxn>
                      </a:cxnLst>
                      <a:rect l="0" t="0" r="r" b="b"/>
                      <a:pathLst>
                        <a:path w="25" h="68">
                          <a:moveTo>
                            <a:pt x="16" y="68"/>
                          </a:moveTo>
                          <a:lnTo>
                            <a:pt x="0" y="25"/>
                          </a:lnTo>
                          <a:lnTo>
                            <a:pt x="11" y="0"/>
                          </a:lnTo>
                          <a:lnTo>
                            <a:pt x="25" y="31"/>
                          </a:lnTo>
                          <a:lnTo>
                            <a:pt x="16" y="68"/>
                          </a:lnTo>
                          <a:close/>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97" name="Freeform 839"/>
                    <p:cNvSpPr>
                      <a:spLocks/>
                    </p:cNvSpPr>
                    <p:nvPr/>
                  </p:nvSpPr>
                  <p:spPr bwMode="auto">
                    <a:xfrm>
                      <a:off x="948" y="3755"/>
                      <a:ext cx="37" cy="10"/>
                    </a:xfrm>
                    <a:custGeom>
                      <a:avLst/>
                      <a:gdLst>
                        <a:gd name="T0" fmla="*/ 1 w 74"/>
                        <a:gd name="T1" fmla="*/ 0 h 30"/>
                        <a:gd name="T2" fmla="*/ 49 w 74"/>
                        <a:gd name="T3" fmla="*/ 0 h 30"/>
                        <a:gd name="T4" fmla="*/ 50 w 74"/>
                        <a:gd name="T5" fmla="*/ 3 h 30"/>
                        <a:gd name="T6" fmla="*/ 57 w 74"/>
                        <a:gd name="T7" fmla="*/ 12 h 30"/>
                        <a:gd name="T8" fmla="*/ 74 w 74"/>
                        <a:gd name="T9" fmla="*/ 30 h 30"/>
                        <a:gd name="T10" fmla="*/ 18 w 74"/>
                        <a:gd name="T11" fmla="*/ 30 h 30"/>
                        <a:gd name="T12" fmla="*/ 9 w 74"/>
                        <a:gd name="T13" fmla="*/ 21 h 30"/>
                        <a:gd name="T14" fmla="*/ 0 w 74"/>
                        <a:gd name="T15" fmla="*/ 5 h 30"/>
                        <a:gd name="T16" fmla="*/ 1 w 74"/>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0">
                          <a:moveTo>
                            <a:pt x="1" y="0"/>
                          </a:moveTo>
                          <a:lnTo>
                            <a:pt x="49" y="0"/>
                          </a:lnTo>
                          <a:lnTo>
                            <a:pt x="50" y="3"/>
                          </a:lnTo>
                          <a:lnTo>
                            <a:pt x="57" y="12"/>
                          </a:lnTo>
                          <a:lnTo>
                            <a:pt x="74" y="30"/>
                          </a:lnTo>
                          <a:lnTo>
                            <a:pt x="18" y="30"/>
                          </a:lnTo>
                          <a:lnTo>
                            <a:pt x="9" y="21"/>
                          </a:lnTo>
                          <a:lnTo>
                            <a:pt x="0" y="5"/>
                          </a:lnTo>
                          <a:lnTo>
                            <a:pt x="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98" name="Freeform 840"/>
                    <p:cNvSpPr>
                      <a:spLocks/>
                    </p:cNvSpPr>
                    <p:nvPr/>
                  </p:nvSpPr>
                  <p:spPr bwMode="auto">
                    <a:xfrm>
                      <a:off x="951" y="3765"/>
                      <a:ext cx="41" cy="12"/>
                    </a:xfrm>
                    <a:custGeom>
                      <a:avLst/>
                      <a:gdLst>
                        <a:gd name="T0" fmla="*/ 0 w 81"/>
                        <a:gd name="T1" fmla="*/ 36 h 36"/>
                        <a:gd name="T2" fmla="*/ 1 w 81"/>
                        <a:gd name="T3" fmla="*/ 19 h 36"/>
                        <a:gd name="T4" fmla="*/ 5 w 81"/>
                        <a:gd name="T5" fmla="*/ 7 h 36"/>
                        <a:gd name="T6" fmla="*/ 10 w 81"/>
                        <a:gd name="T7" fmla="*/ 0 h 36"/>
                        <a:gd name="T8" fmla="*/ 67 w 81"/>
                        <a:gd name="T9" fmla="*/ 0 h 36"/>
                        <a:gd name="T10" fmla="*/ 81 w 81"/>
                        <a:gd name="T11" fmla="*/ 36 h 36"/>
                        <a:gd name="T12" fmla="*/ 0 w 8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1" h="36">
                          <a:moveTo>
                            <a:pt x="0" y="36"/>
                          </a:moveTo>
                          <a:lnTo>
                            <a:pt x="1" y="19"/>
                          </a:lnTo>
                          <a:lnTo>
                            <a:pt x="5" y="7"/>
                          </a:lnTo>
                          <a:lnTo>
                            <a:pt x="10" y="0"/>
                          </a:lnTo>
                          <a:lnTo>
                            <a:pt x="67" y="0"/>
                          </a:lnTo>
                          <a:lnTo>
                            <a:pt x="81" y="36"/>
                          </a:lnTo>
                          <a:lnTo>
                            <a:pt x="0" y="36"/>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sp>
                <p:nvSpPr>
                  <p:cNvPr id="893" name="Freeform 841"/>
                  <p:cNvSpPr>
                    <a:spLocks/>
                  </p:cNvSpPr>
                  <p:nvPr/>
                </p:nvSpPr>
                <p:spPr bwMode="auto">
                  <a:xfrm>
                    <a:off x="987" y="3753"/>
                    <a:ext cx="25" cy="43"/>
                  </a:xfrm>
                  <a:custGeom>
                    <a:avLst/>
                    <a:gdLst>
                      <a:gd name="T0" fmla="*/ 40 w 51"/>
                      <a:gd name="T1" fmla="*/ 128 h 128"/>
                      <a:gd name="T2" fmla="*/ 0 w 51"/>
                      <a:gd name="T3" fmla="*/ 29 h 128"/>
                      <a:gd name="T4" fmla="*/ 0 w 51"/>
                      <a:gd name="T5" fmla="*/ 20 h 128"/>
                      <a:gd name="T6" fmla="*/ 2 w 51"/>
                      <a:gd name="T7" fmla="*/ 11 h 128"/>
                      <a:gd name="T8" fmla="*/ 10 w 51"/>
                      <a:gd name="T9" fmla="*/ 0 h 128"/>
                      <a:gd name="T10" fmla="*/ 51 w 51"/>
                      <a:gd name="T11" fmla="*/ 91 h 128"/>
                      <a:gd name="T12" fmla="*/ 40 w 51"/>
                      <a:gd name="T13" fmla="*/ 128 h 128"/>
                    </a:gdLst>
                    <a:ahLst/>
                    <a:cxnLst>
                      <a:cxn ang="0">
                        <a:pos x="T0" y="T1"/>
                      </a:cxn>
                      <a:cxn ang="0">
                        <a:pos x="T2" y="T3"/>
                      </a:cxn>
                      <a:cxn ang="0">
                        <a:pos x="T4" y="T5"/>
                      </a:cxn>
                      <a:cxn ang="0">
                        <a:pos x="T6" y="T7"/>
                      </a:cxn>
                      <a:cxn ang="0">
                        <a:pos x="T8" y="T9"/>
                      </a:cxn>
                      <a:cxn ang="0">
                        <a:pos x="T10" y="T11"/>
                      </a:cxn>
                      <a:cxn ang="0">
                        <a:pos x="T12" y="T13"/>
                      </a:cxn>
                    </a:cxnLst>
                    <a:rect l="0" t="0" r="r" b="b"/>
                    <a:pathLst>
                      <a:path w="51" h="128">
                        <a:moveTo>
                          <a:pt x="40" y="128"/>
                        </a:moveTo>
                        <a:lnTo>
                          <a:pt x="0" y="29"/>
                        </a:lnTo>
                        <a:lnTo>
                          <a:pt x="0" y="20"/>
                        </a:lnTo>
                        <a:lnTo>
                          <a:pt x="2" y="11"/>
                        </a:lnTo>
                        <a:lnTo>
                          <a:pt x="10" y="0"/>
                        </a:lnTo>
                        <a:lnTo>
                          <a:pt x="51" y="91"/>
                        </a:lnTo>
                        <a:lnTo>
                          <a:pt x="40" y="128"/>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94" name="Freeform 842"/>
                  <p:cNvSpPr>
                    <a:spLocks/>
                  </p:cNvSpPr>
                  <p:nvPr/>
                </p:nvSpPr>
                <p:spPr bwMode="auto">
                  <a:xfrm>
                    <a:off x="992" y="3753"/>
                    <a:ext cx="91" cy="29"/>
                  </a:xfrm>
                  <a:custGeom>
                    <a:avLst/>
                    <a:gdLst>
                      <a:gd name="T0" fmla="*/ 0 w 183"/>
                      <a:gd name="T1" fmla="*/ 0 h 85"/>
                      <a:gd name="T2" fmla="*/ 64 w 183"/>
                      <a:gd name="T3" fmla="*/ 0 h 85"/>
                      <a:gd name="T4" fmla="*/ 67 w 183"/>
                      <a:gd name="T5" fmla="*/ 13 h 85"/>
                      <a:gd name="T6" fmla="*/ 75 w 183"/>
                      <a:gd name="T7" fmla="*/ 28 h 85"/>
                      <a:gd name="T8" fmla="*/ 84 w 183"/>
                      <a:gd name="T9" fmla="*/ 42 h 85"/>
                      <a:gd name="T10" fmla="*/ 158 w 183"/>
                      <a:gd name="T11" fmla="*/ 42 h 85"/>
                      <a:gd name="T12" fmla="*/ 163 w 183"/>
                      <a:gd name="T13" fmla="*/ 55 h 85"/>
                      <a:gd name="T14" fmla="*/ 172 w 183"/>
                      <a:gd name="T15" fmla="*/ 67 h 85"/>
                      <a:gd name="T16" fmla="*/ 183 w 183"/>
                      <a:gd name="T17" fmla="*/ 85 h 85"/>
                      <a:gd name="T18" fmla="*/ 64 w 183"/>
                      <a:gd name="T19" fmla="*/ 85 h 85"/>
                      <a:gd name="T20" fmla="*/ 41 w 183"/>
                      <a:gd name="T21" fmla="*/ 85 h 85"/>
                      <a:gd name="T22" fmla="*/ 0 w 183"/>
                      <a:gd name="T2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3" h="85">
                        <a:moveTo>
                          <a:pt x="0" y="0"/>
                        </a:moveTo>
                        <a:lnTo>
                          <a:pt x="64" y="0"/>
                        </a:lnTo>
                        <a:lnTo>
                          <a:pt x="67" y="13"/>
                        </a:lnTo>
                        <a:lnTo>
                          <a:pt x="75" y="28"/>
                        </a:lnTo>
                        <a:lnTo>
                          <a:pt x="84" y="42"/>
                        </a:lnTo>
                        <a:lnTo>
                          <a:pt x="158" y="42"/>
                        </a:lnTo>
                        <a:lnTo>
                          <a:pt x="163" y="55"/>
                        </a:lnTo>
                        <a:lnTo>
                          <a:pt x="172" y="67"/>
                        </a:lnTo>
                        <a:lnTo>
                          <a:pt x="183" y="85"/>
                        </a:lnTo>
                        <a:lnTo>
                          <a:pt x="64" y="85"/>
                        </a:lnTo>
                        <a:lnTo>
                          <a:pt x="41" y="85"/>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95" name="Freeform 843"/>
                  <p:cNvSpPr>
                    <a:spLocks/>
                  </p:cNvSpPr>
                  <p:nvPr/>
                </p:nvSpPr>
                <p:spPr bwMode="auto">
                  <a:xfrm>
                    <a:off x="1008" y="3782"/>
                    <a:ext cx="81" cy="12"/>
                  </a:xfrm>
                  <a:custGeom>
                    <a:avLst/>
                    <a:gdLst>
                      <a:gd name="T0" fmla="*/ 0 w 160"/>
                      <a:gd name="T1" fmla="*/ 36 h 36"/>
                      <a:gd name="T2" fmla="*/ 1 w 160"/>
                      <a:gd name="T3" fmla="*/ 20 h 36"/>
                      <a:gd name="T4" fmla="*/ 7 w 160"/>
                      <a:gd name="T5" fmla="*/ 8 h 36"/>
                      <a:gd name="T6" fmla="*/ 10 w 160"/>
                      <a:gd name="T7" fmla="*/ 0 h 36"/>
                      <a:gd name="T8" fmla="*/ 150 w 160"/>
                      <a:gd name="T9" fmla="*/ 0 h 36"/>
                      <a:gd name="T10" fmla="*/ 160 w 160"/>
                      <a:gd name="T11" fmla="*/ 36 h 36"/>
                      <a:gd name="T12" fmla="*/ 0 w 160"/>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60" h="36">
                        <a:moveTo>
                          <a:pt x="0" y="36"/>
                        </a:moveTo>
                        <a:lnTo>
                          <a:pt x="1" y="20"/>
                        </a:lnTo>
                        <a:lnTo>
                          <a:pt x="7" y="8"/>
                        </a:lnTo>
                        <a:lnTo>
                          <a:pt x="10" y="0"/>
                        </a:lnTo>
                        <a:lnTo>
                          <a:pt x="150" y="0"/>
                        </a:lnTo>
                        <a:lnTo>
                          <a:pt x="160" y="36"/>
                        </a:lnTo>
                        <a:lnTo>
                          <a:pt x="0" y="3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790" name="Group 844"/>
                <p:cNvGrpSpPr>
                  <a:grpSpLocks/>
                </p:cNvGrpSpPr>
                <p:nvPr/>
              </p:nvGrpSpPr>
              <p:grpSpPr bwMode="auto">
                <a:xfrm>
                  <a:off x="920" y="3821"/>
                  <a:ext cx="413" cy="50"/>
                  <a:chOff x="920" y="3821"/>
                  <a:chExt cx="413" cy="50"/>
                </a:xfrm>
              </p:grpSpPr>
              <p:sp>
                <p:nvSpPr>
                  <p:cNvPr id="811" name="Freeform 845"/>
                  <p:cNvSpPr>
                    <a:spLocks/>
                  </p:cNvSpPr>
                  <p:nvPr/>
                </p:nvSpPr>
                <p:spPr bwMode="auto">
                  <a:xfrm>
                    <a:off x="920" y="3821"/>
                    <a:ext cx="413" cy="50"/>
                  </a:xfrm>
                  <a:custGeom>
                    <a:avLst/>
                    <a:gdLst>
                      <a:gd name="T0" fmla="*/ 35 w 825"/>
                      <a:gd name="T1" fmla="*/ 13 h 151"/>
                      <a:gd name="T2" fmla="*/ 17 w 825"/>
                      <a:gd name="T3" fmla="*/ 27 h 151"/>
                      <a:gd name="T4" fmla="*/ 9 w 825"/>
                      <a:gd name="T5" fmla="*/ 48 h 151"/>
                      <a:gd name="T6" fmla="*/ 0 w 825"/>
                      <a:gd name="T7" fmla="*/ 97 h 151"/>
                      <a:gd name="T8" fmla="*/ 4 w 825"/>
                      <a:gd name="T9" fmla="*/ 124 h 151"/>
                      <a:gd name="T10" fmla="*/ 13 w 825"/>
                      <a:gd name="T11" fmla="*/ 138 h 151"/>
                      <a:gd name="T12" fmla="*/ 26 w 825"/>
                      <a:gd name="T13" fmla="*/ 151 h 151"/>
                      <a:gd name="T14" fmla="*/ 783 w 825"/>
                      <a:gd name="T15" fmla="*/ 142 h 151"/>
                      <a:gd name="T16" fmla="*/ 807 w 825"/>
                      <a:gd name="T17" fmla="*/ 128 h 151"/>
                      <a:gd name="T18" fmla="*/ 816 w 825"/>
                      <a:gd name="T19" fmla="*/ 107 h 151"/>
                      <a:gd name="T20" fmla="*/ 825 w 825"/>
                      <a:gd name="T21" fmla="*/ 61 h 151"/>
                      <a:gd name="T22" fmla="*/ 821 w 825"/>
                      <a:gd name="T23" fmla="*/ 27 h 151"/>
                      <a:gd name="T24" fmla="*/ 806 w 825"/>
                      <a:gd name="T25" fmla="*/ 9 h 151"/>
                      <a:gd name="T26" fmla="*/ 785 w 825"/>
                      <a:gd name="T27" fmla="*/ 0 h 151"/>
                      <a:gd name="T28" fmla="*/ 35 w 825"/>
                      <a:gd name="T29" fmla="*/ 1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151">
                        <a:moveTo>
                          <a:pt x="35" y="13"/>
                        </a:moveTo>
                        <a:lnTo>
                          <a:pt x="17" y="27"/>
                        </a:lnTo>
                        <a:lnTo>
                          <a:pt x="9" y="48"/>
                        </a:lnTo>
                        <a:lnTo>
                          <a:pt x="0" y="97"/>
                        </a:lnTo>
                        <a:lnTo>
                          <a:pt x="4" y="124"/>
                        </a:lnTo>
                        <a:lnTo>
                          <a:pt x="13" y="138"/>
                        </a:lnTo>
                        <a:lnTo>
                          <a:pt x="26" y="151"/>
                        </a:lnTo>
                        <a:lnTo>
                          <a:pt x="783" y="142"/>
                        </a:lnTo>
                        <a:lnTo>
                          <a:pt x="807" y="128"/>
                        </a:lnTo>
                        <a:lnTo>
                          <a:pt x="816" y="107"/>
                        </a:lnTo>
                        <a:lnTo>
                          <a:pt x="825" y="61"/>
                        </a:lnTo>
                        <a:lnTo>
                          <a:pt x="821" y="27"/>
                        </a:lnTo>
                        <a:lnTo>
                          <a:pt x="806" y="9"/>
                        </a:lnTo>
                        <a:lnTo>
                          <a:pt x="785" y="0"/>
                        </a:lnTo>
                        <a:lnTo>
                          <a:pt x="35" y="13"/>
                        </a:lnTo>
                        <a:close/>
                      </a:path>
                    </a:pathLst>
                  </a:custGeom>
                  <a:solidFill>
                    <a:srgbClr val="202020"/>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12" name="Freeform 846"/>
                  <p:cNvSpPr>
                    <a:spLocks/>
                  </p:cNvSpPr>
                  <p:nvPr/>
                </p:nvSpPr>
                <p:spPr bwMode="auto">
                  <a:xfrm>
                    <a:off x="972" y="3833"/>
                    <a:ext cx="330" cy="27"/>
                  </a:xfrm>
                  <a:custGeom>
                    <a:avLst/>
                    <a:gdLst>
                      <a:gd name="T0" fmla="*/ 4 w 658"/>
                      <a:gd name="T1" fmla="*/ 23 h 79"/>
                      <a:gd name="T2" fmla="*/ 0 w 658"/>
                      <a:gd name="T3" fmla="*/ 50 h 79"/>
                      <a:gd name="T4" fmla="*/ 153 w 658"/>
                      <a:gd name="T5" fmla="*/ 50 h 79"/>
                      <a:gd name="T6" fmla="*/ 153 w 658"/>
                      <a:gd name="T7" fmla="*/ 79 h 79"/>
                      <a:gd name="T8" fmla="*/ 500 w 658"/>
                      <a:gd name="T9" fmla="*/ 73 h 79"/>
                      <a:gd name="T10" fmla="*/ 500 w 658"/>
                      <a:gd name="T11" fmla="*/ 50 h 79"/>
                      <a:gd name="T12" fmla="*/ 656 w 658"/>
                      <a:gd name="T13" fmla="*/ 50 h 79"/>
                      <a:gd name="T14" fmla="*/ 658 w 658"/>
                      <a:gd name="T15" fmla="*/ 23 h 79"/>
                      <a:gd name="T16" fmla="*/ 504 w 658"/>
                      <a:gd name="T17" fmla="*/ 23 h 79"/>
                      <a:gd name="T18" fmla="*/ 504 w 658"/>
                      <a:gd name="T19" fmla="*/ 0 h 79"/>
                      <a:gd name="T20" fmla="*/ 153 w 658"/>
                      <a:gd name="T21" fmla="*/ 8 h 79"/>
                      <a:gd name="T22" fmla="*/ 153 w 658"/>
                      <a:gd name="T23" fmla="*/ 23 h 79"/>
                      <a:gd name="T24" fmla="*/ 4 w 658"/>
                      <a:gd name="T25" fmla="*/ 2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8" h="79">
                        <a:moveTo>
                          <a:pt x="4" y="23"/>
                        </a:moveTo>
                        <a:lnTo>
                          <a:pt x="0" y="50"/>
                        </a:lnTo>
                        <a:lnTo>
                          <a:pt x="153" y="50"/>
                        </a:lnTo>
                        <a:lnTo>
                          <a:pt x="153" y="79"/>
                        </a:lnTo>
                        <a:lnTo>
                          <a:pt x="500" y="73"/>
                        </a:lnTo>
                        <a:lnTo>
                          <a:pt x="500" y="50"/>
                        </a:lnTo>
                        <a:lnTo>
                          <a:pt x="656" y="50"/>
                        </a:lnTo>
                        <a:lnTo>
                          <a:pt x="658" y="23"/>
                        </a:lnTo>
                        <a:lnTo>
                          <a:pt x="504" y="23"/>
                        </a:lnTo>
                        <a:lnTo>
                          <a:pt x="504" y="0"/>
                        </a:lnTo>
                        <a:lnTo>
                          <a:pt x="153" y="8"/>
                        </a:lnTo>
                        <a:lnTo>
                          <a:pt x="153" y="23"/>
                        </a:lnTo>
                        <a:lnTo>
                          <a:pt x="4"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13" name="Rectangle 847"/>
                  <p:cNvSpPr>
                    <a:spLocks noChangeArrowheads="1"/>
                  </p:cNvSpPr>
                  <p:nvPr/>
                </p:nvSpPr>
                <p:spPr bwMode="auto">
                  <a:xfrm>
                    <a:off x="982" y="3856"/>
                    <a:ext cx="26" cy="7"/>
                  </a:xfrm>
                  <a:prstGeom prst="rect">
                    <a:avLst/>
                  </a:prstGeom>
                  <a:solidFill>
                    <a:srgbClr val="00A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14" name="Rectangle 848"/>
                  <p:cNvSpPr>
                    <a:spLocks noChangeArrowheads="1"/>
                  </p:cNvSpPr>
                  <p:nvPr/>
                </p:nvSpPr>
                <p:spPr bwMode="auto">
                  <a:xfrm>
                    <a:off x="1237" y="3855"/>
                    <a:ext cx="53" cy="6"/>
                  </a:xfrm>
                  <a:prstGeom prst="rect">
                    <a:avLst/>
                  </a:prstGeom>
                  <a:solidFill>
                    <a:srgbClr val="202020"/>
                  </a:solidFill>
                  <a:ln w="7938">
                    <a:solidFill>
                      <a:srgbClr val="000000"/>
                    </a:solidFill>
                    <a:miter lim="800000"/>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nvGrpSpPr>
                <p:cNvPr id="791" name="Group 849"/>
                <p:cNvGrpSpPr>
                  <a:grpSpLocks/>
                </p:cNvGrpSpPr>
                <p:nvPr/>
              </p:nvGrpSpPr>
              <p:grpSpPr bwMode="auto">
                <a:xfrm>
                  <a:off x="1227" y="3477"/>
                  <a:ext cx="508" cy="321"/>
                  <a:chOff x="1227" y="3477"/>
                  <a:chExt cx="508" cy="321"/>
                </a:xfrm>
              </p:grpSpPr>
              <p:sp>
                <p:nvSpPr>
                  <p:cNvPr id="792" name="Freeform 850"/>
                  <p:cNvSpPr>
                    <a:spLocks/>
                  </p:cNvSpPr>
                  <p:nvPr/>
                </p:nvSpPr>
                <p:spPr bwMode="auto">
                  <a:xfrm>
                    <a:off x="1640" y="3731"/>
                    <a:ext cx="95" cy="66"/>
                  </a:xfrm>
                  <a:custGeom>
                    <a:avLst/>
                    <a:gdLst>
                      <a:gd name="T0" fmla="*/ 126 w 191"/>
                      <a:gd name="T1" fmla="*/ 9 h 200"/>
                      <a:gd name="T2" fmla="*/ 93 w 191"/>
                      <a:gd name="T3" fmla="*/ 0 h 200"/>
                      <a:gd name="T4" fmla="*/ 59 w 191"/>
                      <a:gd name="T5" fmla="*/ 5 h 200"/>
                      <a:gd name="T6" fmla="*/ 32 w 191"/>
                      <a:gd name="T7" fmla="*/ 17 h 200"/>
                      <a:gd name="T8" fmla="*/ 9 w 191"/>
                      <a:gd name="T9" fmla="*/ 45 h 200"/>
                      <a:gd name="T10" fmla="*/ 0 w 191"/>
                      <a:gd name="T11" fmla="*/ 94 h 200"/>
                      <a:gd name="T12" fmla="*/ 0 w 191"/>
                      <a:gd name="T13" fmla="*/ 137 h 200"/>
                      <a:gd name="T14" fmla="*/ 0 w 191"/>
                      <a:gd name="T15" fmla="*/ 200 h 200"/>
                      <a:gd name="T16" fmla="*/ 191 w 191"/>
                      <a:gd name="T17" fmla="*/ 200 h 200"/>
                      <a:gd name="T18" fmla="*/ 181 w 191"/>
                      <a:gd name="T19" fmla="*/ 81 h 200"/>
                      <a:gd name="T20" fmla="*/ 157 w 191"/>
                      <a:gd name="T21" fmla="*/ 30 h 200"/>
                      <a:gd name="T22" fmla="*/ 126 w 191"/>
                      <a:gd name="T23"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200">
                        <a:moveTo>
                          <a:pt x="126" y="9"/>
                        </a:moveTo>
                        <a:lnTo>
                          <a:pt x="93" y="0"/>
                        </a:lnTo>
                        <a:lnTo>
                          <a:pt x="59" y="5"/>
                        </a:lnTo>
                        <a:lnTo>
                          <a:pt x="32" y="17"/>
                        </a:lnTo>
                        <a:lnTo>
                          <a:pt x="9" y="45"/>
                        </a:lnTo>
                        <a:lnTo>
                          <a:pt x="0" y="94"/>
                        </a:lnTo>
                        <a:lnTo>
                          <a:pt x="0" y="137"/>
                        </a:lnTo>
                        <a:lnTo>
                          <a:pt x="0" y="200"/>
                        </a:lnTo>
                        <a:lnTo>
                          <a:pt x="191" y="200"/>
                        </a:lnTo>
                        <a:lnTo>
                          <a:pt x="181" y="81"/>
                        </a:lnTo>
                        <a:lnTo>
                          <a:pt x="157" y="30"/>
                        </a:lnTo>
                        <a:lnTo>
                          <a:pt x="126" y="9"/>
                        </a:lnTo>
                        <a:close/>
                      </a:path>
                    </a:pathLst>
                  </a:custGeom>
                  <a:solidFill>
                    <a:srgbClr val="1C1C1C"/>
                  </a:solidFill>
                  <a:ln w="7938">
                    <a:solidFill>
                      <a:srgbClr val="40404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93" name="Freeform 851"/>
                  <p:cNvSpPr>
                    <a:spLocks/>
                  </p:cNvSpPr>
                  <p:nvPr/>
                </p:nvSpPr>
                <p:spPr bwMode="auto">
                  <a:xfrm>
                    <a:off x="1227" y="3477"/>
                    <a:ext cx="429" cy="264"/>
                  </a:xfrm>
                  <a:custGeom>
                    <a:avLst/>
                    <a:gdLst>
                      <a:gd name="T0" fmla="*/ 0 w 860"/>
                      <a:gd name="T1" fmla="*/ 0 h 791"/>
                      <a:gd name="T2" fmla="*/ 860 w 860"/>
                      <a:gd name="T3" fmla="*/ 764 h 791"/>
                      <a:gd name="T4" fmla="*/ 849 w 860"/>
                      <a:gd name="T5" fmla="*/ 777 h 791"/>
                      <a:gd name="T6" fmla="*/ 838 w 860"/>
                      <a:gd name="T7" fmla="*/ 791 h 791"/>
                      <a:gd name="T8" fmla="*/ 0 w 860"/>
                      <a:gd name="T9" fmla="*/ 0 h 791"/>
                    </a:gdLst>
                    <a:ahLst/>
                    <a:cxnLst>
                      <a:cxn ang="0">
                        <a:pos x="T0" y="T1"/>
                      </a:cxn>
                      <a:cxn ang="0">
                        <a:pos x="T2" y="T3"/>
                      </a:cxn>
                      <a:cxn ang="0">
                        <a:pos x="T4" y="T5"/>
                      </a:cxn>
                      <a:cxn ang="0">
                        <a:pos x="T6" y="T7"/>
                      </a:cxn>
                      <a:cxn ang="0">
                        <a:pos x="T8" y="T9"/>
                      </a:cxn>
                    </a:cxnLst>
                    <a:rect l="0" t="0" r="r" b="b"/>
                    <a:pathLst>
                      <a:path w="860" h="791">
                        <a:moveTo>
                          <a:pt x="0" y="0"/>
                        </a:moveTo>
                        <a:lnTo>
                          <a:pt x="860" y="764"/>
                        </a:lnTo>
                        <a:lnTo>
                          <a:pt x="849" y="777"/>
                        </a:lnTo>
                        <a:lnTo>
                          <a:pt x="838" y="791"/>
                        </a:lnTo>
                        <a:lnTo>
                          <a:pt x="0" y="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94" name="Freeform 852"/>
                  <p:cNvSpPr>
                    <a:spLocks/>
                  </p:cNvSpPr>
                  <p:nvPr/>
                </p:nvSpPr>
                <p:spPr bwMode="auto">
                  <a:xfrm>
                    <a:off x="1521" y="3650"/>
                    <a:ext cx="141" cy="122"/>
                  </a:xfrm>
                  <a:custGeom>
                    <a:avLst/>
                    <a:gdLst>
                      <a:gd name="T0" fmla="*/ 4 w 281"/>
                      <a:gd name="T1" fmla="*/ 95 h 366"/>
                      <a:gd name="T2" fmla="*/ 24 w 281"/>
                      <a:gd name="T3" fmla="*/ 62 h 366"/>
                      <a:gd name="T4" fmla="*/ 54 w 281"/>
                      <a:gd name="T5" fmla="*/ 43 h 366"/>
                      <a:gd name="T6" fmla="*/ 78 w 281"/>
                      <a:gd name="T7" fmla="*/ 42 h 366"/>
                      <a:gd name="T8" fmla="*/ 128 w 281"/>
                      <a:gd name="T9" fmla="*/ 43 h 366"/>
                      <a:gd name="T10" fmla="*/ 132 w 281"/>
                      <a:gd name="T11" fmla="*/ 0 h 366"/>
                      <a:gd name="T12" fmla="*/ 281 w 281"/>
                      <a:gd name="T13" fmla="*/ 130 h 366"/>
                      <a:gd name="T14" fmla="*/ 272 w 281"/>
                      <a:gd name="T15" fmla="*/ 179 h 366"/>
                      <a:gd name="T16" fmla="*/ 228 w 281"/>
                      <a:gd name="T17" fmla="*/ 170 h 366"/>
                      <a:gd name="T18" fmla="*/ 191 w 281"/>
                      <a:gd name="T19" fmla="*/ 184 h 366"/>
                      <a:gd name="T20" fmla="*/ 158 w 281"/>
                      <a:gd name="T21" fmla="*/ 210 h 366"/>
                      <a:gd name="T22" fmla="*/ 150 w 281"/>
                      <a:gd name="T23" fmla="*/ 232 h 366"/>
                      <a:gd name="T24" fmla="*/ 149 w 281"/>
                      <a:gd name="T25" fmla="*/ 295 h 366"/>
                      <a:gd name="T26" fmla="*/ 149 w 281"/>
                      <a:gd name="T27" fmla="*/ 338 h 366"/>
                      <a:gd name="T28" fmla="*/ 150 w 281"/>
                      <a:gd name="T29" fmla="*/ 366 h 366"/>
                      <a:gd name="T30" fmla="*/ 0 w 281"/>
                      <a:gd name="T31" fmla="*/ 229 h 366"/>
                      <a:gd name="T32" fmla="*/ 0 w 281"/>
                      <a:gd name="T33" fmla="*/ 139 h 366"/>
                      <a:gd name="T34" fmla="*/ 4 w 281"/>
                      <a:gd name="T35" fmla="*/ 9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366">
                        <a:moveTo>
                          <a:pt x="4" y="95"/>
                        </a:moveTo>
                        <a:lnTo>
                          <a:pt x="24" y="62"/>
                        </a:lnTo>
                        <a:lnTo>
                          <a:pt x="54" y="43"/>
                        </a:lnTo>
                        <a:lnTo>
                          <a:pt x="78" y="42"/>
                        </a:lnTo>
                        <a:lnTo>
                          <a:pt x="128" y="43"/>
                        </a:lnTo>
                        <a:lnTo>
                          <a:pt x="132" y="0"/>
                        </a:lnTo>
                        <a:lnTo>
                          <a:pt x="281" y="130"/>
                        </a:lnTo>
                        <a:lnTo>
                          <a:pt x="272" y="179"/>
                        </a:lnTo>
                        <a:lnTo>
                          <a:pt x="228" y="170"/>
                        </a:lnTo>
                        <a:lnTo>
                          <a:pt x="191" y="184"/>
                        </a:lnTo>
                        <a:lnTo>
                          <a:pt x="158" y="210"/>
                        </a:lnTo>
                        <a:lnTo>
                          <a:pt x="150" y="232"/>
                        </a:lnTo>
                        <a:lnTo>
                          <a:pt x="149" y="295"/>
                        </a:lnTo>
                        <a:lnTo>
                          <a:pt x="149" y="338"/>
                        </a:lnTo>
                        <a:lnTo>
                          <a:pt x="150" y="366"/>
                        </a:lnTo>
                        <a:lnTo>
                          <a:pt x="0" y="229"/>
                        </a:lnTo>
                        <a:lnTo>
                          <a:pt x="0" y="139"/>
                        </a:lnTo>
                        <a:lnTo>
                          <a:pt x="4" y="95"/>
                        </a:lnTo>
                        <a:close/>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95" name="Line 853"/>
                  <p:cNvSpPr>
                    <a:spLocks noChangeShapeType="1"/>
                  </p:cNvSpPr>
                  <p:nvPr/>
                </p:nvSpPr>
                <p:spPr bwMode="auto">
                  <a:xfrm>
                    <a:off x="1586" y="3665"/>
                    <a:ext cx="76" cy="44"/>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96" name="Freeform 854"/>
                  <p:cNvSpPr>
                    <a:spLocks/>
                  </p:cNvSpPr>
                  <p:nvPr/>
                </p:nvSpPr>
                <p:spPr bwMode="auto">
                  <a:xfrm>
                    <a:off x="1242" y="3486"/>
                    <a:ext cx="111" cy="96"/>
                  </a:xfrm>
                  <a:custGeom>
                    <a:avLst/>
                    <a:gdLst>
                      <a:gd name="T0" fmla="*/ 10 w 222"/>
                      <a:gd name="T1" fmla="*/ 98 h 289"/>
                      <a:gd name="T2" fmla="*/ 27 w 222"/>
                      <a:gd name="T3" fmla="*/ 64 h 289"/>
                      <a:gd name="T4" fmla="*/ 53 w 222"/>
                      <a:gd name="T5" fmla="*/ 45 h 289"/>
                      <a:gd name="T6" fmla="*/ 81 w 222"/>
                      <a:gd name="T7" fmla="*/ 41 h 289"/>
                      <a:gd name="T8" fmla="*/ 131 w 222"/>
                      <a:gd name="T9" fmla="*/ 42 h 289"/>
                      <a:gd name="T10" fmla="*/ 135 w 222"/>
                      <a:gd name="T11" fmla="*/ 0 h 289"/>
                      <a:gd name="T12" fmla="*/ 222 w 222"/>
                      <a:gd name="T13" fmla="*/ 80 h 289"/>
                      <a:gd name="T14" fmla="*/ 218 w 222"/>
                      <a:gd name="T15" fmla="*/ 120 h 289"/>
                      <a:gd name="T16" fmla="*/ 190 w 222"/>
                      <a:gd name="T17" fmla="*/ 118 h 289"/>
                      <a:gd name="T18" fmla="*/ 168 w 222"/>
                      <a:gd name="T19" fmla="*/ 116 h 289"/>
                      <a:gd name="T20" fmla="*/ 135 w 222"/>
                      <a:gd name="T21" fmla="*/ 125 h 289"/>
                      <a:gd name="T22" fmla="*/ 118 w 222"/>
                      <a:gd name="T23" fmla="*/ 137 h 289"/>
                      <a:gd name="T24" fmla="*/ 102 w 222"/>
                      <a:gd name="T25" fmla="*/ 161 h 289"/>
                      <a:gd name="T26" fmla="*/ 98 w 222"/>
                      <a:gd name="T27" fmla="*/ 192 h 289"/>
                      <a:gd name="T28" fmla="*/ 93 w 222"/>
                      <a:gd name="T29" fmla="*/ 289 h 289"/>
                      <a:gd name="T30" fmla="*/ 0 w 222"/>
                      <a:gd name="T31" fmla="*/ 197 h 289"/>
                      <a:gd name="T32" fmla="*/ 4 w 222"/>
                      <a:gd name="T33" fmla="*/ 138 h 289"/>
                      <a:gd name="T34" fmla="*/ 10 w 222"/>
                      <a:gd name="T35" fmla="*/ 9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2" h="289">
                        <a:moveTo>
                          <a:pt x="10" y="98"/>
                        </a:moveTo>
                        <a:lnTo>
                          <a:pt x="27" y="64"/>
                        </a:lnTo>
                        <a:lnTo>
                          <a:pt x="53" y="45"/>
                        </a:lnTo>
                        <a:lnTo>
                          <a:pt x="81" y="41"/>
                        </a:lnTo>
                        <a:lnTo>
                          <a:pt x="131" y="42"/>
                        </a:lnTo>
                        <a:lnTo>
                          <a:pt x="135" y="0"/>
                        </a:lnTo>
                        <a:lnTo>
                          <a:pt x="222" y="80"/>
                        </a:lnTo>
                        <a:lnTo>
                          <a:pt x="218" y="120"/>
                        </a:lnTo>
                        <a:lnTo>
                          <a:pt x="190" y="118"/>
                        </a:lnTo>
                        <a:lnTo>
                          <a:pt x="168" y="116"/>
                        </a:lnTo>
                        <a:lnTo>
                          <a:pt x="135" y="125"/>
                        </a:lnTo>
                        <a:lnTo>
                          <a:pt x="118" y="137"/>
                        </a:lnTo>
                        <a:lnTo>
                          <a:pt x="102" y="161"/>
                        </a:lnTo>
                        <a:lnTo>
                          <a:pt x="98" y="192"/>
                        </a:lnTo>
                        <a:lnTo>
                          <a:pt x="93" y="289"/>
                        </a:lnTo>
                        <a:lnTo>
                          <a:pt x="0" y="197"/>
                        </a:lnTo>
                        <a:lnTo>
                          <a:pt x="4" y="138"/>
                        </a:lnTo>
                        <a:lnTo>
                          <a:pt x="10" y="98"/>
                        </a:lnTo>
                        <a:close/>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97" name="Freeform 855"/>
                  <p:cNvSpPr>
                    <a:spLocks/>
                  </p:cNvSpPr>
                  <p:nvPr/>
                </p:nvSpPr>
                <p:spPr bwMode="auto">
                  <a:xfrm>
                    <a:off x="1456" y="3626"/>
                    <a:ext cx="64" cy="62"/>
                  </a:xfrm>
                  <a:custGeom>
                    <a:avLst/>
                    <a:gdLst>
                      <a:gd name="T0" fmla="*/ 128 w 128"/>
                      <a:gd name="T1" fmla="*/ 5 h 186"/>
                      <a:gd name="T2" fmla="*/ 59 w 128"/>
                      <a:gd name="T3" fmla="*/ 0 h 186"/>
                      <a:gd name="T4" fmla="*/ 30 w 128"/>
                      <a:gd name="T5" fmla="*/ 14 h 186"/>
                      <a:gd name="T6" fmla="*/ 9 w 128"/>
                      <a:gd name="T7" fmla="*/ 40 h 186"/>
                      <a:gd name="T8" fmla="*/ 0 w 128"/>
                      <a:gd name="T9" fmla="*/ 89 h 186"/>
                      <a:gd name="T10" fmla="*/ 0 w 128"/>
                      <a:gd name="T11" fmla="*/ 186 h 186"/>
                      <a:gd name="T12" fmla="*/ 0 w 128"/>
                      <a:gd name="T13" fmla="*/ 182 h 186"/>
                    </a:gdLst>
                    <a:ahLst/>
                    <a:cxnLst>
                      <a:cxn ang="0">
                        <a:pos x="T0" y="T1"/>
                      </a:cxn>
                      <a:cxn ang="0">
                        <a:pos x="T2" y="T3"/>
                      </a:cxn>
                      <a:cxn ang="0">
                        <a:pos x="T4" y="T5"/>
                      </a:cxn>
                      <a:cxn ang="0">
                        <a:pos x="T6" y="T7"/>
                      </a:cxn>
                      <a:cxn ang="0">
                        <a:pos x="T8" y="T9"/>
                      </a:cxn>
                      <a:cxn ang="0">
                        <a:pos x="T10" y="T11"/>
                      </a:cxn>
                      <a:cxn ang="0">
                        <a:pos x="T12" y="T13"/>
                      </a:cxn>
                    </a:cxnLst>
                    <a:rect l="0" t="0" r="r" b="b"/>
                    <a:pathLst>
                      <a:path w="128" h="186">
                        <a:moveTo>
                          <a:pt x="128" y="5"/>
                        </a:moveTo>
                        <a:lnTo>
                          <a:pt x="59" y="0"/>
                        </a:lnTo>
                        <a:lnTo>
                          <a:pt x="30" y="14"/>
                        </a:lnTo>
                        <a:lnTo>
                          <a:pt x="9" y="40"/>
                        </a:lnTo>
                        <a:lnTo>
                          <a:pt x="0" y="89"/>
                        </a:lnTo>
                        <a:lnTo>
                          <a:pt x="0" y="186"/>
                        </a:lnTo>
                        <a:lnTo>
                          <a:pt x="0" y="182"/>
                        </a:lnTo>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98" name="Freeform 856"/>
                  <p:cNvSpPr>
                    <a:spLocks/>
                  </p:cNvSpPr>
                  <p:nvPr/>
                </p:nvSpPr>
                <p:spPr bwMode="auto">
                  <a:xfrm>
                    <a:off x="1440" y="3615"/>
                    <a:ext cx="63" cy="61"/>
                  </a:xfrm>
                  <a:custGeom>
                    <a:avLst/>
                    <a:gdLst>
                      <a:gd name="T0" fmla="*/ 126 w 126"/>
                      <a:gd name="T1" fmla="*/ 3 h 185"/>
                      <a:gd name="T2" fmla="*/ 59 w 126"/>
                      <a:gd name="T3" fmla="*/ 0 h 185"/>
                      <a:gd name="T4" fmla="*/ 24 w 126"/>
                      <a:gd name="T5" fmla="*/ 15 h 185"/>
                      <a:gd name="T6" fmla="*/ 9 w 126"/>
                      <a:gd name="T7" fmla="*/ 39 h 185"/>
                      <a:gd name="T8" fmla="*/ 0 w 126"/>
                      <a:gd name="T9" fmla="*/ 88 h 185"/>
                      <a:gd name="T10" fmla="*/ 0 w 126"/>
                      <a:gd name="T11" fmla="*/ 185 h 185"/>
                      <a:gd name="T12" fmla="*/ 0 w 126"/>
                      <a:gd name="T13" fmla="*/ 180 h 185"/>
                    </a:gdLst>
                    <a:ahLst/>
                    <a:cxnLst>
                      <a:cxn ang="0">
                        <a:pos x="T0" y="T1"/>
                      </a:cxn>
                      <a:cxn ang="0">
                        <a:pos x="T2" y="T3"/>
                      </a:cxn>
                      <a:cxn ang="0">
                        <a:pos x="T4" y="T5"/>
                      </a:cxn>
                      <a:cxn ang="0">
                        <a:pos x="T6" y="T7"/>
                      </a:cxn>
                      <a:cxn ang="0">
                        <a:pos x="T8" y="T9"/>
                      </a:cxn>
                      <a:cxn ang="0">
                        <a:pos x="T10" y="T11"/>
                      </a:cxn>
                      <a:cxn ang="0">
                        <a:pos x="T12" y="T13"/>
                      </a:cxn>
                    </a:cxnLst>
                    <a:rect l="0" t="0" r="r" b="b"/>
                    <a:pathLst>
                      <a:path w="126" h="185">
                        <a:moveTo>
                          <a:pt x="126" y="3"/>
                        </a:moveTo>
                        <a:lnTo>
                          <a:pt x="59" y="0"/>
                        </a:lnTo>
                        <a:lnTo>
                          <a:pt x="24" y="15"/>
                        </a:lnTo>
                        <a:lnTo>
                          <a:pt x="9" y="39"/>
                        </a:lnTo>
                        <a:lnTo>
                          <a:pt x="0" y="88"/>
                        </a:lnTo>
                        <a:lnTo>
                          <a:pt x="0" y="185"/>
                        </a:lnTo>
                        <a:lnTo>
                          <a:pt x="0" y="180"/>
                        </a:lnTo>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99" name="Freeform 857"/>
                  <p:cNvSpPr>
                    <a:spLocks/>
                  </p:cNvSpPr>
                  <p:nvPr/>
                </p:nvSpPr>
                <p:spPr bwMode="auto">
                  <a:xfrm>
                    <a:off x="1422" y="3604"/>
                    <a:ext cx="64" cy="62"/>
                  </a:xfrm>
                  <a:custGeom>
                    <a:avLst/>
                    <a:gdLst>
                      <a:gd name="T0" fmla="*/ 127 w 127"/>
                      <a:gd name="T1" fmla="*/ 5 h 185"/>
                      <a:gd name="T2" fmla="*/ 59 w 127"/>
                      <a:gd name="T3" fmla="*/ 0 h 185"/>
                      <a:gd name="T4" fmla="*/ 30 w 127"/>
                      <a:gd name="T5" fmla="*/ 14 h 185"/>
                      <a:gd name="T6" fmla="*/ 9 w 127"/>
                      <a:gd name="T7" fmla="*/ 39 h 185"/>
                      <a:gd name="T8" fmla="*/ 0 w 127"/>
                      <a:gd name="T9" fmla="*/ 88 h 185"/>
                      <a:gd name="T10" fmla="*/ 0 w 127"/>
                      <a:gd name="T11" fmla="*/ 185 h 185"/>
                      <a:gd name="T12" fmla="*/ 0 w 127"/>
                      <a:gd name="T13" fmla="*/ 182 h 185"/>
                    </a:gdLst>
                    <a:ahLst/>
                    <a:cxnLst>
                      <a:cxn ang="0">
                        <a:pos x="T0" y="T1"/>
                      </a:cxn>
                      <a:cxn ang="0">
                        <a:pos x="T2" y="T3"/>
                      </a:cxn>
                      <a:cxn ang="0">
                        <a:pos x="T4" y="T5"/>
                      </a:cxn>
                      <a:cxn ang="0">
                        <a:pos x="T6" y="T7"/>
                      </a:cxn>
                      <a:cxn ang="0">
                        <a:pos x="T8" y="T9"/>
                      </a:cxn>
                      <a:cxn ang="0">
                        <a:pos x="T10" y="T11"/>
                      </a:cxn>
                      <a:cxn ang="0">
                        <a:pos x="T12" y="T13"/>
                      </a:cxn>
                    </a:cxnLst>
                    <a:rect l="0" t="0" r="r" b="b"/>
                    <a:pathLst>
                      <a:path w="127" h="185">
                        <a:moveTo>
                          <a:pt x="127" y="5"/>
                        </a:moveTo>
                        <a:lnTo>
                          <a:pt x="59" y="0"/>
                        </a:lnTo>
                        <a:lnTo>
                          <a:pt x="30" y="14"/>
                        </a:lnTo>
                        <a:lnTo>
                          <a:pt x="9" y="39"/>
                        </a:lnTo>
                        <a:lnTo>
                          <a:pt x="0" y="88"/>
                        </a:lnTo>
                        <a:lnTo>
                          <a:pt x="0" y="185"/>
                        </a:lnTo>
                        <a:lnTo>
                          <a:pt x="0" y="182"/>
                        </a:lnTo>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00" name="Freeform 858"/>
                  <p:cNvSpPr>
                    <a:spLocks/>
                  </p:cNvSpPr>
                  <p:nvPr/>
                </p:nvSpPr>
                <p:spPr bwMode="auto">
                  <a:xfrm>
                    <a:off x="1401" y="3594"/>
                    <a:ext cx="64" cy="62"/>
                  </a:xfrm>
                  <a:custGeom>
                    <a:avLst/>
                    <a:gdLst>
                      <a:gd name="T0" fmla="*/ 127 w 127"/>
                      <a:gd name="T1" fmla="*/ 5 h 186"/>
                      <a:gd name="T2" fmla="*/ 59 w 127"/>
                      <a:gd name="T3" fmla="*/ 0 h 186"/>
                      <a:gd name="T4" fmla="*/ 32 w 127"/>
                      <a:gd name="T5" fmla="*/ 10 h 186"/>
                      <a:gd name="T6" fmla="*/ 9 w 127"/>
                      <a:gd name="T7" fmla="*/ 39 h 186"/>
                      <a:gd name="T8" fmla="*/ 0 w 127"/>
                      <a:gd name="T9" fmla="*/ 88 h 186"/>
                      <a:gd name="T10" fmla="*/ 0 w 127"/>
                      <a:gd name="T11" fmla="*/ 186 h 186"/>
                      <a:gd name="T12" fmla="*/ 0 w 127"/>
                      <a:gd name="T13" fmla="*/ 182 h 186"/>
                    </a:gdLst>
                    <a:ahLst/>
                    <a:cxnLst>
                      <a:cxn ang="0">
                        <a:pos x="T0" y="T1"/>
                      </a:cxn>
                      <a:cxn ang="0">
                        <a:pos x="T2" y="T3"/>
                      </a:cxn>
                      <a:cxn ang="0">
                        <a:pos x="T4" y="T5"/>
                      </a:cxn>
                      <a:cxn ang="0">
                        <a:pos x="T6" y="T7"/>
                      </a:cxn>
                      <a:cxn ang="0">
                        <a:pos x="T8" y="T9"/>
                      </a:cxn>
                      <a:cxn ang="0">
                        <a:pos x="T10" y="T11"/>
                      </a:cxn>
                      <a:cxn ang="0">
                        <a:pos x="T12" y="T13"/>
                      </a:cxn>
                    </a:cxnLst>
                    <a:rect l="0" t="0" r="r" b="b"/>
                    <a:pathLst>
                      <a:path w="127" h="186">
                        <a:moveTo>
                          <a:pt x="127" y="5"/>
                        </a:moveTo>
                        <a:lnTo>
                          <a:pt x="59" y="0"/>
                        </a:lnTo>
                        <a:lnTo>
                          <a:pt x="32" y="10"/>
                        </a:lnTo>
                        <a:lnTo>
                          <a:pt x="9" y="39"/>
                        </a:lnTo>
                        <a:lnTo>
                          <a:pt x="0" y="88"/>
                        </a:lnTo>
                        <a:lnTo>
                          <a:pt x="0" y="186"/>
                        </a:lnTo>
                        <a:lnTo>
                          <a:pt x="0" y="182"/>
                        </a:lnTo>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01" name="Freeform 859"/>
                  <p:cNvSpPr>
                    <a:spLocks/>
                  </p:cNvSpPr>
                  <p:nvPr/>
                </p:nvSpPr>
                <p:spPr bwMode="auto">
                  <a:xfrm>
                    <a:off x="1383" y="3583"/>
                    <a:ext cx="64" cy="62"/>
                  </a:xfrm>
                  <a:custGeom>
                    <a:avLst/>
                    <a:gdLst>
                      <a:gd name="T0" fmla="*/ 128 w 128"/>
                      <a:gd name="T1" fmla="*/ 4 h 186"/>
                      <a:gd name="T2" fmla="*/ 59 w 128"/>
                      <a:gd name="T3" fmla="*/ 0 h 186"/>
                      <a:gd name="T4" fmla="*/ 32 w 128"/>
                      <a:gd name="T5" fmla="*/ 13 h 186"/>
                      <a:gd name="T6" fmla="*/ 9 w 128"/>
                      <a:gd name="T7" fmla="*/ 40 h 186"/>
                      <a:gd name="T8" fmla="*/ 0 w 128"/>
                      <a:gd name="T9" fmla="*/ 88 h 186"/>
                      <a:gd name="T10" fmla="*/ 0 w 128"/>
                      <a:gd name="T11" fmla="*/ 186 h 186"/>
                      <a:gd name="T12" fmla="*/ 0 w 128"/>
                      <a:gd name="T13" fmla="*/ 182 h 186"/>
                    </a:gdLst>
                    <a:ahLst/>
                    <a:cxnLst>
                      <a:cxn ang="0">
                        <a:pos x="T0" y="T1"/>
                      </a:cxn>
                      <a:cxn ang="0">
                        <a:pos x="T2" y="T3"/>
                      </a:cxn>
                      <a:cxn ang="0">
                        <a:pos x="T4" y="T5"/>
                      </a:cxn>
                      <a:cxn ang="0">
                        <a:pos x="T6" y="T7"/>
                      </a:cxn>
                      <a:cxn ang="0">
                        <a:pos x="T8" y="T9"/>
                      </a:cxn>
                      <a:cxn ang="0">
                        <a:pos x="T10" y="T11"/>
                      </a:cxn>
                      <a:cxn ang="0">
                        <a:pos x="T12" y="T13"/>
                      </a:cxn>
                    </a:cxnLst>
                    <a:rect l="0" t="0" r="r" b="b"/>
                    <a:pathLst>
                      <a:path w="128" h="186">
                        <a:moveTo>
                          <a:pt x="128" y="4"/>
                        </a:moveTo>
                        <a:lnTo>
                          <a:pt x="59" y="0"/>
                        </a:lnTo>
                        <a:lnTo>
                          <a:pt x="32" y="13"/>
                        </a:lnTo>
                        <a:lnTo>
                          <a:pt x="9" y="40"/>
                        </a:lnTo>
                        <a:lnTo>
                          <a:pt x="0" y="88"/>
                        </a:lnTo>
                        <a:lnTo>
                          <a:pt x="0" y="186"/>
                        </a:lnTo>
                        <a:lnTo>
                          <a:pt x="0" y="182"/>
                        </a:lnTo>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02" name="Freeform 860"/>
                  <p:cNvSpPr>
                    <a:spLocks/>
                  </p:cNvSpPr>
                  <p:nvPr/>
                </p:nvSpPr>
                <p:spPr bwMode="auto">
                  <a:xfrm>
                    <a:off x="1365" y="3570"/>
                    <a:ext cx="63" cy="62"/>
                  </a:xfrm>
                  <a:custGeom>
                    <a:avLst/>
                    <a:gdLst>
                      <a:gd name="T0" fmla="*/ 126 w 126"/>
                      <a:gd name="T1" fmla="*/ 4 h 186"/>
                      <a:gd name="T2" fmla="*/ 58 w 126"/>
                      <a:gd name="T3" fmla="*/ 0 h 186"/>
                      <a:gd name="T4" fmla="*/ 31 w 126"/>
                      <a:gd name="T5" fmla="*/ 14 h 186"/>
                      <a:gd name="T6" fmla="*/ 8 w 126"/>
                      <a:gd name="T7" fmla="*/ 40 h 186"/>
                      <a:gd name="T8" fmla="*/ 0 w 126"/>
                      <a:gd name="T9" fmla="*/ 89 h 186"/>
                      <a:gd name="T10" fmla="*/ 0 w 126"/>
                      <a:gd name="T11" fmla="*/ 186 h 186"/>
                      <a:gd name="T12" fmla="*/ 0 w 126"/>
                      <a:gd name="T13" fmla="*/ 182 h 186"/>
                    </a:gdLst>
                    <a:ahLst/>
                    <a:cxnLst>
                      <a:cxn ang="0">
                        <a:pos x="T0" y="T1"/>
                      </a:cxn>
                      <a:cxn ang="0">
                        <a:pos x="T2" y="T3"/>
                      </a:cxn>
                      <a:cxn ang="0">
                        <a:pos x="T4" y="T5"/>
                      </a:cxn>
                      <a:cxn ang="0">
                        <a:pos x="T6" y="T7"/>
                      </a:cxn>
                      <a:cxn ang="0">
                        <a:pos x="T8" y="T9"/>
                      </a:cxn>
                      <a:cxn ang="0">
                        <a:pos x="T10" y="T11"/>
                      </a:cxn>
                      <a:cxn ang="0">
                        <a:pos x="T12" y="T13"/>
                      </a:cxn>
                    </a:cxnLst>
                    <a:rect l="0" t="0" r="r" b="b"/>
                    <a:pathLst>
                      <a:path w="126" h="186">
                        <a:moveTo>
                          <a:pt x="126" y="4"/>
                        </a:moveTo>
                        <a:lnTo>
                          <a:pt x="58" y="0"/>
                        </a:lnTo>
                        <a:lnTo>
                          <a:pt x="31" y="14"/>
                        </a:lnTo>
                        <a:lnTo>
                          <a:pt x="8" y="40"/>
                        </a:lnTo>
                        <a:lnTo>
                          <a:pt x="0" y="89"/>
                        </a:lnTo>
                        <a:lnTo>
                          <a:pt x="0" y="186"/>
                        </a:lnTo>
                        <a:lnTo>
                          <a:pt x="0" y="182"/>
                        </a:lnTo>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03" name="Freeform 861"/>
                  <p:cNvSpPr>
                    <a:spLocks/>
                  </p:cNvSpPr>
                  <p:nvPr/>
                </p:nvSpPr>
                <p:spPr bwMode="auto">
                  <a:xfrm>
                    <a:off x="1349" y="3558"/>
                    <a:ext cx="64" cy="62"/>
                  </a:xfrm>
                  <a:custGeom>
                    <a:avLst/>
                    <a:gdLst>
                      <a:gd name="T0" fmla="*/ 127 w 127"/>
                      <a:gd name="T1" fmla="*/ 5 h 186"/>
                      <a:gd name="T2" fmla="*/ 59 w 127"/>
                      <a:gd name="T3" fmla="*/ 0 h 186"/>
                      <a:gd name="T4" fmla="*/ 33 w 127"/>
                      <a:gd name="T5" fmla="*/ 16 h 186"/>
                      <a:gd name="T6" fmla="*/ 9 w 127"/>
                      <a:gd name="T7" fmla="*/ 40 h 186"/>
                      <a:gd name="T8" fmla="*/ 0 w 127"/>
                      <a:gd name="T9" fmla="*/ 89 h 186"/>
                      <a:gd name="T10" fmla="*/ 0 w 127"/>
                      <a:gd name="T11" fmla="*/ 186 h 186"/>
                      <a:gd name="T12" fmla="*/ 0 w 127"/>
                      <a:gd name="T13" fmla="*/ 182 h 186"/>
                    </a:gdLst>
                    <a:ahLst/>
                    <a:cxnLst>
                      <a:cxn ang="0">
                        <a:pos x="T0" y="T1"/>
                      </a:cxn>
                      <a:cxn ang="0">
                        <a:pos x="T2" y="T3"/>
                      </a:cxn>
                      <a:cxn ang="0">
                        <a:pos x="T4" y="T5"/>
                      </a:cxn>
                      <a:cxn ang="0">
                        <a:pos x="T6" y="T7"/>
                      </a:cxn>
                      <a:cxn ang="0">
                        <a:pos x="T8" y="T9"/>
                      </a:cxn>
                      <a:cxn ang="0">
                        <a:pos x="T10" y="T11"/>
                      </a:cxn>
                      <a:cxn ang="0">
                        <a:pos x="T12" y="T13"/>
                      </a:cxn>
                    </a:cxnLst>
                    <a:rect l="0" t="0" r="r" b="b"/>
                    <a:pathLst>
                      <a:path w="127" h="186">
                        <a:moveTo>
                          <a:pt x="127" y="5"/>
                        </a:moveTo>
                        <a:lnTo>
                          <a:pt x="59" y="0"/>
                        </a:lnTo>
                        <a:lnTo>
                          <a:pt x="33" y="16"/>
                        </a:lnTo>
                        <a:lnTo>
                          <a:pt x="9" y="40"/>
                        </a:lnTo>
                        <a:lnTo>
                          <a:pt x="0" y="89"/>
                        </a:lnTo>
                        <a:lnTo>
                          <a:pt x="0" y="186"/>
                        </a:lnTo>
                        <a:lnTo>
                          <a:pt x="0" y="182"/>
                        </a:lnTo>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04" name="Freeform 862"/>
                  <p:cNvSpPr>
                    <a:spLocks/>
                  </p:cNvSpPr>
                  <p:nvPr/>
                </p:nvSpPr>
                <p:spPr bwMode="auto">
                  <a:xfrm>
                    <a:off x="1331" y="3550"/>
                    <a:ext cx="63" cy="62"/>
                  </a:xfrm>
                  <a:custGeom>
                    <a:avLst/>
                    <a:gdLst>
                      <a:gd name="T0" fmla="*/ 127 w 127"/>
                      <a:gd name="T1" fmla="*/ 4 h 186"/>
                      <a:gd name="T2" fmla="*/ 59 w 127"/>
                      <a:gd name="T3" fmla="*/ 0 h 186"/>
                      <a:gd name="T4" fmla="*/ 32 w 127"/>
                      <a:gd name="T5" fmla="*/ 13 h 186"/>
                      <a:gd name="T6" fmla="*/ 10 w 127"/>
                      <a:gd name="T7" fmla="*/ 39 h 186"/>
                      <a:gd name="T8" fmla="*/ 0 w 127"/>
                      <a:gd name="T9" fmla="*/ 88 h 186"/>
                      <a:gd name="T10" fmla="*/ 0 w 127"/>
                      <a:gd name="T11" fmla="*/ 186 h 186"/>
                      <a:gd name="T12" fmla="*/ 0 w 127"/>
                      <a:gd name="T13" fmla="*/ 180 h 186"/>
                    </a:gdLst>
                    <a:ahLst/>
                    <a:cxnLst>
                      <a:cxn ang="0">
                        <a:pos x="T0" y="T1"/>
                      </a:cxn>
                      <a:cxn ang="0">
                        <a:pos x="T2" y="T3"/>
                      </a:cxn>
                      <a:cxn ang="0">
                        <a:pos x="T4" y="T5"/>
                      </a:cxn>
                      <a:cxn ang="0">
                        <a:pos x="T6" y="T7"/>
                      </a:cxn>
                      <a:cxn ang="0">
                        <a:pos x="T8" y="T9"/>
                      </a:cxn>
                      <a:cxn ang="0">
                        <a:pos x="T10" y="T11"/>
                      </a:cxn>
                      <a:cxn ang="0">
                        <a:pos x="T12" y="T13"/>
                      </a:cxn>
                    </a:cxnLst>
                    <a:rect l="0" t="0" r="r" b="b"/>
                    <a:pathLst>
                      <a:path w="127" h="186">
                        <a:moveTo>
                          <a:pt x="127" y="4"/>
                        </a:moveTo>
                        <a:lnTo>
                          <a:pt x="59" y="0"/>
                        </a:lnTo>
                        <a:lnTo>
                          <a:pt x="32" y="13"/>
                        </a:lnTo>
                        <a:lnTo>
                          <a:pt x="10" y="39"/>
                        </a:lnTo>
                        <a:lnTo>
                          <a:pt x="0" y="88"/>
                        </a:lnTo>
                        <a:lnTo>
                          <a:pt x="0" y="186"/>
                        </a:lnTo>
                        <a:lnTo>
                          <a:pt x="0" y="180"/>
                        </a:lnTo>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05" name="Freeform 863"/>
                  <p:cNvSpPr>
                    <a:spLocks/>
                  </p:cNvSpPr>
                  <p:nvPr/>
                </p:nvSpPr>
                <p:spPr bwMode="auto">
                  <a:xfrm>
                    <a:off x="1308" y="3501"/>
                    <a:ext cx="47" cy="25"/>
                  </a:xfrm>
                  <a:custGeom>
                    <a:avLst/>
                    <a:gdLst>
                      <a:gd name="T0" fmla="*/ 0 w 96"/>
                      <a:gd name="T1" fmla="*/ 0 h 74"/>
                      <a:gd name="T2" fmla="*/ 89 w 96"/>
                      <a:gd name="T3" fmla="*/ 74 h 74"/>
                      <a:gd name="T4" fmla="*/ 96 w 96"/>
                      <a:gd name="T5" fmla="*/ 74 h 74"/>
                      <a:gd name="T6" fmla="*/ 93 w 96"/>
                      <a:gd name="T7" fmla="*/ 74 h 74"/>
                    </a:gdLst>
                    <a:ahLst/>
                    <a:cxnLst>
                      <a:cxn ang="0">
                        <a:pos x="T0" y="T1"/>
                      </a:cxn>
                      <a:cxn ang="0">
                        <a:pos x="T2" y="T3"/>
                      </a:cxn>
                      <a:cxn ang="0">
                        <a:pos x="T4" y="T5"/>
                      </a:cxn>
                      <a:cxn ang="0">
                        <a:pos x="T6" y="T7"/>
                      </a:cxn>
                    </a:cxnLst>
                    <a:rect l="0" t="0" r="r" b="b"/>
                    <a:pathLst>
                      <a:path w="96" h="74">
                        <a:moveTo>
                          <a:pt x="0" y="0"/>
                        </a:moveTo>
                        <a:lnTo>
                          <a:pt x="89" y="74"/>
                        </a:lnTo>
                        <a:lnTo>
                          <a:pt x="96" y="74"/>
                        </a:lnTo>
                        <a:lnTo>
                          <a:pt x="93" y="74"/>
                        </a:lnTo>
                      </a:path>
                    </a:pathLst>
                  </a:custGeom>
                  <a:solidFill>
                    <a:srgbClr val="1C1C1C"/>
                  </a:solidFill>
                  <a:ln w="793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06" name="Oval 864"/>
                  <p:cNvSpPr>
                    <a:spLocks noChangeArrowheads="1"/>
                  </p:cNvSpPr>
                  <p:nvPr/>
                </p:nvSpPr>
                <p:spPr bwMode="auto">
                  <a:xfrm>
                    <a:off x="1339" y="3772"/>
                    <a:ext cx="78" cy="26"/>
                  </a:xfrm>
                  <a:prstGeom prst="ellipse">
                    <a:avLst/>
                  </a:pr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07" name="Oval 865"/>
                  <p:cNvSpPr>
                    <a:spLocks noChangeArrowheads="1"/>
                  </p:cNvSpPr>
                  <p:nvPr/>
                </p:nvSpPr>
                <p:spPr bwMode="auto">
                  <a:xfrm>
                    <a:off x="1432" y="3771"/>
                    <a:ext cx="78" cy="25"/>
                  </a:xfrm>
                  <a:prstGeom prst="ellipse">
                    <a:avLst/>
                  </a:pr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08" name="Freeform 866"/>
                  <p:cNvSpPr>
                    <a:spLocks/>
                  </p:cNvSpPr>
                  <p:nvPr/>
                </p:nvSpPr>
                <p:spPr bwMode="auto">
                  <a:xfrm>
                    <a:off x="1511" y="3785"/>
                    <a:ext cx="94" cy="8"/>
                  </a:xfrm>
                  <a:custGeom>
                    <a:avLst/>
                    <a:gdLst>
                      <a:gd name="T0" fmla="*/ 0 w 188"/>
                      <a:gd name="T1" fmla="*/ 25 h 25"/>
                      <a:gd name="T2" fmla="*/ 6 w 188"/>
                      <a:gd name="T3" fmla="*/ 0 h 25"/>
                      <a:gd name="T4" fmla="*/ 175 w 188"/>
                      <a:gd name="T5" fmla="*/ 0 h 25"/>
                      <a:gd name="T6" fmla="*/ 188 w 188"/>
                      <a:gd name="T7" fmla="*/ 19 h 25"/>
                      <a:gd name="T8" fmla="*/ 0 w 188"/>
                      <a:gd name="T9" fmla="*/ 25 h 25"/>
                    </a:gdLst>
                    <a:ahLst/>
                    <a:cxnLst>
                      <a:cxn ang="0">
                        <a:pos x="T0" y="T1"/>
                      </a:cxn>
                      <a:cxn ang="0">
                        <a:pos x="T2" y="T3"/>
                      </a:cxn>
                      <a:cxn ang="0">
                        <a:pos x="T4" y="T5"/>
                      </a:cxn>
                      <a:cxn ang="0">
                        <a:pos x="T6" y="T7"/>
                      </a:cxn>
                      <a:cxn ang="0">
                        <a:pos x="T8" y="T9"/>
                      </a:cxn>
                    </a:cxnLst>
                    <a:rect l="0" t="0" r="r" b="b"/>
                    <a:pathLst>
                      <a:path w="188" h="25">
                        <a:moveTo>
                          <a:pt x="0" y="25"/>
                        </a:moveTo>
                        <a:lnTo>
                          <a:pt x="6" y="0"/>
                        </a:lnTo>
                        <a:lnTo>
                          <a:pt x="175" y="0"/>
                        </a:lnTo>
                        <a:lnTo>
                          <a:pt x="188" y="19"/>
                        </a:lnTo>
                        <a:lnTo>
                          <a:pt x="0" y="25"/>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09" name="Oval 867"/>
                  <p:cNvSpPr>
                    <a:spLocks noChangeArrowheads="1"/>
                  </p:cNvSpPr>
                  <p:nvPr/>
                </p:nvSpPr>
                <p:spPr bwMode="auto">
                  <a:xfrm>
                    <a:off x="1338" y="3767"/>
                    <a:ext cx="78" cy="27"/>
                  </a:xfrm>
                  <a:prstGeom prst="ellipse">
                    <a:avLst/>
                  </a:pr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810" name="Oval 868"/>
                  <p:cNvSpPr>
                    <a:spLocks noChangeArrowheads="1"/>
                  </p:cNvSpPr>
                  <p:nvPr/>
                </p:nvSpPr>
                <p:spPr bwMode="auto">
                  <a:xfrm>
                    <a:off x="1431" y="3766"/>
                    <a:ext cx="77" cy="25"/>
                  </a:xfrm>
                  <a:prstGeom prst="ellipse">
                    <a:avLst/>
                  </a:pr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nvGrpSpPr>
              <p:cNvPr id="710" name="Group 869"/>
              <p:cNvGrpSpPr>
                <a:grpSpLocks/>
              </p:cNvGrpSpPr>
              <p:nvPr/>
            </p:nvGrpSpPr>
            <p:grpSpPr bwMode="auto">
              <a:xfrm>
                <a:off x="1165" y="2732"/>
                <a:ext cx="236" cy="381"/>
                <a:chOff x="1165" y="1525"/>
                <a:chExt cx="236" cy="381"/>
              </a:xfrm>
            </p:grpSpPr>
            <p:sp>
              <p:nvSpPr>
                <p:cNvPr id="722" name="Line 870"/>
                <p:cNvSpPr>
                  <a:spLocks noChangeShapeType="1"/>
                </p:cNvSpPr>
                <p:nvPr/>
              </p:nvSpPr>
              <p:spPr bwMode="auto">
                <a:xfrm flipH="1">
                  <a:off x="1321" y="1696"/>
                  <a:ext cx="39" cy="24"/>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23" name="Line 871"/>
                <p:cNvSpPr>
                  <a:spLocks noChangeShapeType="1"/>
                </p:cNvSpPr>
                <p:nvPr/>
              </p:nvSpPr>
              <p:spPr bwMode="auto">
                <a:xfrm flipH="1">
                  <a:off x="1313" y="1692"/>
                  <a:ext cx="39" cy="23"/>
                </a:xfrm>
                <a:prstGeom prst="line">
                  <a:avLst/>
                </a:prstGeom>
                <a:noFill/>
                <a:ln w="4763">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24" name="Freeform 872"/>
                <p:cNvSpPr>
                  <a:spLocks/>
                </p:cNvSpPr>
                <p:nvPr/>
              </p:nvSpPr>
              <p:spPr bwMode="auto">
                <a:xfrm flipH="1">
                  <a:off x="1190" y="1799"/>
                  <a:ext cx="210" cy="107"/>
                </a:xfrm>
                <a:custGeom>
                  <a:avLst/>
                  <a:gdLst>
                    <a:gd name="T0" fmla="*/ 182 w 2091"/>
                    <a:gd name="T1" fmla="*/ 927 h 931"/>
                    <a:gd name="T2" fmla="*/ 5 w 2091"/>
                    <a:gd name="T3" fmla="*/ 905 h 931"/>
                    <a:gd name="T4" fmla="*/ 0 w 2091"/>
                    <a:gd name="T5" fmla="*/ 695 h 931"/>
                    <a:gd name="T6" fmla="*/ 9 w 2091"/>
                    <a:gd name="T7" fmla="*/ 537 h 931"/>
                    <a:gd name="T8" fmla="*/ 100 w 2091"/>
                    <a:gd name="T9" fmla="*/ 442 h 931"/>
                    <a:gd name="T10" fmla="*/ 210 w 2091"/>
                    <a:gd name="T11" fmla="*/ 387 h 931"/>
                    <a:gd name="T12" fmla="*/ 460 w 2091"/>
                    <a:gd name="T13" fmla="*/ 296 h 931"/>
                    <a:gd name="T14" fmla="*/ 828 w 2091"/>
                    <a:gd name="T15" fmla="*/ 207 h 931"/>
                    <a:gd name="T16" fmla="*/ 900 w 2091"/>
                    <a:gd name="T17" fmla="*/ 201 h 931"/>
                    <a:gd name="T18" fmla="*/ 948 w 2091"/>
                    <a:gd name="T19" fmla="*/ 207 h 931"/>
                    <a:gd name="T20" fmla="*/ 960 w 2091"/>
                    <a:gd name="T21" fmla="*/ 188 h 931"/>
                    <a:gd name="T22" fmla="*/ 980 w 2091"/>
                    <a:gd name="T23" fmla="*/ 169 h 931"/>
                    <a:gd name="T24" fmla="*/ 1003 w 2091"/>
                    <a:gd name="T25" fmla="*/ 173 h 931"/>
                    <a:gd name="T26" fmla="*/ 1035 w 2091"/>
                    <a:gd name="T27" fmla="*/ 176 h 931"/>
                    <a:gd name="T28" fmla="*/ 1049 w 2091"/>
                    <a:gd name="T29" fmla="*/ 138 h 931"/>
                    <a:gd name="T30" fmla="*/ 1077 w 2091"/>
                    <a:gd name="T31" fmla="*/ 118 h 931"/>
                    <a:gd name="T32" fmla="*/ 1106 w 2091"/>
                    <a:gd name="T33" fmla="*/ 112 h 931"/>
                    <a:gd name="T34" fmla="*/ 1144 w 2091"/>
                    <a:gd name="T35" fmla="*/ 112 h 931"/>
                    <a:gd name="T36" fmla="*/ 1138 w 2091"/>
                    <a:gd name="T37" fmla="*/ 82 h 931"/>
                    <a:gd name="T38" fmla="*/ 1182 w 2091"/>
                    <a:gd name="T39" fmla="*/ 0 h 931"/>
                    <a:gd name="T40" fmla="*/ 2040 w 2091"/>
                    <a:gd name="T41" fmla="*/ 22 h 931"/>
                    <a:gd name="T42" fmla="*/ 2037 w 2091"/>
                    <a:gd name="T43" fmla="*/ 110 h 931"/>
                    <a:gd name="T44" fmla="*/ 2053 w 2091"/>
                    <a:gd name="T45" fmla="*/ 188 h 931"/>
                    <a:gd name="T46" fmla="*/ 2065 w 2091"/>
                    <a:gd name="T47" fmla="*/ 244 h 931"/>
                    <a:gd name="T48" fmla="*/ 2080 w 2091"/>
                    <a:gd name="T49" fmla="*/ 314 h 931"/>
                    <a:gd name="T50" fmla="*/ 2091 w 2091"/>
                    <a:gd name="T51" fmla="*/ 427 h 931"/>
                    <a:gd name="T52" fmla="*/ 2077 w 2091"/>
                    <a:gd name="T53" fmla="*/ 494 h 931"/>
                    <a:gd name="T54" fmla="*/ 2053 w 2091"/>
                    <a:gd name="T55" fmla="*/ 557 h 931"/>
                    <a:gd name="T56" fmla="*/ 2023 w 2091"/>
                    <a:gd name="T57" fmla="*/ 610 h 931"/>
                    <a:gd name="T58" fmla="*/ 1983 w 2091"/>
                    <a:gd name="T59" fmla="*/ 629 h 931"/>
                    <a:gd name="T60" fmla="*/ 1921 w 2091"/>
                    <a:gd name="T61" fmla="*/ 648 h 931"/>
                    <a:gd name="T62" fmla="*/ 1838 w 2091"/>
                    <a:gd name="T63" fmla="*/ 673 h 931"/>
                    <a:gd name="T64" fmla="*/ 1801 w 2091"/>
                    <a:gd name="T65" fmla="*/ 717 h 931"/>
                    <a:gd name="T66" fmla="*/ 1757 w 2091"/>
                    <a:gd name="T67" fmla="*/ 754 h 931"/>
                    <a:gd name="T68" fmla="*/ 1686 w 2091"/>
                    <a:gd name="T69" fmla="*/ 786 h 931"/>
                    <a:gd name="T70" fmla="*/ 1605 w 2091"/>
                    <a:gd name="T71" fmla="*/ 812 h 931"/>
                    <a:gd name="T72" fmla="*/ 1475 w 2091"/>
                    <a:gd name="T73" fmla="*/ 827 h 931"/>
                    <a:gd name="T74" fmla="*/ 1364 w 2091"/>
                    <a:gd name="T75" fmla="*/ 827 h 931"/>
                    <a:gd name="T76" fmla="*/ 1279 w 2091"/>
                    <a:gd name="T77" fmla="*/ 818 h 931"/>
                    <a:gd name="T78" fmla="*/ 1202 w 2091"/>
                    <a:gd name="T79" fmla="*/ 812 h 931"/>
                    <a:gd name="T80" fmla="*/ 1144 w 2091"/>
                    <a:gd name="T81" fmla="*/ 843 h 931"/>
                    <a:gd name="T82" fmla="*/ 1031 w 2091"/>
                    <a:gd name="T83" fmla="*/ 837 h 931"/>
                    <a:gd name="T84" fmla="*/ 582 w 2091"/>
                    <a:gd name="T85" fmla="*/ 901 h 931"/>
                    <a:gd name="T86" fmla="*/ 386 w 2091"/>
                    <a:gd name="T87" fmla="*/ 931 h 931"/>
                    <a:gd name="T88" fmla="*/ 182 w 2091"/>
                    <a:gd name="T89" fmla="*/ 927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91" h="931">
                      <a:moveTo>
                        <a:pt x="182" y="927"/>
                      </a:moveTo>
                      <a:lnTo>
                        <a:pt x="5" y="905"/>
                      </a:lnTo>
                      <a:lnTo>
                        <a:pt x="0" y="695"/>
                      </a:lnTo>
                      <a:lnTo>
                        <a:pt x="9" y="537"/>
                      </a:lnTo>
                      <a:lnTo>
                        <a:pt x="100" y="442"/>
                      </a:lnTo>
                      <a:lnTo>
                        <a:pt x="210" y="387"/>
                      </a:lnTo>
                      <a:lnTo>
                        <a:pt x="460" y="296"/>
                      </a:lnTo>
                      <a:lnTo>
                        <a:pt x="828" y="207"/>
                      </a:lnTo>
                      <a:lnTo>
                        <a:pt x="900" y="201"/>
                      </a:lnTo>
                      <a:lnTo>
                        <a:pt x="948" y="207"/>
                      </a:lnTo>
                      <a:lnTo>
                        <a:pt x="960" y="188"/>
                      </a:lnTo>
                      <a:lnTo>
                        <a:pt x="980" y="169"/>
                      </a:lnTo>
                      <a:lnTo>
                        <a:pt x="1003" y="173"/>
                      </a:lnTo>
                      <a:lnTo>
                        <a:pt x="1035" y="176"/>
                      </a:lnTo>
                      <a:lnTo>
                        <a:pt x="1049" y="138"/>
                      </a:lnTo>
                      <a:lnTo>
                        <a:pt x="1077" y="118"/>
                      </a:lnTo>
                      <a:lnTo>
                        <a:pt x="1106" y="112"/>
                      </a:lnTo>
                      <a:lnTo>
                        <a:pt x="1144" y="112"/>
                      </a:lnTo>
                      <a:lnTo>
                        <a:pt x="1138" y="82"/>
                      </a:lnTo>
                      <a:lnTo>
                        <a:pt x="1182" y="0"/>
                      </a:lnTo>
                      <a:lnTo>
                        <a:pt x="2040" y="22"/>
                      </a:lnTo>
                      <a:lnTo>
                        <a:pt x="2037" y="110"/>
                      </a:lnTo>
                      <a:lnTo>
                        <a:pt x="2053" y="188"/>
                      </a:lnTo>
                      <a:lnTo>
                        <a:pt x="2065" y="244"/>
                      </a:lnTo>
                      <a:lnTo>
                        <a:pt x="2080" y="314"/>
                      </a:lnTo>
                      <a:lnTo>
                        <a:pt x="2091" y="427"/>
                      </a:lnTo>
                      <a:lnTo>
                        <a:pt x="2077" y="494"/>
                      </a:lnTo>
                      <a:lnTo>
                        <a:pt x="2053" y="557"/>
                      </a:lnTo>
                      <a:lnTo>
                        <a:pt x="2023" y="610"/>
                      </a:lnTo>
                      <a:lnTo>
                        <a:pt x="1983" y="629"/>
                      </a:lnTo>
                      <a:lnTo>
                        <a:pt x="1921" y="648"/>
                      </a:lnTo>
                      <a:lnTo>
                        <a:pt x="1838" y="673"/>
                      </a:lnTo>
                      <a:lnTo>
                        <a:pt x="1801" y="717"/>
                      </a:lnTo>
                      <a:lnTo>
                        <a:pt x="1757" y="754"/>
                      </a:lnTo>
                      <a:lnTo>
                        <a:pt x="1686" y="786"/>
                      </a:lnTo>
                      <a:lnTo>
                        <a:pt x="1605" y="812"/>
                      </a:lnTo>
                      <a:lnTo>
                        <a:pt x="1475" y="827"/>
                      </a:lnTo>
                      <a:lnTo>
                        <a:pt x="1364" y="827"/>
                      </a:lnTo>
                      <a:lnTo>
                        <a:pt x="1279" y="818"/>
                      </a:lnTo>
                      <a:lnTo>
                        <a:pt x="1202" y="812"/>
                      </a:lnTo>
                      <a:lnTo>
                        <a:pt x="1144" y="843"/>
                      </a:lnTo>
                      <a:lnTo>
                        <a:pt x="1031" y="837"/>
                      </a:lnTo>
                      <a:lnTo>
                        <a:pt x="582" y="901"/>
                      </a:lnTo>
                      <a:lnTo>
                        <a:pt x="386" y="931"/>
                      </a:lnTo>
                      <a:lnTo>
                        <a:pt x="182" y="927"/>
                      </a:lnTo>
                      <a:close/>
                    </a:path>
                  </a:pathLst>
                </a:custGeom>
                <a:solidFill>
                  <a:srgbClr val="606060"/>
                </a:solidFill>
                <a:ln w="158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25" name="Freeform 873"/>
                <p:cNvSpPr>
                  <a:spLocks/>
                </p:cNvSpPr>
                <p:nvPr/>
              </p:nvSpPr>
              <p:spPr bwMode="auto">
                <a:xfrm flipH="1">
                  <a:off x="1192" y="1809"/>
                  <a:ext cx="207" cy="95"/>
                </a:xfrm>
                <a:custGeom>
                  <a:avLst/>
                  <a:gdLst>
                    <a:gd name="T0" fmla="*/ 1986 w 2049"/>
                    <a:gd name="T1" fmla="*/ 90 h 829"/>
                    <a:gd name="T2" fmla="*/ 2037 w 2049"/>
                    <a:gd name="T3" fmla="*/ 199 h 829"/>
                    <a:gd name="T4" fmla="*/ 1995 w 2049"/>
                    <a:gd name="T5" fmla="*/ 512 h 829"/>
                    <a:gd name="T6" fmla="*/ 1882 w 2049"/>
                    <a:gd name="T7" fmla="*/ 512 h 829"/>
                    <a:gd name="T8" fmla="*/ 1754 w 2049"/>
                    <a:gd name="T9" fmla="*/ 624 h 829"/>
                    <a:gd name="T10" fmla="*/ 1460 w 2049"/>
                    <a:gd name="T11" fmla="*/ 701 h 829"/>
                    <a:gd name="T12" fmla="*/ 1181 w 2049"/>
                    <a:gd name="T13" fmla="*/ 701 h 829"/>
                    <a:gd name="T14" fmla="*/ 1287 w 2049"/>
                    <a:gd name="T15" fmla="*/ 589 h 829"/>
                    <a:gd name="T16" fmla="*/ 1155 w 2049"/>
                    <a:gd name="T17" fmla="*/ 697 h 829"/>
                    <a:gd name="T18" fmla="*/ 1017 w 2049"/>
                    <a:gd name="T19" fmla="*/ 724 h 829"/>
                    <a:gd name="T20" fmla="*/ 1109 w 2049"/>
                    <a:gd name="T21" fmla="*/ 652 h 829"/>
                    <a:gd name="T22" fmla="*/ 963 w 2049"/>
                    <a:gd name="T23" fmla="*/ 733 h 829"/>
                    <a:gd name="T24" fmla="*/ 491 w 2049"/>
                    <a:gd name="T25" fmla="*/ 797 h 829"/>
                    <a:gd name="T26" fmla="*/ 495 w 2049"/>
                    <a:gd name="T27" fmla="*/ 742 h 829"/>
                    <a:gd name="T28" fmla="*/ 486 w 2049"/>
                    <a:gd name="T29" fmla="*/ 720 h 829"/>
                    <a:gd name="T30" fmla="*/ 319 w 2049"/>
                    <a:gd name="T31" fmla="*/ 815 h 829"/>
                    <a:gd name="T32" fmla="*/ 473 w 2049"/>
                    <a:gd name="T33" fmla="*/ 669 h 829"/>
                    <a:gd name="T34" fmla="*/ 300 w 2049"/>
                    <a:gd name="T35" fmla="*/ 765 h 829"/>
                    <a:gd name="T36" fmla="*/ 214 w 2049"/>
                    <a:gd name="T37" fmla="*/ 742 h 829"/>
                    <a:gd name="T38" fmla="*/ 182 w 2049"/>
                    <a:gd name="T39" fmla="*/ 746 h 829"/>
                    <a:gd name="T40" fmla="*/ 59 w 2049"/>
                    <a:gd name="T41" fmla="*/ 793 h 829"/>
                    <a:gd name="T42" fmla="*/ 0 w 2049"/>
                    <a:gd name="T43" fmla="*/ 674 h 829"/>
                    <a:gd name="T44" fmla="*/ 40 w 2049"/>
                    <a:gd name="T45" fmla="*/ 435 h 829"/>
                    <a:gd name="T46" fmla="*/ 296 w 2049"/>
                    <a:gd name="T47" fmla="*/ 298 h 829"/>
                    <a:gd name="T48" fmla="*/ 795 w 2049"/>
                    <a:gd name="T49" fmla="*/ 145 h 829"/>
                    <a:gd name="T50" fmla="*/ 968 w 2049"/>
                    <a:gd name="T51" fmla="*/ 207 h 829"/>
                    <a:gd name="T52" fmla="*/ 1040 w 2049"/>
                    <a:gd name="T53" fmla="*/ 217 h 829"/>
                    <a:gd name="T54" fmla="*/ 953 w 2049"/>
                    <a:gd name="T55" fmla="*/ 131 h 829"/>
                    <a:gd name="T56" fmla="*/ 1008 w 2049"/>
                    <a:gd name="T57" fmla="*/ 108 h 829"/>
                    <a:gd name="T58" fmla="*/ 1063 w 2049"/>
                    <a:gd name="T59" fmla="*/ 163 h 829"/>
                    <a:gd name="T60" fmla="*/ 1068 w 2049"/>
                    <a:gd name="T61" fmla="*/ 135 h 829"/>
                    <a:gd name="T62" fmla="*/ 1059 w 2049"/>
                    <a:gd name="T63" fmla="*/ 67 h 829"/>
                    <a:gd name="T64" fmla="*/ 1186 w 2049"/>
                    <a:gd name="T65" fmla="*/ 113 h 829"/>
                    <a:gd name="T66" fmla="*/ 1173 w 2049"/>
                    <a:gd name="T67" fmla="*/ 63 h 829"/>
                    <a:gd name="T68" fmla="*/ 1145 w 2049"/>
                    <a:gd name="T69" fmla="*/ 0 h 829"/>
                    <a:gd name="T70" fmla="*/ 1277 w 2049"/>
                    <a:gd name="T71" fmla="*/ 54 h 829"/>
                    <a:gd name="T72" fmla="*/ 1514 w 2049"/>
                    <a:gd name="T73" fmla="*/ 104 h 829"/>
                    <a:gd name="T74" fmla="*/ 1567 w 2049"/>
                    <a:gd name="T75" fmla="*/ 35 h 829"/>
                    <a:gd name="T76" fmla="*/ 1626 w 2049"/>
                    <a:gd name="T77" fmla="*/ 113 h 829"/>
                    <a:gd name="T78" fmla="*/ 1745 w 2049"/>
                    <a:gd name="T79" fmla="*/ 63 h 829"/>
                    <a:gd name="T80" fmla="*/ 1795 w 2049"/>
                    <a:gd name="T81" fmla="*/ 131 h 829"/>
                    <a:gd name="T82" fmla="*/ 1946 w 2049"/>
                    <a:gd name="T83" fmla="*/ 108 h 829"/>
                    <a:gd name="T84" fmla="*/ 1982 w 2049"/>
                    <a:gd name="T85" fmla="*/ 31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49" h="829">
                      <a:moveTo>
                        <a:pt x="1982" y="31"/>
                      </a:moveTo>
                      <a:lnTo>
                        <a:pt x="1986" y="90"/>
                      </a:lnTo>
                      <a:lnTo>
                        <a:pt x="2010" y="67"/>
                      </a:lnTo>
                      <a:lnTo>
                        <a:pt x="2037" y="199"/>
                      </a:lnTo>
                      <a:lnTo>
                        <a:pt x="2049" y="353"/>
                      </a:lnTo>
                      <a:lnTo>
                        <a:pt x="1995" y="512"/>
                      </a:lnTo>
                      <a:lnTo>
                        <a:pt x="1868" y="549"/>
                      </a:lnTo>
                      <a:lnTo>
                        <a:pt x="1882" y="512"/>
                      </a:lnTo>
                      <a:lnTo>
                        <a:pt x="1814" y="567"/>
                      </a:lnTo>
                      <a:lnTo>
                        <a:pt x="1754" y="624"/>
                      </a:lnTo>
                      <a:lnTo>
                        <a:pt x="1622" y="688"/>
                      </a:lnTo>
                      <a:lnTo>
                        <a:pt x="1460" y="701"/>
                      </a:lnTo>
                      <a:lnTo>
                        <a:pt x="1264" y="710"/>
                      </a:lnTo>
                      <a:lnTo>
                        <a:pt x="1181" y="701"/>
                      </a:lnTo>
                      <a:lnTo>
                        <a:pt x="1255" y="669"/>
                      </a:lnTo>
                      <a:lnTo>
                        <a:pt x="1287" y="589"/>
                      </a:lnTo>
                      <a:lnTo>
                        <a:pt x="1228" y="656"/>
                      </a:lnTo>
                      <a:lnTo>
                        <a:pt x="1155" y="697"/>
                      </a:lnTo>
                      <a:lnTo>
                        <a:pt x="1086" y="733"/>
                      </a:lnTo>
                      <a:lnTo>
                        <a:pt x="1017" y="724"/>
                      </a:lnTo>
                      <a:lnTo>
                        <a:pt x="1063" y="692"/>
                      </a:lnTo>
                      <a:lnTo>
                        <a:pt x="1109" y="652"/>
                      </a:lnTo>
                      <a:lnTo>
                        <a:pt x="1036" y="678"/>
                      </a:lnTo>
                      <a:lnTo>
                        <a:pt x="963" y="733"/>
                      </a:lnTo>
                      <a:lnTo>
                        <a:pt x="726" y="761"/>
                      </a:lnTo>
                      <a:lnTo>
                        <a:pt x="491" y="797"/>
                      </a:lnTo>
                      <a:lnTo>
                        <a:pt x="409" y="793"/>
                      </a:lnTo>
                      <a:lnTo>
                        <a:pt x="495" y="742"/>
                      </a:lnTo>
                      <a:lnTo>
                        <a:pt x="581" y="724"/>
                      </a:lnTo>
                      <a:lnTo>
                        <a:pt x="486" y="720"/>
                      </a:lnTo>
                      <a:lnTo>
                        <a:pt x="414" y="752"/>
                      </a:lnTo>
                      <a:lnTo>
                        <a:pt x="319" y="815"/>
                      </a:lnTo>
                      <a:lnTo>
                        <a:pt x="386" y="720"/>
                      </a:lnTo>
                      <a:lnTo>
                        <a:pt x="473" y="669"/>
                      </a:lnTo>
                      <a:lnTo>
                        <a:pt x="359" y="692"/>
                      </a:lnTo>
                      <a:lnTo>
                        <a:pt x="300" y="765"/>
                      </a:lnTo>
                      <a:lnTo>
                        <a:pt x="287" y="829"/>
                      </a:lnTo>
                      <a:lnTo>
                        <a:pt x="214" y="742"/>
                      </a:lnTo>
                      <a:lnTo>
                        <a:pt x="140" y="701"/>
                      </a:lnTo>
                      <a:lnTo>
                        <a:pt x="182" y="746"/>
                      </a:lnTo>
                      <a:lnTo>
                        <a:pt x="241" y="829"/>
                      </a:lnTo>
                      <a:lnTo>
                        <a:pt x="59" y="793"/>
                      </a:lnTo>
                      <a:lnTo>
                        <a:pt x="23" y="778"/>
                      </a:lnTo>
                      <a:lnTo>
                        <a:pt x="0" y="674"/>
                      </a:lnTo>
                      <a:lnTo>
                        <a:pt x="13" y="530"/>
                      </a:lnTo>
                      <a:lnTo>
                        <a:pt x="40" y="435"/>
                      </a:lnTo>
                      <a:lnTo>
                        <a:pt x="155" y="362"/>
                      </a:lnTo>
                      <a:lnTo>
                        <a:pt x="296" y="298"/>
                      </a:lnTo>
                      <a:lnTo>
                        <a:pt x="572" y="207"/>
                      </a:lnTo>
                      <a:lnTo>
                        <a:pt x="795" y="145"/>
                      </a:lnTo>
                      <a:lnTo>
                        <a:pt x="917" y="135"/>
                      </a:lnTo>
                      <a:lnTo>
                        <a:pt x="968" y="207"/>
                      </a:lnTo>
                      <a:lnTo>
                        <a:pt x="1123" y="285"/>
                      </a:lnTo>
                      <a:lnTo>
                        <a:pt x="1040" y="217"/>
                      </a:lnTo>
                      <a:lnTo>
                        <a:pt x="977" y="182"/>
                      </a:lnTo>
                      <a:lnTo>
                        <a:pt x="953" y="131"/>
                      </a:lnTo>
                      <a:lnTo>
                        <a:pt x="963" y="108"/>
                      </a:lnTo>
                      <a:lnTo>
                        <a:pt x="1008" y="108"/>
                      </a:lnTo>
                      <a:lnTo>
                        <a:pt x="1036" y="135"/>
                      </a:lnTo>
                      <a:lnTo>
                        <a:pt x="1063" y="163"/>
                      </a:lnTo>
                      <a:lnTo>
                        <a:pt x="1132" y="190"/>
                      </a:lnTo>
                      <a:lnTo>
                        <a:pt x="1068" y="135"/>
                      </a:lnTo>
                      <a:lnTo>
                        <a:pt x="1040" y="95"/>
                      </a:lnTo>
                      <a:lnTo>
                        <a:pt x="1059" y="67"/>
                      </a:lnTo>
                      <a:lnTo>
                        <a:pt x="1113" y="50"/>
                      </a:lnTo>
                      <a:lnTo>
                        <a:pt x="1186" y="113"/>
                      </a:lnTo>
                      <a:lnTo>
                        <a:pt x="1255" y="154"/>
                      </a:lnTo>
                      <a:lnTo>
                        <a:pt x="1173" y="63"/>
                      </a:lnTo>
                      <a:lnTo>
                        <a:pt x="1145" y="27"/>
                      </a:lnTo>
                      <a:lnTo>
                        <a:pt x="1145" y="0"/>
                      </a:lnTo>
                      <a:lnTo>
                        <a:pt x="1213" y="10"/>
                      </a:lnTo>
                      <a:lnTo>
                        <a:pt x="1277" y="54"/>
                      </a:lnTo>
                      <a:lnTo>
                        <a:pt x="1319" y="86"/>
                      </a:lnTo>
                      <a:lnTo>
                        <a:pt x="1514" y="104"/>
                      </a:lnTo>
                      <a:lnTo>
                        <a:pt x="1508" y="54"/>
                      </a:lnTo>
                      <a:lnTo>
                        <a:pt x="1567" y="35"/>
                      </a:lnTo>
                      <a:lnTo>
                        <a:pt x="1567" y="99"/>
                      </a:lnTo>
                      <a:lnTo>
                        <a:pt x="1626" y="113"/>
                      </a:lnTo>
                      <a:lnTo>
                        <a:pt x="1754" y="131"/>
                      </a:lnTo>
                      <a:lnTo>
                        <a:pt x="1745" y="63"/>
                      </a:lnTo>
                      <a:lnTo>
                        <a:pt x="1790" y="63"/>
                      </a:lnTo>
                      <a:lnTo>
                        <a:pt x="1795" y="131"/>
                      </a:lnTo>
                      <a:lnTo>
                        <a:pt x="1868" y="127"/>
                      </a:lnTo>
                      <a:lnTo>
                        <a:pt x="1946" y="108"/>
                      </a:lnTo>
                      <a:lnTo>
                        <a:pt x="1950" y="54"/>
                      </a:lnTo>
                      <a:lnTo>
                        <a:pt x="1982" y="3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26" name="Freeform 874"/>
                <p:cNvSpPr>
                  <a:spLocks/>
                </p:cNvSpPr>
                <p:nvPr/>
              </p:nvSpPr>
              <p:spPr bwMode="auto">
                <a:xfrm flipH="1">
                  <a:off x="1221" y="1843"/>
                  <a:ext cx="29" cy="6"/>
                </a:xfrm>
                <a:custGeom>
                  <a:avLst/>
                  <a:gdLst>
                    <a:gd name="T0" fmla="*/ 280 w 280"/>
                    <a:gd name="T1" fmla="*/ 0 h 48"/>
                    <a:gd name="T2" fmla="*/ 149 w 280"/>
                    <a:gd name="T3" fmla="*/ 48 h 48"/>
                    <a:gd name="T4" fmla="*/ 0 w 280"/>
                    <a:gd name="T5" fmla="*/ 35 h 48"/>
                    <a:gd name="T6" fmla="*/ 280 w 280"/>
                    <a:gd name="T7" fmla="*/ 0 h 48"/>
                  </a:gdLst>
                  <a:ahLst/>
                  <a:cxnLst>
                    <a:cxn ang="0">
                      <a:pos x="T0" y="T1"/>
                    </a:cxn>
                    <a:cxn ang="0">
                      <a:pos x="T2" y="T3"/>
                    </a:cxn>
                    <a:cxn ang="0">
                      <a:pos x="T4" y="T5"/>
                    </a:cxn>
                    <a:cxn ang="0">
                      <a:pos x="T6" y="T7"/>
                    </a:cxn>
                  </a:cxnLst>
                  <a:rect l="0" t="0" r="r" b="b"/>
                  <a:pathLst>
                    <a:path w="280" h="48">
                      <a:moveTo>
                        <a:pt x="280" y="0"/>
                      </a:moveTo>
                      <a:lnTo>
                        <a:pt x="149" y="48"/>
                      </a:lnTo>
                      <a:lnTo>
                        <a:pt x="0" y="35"/>
                      </a:lnTo>
                      <a:lnTo>
                        <a:pt x="28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27" name="Freeform 875"/>
                <p:cNvSpPr>
                  <a:spLocks/>
                </p:cNvSpPr>
                <p:nvPr/>
              </p:nvSpPr>
              <p:spPr bwMode="auto">
                <a:xfrm flipH="1">
                  <a:off x="1193" y="1834"/>
                  <a:ext cx="17" cy="7"/>
                </a:xfrm>
                <a:custGeom>
                  <a:avLst/>
                  <a:gdLst>
                    <a:gd name="T0" fmla="*/ 170 w 170"/>
                    <a:gd name="T1" fmla="*/ 0 h 57"/>
                    <a:gd name="T2" fmla="*/ 125 w 170"/>
                    <a:gd name="T3" fmla="*/ 35 h 57"/>
                    <a:gd name="T4" fmla="*/ 0 w 170"/>
                    <a:gd name="T5" fmla="*/ 53 h 57"/>
                    <a:gd name="T6" fmla="*/ 130 w 170"/>
                    <a:gd name="T7" fmla="*/ 57 h 57"/>
                    <a:gd name="T8" fmla="*/ 170 w 170"/>
                    <a:gd name="T9" fmla="*/ 0 h 57"/>
                  </a:gdLst>
                  <a:ahLst/>
                  <a:cxnLst>
                    <a:cxn ang="0">
                      <a:pos x="T0" y="T1"/>
                    </a:cxn>
                    <a:cxn ang="0">
                      <a:pos x="T2" y="T3"/>
                    </a:cxn>
                    <a:cxn ang="0">
                      <a:pos x="T4" y="T5"/>
                    </a:cxn>
                    <a:cxn ang="0">
                      <a:pos x="T6" y="T7"/>
                    </a:cxn>
                    <a:cxn ang="0">
                      <a:pos x="T8" y="T9"/>
                    </a:cxn>
                  </a:cxnLst>
                  <a:rect l="0" t="0" r="r" b="b"/>
                  <a:pathLst>
                    <a:path w="170" h="57">
                      <a:moveTo>
                        <a:pt x="170" y="0"/>
                      </a:moveTo>
                      <a:lnTo>
                        <a:pt x="125" y="35"/>
                      </a:lnTo>
                      <a:lnTo>
                        <a:pt x="0" y="53"/>
                      </a:lnTo>
                      <a:lnTo>
                        <a:pt x="130" y="57"/>
                      </a:lnTo>
                      <a:lnTo>
                        <a:pt x="17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28" name="Freeform 876"/>
                <p:cNvSpPr>
                  <a:spLocks/>
                </p:cNvSpPr>
                <p:nvPr/>
              </p:nvSpPr>
              <p:spPr bwMode="auto">
                <a:xfrm flipH="1">
                  <a:off x="1265" y="1829"/>
                  <a:ext cx="27" cy="17"/>
                </a:xfrm>
                <a:custGeom>
                  <a:avLst/>
                  <a:gdLst>
                    <a:gd name="T0" fmla="*/ 263 w 263"/>
                    <a:gd name="T1" fmla="*/ 0 h 143"/>
                    <a:gd name="T2" fmla="*/ 145 w 263"/>
                    <a:gd name="T3" fmla="*/ 13 h 143"/>
                    <a:gd name="T4" fmla="*/ 122 w 263"/>
                    <a:gd name="T5" fmla="*/ 31 h 143"/>
                    <a:gd name="T6" fmla="*/ 122 w 263"/>
                    <a:gd name="T7" fmla="*/ 76 h 143"/>
                    <a:gd name="T8" fmla="*/ 113 w 263"/>
                    <a:gd name="T9" fmla="*/ 124 h 143"/>
                    <a:gd name="T10" fmla="*/ 0 w 263"/>
                    <a:gd name="T11" fmla="*/ 143 h 143"/>
                    <a:gd name="T12" fmla="*/ 136 w 263"/>
                    <a:gd name="T13" fmla="*/ 138 h 143"/>
                    <a:gd name="T14" fmla="*/ 159 w 263"/>
                    <a:gd name="T15" fmla="*/ 48 h 143"/>
                    <a:gd name="T16" fmla="*/ 263 w 263"/>
                    <a:gd name="T1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3" h="143">
                      <a:moveTo>
                        <a:pt x="263" y="0"/>
                      </a:moveTo>
                      <a:lnTo>
                        <a:pt x="145" y="13"/>
                      </a:lnTo>
                      <a:lnTo>
                        <a:pt x="122" y="31"/>
                      </a:lnTo>
                      <a:lnTo>
                        <a:pt x="122" y="76"/>
                      </a:lnTo>
                      <a:lnTo>
                        <a:pt x="113" y="124"/>
                      </a:lnTo>
                      <a:lnTo>
                        <a:pt x="0" y="143"/>
                      </a:lnTo>
                      <a:lnTo>
                        <a:pt x="136" y="138"/>
                      </a:lnTo>
                      <a:lnTo>
                        <a:pt x="159" y="48"/>
                      </a:lnTo>
                      <a:lnTo>
                        <a:pt x="263"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29" name="Freeform 877"/>
                <p:cNvSpPr>
                  <a:spLocks/>
                </p:cNvSpPr>
                <p:nvPr/>
              </p:nvSpPr>
              <p:spPr bwMode="auto">
                <a:xfrm flipH="1">
                  <a:off x="1292" y="1867"/>
                  <a:ext cx="86" cy="24"/>
                </a:xfrm>
                <a:custGeom>
                  <a:avLst/>
                  <a:gdLst>
                    <a:gd name="T0" fmla="*/ 853 w 853"/>
                    <a:gd name="T1" fmla="*/ 0 h 212"/>
                    <a:gd name="T2" fmla="*/ 636 w 853"/>
                    <a:gd name="T3" fmla="*/ 10 h 212"/>
                    <a:gd name="T4" fmla="*/ 413 w 853"/>
                    <a:gd name="T5" fmla="*/ 63 h 212"/>
                    <a:gd name="T6" fmla="*/ 249 w 853"/>
                    <a:gd name="T7" fmla="*/ 71 h 212"/>
                    <a:gd name="T8" fmla="*/ 114 w 853"/>
                    <a:gd name="T9" fmla="*/ 99 h 212"/>
                    <a:gd name="T10" fmla="*/ 64 w 853"/>
                    <a:gd name="T11" fmla="*/ 170 h 212"/>
                    <a:gd name="T12" fmla="*/ 0 w 853"/>
                    <a:gd name="T13" fmla="*/ 212 h 212"/>
                    <a:gd name="T14" fmla="*/ 64 w 853"/>
                    <a:gd name="T15" fmla="*/ 198 h 212"/>
                    <a:gd name="T16" fmla="*/ 123 w 853"/>
                    <a:gd name="T17" fmla="*/ 117 h 212"/>
                    <a:gd name="T18" fmla="*/ 304 w 853"/>
                    <a:gd name="T19" fmla="*/ 81 h 212"/>
                    <a:gd name="T20" fmla="*/ 413 w 853"/>
                    <a:gd name="T21" fmla="*/ 81 h 212"/>
                    <a:gd name="T22" fmla="*/ 500 w 853"/>
                    <a:gd name="T23" fmla="*/ 63 h 212"/>
                    <a:gd name="T24" fmla="*/ 649 w 853"/>
                    <a:gd name="T25" fmla="*/ 23 h 212"/>
                    <a:gd name="T26" fmla="*/ 853 w 853"/>
                    <a:gd name="T2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3" h="212">
                      <a:moveTo>
                        <a:pt x="853" y="0"/>
                      </a:moveTo>
                      <a:lnTo>
                        <a:pt x="636" y="10"/>
                      </a:lnTo>
                      <a:lnTo>
                        <a:pt x="413" y="63"/>
                      </a:lnTo>
                      <a:lnTo>
                        <a:pt x="249" y="71"/>
                      </a:lnTo>
                      <a:lnTo>
                        <a:pt x="114" y="99"/>
                      </a:lnTo>
                      <a:lnTo>
                        <a:pt x="64" y="170"/>
                      </a:lnTo>
                      <a:lnTo>
                        <a:pt x="0" y="212"/>
                      </a:lnTo>
                      <a:lnTo>
                        <a:pt x="64" y="198"/>
                      </a:lnTo>
                      <a:lnTo>
                        <a:pt x="123" y="117"/>
                      </a:lnTo>
                      <a:lnTo>
                        <a:pt x="304" y="81"/>
                      </a:lnTo>
                      <a:lnTo>
                        <a:pt x="413" y="81"/>
                      </a:lnTo>
                      <a:lnTo>
                        <a:pt x="500" y="63"/>
                      </a:lnTo>
                      <a:lnTo>
                        <a:pt x="649" y="23"/>
                      </a:lnTo>
                      <a:lnTo>
                        <a:pt x="853"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30" name="Freeform 878"/>
                <p:cNvSpPr>
                  <a:spLocks/>
                </p:cNvSpPr>
                <p:nvPr/>
              </p:nvSpPr>
              <p:spPr bwMode="auto">
                <a:xfrm flipH="1">
                  <a:off x="1289" y="1682"/>
                  <a:ext cx="75" cy="44"/>
                </a:xfrm>
                <a:custGeom>
                  <a:avLst/>
                  <a:gdLst>
                    <a:gd name="T0" fmla="*/ 679 w 751"/>
                    <a:gd name="T1" fmla="*/ 379 h 379"/>
                    <a:gd name="T2" fmla="*/ 639 w 751"/>
                    <a:gd name="T3" fmla="*/ 370 h 379"/>
                    <a:gd name="T4" fmla="*/ 600 w 751"/>
                    <a:gd name="T5" fmla="*/ 352 h 379"/>
                    <a:gd name="T6" fmla="*/ 564 w 751"/>
                    <a:gd name="T7" fmla="*/ 344 h 379"/>
                    <a:gd name="T8" fmla="*/ 502 w 751"/>
                    <a:gd name="T9" fmla="*/ 353 h 379"/>
                    <a:gd name="T10" fmla="*/ 457 w 751"/>
                    <a:gd name="T11" fmla="*/ 352 h 379"/>
                    <a:gd name="T12" fmla="*/ 425 w 751"/>
                    <a:gd name="T13" fmla="*/ 341 h 379"/>
                    <a:gd name="T14" fmla="*/ 399 w 751"/>
                    <a:gd name="T15" fmla="*/ 332 h 379"/>
                    <a:gd name="T16" fmla="*/ 373 w 751"/>
                    <a:gd name="T17" fmla="*/ 320 h 379"/>
                    <a:gd name="T18" fmla="*/ 346 w 751"/>
                    <a:gd name="T19" fmla="*/ 295 h 379"/>
                    <a:gd name="T20" fmla="*/ 324 w 751"/>
                    <a:gd name="T21" fmla="*/ 273 h 379"/>
                    <a:gd name="T22" fmla="*/ 288 w 751"/>
                    <a:gd name="T23" fmla="*/ 246 h 379"/>
                    <a:gd name="T24" fmla="*/ 238 w 751"/>
                    <a:gd name="T25" fmla="*/ 254 h 379"/>
                    <a:gd name="T26" fmla="*/ 208 w 751"/>
                    <a:gd name="T27" fmla="*/ 256 h 379"/>
                    <a:gd name="T28" fmla="*/ 190 w 751"/>
                    <a:gd name="T29" fmla="*/ 251 h 379"/>
                    <a:gd name="T30" fmla="*/ 182 w 751"/>
                    <a:gd name="T31" fmla="*/ 243 h 379"/>
                    <a:gd name="T32" fmla="*/ 176 w 751"/>
                    <a:gd name="T33" fmla="*/ 228 h 379"/>
                    <a:gd name="T34" fmla="*/ 180 w 751"/>
                    <a:gd name="T35" fmla="*/ 215 h 379"/>
                    <a:gd name="T36" fmla="*/ 190 w 751"/>
                    <a:gd name="T37" fmla="*/ 200 h 379"/>
                    <a:gd name="T38" fmla="*/ 208 w 751"/>
                    <a:gd name="T39" fmla="*/ 193 h 379"/>
                    <a:gd name="T40" fmla="*/ 248 w 751"/>
                    <a:gd name="T41" fmla="*/ 188 h 379"/>
                    <a:gd name="T42" fmla="*/ 296 w 751"/>
                    <a:gd name="T43" fmla="*/ 171 h 379"/>
                    <a:gd name="T44" fmla="*/ 256 w 751"/>
                    <a:gd name="T45" fmla="*/ 140 h 379"/>
                    <a:gd name="T46" fmla="*/ 209 w 751"/>
                    <a:gd name="T47" fmla="*/ 121 h 379"/>
                    <a:gd name="T48" fmla="*/ 168 w 751"/>
                    <a:gd name="T49" fmla="*/ 124 h 379"/>
                    <a:gd name="T50" fmla="*/ 121 w 751"/>
                    <a:gd name="T51" fmla="*/ 121 h 379"/>
                    <a:gd name="T52" fmla="*/ 93 w 751"/>
                    <a:gd name="T53" fmla="*/ 131 h 379"/>
                    <a:gd name="T54" fmla="*/ 54 w 751"/>
                    <a:gd name="T55" fmla="*/ 132 h 379"/>
                    <a:gd name="T56" fmla="*/ 42 w 751"/>
                    <a:gd name="T57" fmla="*/ 121 h 379"/>
                    <a:gd name="T58" fmla="*/ 39 w 751"/>
                    <a:gd name="T59" fmla="*/ 105 h 379"/>
                    <a:gd name="T60" fmla="*/ 18 w 751"/>
                    <a:gd name="T61" fmla="*/ 106 h 379"/>
                    <a:gd name="T62" fmla="*/ 6 w 751"/>
                    <a:gd name="T63" fmla="*/ 103 h 379"/>
                    <a:gd name="T64" fmla="*/ 0 w 751"/>
                    <a:gd name="T65" fmla="*/ 87 h 379"/>
                    <a:gd name="T66" fmla="*/ 4 w 751"/>
                    <a:gd name="T67" fmla="*/ 74 h 379"/>
                    <a:gd name="T68" fmla="*/ 15 w 751"/>
                    <a:gd name="T69" fmla="*/ 68 h 379"/>
                    <a:gd name="T70" fmla="*/ 36 w 751"/>
                    <a:gd name="T71" fmla="*/ 56 h 379"/>
                    <a:gd name="T72" fmla="*/ 52 w 751"/>
                    <a:gd name="T73" fmla="*/ 44 h 379"/>
                    <a:gd name="T74" fmla="*/ 71 w 751"/>
                    <a:gd name="T75" fmla="*/ 34 h 379"/>
                    <a:gd name="T76" fmla="*/ 93 w 751"/>
                    <a:gd name="T77" fmla="*/ 27 h 379"/>
                    <a:gd name="T78" fmla="*/ 112 w 751"/>
                    <a:gd name="T79" fmla="*/ 27 h 379"/>
                    <a:gd name="T80" fmla="*/ 203 w 751"/>
                    <a:gd name="T81" fmla="*/ 9 h 379"/>
                    <a:gd name="T82" fmla="*/ 222 w 751"/>
                    <a:gd name="T83" fmla="*/ 4 h 379"/>
                    <a:gd name="T84" fmla="*/ 244 w 751"/>
                    <a:gd name="T85" fmla="*/ 0 h 379"/>
                    <a:gd name="T86" fmla="*/ 267 w 751"/>
                    <a:gd name="T87" fmla="*/ 4 h 379"/>
                    <a:gd name="T88" fmla="*/ 295 w 751"/>
                    <a:gd name="T89" fmla="*/ 13 h 379"/>
                    <a:gd name="T90" fmla="*/ 373 w 751"/>
                    <a:gd name="T91" fmla="*/ 56 h 379"/>
                    <a:gd name="T92" fmla="*/ 410 w 751"/>
                    <a:gd name="T93" fmla="*/ 64 h 379"/>
                    <a:gd name="T94" fmla="*/ 443 w 751"/>
                    <a:gd name="T95" fmla="*/ 71 h 379"/>
                    <a:gd name="T96" fmla="*/ 469 w 751"/>
                    <a:gd name="T97" fmla="*/ 87 h 379"/>
                    <a:gd name="T98" fmla="*/ 484 w 751"/>
                    <a:gd name="T99" fmla="*/ 108 h 379"/>
                    <a:gd name="T100" fmla="*/ 549 w 751"/>
                    <a:gd name="T101" fmla="*/ 153 h 379"/>
                    <a:gd name="T102" fmla="*/ 578 w 751"/>
                    <a:gd name="T103" fmla="*/ 174 h 379"/>
                    <a:gd name="T104" fmla="*/ 617 w 751"/>
                    <a:gd name="T105" fmla="*/ 215 h 379"/>
                    <a:gd name="T106" fmla="*/ 641 w 751"/>
                    <a:gd name="T107" fmla="*/ 227 h 379"/>
                    <a:gd name="T108" fmla="*/ 751 w 751"/>
                    <a:gd name="T109" fmla="*/ 232 h 379"/>
                    <a:gd name="T110" fmla="*/ 679 w 751"/>
                    <a:gd name="T111"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1" h="379">
                      <a:moveTo>
                        <a:pt x="679" y="379"/>
                      </a:moveTo>
                      <a:lnTo>
                        <a:pt x="639" y="370"/>
                      </a:lnTo>
                      <a:lnTo>
                        <a:pt x="600" y="352"/>
                      </a:lnTo>
                      <a:lnTo>
                        <a:pt x="564" y="344"/>
                      </a:lnTo>
                      <a:lnTo>
                        <a:pt x="502" y="353"/>
                      </a:lnTo>
                      <a:lnTo>
                        <a:pt x="457" y="352"/>
                      </a:lnTo>
                      <a:lnTo>
                        <a:pt x="425" y="341"/>
                      </a:lnTo>
                      <a:lnTo>
                        <a:pt x="399" y="332"/>
                      </a:lnTo>
                      <a:lnTo>
                        <a:pt x="373" y="320"/>
                      </a:lnTo>
                      <a:lnTo>
                        <a:pt x="346" y="295"/>
                      </a:lnTo>
                      <a:lnTo>
                        <a:pt x="324" y="273"/>
                      </a:lnTo>
                      <a:lnTo>
                        <a:pt x="288" y="246"/>
                      </a:lnTo>
                      <a:lnTo>
                        <a:pt x="238" y="254"/>
                      </a:lnTo>
                      <a:lnTo>
                        <a:pt x="208" y="256"/>
                      </a:lnTo>
                      <a:lnTo>
                        <a:pt x="190" y="251"/>
                      </a:lnTo>
                      <a:lnTo>
                        <a:pt x="182" y="243"/>
                      </a:lnTo>
                      <a:lnTo>
                        <a:pt x="176" y="228"/>
                      </a:lnTo>
                      <a:lnTo>
                        <a:pt x="180" y="215"/>
                      </a:lnTo>
                      <a:lnTo>
                        <a:pt x="190" y="200"/>
                      </a:lnTo>
                      <a:lnTo>
                        <a:pt x="208" y="193"/>
                      </a:lnTo>
                      <a:lnTo>
                        <a:pt x="248" y="188"/>
                      </a:lnTo>
                      <a:lnTo>
                        <a:pt x="296" y="171"/>
                      </a:lnTo>
                      <a:lnTo>
                        <a:pt x="256" y="140"/>
                      </a:lnTo>
                      <a:lnTo>
                        <a:pt x="209" y="121"/>
                      </a:lnTo>
                      <a:lnTo>
                        <a:pt x="168" y="124"/>
                      </a:lnTo>
                      <a:lnTo>
                        <a:pt x="121" y="121"/>
                      </a:lnTo>
                      <a:lnTo>
                        <a:pt x="93" y="131"/>
                      </a:lnTo>
                      <a:lnTo>
                        <a:pt x="54" y="132"/>
                      </a:lnTo>
                      <a:lnTo>
                        <a:pt x="42" y="121"/>
                      </a:lnTo>
                      <a:lnTo>
                        <a:pt x="39" y="105"/>
                      </a:lnTo>
                      <a:lnTo>
                        <a:pt x="18" y="106"/>
                      </a:lnTo>
                      <a:lnTo>
                        <a:pt x="6" y="103"/>
                      </a:lnTo>
                      <a:lnTo>
                        <a:pt x="0" y="87"/>
                      </a:lnTo>
                      <a:lnTo>
                        <a:pt x="4" y="74"/>
                      </a:lnTo>
                      <a:lnTo>
                        <a:pt x="15" y="68"/>
                      </a:lnTo>
                      <a:lnTo>
                        <a:pt x="36" y="56"/>
                      </a:lnTo>
                      <a:lnTo>
                        <a:pt x="52" y="44"/>
                      </a:lnTo>
                      <a:lnTo>
                        <a:pt x="71" y="34"/>
                      </a:lnTo>
                      <a:lnTo>
                        <a:pt x="93" y="27"/>
                      </a:lnTo>
                      <a:lnTo>
                        <a:pt x="112" y="27"/>
                      </a:lnTo>
                      <a:lnTo>
                        <a:pt x="203" y="9"/>
                      </a:lnTo>
                      <a:lnTo>
                        <a:pt x="222" y="4"/>
                      </a:lnTo>
                      <a:lnTo>
                        <a:pt x="244" y="0"/>
                      </a:lnTo>
                      <a:lnTo>
                        <a:pt x="267" y="4"/>
                      </a:lnTo>
                      <a:lnTo>
                        <a:pt x="295" y="13"/>
                      </a:lnTo>
                      <a:lnTo>
                        <a:pt x="373" y="56"/>
                      </a:lnTo>
                      <a:lnTo>
                        <a:pt x="410" y="64"/>
                      </a:lnTo>
                      <a:lnTo>
                        <a:pt x="443" y="71"/>
                      </a:lnTo>
                      <a:lnTo>
                        <a:pt x="469" y="87"/>
                      </a:lnTo>
                      <a:lnTo>
                        <a:pt x="484" y="108"/>
                      </a:lnTo>
                      <a:lnTo>
                        <a:pt x="549" y="153"/>
                      </a:lnTo>
                      <a:lnTo>
                        <a:pt x="578" y="174"/>
                      </a:lnTo>
                      <a:lnTo>
                        <a:pt x="617" y="215"/>
                      </a:lnTo>
                      <a:lnTo>
                        <a:pt x="641" y="227"/>
                      </a:lnTo>
                      <a:lnTo>
                        <a:pt x="751" y="232"/>
                      </a:lnTo>
                      <a:lnTo>
                        <a:pt x="679" y="379"/>
                      </a:lnTo>
                      <a:close/>
                    </a:path>
                  </a:pathLst>
                </a:custGeom>
                <a:solidFill>
                  <a:srgbClr val="FFC080"/>
                </a:solidFill>
                <a:ln w="1588">
                  <a:solidFill>
                    <a:srgbClr val="402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31" name="Freeform 879"/>
                <p:cNvSpPr>
                  <a:spLocks/>
                </p:cNvSpPr>
                <p:nvPr/>
              </p:nvSpPr>
              <p:spPr bwMode="auto">
                <a:xfrm flipH="1">
                  <a:off x="1317" y="1702"/>
                  <a:ext cx="18" cy="5"/>
                </a:xfrm>
                <a:custGeom>
                  <a:avLst/>
                  <a:gdLst>
                    <a:gd name="T0" fmla="*/ 0 w 179"/>
                    <a:gd name="T1" fmla="*/ 0 h 43"/>
                    <a:gd name="T2" fmla="*/ 6 w 179"/>
                    <a:gd name="T3" fmla="*/ 11 h 43"/>
                    <a:gd name="T4" fmla="*/ 38 w 179"/>
                    <a:gd name="T5" fmla="*/ 10 h 43"/>
                    <a:gd name="T6" fmla="*/ 50 w 179"/>
                    <a:gd name="T7" fmla="*/ 16 h 43"/>
                    <a:gd name="T8" fmla="*/ 76 w 179"/>
                    <a:gd name="T9" fmla="*/ 29 h 43"/>
                    <a:gd name="T10" fmla="*/ 112 w 179"/>
                    <a:gd name="T11" fmla="*/ 37 h 43"/>
                    <a:gd name="T12" fmla="*/ 150 w 179"/>
                    <a:gd name="T13" fmla="*/ 38 h 43"/>
                    <a:gd name="T14" fmla="*/ 179 w 179"/>
                    <a:gd name="T15" fmla="*/ 43 h 43"/>
                    <a:gd name="T16" fmla="*/ 155 w 179"/>
                    <a:gd name="T17" fmla="*/ 34 h 43"/>
                    <a:gd name="T18" fmla="*/ 125 w 179"/>
                    <a:gd name="T19" fmla="*/ 29 h 43"/>
                    <a:gd name="T20" fmla="*/ 105 w 179"/>
                    <a:gd name="T21" fmla="*/ 29 h 43"/>
                    <a:gd name="T22" fmla="*/ 76 w 179"/>
                    <a:gd name="T23" fmla="*/ 21 h 43"/>
                    <a:gd name="T24" fmla="*/ 53 w 179"/>
                    <a:gd name="T25" fmla="*/ 8 h 43"/>
                    <a:gd name="T26" fmla="*/ 43 w 179"/>
                    <a:gd name="T27" fmla="*/ 2 h 43"/>
                    <a:gd name="T28" fmla="*/ 0 w 179"/>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9" h="43">
                      <a:moveTo>
                        <a:pt x="0" y="0"/>
                      </a:moveTo>
                      <a:lnTo>
                        <a:pt x="6" y="11"/>
                      </a:lnTo>
                      <a:lnTo>
                        <a:pt x="38" y="10"/>
                      </a:lnTo>
                      <a:lnTo>
                        <a:pt x="50" y="16"/>
                      </a:lnTo>
                      <a:lnTo>
                        <a:pt x="76" y="29"/>
                      </a:lnTo>
                      <a:lnTo>
                        <a:pt x="112" y="37"/>
                      </a:lnTo>
                      <a:lnTo>
                        <a:pt x="150" y="38"/>
                      </a:lnTo>
                      <a:lnTo>
                        <a:pt x="179" y="43"/>
                      </a:lnTo>
                      <a:lnTo>
                        <a:pt x="155" y="34"/>
                      </a:lnTo>
                      <a:lnTo>
                        <a:pt x="125" y="29"/>
                      </a:lnTo>
                      <a:lnTo>
                        <a:pt x="105" y="29"/>
                      </a:lnTo>
                      <a:lnTo>
                        <a:pt x="76" y="21"/>
                      </a:lnTo>
                      <a:lnTo>
                        <a:pt x="53" y="8"/>
                      </a:lnTo>
                      <a:lnTo>
                        <a:pt x="43" y="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32" name="Freeform 880"/>
                <p:cNvSpPr>
                  <a:spLocks/>
                </p:cNvSpPr>
                <p:nvPr/>
              </p:nvSpPr>
              <p:spPr bwMode="auto">
                <a:xfrm flipH="1">
                  <a:off x="1340" y="1706"/>
                  <a:ext cx="2" cy="3"/>
                </a:xfrm>
                <a:custGeom>
                  <a:avLst/>
                  <a:gdLst>
                    <a:gd name="T0" fmla="*/ 4 w 20"/>
                    <a:gd name="T1" fmla="*/ 0 h 24"/>
                    <a:gd name="T2" fmla="*/ 12 w 20"/>
                    <a:gd name="T3" fmla="*/ 6 h 24"/>
                    <a:gd name="T4" fmla="*/ 9 w 20"/>
                    <a:gd name="T5" fmla="*/ 15 h 24"/>
                    <a:gd name="T6" fmla="*/ 0 w 20"/>
                    <a:gd name="T7" fmla="*/ 24 h 24"/>
                    <a:gd name="T8" fmla="*/ 17 w 20"/>
                    <a:gd name="T9" fmla="*/ 18 h 24"/>
                    <a:gd name="T10" fmla="*/ 20 w 20"/>
                    <a:gd name="T11" fmla="*/ 8 h 24"/>
                    <a:gd name="T12" fmla="*/ 4 w 20"/>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4" y="0"/>
                      </a:moveTo>
                      <a:lnTo>
                        <a:pt x="12" y="6"/>
                      </a:lnTo>
                      <a:lnTo>
                        <a:pt x="9" y="15"/>
                      </a:lnTo>
                      <a:lnTo>
                        <a:pt x="0" y="24"/>
                      </a:lnTo>
                      <a:lnTo>
                        <a:pt x="17" y="18"/>
                      </a:lnTo>
                      <a:lnTo>
                        <a:pt x="20" y="8"/>
                      </a:lnTo>
                      <a:lnTo>
                        <a:pt x="4"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33" name="Freeform 881"/>
                <p:cNvSpPr>
                  <a:spLocks/>
                </p:cNvSpPr>
                <p:nvPr/>
              </p:nvSpPr>
              <p:spPr bwMode="auto">
                <a:xfrm flipH="1">
                  <a:off x="1350" y="1689"/>
                  <a:ext cx="11" cy="5"/>
                </a:xfrm>
                <a:custGeom>
                  <a:avLst/>
                  <a:gdLst>
                    <a:gd name="T0" fmla="*/ 0 w 104"/>
                    <a:gd name="T1" fmla="*/ 45 h 48"/>
                    <a:gd name="T2" fmla="*/ 11 w 104"/>
                    <a:gd name="T3" fmla="*/ 48 h 48"/>
                    <a:gd name="T4" fmla="*/ 25 w 104"/>
                    <a:gd name="T5" fmla="*/ 33 h 48"/>
                    <a:gd name="T6" fmla="*/ 46 w 104"/>
                    <a:gd name="T7" fmla="*/ 25 h 48"/>
                    <a:gd name="T8" fmla="*/ 56 w 104"/>
                    <a:gd name="T9" fmla="*/ 14 h 48"/>
                    <a:gd name="T10" fmla="*/ 66 w 104"/>
                    <a:gd name="T11" fmla="*/ 9 h 48"/>
                    <a:gd name="T12" fmla="*/ 89 w 104"/>
                    <a:gd name="T13" fmla="*/ 4 h 48"/>
                    <a:gd name="T14" fmla="*/ 104 w 104"/>
                    <a:gd name="T15" fmla="*/ 1 h 48"/>
                    <a:gd name="T16" fmla="*/ 84 w 104"/>
                    <a:gd name="T17" fmla="*/ 0 h 48"/>
                    <a:gd name="T18" fmla="*/ 58 w 104"/>
                    <a:gd name="T19" fmla="*/ 4 h 48"/>
                    <a:gd name="T20" fmla="*/ 49 w 104"/>
                    <a:gd name="T21" fmla="*/ 12 h 48"/>
                    <a:gd name="T22" fmla="*/ 37 w 104"/>
                    <a:gd name="T23" fmla="*/ 20 h 48"/>
                    <a:gd name="T24" fmla="*/ 0 w 104"/>
                    <a:gd name="T25"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48">
                      <a:moveTo>
                        <a:pt x="0" y="45"/>
                      </a:moveTo>
                      <a:lnTo>
                        <a:pt x="11" y="48"/>
                      </a:lnTo>
                      <a:lnTo>
                        <a:pt x="25" y="33"/>
                      </a:lnTo>
                      <a:lnTo>
                        <a:pt x="46" y="25"/>
                      </a:lnTo>
                      <a:lnTo>
                        <a:pt x="56" y="14"/>
                      </a:lnTo>
                      <a:lnTo>
                        <a:pt x="66" y="9"/>
                      </a:lnTo>
                      <a:lnTo>
                        <a:pt x="89" y="4"/>
                      </a:lnTo>
                      <a:lnTo>
                        <a:pt x="104" y="1"/>
                      </a:lnTo>
                      <a:lnTo>
                        <a:pt x="84" y="0"/>
                      </a:lnTo>
                      <a:lnTo>
                        <a:pt x="58" y="4"/>
                      </a:lnTo>
                      <a:lnTo>
                        <a:pt x="49" y="12"/>
                      </a:lnTo>
                      <a:lnTo>
                        <a:pt x="37" y="20"/>
                      </a:lnTo>
                      <a:lnTo>
                        <a:pt x="0" y="4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34" name="Freeform 882"/>
                <p:cNvSpPr>
                  <a:spLocks/>
                </p:cNvSpPr>
                <p:nvPr/>
              </p:nvSpPr>
              <p:spPr bwMode="auto">
                <a:xfrm flipH="1">
                  <a:off x="1329" y="1687"/>
                  <a:ext cx="16" cy="4"/>
                </a:xfrm>
                <a:custGeom>
                  <a:avLst/>
                  <a:gdLst>
                    <a:gd name="T0" fmla="*/ 0 w 166"/>
                    <a:gd name="T1" fmla="*/ 10 h 42"/>
                    <a:gd name="T2" fmla="*/ 35 w 166"/>
                    <a:gd name="T3" fmla="*/ 6 h 42"/>
                    <a:gd name="T4" fmla="*/ 55 w 166"/>
                    <a:gd name="T5" fmla="*/ 0 h 42"/>
                    <a:gd name="T6" fmla="*/ 63 w 166"/>
                    <a:gd name="T7" fmla="*/ 0 h 42"/>
                    <a:gd name="T8" fmla="*/ 85 w 166"/>
                    <a:gd name="T9" fmla="*/ 5 h 42"/>
                    <a:gd name="T10" fmla="*/ 94 w 166"/>
                    <a:gd name="T11" fmla="*/ 14 h 42"/>
                    <a:gd name="T12" fmla="*/ 111 w 166"/>
                    <a:gd name="T13" fmla="*/ 23 h 42"/>
                    <a:gd name="T14" fmla="*/ 143 w 166"/>
                    <a:gd name="T15" fmla="*/ 36 h 42"/>
                    <a:gd name="T16" fmla="*/ 166 w 166"/>
                    <a:gd name="T17" fmla="*/ 36 h 42"/>
                    <a:gd name="T18" fmla="*/ 142 w 166"/>
                    <a:gd name="T19" fmla="*/ 42 h 42"/>
                    <a:gd name="T20" fmla="*/ 126 w 166"/>
                    <a:gd name="T21" fmla="*/ 39 h 42"/>
                    <a:gd name="T22" fmla="*/ 91 w 166"/>
                    <a:gd name="T23" fmla="*/ 22 h 42"/>
                    <a:gd name="T24" fmla="*/ 79 w 166"/>
                    <a:gd name="T25" fmla="*/ 10 h 42"/>
                    <a:gd name="T26" fmla="*/ 55 w 166"/>
                    <a:gd name="T27" fmla="*/ 8 h 42"/>
                    <a:gd name="T28" fmla="*/ 35 w 166"/>
                    <a:gd name="T29" fmla="*/ 10 h 42"/>
                    <a:gd name="T30" fmla="*/ 0 w 166"/>
                    <a:gd name="T31" fmla="*/ 1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42">
                      <a:moveTo>
                        <a:pt x="0" y="10"/>
                      </a:moveTo>
                      <a:lnTo>
                        <a:pt x="35" y="6"/>
                      </a:lnTo>
                      <a:lnTo>
                        <a:pt x="55" y="0"/>
                      </a:lnTo>
                      <a:lnTo>
                        <a:pt x="63" y="0"/>
                      </a:lnTo>
                      <a:lnTo>
                        <a:pt x="85" y="5"/>
                      </a:lnTo>
                      <a:lnTo>
                        <a:pt x="94" y="14"/>
                      </a:lnTo>
                      <a:lnTo>
                        <a:pt x="111" y="23"/>
                      </a:lnTo>
                      <a:lnTo>
                        <a:pt x="143" y="36"/>
                      </a:lnTo>
                      <a:lnTo>
                        <a:pt x="166" y="36"/>
                      </a:lnTo>
                      <a:lnTo>
                        <a:pt x="142" y="42"/>
                      </a:lnTo>
                      <a:lnTo>
                        <a:pt x="126" y="39"/>
                      </a:lnTo>
                      <a:lnTo>
                        <a:pt x="91" y="22"/>
                      </a:lnTo>
                      <a:lnTo>
                        <a:pt x="79" y="10"/>
                      </a:lnTo>
                      <a:lnTo>
                        <a:pt x="55" y="8"/>
                      </a:lnTo>
                      <a:lnTo>
                        <a:pt x="35" y="10"/>
                      </a:lnTo>
                      <a:lnTo>
                        <a:pt x="0" y="1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35" name="Freeform 883"/>
                <p:cNvSpPr>
                  <a:spLocks/>
                </p:cNvSpPr>
                <p:nvPr/>
              </p:nvSpPr>
              <p:spPr bwMode="auto">
                <a:xfrm flipH="1">
                  <a:off x="1355" y="1692"/>
                  <a:ext cx="3" cy="3"/>
                </a:xfrm>
                <a:custGeom>
                  <a:avLst/>
                  <a:gdLst>
                    <a:gd name="T0" fmla="*/ 25 w 33"/>
                    <a:gd name="T1" fmla="*/ 0 h 30"/>
                    <a:gd name="T2" fmla="*/ 33 w 33"/>
                    <a:gd name="T3" fmla="*/ 11 h 30"/>
                    <a:gd name="T4" fmla="*/ 23 w 33"/>
                    <a:gd name="T5" fmla="*/ 24 h 30"/>
                    <a:gd name="T6" fmla="*/ 0 w 33"/>
                    <a:gd name="T7" fmla="*/ 30 h 30"/>
                    <a:gd name="T8" fmla="*/ 25 w 33"/>
                    <a:gd name="T9" fmla="*/ 15 h 30"/>
                    <a:gd name="T10" fmla="*/ 25 w 33"/>
                    <a:gd name="T11" fmla="*/ 0 h 30"/>
                  </a:gdLst>
                  <a:ahLst/>
                  <a:cxnLst>
                    <a:cxn ang="0">
                      <a:pos x="T0" y="T1"/>
                    </a:cxn>
                    <a:cxn ang="0">
                      <a:pos x="T2" y="T3"/>
                    </a:cxn>
                    <a:cxn ang="0">
                      <a:pos x="T4" y="T5"/>
                    </a:cxn>
                    <a:cxn ang="0">
                      <a:pos x="T6" y="T7"/>
                    </a:cxn>
                    <a:cxn ang="0">
                      <a:pos x="T8" y="T9"/>
                    </a:cxn>
                    <a:cxn ang="0">
                      <a:pos x="T10" y="T11"/>
                    </a:cxn>
                  </a:cxnLst>
                  <a:rect l="0" t="0" r="r" b="b"/>
                  <a:pathLst>
                    <a:path w="33" h="30">
                      <a:moveTo>
                        <a:pt x="25" y="0"/>
                      </a:moveTo>
                      <a:lnTo>
                        <a:pt x="33" y="11"/>
                      </a:lnTo>
                      <a:lnTo>
                        <a:pt x="23" y="24"/>
                      </a:lnTo>
                      <a:lnTo>
                        <a:pt x="0" y="30"/>
                      </a:lnTo>
                      <a:lnTo>
                        <a:pt x="25" y="15"/>
                      </a:lnTo>
                      <a:lnTo>
                        <a:pt x="25"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36" name="Freeform 884"/>
                <p:cNvSpPr>
                  <a:spLocks/>
                </p:cNvSpPr>
                <p:nvPr/>
              </p:nvSpPr>
              <p:spPr bwMode="auto">
                <a:xfrm flipH="1">
                  <a:off x="1358" y="1689"/>
                  <a:ext cx="4" cy="3"/>
                </a:xfrm>
                <a:custGeom>
                  <a:avLst/>
                  <a:gdLst>
                    <a:gd name="T0" fmla="*/ 33 w 33"/>
                    <a:gd name="T1" fmla="*/ 16 h 28"/>
                    <a:gd name="T2" fmla="*/ 25 w 33"/>
                    <a:gd name="T3" fmla="*/ 0 h 28"/>
                    <a:gd name="T4" fmla="*/ 24 w 33"/>
                    <a:gd name="T5" fmla="*/ 13 h 28"/>
                    <a:gd name="T6" fmla="*/ 0 w 33"/>
                    <a:gd name="T7" fmla="*/ 26 h 28"/>
                    <a:gd name="T8" fmla="*/ 3 w 33"/>
                    <a:gd name="T9" fmla="*/ 28 h 28"/>
                    <a:gd name="T10" fmla="*/ 33 w 33"/>
                    <a:gd name="T11" fmla="*/ 16 h 28"/>
                  </a:gdLst>
                  <a:ahLst/>
                  <a:cxnLst>
                    <a:cxn ang="0">
                      <a:pos x="T0" y="T1"/>
                    </a:cxn>
                    <a:cxn ang="0">
                      <a:pos x="T2" y="T3"/>
                    </a:cxn>
                    <a:cxn ang="0">
                      <a:pos x="T4" y="T5"/>
                    </a:cxn>
                    <a:cxn ang="0">
                      <a:pos x="T6" y="T7"/>
                    </a:cxn>
                    <a:cxn ang="0">
                      <a:pos x="T8" y="T9"/>
                    </a:cxn>
                    <a:cxn ang="0">
                      <a:pos x="T10" y="T11"/>
                    </a:cxn>
                  </a:cxnLst>
                  <a:rect l="0" t="0" r="r" b="b"/>
                  <a:pathLst>
                    <a:path w="33" h="28">
                      <a:moveTo>
                        <a:pt x="33" y="16"/>
                      </a:moveTo>
                      <a:lnTo>
                        <a:pt x="25" y="0"/>
                      </a:lnTo>
                      <a:lnTo>
                        <a:pt x="24" y="13"/>
                      </a:lnTo>
                      <a:lnTo>
                        <a:pt x="0" y="26"/>
                      </a:lnTo>
                      <a:lnTo>
                        <a:pt x="3" y="28"/>
                      </a:lnTo>
                      <a:lnTo>
                        <a:pt x="33" y="16"/>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37" name="Freeform 885"/>
                <p:cNvSpPr>
                  <a:spLocks/>
                </p:cNvSpPr>
                <p:nvPr/>
              </p:nvSpPr>
              <p:spPr bwMode="auto">
                <a:xfrm flipH="1">
                  <a:off x="1316" y="1693"/>
                  <a:ext cx="4" cy="5"/>
                </a:xfrm>
                <a:custGeom>
                  <a:avLst/>
                  <a:gdLst>
                    <a:gd name="T0" fmla="*/ 0 w 37"/>
                    <a:gd name="T1" fmla="*/ 0 h 42"/>
                    <a:gd name="T2" fmla="*/ 8 w 37"/>
                    <a:gd name="T3" fmla="*/ 21 h 42"/>
                    <a:gd name="T4" fmla="*/ 23 w 37"/>
                    <a:gd name="T5" fmla="*/ 39 h 42"/>
                    <a:gd name="T6" fmla="*/ 37 w 37"/>
                    <a:gd name="T7" fmla="*/ 42 h 42"/>
                    <a:gd name="T8" fmla="*/ 0 w 37"/>
                    <a:gd name="T9" fmla="*/ 0 h 42"/>
                  </a:gdLst>
                  <a:ahLst/>
                  <a:cxnLst>
                    <a:cxn ang="0">
                      <a:pos x="T0" y="T1"/>
                    </a:cxn>
                    <a:cxn ang="0">
                      <a:pos x="T2" y="T3"/>
                    </a:cxn>
                    <a:cxn ang="0">
                      <a:pos x="T4" y="T5"/>
                    </a:cxn>
                    <a:cxn ang="0">
                      <a:pos x="T6" y="T7"/>
                    </a:cxn>
                    <a:cxn ang="0">
                      <a:pos x="T8" y="T9"/>
                    </a:cxn>
                  </a:cxnLst>
                  <a:rect l="0" t="0" r="r" b="b"/>
                  <a:pathLst>
                    <a:path w="37" h="42">
                      <a:moveTo>
                        <a:pt x="0" y="0"/>
                      </a:moveTo>
                      <a:lnTo>
                        <a:pt x="8" y="21"/>
                      </a:lnTo>
                      <a:lnTo>
                        <a:pt x="23" y="39"/>
                      </a:lnTo>
                      <a:lnTo>
                        <a:pt x="37" y="42"/>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38" name="Freeform 886"/>
                <p:cNvSpPr>
                  <a:spLocks/>
                </p:cNvSpPr>
                <p:nvPr/>
              </p:nvSpPr>
              <p:spPr bwMode="auto">
                <a:xfrm flipH="1">
                  <a:off x="1302" y="1715"/>
                  <a:ext cx="5" cy="4"/>
                </a:xfrm>
                <a:custGeom>
                  <a:avLst/>
                  <a:gdLst>
                    <a:gd name="T0" fmla="*/ 50 w 50"/>
                    <a:gd name="T1" fmla="*/ 0 h 39"/>
                    <a:gd name="T2" fmla="*/ 17 w 50"/>
                    <a:gd name="T3" fmla="*/ 14 h 39"/>
                    <a:gd name="T4" fmla="*/ 0 w 50"/>
                    <a:gd name="T5" fmla="*/ 39 h 39"/>
                    <a:gd name="T6" fmla="*/ 50 w 50"/>
                    <a:gd name="T7" fmla="*/ 0 h 39"/>
                  </a:gdLst>
                  <a:ahLst/>
                  <a:cxnLst>
                    <a:cxn ang="0">
                      <a:pos x="T0" y="T1"/>
                    </a:cxn>
                    <a:cxn ang="0">
                      <a:pos x="T2" y="T3"/>
                    </a:cxn>
                    <a:cxn ang="0">
                      <a:pos x="T4" y="T5"/>
                    </a:cxn>
                    <a:cxn ang="0">
                      <a:pos x="T6" y="T7"/>
                    </a:cxn>
                  </a:cxnLst>
                  <a:rect l="0" t="0" r="r" b="b"/>
                  <a:pathLst>
                    <a:path w="50" h="39">
                      <a:moveTo>
                        <a:pt x="50" y="0"/>
                      </a:moveTo>
                      <a:lnTo>
                        <a:pt x="17" y="14"/>
                      </a:lnTo>
                      <a:lnTo>
                        <a:pt x="0" y="39"/>
                      </a:lnTo>
                      <a:lnTo>
                        <a:pt x="5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39" name="Freeform 887"/>
                <p:cNvSpPr>
                  <a:spLocks/>
                </p:cNvSpPr>
                <p:nvPr/>
              </p:nvSpPr>
              <p:spPr bwMode="auto">
                <a:xfrm flipH="1">
                  <a:off x="1277" y="1706"/>
                  <a:ext cx="23" cy="31"/>
                </a:xfrm>
                <a:custGeom>
                  <a:avLst/>
                  <a:gdLst>
                    <a:gd name="T0" fmla="*/ 77 w 219"/>
                    <a:gd name="T1" fmla="*/ 17 h 267"/>
                    <a:gd name="T2" fmla="*/ 42 w 219"/>
                    <a:gd name="T3" fmla="*/ 55 h 267"/>
                    <a:gd name="T4" fmla="*/ 26 w 219"/>
                    <a:gd name="T5" fmla="*/ 87 h 267"/>
                    <a:gd name="T6" fmla="*/ 11 w 219"/>
                    <a:gd name="T7" fmla="*/ 138 h 267"/>
                    <a:gd name="T8" fmla="*/ 11 w 219"/>
                    <a:gd name="T9" fmla="*/ 167 h 267"/>
                    <a:gd name="T10" fmla="*/ 0 w 219"/>
                    <a:gd name="T11" fmla="*/ 210 h 267"/>
                    <a:gd name="T12" fmla="*/ 178 w 219"/>
                    <a:gd name="T13" fmla="*/ 267 h 267"/>
                    <a:gd name="T14" fmla="*/ 219 w 219"/>
                    <a:gd name="T15" fmla="*/ 0 h 267"/>
                    <a:gd name="T16" fmla="*/ 146 w 219"/>
                    <a:gd name="T17" fmla="*/ 17 h 267"/>
                    <a:gd name="T18" fmla="*/ 77 w 219"/>
                    <a:gd name="T19" fmla="*/ 1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67">
                      <a:moveTo>
                        <a:pt x="77" y="17"/>
                      </a:moveTo>
                      <a:lnTo>
                        <a:pt x="42" y="55"/>
                      </a:lnTo>
                      <a:lnTo>
                        <a:pt x="26" y="87"/>
                      </a:lnTo>
                      <a:lnTo>
                        <a:pt x="11" y="138"/>
                      </a:lnTo>
                      <a:lnTo>
                        <a:pt x="11" y="167"/>
                      </a:lnTo>
                      <a:lnTo>
                        <a:pt x="0" y="210"/>
                      </a:lnTo>
                      <a:lnTo>
                        <a:pt x="178" y="267"/>
                      </a:lnTo>
                      <a:lnTo>
                        <a:pt x="219" y="0"/>
                      </a:lnTo>
                      <a:lnTo>
                        <a:pt x="146" y="17"/>
                      </a:lnTo>
                      <a:lnTo>
                        <a:pt x="77" y="17"/>
                      </a:lnTo>
                      <a:close/>
                    </a:path>
                  </a:pathLst>
                </a:custGeom>
                <a:solidFill>
                  <a:srgbClr val="C0C0C0"/>
                </a:solidFill>
                <a:ln w="158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40" name="Freeform 888"/>
                <p:cNvSpPr>
                  <a:spLocks/>
                </p:cNvSpPr>
                <p:nvPr/>
              </p:nvSpPr>
              <p:spPr bwMode="auto">
                <a:xfrm flipH="1">
                  <a:off x="1280" y="1709"/>
                  <a:ext cx="17" cy="25"/>
                </a:xfrm>
                <a:custGeom>
                  <a:avLst/>
                  <a:gdLst>
                    <a:gd name="T0" fmla="*/ 69 w 175"/>
                    <a:gd name="T1" fmla="*/ 7 h 220"/>
                    <a:gd name="T2" fmla="*/ 38 w 175"/>
                    <a:gd name="T3" fmla="*/ 42 h 220"/>
                    <a:gd name="T4" fmla="*/ 12 w 175"/>
                    <a:gd name="T5" fmla="*/ 92 h 220"/>
                    <a:gd name="T6" fmla="*/ 6 w 175"/>
                    <a:gd name="T7" fmla="*/ 128 h 220"/>
                    <a:gd name="T8" fmla="*/ 0 w 175"/>
                    <a:gd name="T9" fmla="*/ 171 h 220"/>
                    <a:gd name="T10" fmla="*/ 140 w 175"/>
                    <a:gd name="T11" fmla="*/ 220 h 220"/>
                    <a:gd name="T12" fmla="*/ 175 w 175"/>
                    <a:gd name="T13" fmla="*/ 0 h 220"/>
                    <a:gd name="T14" fmla="*/ 122 w 175"/>
                    <a:gd name="T15" fmla="*/ 10 h 220"/>
                    <a:gd name="T16" fmla="*/ 69 w 175"/>
                    <a:gd name="T17" fmla="*/ 7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20">
                      <a:moveTo>
                        <a:pt x="69" y="7"/>
                      </a:moveTo>
                      <a:lnTo>
                        <a:pt x="38" y="42"/>
                      </a:lnTo>
                      <a:lnTo>
                        <a:pt x="12" y="92"/>
                      </a:lnTo>
                      <a:lnTo>
                        <a:pt x="6" y="128"/>
                      </a:lnTo>
                      <a:lnTo>
                        <a:pt x="0" y="171"/>
                      </a:lnTo>
                      <a:lnTo>
                        <a:pt x="140" y="220"/>
                      </a:lnTo>
                      <a:lnTo>
                        <a:pt x="175" y="0"/>
                      </a:lnTo>
                      <a:lnTo>
                        <a:pt x="122" y="10"/>
                      </a:lnTo>
                      <a:lnTo>
                        <a:pt x="69" y="7"/>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41" name="Freeform 889"/>
                <p:cNvSpPr>
                  <a:spLocks/>
                </p:cNvSpPr>
                <p:nvPr/>
              </p:nvSpPr>
              <p:spPr bwMode="auto">
                <a:xfrm flipH="1">
                  <a:off x="1205" y="1538"/>
                  <a:ext cx="75" cy="93"/>
                </a:xfrm>
                <a:custGeom>
                  <a:avLst/>
                  <a:gdLst>
                    <a:gd name="T0" fmla="*/ 243 w 741"/>
                    <a:gd name="T1" fmla="*/ 26 h 807"/>
                    <a:gd name="T2" fmla="*/ 179 w 741"/>
                    <a:gd name="T3" fmla="*/ 74 h 807"/>
                    <a:gd name="T4" fmla="*/ 144 w 741"/>
                    <a:gd name="T5" fmla="*/ 131 h 807"/>
                    <a:gd name="T6" fmla="*/ 112 w 741"/>
                    <a:gd name="T7" fmla="*/ 192 h 807"/>
                    <a:gd name="T8" fmla="*/ 92 w 741"/>
                    <a:gd name="T9" fmla="*/ 224 h 807"/>
                    <a:gd name="T10" fmla="*/ 92 w 741"/>
                    <a:gd name="T11" fmla="*/ 259 h 807"/>
                    <a:gd name="T12" fmla="*/ 109 w 741"/>
                    <a:gd name="T13" fmla="*/ 300 h 807"/>
                    <a:gd name="T14" fmla="*/ 77 w 741"/>
                    <a:gd name="T15" fmla="*/ 332 h 807"/>
                    <a:gd name="T16" fmla="*/ 26 w 741"/>
                    <a:gd name="T17" fmla="*/ 420 h 807"/>
                    <a:gd name="T18" fmla="*/ 0 w 741"/>
                    <a:gd name="T19" fmla="*/ 467 h 807"/>
                    <a:gd name="T20" fmla="*/ 0 w 741"/>
                    <a:gd name="T21" fmla="*/ 482 h 807"/>
                    <a:gd name="T22" fmla="*/ 6 w 741"/>
                    <a:gd name="T23" fmla="*/ 498 h 807"/>
                    <a:gd name="T24" fmla="*/ 28 w 741"/>
                    <a:gd name="T25" fmla="*/ 503 h 807"/>
                    <a:gd name="T26" fmla="*/ 60 w 741"/>
                    <a:gd name="T27" fmla="*/ 504 h 807"/>
                    <a:gd name="T28" fmla="*/ 79 w 741"/>
                    <a:gd name="T29" fmla="*/ 511 h 807"/>
                    <a:gd name="T30" fmla="*/ 77 w 741"/>
                    <a:gd name="T31" fmla="*/ 546 h 807"/>
                    <a:gd name="T32" fmla="*/ 67 w 741"/>
                    <a:gd name="T33" fmla="*/ 587 h 807"/>
                    <a:gd name="T34" fmla="*/ 86 w 741"/>
                    <a:gd name="T35" fmla="*/ 609 h 807"/>
                    <a:gd name="T36" fmla="*/ 80 w 741"/>
                    <a:gd name="T37" fmla="*/ 639 h 807"/>
                    <a:gd name="T38" fmla="*/ 95 w 741"/>
                    <a:gd name="T39" fmla="*/ 659 h 807"/>
                    <a:gd name="T40" fmla="*/ 110 w 741"/>
                    <a:gd name="T41" fmla="*/ 713 h 807"/>
                    <a:gd name="T42" fmla="*/ 133 w 741"/>
                    <a:gd name="T43" fmla="*/ 728 h 807"/>
                    <a:gd name="T44" fmla="*/ 167 w 741"/>
                    <a:gd name="T45" fmla="*/ 728 h 807"/>
                    <a:gd name="T46" fmla="*/ 217 w 741"/>
                    <a:gd name="T47" fmla="*/ 721 h 807"/>
                    <a:gd name="T48" fmla="*/ 269 w 741"/>
                    <a:gd name="T49" fmla="*/ 713 h 807"/>
                    <a:gd name="T50" fmla="*/ 263 w 741"/>
                    <a:gd name="T51" fmla="*/ 807 h 807"/>
                    <a:gd name="T52" fmla="*/ 658 w 741"/>
                    <a:gd name="T53" fmla="*/ 681 h 807"/>
                    <a:gd name="T54" fmla="*/ 626 w 741"/>
                    <a:gd name="T55" fmla="*/ 606 h 807"/>
                    <a:gd name="T56" fmla="*/ 634 w 741"/>
                    <a:gd name="T57" fmla="*/ 549 h 807"/>
                    <a:gd name="T58" fmla="*/ 741 w 741"/>
                    <a:gd name="T59" fmla="*/ 441 h 807"/>
                    <a:gd name="T60" fmla="*/ 741 w 741"/>
                    <a:gd name="T61" fmla="*/ 155 h 807"/>
                    <a:gd name="T62" fmla="*/ 668 w 741"/>
                    <a:gd name="T63" fmla="*/ 77 h 807"/>
                    <a:gd name="T64" fmla="*/ 577 w 741"/>
                    <a:gd name="T65" fmla="*/ 35 h 807"/>
                    <a:gd name="T66" fmla="*/ 481 w 741"/>
                    <a:gd name="T67" fmla="*/ 0 h 807"/>
                    <a:gd name="T68" fmla="*/ 355 w 741"/>
                    <a:gd name="T69" fmla="*/ 18 h 807"/>
                    <a:gd name="T70" fmla="*/ 243 w 741"/>
                    <a:gd name="T71" fmla="*/ 26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1" h="807">
                      <a:moveTo>
                        <a:pt x="243" y="26"/>
                      </a:moveTo>
                      <a:lnTo>
                        <a:pt x="179" y="74"/>
                      </a:lnTo>
                      <a:lnTo>
                        <a:pt x="144" y="131"/>
                      </a:lnTo>
                      <a:lnTo>
                        <a:pt x="112" y="192"/>
                      </a:lnTo>
                      <a:lnTo>
                        <a:pt x="92" y="224"/>
                      </a:lnTo>
                      <a:lnTo>
                        <a:pt x="92" y="259"/>
                      </a:lnTo>
                      <a:lnTo>
                        <a:pt x="109" y="300"/>
                      </a:lnTo>
                      <a:lnTo>
                        <a:pt x="77" y="332"/>
                      </a:lnTo>
                      <a:lnTo>
                        <a:pt x="26" y="420"/>
                      </a:lnTo>
                      <a:lnTo>
                        <a:pt x="0" y="467"/>
                      </a:lnTo>
                      <a:lnTo>
                        <a:pt x="0" y="482"/>
                      </a:lnTo>
                      <a:lnTo>
                        <a:pt x="6" y="498"/>
                      </a:lnTo>
                      <a:lnTo>
                        <a:pt x="28" y="503"/>
                      </a:lnTo>
                      <a:lnTo>
                        <a:pt x="60" y="504"/>
                      </a:lnTo>
                      <a:lnTo>
                        <a:pt x="79" y="511"/>
                      </a:lnTo>
                      <a:lnTo>
                        <a:pt x="77" y="546"/>
                      </a:lnTo>
                      <a:lnTo>
                        <a:pt x="67" y="587"/>
                      </a:lnTo>
                      <a:lnTo>
                        <a:pt x="86" y="609"/>
                      </a:lnTo>
                      <a:lnTo>
                        <a:pt x="80" y="639"/>
                      </a:lnTo>
                      <a:lnTo>
                        <a:pt x="95" y="659"/>
                      </a:lnTo>
                      <a:lnTo>
                        <a:pt x="110" y="713"/>
                      </a:lnTo>
                      <a:lnTo>
                        <a:pt x="133" y="728"/>
                      </a:lnTo>
                      <a:lnTo>
                        <a:pt x="167" y="728"/>
                      </a:lnTo>
                      <a:lnTo>
                        <a:pt x="217" y="721"/>
                      </a:lnTo>
                      <a:lnTo>
                        <a:pt x="269" y="713"/>
                      </a:lnTo>
                      <a:lnTo>
                        <a:pt x="263" y="807"/>
                      </a:lnTo>
                      <a:lnTo>
                        <a:pt x="658" y="681"/>
                      </a:lnTo>
                      <a:lnTo>
                        <a:pt x="626" y="606"/>
                      </a:lnTo>
                      <a:lnTo>
                        <a:pt x="634" y="549"/>
                      </a:lnTo>
                      <a:lnTo>
                        <a:pt x="741" y="441"/>
                      </a:lnTo>
                      <a:lnTo>
                        <a:pt x="741" y="155"/>
                      </a:lnTo>
                      <a:lnTo>
                        <a:pt x="668" y="77"/>
                      </a:lnTo>
                      <a:lnTo>
                        <a:pt x="577" y="35"/>
                      </a:lnTo>
                      <a:lnTo>
                        <a:pt x="481" y="0"/>
                      </a:lnTo>
                      <a:lnTo>
                        <a:pt x="355" y="18"/>
                      </a:lnTo>
                      <a:lnTo>
                        <a:pt x="243" y="26"/>
                      </a:lnTo>
                      <a:close/>
                    </a:path>
                  </a:pathLst>
                </a:custGeom>
                <a:solidFill>
                  <a:srgbClr val="FFC080"/>
                </a:solidFill>
                <a:ln w="1588">
                  <a:solidFill>
                    <a:srgbClr val="402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42" name="Freeform 890"/>
                <p:cNvSpPr>
                  <a:spLocks/>
                </p:cNvSpPr>
                <p:nvPr/>
              </p:nvSpPr>
              <p:spPr bwMode="auto">
                <a:xfrm flipH="1">
                  <a:off x="1272" y="1594"/>
                  <a:ext cx="4" cy="1"/>
                </a:xfrm>
                <a:custGeom>
                  <a:avLst/>
                  <a:gdLst>
                    <a:gd name="T0" fmla="*/ 0 w 42"/>
                    <a:gd name="T1" fmla="*/ 3 h 9"/>
                    <a:gd name="T2" fmla="*/ 9 w 42"/>
                    <a:gd name="T3" fmla="*/ 8 h 9"/>
                    <a:gd name="T4" fmla="*/ 30 w 42"/>
                    <a:gd name="T5" fmla="*/ 6 h 9"/>
                    <a:gd name="T6" fmla="*/ 39 w 42"/>
                    <a:gd name="T7" fmla="*/ 9 h 9"/>
                    <a:gd name="T8" fmla="*/ 42 w 42"/>
                    <a:gd name="T9" fmla="*/ 2 h 9"/>
                    <a:gd name="T10" fmla="*/ 29 w 42"/>
                    <a:gd name="T11" fmla="*/ 0 h 9"/>
                    <a:gd name="T12" fmla="*/ 0 w 42"/>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42" h="9">
                      <a:moveTo>
                        <a:pt x="0" y="3"/>
                      </a:moveTo>
                      <a:lnTo>
                        <a:pt x="9" y="8"/>
                      </a:lnTo>
                      <a:lnTo>
                        <a:pt x="30" y="6"/>
                      </a:lnTo>
                      <a:lnTo>
                        <a:pt x="39" y="9"/>
                      </a:lnTo>
                      <a:lnTo>
                        <a:pt x="42" y="2"/>
                      </a:lnTo>
                      <a:lnTo>
                        <a:pt x="29" y="0"/>
                      </a:lnTo>
                      <a:lnTo>
                        <a:pt x="0" y="3"/>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43" name="Freeform 891"/>
                <p:cNvSpPr>
                  <a:spLocks/>
                </p:cNvSpPr>
                <p:nvPr/>
              </p:nvSpPr>
              <p:spPr bwMode="auto">
                <a:xfrm flipH="1">
                  <a:off x="1270" y="1591"/>
                  <a:ext cx="2" cy="3"/>
                </a:xfrm>
                <a:custGeom>
                  <a:avLst/>
                  <a:gdLst>
                    <a:gd name="T0" fmla="*/ 0 w 17"/>
                    <a:gd name="T1" fmla="*/ 0 h 31"/>
                    <a:gd name="T2" fmla="*/ 11 w 17"/>
                    <a:gd name="T3" fmla="*/ 7 h 31"/>
                    <a:gd name="T4" fmla="*/ 11 w 17"/>
                    <a:gd name="T5" fmla="*/ 16 h 31"/>
                    <a:gd name="T6" fmla="*/ 13 w 17"/>
                    <a:gd name="T7" fmla="*/ 31 h 31"/>
                    <a:gd name="T8" fmla="*/ 17 w 17"/>
                    <a:gd name="T9" fmla="*/ 12 h 31"/>
                    <a:gd name="T10" fmla="*/ 17 w 17"/>
                    <a:gd name="T11" fmla="*/ 1 h 31"/>
                    <a:gd name="T12" fmla="*/ 0 w 17"/>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17" h="31">
                      <a:moveTo>
                        <a:pt x="0" y="0"/>
                      </a:moveTo>
                      <a:lnTo>
                        <a:pt x="11" y="7"/>
                      </a:lnTo>
                      <a:lnTo>
                        <a:pt x="11" y="16"/>
                      </a:lnTo>
                      <a:lnTo>
                        <a:pt x="13" y="31"/>
                      </a:lnTo>
                      <a:lnTo>
                        <a:pt x="17" y="12"/>
                      </a:lnTo>
                      <a:lnTo>
                        <a:pt x="17" y="1"/>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44" name="Freeform 892"/>
                <p:cNvSpPr>
                  <a:spLocks/>
                </p:cNvSpPr>
                <p:nvPr/>
              </p:nvSpPr>
              <p:spPr bwMode="auto">
                <a:xfrm flipH="1">
                  <a:off x="1267" y="1579"/>
                  <a:ext cx="2" cy="7"/>
                </a:xfrm>
                <a:custGeom>
                  <a:avLst/>
                  <a:gdLst>
                    <a:gd name="T0" fmla="*/ 19 w 19"/>
                    <a:gd name="T1" fmla="*/ 0 h 60"/>
                    <a:gd name="T2" fmla="*/ 5 w 19"/>
                    <a:gd name="T3" fmla="*/ 34 h 60"/>
                    <a:gd name="T4" fmla="*/ 0 w 19"/>
                    <a:gd name="T5" fmla="*/ 60 h 60"/>
                    <a:gd name="T6" fmla="*/ 9 w 19"/>
                    <a:gd name="T7" fmla="*/ 43 h 60"/>
                    <a:gd name="T8" fmla="*/ 19 w 19"/>
                    <a:gd name="T9" fmla="*/ 0 h 60"/>
                  </a:gdLst>
                  <a:ahLst/>
                  <a:cxnLst>
                    <a:cxn ang="0">
                      <a:pos x="T0" y="T1"/>
                    </a:cxn>
                    <a:cxn ang="0">
                      <a:pos x="T2" y="T3"/>
                    </a:cxn>
                    <a:cxn ang="0">
                      <a:pos x="T4" y="T5"/>
                    </a:cxn>
                    <a:cxn ang="0">
                      <a:pos x="T6" y="T7"/>
                    </a:cxn>
                    <a:cxn ang="0">
                      <a:pos x="T8" y="T9"/>
                    </a:cxn>
                  </a:cxnLst>
                  <a:rect l="0" t="0" r="r" b="b"/>
                  <a:pathLst>
                    <a:path w="19" h="60">
                      <a:moveTo>
                        <a:pt x="19" y="0"/>
                      </a:moveTo>
                      <a:lnTo>
                        <a:pt x="5" y="34"/>
                      </a:lnTo>
                      <a:lnTo>
                        <a:pt x="0" y="60"/>
                      </a:lnTo>
                      <a:lnTo>
                        <a:pt x="9" y="43"/>
                      </a:lnTo>
                      <a:lnTo>
                        <a:pt x="19"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45" name="Freeform 893"/>
                <p:cNvSpPr>
                  <a:spLocks/>
                </p:cNvSpPr>
                <p:nvPr/>
              </p:nvSpPr>
              <p:spPr bwMode="auto">
                <a:xfrm flipH="1">
                  <a:off x="1260" y="1572"/>
                  <a:ext cx="8" cy="6"/>
                </a:xfrm>
                <a:custGeom>
                  <a:avLst/>
                  <a:gdLst>
                    <a:gd name="T0" fmla="*/ 0 w 80"/>
                    <a:gd name="T1" fmla="*/ 0 h 51"/>
                    <a:gd name="T2" fmla="*/ 17 w 80"/>
                    <a:gd name="T3" fmla="*/ 28 h 51"/>
                    <a:gd name="T4" fmla="*/ 13 w 80"/>
                    <a:gd name="T5" fmla="*/ 35 h 51"/>
                    <a:gd name="T6" fmla="*/ 13 w 80"/>
                    <a:gd name="T7" fmla="*/ 40 h 51"/>
                    <a:gd name="T8" fmla="*/ 9 w 80"/>
                    <a:gd name="T9" fmla="*/ 51 h 51"/>
                    <a:gd name="T10" fmla="*/ 20 w 80"/>
                    <a:gd name="T11" fmla="*/ 34 h 51"/>
                    <a:gd name="T12" fmla="*/ 35 w 80"/>
                    <a:gd name="T13" fmla="*/ 34 h 51"/>
                    <a:gd name="T14" fmla="*/ 52 w 80"/>
                    <a:gd name="T15" fmla="*/ 28 h 51"/>
                    <a:gd name="T16" fmla="*/ 80 w 80"/>
                    <a:gd name="T17" fmla="*/ 26 h 51"/>
                    <a:gd name="T18" fmla="*/ 52 w 80"/>
                    <a:gd name="T19" fmla="*/ 9 h 51"/>
                    <a:gd name="T20" fmla="*/ 0 w 80"/>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51">
                      <a:moveTo>
                        <a:pt x="0" y="0"/>
                      </a:moveTo>
                      <a:lnTo>
                        <a:pt x="17" y="28"/>
                      </a:lnTo>
                      <a:lnTo>
                        <a:pt x="13" y="35"/>
                      </a:lnTo>
                      <a:lnTo>
                        <a:pt x="13" y="40"/>
                      </a:lnTo>
                      <a:lnTo>
                        <a:pt x="9" y="51"/>
                      </a:lnTo>
                      <a:lnTo>
                        <a:pt x="20" y="34"/>
                      </a:lnTo>
                      <a:lnTo>
                        <a:pt x="35" y="34"/>
                      </a:lnTo>
                      <a:lnTo>
                        <a:pt x="52" y="28"/>
                      </a:lnTo>
                      <a:lnTo>
                        <a:pt x="80" y="26"/>
                      </a:lnTo>
                      <a:lnTo>
                        <a:pt x="52" y="9"/>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46" name="Freeform 894"/>
                <p:cNvSpPr>
                  <a:spLocks/>
                </p:cNvSpPr>
                <p:nvPr/>
              </p:nvSpPr>
              <p:spPr bwMode="auto">
                <a:xfrm flipH="1">
                  <a:off x="1256" y="1564"/>
                  <a:ext cx="14" cy="5"/>
                </a:xfrm>
                <a:custGeom>
                  <a:avLst/>
                  <a:gdLst>
                    <a:gd name="T0" fmla="*/ 0 w 135"/>
                    <a:gd name="T1" fmla="*/ 25 h 48"/>
                    <a:gd name="T2" fmla="*/ 6 w 135"/>
                    <a:gd name="T3" fmla="*/ 42 h 48"/>
                    <a:gd name="T4" fmla="*/ 20 w 135"/>
                    <a:gd name="T5" fmla="*/ 48 h 48"/>
                    <a:gd name="T6" fmla="*/ 42 w 135"/>
                    <a:gd name="T7" fmla="*/ 34 h 48"/>
                    <a:gd name="T8" fmla="*/ 69 w 135"/>
                    <a:gd name="T9" fmla="*/ 25 h 48"/>
                    <a:gd name="T10" fmla="*/ 113 w 135"/>
                    <a:gd name="T11" fmla="*/ 24 h 48"/>
                    <a:gd name="T12" fmla="*/ 135 w 135"/>
                    <a:gd name="T13" fmla="*/ 27 h 48"/>
                    <a:gd name="T14" fmla="*/ 101 w 135"/>
                    <a:gd name="T15" fmla="*/ 12 h 48"/>
                    <a:gd name="T16" fmla="*/ 77 w 135"/>
                    <a:gd name="T17" fmla="*/ 6 h 48"/>
                    <a:gd name="T18" fmla="*/ 80 w 135"/>
                    <a:gd name="T19" fmla="*/ 0 h 48"/>
                    <a:gd name="T20" fmla="*/ 57 w 135"/>
                    <a:gd name="T21" fmla="*/ 9 h 48"/>
                    <a:gd name="T22" fmla="*/ 59 w 135"/>
                    <a:gd name="T23" fmla="*/ 3 h 48"/>
                    <a:gd name="T24" fmla="*/ 40 w 135"/>
                    <a:gd name="T25" fmla="*/ 12 h 48"/>
                    <a:gd name="T26" fmla="*/ 23 w 135"/>
                    <a:gd name="T27" fmla="*/ 12 h 48"/>
                    <a:gd name="T28" fmla="*/ 0 w 135"/>
                    <a:gd name="T29"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48">
                      <a:moveTo>
                        <a:pt x="0" y="25"/>
                      </a:moveTo>
                      <a:lnTo>
                        <a:pt x="6" y="42"/>
                      </a:lnTo>
                      <a:lnTo>
                        <a:pt x="20" y="48"/>
                      </a:lnTo>
                      <a:lnTo>
                        <a:pt x="42" y="34"/>
                      </a:lnTo>
                      <a:lnTo>
                        <a:pt x="69" y="25"/>
                      </a:lnTo>
                      <a:lnTo>
                        <a:pt x="113" y="24"/>
                      </a:lnTo>
                      <a:lnTo>
                        <a:pt x="135" y="27"/>
                      </a:lnTo>
                      <a:lnTo>
                        <a:pt x="101" y="12"/>
                      </a:lnTo>
                      <a:lnTo>
                        <a:pt x="77" y="6"/>
                      </a:lnTo>
                      <a:lnTo>
                        <a:pt x="80" y="0"/>
                      </a:lnTo>
                      <a:lnTo>
                        <a:pt x="57" y="9"/>
                      </a:lnTo>
                      <a:lnTo>
                        <a:pt x="59" y="3"/>
                      </a:lnTo>
                      <a:lnTo>
                        <a:pt x="40" y="12"/>
                      </a:lnTo>
                      <a:lnTo>
                        <a:pt x="23" y="12"/>
                      </a:lnTo>
                      <a:lnTo>
                        <a:pt x="0" y="25"/>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47" name="Freeform 895"/>
                <p:cNvSpPr>
                  <a:spLocks/>
                </p:cNvSpPr>
                <p:nvPr/>
              </p:nvSpPr>
              <p:spPr bwMode="auto">
                <a:xfrm flipH="1">
                  <a:off x="1231" y="1571"/>
                  <a:ext cx="8" cy="18"/>
                </a:xfrm>
                <a:custGeom>
                  <a:avLst/>
                  <a:gdLst>
                    <a:gd name="T0" fmla="*/ 0 w 78"/>
                    <a:gd name="T1" fmla="*/ 30 h 159"/>
                    <a:gd name="T2" fmla="*/ 24 w 78"/>
                    <a:gd name="T3" fmla="*/ 10 h 159"/>
                    <a:gd name="T4" fmla="*/ 52 w 78"/>
                    <a:gd name="T5" fmla="*/ 15 h 159"/>
                    <a:gd name="T6" fmla="*/ 68 w 78"/>
                    <a:gd name="T7" fmla="*/ 41 h 159"/>
                    <a:gd name="T8" fmla="*/ 71 w 78"/>
                    <a:gd name="T9" fmla="*/ 77 h 159"/>
                    <a:gd name="T10" fmla="*/ 68 w 78"/>
                    <a:gd name="T11" fmla="*/ 105 h 159"/>
                    <a:gd name="T12" fmla="*/ 59 w 78"/>
                    <a:gd name="T13" fmla="*/ 128 h 159"/>
                    <a:gd name="T14" fmla="*/ 44 w 78"/>
                    <a:gd name="T15" fmla="*/ 93 h 159"/>
                    <a:gd name="T16" fmla="*/ 31 w 78"/>
                    <a:gd name="T17" fmla="*/ 73 h 159"/>
                    <a:gd name="T18" fmla="*/ 5 w 78"/>
                    <a:gd name="T19" fmla="*/ 60 h 159"/>
                    <a:gd name="T20" fmla="*/ 25 w 78"/>
                    <a:gd name="T21" fmla="*/ 89 h 159"/>
                    <a:gd name="T22" fmla="*/ 47 w 78"/>
                    <a:gd name="T23" fmla="*/ 111 h 159"/>
                    <a:gd name="T24" fmla="*/ 49 w 78"/>
                    <a:gd name="T25" fmla="*/ 134 h 159"/>
                    <a:gd name="T26" fmla="*/ 40 w 78"/>
                    <a:gd name="T27" fmla="*/ 156 h 159"/>
                    <a:gd name="T28" fmla="*/ 28 w 78"/>
                    <a:gd name="T29" fmla="*/ 159 h 159"/>
                    <a:gd name="T30" fmla="*/ 61 w 78"/>
                    <a:gd name="T31" fmla="*/ 151 h 159"/>
                    <a:gd name="T32" fmla="*/ 77 w 78"/>
                    <a:gd name="T33" fmla="*/ 117 h 159"/>
                    <a:gd name="T34" fmla="*/ 78 w 78"/>
                    <a:gd name="T35" fmla="*/ 73 h 159"/>
                    <a:gd name="T36" fmla="*/ 77 w 78"/>
                    <a:gd name="T37" fmla="*/ 33 h 159"/>
                    <a:gd name="T38" fmla="*/ 59 w 78"/>
                    <a:gd name="T39" fmla="*/ 7 h 159"/>
                    <a:gd name="T40" fmla="*/ 34 w 78"/>
                    <a:gd name="T41" fmla="*/ 0 h 159"/>
                    <a:gd name="T42" fmla="*/ 10 w 78"/>
                    <a:gd name="T43" fmla="*/ 4 h 159"/>
                    <a:gd name="T44" fmla="*/ 0 w 78"/>
                    <a:gd name="T4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 h="159">
                      <a:moveTo>
                        <a:pt x="0" y="30"/>
                      </a:moveTo>
                      <a:lnTo>
                        <a:pt x="24" y="10"/>
                      </a:lnTo>
                      <a:lnTo>
                        <a:pt x="52" y="15"/>
                      </a:lnTo>
                      <a:lnTo>
                        <a:pt x="68" y="41"/>
                      </a:lnTo>
                      <a:lnTo>
                        <a:pt x="71" y="77"/>
                      </a:lnTo>
                      <a:lnTo>
                        <a:pt x="68" y="105"/>
                      </a:lnTo>
                      <a:lnTo>
                        <a:pt x="59" y="128"/>
                      </a:lnTo>
                      <a:lnTo>
                        <a:pt x="44" y="93"/>
                      </a:lnTo>
                      <a:lnTo>
                        <a:pt x="31" y="73"/>
                      </a:lnTo>
                      <a:lnTo>
                        <a:pt x="5" y="60"/>
                      </a:lnTo>
                      <a:lnTo>
                        <a:pt x="25" y="89"/>
                      </a:lnTo>
                      <a:lnTo>
                        <a:pt x="47" y="111"/>
                      </a:lnTo>
                      <a:lnTo>
                        <a:pt x="49" y="134"/>
                      </a:lnTo>
                      <a:lnTo>
                        <a:pt x="40" y="156"/>
                      </a:lnTo>
                      <a:lnTo>
                        <a:pt x="28" y="159"/>
                      </a:lnTo>
                      <a:lnTo>
                        <a:pt x="61" y="151"/>
                      </a:lnTo>
                      <a:lnTo>
                        <a:pt x="77" y="117"/>
                      </a:lnTo>
                      <a:lnTo>
                        <a:pt x="78" y="73"/>
                      </a:lnTo>
                      <a:lnTo>
                        <a:pt x="77" y="33"/>
                      </a:lnTo>
                      <a:lnTo>
                        <a:pt x="59" y="7"/>
                      </a:lnTo>
                      <a:lnTo>
                        <a:pt x="34" y="0"/>
                      </a:lnTo>
                      <a:lnTo>
                        <a:pt x="10" y="4"/>
                      </a:lnTo>
                      <a:lnTo>
                        <a:pt x="0" y="3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48" name="Freeform 896"/>
                <p:cNvSpPr>
                  <a:spLocks/>
                </p:cNvSpPr>
                <p:nvPr/>
              </p:nvSpPr>
              <p:spPr bwMode="auto">
                <a:xfrm flipH="1">
                  <a:off x="1228" y="1568"/>
                  <a:ext cx="13" cy="25"/>
                </a:xfrm>
                <a:custGeom>
                  <a:avLst/>
                  <a:gdLst>
                    <a:gd name="T0" fmla="*/ 0 w 129"/>
                    <a:gd name="T1" fmla="*/ 53 h 215"/>
                    <a:gd name="T2" fmla="*/ 20 w 129"/>
                    <a:gd name="T3" fmla="*/ 19 h 215"/>
                    <a:gd name="T4" fmla="*/ 54 w 129"/>
                    <a:gd name="T5" fmla="*/ 9 h 215"/>
                    <a:gd name="T6" fmla="*/ 95 w 129"/>
                    <a:gd name="T7" fmla="*/ 16 h 215"/>
                    <a:gd name="T8" fmla="*/ 109 w 129"/>
                    <a:gd name="T9" fmla="*/ 35 h 215"/>
                    <a:gd name="T10" fmla="*/ 120 w 129"/>
                    <a:gd name="T11" fmla="*/ 67 h 215"/>
                    <a:gd name="T12" fmla="*/ 120 w 129"/>
                    <a:gd name="T13" fmla="*/ 93 h 215"/>
                    <a:gd name="T14" fmla="*/ 114 w 129"/>
                    <a:gd name="T15" fmla="*/ 111 h 215"/>
                    <a:gd name="T16" fmla="*/ 114 w 129"/>
                    <a:gd name="T17" fmla="*/ 137 h 215"/>
                    <a:gd name="T18" fmla="*/ 107 w 129"/>
                    <a:gd name="T19" fmla="*/ 168 h 215"/>
                    <a:gd name="T20" fmla="*/ 80 w 129"/>
                    <a:gd name="T21" fmla="*/ 198 h 215"/>
                    <a:gd name="T22" fmla="*/ 63 w 129"/>
                    <a:gd name="T23" fmla="*/ 198 h 215"/>
                    <a:gd name="T24" fmla="*/ 40 w 129"/>
                    <a:gd name="T25" fmla="*/ 198 h 215"/>
                    <a:gd name="T26" fmla="*/ 40 w 129"/>
                    <a:gd name="T27" fmla="*/ 203 h 215"/>
                    <a:gd name="T28" fmla="*/ 57 w 129"/>
                    <a:gd name="T29" fmla="*/ 215 h 215"/>
                    <a:gd name="T30" fmla="*/ 76 w 129"/>
                    <a:gd name="T31" fmla="*/ 211 h 215"/>
                    <a:gd name="T32" fmla="*/ 101 w 129"/>
                    <a:gd name="T33" fmla="*/ 201 h 215"/>
                    <a:gd name="T34" fmla="*/ 121 w 129"/>
                    <a:gd name="T35" fmla="*/ 171 h 215"/>
                    <a:gd name="T36" fmla="*/ 123 w 129"/>
                    <a:gd name="T37" fmla="*/ 121 h 215"/>
                    <a:gd name="T38" fmla="*/ 129 w 129"/>
                    <a:gd name="T39" fmla="*/ 87 h 215"/>
                    <a:gd name="T40" fmla="*/ 129 w 129"/>
                    <a:gd name="T41" fmla="*/ 58 h 215"/>
                    <a:gd name="T42" fmla="*/ 117 w 129"/>
                    <a:gd name="T43" fmla="*/ 32 h 215"/>
                    <a:gd name="T44" fmla="*/ 103 w 129"/>
                    <a:gd name="T45" fmla="*/ 9 h 215"/>
                    <a:gd name="T46" fmla="*/ 69 w 129"/>
                    <a:gd name="T47" fmla="*/ 0 h 215"/>
                    <a:gd name="T48" fmla="*/ 20 w 129"/>
                    <a:gd name="T49" fmla="*/ 6 h 215"/>
                    <a:gd name="T50" fmla="*/ 3 w 129"/>
                    <a:gd name="T51" fmla="*/ 19 h 215"/>
                    <a:gd name="T52" fmla="*/ 0 w 129"/>
                    <a:gd name="T53" fmla="*/ 5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215">
                      <a:moveTo>
                        <a:pt x="0" y="53"/>
                      </a:moveTo>
                      <a:lnTo>
                        <a:pt x="20" y="19"/>
                      </a:lnTo>
                      <a:lnTo>
                        <a:pt x="54" y="9"/>
                      </a:lnTo>
                      <a:lnTo>
                        <a:pt x="95" y="16"/>
                      </a:lnTo>
                      <a:lnTo>
                        <a:pt x="109" y="35"/>
                      </a:lnTo>
                      <a:lnTo>
                        <a:pt x="120" y="67"/>
                      </a:lnTo>
                      <a:lnTo>
                        <a:pt x="120" y="93"/>
                      </a:lnTo>
                      <a:lnTo>
                        <a:pt x="114" y="111"/>
                      </a:lnTo>
                      <a:lnTo>
                        <a:pt x="114" y="137"/>
                      </a:lnTo>
                      <a:lnTo>
                        <a:pt x="107" y="168"/>
                      </a:lnTo>
                      <a:lnTo>
                        <a:pt x="80" y="198"/>
                      </a:lnTo>
                      <a:lnTo>
                        <a:pt x="63" y="198"/>
                      </a:lnTo>
                      <a:lnTo>
                        <a:pt x="40" y="198"/>
                      </a:lnTo>
                      <a:lnTo>
                        <a:pt x="40" y="203"/>
                      </a:lnTo>
                      <a:lnTo>
                        <a:pt x="57" y="215"/>
                      </a:lnTo>
                      <a:lnTo>
                        <a:pt x="76" y="211"/>
                      </a:lnTo>
                      <a:lnTo>
                        <a:pt x="101" y="201"/>
                      </a:lnTo>
                      <a:lnTo>
                        <a:pt x="121" y="171"/>
                      </a:lnTo>
                      <a:lnTo>
                        <a:pt x="123" y="121"/>
                      </a:lnTo>
                      <a:lnTo>
                        <a:pt x="129" y="87"/>
                      </a:lnTo>
                      <a:lnTo>
                        <a:pt x="129" y="58"/>
                      </a:lnTo>
                      <a:lnTo>
                        <a:pt x="117" y="32"/>
                      </a:lnTo>
                      <a:lnTo>
                        <a:pt x="103" y="9"/>
                      </a:lnTo>
                      <a:lnTo>
                        <a:pt x="69" y="0"/>
                      </a:lnTo>
                      <a:lnTo>
                        <a:pt x="20" y="6"/>
                      </a:lnTo>
                      <a:lnTo>
                        <a:pt x="3" y="19"/>
                      </a:lnTo>
                      <a:lnTo>
                        <a:pt x="0" y="53"/>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49" name="Freeform 897"/>
                <p:cNvSpPr>
                  <a:spLocks/>
                </p:cNvSpPr>
                <p:nvPr/>
              </p:nvSpPr>
              <p:spPr bwMode="auto">
                <a:xfrm flipH="1">
                  <a:off x="1236" y="1595"/>
                  <a:ext cx="12" cy="20"/>
                </a:xfrm>
                <a:custGeom>
                  <a:avLst/>
                  <a:gdLst>
                    <a:gd name="T0" fmla="*/ 118 w 118"/>
                    <a:gd name="T1" fmla="*/ 0 h 179"/>
                    <a:gd name="T2" fmla="*/ 102 w 118"/>
                    <a:gd name="T3" fmla="*/ 39 h 179"/>
                    <a:gd name="T4" fmla="*/ 77 w 118"/>
                    <a:gd name="T5" fmla="*/ 80 h 179"/>
                    <a:gd name="T6" fmla="*/ 52 w 118"/>
                    <a:gd name="T7" fmla="*/ 116 h 179"/>
                    <a:gd name="T8" fmla="*/ 17 w 118"/>
                    <a:gd name="T9" fmla="*/ 164 h 179"/>
                    <a:gd name="T10" fmla="*/ 0 w 118"/>
                    <a:gd name="T11" fmla="*/ 179 h 179"/>
                    <a:gd name="T12" fmla="*/ 39 w 118"/>
                    <a:gd name="T13" fmla="*/ 159 h 179"/>
                    <a:gd name="T14" fmla="*/ 70 w 118"/>
                    <a:gd name="T15" fmla="*/ 115 h 179"/>
                    <a:gd name="T16" fmla="*/ 99 w 118"/>
                    <a:gd name="T17" fmla="*/ 67 h 179"/>
                    <a:gd name="T18" fmla="*/ 118 w 118"/>
                    <a:gd name="T19"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79">
                      <a:moveTo>
                        <a:pt x="118" y="0"/>
                      </a:moveTo>
                      <a:lnTo>
                        <a:pt x="102" y="39"/>
                      </a:lnTo>
                      <a:lnTo>
                        <a:pt x="77" y="80"/>
                      </a:lnTo>
                      <a:lnTo>
                        <a:pt x="52" y="116"/>
                      </a:lnTo>
                      <a:lnTo>
                        <a:pt x="17" y="164"/>
                      </a:lnTo>
                      <a:lnTo>
                        <a:pt x="0" y="179"/>
                      </a:lnTo>
                      <a:lnTo>
                        <a:pt x="39" y="159"/>
                      </a:lnTo>
                      <a:lnTo>
                        <a:pt x="70" y="115"/>
                      </a:lnTo>
                      <a:lnTo>
                        <a:pt x="99" y="67"/>
                      </a:lnTo>
                      <a:lnTo>
                        <a:pt x="118"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50" name="Freeform 898"/>
                <p:cNvSpPr>
                  <a:spLocks/>
                </p:cNvSpPr>
                <p:nvPr/>
              </p:nvSpPr>
              <p:spPr bwMode="auto">
                <a:xfrm flipH="1">
                  <a:off x="1200" y="1525"/>
                  <a:ext cx="68" cy="77"/>
                </a:xfrm>
                <a:custGeom>
                  <a:avLst/>
                  <a:gdLst>
                    <a:gd name="T0" fmla="*/ 54 w 671"/>
                    <a:gd name="T1" fmla="*/ 193 h 670"/>
                    <a:gd name="T2" fmla="*/ 155 w 671"/>
                    <a:gd name="T3" fmla="*/ 177 h 670"/>
                    <a:gd name="T4" fmla="*/ 223 w 671"/>
                    <a:gd name="T5" fmla="*/ 187 h 670"/>
                    <a:gd name="T6" fmla="*/ 264 w 671"/>
                    <a:gd name="T7" fmla="*/ 234 h 670"/>
                    <a:gd name="T8" fmla="*/ 238 w 671"/>
                    <a:gd name="T9" fmla="*/ 290 h 670"/>
                    <a:gd name="T10" fmla="*/ 206 w 671"/>
                    <a:gd name="T11" fmla="*/ 311 h 670"/>
                    <a:gd name="T12" fmla="*/ 197 w 671"/>
                    <a:gd name="T13" fmla="*/ 366 h 670"/>
                    <a:gd name="T14" fmla="*/ 217 w 671"/>
                    <a:gd name="T15" fmla="*/ 401 h 670"/>
                    <a:gd name="T16" fmla="*/ 200 w 671"/>
                    <a:gd name="T17" fmla="*/ 453 h 670"/>
                    <a:gd name="T18" fmla="*/ 242 w 671"/>
                    <a:gd name="T19" fmla="*/ 453 h 670"/>
                    <a:gd name="T20" fmla="*/ 254 w 671"/>
                    <a:gd name="T21" fmla="*/ 394 h 670"/>
                    <a:gd name="T22" fmla="*/ 280 w 671"/>
                    <a:gd name="T23" fmla="*/ 366 h 670"/>
                    <a:gd name="T24" fmla="*/ 329 w 671"/>
                    <a:gd name="T25" fmla="*/ 366 h 670"/>
                    <a:gd name="T26" fmla="*/ 378 w 671"/>
                    <a:gd name="T27" fmla="*/ 378 h 670"/>
                    <a:gd name="T28" fmla="*/ 393 w 671"/>
                    <a:gd name="T29" fmla="*/ 419 h 670"/>
                    <a:gd name="T30" fmla="*/ 399 w 671"/>
                    <a:gd name="T31" fmla="*/ 475 h 670"/>
                    <a:gd name="T32" fmla="*/ 393 w 671"/>
                    <a:gd name="T33" fmla="*/ 516 h 670"/>
                    <a:gd name="T34" fmla="*/ 393 w 671"/>
                    <a:gd name="T35" fmla="*/ 547 h 670"/>
                    <a:gd name="T36" fmla="*/ 396 w 671"/>
                    <a:gd name="T37" fmla="*/ 581 h 670"/>
                    <a:gd name="T38" fmla="*/ 428 w 671"/>
                    <a:gd name="T39" fmla="*/ 613 h 670"/>
                    <a:gd name="T40" fmla="*/ 451 w 671"/>
                    <a:gd name="T41" fmla="*/ 632 h 670"/>
                    <a:gd name="T42" fmla="*/ 510 w 671"/>
                    <a:gd name="T43" fmla="*/ 670 h 670"/>
                    <a:gd name="T44" fmla="*/ 620 w 671"/>
                    <a:gd name="T45" fmla="*/ 558 h 670"/>
                    <a:gd name="T46" fmla="*/ 652 w 671"/>
                    <a:gd name="T47" fmla="*/ 466 h 670"/>
                    <a:gd name="T48" fmla="*/ 665 w 671"/>
                    <a:gd name="T49" fmla="*/ 318 h 670"/>
                    <a:gd name="T50" fmla="*/ 671 w 671"/>
                    <a:gd name="T51" fmla="*/ 215 h 670"/>
                    <a:gd name="T52" fmla="*/ 658 w 671"/>
                    <a:gd name="T53" fmla="*/ 114 h 670"/>
                    <a:gd name="T54" fmla="*/ 629 w 671"/>
                    <a:gd name="T55" fmla="*/ 59 h 670"/>
                    <a:gd name="T56" fmla="*/ 562 w 671"/>
                    <a:gd name="T57" fmla="*/ 21 h 670"/>
                    <a:gd name="T58" fmla="*/ 502 w 671"/>
                    <a:gd name="T59" fmla="*/ 8 h 670"/>
                    <a:gd name="T60" fmla="*/ 384 w 671"/>
                    <a:gd name="T61" fmla="*/ 0 h 670"/>
                    <a:gd name="T62" fmla="*/ 270 w 671"/>
                    <a:gd name="T63" fmla="*/ 5 h 670"/>
                    <a:gd name="T64" fmla="*/ 129 w 671"/>
                    <a:gd name="T65" fmla="*/ 30 h 670"/>
                    <a:gd name="T66" fmla="*/ 64 w 671"/>
                    <a:gd name="T67" fmla="*/ 62 h 670"/>
                    <a:gd name="T68" fmla="*/ 32 w 671"/>
                    <a:gd name="T69" fmla="*/ 94 h 670"/>
                    <a:gd name="T70" fmla="*/ 0 w 671"/>
                    <a:gd name="T71" fmla="*/ 140 h 670"/>
                    <a:gd name="T72" fmla="*/ 6 w 671"/>
                    <a:gd name="T73" fmla="*/ 166 h 670"/>
                    <a:gd name="T74" fmla="*/ 54 w 671"/>
                    <a:gd name="T75" fmla="*/ 19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1" h="670">
                      <a:moveTo>
                        <a:pt x="54" y="193"/>
                      </a:moveTo>
                      <a:lnTo>
                        <a:pt x="155" y="177"/>
                      </a:lnTo>
                      <a:lnTo>
                        <a:pt x="223" y="187"/>
                      </a:lnTo>
                      <a:lnTo>
                        <a:pt x="264" y="234"/>
                      </a:lnTo>
                      <a:lnTo>
                        <a:pt x="238" y="290"/>
                      </a:lnTo>
                      <a:lnTo>
                        <a:pt x="206" y="311"/>
                      </a:lnTo>
                      <a:lnTo>
                        <a:pt x="197" y="366"/>
                      </a:lnTo>
                      <a:lnTo>
                        <a:pt x="217" y="401"/>
                      </a:lnTo>
                      <a:lnTo>
                        <a:pt x="200" y="453"/>
                      </a:lnTo>
                      <a:lnTo>
                        <a:pt x="242" y="453"/>
                      </a:lnTo>
                      <a:lnTo>
                        <a:pt x="254" y="394"/>
                      </a:lnTo>
                      <a:lnTo>
                        <a:pt x="280" y="366"/>
                      </a:lnTo>
                      <a:lnTo>
                        <a:pt x="329" y="366"/>
                      </a:lnTo>
                      <a:lnTo>
                        <a:pt x="378" y="378"/>
                      </a:lnTo>
                      <a:lnTo>
                        <a:pt x="393" y="419"/>
                      </a:lnTo>
                      <a:lnTo>
                        <a:pt x="399" y="475"/>
                      </a:lnTo>
                      <a:lnTo>
                        <a:pt x="393" y="516"/>
                      </a:lnTo>
                      <a:lnTo>
                        <a:pt x="393" y="547"/>
                      </a:lnTo>
                      <a:lnTo>
                        <a:pt x="396" y="581"/>
                      </a:lnTo>
                      <a:lnTo>
                        <a:pt x="428" y="613"/>
                      </a:lnTo>
                      <a:lnTo>
                        <a:pt x="451" y="632"/>
                      </a:lnTo>
                      <a:lnTo>
                        <a:pt x="510" y="670"/>
                      </a:lnTo>
                      <a:lnTo>
                        <a:pt x="620" y="558"/>
                      </a:lnTo>
                      <a:lnTo>
                        <a:pt x="652" y="466"/>
                      </a:lnTo>
                      <a:lnTo>
                        <a:pt x="665" y="318"/>
                      </a:lnTo>
                      <a:lnTo>
                        <a:pt x="671" y="215"/>
                      </a:lnTo>
                      <a:lnTo>
                        <a:pt x="658" y="114"/>
                      </a:lnTo>
                      <a:lnTo>
                        <a:pt x="629" y="59"/>
                      </a:lnTo>
                      <a:lnTo>
                        <a:pt x="562" y="21"/>
                      </a:lnTo>
                      <a:lnTo>
                        <a:pt x="502" y="8"/>
                      </a:lnTo>
                      <a:lnTo>
                        <a:pt x="384" y="0"/>
                      </a:lnTo>
                      <a:lnTo>
                        <a:pt x="270" y="5"/>
                      </a:lnTo>
                      <a:lnTo>
                        <a:pt x="129" y="30"/>
                      </a:lnTo>
                      <a:lnTo>
                        <a:pt x="64" y="62"/>
                      </a:lnTo>
                      <a:lnTo>
                        <a:pt x="32" y="94"/>
                      </a:lnTo>
                      <a:lnTo>
                        <a:pt x="0" y="140"/>
                      </a:lnTo>
                      <a:lnTo>
                        <a:pt x="6" y="166"/>
                      </a:lnTo>
                      <a:lnTo>
                        <a:pt x="54" y="1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51" name="Freeform 899"/>
                <p:cNvSpPr>
                  <a:spLocks/>
                </p:cNvSpPr>
                <p:nvPr/>
              </p:nvSpPr>
              <p:spPr bwMode="auto">
                <a:xfrm flipH="1">
                  <a:off x="1201" y="1526"/>
                  <a:ext cx="65" cy="74"/>
                </a:xfrm>
                <a:custGeom>
                  <a:avLst/>
                  <a:gdLst>
                    <a:gd name="T0" fmla="*/ 25 w 636"/>
                    <a:gd name="T1" fmla="*/ 98 h 643"/>
                    <a:gd name="T2" fmla="*/ 13 w 636"/>
                    <a:gd name="T3" fmla="*/ 152 h 643"/>
                    <a:gd name="T4" fmla="*/ 160 w 636"/>
                    <a:gd name="T5" fmla="*/ 158 h 643"/>
                    <a:gd name="T6" fmla="*/ 290 w 636"/>
                    <a:gd name="T7" fmla="*/ 126 h 643"/>
                    <a:gd name="T8" fmla="*/ 229 w 636"/>
                    <a:gd name="T9" fmla="*/ 148 h 643"/>
                    <a:gd name="T10" fmla="*/ 213 w 636"/>
                    <a:gd name="T11" fmla="*/ 169 h 643"/>
                    <a:gd name="T12" fmla="*/ 277 w 636"/>
                    <a:gd name="T13" fmla="*/ 163 h 643"/>
                    <a:gd name="T14" fmla="*/ 293 w 636"/>
                    <a:gd name="T15" fmla="*/ 172 h 643"/>
                    <a:gd name="T16" fmla="*/ 255 w 636"/>
                    <a:gd name="T17" fmla="*/ 217 h 643"/>
                    <a:gd name="T18" fmla="*/ 267 w 636"/>
                    <a:gd name="T19" fmla="*/ 226 h 643"/>
                    <a:gd name="T20" fmla="*/ 232 w 636"/>
                    <a:gd name="T21" fmla="*/ 280 h 643"/>
                    <a:gd name="T22" fmla="*/ 348 w 636"/>
                    <a:gd name="T23" fmla="*/ 255 h 643"/>
                    <a:gd name="T24" fmla="*/ 194 w 636"/>
                    <a:gd name="T25" fmla="*/ 310 h 643"/>
                    <a:gd name="T26" fmla="*/ 280 w 636"/>
                    <a:gd name="T27" fmla="*/ 300 h 643"/>
                    <a:gd name="T28" fmla="*/ 204 w 636"/>
                    <a:gd name="T29" fmla="*/ 338 h 643"/>
                    <a:gd name="T30" fmla="*/ 229 w 636"/>
                    <a:gd name="T31" fmla="*/ 358 h 643"/>
                    <a:gd name="T32" fmla="*/ 354 w 636"/>
                    <a:gd name="T33" fmla="*/ 344 h 643"/>
                    <a:gd name="T34" fmla="*/ 444 w 636"/>
                    <a:gd name="T35" fmla="*/ 355 h 643"/>
                    <a:gd name="T36" fmla="*/ 438 w 636"/>
                    <a:gd name="T37" fmla="*/ 379 h 643"/>
                    <a:gd name="T38" fmla="*/ 460 w 636"/>
                    <a:gd name="T39" fmla="*/ 393 h 643"/>
                    <a:gd name="T40" fmla="*/ 387 w 636"/>
                    <a:gd name="T41" fmla="*/ 442 h 643"/>
                    <a:gd name="T42" fmla="*/ 454 w 636"/>
                    <a:gd name="T43" fmla="*/ 440 h 643"/>
                    <a:gd name="T44" fmla="*/ 387 w 636"/>
                    <a:gd name="T45" fmla="*/ 511 h 643"/>
                    <a:gd name="T46" fmla="*/ 432 w 636"/>
                    <a:gd name="T47" fmla="*/ 508 h 643"/>
                    <a:gd name="T48" fmla="*/ 412 w 636"/>
                    <a:gd name="T49" fmla="*/ 586 h 643"/>
                    <a:gd name="T50" fmla="*/ 496 w 636"/>
                    <a:gd name="T51" fmla="*/ 471 h 643"/>
                    <a:gd name="T52" fmla="*/ 419 w 636"/>
                    <a:gd name="T53" fmla="*/ 599 h 643"/>
                    <a:gd name="T54" fmla="*/ 514 w 636"/>
                    <a:gd name="T55" fmla="*/ 553 h 643"/>
                    <a:gd name="T56" fmla="*/ 491 w 636"/>
                    <a:gd name="T57" fmla="*/ 602 h 643"/>
                    <a:gd name="T58" fmla="*/ 540 w 636"/>
                    <a:gd name="T59" fmla="*/ 599 h 643"/>
                    <a:gd name="T60" fmla="*/ 620 w 636"/>
                    <a:gd name="T61" fmla="*/ 386 h 643"/>
                    <a:gd name="T62" fmla="*/ 582 w 636"/>
                    <a:gd name="T63" fmla="*/ 255 h 643"/>
                    <a:gd name="T64" fmla="*/ 514 w 636"/>
                    <a:gd name="T65" fmla="*/ 266 h 643"/>
                    <a:gd name="T66" fmla="*/ 630 w 636"/>
                    <a:gd name="T67" fmla="*/ 223 h 643"/>
                    <a:gd name="T68" fmla="*/ 551 w 636"/>
                    <a:gd name="T69" fmla="*/ 141 h 643"/>
                    <a:gd name="T70" fmla="*/ 499 w 636"/>
                    <a:gd name="T71" fmla="*/ 141 h 643"/>
                    <a:gd name="T72" fmla="*/ 607 w 636"/>
                    <a:gd name="T73" fmla="*/ 69 h 643"/>
                    <a:gd name="T74" fmla="*/ 482 w 636"/>
                    <a:gd name="T75" fmla="*/ 41 h 643"/>
                    <a:gd name="T76" fmla="*/ 517 w 636"/>
                    <a:gd name="T77" fmla="*/ 16 h 643"/>
                    <a:gd name="T78" fmla="*/ 359 w 636"/>
                    <a:gd name="T79" fmla="*/ 13 h 643"/>
                    <a:gd name="T80" fmla="*/ 298 w 636"/>
                    <a:gd name="T81" fmla="*/ 32 h 643"/>
                    <a:gd name="T82" fmla="*/ 287 w 636"/>
                    <a:gd name="T83" fmla="*/ 3 h 643"/>
                    <a:gd name="T84" fmla="*/ 163 w 636"/>
                    <a:gd name="T85" fmla="*/ 54 h 643"/>
                    <a:gd name="T86" fmla="*/ 184 w 636"/>
                    <a:gd name="T87" fmla="*/ 1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6" h="643">
                      <a:moveTo>
                        <a:pt x="104" y="41"/>
                      </a:moveTo>
                      <a:lnTo>
                        <a:pt x="51" y="63"/>
                      </a:lnTo>
                      <a:lnTo>
                        <a:pt x="25" y="98"/>
                      </a:lnTo>
                      <a:lnTo>
                        <a:pt x="10" y="121"/>
                      </a:lnTo>
                      <a:lnTo>
                        <a:pt x="0" y="138"/>
                      </a:lnTo>
                      <a:lnTo>
                        <a:pt x="13" y="152"/>
                      </a:lnTo>
                      <a:lnTo>
                        <a:pt x="41" y="169"/>
                      </a:lnTo>
                      <a:lnTo>
                        <a:pt x="110" y="158"/>
                      </a:lnTo>
                      <a:lnTo>
                        <a:pt x="160" y="158"/>
                      </a:lnTo>
                      <a:lnTo>
                        <a:pt x="194" y="141"/>
                      </a:lnTo>
                      <a:lnTo>
                        <a:pt x="245" y="129"/>
                      </a:lnTo>
                      <a:lnTo>
                        <a:pt x="290" y="126"/>
                      </a:lnTo>
                      <a:lnTo>
                        <a:pt x="342" y="129"/>
                      </a:lnTo>
                      <a:lnTo>
                        <a:pt x="267" y="138"/>
                      </a:lnTo>
                      <a:lnTo>
                        <a:pt x="229" y="148"/>
                      </a:lnTo>
                      <a:lnTo>
                        <a:pt x="201" y="158"/>
                      </a:lnTo>
                      <a:lnTo>
                        <a:pt x="194" y="161"/>
                      </a:lnTo>
                      <a:lnTo>
                        <a:pt x="213" y="169"/>
                      </a:lnTo>
                      <a:lnTo>
                        <a:pt x="229" y="185"/>
                      </a:lnTo>
                      <a:lnTo>
                        <a:pt x="255" y="169"/>
                      </a:lnTo>
                      <a:lnTo>
                        <a:pt x="277" y="163"/>
                      </a:lnTo>
                      <a:lnTo>
                        <a:pt x="325" y="155"/>
                      </a:lnTo>
                      <a:lnTo>
                        <a:pt x="339" y="155"/>
                      </a:lnTo>
                      <a:lnTo>
                        <a:pt x="293" y="172"/>
                      </a:lnTo>
                      <a:lnTo>
                        <a:pt x="258" y="188"/>
                      </a:lnTo>
                      <a:lnTo>
                        <a:pt x="239" y="201"/>
                      </a:lnTo>
                      <a:lnTo>
                        <a:pt x="255" y="217"/>
                      </a:lnTo>
                      <a:lnTo>
                        <a:pt x="293" y="204"/>
                      </a:lnTo>
                      <a:lnTo>
                        <a:pt x="325" y="198"/>
                      </a:lnTo>
                      <a:lnTo>
                        <a:pt x="267" y="226"/>
                      </a:lnTo>
                      <a:lnTo>
                        <a:pt x="248" y="239"/>
                      </a:lnTo>
                      <a:lnTo>
                        <a:pt x="242" y="266"/>
                      </a:lnTo>
                      <a:lnTo>
                        <a:pt x="232" y="280"/>
                      </a:lnTo>
                      <a:lnTo>
                        <a:pt x="267" y="263"/>
                      </a:lnTo>
                      <a:lnTo>
                        <a:pt x="298" y="257"/>
                      </a:lnTo>
                      <a:lnTo>
                        <a:pt x="348" y="255"/>
                      </a:lnTo>
                      <a:lnTo>
                        <a:pt x="272" y="276"/>
                      </a:lnTo>
                      <a:lnTo>
                        <a:pt x="226" y="294"/>
                      </a:lnTo>
                      <a:lnTo>
                        <a:pt x="194" y="310"/>
                      </a:lnTo>
                      <a:lnTo>
                        <a:pt x="191" y="335"/>
                      </a:lnTo>
                      <a:lnTo>
                        <a:pt x="229" y="317"/>
                      </a:lnTo>
                      <a:lnTo>
                        <a:pt x="280" y="300"/>
                      </a:lnTo>
                      <a:lnTo>
                        <a:pt x="304" y="300"/>
                      </a:lnTo>
                      <a:lnTo>
                        <a:pt x="248" y="320"/>
                      </a:lnTo>
                      <a:lnTo>
                        <a:pt x="204" y="338"/>
                      </a:lnTo>
                      <a:lnTo>
                        <a:pt x="187" y="355"/>
                      </a:lnTo>
                      <a:lnTo>
                        <a:pt x="194" y="370"/>
                      </a:lnTo>
                      <a:lnTo>
                        <a:pt x="229" y="358"/>
                      </a:lnTo>
                      <a:lnTo>
                        <a:pt x="261" y="344"/>
                      </a:lnTo>
                      <a:lnTo>
                        <a:pt x="327" y="341"/>
                      </a:lnTo>
                      <a:lnTo>
                        <a:pt x="354" y="344"/>
                      </a:lnTo>
                      <a:lnTo>
                        <a:pt x="415" y="348"/>
                      </a:lnTo>
                      <a:lnTo>
                        <a:pt x="488" y="338"/>
                      </a:lnTo>
                      <a:lnTo>
                        <a:pt x="444" y="355"/>
                      </a:lnTo>
                      <a:lnTo>
                        <a:pt x="368" y="367"/>
                      </a:lnTo>
                      <a:lnTo>
                        <a:pt x="384" y="393"/>
                      </a:lnTo>
                      <a:lnTo>
                        <a:pt x="438" y="379"/>
                      </a:lnTo>
                      <a:lnTo>
                        <a:pt x="491" y="361"/>
                      </a:lnTo>
                      <a:lnTo>
                        <a:pt x="525" y="344"/>
                      </a:lnTo>
                      <a:lnTo>
                        <a:pt x="460" y="393"/>
                      </a:lnTo>
                      <a:lnTo>
                        <a:pt x="419" y="405"/>
                      </a:lnTo>
                      <a:lnTo>
                        <a:pt x="384" y="417"/>
                      </a:lnTo>
                      <a:lnTo>
                        <a:pt x="387" y="442"/>
                      </a:lnTo>
                      <a:lnTo>
                        <a:pt x="438" y="434"/>
                      </a:lnTo>
                      <a:lnTo>
                        <a:pt x="478" y="423"/>
                      </a:lnTo>
                      <a:lnTo>
                        <a:pt x="454" y="440"/>
                      </a:lnTo>
                      <a:lnTo>
                        <a:pt x="409" y="452"/>
                      </a:lnTo>
                      <a:lnTo>
                        <a:pt x="387" y="455"/>
                      </a:lnTo>
                      <a:lnTo>
                        <a:pt x="387" y="511"/>
                      </a:lnTo>
                      <a:lnTo>
                        <a:pt x="435" y="492"/>
                      </a:lnTo>
                      <a:lnTo>
                        <a:pt x="473" y="477"/>
                      </a:lnTo>
                      <a:lnTo>
                        <a:pt x="432" y="508"/>
                      </a:lnTo>
                      <a:lnTo>
                        <a:pt x="380" y="530"/>
                      </a:lnTo>
                      <a:lnTo>
                        <a:pt x="384" y="556"/>
                      </a:lnTo>
                      <a:lnTo>
                        <a:pt x="412" y="586"/>
                      </a:lnTo>
                      <a:lnTo>
                        <a:pt x="438" y="553"/>
                      </a:lnTo>
                      <a:lnTo>
                        <a:pt x="473" y="511"/>
                      </a:lnTo>
                      <a:lnTo>
                        <a:pt x="496" y="471"/>
                      </a:lnTo>
                      <a:lnTo>
                        <a:pt x="473" y="533"/>
                      </a:lnTo>
                      <a:lnTo>
                        <a:pt x="454" y="556"/>
                      </a:lnTo>
                      <a:lnTo>
                        <a:pt x="419" y="599"/>
                      </a:lnTo>
                      <a:lnTo>
                        <a:pt x="444" y="628"/>
                      </a:lnTo>
                      <a:lnTo>
                        <a:pt x="485" y="594"/>
                      </a:lnTo>
                      <a:lnTo>
                        <a:pt x="514" y="553"/>
                      </a:lnTo>
                      <a:lnTo>
                        <a:pt x="540" y="508"/>
                      </a:lnTo>
                      <a:lnTo>
                        <a:pt x="517" y="573"/>
                      </a:lnTo>
                      <a:lnTo>
                        <a:pt x="491" y="602"/>
                      </a:lnTo>
                      <a:lnTo>
                        <a:pt x="465" y="631"/>
                      </a:lnTo>
                      <a:lnTo>
                        <a:pt x="488" y="643"/>
                      </a:lnTo>
                      <a:lnTo>
                        <a:pt x="540" y="599"/>
                      </a:lnTo>
                      <a:lnTo>
                        <a:pt x="589" y="530"/>
                      </a:lnTo>
                      <a:lnTo>
                        <a:pt x="607" y="477"/>
                      </a:lnTo>
                      <a:lnTo>
                        <a:pt x="620" y="386"/>
                      </a:lnTo>
                      <a:lnTo>
                        <a:pt x="627" y="317"/>
                      </a:lnTo>
                      <a:lnTo>
                        <a:pt x="636" y="239"/>
                      </a:lnTo>
                      <a:lnTo>
                        <a:pt x="582" y="255"/>
                      </a:lnTo>
                      <a:lnTo>
                        <a:pt x="522" y="276"/>
                      </a:lnTo>
                      <a:lnTo>
                        <a:pt x="432" y="297"/>
                      </a:lnTo>
                      <a:lnTo>
                        <a:pt x="514" y="266"/>
                      </a:lnTo>
                      <a:lnTo>
                        <a:pt x="543" y="249"/>
                      </a:lnTo>
                      <a:lnTo>
                        <a:pt x="601" y="229"/>
                      </a:lnTo>
                      <a:lnTo>
                        <a:pt x="630" y="223"/>
                      </a:lnTo>
                      <a:lnTo>
                        <a:pt x="630" y="182"/>
                      </a:lnTo>
                      <a:lnTo>
                        <a:pt x="623" y="129"/>
                      </a:lnTo>
                      <a:lnTo>
                        <a:pt x="551" y="141"/>
                      </a:lnTo>
                      <a:lnTo>
                        <a:pt x="505" y="155"/>
                      </a:lnTo>
                      <a:lnTo>
                        <a:pt x="447" y="182"/>
                      </a:lnTo>
                      <a:lnTo>
                        <a:pt x="499" y="141"/>
                      </a:lnTo>
                      <a:lnTo>
                        <a:pt x="560" y="124"/>
                      </a:lnTo>
                      <a:lnTo>
                        <a:pt x="620" y="109"/>
                      </a:lnTo>
                      <a:lnTo>
                        <a:pt x="607" y="69"/>
                      </a:lnTo>
                      <a:lnTo>
                        <a:pt x="589" y="45"/>
                      </a:lnTo>
                      <a:lnTo>
                        <a:pt x="534" y="28"/>
                      </a:lnTo>
                      <a:lnTo>
                        <a:pt x="482" y="41"/>
                      </a:lnTo>
                      <a:lnTo>
                        <a:pt x="432" y="76"/>
                      </a:lnTo>
                      <a:lnTo>
                        <a:pt x="465" y="35"/>
                      </a:lnTo>
                      <a:lnTo>
                        <a:pt x="517" y="16"/>
                      </a:lnTo>
                      <a:lnTo>
                        <a:pt x="460" y="6"/>
                      </a:lnTo>
                      <a:lnTo>
                        <a:pt x="419" y="3"/>
                      </a:lnTo>
                      <a:lnTo>
                        <a:pt x="359" y="13"/>
                      </a:lnTo>
                      <a:lnTo>
                        <a:pt x="318" y="38"/>
                      </a:lnTo>
                      <a:lnTo>
                        <a:pt x="255" y="51"/>
                      </a:lnTo>
                      <a:lnTo>
                        <a:pt x="298" y="32"/>
                      </a:lnTo>
                      <a:lnTo>
                        <a:pt x="330" y="13"/>
                      </a:lnTo>
                      <a:lnTo>
                        <a:pt x="348" y="0"/>
                      </a:lnTo>
                      <a:lnTo>
                        <a:pt x="287" y="3"/>
                      </a:lnTo>
                      <a:lnTo>
                        <a:pt x="232" y="6"/>
                      </a:lnTo>
                      <a:lnTo>
                        <a:pt x="198" y="22"/>
                      </a:lnTo>
                      <a:lnTo>
                        <a:pt x="163" y="54"/>
                      </a:lnTo>
                      <a:lnTo>
                        <a:pt x="136" y="95"/>
                      </a:lnTo>
                      <a:lnTo>
                        <a:pt x="151" y="48"/>
                      </a:lnTo>
                      <a:lnTo>
                        <a:pt x="184" y="16"/>
                      </a:lnTo>
                      <a:lnTo>
                        <a:pt x="104" y="4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52" name="Freeform 900"/>
                <p:cNvSpPr>
                  <a:spLocks/>
                </p:cNvSpPr>
                <p:nvPr/>
              </p:nvSpPr>
              <p:spPr bwMode="auto">
                <a:xfrm flipH="1">
                  <a:off x="1331" y="1713"/>
                  <a:ext cx="70" cy="49"/>
                </a:xfrm>
                <a:custGeom>
                  <a:avLst/>
                  <a:gdLst>
                    <a:gd name="T0" fmla="*/ 698 w 698"/>
                    <a:gd name="T1" fmla="*/ 253 h 425"/>
                    <a:gd name="T2" fmla="*/ 611 w 698"/>
                    <a:gd name="T3" fmla="*/ 233 h 425"/>
                    <a:gd name="T4" fmla="*/ 579 w 698"/>
                    <a:gd name="T5" fmla="*/ 227 h 425"/>
                    <a:gd name="T6" fmla="*/ 558 w 698"/>
                    <a:gd name="T7" fmla="*/ 210 h 425"/>
                    <a:gd name="T8" fmla="*/ 538 w 698"/>
                    <a:gd name="T9" fmla="*/ 182 h 425"/>
                    <a:gd name="T10" fmla="*/ 496 w 698"/>
                    <a:gd name="T11" fmla="*/ 143 h 425"/>
                    <a:gd name="T12" fmla="*/ 420 w 698"/>
                    <a:gd name="T13" fmla="*/ 79 h 425"/>
                    <a:gd name="T14" fmla="*/ 407 w 698"/>
                    <a:gd name="T15" fmla="*/ 58 h 425"/>
                    <a:gd name="T16" fmla="*/ 387 w 698"/>
                    <a:gd name="T17" fmla="*/ 38 h 425"/>
                    <a:gd name="T18" fmla="*/ 347 w 698"/>
                    <a:gd name="T19" fmla="*/ 32 h 425"/>
                    <a:gd name="T20" fmla="*/ 225 w 698"/>
                    <a:gd name="T21" fmla="*/ 11 h 425"/>
                    <a:gd name="T22" fmla="*/ 192 w 698"/>
                    <a:gd name="T23" fmla="*/ 0 h 425"/>
                    <a:gd name="T24" fmla="*/ 162 w 698"/>
                    <a:gd name="T25" fmla="*/ 14 h 425"/>
                    <a:gd name="T26" fmla="*/ 147 w 698"/>
                    <a:gd name="T27" fmla="*/ 27 h 425"/>
                    <a:gd name="T28" fmla="*/ 75 w 698"/>
                    <a:gd name="T29" fmla="*/ 52 h 425"/>
                    <a:gd name="T30" fmla="*/ 48 w 698"/>
                    <a:gd name="T31" fmla="*/ 62 h 425"/>
                    <a:gd name="T32" fmla="*/ 37 w 698"/>
                    <a:gd name="T33" fmla="*/ 73 h 425"/>
                    <a:gd name="T34" fmla="*/ 24 w 698"/>
                    <a:gd name="T35" fmla="*/ 114 h 425"/>
                    <a:gd name="T36" fmla="*/ 16 w 698"/>
                    <a:gd name="T37" fmla="*/ 133 h 425"/>
                    <a:gd name="T38" fmla="*/ 9 w 698"/>
                    <a:gd name="T39" fmla="*/ 146 h 425"/>
                    <a:gd name="T40" fmla="*/ 0 w 698"/>
                    <a:gd name="T41" fmla="*/ 165 h 425"/>
                    <a:gd name="T42" fmla="*/ 0 w 698"/>
                    <a:gd name="T43" fmla="*/ 181 h 425"/>
                    <a:gd name="T44" fmla="*/ 15 w 698"/>
                    <a:gd name="T45" fmla="*/ 191 h 425"/>
                    <a:gd name="T46" fmla="*/ 43 w 698"/>
                    <a:gd name="T47" fmla="*/ 190 h 425"/>
                    <a:gd name="T48" fmla="*/ 89 w 698"/>
                    <a:gd name="T49" fmla="*/ 168 h 425"/>
                    <a:gd name="T50" fmla="*/ 147 w 698"/>
                    <a:gd name="T51" fmla="*/ 158 h 425"/>
                    <a:gd name="T52" fmla="*/ 198 w 698"/>
                    <a:gd name="T53" fmla="*/ 165 h 425"/>
                    <a:gd name="T54" fmla="*/ 144 w 698"/>
                    <a:gd name="T55" fmla="*/ 179 h 425"/>
                    <a:gd name="T56" fmla="*/ 105 w 698"/>
                    <a:gd name="T57" fmla="*/ 191 h 425"/>
                    <a:gd name="T58" fmla="*/ 61 w 698"/>
                    <a:gd name="T59" fmla="*/ 210 h 425"/>
                    <a:gd name="T60" fmla="*/ 51 w 698"/>
                    <a:gd name="T61" fmla="*/ 224 h 425"/>
                    <a:gd name="T62" fmla="*/ 51 w 698"/>
                    <a:gd name="T63" fmla="*/ 242 h 425"/>
                    <a:gd name="T64" fmla="*/ 67 w 698"/>
                    <a:gd name="T65" fmla="*/ 253 h 425"/>
                    <a:gd name="T66" fmla="*/ 87 w 698"/>
                    <a:gd name="T67" fmla="*/ 250 h 425"/>
                    <a:gd name="T68" fmla="*/ 150 w 698"/>
                    <a:gd name="T69" fmla="*/ 233 h 425"/>
                    <a:gd name="T70" fmla="*/ 205 w 698"/>
                    <a:gd name="T71" fmla="*/ 230 h 425"/>
                    <a:gd name="T72" fmla="*/ 249 w 698"/>
                    <a:gd name="T73" fmla="*/ 233 h 425"/>
                    <a:gd name="T74" fmla="*/ 273 w 698"/>
                    <a:gd name="T75" fmla="*/ 250 h 425"/>
                    <a:gd name="T76" fmla="*/ 301 w 698"/>
                    <a:gd name="T77" fmla="*/ 279 h 425"/>
                    <a:gd name="T78" fmla="*/ 323 w 698"/>
                    <a:gd name="T79" fmla="*/ 310 h 425"/>
                    <a:gd name="T80" fmla="*/ 346 w 698"/>
                    <a:gd name="T81" fmla="*/ 342 h 425"/>
                    <a:gd name="T82" fmla="*/ 364 w 698"/>
                    <a:gd name="T83" fmla="*/ 366 h 425"/>
                    <a:gd name="T84" fmla="*/ 397 w 698"/>
                    <a:gd name="T85" fmla="*/ 389 h 425"/>
                    <a:gd name="T86" fmla="*/ 429 w 698"/>
                    <a:gd name="T87" fmla="*/ 396 h 425"/>
                    <a:gd name="T88" fmla="*/ 464 w 698"/>
                    <a:gd name="T89" fmla="*/ 399 h 425"/>
                    <a:gd name="T90" fmla="*/ 507 w 698"/>
                    <a:gd name="T91" fmla="*/ 396 h 425"/>
                    <a:gd name="T92" fmla="*/ 539 w 698"/>
                    <a:gd name="T93" fmla="*/ 393 h 425"/>
                    <a:gd name="T94" fmla="*/ 582 w 698"/>
                    <a:gd name="T95" fmla="*/ 404 h 425"/>
                    <a:gd name="T96" fmla="*/ 698 w 698"/>
                    <a:gd name="T97" fmla="*/ 425 h 425"/>
                    <a:gd name="T98" fmla="*/ 698 w 698"/>
                    <a:gd name="T99" fmla="*/ 25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8" h="425">
                      <a:moveTo>
                        <a:pt x="698" y="253"/>
                      </a:moveTo>
                      <a:lnTo>
                        <a:pt x="611" y="233"/>
                      </a:lnTo>
                      <a:lnTo>
                        <a:pt x="579" y="227"/>
                      </a:lnTo>
                      <a:lnTo>
                        <a:pt x="558" y="210"/>
                      </a:lnTo>
                      <a:lnTo>
                        <a:pt x="538" y="182"/>
                      </a:lnTo>
                      <a:lnTo>
                        <a:pt x="496" y="143"/>
                      </a:lnTo>
                      <a:lnTo>
                        <a:pt x="420" y="79"/>
                      </a:lnTo>
                      <a:lnTo>
                        <a:pt x="407" y="58"/>
                      </a:lnTo>
                      <a:lnTo>
                        <a:pt x="387" y="38"/>
                      </a:lnTo>
                      <a:lnTo>
                        <a:pt x="347" y="32"/>
                      </a:lnTo>
                      <a:lnTo>
                        <a:pt x="225" y="11"/>
                      </a:lnTo>
                      <a:lnTo>
                        <a:pt x="192" y="0"/>
                      </a:lnTo>
                      <a:lnTo>
                        <a:pt x="162" y="14"/>
                      </a:lnTo>
                      <a:lnTo>
                        <a:pt x="147" y="27"/>
                      </a:lnTo>
                      <a:lnTo>
                        <a:pt x="75" y="52"/>
                      </a:lnTo>
                      <a:lnTo>
                        <a:pt x="48" y="62"/>
                      </a:lnTo>
                      <a:lnTo>
                        <a:pt x="37" y="73"/>
                      </a:lnTo>
                      <a:lnTo>
                        <a:pt x="24" y="114"/>
                      </a:lnTo>
                      <a:lnTo>
                        <a:pt x="16" y="133"/>
                      </a:lnTo>
                      <a:lnTo>
                        <a:pt x="9" y="146"/>
                      </a:lnTo>
                      <a:lnTo>
                        <a:pt x="0" y="165"/>
                      </a:lnTo>
                      <a:lnTo>
                        <a:pt x="0" y="181"/>
                      </a:lnTo>
                      <a:lnTo>
                        <a:pt x="15" y="191"/>
                      </a:lnTo>
                      <a:lnTo>
                        <a:pt x="43" y="190"/>
                      </a:lnTo>
                      <a:lnTo>
                        <a:pt x="89" y="168"/>
                      </a:lnTo>
                      <a:lnTo>
                        <a:pt x="147" y="158"/>
                      </a:lnTo>
                      <a:lnTo>
                        <a:pt x="198" y="165"/>
                      </a:lnTo>
                      <a:lnTo>
                        <a:pt x="144" y="179"/>
                      </a:lnTo>
                      <a:lnTo>
                        <a:pt x="105" y="191"/>
                      </a:lnTo>
                      <a:lnTo>
                        <a:pt x="61" y="210"/>
                      </a:lnTo>
                      <a:lnTo>
                        <a:pt x="51" y="224"/>
                      </a:lnTo>
                      <a:lnTo>
                        <a:pt x="51" y="242"/>
                      </a:lnTo>
                      <a:lnTo>
                        <a:pt x="67" y="253"/>
                      </a:lnTo>
                      <a:lnTo>
                        <a:pt x="87" y="250"/>
                      </a:lnTo>
                      <a:lnTo>
                        <a:pt x="150" y="233"/>
                      </a:lnTo>
                      <a:lnTo>
                        <a:pt x="205" y="230"/>
                      </a:lnTo>
                      <a:lnTo>
                        <a:pt x="249" y="233"/>
                      </a:lnTo>
                      <a:lnTo>
                        <a:pt x="273" y="250"/>
                      </a:lnTo>
                      <a:lnTo>
                        <a:pt x="301" y="279"/>
                      </a:lnTo>
                      <a:lnTo>
                        <a:pt x="323" y="310"/>
                      </a:lnTo>
                      <a:lnTo>
                        <a:pt x="346" y="342"/>
                      </a:lnTo>
                      <a:lnTo>
                        <a:pt x="364" y="366"/>
                      </a:lnTo>
                      <a:lnTo>
                        <a:pt x="397" y="389"/>
                      </a:lnTo>
                      <a:lnTo>
                        <a:pt x="429" y="396"/>
                      </a:lnTo>
                      <a:lnTo>
                        <a:pt x="464" y="399"/>
                      </a:lnTo>
                      <a:lnTo>
                        <a:pt x="507" y="396"/>
                      </a:lnTo>
                      <a:lnTo>
                        <a:pt x="539" y="393"/>
                      </a:lnTo>
                      <a:lnTo>
                        <a:pt x="582" y="404"/>
                      </a:lnTo>
                      <a:lnTo>
                        <a:pt x="698" y="425"/>
                      </a:lnTo>
                      <a:lnTo>
                        <a:pt x="698" y="253"/>
                      </a:lnTo>
                      <a:close/>
                    </a:path>
                  </a:pathLst>
                </a:custGeom>
                <a:solidFill>
                  <a:srgbClr val="FFC080"/>
                </a:solidFill>
                <a:ln w="1588">
                  <a:solidFill>
                    <a:srgbClr val="402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53" name="Freeform 901"/>
                <p:cNvSpPr>
                  <a:spLocks/>
                </p:cNvSpPr>
                <p:nvPr/>
              </p:nvSpPr>
              <p:spPr bwMode="auto">
                <a:xfrm flipH="1">
                  <a:off x="1376" y="1721"/>
                  <a:ext cx="22" cy="6"/>
                </a:xfrm>
                <a:custGeom>
                  <a:avLst/>
                  <a:gdLst>
                    <a:gd name="T0" fmla="*/ 0 w 223"/>
                    <a:gd name="T1" fmla="*/ 52 h 52"/>
                    <a:gd name="T2" fmla="*/ 38 w 223"/>
                    <a:gd name="T3" fmla="*/ 36 h 52"/>
                    <a:gd name="T4" fmla="*/ 69 w 223"/>
                    <a:gd name="T5" fmla="*/ 30 h 52"/>
                    <a:gd name="T6" fmla="*/ 107 w 223"/>
                    <a:gd name="T7" fmla="*/ 18 h 52"/>
                    <a:gd name="T8" fmla="*/ 139 w 223"/>
                    <a:gd name="T9" fmla="*/ 11 h 52"/>
                    <a:gd name="T10" fmla="*/ 189 w 223"/>
                    <a:gd name="T11" fmla="*/ 15 h 52"/>
                    <a:gd name="T12" fmla="*/ 223 w 223"/>
                    <a:gd name="T13" fmla="*/ 18 h 52"/>
                    <a:gd name="T14" fmla="*/ 171 w 223"/>
                    <a:gd name="T15" fmla="*/ 8 h 52"/>
                    <a:gd name="T16" fmla="*/ 127 w 223"/>
                    <a:gd name="T17" fmla="*/ 0 h 52"/>
                    <a:gd name="T18" fmla="*/ 69 w 223"/>
                    <a:gd name="T19" fmla="*/ 24 h 52"/>
                    <a:gd name="T20" fmla="*/ 38 w 223"/>
                    <a:gd name="T21" fmla="*/ 28 h 52"/>
                    <a:gd name="T22" fmla="*/ 3 w 223"/>
                    <a:gd name="T23" fmla="*/ 45 h 52"/>
                    <a:gd name="T24" fmla="*/ 0 w 223"/>
                    <a:gd name="T2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3" h="52">
                      <a:moveTo>
                        <a:pt x="0" y="52"/>
                      </a:moveTo>
                      <a:lnTo>
                        <a:pt x="38" y="36"/>
                      </a:lnTo>
                      <a:lnTo>
                        <a:pt x="69" y="30"/>
                      </a:lnTo>
                      <a:lnTo>
                        <a:pt x="107" y="18"/>
                      </a:lnTo>
                      <a:lnTo>
                        <a:pt x="139" y="11"/>
                      </a:lnTo>
                      <a:lnTo>
                        <a:pt x="189" y="15"/>
                      </a:lnTo>
                      <a:lnTo>
                        <a:pt x="223" y="18"/>
                      </a:lnTo>
                      <a:lnTo>
                        <a:pt x="171" y="8"/>
                      </a:lnTo>
                      <a:lnTo>
                        <a:pt x="127" y="0"/>
                      </a:lnTo>
                      <a:lnTo>
                        <a:pt x="69" y="24"/>
                      </a:lnTo>
                      <a:lnTo>
                        <a:pt x="38" y="28"/>
                      </a:lnTo>
                      <a:lnTo>
                        <a:pt x="3" y="45"/>
                      </a:lnTo>
                      <a:lnTo>
                        <a:pt x="0" y="52"/>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54" name="Freeform 902"/>
                <p:cNvSpPr>
                  <a:spLocks/>
                </p:cNvSpPr>
                <p:nvPr/>
              </p:nvSpPr>
              <p:spPr bwMode="auto">
                <a:xfrm flipH="1">
                  <a:off x="1367" y="1715"/>
                  <a:ext cx="19" cy="4"/>
                </a:xfrm>
                <a:custGeom>
                  <a:avLst/>
                  <a:gdLst>
                    <a:gd name="T0" fmla="*/ 51 w 188"/>
                    <a:gd name="T1" fmla="*/ 0 h 36"/>
                    <a:gd name="T2" fmla="*/ 29 w 188"/>
                    <a:gd name="T3" fmla="*/ 1 h 36"/>
                    <a:gd name="T4" fmla="*/ 0 w 188"/>
                    <a:gd name="T5" fmla="*/ 11 h 36"/>
                    <a:gd name="T6" fmla="*/ 19 w 188"/>
                    <a:gd name="T7" fmla="*/ 9 h 36"/>
                    <a:gd name="T8" fmla="*/ 48 w 188"/>
                    <a:gd name="T9" fmla="*/ 4 h 36"/>
                    <a:gd name="T10" fmla="*/ 109 w 188"/>
                    <a:gd name="T11" fmla="*/ 20 h 36"/>
                    <a:gd name="T12" fmla="*/ 143 w 188"/>
                    <a:gd name="T13" fmla="*/ 30 h 36"/>
                    <a:gd name="T14" fmla="*/ 181 w 188"/>
                    <a:gd name="T15" fmla="*/ 36 h 36"/>
                    <a:gd name="T16" fmla="*/ 188 w 188"/>
                    <a:gd name="T17" fmla="*/ 30 h 36"/>
                    <a:gd name="T18" fmla="*/ 146 w 188"/>
                    <a:gd name="T19" fmla="*/ 22 h 36"/>
                    <a:gd name="T20" fmla="*/ 97 w 188"/>
                    <a:gd name="T21" fmla="*/ 11 h 36"/>
                    <a:gd name="T22" fmla="*/ 51 w 188"/>
                    <a:gd name="T2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6">
                      <a:moveTo>
                        <a:pt x="51" y="0"/>
                      </a:moveTo>
                      <a:lnTo>
                        <a:pt x="29" y="1"/>
                      </a:lnTo>
                      <a:lnTo>
                        <a:pt x="0" y="11"/>
                      </a:lnTo>
                      <a:lnTo>
                        <a:pt x="19" y="9"/>
                      </a:lnTo>
                      <a:lnTo>
                        <a:pt x="48" y="4"/>
                      </a:lnTo>
                      <a:lnTo>
                        <a:pt x="109" y="20"/>
                      </a:lnTo>
                      <a:lnTo>
                        <a:pt x="143" y="30"/>
                      </a:lnTo>
                      <a:lnTo>
                        <a:pt x="181" y="36"/>
                      </a:lnTo>
                      <a:lnTo>
                        <a:pt x="188" y="30"/>
                      </a:lnTo>
                      <a:lnTo>
                        <a:pt x="146" y="22"/>
                      </a:lnTo>
                      <a:lnTo>
                        <a:pt x="97" y="11"/>
                      </a:lnTo>
                      <a:lnTo>
                        <a:pt x="5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55" name="Freeform 903"/>
                <p:cNvSpPr>
                  <a:spLocks/>
                </p:cNvSpPr>
                <p:nvPr/>
              </p:nvSpPr>
              <p:spPr bwMode="auto">
                <a:xfrm flipH="1">
                  <a:off x="1375" y="1730"/>
                  <a:ext cx="8" cy="2"/>
                </a:xfrm>
                <a:custGeom>
                  <a:avLst/>
                  <a:gdLst>
                    <a:gd name="T0" fmla="*/ 0 w 76"/>
                    <a:gd name="T1" fmla="*/ 8 h 17"/>
                    <a:gd name="T2" fmla="*/ 8 w 76"/>
                    <a:gd name="T3" fmla="*/ 17 h 17"/>
                    <a:gd name="T4" fmla="*/ 36 w 76"/>
                    <a:gd name="T5" fmla="*/ 12 h 17"/>
                    <a:gd name="T6" fmla="*/ 67 w 76"/>
                    <a:gd name="T7" fmla="*/ 12 h 17"/>
                    <a:gd name="T8" fmla="*/ 76 w 76"/>
                    <a:gd name="T9" fmla="*/ 0 h 17"/>
                    <a:gd name="T10" fmla="*/ 55 w 76"/>
                    <a:gd name="T11" fmla="*/ 4 h 17"/>
                    <a:gd name="T12" fmla="*/ 0 w 76"/>
                    <a:gd name="T13" fmla="*/ 8 h 17"/>
                  </a:gdLst>
                  <a:ahLst/>
                  <a:cxnLst>
                    <a:cxn ang="0">
                      <a:pos x="T0" y="T1"/>
                    </a:cxn>
                    <a:cxn ang="0">
                      <a:pos x="T2" y="T3"/>
                    </a:cxn>
                    <a:cxn ang="0">
                      <a:pos x="T4" y="T5"/>
                    </a:cxn>
                    <a:cxn ang="0">
                      <a:pos x="T6" y="T7"/>
                    </a:cxn>
                    <a:cxn ang="0">
                      <a:pos x="T8" y="T9"/>
                    </a:cxn>
                    <a:cxn ang="0">
                      <a:pos x="T10" y="T11"/>
                    </a:cxn>
                    <a:cxn ang="0">
                      <a:pos x="T12" y="T13"/>
                    </a:cxn>
                  </a:cxnLst>
                  <a:rect l="0" t="0" r="r" b="b"/>
                  <a:pathLst>
                    <a:path w="76" h="17">
                      <a:moveTo>
                        <a:pt x="0" y="8"/>
                      </a:moveTo>
                      <a:lnTo>
                        <a:pt x="8" y="17"/>
                      </a:lnTo>
                      <a:lnTo>
                        <a:pt x="36" y="12"/>
                      </a:lnTo>
                      <a:lnTo>
                        <a:pt x="67" y="12"/>
                      </a:lnTo>
                      <a:lnTo>
                        <a:pt x="76" y="0"/>
                      </a:lnTo>
                      <a:lnTo>
                        <a:pt x="55" y="4"/>
                      </a:lnTo>
                      <a:lnTo>
                        <a:pt x="0" y="8"/>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56" name="Freeform 904"/>
                <p:cNvSpPr>
                  <a:spLocks/>
                </p:cNvSpPr>
                <p:nvPr/>
              </p:nvSpPr>
              <p:spPr bwMode="auto">
                <a:xfrm flipH="1">
                  <a:off x="1397" y="1728"/>
                  <a:ext cx="2" cy="4"/>
                </a:xfrm>
                <a:custGeom>
                  <a:avLst/>
                  <a:gdLst>
                    <a:gd name="T0" fmla="*/ 19 w 19"/>
                    <a:gd name="T1" fmla="*/ 0 h 32"/>
                    <a:gd name="T2" fmla="*/ 19 w 19"/>
                    <a:gd name="T3" fmla="*/ 9 h 32"/>
                    <a:gd name="T4" fmla="*/ 14 w 19"/>
                    <a:gd name="T5" fmla="*/ 24 h 32"/>
                    <a:gd name="T6" fmla="*/ 0 w 19"/>
                    <a:gd name="T7" fmla="*/ 32 h 32"/>
                    <a:gd name="T8" fmla="*/ 19 w 19"/>
                    <a:gd name="T9" fmla="*/ 0 h 32"/>
                  </a:gdLst>
                  <a:ahLst/>
                  <a:cxnLst>
                    <a:cxn ang="0">
                      <a:pos x="T0" y="T1"/>
                    </a:cxn>
                    <a:cxn ang="0">
                      <a:pos x="T2" y="T3"/>
                    </a:cxn>
                    <a:cxn ang="0">
                      <a:pos x="T4" y="T5"/>
                    </a:cxn>
                    <a:cxn ang="0">
                      <a:pos x="T6" y="T7"/>
                    </a:cxn>
                    <a:cxn ang="0">
                      <a:pos x="T8" y="T9"/>
                    </a:cxn>
                  </a:cxnLst>
                  <a:rect l="0" t="0" r="r" b="b"/>
                  <a:pathLst>
                    <a:path w="19" h="32">
                      <a:moveTo>
                        <a:pt x="19" y="0"/>
                      </a:moveTo>
                      <a:lnTo>
                        <a:pt x="19" y="9"/>
                      </a:lnTo>
                      <a:lnTo>
                        <a:pt x="14" y="24"/>
                      </a:lnTo>
                      <a:lnTo>
                        <a:pt x="0" y="32"/>
                      </a:lnTo>
                      <a:lnTo>
                        <a:pt x="19"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57" name="Freeform 905"/>
                <p:cNvSpPr>
                  <a:spLocks/>
                </p:cNvSpPr>
                <p:nvPr/>
              </p:nvSpPr>
              <p:spPr bwMode="auto">
                <a:xfrm flipH="1">
                  <a:off x="1364" y="1724"/>
                  <a:ext cx="4" cy="5"/>
                </a:xfrm>
                <a:custGeom>
                  <a:avLst/>
                  <a:gdLst>
                    <a:gd name="T0" fmla="*/ 0 w 35"/>
                    <a:gd name="T1" fmla="*/ 0 h 43"/>
                    <a:gd name="T2" fmla="*/ 7 w 35"/>
                    <a:gd name="T3" fmla="*/ 14 h 43"/>
                    <a:gd name="T4" fmla="*/ 7 w 35"/>
                    <a:gd name="T5" fmla="*/ 24 h 43"/>
                    <a:gd name="T6" fmla="*/ 35 w 35"/>
                    <a:gd name="T7" fmla="*/ 43 h 43"/>
                    <a:gd name="T8" fmla="*/ 0 w 35"/>
                    <a:gd name="T9" fmla="*/ 0 h 43"/>
                  </a:gdLst>
                  <a:ahLst/>
                  <a:cxnLst>
                    <a:cxn ang="0">
                      <a:pos x="T0" y="T1"/>
                    </a:cxn>
                    <a:cxn ang="0">
                      <a:pos x="T2" y="T3"/>
                    </a:cxn>
                    <a:cxn ang="0">
                      <a:pos x="T4" y="T5"/>
                    </a:cxn>
                    <a:cxn ang="0">
                      <a:pos x="T6" y="T7"/>
                    </a:cxn>
                    <a:cxn ang="0">
                      <a:pos x="T8" y="T9"/>
                    </a:cxn>
                  </a:cxnLst>
                  <a:rect l="0" t="0" r="r" b="b"/>
                  <a:pathLst>
                    <a:path w="35" h="43">
                      <a:moveTo>
                        <a:pt x="0" y="0"/>
                      </a:moveTo>
                      <a:lnTo>
                        <a:pt x="7" y="14"/>
                      </a:lnTo>
                      <a:lnTo>
                        <a:pt x="7" y="24"/>
                      </a:lnTo>
                      <a:lnTo>
                        <a:pt x="35" y="43"/>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58" name="Freeform 906"/>
                <p:cNvSpPr>
                  <a:spLocks/>
                </p:cNvSpPr>
                <p:nvPr/>
              </p:nvSpPr>
              <p:spPr bwMode="auto">
                <a:xfrm flipH="1">
                  <a:off x="1350" y="1724"/>
                  <a:ext cx="11" cy="14"/>
                </a:xfrm>
                <a:custGeom>
                  <a:avLst/>
                  <a:gdLst>
                    <a:gd name="T0" fmla="*/ 0 w 114"/>
                    <a:gd name="T1" fmla="*/ 0 h 114"/>
                    <a:gd name="T2" fmla="*/ 21 w 114"/>
                    <a:gd name="T3" fmla="*/ 35 h 114"/>
                    <a:gd name="T4" fmla="*/ 43 w 114"/>
                    <a:gd name="T5" fmla="*/ 63 h 114"/>
                    <a:gd name="T6" fmla="*/ 114 w 114"/>
                    <a:gd name="T7" fmla="*/ 114 h 114"/>
                    <a:gd name="T8" fmla="*/ 47 w 114"/>
                    <a:gd name="T9" fmla="*/ 53 h 114"/>
                    <a:gd name="T10" fmla="*/ 0 w 114"/>
                    <a:gd name="T11" fmla="*/ 0 h 114"/>
                  </a:gdLst>
                  <a:ahLst/>
                  <a:cxnLst>
                    <a:cxn ang="0">
                      <a:pos x="T0" y="T1"/>
                    </a:cxn>
                    <a:cxn ang="0">
                      <a:pos x="T2" y="T3"/>
                    </a:cxn>
                    <a:cxn ang="0">
                      <a:pos x="T4" y="T5"/>
                    </a:cxn>
                    <a:cxn ang="0">
                      <a:pos x="T6" y="T7"/>
                    </a:cxn>
                    <a:cxn ang="0">
                      <a:pos x="T8" y="T9"/>
                    </a:cxn>
                    <a:cxn ang="0">
                      <a:pos x="T10" y="T11"/>
                    </a:cxn>
                  </a:cxnLst>
                  <a:rect l="0" t="0" r="r" b="b"/>
                  <a:pathLst>
                    <a:path w="114" h="114">
                      <a:moveTo>
                        <a:pt x="0" y="0"/>
                      </a:moveTo>
                      <a:lnTo>
                        <a:pt x="21" y="35"/>
                      </a:lnTo>
                      <a:lnTo>
                        <a:pt x="43" y="63"/>
                      </a:lnTo>
                      <a:lnTo>
                        <a:pt x="114" y="114"/>
                      </a:lnTo>
                      <a:lnTo>
                        <a:pt x="47" y="53"/>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59" name="Freeform 907"/>
                <p:cNvSpPr>
                  <a:spLocks/>
                </p:cNvSpPr>
                <p:nvPr/>
              </p:nvSpPr>
              <p:spPr bwMode="auto">
                <a:xfrm flipH="1">
                  <a:off x="1344" y="1743"/>
                  <a:ext cx="3" cy="9"/>
                </a:xfrm>
                <a:custGeom>
                  <a:avLst/>
                  <a:gdLst>
                    <a:gd name="T0" fmla="*/ 27 w 27"/>
                    <a:gd name="T1" fmla="*/ 0 h 82"/>
                    <a:gd name="T2" fmla="*/ 9 w 27"/>
                    <a:gd name="T3" fmla="*/ 29 h 82"/>
                    <a:gd name="T4" fmla="*/ 4 w 27"/>
                    <a:gd name="T5" fmla="*/ 57 h 82"/>
                    <a:gd name="T6" fmla="*/ 3 w 27"/>
                    <a:gd name="T7" fmla="*/ 82 h 82"/>
                    <a:gd name="T8" fmla="*/ 0 w 27"/>
                    <a:gd name="T9" fmla="*/ 47 h 82"/>
                    <a:gd name="T10" fmla="*/ 3 w 27"/>
                    <a:gd name="T11" fmla="*/ 21 h 82"/>
                    <a:gd name="T12" fmla="*/ 27 w 2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27" h="82">
                      <a:moveTo>
                        <a:pt x="27" y="0"/>
                      </a:moveTo>
                      <a:lnTo>
                        <a:pt x="9" y="29"/>
                      </a:lnTo>
                      <a:lnTo>
                        <a:pt x="4" y="57"/>
                      </a:lnTo>
                      <a:lnTo>
                        <a:pt x="3" y="82"/>
                      </a:lnTo>
                      <a:lnTo>
                        <a:pt x="0" y="47"/>
                      </a:lnTo>
                      <a:lnTo>
                        <a:pt x="3" y="21"/>
                      </a:lnTo>
                      <a:lnTo>
                        <a:pt x="27"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60" name="Freeform 908"/>
                <p:cNvSpPr>
                  <a:spLocks/>
                </p:cNvSpPr>
                <p:nvPr/>
              </p:nvSpPr>
              <p:spPr bwMode="auto">
                <a:xfrm flipH="1">
                  <a:off x="1371" y="1733"/>
                  <a:ext cx="1" cy="4"/>
                </a:xfrm>
                <a:custGeom>
                  <a:avLst/>
                  <a:gdLst>
                    <a:gd name="T0" fmla="*/ 11 w 15"/>
                    <a:gd name="T1" fmla="*/ 0 h 30"/>
                    <a:gd name="T2" fmla="*/ 15 w 15"/>
                    <a:gd name="T3" fmla="*/ 12 h 30"/>
                    <a:gd name="T4" fmla="*/ 0 w 15"/>
                    <a:gd name="T5" fmla="*/ 30 h 30"/>
                    <a:gd name="T6" fmla="*/ 11 w 15"/>
                    <a:gd name="T7" fmla="*/ 0 h 30"/>
                  </a:gdLst>
                  <a:ahLst/>
                  <a:cxnLst>
                    <a:cxn ang="0">
                      <a:pos x="T0" y="T1"/>
                    </a:cxn>
                    <a:cxn ang="0">
                      <a:pos x="T2" y="T3"/>
                    </a:cxn>
                    <a:cxn ang="0">
                      <a:pos x="T4" y="T5"/>
                    </a:cxn>
                    <a:cxn ang="0">
                      <a:pos x="T6" y="T7"/>
                    </a:cxn>
                  </a:cxnLst>
                  <a:rect l="0" t="0" r="r" b="b"/>
                  <a:pathLst>
                    <a:path w="15" h="30">
                      <a:moveTo>
                        <a:pt x="11" y="0"/>
                      </a:moveTo>
                      <a:lnTo>
                        <a:pt x="15" y="12"/>
                      </a:lnTo>
                      <a:lnTo>
                        <a:pt x="0" y="30"/>
                      </a:lnTo>
                      <a:lnTo>
                        <a:pt x="11"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61" name="Freeform 909"/>
                <p:cNvSpPr>
                  <a:spLocks/>
                </p:cNvSpPr>
                <p:nvPr/>
              </p:nvSpPr>
              <p:spPr bwMode="auto">
                <a:xfrm flipH="1">
                  <a:off x="1268" y="1605"/>
                  <a:ext cx="5" cy="4"/>
                </a:xfrm>
                <a:custGeom>
                  <a:avLst/>
                  <a:gdLst>
                    <a:gd name="T0" fmla="*/ 0 w 51"/>
                    <a:gd name="T1" fmla="*/ 0 h 36"/>
                    <a:gd name="T2" fmla="*/ 14 w 51"/>
                    <a:gd name="T3" fmla="*/ 10 h 36"/>
                    <a:gd name="T4" fmla="*/ 29 w 51"/>
                    <a:gd name="T5" fmla="*/ 15 h 36"/>
                    <a:gd name="T6" fmla="*/ 43 w 51"/>
                    <a:gd name="T7" fmla="*/ 23 h 36"/>
                    <a:gd name="T8" fmla="*/ 51 w 51"/>
                    <a:gd name="T9" fmla="*/ 36 h 36"/>
                    <a:gd name="T10" fmla="*/ 39 w 51"/>
                    <a:gd name="T11" fmla="*/ 32 h 36"/>
                    <a:gd name="T12" fmla="*/ 14 w 51"/>
                    <a:gd name="T13" fmla="*/ 24 h 36"/>
                    <a:gd name="T14" fmla="*/ 0 w 51"/>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36">
                      <a:moveTo>
                        <a:pt x="0" y="0"/>
                      </a:moveTo>
                      <a:lnTo>
                        <a:pt x="14" y="10"/>
                      </a:lnTo>
                      <a:lnTo>
                        <a:pt x="29" y="15"/>
                      </a:lnTo>
                      <a:lnTo>
                        <a:pt x="43" y="23"/>
                      </a:lnTo>
                      <a:lnTo>
                        <a:pt x="51" y="36"/>
                      </a:lnTo>
                      <a:lnTo>
                        <a:pt x="39" y="32"/>
                      </a:lnTo>
                      <a:lnTo>
                        <a:pt x="14" y="24"/>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62" name="Freeform 910"/>
                <p:cNvSpPr>
                  <a:spLocks/>
                </p:cNvSpPr>
                <p:nvPr/>
              </p:nvSpPr>
              <p:spPr bwMode="auto">
                <a:xfrm flipH="1">
                  <a:off x="1270" y="1612"/>
                  <a:ext cx="1" cy="3"/>
                </a:xfrm>
                <a:custGeom>
                  <a:avLst/>
                  <a:gdLst>
                    <a:gd name="T0" fmla="*/ 0 w 14"/>
                    <a:gd name="T1" fmla="*/ 0 h 24"/>
                    <a:gd name="T2" fmla="*/ 14 w 14"/>
                    <a:gd name="T3" fmla="*/ 0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0"/>
                      </a:lnTo>
                      <a:lnTo>
                        <a:pt x="14" y="24"/>
                      </a:lnTo>
                      <a:lnTo>
                        <a:pt x="0" y="0"/>
                      </a:lnTo>
                      <a:close/>
                    </a:path>
                  </a:pathLst>
                </a:custGeom>
                <a:solidFill>
                  <a:srgbClr val="402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63" name="Freeform 911"/>
                <p:cNvSpPr>
                  <a:spLocks/>
                </p:cNvSpPr>
                <p:nvPr/>
              </p:nvSpPr>
              <p:spPr bwMode="auto">
                <a:xfrm flipH="1">
                  <a:off x="1250" y="1633"/>
                  <a:ext cx="42" cy="124"/>
                </a:xfrm>
                <a:custGeom>
                  <a:avLst/>
                  <a:gdLst>
                    <a:gd name="T0" fmla="*/ 369 w 431"/>
                    <a:gd name="T1" fmla="*/ 0 h 1076"/>
                    <a:gd name="T2" fmla="*/ 328 w 431"/>
                    <a:gd name="T3" fmla="*/ 44 h 1076"/>
                    <a:gd name="T4" fmla="*/ 317 w 431"/>
                    <a:gd name="T5" fmla="*/ 108 h 1076"/>
                    <a:gd name="T6" fmla="*/ 254 w 431"/>
                    <a:gd name="T7" fmla="*/ 170 h 1076"/>
                    <a:gd name="T8" fmla="*/ 126 w 431"/>
                    <a:gd name="T9" fmla="*/ 461 h 1076"/>
                    <a:gd name="T10" fmla="*/ 57 w 431"/>
                    <a:gd name="T11" fmla="*/ 724 h 1076"/>
                    <a:gd name="T12" fmla="*/ 0 w 431"/>
                    <a:gd name="T13" fmla="*/ 1076 h 1076"/>
                    <a:gd name="T14" fmla="*/ 178 w 431"/>
                    <a:gd name="T15" fmla="*/ 919 h 1076"/>
                    <a:gd name="T16" fmla="*/ 431 w 431"/>
                    <a:gd name="T17" fmla="*/ 140 h 1076"/>
                    <a:gd name="T18" fmla="*/ 369 w 431"/>
                    <a:gd name="T19" fmla="*/ 0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1" h="1076">
                      <a:moveTo>
                        <a:pt x="369" y="0"/>
                      </a:moveTo>
                      <a:lnTo>
                        <a:pt x="328" y="44"/>
                      </a:lnTo>
                      <a:lnTo>
                        <a:pt x="317" y="108"/>
                      </a:lnTo>
                      <a:lnTo>
                        <a:pt x="254" y="170"/>
                      </a:lnTo>
                      <a:lnTo>
                        <a:pt x="126" y="461"/>
                      </a:lnTo>
                      <a:lnTo>
                        <a:pt x="57" y="724"/>
                      </a:lnTo>
                      <a:lnTo>
                        <a:pt x="0" y="1076"/>
                      </a:lnTo>
                      <a:lnTo>
                        <a:pt x="178" y="919"/>
                      </a:lnTo>
                      <a:lnTo>
                        <a:pt x="431" y="140"/>
                      </a:lnTo>
                      <a:lnTo>
                        <a:pt x="369" y="0"/>
                      </a:lnTo>
                      <a:close/>
                    </a:path>
                  </a:pathLst>
                </a:custGeom>
                <a:solidFill>
                  <a:srgbClr val="400000"/>
                </a:solidFill>
                <a:ln w="158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64" name="Freeform 912"/>
                <p:cNvSpPr>
                  <a:spLocks/>
                </p:cNvSpPr>
                <p:nvPr/>
              </p:nvSpPr>
              <p:spPr bwMode="auto">
                <a:xfrm flipH="1">
                  <a:off x="1180" y="1609"/>
                  <a:ext cx="162" cy="207"/>
                </a:xfrm>
                <a:custGeom>
                  <a:avLst/>
                  <a:gdLst>
                    <a:gd name="T0" fmla="*/ 1309 w 1606"/>
                    <a:gd name="T1" fmla="*/ 94 h 1792"/>
                    <a:gd name="T2" fmla="*/ 1258 w 1606"/>
                    <a:gd name="T3" fmla="*/ 0 h 1792"/>
                    <a:gd name="T4" fmla="*/ 867 w 1606"/>
                    <a:gd name="T5" fmla="*/ 163 h 1792"/>
                    <a:gd name="T6" fmla="*/ 850 w 1606"/>
                    <a:gd name="T7" fmla="*/ 288 h 1792"/>
                    <a:gd name="T8" fmla="*/ 818 w 1606"/>
                    <a:gd name="T9" fmla="*/ 332 h 1792"/>
                    <a:gd name="T10" fmla="*/ 773 w 1606"/>
                    <a:gd name="T11" fmla="*/ 382 h 1792"/>
                    <a:gd name="T12" fmla="*/ 747 w 1606"/>
                    <a:gd name="T13" fmla="*/ 472 h 1792"/>
                    <a:gd name="T14" fmla="*/ 660 w 1606"/>
                    <a:gd name="T15" fmla="*/ 678 h 1792"/>
                    <a:gd name="T16" fmla="*/ 590 w 1606"/>
                    <a:gd name="T17" fmla="*/ 924 h 1792"/>
                    <a:gd name="T18" fmla="*/ 558 w 1606"/>
                    <a:gd name="T19" fmla="*/ 1088 h 1792"/>
                    <a:gd name="T20" fmla="*/ 243 w 1606"/>
                    <a:gd name="T21" fmla="*/ 1094 h 1792"/>
                    <a:gd name="T22" fmla="*/ 192 w 1606"/>
                    <a:gd name="T23" fmla="*/ 1125 h 1792"/>
                    <a:gd name="T24" fmla="*/ 47 w 1606"/>
                    <a:gd name="T25" fmla="*/ 1125 h 1792"/>
                    <a:gd name="T26" fmla="*/ 7 w 1606"/>
                    <a:gd name="T27" fmla="*/ 1189 h 1792"/>
                    <a:gd name="T28" fmla="*/ 0 w 1606"/>
                    <a:gd name="T29" fmla="*/ 1264 h 1792"/>
                    <a:gd name="T30" fmla="*/ 15 w 1606"/>
                    <a:gd name="T31" fmla="*/ 1332 h 1792"/>
                    <a:gd name="T32" fmla="*/ 148 w 1606"/>
                    <a:gd name="T33" fmla="*/ 1358 h 1792"/>
                    <a:gd name="T34" fmla="*/ 211 w 1606"/>
                    <a:gd name="T35" fmla="*/ 1452 h 1792"/>
                    <a:gd name="T36" fmla="*/ 337 w 1606"/>
                    <a:gd name="T37" fmla="*/ 1484 h 1792"/>
                    <a:gd name="T38" fmla="*/ 430 w 1606"/>
                    <a:gd name="T39" fmla="*/ 1484 h 1792"/>
                    <a:gd name="T40" fmla="*/ 538 w 1606"/>
                    <a:gd name="T41" fmla="*/ 1503 h 1792"/>
                    <a:gd name="T42" fmla="*/ 544 w 1606"/>
                    <a:gd name="T43" fmla="*/ 1548 h 1792"/>
                    <a:gd name="T44" fmla="*/ 538 w 1606"/>
                    <a:gd name="T45" fmla="*/ 1642 h 1792"/>
                    <a:gd name="T46" fmla="*/ 550 w 1606"/>
                    <a:gd name="T47" fmla="*/ 1705 h 1792"/>
                    <a:gd name="T48" fmla="*/ 608 w 1606"/>
                    <a:gd name="T49" fmla="*/ 1712 h 1792"/>
                    <a:gd name="T50" fmla="*/ 677 w 1606"/>
                    <a:gd name="T51" fmla="*/ 1724 h 1792"/>
                    <a:gd name="T52" fmla="*/ 747 w 1606"/>
                    <a:gd name="T53" fmla="*/ 1786 h 1792"/>
                    <a:gd name="T54" fmla="*/ 830 w 1606"/>
                    <a:gd name="T55" fmla="*/ 1786 h 1792"/>
                    <a:gd name="T56" fmla="*/ 905 w 1606"/>
                    <a:gd name="T57" fmla="*/ 1779 h 1792"/>
                    <a:gd name="T58" fmla="*/ 1019 w 1606"/>
                    <a:gd name="T59" fmla="*/ 1744 h 1792"/>
                    <a:gd name="T60" fmla="*/ 1145 w 1606"/>
                    <a:gd name="T61" fmla="*/ 1756 h 1792"/>
                    <a:gd name="T62" fmla="*/ 1273 w 1606"/>
                    <a:gd name="T63" fmla="*/ 1792 h 1792"/>
                    <a:gd name="T64" fmla="*/ 1392 w 1606"/>
                    <a:gd name="T65" fmla="*/ 1766 h 1792"/>
                    <a:gd name="T66" fmla="*/ 1473 w 1606"/>
                    <a:gd name="T67" fmla="*/ 1674 h 1792"/>
                    <a:gd name="T68" fmla="*/ 1467 w 1606"/>
                    <a:gd name="T69" fmla="*/ 1571 h 1792"/>
                    <a:gd name="T70" fmla="*/ 1497 w 1606"/>
                    <a:gd name="T71" fmla="*/ 1446 h 1792"/>
                    <a:gd name="T72" fmla="*/ 1516 w 1606"/>
                    <a:gd name="T73" fmla="*/ 1282 h 1792"/>
                    <a:gd name="T74" fmla="*/ 1554 w 1606"/>
                    <a:gd name="T75" fmla="*/ 1131 h 1792"/>
                    <a:gd name="T76" fmla="*/ 1606 w 1606"/>
                    <a:gd name="T77" fmla="*/ 906 h 1792"/>
                    <a:gd name="T78" fmla="*/ 1598 w 1606"/>
                    <a:gd name="T79" fmla="*/ 678 h 1792"/>
                    <a:gd name="T80" fmla="*/ 1598 w 1606"/>
                    <a:gd name="T81" fmla="*/ 478 h 1792"/>
                    <a:gd name="T82" fmla="*/ 1586 w 1606"/>
                    <a:gd name="T83" fmla="*/ 338 h 1792"/>
                    <a:gd name="T84" fmla="*/ 1554 w 1606"/>
                    <a:gd name="T85" fmla="*/ 276 h 1792"/>
                    <a:gd name="T86" fmla="*/ 1484 w 1606"/>
                    <a:gd name="T87" fmla="*/ 225 h 1792"/>
                    <a:gd name="T88" fmla="*/ 1403 w 1606"/>
                    <a:gd name="T89" fmla="*/ 142 h 1792"/>
                    <a:gd name="T90" fmla="*/ 1309 w 1606"/>
                    <a:gd name="T91" fmla="*/ 94 h 1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06" h="1792">
                      <a:moveTo>
                        <a:pt x="1309" y="94"/>
                      </a:moveTo>
                      <a:lnTo>
                        <a:pt x="1258" y="0"/>
                      </a:lnTo>
                      <a:lnTo>
                        <a:pt x="867" y="163"/>
                      </a:lnTo>
                      <a:lnTo>
                        <a:pt x="850" y="288"/>
                      </a:lnTo>
                      <a:lnTo>
                        <a:pt x="818" y="332"/>
                      </a:lnTo>
                      <a:lnTo>
                        <a:pt x="773" y="382"/>
                      </a:lnTo>
                      <a:lnTo>
                        <a:pt x="747" y="472"/>
                      </a:lnTo>
                      <a:lnTo>
                        <a:pt x="660" y="678"/>
                      </a:lnTo>
                      <a:lnTo>
                        <a:pt x="590" y="924"/>
                      </a:lnTo>
                      <a:lnTo>
                        <a:pt x="558" y="1088"/>
                      </a:lnTo>
                      <a:lnTo>
                        <a:pt x="243" y="1094"/>
                      </a:lnTo>
                      <a:lnTo>
                        <a:pt x="192" y="1125"/>
                      </a:lnTo>
                      <a:lnTo>
                        <a:pt x="47" y="1125"/>
                      </a:lnTo>
                      <a:lnTo>
                        <a:pt x="7" y="1189"/>
                      </a:lnTo>
                      <a:lnTo>
                        <a:pt x="0" y="1264"/>
                      </a:lnTo>
                      <a:lnTo>
                        <a:pt x="15" y="1332"/>
                      </a:lnTo>
                      <a:lnTo>
                        <a:pt x="148" y="1358"/>
                      </a:lnTo>
                      <a:lnTo>
                        <a:pt x="211" y="1452"/>
                      </a:lnTo>
                      <a:lnTo>
                        <a:pt x="337" y="1484"/>
                      </a:lnTo>
                      <a:lnTo>
                        <a:pt x="430" y="1484"/>
                      </a:lnTo>
                      <a:lnTo>
                        <a:pt x="538" y="1503"/>
                      </a:lnTo>
                      <a:lnTo>
                        <a:pt x="544" y="1548"/>
                      </a:lnTo>
                      <a:lnTo>
                        <a:pt x="538" y="1642"/>
                      </a:lnTo>
                      <a:lnTo>
                        <a:pt x="550" y="1705"/>
                      </a:lnTo>
                      <a:lnTo>
                        <a:pt x="608" y="1712"/>
                      </a:lnTo>
                      <a:lnTo>
                        <a:pt x="677" y="1724"/>
                      </a:lnTo>
                      <a:lnTo>
                        <a:pt x="747" y="1786"/>
                      </a:lnTo>
                      <a:lnTo>
                        <a:pt x="830" y="1786"/>
                      </a:lnTo>
                      <a:lnTo>
                        <a:pt x="905" y="1779"/>
                      </a:lnTo>
                      <a:lnTo>
                        <a:pt x="1019" y="1744"/>
                      </a:lnTo>
                      <a:lnTo>
                        <a:pt x="1145" y="1756"/>
                      </a:lnTo>
                      <a:lnTo>
                        <a:pt x="1273" y="1792"/>
                      </a:lnTo>
                      <a:lnTo>
                        <a:pt x="1392" y="1766"/>
                      </a:lnTo>
                      <a:lnTo>
                        <a:pt x="1473" y="1674"/>
                      </a:lnTo>
                      <a:lnTo>
                        <a:pt x="1467" y="1571"/>
                      </a:lnTo>
                      <a:lnTo>
                        <a:pt x="1497" y="1446"/>
                      </a:lnTo>
                      <a:lnTo>
                        <a:pt x="1516" y="1282"/>
                      </a:lnTo>
                      <a:lnTo>
                        <a:pt x="1554" y="1131"/>
                      </a:lnTo>
                      <a:lnTo>
                        <a:pt x="1606" y="906"/>
                      </a:lnTo>
                      <a:lnTo>
                        <a:pt x="1598" y="678"/>
                      </a:lnTo>
                      <a:lnTo>
                        <a:pt x="1598" y="478"/>
                      </a:lnTo>
                      <a:lnTo>
                        <a:pt x="1586" y="338"/>
                      </a:lnTo>
                      <a:lnTo>
                        <a:pt x="1554" y="276"/>
                      </a:lnTo>
                      <a:lnTo>
                        <a:pt x="1484" y="225"/>
                      </a:lnTo>
                      <a:lnTo>
                        <a:pt x="1403" y="142"/>
                      </a:lnTo>
                      <a:lnTo>
                        <a:pt x="1309" y="94"/>
                      </a:lnTo>
                      <a:close/>
                    </a:path>
                  </a:pathLst>
                </a:custGeom>
                <a:solidFill>
                  <a:srgbClr val="C0C0C0"/>
                </a:solidFill>
                <a:ln w="158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65" name="Freeform 913"/>
                <p:cNvSpPr>
                  <a:spLocks/>
                </p:cNvSpPr>
                <p:nvPr/>
              </p:nvSpPr>
              <p:spPr bwMode="auto">
                <a:xfrm flipH="1">
                  <a:off x="1183" y="1622"/>
                  <a:ext cx="102" cy="192"/>
                </a:xfrm>
                <a:custGeom>
                  <a:avLst/>
                  <a:gdLst>
                    <a:gd name="T0" fmla="*/ 132 w 1014"/>
                    <a:gd name="T1" fmla="*/ 1382 h 1671"/>
                    <a:gd name="T2" fmla="*/ 370 w 1014"/>
                    <a:gd name="T3" fmla="*/ 1363 h 1671"/>
                    <a:gd name="T4" fmla="*/ 573 w 1014"/>
                    <a:gd name="T5" fmla="*/ 1301 h 1671"/>
                    <a:gd name="T6" fmla="*/ 656 w 1014"/>
                    <a:gd name="T7" fmla="*/ 1149 h 1671"/>
                    <a:gd name="T8" fmla="*/ 630 w 1014"/>
                    <a:gd name="T9" fmla="*/ 1050 h 1671"/>
                    <a:gd name="T10" fmla="*/ 787 w 1014"/>
                    <a:gd name="T11" fmla="*/ 837 h 1671"/>
                    <a:gd name="T12" fmla="*/ 642 w 1014"/>
                    <a:gd name="T13" fmla="*/ 931 h 1671"/>
                    <a:gd name="T14" fmla="*/ 718 w 1014"/>
                    <a:gd name="T15" fmla="*/ 741 h 1671"/>
                    <a:gd name="T16" fmla="*/ 845 w 1014"/>
                    <a:gd name="T17" fmla="*/ 497 h 1671"/>
                    <a:gd name="T18" fmla="*/ 656 w 1014"/>
                    <a:gd name="T19" fmla="*/ 703 h 1671"/>
                    <a:gd name="T20" fmla="*/ 630 w 1014"/>
                    <a:gd name="T21" fmla="*/ 378 h 1671"/>
                    <a:gd name="T22" fmla="*/ 535 w 1014"/>
                    <a:gd name="T23" fmla="*/ 264 h 1671"/>
                    <a:gd name="T24" fmla="*/ 402 w 1014"/>
                    <a:gd name="T25" fmla="*/ 214 h 1671"/>
                    <a:gd name="T26" fmla="*/ 661 w 1014"/>
                    <a:gd name="T27" fmla="*/ 126 h 1671"/>
                    <a:gd name="T28" fmla="*/ 781 w 1014"/>
                    <a:gd name="T29" fmla="*/ 226 h 1671"/>
                    <a:gd name="T30" fmla="*/ 705 w 1014"/>
                    <a:gd name="T31" fmla="*/ 126 h 1671"/>
                    <a:gd name="T32" fmla="*/ 560 w 1014"/>
                    <a:gd name="T33" fmla="*/ 82 h 1671"/>
                    <a:gd name="T34" fmla="*/ 661 w 1014"/>
                    <a:gd name="T35" fmla="*/ 44 h 1671"/>
                    <a:gd name="T36" fmla="*/ 750 w 1014"/>
                    <a:gd name="T37" fmla="*/ 0 h 1671"/>
                    <a:gd name="T38" fmla="*/ 868 w 1014"/>
                    <a:gd name="T39" fmla="*/ 94 h 1671"/>
                    <a:gd name="T40" fmla="*/ 976 w 1014"/>
                    <a:gd name="T41" fmla="*/ 182 h 1671"/>
                    <a:gd name="T42" fmla="*/ 1014 w 1014"/>
                    <a:gd name="T43" fmla="*/ 334 h 1671"/>
                    <a:gd name="T44" fmla="*/ 1008 w 1014"/>
                    <a:gd name="T45" fmla="*/ 628 h 1671"/>
                    <a:gd name="T46" fmla="*/ 970 w 1014"/>
                    <a:gd name="T47" fmla="*/ 975 h 1671"/>
                    <a:gd name="T48" fmla="*/ 913 w 1014"/>
                    <a:gd name="T49" fmla="*/ 1314 h 1671"/>
                    <a:gd name="T50" fmla="*/ 888 w 1014"/>
                    <a:gd name="T51" fmla="*/ 1527 h 1671"/>
                    <a:gd name="T52" fmla="*/ 830 w 1014"/>
                    <a:gd name="T53" fmla="*/ 1627 h 1671"/>
                    <a:gd name="T54" fmla="*/ 699 w 1014"/>
                    <a:gd name="T55" fmla="*/ 1671 h 1671"/>
                    <a:gd name="T56" fmla="*/ 612 w 1014"/>
                    <a:gd name="T57" fmla="*/ 1648 h 1671"/>
                    <a:gd name="T58" fmla="*/ 541 w 1014"/>
                    <a:gd name="T59" fmla="*/ 1559 h 1671"/>
                    <a:gd name="T60" fmla="*/ 516 w 1014"/>
                    <a:gd name="T61" fmla="*/ 1534 h 1671"/>
                    <a:gd name="T62" fmla="*/ 407 w 1014"/>
                    <a:gd name="T63" fmla="*/ 1622 h 1671"/>
                    <a:gd name="T64" fmla="*/ 276 w 1014"/>
                    <a:gd name="T65" fmla="*/ 1652 h 1671"/>
                    <a:gd name="T66" fmla="*/ 170 w 1014"/>
                    <a:gd name="T67" fmla="*/ 1636 h 1671"/>
                    <a:gd name="T68" fmla="*/ 240 w 1014"/>
                    <a:gd name="T69" fmla="*/ 1565 h 1671"/>
                    <a:gd name="T70" fmla="*/ 352 w 1014"/>
                    <a:gd name="T71" fmla="*/ 1446 h 1671"/>
                    <a:gd name="T72" fmla="*/ 176 w 1014"/>
                    <a:gd name="T73" fmla="*/ 1546 h 1671"/>
                    <a:gd name="T74" fmla="*/ 32 w 1014"/>
                    <a:gd name="T75" fmla="*/ 1590 h 1671"/>
                    <a:gd name="T76" fmla="*/ 0 w 1014"/>
                    <a:gd name="T77" fmla="*/ 1527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4" h="1671">
                      <a:moveTo>
                        <a:pt x="0" y="1402"/>
                      </a:moveTo>
                      <a:lnTo>
                        <a:pt x="132" y="1382"/>
                      </a:lnTo>
                      <a:lnTo>
                        <a:pt x="245" y="1376"/>
                      </a:lnTo>
                      <a:lnTo>
                        <a:pt x="370" y="1363"/>
                      </a:lnTo>
                      <a:lnTo>
                        <a:pt x="509" y="1344"/>
                      </a:lnTo>
                      <a:lnTo>
                        <a:pt x="573" y="1301"/>
                      </a:lnTo>
                      <a:lnTo>
                        <a:pt x="744" y="1088"/>
                      </a:lnTo>
                      <a:lnTo>
                        <a:pt x="656" y="1149"/>
                      </a:lnTo>
                      <a:lnTo>
                        <a:pt x="598" y="1201"/>
                      </a:lnTo>
                      <a:lnTo>
                        <a:pt x="630" y="1050"/>
                      </a:lnTo>
                      <a:lnTo>
                        <a:pt x="693" y="992"/>
                      </a:lnTo>
                      <a:lnTo>
                        <a:pt x="787" y="837"/>
                      </a:lnTo>
                      <a:lnTo>
                        <a:pt x="699" y="911"/>
                      </a:lnTo>
                      <a:lnTo>
                        <a:pt x="642" y="931"/>
                      </a:lnTo>
                      <a:lnTo>
                        <a:pt x="656" y="823"/>
                      </a:lnTo>
                      <a:lnTo>
                        <a:pt x="718" y="741"/>
                      </a:lnTo>
                      <a:lnTo>
                        <a:pt x="781" y="679"/>
                      </a:lnTo>
                      <a:lnTo>
                        <a:pt x="845" y="497"/>
                      </a:lnTo>
                      <a:lnTo>
                        <a:pt x="724" y="647"/>
                      </a:lnTo>
                      <a:lnTo>
                        <a:pt x="656" y="703"/>
                      </a:lnTo>
                      <a:lnTo>
                        <a:pt x="648" y="471"/>
                      </a:lnTo>
                      <a:lnTo>
                        <a:pt x="630" y="378"/>
                      </a:lnTo>
                      <a:lnTo>
                        <a:pt x="592" y="334"/>
                      </a:lnTo>
                      <a:lnTo>
                        <a:pt x="535" y="264"/>
                      </a:lnTo>
                      <a:lnTo>
                        <a:pt x="445" y="232"/>
                      </a:lnTo>
                      <a:lnTo>
                        <a:pt x="402" y="214"/>
                      </a:lnTo>
                      <a:lnTo>
                        <a:pt x="528" y="94"/>
                      </a:lnTo>
                      <a:lnTo>
                        <a:pt x="661" y="126"/>
                      </a:lnTo>
                      <a:lnTo>
                        <a:pt x="750" y="176"/>
                      </a:lnTo>
                      <a:lnTo>
                        <a:pt x="781" y="226"/>
                      </a:lnTo>
                      <a:lnTo>
                        <a:pt x="756" y="150"/>
                      </a:lnTo>
                      <a:lnTo>
                        <a:pt x="705" y="126"/>
                      </a:lnTo>
                      <a:lnTo>
                        <a:pt x="624" y="94"/>
                      </a:lnTo>
                      <a:lnTo>
                        <a:pt x="560" y="82"/>
                      </a:lnTo>
                      <a:lnTo>
                        <a:pt x="598" y="62"/>
                      </a:lnTo>
                      <a:lnTo>
                        <a:pt x="661" y="44"/>
                      </a:lnTo>
                      <a:lnTo>
                        <a:pt x="718" y="25"/>
                      </a:lnTo>
                      <a:lnTo>
                        <a:pt x="750" y="0"/>
                      </a:lnTo>
                      <a:lnTo>
                        <a:pt x="825" y="50"/>
                      </a:lnTo>
                      <a:lnTo>
                        <a:pt x="868" y="94"/>
                      </a:lnTo>
                      <a:lnTo>
                        <a:pt x="913" y="150"/>
                      </a:lnTo>
                      <a:lnTo>
                        <a:pt x="976" y="182"/>
                      </a:lnTo>
                      <a:lnTo>
                        <a:pt x="988" y="240"/>
                      </a:lnTo>
                      <a:lnTo>
                        <a:pt x="1014" y="334"/>
                      </a:lnTo>
                      <a:lnTo>
                        <a:pt x="1014" y="478"/>
                      </a:lnTo>
                      <a:lnTo>
                        <a:pt x="1008" y="628"/>
                      </a:lnTo>
                      <a:lnTo>
                        <a:pt x="1002" y="799"/>
                      </a:lnTo>
                      <a:lnTo>
                        <a:pt x="970" y="975"/>
                      </a:lnTo>
                      <a:lnTo>
                        <a:pt x="931" y="1157"/>
                      </a:lnTo>
                      <a:lnTo>
                        <a:pt x="913" y="1314"/>
                      </a:lnTo>
                      <a:lnTo>
                        <a:pt x="882" y="1426"/>
                      </a:lnTo>
                      <a:lnTo>
                        <a:pt x="888" y="1527"/>
                      </a:lnTo>
                      <a:lnTo>
                        <a:pt x="875" y="1584"/>
                      </a:lnTo>
                      <a:lnTo>
                        <a:pt x="830" y="1627"/>
                      </a:lnTo>
                      <a:lnTo>
                        <a:pt x="775" y="1664"/>
                      </a:lnTo>
                      <a:lnTo>
                        <a:pt x="699" y="1671"/>
                      </a:lnTo>
                      <a:lnTo>
                        <a:pt x="661" y="1652"/>
                      </a:lnTo>
                      <a:lnTo>
                        <a:pt x="612" y="1648"/>
                      </a:lnTo>
                      <a:lnTo>
                        <a:pt x="490" y="1622"/>
                      </a:lnTo>
                      <a:lnTo>
                        <a:pt x="541" y="1559"/>
                      </a:lnTo>
                      <a:lnTo>
                        <a:pt x="598" y="1470"/>
                      </a:lnTo>
                      <a:lnTo>
                        <a:pt x="516" y="1534"/>
                      </a:lnTo>
                      <a:lnTo>
                        <a:pt x="452" y="1590"/>
                      </a:lnTo>
                      <a:lnTo>
                        <a:pt x="407" y="1622"/>
                      </a:lnTo>
                      <a:lnTo>
                        <a:pt x="345" y="1652"/>
                      </a:lnTo>
                      <a:lnTo>
                        <a:pt x="276" y="1652"/>
                      </a:lnTo>
                      <a:lnTo>
                        <a:pt x="208" y="1652"/>
                      </a:lnTo>
                      <a:lnTo>
                        <a:pt x="170" y="1636"/>
                      </a:lnTo>
                      <a:lnTo>
                        <a:pt x="151" y="1616"/>
                      </a:lnTo>
                      <a:lnTo>
                        <a:pt x="240" y="1565"/>
                      </a:lnTo>
                      <a:lnTo>
                        <a:pt x="327" y="1484"/>
                      </a:lnTo>
                      <a:lnTo>
                        <a:pt x="352" y="1446"/>
                      </a:lnTo>
                      <a:lnTo>
                        <a:pt x="282" y="1463"/>
                      </a:lnTo>
                      <a:lnTo>
                        <a:pt x="176" y="1546"/>
                      </a:lnTo>
                      <a:lnTo>
                        <a:pt x="132" y="1584"/>
                      </a:lnTo>
                      <a:lnTo>
                        <a:pt x="32" y="1590"/>
                      </a:lnTo>
                      <a:lnTo>
                        <a:pt x="0" y="1572"/>
                      </a:lnTo>
                      <a:lnTo>
                        <a:pt x="0" y="1527"/>
                      </a:lnTo>
                      <a:lnTo>
                        <a:pt x="0" y="1402"/>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66" name="Freeform 914"/>
                <p:cNvSpPr>
                  <a:spLocks/>
                </p:cNvSpPr>
                <p:nvPr/>
              </p:nvSpPr>
              <p:spPr bwMode="auto">
                <a:xfrm flipH="1">
                  <a:off x="1190" y="1717"/>
                  <a:ext cx="31" cy="89"/>
                </a:xfrm>
                <a:custGeom>
                  <a:avLst/>
                  <a:gdLst>
                    <a:gd name="T0" fmla="*/ 0 w 295"/>
                    <a:gd name="T1" fmla="*/ 774 h 774"/>
                    <a:gd name="T2" fmla="*/ 51 w 295"/>
                    <a:gd name="T3" fmla="*/ 748 h 774"/>
                    <a:gd name="T4" fmla="*/ 107 w 295"/>
                    <a:gd name="T5" fmla="*/ 686 h 774"/>
                    <a:gd name="T6" fmla="*/ 156 w 295"/>
                    <a:gd name="T7" fmla="*/ 573 h 774"/>
                    <a:gd name="T8" fmla="*/ 183 w 295"/>
                    <a:gd name="T9" fmla="*/ 477 h 774"/>
                    <a:gd name="T10" fmla="*/ 220 w 295"/>
                    <a:gd name="T11" fmla="*/ 371 h 774"/>
                    <a:gd name="T12" fmla="*/ 239 w 295"/>
                    <a:gd name="T13" fmla="*/ 270 h 774"/>
                    <a:gd name="T14" fmla="*/ 270 w 295"/>
                    <a:gd name="T15" fmla="*/ 114 h 774"/>
                    <a:gd name="T16" fmla="*/ 295 w 295"/>
                    <a:gd name="T17" fmla="*/ 0 h 774"/>
                    <a:gd name="T18" fmla="*/ 232 w 295"/>
                    <a:gd name="T19" fmla="*/ 226 h 774"/>
                    <a:gd name="T20" fmla="*/ 183 w 295"/>
                    <a:gd name="T21" fmla="*/ 402 h 774"/>
                    <a:gd name="T22" fmla="*/ 126 w 295"/>
                    <a:gd name="T23" fmla="*/ 521 h 774"/>
                    <a:gd name="T24" fmla="*/ 38 w 295"/>
                    <a:gd name="T25" fmla="*/ 648 h 774"/>
                    <a:gd name="T26" fmla="*/ 0 w 295"/>
                    <a:gd name="T2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5" h="774">
                      <a:moveTo>
                        <a:pt x="0" y="774"/>
                      </a:moveTo>
                      <a:lnTo>
                        <a:pt x="51" y="748"/>
                      </a:lnTo>
                      <a:lnTo>
                        <a:pt x="107" y="686"/>
                      </a:lnTo>
                      <a:lnTo>
                        <a:pt x="156" y="573"/>
                      </a:lnTo>
                      <a:lnTo>
                        <a:pt x="183" y="477"/>
                      </a:lnTo>
                      <a:lnTo>
                        <a:pt x="220" y="371"/>
                      </a:lnTo>
                      <a:lnTo>
                        <a:pt x="239" y="270"/>
                      </a:lnTo>
                      <a:lnTo>
                        <a:pt x="270" y="114"/>
                      </a:lnTo>
                      <a:lnTo>
                        <a:pt x="295" y="0"/>
                      </a:lnTo>
                      <a:lnTo>
                        <a:pt x="232" y="226"/>
                      </a:lnTo>
                      <a:lnTo>
                        <a:pt x="183" y="402"/>
                      </a:lnTo>
                      <a:lnTo>
                        <a:pt x="126" y="521"/>
                      </a:lnTo>
                      <a:lnTo>
                        <a:pt x="38" y="648"/>
                      </a:lnTo>
                      <a:lnTo>
                        <a:pt x="0" y="774"/>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67" name="Freeform 915"/>
                <p:cNvSpPr>
                  <a:spLocks/>
                </p:cNvSpPr>
                <p:nvPr/>
              </p:nvSpPr>
              <p:spPr bwMode="auto">
                <a:xfrm flipH="1">
                  <a:off x="1221" y="1645"/>
                  <a:ext cx="118" cy="134"/>
                </a:xfrm>
                <a:custGeom>
                  <a:avLst/>
                  <a:gdLst>
                    <a:gd name="T0" fmla="*/ 820 w 1172"/>
                    <a:gd name="T1" fmla="*/ 43 h 1162"/>
                    <a:gd name="T2" fmla="*/ 719 w 1172"/>
                    <a:gd name="T3" fmla="*/ 213 h 1162"/>
                    <a:gd name="T4" fmla="*/ 739 w 1172"/>
                    <a:gd name="T5" fmla="*/ 381 h 1162"/>
                    <a:gd name="T6" fmla="*/ 727 w 1172"/>
                    <a:gd name="T7" fmla="*/ 571 h 1162"/>
                    <a:gd name="T8" fmla="*/ 727 w 1172"/>
                    <a:gd name="T9" fmla="*/ 621 h 1162"/>
                    <a:gd name="T10" fmla="*/ 739 w 1172"/>
                    <a:gd name="T11" fmla="*/ 684 h 1162"/>
                    <a:gd name="T12" fmla="*/ 688 w 1172"/>
                    <a:gd name="T13" fmla="*/ 729 h 1162"/>
                    <a:gd name="T14" fmla="*/ 644 w 1172"/>
                    <a:gd name="T15" fmla="*/ 779 h 1162"/>
                    <a:gd name="T16" fmla="*/ 569 w 1172"/>
                    <a:gd name="T17" fmla="*/ 779 h 1162"/>
                    <a:gd name="T18" fmla="*/ 304 w 1172"/>
                    <a:gd name="T19" fmla="*/ 793 h 1162"/>
                    <a:gd name="T20" fmla="*/ 170 w 1172"/>
                    <a:gd name="T21" fmla="*/ 831 h 1162"/>
                    <a:gd name="T22" fmla="*/ 0 w 1172"/>
                    <a:gd name="T23" fmla="*/ 873 h 1162"/>
                    <a:gd name="T24" fmla="*/ 6 w 1172"/>
                    <a:gd name="T25" fmla="*/ 1004 h 1162"/>
                    <a:gd name="T26" fmla="*/ 109 w 1172"/>
                    <a:gd name="T27" fmla="*/ 978 h 1162"/>
                    <a:gd name="T28" fmla="*/ 133 w 1172"/>
                    <a:gd name="T29" fmla="*/ 916 h 1162"/>
                    <a:gd name="T30" fmla="*/ 147 w 1172"/>
                    <a:gd name="T31" fmla="*/ 1030 h 1162"/>
                    <a:gd name="T32" fmla="*/ 215 w 1172"/>
                    <a:gd name="T33" fmla="*/ 1118 h 1162"/>
                    <a:gd name="T34" fmla="*/ 403 w 1172"/>
                    <a:gd name="T35" fmla="*/ 1155 h 1162"/>
                    <a:gd name="T36" fmla="*/ 379 w 1172"/>
                    <a:gd name="T37" fmla="*/ 1093 h 1162"/>
                    <a:gd name="T38" fmla="*/ 279 w 1172"/>
                    <a:gd name="T39" fmla="*/ 978 h 1162"/>
                    <a:gd name="T40" fmla="*/ 358 w 1172"/>
                    <a:gd name="T41" fmla="*/ 929 h 1162"/>
                    <a:gd name="T42" fmla="*/ 403 w 1172"/>
                    <a:gd name="T43" fmla="*/ 1036 h 1162"/>
                    <a:gd name="T44" fmla="*/ 537 w 1172"/>
                    <a:gd name="T45" fmla="*/ 1149 h 1162"/>
                    <a:gd name="T46" fmla="*/ 713 w 1172"/>
                    <a:gd name="T47" fmla="*/ 1149 h 1162"/>
                    <a:gd name="T48" fmla="*/ 517 w 1172"/>
                    <a:gd name="T49" fmla="*/ 1016 h 1162"/>
                    <a:gd name="T50" fmla="*/ 435 w 1172"/>
                    <a:gd name="T51" fmla="*/ 929 h 1162"/>
                    <a:gd name="T52" fmla="*/ 479 w 1172"/>
                    <a:gd name="T53" fmla="*/ 885 h 1162"/>
                    <a:gd name="T54" fmla="*/ 549 w 1172"/>
                    <a:gd name="T55" fmla="*/ 972 h 1162"/>
                    <a:gd name="T56" fmla="*/ 675 w 1172"/>
                    <a:gd name="T57" fmla="*/ 1068 h 1162"/>
                    <a:gd name="T58" fmla="*/ 782 w 1172"/>
                    <a:gd name="T59" fmla="*/ 1123 h 1162"/>
                    <a:gd name="T60" fmla="*/ 921 w 1172"/>
                    <a:gd name="T61" fmla="*/ 1136 h 1162"/>
                    <a:gd name="T62" fmla="*/ 833 w 1172"/>
                    <a:gd name="T63" fmla="*/ 1068 h 1162"/>
                    <a:gd name="T64" fmla="*/ 727 w 1172"/>
                    <a:gd name="T65" fmla="*/ 978 h 1162"/>
                    <a:gd name="T66" fmla="*/ 756 w 1172"/>
                    <a:gd name="T67" fmla="*/ 929 h 1162"/>
                    <a:gd name="T68" fmla="*/ 808 w 1172"/>
                    <a:gd name="T69" fmla="*/ 1010 h 1162"/>
                    <a:gd name="T70" fmla="*/ 914 w 1172"/>
                    <a:gd name="T71" fmla="*/ 1087 h 1162"/>
                    <a:gd name="T72" fmla="*/ 1046 w 1172"/>
                    <a:gd name="T73" fmla="*/ 1098 h 1162"/>
                    <a:gd name="T74" fmla="*/ 1117 w 1172"/>
                    <a:gd name="T75" fmla="*/ 991 h 1162"/>
                    <a:gd name="T76" fmla="*/ 878 w 1172"/>
                    <a:gd name="T77" fmla="*/ 954 h 1162"/>
                    <a:gd name="T78" fmla="*/ 733 w 1172"/>
                    <a:gd name="T79" fmla="*/ 868 h 1162"/>
                    <a:gd name="T80" fmla="*/ 707 w 1172"/>
                    <a:gd name="T81" fmla="*/ 793 h 1162"/>
                    <a:gd name="T82" fmla="*/ 765 w 1172"/>
                    <a:gd name="T83" fmla="*/ 831 h 1162"/>
                    <a:gd name="T84" fmla="*/ 927 w 1172"/>
                    <a:gd name="T85" fmla="*/ 935 h 1162"/>
                    <a:gd name="T86" fmla="*/ 1117 w 1172"/>
                    <a:gd name="T87" fmla="*/ 991 h 1162"/>
                    <a:gd name="T88" fmla="*/ 1155 w 1172"/>
                    <a:gd name="T89" fmla="*/ 767 h 1162"/>
                    <a:gd name="T90" fmla="*/ 1046 w 1172"/>
                    <a:gd name="T91" fmla="*/ 741 h 1162"/>
                    <a:gd name="T92" fmla="*/ 820 w 1172"/>
                    <a:gd name="T93" fmla="*/ 761 h 1162"/>
                    <a:gd name="T94" fmla="*/ 782 w 1172"/>
                    <a:gd name="T95" fmla="*/ 716 h 1162"/>
                    <a:gd name="T96" fmla="*/ 901 w 1172"/>
                    <a:gd name="T97" fmla="*/ 735 h 1162"/>
                    <a:gd name="T98" fmla="*/ 1155 w 1172"/>
                    <a:gd name="T99" fmla="*/ 684 h 1162"/>
                    <a:gd name="T100" fmla="*/ 1167 w 1172"/>
                    <a:gd name="T101" fmla="*/ 483 h 1162"/>
                    <a:gd name="T102" fmla="*/ 1161 w 1172"/>
                    <a:gd name="T103" fmla="*/ 264 h 1162"/>
                    <a:gd name="T104" fmla="*/ 1034 w 1172"/>
                    <a:gd name="T105" fmla="*/ 152 h 1162"/>
                    <a:gd name="T106" fmla="*/ 1161 w 1172"/>
                    <a:gd name="T107" fmla="*/ 201 h 1162"/>
                    <a:gd name="T108" fmla="*/ 1091 w 1172"/>
                    <a:gd name="T109" fmla="*/ 68 h 1162"/>
                    <a:gd name="T110" fmla="*/ 959 w 1172"/>
                    <a:gd name="T111" fmla="*/ 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72" h="1162">
                      <a:moveTo>
                        <a:pt x="959" y="0"/>
                      </a:moveTo>
                      <a:lnTo>
                        <a:pt x="820" y="43"/>
                      </a:lnTo>
                      <a:lnTo>
                        <a:pt x="756" y="100"/>
                      </a:lnTo>
                      <a:lnTo>
                        <a:pt x="719" y="213"/>
                      </a:lnTo>
                      <a:lnTo>
                        <a:pt x="719" y="321"/>
                      </a:lnTo>
                      <a:lnTo>
                        <a:pt x="739" y="381"/>
                      </a:lnTo>
                      <a:lnTo>
                        <a:pt x="727" y="489"/>
                      </a:lnTo>
                      <a:lnTo>
                        <a:pt x="727" y="571"/>
                      </a:lnTo>
                      <a:lnTo>
                        <a:pt x="745" y="591"/>
                      </a:lnTo>
                      <a:lnTo>
                        <a:pt x="727" y="621"/>
                      </a:lnTo>
                      <a:lnTo>
                        <a:pt x="713" y="652"/>
                      </a:lnTo>
                      <a:lnTo>
                        <a:pt x="739" y="684"/>
                      </a:lnTo>
                      <a:lnTo>
                        <a:pt x="739" y="716"/>
                      </a:lnTo>
                      <a:lnTo>
                        <a:pt x="688" y="729"/>
                      </a:lnTo>
                      <a:lnTo>
                        <a:pt x="695" y="761"/>
                      </a:lnTo>
                      <a:lnTo>
                        <a:pt x="644" y="779"/>
                      </a:lnTo>
                      <a:lnTo>
                        <a:pt x="599" y="767"/>
                      </a:lnTo>
                      <a:lnTo>
                        <a:pt x="569" y="779"/>
                      </a:lnTo>
                      <a:lnTo>
                        <a:pt x="428" y="799"/>
                      </a:lnTo>
                      <a:lnTo>
                        <a:pt x="304" y="793"/>
                      </a:lnTo>
                      <a:lnTo>
                        <a:pt x="222" y="799"/>
                      </a:lnTo>
                      <a:lnTo>
                        <a:pt x="170" y="831"/>
                      </a:lnTo>
                      <a:lnTo>
                        <a:pt x="45" y="831"/>
                      </a:lnTo>
                      <a:lnTo>
                        <a:pt x="0" y="873"/>
                      </a:lnTo>
                      <a:lnTo>
                        <a:pt x="0" y="923"/>
                      </a:lnTo>
                      <a:lnTo>
                        <a:pt x="6" y="1004"/>
                      </a:lnTo>
                      <a:lnTo>
                        <a:pt x="109" y="1030"/>
                      </a:lnTo>
                      <a:lnTo>
                        <a:pt x="109" y="978"/>
                      </a:lnTo>
                      <a:lnTo>
                        <a:pt x="115" y="935"/>
                      </a:lnTo>
                      <a:lnTo>
                        <a:pt x="133" y="916"/>
                      </a:lnTo>
                      <a:lnTo>
                        <a:pt x="141" y="966"/>
                      </a:lnTo>
                      <a:lnTo>
                        <a:pt x="147" y="1030"/>
                      </a:lnTo>
                      <a:lnTo>
                        <a:pt x="170" y="1068"/>
                      </a:lnTo>
                      <a:lnTo>
                        <a:pt x="215" y="1118"/>
                      </a:lnTo>
                      <a:lnTo>
                        <a:pt x="321" y="1142"/>
                      </a:lnTo>
                      <a:lnTo>
                        <a:pt x="403" y="1155"/>
                      </a:lnTo>
                      <a:lnTo>
                        <a:pt x="499" y="1162"/>
                      </a:lnTo>
                      <a:lnTo>
                        <a:pt x="379" y="1093"/>
                      </a:lnTo>
                      <a:lnTo>
                        <a:pt x="297" y="1030"/>
                      </a:lnTo>
                      <a:lnTo>
                        <a:pt x="279" y="978"/>
                      </a:lnTo>
                      <a:lnTo>
                        <a:pt x="291" y="935"/>
                      </a:lnTo>
                      <a:lnTo>
                        <a:pt x="358" y="929"/>
                      </a:lnTo>
                      <a:lnTo>
                        <a:pt x="385" y="978"/>
                      </a:lnTo>
                      <a:lnTo>
                        <a:pt x="403" y="1036"/>
                      </a:lnTo>
                      <a:lnTo>
                        <a:pt x="467" y="1098"/>
                      </a:lnTo>
                      <a:lnTo>
                        <a:pt x="537" y="1149"/>
                      </a:lnTo>
                      <a:lnTo>
                        <a:pt x="607" y="1155"/>
                      </a:lnTo>
                      <a:lnTo>
                        <a:pt x="713" y="1149"/>
                      </a:lnTo>
                      <a:lnTo>
                        <a:pt x="599" y="1061"/>
                      </a:lnTo>
                      <a:lnTo>
                        <a:pt x="517" y="1016"/>
                      </a:lnTo>
                      <a:lnTo>
                        <a:pt x="454" y="966"/>
                      </a:lnTo>
                      <a:lnTo>
                        <a:pt x="435" y="929"/>
                      </a:lnTo>
                      <a:lnTo>
                        <a:pt x="441" y="891"/>
                      </a:lnTo>
                      <a:lnTo>
                        <a:pt x="479" y="885"/>
                      </a:lnTo>
                      <a:lnTo>
                        <a:pt x="523" y="923"/>
                      </a:lnTo>
                      <a:lnTo>
                        <a:pt x="549" y="972"/>
                      </a:lnTo>
                      <a:lnTo>
                        <a:pt x="607" y="1036"/>
                      </a:lnTo>
                      <a:lnTo>
                        <a:pt x="675" y="1068"/>
                      </a:lnTo>
                      <a:lnTo>
                        <a:pt x="727" y="1098"/>
                      </a:lnTo>
                      <a:lnTo>
                        <a:pt x="782" y="1123"/>
                      </a:lnTo>
                      <a:lnTo>
                        <a:pt x="846" y="1136"/>
                      </a:lnTo>
                      <a:lnTo>
                        <a:pt x="921" y="1136"/>
                      </a:lnTo>
                      <a:lnTo>
                        <a:pt x="994" y="1122"/>
                      </a:lnTo>
                      <a:lnTo>
                        <a:pt x="833" y="1068"/>
                      </a:lnTo>
                      <a:lnTo>
                        <a:pt x="771" y="1036"/>
                      </a:lnTo>
                      <a:lnTo>
                        <a:pt x="727" y="978"/>
                      </a:lnTo>
                      <a:lnTo>
                        <a:pt x="719" y="929"/>
                      </a:lnTo>
                      <a:lnTo>
                        <a:pt x="756" y="929"/>
                      </a:lnTo>
                      <a:lnTo>
                        <a:pt x="777" y="972"/>
                      </a:lnTo>
                      <a:lnTo>
                        <a:pt x="808" y="1010"/>
                      </a:lnTo>
                      <a:lnTo>
                        <a:pt x="859" y="1049"/>
                      </a:lnTo>
                      <a:lnTo>
                        <a:pt x="914" y="1087"/>
                      </a:lnTo>
                      <a:lnTo>
                        <a:pt x="989" y="1119"/>
                      </a:lnTo>
                      <a:lnTo>
                        <a:pt x="1046" y="1098"/>
                      </a:lnTo>
                      <a:lnTo>
                        <a:pt x="1072" y="1068"/>
                      </a:lnTo>
                      <a:lnTo>
                        <a:pt x="1117" y="991"/>
                      </a:lnTo>
                      <a:lnTo>
                        <a:pt x="1034" y="972"/>
                      </a:lnTo>
                      <a:lnTo>
                        <a:pt x="878" y="954"/>
                      </a:lnTo>
                      <a:lnTo>
                        <a:pt x="782" y="910"/>
                      </a:lnTo>
                      <a:lnTo>
                        <a:pt x="733" y="868"/>
                      </a:lnTo>
                      <a:lnTo>
                        <a:pt x="713" y="816"/>
                      </a:lnTo>
                      <a:lnTo>
                        <a:pt x="707" y="793"/>
                      </a:lnTo>
                      <a:lnTo>
                        <a:pt x="733" y="793"/>
                      </a:lnTo>
                      <a:lnTo>
                        <a:pt x="765" y="831"/>
                      </a:lnTo>
                      <a:lnTo>
                        <a:pt x="814" y="897"/>
                      </a:lnTo>
                      <a:lnTo>
                        <a:pt x="927" y="935"/>
                      </a:lnTo>
                      <a:lnTo>
                        <a:pt x="1034" y="968"/>
                      </a:lnTo>
                      <a:lnTo>
                        <a:pt x="1117" y="991"/>
                      </a:lnTo>
                      <a:lnTo>
                        <a:pt x="1149" y="861"/>
                      </a:lnTo>
                      <a:lnTo>
                        <a:pt x="1155" y="767"/>
                      </a:lnTo>
                      <a:lnTo>
                        <a:pt x="1155" y="683"/>
                      </a:lnTo>
                      <a:lnTo>
                        <a:pt x="1046" y="741"/>
                      </a:lnTo>
                      <a:lnTo>
                        <a:pt x="921" y="767"/>
                      </a:lnTo>
                      <a:lnTo>
                        <a:pt x="820" y="761"/>
                      </a:lnTo>
                      <a:lnTo>
                        <a:pt x="795" y="748"/>
                      </a:lnTo>
                      <a:lnTo>
                        <a:pt x="782" y="716"/>
                      </a:lnTo>
                      <a:lnTo>
                        <a:pt x="840" y="716"/>
                      </a:lnTo>
                      <a:lnTo>
                        <a:pt x="901" y="735"/>
                      </a:lnTo>
                      <a:lnTo>
                        <a:pt x="1049" y="741"/>
                      </a:lnTo>
                      <a:lnTo>
                        <a:pt x="1155" y="684"/>
                      </a:lnTo>
                      <a:lnTo>
                        <a:pt x="1161" y="565"/>
                      </a:lnTo>
                      <a:lnTo>
                        <a:pt x="1167" y="483"/>
                      </a:lnTo>
                      <a:lnTo>
                        <a:pt x="1172" y="401"/>
                      </a:lnTo>
                      <a:lnTo>
                        <a:pt x="1161" y="264"/>
                      </a:lnTo>
                      <a:lnTo>
                        <a:pt x="1129" y="213"/>
                      </a:lnTo>
                      <a:lnTo>
                        <a:pt x="1034" y="152"/>
                      </a:lnTo>
                      <a:lnTo>
                        <a:pt x="1065" y="158"/>
                      </a:lnTo>
                      <a:lnTo>
                        <a:pt x="1161" y="201"/>
                      </a:lnTo>
                      <a:lnTo>
                        <a:pt x="1123" y="113"/>
                      </a:lnTo>
                      <a:lnTo>
                        <a:pt x="1091" y="68"/>
                      </a:lnTo>
                      <a:lnTo>
                        <a:pt x="1065" y="38"/>
                      </a:lnTo>
                      <a:lnTo>
                        <a:pt x="959"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68" name="Freeform 916"/>
                <p:cNvSpPr>
                  <a:spLocks/>
                </p:cNvSpPr>
                <p:nvPr/>
              </p:nvSpPr>
              <p:spPr bwMode="auto">
                <a:xfrm flipH="1">
                  <a:off x="1229" y="1695"/>
                  <a:ext cx="30" cy="30"/>
                </a:xfrm>
                <a:custGeom>
                  <a:avLst/>
                  <a:gdLst>
                    <a:gd name="T0" fmla="*/ 0 w 295"/>
                    <a:gd name="T1" fmla="*/ 0 h 263"/>
                    <a:gd name="T2" fmla="*/ 0 w 295"/>
                    <a:gd name="T3" fmla="*/ 21 h 263"/>
                    <a:gd name="T4" fmla="*/ 38 w 295"/>
                    <a:gd name="T5" fmla="*/ 71 h 263"/>
                    <a:gd name="T6" fmla="*/ 75 w 295"/>
                    <a:gd name="T7" fmla="*/ 99 h 263"/>
                    <a:gd name="T8" fmla="*/ 152 w 295"/>
                    <a:gd name="T9" fmla="*/ 158 h 263"/>
                    <a:gd name="T10" fmla="*/ 184 w 295"/>
                    <a:gd name="T11" fmla="*/ 182 h 263"/>
                    <a:gd name="T12" fmla="*/ 260 w 295"/>
                    <a:gd name="T13" fmla="*/ 239 h 263"/>
                    <a:gd name="T14" fmla="*/ 178 w 295"/>
                    <a:gd name="T15" fmla="*/ 213 h 263"/>
                    <a:gd name="T16" fmla="*/ 97 w 295"/>
                    <a:gd name="T17" fmla="*/ 188 h 263"/>
                    <a:gd name="T18" fmla="*/ 16 w 295"/>
                    <a:gd name="T19" fmla="*/ 182 h 263"/>
                    <a:gd name="T20" fmla="*/ 22 w 295"/>
                    <a:gd name="T21" fmla="*/ 207 h 263"/>
                    <a:gd name="T22" fmla="*/ 152 w 295"/>
                    <a:gd name="T23" fmla="*/ 231 h 263"/>
                    <a:gd name="T24" fmla="*/ 222 w 295"/>
                    <a:gd name="T25" fmla="*/ 257 h 263"/>
                    <a:gd name="T26" fmla="*/ 260 w 295"/>
                    <a:gd name="T27" fmla="*/ 263 h 263"/>
                    <a:gd name="T28" fmla="*/ 292 w 295"/>
                    <a:gd name="T29" fmla="*/ 252 h 263"/>
                    <a:gd name="T30" fmla="*/ 295 w 295"/>
                    <a:gd name="T31" fmla="*/ 222 h 263"/>
                    <a:gd name="T32" fmla="*/ 269 w 295"/>
                    <a:gd name="T33" fmla="*/ 199 h 263"/>
                    <a:gd name="T34" fmla="*/ 232 w 295"/>
                    <a:gd name="T35" fmla="*/ 162 h 263"/>
                    <a:gd name="T36" fmla="*/ 188 w 295"/>
                    <a:gd name="T37" fmla="*/ 112 h 263"/>
                    <a:gd name="T38" fmla="*/ 144 w 295"/>
                    <a:gd name="T39" fmla="*/ 56 h 263"/>
                    <a:gd name="T40" fmla="*/ 91 w 295"/>
                    <a:gd name="T41" fmla="*/ 17 h 263"/>
                    <a:gd name="T42" fmla="*/ 35 w 295"/>
                    <a:gd name="T43" fmla="*/ 3 h 263"/>
                    <a:gd name="T44" fmla="*/ 0 w 295"/>
                    <a:gd name="T45"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5" h="263">
                      <a:moveTo>
                        <a:pt x="0" y="0"/>
                      </a:moveTo>
                      <a:lnTo>
                        <a:pt x="0" y="21"/>
                      </a:lnTo>
                      <a:lnTo>
                        <a:pt x="38" y="71"/>
                      </a:lnTo>
                      <a:lnTo>
                        <a:pt x="75" y="99"/>
                      </a:lnTo>
                      <a:lnTo>
                        <a:pt x="152" y="158"/>
                      </a:lnTo>
                      <a:lnTo>
                        <a:pt x="184" y="182"/>
                      </a:lnTo>
                      <a:lnTo>
                        <a:pt x="260" y="239"/>
                      </a:lnTo>
                      <a:lnTo>
                        <a:pt x="178" y="213"/>
                      </a:lnTo>
                      <a:lnTo>
                        <a:pt x="97" y="188"/>
                      </a:lnTo>
                      <a:lnTo>
                        <a:pt x="16" y="182"/>
                      </a:lnTo>
                      <a:lnTo>
                        <a:pt x="22" y="207"/>
                      </a:lnTo>
                      <a:lnTo>
                        <a:pt x="152" y="231"/>
                      </a:lnTo>
                      <a:lnTo>
                        <a:pt x="222" y="257"/>
                      </a:lnTo>
                      <a:lnTo>
                        <a:pt x="260" y="263"/>
                      </a:lnTo>
                      <a:lnTo>
                        <a:pt x="292" y="252"/>
                      </a:lnTo>
                      <a:lnTo>
                        <a:pt x="295" y="222"/>
                      </a:lnTo>
                      <a:lnTo>
                        <a:pt x="269" y="199"/>
                      </a:lnTo>
                      <a:lnTo>
                        <a:pt x="232" y="162"/>
                      </a:lnTo>
                      <a:lnTo>
                        <a:pt x="188" y="112"/>
                      </a:lnTo>
                      <a:lnTo>
                        <a:pt x="144" y="56"/>
                      </a:lnTo>
                      <a:lnTo>
                        <a:pt x="91" y="17"/>
                      </a:lnTo>
                      <a:lnTo>
                        <a:pt x="35" y="3"/>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69" name="Freeform 917"/>
                <p:cNvSpPr>
                  <a:spLocks/>
                </p:cNvSpPr>
                <p:nvPr/>
              </p:nvSpPr>
              <p:spPr bwMode="auto">
                <a:xfrm flipH="1">
                  <a:off x="1230" y="1670"/>
                  <a:ext cx="27" cy="39"/>
                </a:xfrm>
                <a:custGeom>
                  <a:avLst/>
                  <a:gdLst>
                    <a:gd name="T0" fmla="*/ 51 w 270"/>
                    <a:gd name="T1" fmla="*/ 0 h 345"/>
                    <a:gd name="T2" fmla="*/ 13 w 270"/>
                    <a:gd name="T3" fmla="*/ 7 h 345"/>
                    <a:gd name="T4" fmla="*/ 0 w 270"/>
                    <a:gd name="T5" fmla="*/ 39 h 345"/>
                    <a:gd name="T6" fmla="*/ 3 w 270"/>
                    <a:gd name="T7" fmla="*/ 65 h 345"/>
                    <a:gd name="T8" fmla="*/ 26 w 270"/>
                    <a:gd name="T9" fmla="*/ 101 h 345"/>
                    <a:gd name="T10" fmla="*/ 57 w 270"/>
                    <a:gd name="T11" fmla="*/ 112 h 345"/>
                    <a:gd name="T12" fmla="*/ 116 w 270"/>
                    <a:gd name="T13" fmla="*/ 149 h 345"/>
                    <a:gd name="T14" fmla="*/ 172 w 270"/>
                    <a:gd name="T15" fmla="*/ 195 h 345"/>
                    <a:gd name="T16" fmla="*/ 212 w 270"/>
                    <a:gd name="T17" fmla="*/ 259 h 345"/>
                    <a:gd name="T18" fmla="*/ 257 w 270"/>
                    <a:gd name="T19" fmla="*/ 325 h 345"/>
                    <a:gd name="T20" fmla="*/ 270 w 270"/>
                    <a:gd name="T21" fmla="*/ 345 h 345"/>
                    <a:gd name="T22" fmla="*/ 257 w 270"/>
                    <a:gd name="T23" fmla="*/ 267 h 345"/>
                    <a:gd name="T24" fmla="*/ 247 w 270"/>
                    <a:gd name="T25" fmla="*/ 198 h 345"/>
                    <a:gd name="T26" fmla="*/ 225 w 270"/>
                    <a:gd name="T27" fmla="*/ 140 h 345"/>
                    <a:gd name="T28" fmla="*/ 188 w 270"/>
                    <a:gd name="T29" fmla="*/ 86 h 345"/>
                    <a:gd name="T30" fmla="*/ 90 w 270"/>
                    <a:gd name="T31" fmla="*/ 10 h 345"/>
                    <a:gd name="T32" fmla="*/ 51 w 270"/>
                    <a:gd name="T3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345">
                      <a:moveTo>
                        <a:pt x="51" y="0"/>
                      </a:moveTo>
                      <a:lnTo>
                        <a:pt x="13" y="7"/>
                      </a:lnTo>
                      <a:lnTo>
                        <a:pt x="0" y="39"/>
                      </a:lnTo>
                      <a:lnTo>
                        <a:pt x="3" y="65"/>
                      </a:lnTo>
                      <a:lnTo>
                        <a:pt x="26" y="101"/>
                      </a:lnTo>
                      <a:lnTo>
                        <a:pt x="57" y="112"/>
                      </a:lnTo>
                      <a:lnTo>
                        <a:pt x="116" y="149"/>
                      </a:lnTo>
                      <a:lnTo>
                        <a:pt x="172" y="195"/>
                      </a:lnTo>
                      <a:lnTo>
                        <a:pt x="212" y="259"/>
                      </a:lnTo>
                      <a:lnTo>
                        <a:pt x="257" y="325"/>
                      </a:lnTo>
                      <a:lnTo>
                        <a:pt x="270" y="345"/>
                      </a:lnTo>
                      <a:lnTo>
                        <a:pt x="257" y="267"/>
                      </a:lnTo>
                      <a:lnTo>
                        <a:pt x="247" y="198"/>
                      </a:lnTo>
                      <a:lnTo>
                        <a:pt x="225" y="140"/>
                      </a:lnTo>
                      <a:lnTo>
                        <a:pt x="188" y="86"/>
                      </a:lnTo>
                      <a:lnTo>
                        <a:pt x="90" y="10"/>
                      </a:lnTo>
                      <a:lnTo>
                        <a:pt x="51" y="0"/>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70" name="Freeform 918"/>
                <p:cNvSpPr>
                  <a:spLocks/>
                </p:cNvSpPr>
                <p:nvPr/>
              </p:nvSpPr>
              <p:spPr bwMode="auto">
                <a:xfrm flipH="1">
                  <a:off x="1233" y="1631"/>
                  <a:ext cx="29" cy="23"/>
                </a:xfrm>
                <a:custGeom>
                  <a:avLst/>
                  <a:gdLst>
                    <a:gd name="T0" fmla="*/ 0 w 287"/>
                    <a:gd name="T1" fmla="*/ 199 h 199"/>
                    <a:gd name="T2" fmla="*/ 49 w 287"/>
                    <a:gd name="T3" fmla="*/ 156 h 199"/>
                    <a:gd name="T4" fmla="*/ 130 w 287"/>
                    <a:gd name="T5" fmla="*/ 125 h 199"/>
                    <a:gd name="T6" fmla="*/ 185 w 287"/>
                    <a:gd name="T7" fmla="*/ 111 h 199"/>
                    <a:gd name="T8" fmla="*/ 287 w 287"/>
                    <a:gd name="T9" fmla="*/ 0 h 199"/>
                    <a:gd name="T10" fmla="*/ 211 w 287"/>
                    <a:gd name="T11" fmla="*/ 44 h 199"/>
                    <a:gd name="T12" fmla="*/ 142 w 287"/>
                    <a:gd name="T13" fmla="*/ 74 h 199"/>
                    <a:gd name="T14" fmla="*/ 93 w 287"/>
                    <a:gd name="T15" fmla="*/ 99 h 199"/>
                    <a:gd name="T16" fmla="*/ 68 w 287"/>
                    <a:gd name="T17" fmla="*/ 125 h 199"/>
                    <a:gd name="T18" fmla="*/ 0 w 287"/>
                    <a:gd name="T19" fmla="*/ 1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7" h="199">
                      <a:moveTo>
                        <a:pt x="0" y="199"/>
                      </a:moveTo>
                      <a:lnTo>
                        <a:pt x="49" y="156"/>
                      </a:lnTo>
                      <a:lnTo>
                        <a:pt x="130" y="125"/>
                      </a:lnTo>
                      <a:lnTo>
                        <a:pt x="185" y="111"/>
                      </a:lnTo>
                      <a:lnTo>
                        <a:pt x="287" y="0"/>
                      </a:lnTo>
                      <a:lnTo>
                        <a:pt x="211" y="44"/>
                      </a:lnTo>
                      <a:lnTo>
                        <a:pt x="142" y="74"/>
                      </a:lnTo>
                      <a:lnTo>
                        <a:pt x="93" y="99"/>
                      </a:lnTo>
                      <a:lnTo>
                        <a:pt x="68" y="125"/>
                      </a:lnTo>
                      <a:lnTo>
                        <a:pt x="0" y="199"/>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71" name="Freeform 919"/>
                <p:cNvSpPr>
                  <a:spLocks/>
                </p:cNvSpPr>
                <p:nvPr/>
              </p:nvSpPr>
              <p:spPr bwMode="auto">
                <a:xfrm flipH="1">
                  <a:off x="1268" y="1673"/>
                  <a:ext cx="16" cy="59"/>
                </a:xfrm>
                <a:custGeom>
                  <a:avLst/>
                  <a:gdLst>
                    <a:gd name="T0" fmla="*/ 0 w 162"/>
                    <a:gd name="T1" fmla="*/ 514 h 514"/>
                    <a:gd name="T2" fmla="*/ 81 w 162"/>
                    <a:gd name="T3" fmla="*/ 514 h 514"/>
                    <a:gd name="T4" fmla="*/ 106 w 162"/>
                    <a:gd name="T5" fmla="*/ 508 h 514"/>
                    <a:gd name="T6" fmla="*/ 106 w 162"/>
                    <a:gd name="T7" fmla="*/ 489 h 514"/>
                    <a:gd name="T8" fmla="*/ 124 w 162"/>
                    <a:gd name="T9" fmla="*/ 470 h 514"/>
                    <a:gd name="T10" fmla="*/ 150 w 162"/>
                    <a:gd name="T11" fmla="*/ 451 h 514"/>
                    <a:gd name="T12" fmla="*/ 137 w 162"/>
                    <a:gd name="T13" fmla="*/ 433 h 514"/>
                    <a:gd name="T14" fmla="*/ 137 w 162"/>
                    <a:gd name="T15" fmla="*/ 407 h 514"/>
                    <a:gd name="T16" fmla="*/ 156 w 162"/>
                    <a:gd name="T17" fmla="*/ 376 h 514"/>
                    <a:gd name="T18" fmla="*/ 156 w 162"/>
                    <a:gd name="T19" fmla="*/ 344 h 514"/>
                    <a:gd name="T20" fmla="*/ 144 w 162"/>
                    <a:gd name="T21" fmla="*/ 306 h 514"/>
                    <a:gd name="T22" fmla="*/ 144 w 162"/>
                    <a:gd name="T23" fmla="*/ 224 h 514"/>
                    <a:gd name="T24" fmla="*/ 162 w 162"/>
                    <a:gd name="T25" fmla="*/ 150 h 514"/>
                    <a:gd name="T26" fmla="*/ 156 w 162"/>
                    <a:gd name="T27" fmla="*/ 94 h 514"/>
                    <a:gd name="T28" fmla="*/ 156 w 162"/>
                    <a:gd name="T29" fmla="*/ 0 h 514"/>
                    <a:gd name="T30" fmla="*/ 106 w 162"/>
                    <a:gd name="T31" fmla="*/ 142 h 514"/>
                    <a:gd name="T32" fmla="*/ 62 w 162"/>
                    <a:gd name="T33" fmla="*/ 275 h 514"/>
                    <a:gd name="T34" fmla="*/ 32 w 162"/>
                    <a:gd name="T35" fmla="*/ 419 h 514"/>
                    <a:gd name="T36" fmla="*/ 0 w 162"/>
                    <a:gd name="T37" fmla="*/ 51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514">
                      <a:moveTo>
                        <a:pt x="0" y="514"/>
                      </a:moveTo>
                      <a:lnTo>
                        <a:pt x="81" y="514"/>
                      </a:lnTo>
                      <a:lnTo>
                        <a:pt x="106" y="508"/>
                      </a:lnTo>
                      <a:lnTo>
                        <a:pt x="106" y="489"/>
                      </a:lnTo>
                      <a:lnTo>
                        <a:pt x="124" y="470"/>
                      </a:lnTo>
                      <a:lnTo>
                        <a:pt x="150" y="451"/>
                      </a:lnTo>
                      <a:lnTo>
                        <a:pt x="137" y="433"/>
                      </a:lnTo>
                      <a:lnTo>
                        <a:pt x="137" y="407"/>
                      </a:lnTo>
                      <a:lnTo>
                        <a:pt x="156" y="376"/>
                      </a:lnTo>
                      <a:lnTo>
                        <a:pt x="156" y="344"/>
                      </a:lnTo>
                      <a:lnTo>
                        <a:pt x="144" y="306"/>
                      </a:lnTo>
                      <a:lnTo>
                        <a:pt x="144" y="224"/>
                      </a:lnTo>
                      <a:lnTo>
                        <a:pt x="162" y="150"/>
                      </a:lnTo>
                      <a:lnTo>
                        <a:pt x="156" y="94"/>
                      </a:lnTo>
                      <a:lnTo>
                        <a:pt x="156" y="0"/>
                      </a:lnTo>
                      <a:lnTo>
                        <a:pt x="106" y="142"/>
                      </a:lnTo>
                      <a:lnTo>
                        <a:pt x="62" y="275"/>
                      </a:lnTo>
                      <a:lnTo>
                        <a:pt x="32" y="419"/>
                      </a:lnTo>
                      <a:lnTo>
                        <a:pt x="0" y="514"/>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72" name="Freeform 920"/>
                <p:cNvSpPr>
                  <a:spLocks/>
                </p:cNvSpPr>
                <p:nvPr/>
              </p:nvSpPr>
              <p:spPr bwMode="auto">
                <a:xfrm flipH="1">
                  <a:off x="1231" y="1737"/>
                  <a:ext cx="29" cy="11"/>
                </a:xfrm>
                <a:custGeom>
                  <a:avLst/>
                  <a:gdLst>
                    <a:gd name="T0" fmla="*/ 232 w 289"/>
                    <a:gd name="T1" fmla="*/ 47 h 97"/>
                    <a:gd name="T2" fmla="*/ 168 w 289"/>
                    <a:gd name="T3" fmla="*/ 19 h 97"/>
                    <a:gd name="T4" fmla="*/ 110 w 289"/>
                    <a:gd name="T5" fmla="*/ 4 h 97"/>
                    <a:gd name="T6" fmla="*/ 32 w 289"/>
                    <a:gd name="T7" fmla="*/ 0 h 97"/>
                    <a:gd name="T8" fmla="*/ 0 w 289"/>
                    <a:gd name="T9" fmla="*/ 6 h 97"/>
                    <a:gd name="T10" fmla="*/ 15 w 289"/>
                    <a:gd name="T11" fmla="*/ 37 h 97"/>
                    <a:gd name="T12" fmla="*/ 45 w 289"/>
                    <a:gd name="T13" fmla="*/ 61 h 97"/>
                    <a:gd name="T14" fmla="*/ 113 w 289"/>
                    <a:gd name="T15" fmla="*/ 79 h 97"/>
                    <a:gd name="T16" fmla="*/ 219 w 289"/>
                    <a:gd name="T17" fmla="*/ 97 h 97"/>
                    <a:gd name="T18" fmla="*/ 289 w 289"/>
                    <a:gd name="T19" fmla="*/ 91 h 97"/>
                    <a:gd name="T20" fmla="*/ 232 w 289"/>
                    <a:gd name="T21"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9" h="97">
                      <a:moveTo>
                        <a:pt x="232" y="47"/>
                      </a:moveTo>
                      <a:lnTo>
                        <a:pt x="168" y="19"/>
                      </a:lnTo>
                      <a:lnTo>
                        <a:pt x="110" y="4"/>
                      </a:lnTo>
                      <a:lnTo>
                        <a:pt x="32" y="0"/>
                      </a:lnTo>
                      <a:lnTo>
                        <a:pt x="0" y="6"/>
                      </a:lnTo>
                      <a:lnTo>
                        <a:pt x="15" y="37"/>
                      </a:lnTo>
                      <a:lnTo>
                        <a:pt x="45" y="61"/>
                      </a:lnTo>
                      <a:lnTo>
                        <a:pt x="113" y="79"/>
                      </a:lnTo>
                      <a:lnTo>
                        <a:pt x="219" y="97"/>
                      </a:lnTo>
                      <a:lnTo>
                        <a:pt x="289" y="91"/>
                      </a:lnTo>
                      <a:lnTo>
                        <a:pt x="232" y="47"/>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73" name="Freeform 921"/>
                <p:cNvSpPr>
                  <a:spLocks/>
                </p:cNvSpPr>
                <p:nvPr/>
              </p:nvSpPr>
              <p:spPr bwMode="auto">
                <a:xfrm flipH="1">
                  <a:off x="1266" y="1742"/>
                  <a:ext cx="18" cy="25"/>
                </a:xfrm>
                <a:custGeom>
                  <a:avLst/>
                  <a:gdLst>
                    <a:gd name="T0" fmla="*/ 81 w 176"/>
                    <a:gd name="T1" fmla="*/ 59 h 216"/>
                    <a:gd name="T2" fmla="*/ 59 w 176"/>
                    <a:gd name="T3" fmla="*/ 14 h 216"/>
                    <a:gd name="T4" fmla="*/ 26 w 176"/>
                    <a:gd name="T5" fmla="*/ 0 h 216"/>
                    <a:gd name="T6" fmla="*/ 3 w 176"/>
                    <a:gd name="T7" fmla="*/ 11 h 216"/>
                    <a:gd name="T8" fmla="*/ 0 w 176"/>
                    <a:gd name="T9" fmla="*/ 35 h 216"/>
                    <a:gd name="T10" fmla="*/ 15 w 176"/>
                    <a:gd name="T11" fmla="*/ 76 h 216"/>
                    <a:gd name="T12" fmla="*/ 40 w 176"/>
                    <a:gd name="T13" fmla="*/ 115 h 216"/>
                    <a:gd name="T14" fmla="*/ 71 w 176"/>
                    <a:gd name="T15" fmla="*/ 150 h 216"/>
                    <a:gd name="T16" fmla="*/ 113 w 176"/>
                    <a:gd name="T17" fmla="*/ 185 h 216"/>
                    <a:gd name="T18" fmla="*/ 176 w 176"/>
                    <a:gd name="T19" fmla="*/ 216 h 216"/>
                    <a:gd name="T20" fmla="*/ 119 w 176"/>
                    <a:gd name="T21" fmla="*/ 153 h 216"/>
                    <a:gd name="T22" fmla="*/ 100 w 176"/>
                    <a:gd name="T23" fmla="*/ 108 h 216"/>
                    <a:gd name="T24" fmla="*/ 81 w 176"/>
                    <a:gd name="T25" fmla="*/ 5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216">
                      <a:moveTo>
                        <a:pt x="81" y="59"/>
                      </a:moveTo>
                      <a:lnTo>
                        <a:pt x="59" y="14"/>
                      </a:lnTo>
                      <a:lnTo>
                        <a:pt x="26" y="0"/>
                      </a:lnTo>
                      <a:lnTo>
                        <a:pt x="3" y="11"/>
                      </a:lnTo>
                      <a:lnTo>
                        <a:pt x="0" y="35"/>
                      </a:lnTo>
                      <a:lnTo>
                        <a:pt x="15" y="76"/>
                      </a:lnTo>
                      <a:lnTo>
                        <a:pt x="40" y="115"/>
                      </a:lnTo>
                      <a:lnTo>
                        <a:pt x="71" y="150"/>
                      </a:lnTo>
                      <a:lnTo>
                        <a:pt x="113" y="185"/>
                      </a:lnTo>
                      <a:lnTo>
                        <a:pt x="176" y="216"/>
                      </a:lnTo>
                      <a:lnTo>
                        <a:pt x="119" y="153"/>
                      </a:lnTo>
                      <a:lnTo>
                        <a:pt x="100" y="108"/>
                      </a:lnTo>
                      <a:lnTo>
                        <a:pt x="81" y="59"/>
                      </a:lnTo>
                      <a:close/>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74" name="Freeform 922"/>
                <p:cNvSpPr>
                  <a:spLocks/>
                </p:cNvSpPr>
                <p:nvPr/>
              </p:nvSpPr>
              <p:spPr bwMode="auto">
                <a:xfrm flipH="1">
                  <a:off x="1213" y="1611"/>
                  <a:ext cx="42" cy="31"/>
                </a:xfrm>
                <a:custGeom>
                  <a:avLst/>
                  <a:gdLst>
                    <a:gd name="T0" fmla="*/ 0 w 418"/>
                    <a:gd name="T1" fmla="*/ 260 h 260"/>
                    <a:gd name="T2" fmla="*/ 13 w 418"/>
                    <a:gd name="T3" fmla="*/ 153 h 260"/>
                    <a:gd name="T4" fmla="*/ 101 w 418"/>
                    <a:gd name="T5" fmla="*/ 116 h 260"/>
                    <a:gd name="T6" fmla="*/ 220 w 418"/>
                    <a:gd name="T7" fmla="*/ 69 h 260"/>
                    <a:gd name="T8" fmla="*/ 304 w 418"/>
                    <a:gd name="T9" fmla="*/ 35 h 260"/>
                    <a:gd name="T10" fmla="*/ 386 w 418"/>
                    <a:gd name="T11" fmla="*/ 0 h 260"/>
                    <a:gd name="T12" fmla="*/ 418 w 418"/>
                    <a:gd name="T13" fmla="*/ 76 h 260"/>
                    <a:gd name="T14" fmla="*/ 341 w 418"/>
                    <a:gd name="T15" fmla="*/ 119 h 260"/>
                    <a:gd name="T16" fmla="*/ 252 w 418"/>
                    <a:gd name="T17" fmla="*/ 150 h 260"/>
                    <a:gd name="T18" fmla="*/ 182 w 418"/>
                    <a:gd name="T19" fmla="*/ 170 h 260"/>
                    <a:gd name="T20" fmla="*/ 98 w 418"/>
                    <a:gd name="T21" fmla="*/ 216 h 260"/>
                    <a:gd name="T22" fmla="*/ 0 w 418"/>
                    <a:gd name="T23"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260">
                      <a:moveTo>
                        <a:pt x="0" y="260"/>
                      </a:moveTo>
                      <a:lnTo>
                        <a:pt x="13" y="153"/>
                      </a:lnTo>
                      <a:lnTo>
                        <a:pt x="101" y="116"/>
                      </a:lnTo>
                      <a:lnTo>
                        <a:pt x="220" y="69"/>
                      </a:lnTo>
                      <a:lnTo>
                        <a:pt x="304" y="35"/>
                      </a:lnTo>
                      <a:lnTo>
                        <a:pt x="386" y="0"/>
                      </a:lnTo>
                      <a:lnTo>
                        <a:pt x="418" y="76"/>
                      </a:lnTo>
                      <a:lnTo>
                        <a:pt x="341" y="119"/>
                      </a:lnTo>
                      <a:lnTo>
                        <a:pt x="252" y="150"/>
                      </a:lnTo>
                      <a:lnTo>
                        <a:pt x="182" y="170"/>
                      </a:lnTo>
                      <a:lnTo>
                        <a:pt x="98" y="216"/>
                      </a:lnTo>
                      <a:lnTo>
                        <a:pt x="0" y="26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75" name="Freeform 923"/>
                <p:cNvSpPr>
                  <a:spLocks/>
                </p:cNvSpPr>
                <p:nvPr/>
              </p:nvSpPr>
              <p:spPr bwMode="auto">
                <a:xfrm flipH="1">
                  <a:off x="1165" y="1751"/>
                  <a:ext cx="87" cy="134"/>
                </a:xfrm>
                <a:custGeom>
                  <a:avLst/>
                  <a:gdLst>
                    <a:gd name="T0" fmla="*/ 385 w 863"/>
                    <a:gd name="T1" fmla="*/ 172 h 1164"/>
                    <a:gd name="T2" fmla="*/ 543 w 863"/>
                    <a:gd name="T3" fmla="*/ 158 h 1164"/>
                    <a:gd name="T4" fmla="*/ 637 w 863"/>
                    <a:gd name="T5" fmla="*/ 133 h 1164"/>
                    <a:gd name="T6" fmla="*/ 667 w 863"/>
                    <a:gd name="T7" fmla="*/ 90 h 1164"/>
                    <a:gd name="T8" fmla="*/ 667 w 863"/>
                    <a:gd name="T9" fmla="*/ 52 h 1164"/>
                    <a:gd name="T10" fmla="*/ 694 w 863"/>
                    <a:gd name="T11" fmla="*/ 20 h 1164"/>
                    <a:gd name="T12" fmla="*/ 782 w 863"/>
                    <a:gd name="T13" fmla="*/ 0 h 1164"/>
                    <a:gd name="T14" fmla="*/ 863 w 863"/>
                    <a:gd name="T15" fmla="*/ 7 h 1164"/>
                    <a:gd name="T16" fmla="*/ 763 w 863"/>
                    <a:gd name="T17" fmla="*/ 907 h 1164"/>
                    <a:gd name="T18" fmla="*/ 694 w 863"/>
                    <a:gd name="T19" fmla="*/ 990 h 1164"/>
                    <a:gd name="T20" fmla="*/ 605 w 863"/>
                    <a:gd name="T21" fmla="*/ 1071 h 1164"/>
                    <a:gd name="T22" fmla="*/ 481 w 863"/>
                    <a:gd name="T23" fmla="*/ 1134 h 1164"/>
                    <a:gd name="T24" fmla="*/ 334 w 863"/>
                    <a:gd name="T25" fmla="*/ 1153 h 1164"/>
                    <a:gd name="T26" fmla="*/ 138 w 863"/>
                    <a:gd name="T27" fmla="*/ 1164 h 1164"/>
                    <a:gd name="T28" fmla="*/ 25 w 863"/>
                    <a:gd name="T29" fmla="*/ 1147 h 1164"/>
                    <a:gd name="T30" fmla="*/ 0 w 863"/>
                    <a:gd name="T31" fmla="*/ 1083 h 1164"/>
                    <a:gd name="T32" fmla="*/ 13 w 863"/>
                    <a:gd name="T33" fmla="*/ 1001 h 1164"/>
                    <a:gd name="T34" fmla="*/ 95 w 863"/>
                    <a:gd name="T35" fmla="*/ 750 h 1164"/>
                    <a:gd name="T36" fmla="*/ 163 w 863"/>
                    <a:gd name="T37" fmla="*/ 499 h 1164"/>
                    <a:gd name="T38" fmla="*/ 195 w 863"/>
                    <a:gd name="T39" fmla="*/ 310 h 1164"/>
                    <a:gd name="T40" fmla="*/ 195 w 863"/>
                    <a:gd name="T41" fmla="*/ 259 h 1164"/>
                    <a:gd name="T42" fmla="*/ 239 w 863"/>
                    <a:gd name="T43" fmla="*/ 190 h 1164"/>
                    <a:gd name="T44" fmla="*/ 291 w 863"/>
                    <a:gd name="T45" fmla="*/ 172 h 1164"/>
                    <a:gd name="T46" fmla="*/ 385 w 863"/>
                    <a:gd name="T47" fmla="*/ 172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3" h="1164">
                      <a:moveTo>
                        <a:pt x="385" y="172"/>
                      </a:moveTo>
                      <a:lnTo>
                        <a:pt x="543" y="158"/>
                      </a:lnTo>
                      <a:lnTo>
                        <a:pt x="637" y="133"/>
                      </a:lnTo>
                      <a:lnTo>
                        <a:pt x="667" y="90"/>
                      </a:lnTo>
                      <a:lnTo>
                        <a:pt x="667" y="52"/>
                      </a:lnTo>
                      <a:lnTo>
                        <a:pt x="694" y="20"/>
                      </a:lnTo>
                      <a:lnTo>
                        <a:pt x="782" y="0"/>
                      </a:lnTo>
                      <a:lnTo>
                        <a:pt x="863" y="7"/>
                      </a:lnTo>
                      <a:lnTo>
                        <a:pt x="763" y="907"/>
                      </a:lnTo>
                      <a:lnTo>
                        <a:pt x="694" y="990"/>
                      </a:lnTo>
                      <a:lnTo>
                        <a:pt x="605" y="1071"/>
                      </a:lnTo>
                      <a:lnTo>
                        <a:pt x="481" y="1134"/>
                      </a:lnTo>
                      <a:lnTo>
                        <a:pt x="334" y="1153"/>
                      </a:lnTo>
                      <a:lnTo>
                        <a:pt x="138" y="1164"/>
                      </a:lnTo>
                      <a:lnTo>
                        <a:pt x="25" y="1147"/>
                      </a:lnTo>
                      <a:lnTo>
                        <a:pt x="0" y="1083"/>
                      </a:lnTo>
                      <a:lnTo>
                        <a:pt x="13" y="1001"/>
                      </a:lnTo>
                      <a:lnTo>
                        <a:pt x="95" y="750"/>
                      </a:lnTo>
                      <a:lnTo>
                        <a:pt x="163" y="499"/>
                      </a:lnTo>
                      <a:lnTo>
                        <a:pt x="195" y="310"/>
                      </a:lnTo>
                      <a:lnTo>
                        <a:pt x="195" y="259"/>
                      </a:lnTo>
                      <a:lnTo>
                        <a:pt x="239" y="190"/>
                      </a:lnTo>
                      <a:lnTo>
                        <a:pt x="291" y="172"/>
                      </a:lnTo>
                      <a:lnTo>
                        <a:pt x="385" y="172"/>
                      </a:lnTo>
                      <a:close/>
                    </a:path>
                  </a:pathLst>
                </a:custGeom>
                <a:solidFill>
                  <a:srgbClr val="404040"/>
                </a:solidFill>
                <a:ln w="1588">
                  <a:solidFill>
                    <a:srgbClr val="000000"/>
                  </a:solidFill>
                  <a:prstDash val="solid"/>
                  <a:round/>
                  <a:headEnd/>
                  <a:tailEnd/>
                </a:ln>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76" name="Freeform 924"/>
                <p:cNvSpPr>
                  <a:spLocks/>
                </p:cNvSpPr>
                <p:nvPr/>
              </p:nvSpPr>
              <p:spPr bwMode="auto">
                <a:xfrm flipH="1">
                  <a:off x="1167" y="1758"/>
                  <a:ext cx="75" cy="122"/>
                </a:xfrm>
                <a:custGeom>
                  <a:avLst/>
                  <a:gdLst>
                    <a:gd name="T0" fmla="*/ 257 w 743"/>
                    <a:gd name="T1" fmla="*/ 214 h 1068"/>
                    <a:gd name="T2" fmla="*/ 397 w 743"/>
                    <a:gd name="T3" fmla="*/ 207 h 1068"/>
                    <a:gd name="T4" fmla="*/ 542 w 743"/>
                    <a:gd name="T5" fmla="*/ 182 h 1068"/>
                    <a:gd name="T6" fmla="*/ 628 w 743"/>
                    <a:gd name="T7" fmla="*/ 138 h 1068"/>
                    <a:gd name="T8" fmla="*/ 679 w 743"/>
                    <a:gd name="T9" fmla="*/ 100 h 1068"/>
                    <a:gd name="T10" fmla="*/ 743 w 743"/>
                    <a:gd name="T11" fmla="*/ 0 h 1068"/>
                    <a:gd name="T12" fmla="*/ 648 w 743"/>
                    <a:gd name="T13" fmla="*/ 822 h 1068"/>
                    <a:gd name="T14" fmla="*/ 585 w 743"/>
                    <a:gd name="T15" fmla="*/ 898 h 1068"/>
                    <a:gd name="T16" fmla="*/ 516 w 743"/>
                    <a:gd name="T17" fmla="*/ 967 h 1068"/>
                    <a:gd name="T18" fmla="*/ 428 w 743"/>
                    <a:gd name="T19" fmla="*/ 1016 h 1068"/>
                    <a:gd name="T20" fmla="*/ 353 w 743"/>
                    <a:gd name="T21" fmla="*/ 1042 h 1068"/>
                    <a:gd name="T22" fmla="*/ 257 w 743"/>
                    <a:gd name="T23" fmla="*/ 1055 h 1068"/>
                    <a:gd name="T24" fmla="*/ 170 w 743"/>
                    <a:gd name="T25" fmla="*/ 1068 h 1068"/>
                    <a:gd name="T26" fmla="*/ 69 w 743"/>
                    <a:gd name="T27" fmla="*/ 1068 h 1068"/>
                    <a:gd name="T28" fmla="*/ 24 w 743"/>
                    <a:gd name="T29" fmla="*/ 1055 h 1068"/>
                    <a:gd name="T30" fmla="*/ 0 w 743"/>
                    <a:gd name="T31" fmla="*/ 1016 h 1068"/>
                    <a:gd name="T32" fmla="*/ 11 w 743"/>
                    <a:gd name="T33" fmla="*/ 956 h 1068"/>
                    <a:gd name="T34" fmla="*/ 75 w 743"/>
                    <a:gd name="T35" fmla="*/ 809 h 1068"/>
                    <a:gd name="T36" fmla="*/ 184 w 743"/>
                    <a:gd name="T37" fmla="*/ 321 h 1068"/>
                    <a:gd name="T38" fmla="*/ 201 w 743"/>
                    <a:gd name="T39" fmla="*/ 252 h 1068"/>
                    <a:gd name="T40" fmla="*/ 257 w 743"/>
                    <a:gd name="T41" fmla="*/ 214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3" h="1068">
                      <a:moveTo>
                        <a:pt x="257" y="214"/>
                      </a:moveTo>
                      <a:lnTo>
                        <a:pt x="397" y="207"/>
                      </a:lnTo>
                      <a:lnTo>
                        <a:pt x="542" y="182"/>
                      </a:lnTo>
                      <a:lnTo>
                        <a:pt x="628" y="138"/>
                      </a:lnTo>
                      <a:lnTo>
                        <a:pt x="679" y="100"/>
                      </a:lnTo>
                      <a:lnTo>
                        <a:pt x="743" y="0"/>
                      </a:lnTo>
                      <a:lnTo>
                        <a:pt x="648" y="822"/>
                      </a:lnTo>
                      <a:lnTo>
                        <a:pt x="585" y="898"/>
                      </a:lnTo>
                      <a:lnTo>
                        <a:pt x="516" y="967"/>
                      </a:lnTo>
                      <a:lnTo>
                        <a:pt x="428" y="1016"/>
                      </a:lnTo>
                      <a:lnTo>
                        <a:pt x="353" y="1042"/>
                      </a:lnTo>
                      <a:lnTo>
                        <a:pt x="257" y="1055"/>
                      </a:lnTo>
                      <a:lnTo>
                        <a:pt x="170" y="1068"/>
                      </a:lnTo>
                      <a:lnTo>
                        <a:pt x="69" y="1068"/>
                      </a:lnTo>
                      <a:lnTo>
                        <a:pt x="24" y="1055"/>
                      </a:lnTo>
                      <a:lnTo>
                        <a:pt x="0" y="1016"/>
                      </a:lnTo>
                      <a:lnTo>
                        <a:pt x="11" y="956"/>
                      </a:lnTo>
                      <a:lnTo>
                        <a:pt x="75" y="809"/>
                      </a:lnTo>
                      <a:lnTo>
                        <a:pt x="184" y="321"/>
                      </a:lnTo>
                      <a:lnTo>
                        <a:pt x="201" y="252"/>
                      </a:lnTo>
                      <a:lnTo>
                        <a:pt x="257" y="214"/>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sp>
            <p:nvSpPr>
              <p:cNvPr id="711" name="Line 925"/>
              <p:cNvSpPr>
                <a:spLocks noChangeShapeType="1"/>
              </p:cNvSpPr>
              <p:nvPr/>
            </p:nvSpPr>
            <p:spPr bwMode="auto">
              <a:xfrm>
                <a:off x="1507" y="2636"/>
                <a:ext cx="0" cy="91"/>
              </a:xfrm>
              <a:prstGeom prst="line">
                <a:avLst/>
              </a:prstGeom>
              <a:noFill/>
              <a:ln w="3810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nvGrpSpPr>
              <p:cNvPr id="712" name="Group 926"/>
              <p:cNvGrpSpPr>
                <a:grpSpLocks/>
              </p:cNvGrpSpPr>
              <p:nvPr/>
            </p:nvGrpSpPr>
            <p:grpSpPr bwMode="auto">
              <a:xfrm>
                <a:off x="1628" y="2587"/>
                <a:ext cx="481" cy="236"/>
                <a:chOff x="3352" y="2625"/>
                <a:chExt cx="544" cy="542"/>
              </a:xfrm>
            </p:grpSpPr>
            <p:sp>
              <p:nvSpPr>
                <p:cNvPr id="713" name="Freeform 927"/>
                <p:cNvSpPr>
                  <a:spLocks/>
                </p:cNvSpPr>
                <p:nvPr/>
              </p:nvSpPr>
              <p:spPr bwMode="auto">
                <a:xfrm>
                  <a:off x="3816" y="2625"/>
                  <a:ext cx="80" cy="542"/>
                </a:xfrm>
                <a:custGeom>
                  <a:avLst/>
                  <a:gdLst>
                    <a:gd name="T0" fmla="*/ 159 w 319"/>
                    <a:gd name="T1" fmla="*/ 0 h 2167"/>
                    <a:gd name="T2" fmla="*/ 173 w 319"/>
                    <a:gd name="T3" fmla="*/ 51 h 2167"/>
                    <a:gd name="T4" fmla="*/ 199 w 319"/>
                    <a:gd name="T5" fmla="*/ 132 h 2167"/>
                    <a:gd name="T6" fmla="*/ 220 w 319"/>
                    <a:gd name="T7" fmla="*/ 204 h 2167"/>
                    <a:gd name="T8" fmla="*/ 238 w 319"/>
                    <a:gd name="T9" fmla="*/ 280 h 2167"/>
                    <a:gd name="T10" fmla="*/ 256 w 319"/>
                    <a:gd name="T11" fmla="*/ 356 h 2167"/>
                    <a:gd name="T12" fmla="*/ 271 w 319"/>
                    <a:gd name="T13" fmla="*/ 441 h 2167"/>
                    <a:gd name="T14" fmla="*/ 285 w 319"/>
                    <a:gd name="T15" fmla="*/ 528 h 2167"/>
                    <a:gd name="T16" fmla="*/ 297 w 319"/>
                    <a:gd name="T17" fmla="*/ 629 h 2167"/>
                    <a:gd name="T18" fmla="*/ 307 w 319"/>
                    <a:gd name="T19" fmla="*/ 712 h 2167"/>
                    <a:gd name="T20" fmla="*/ 312 w 319"/>
                    <a:gd name="T21" fmla="*/ 809 h 2167"/>
                    <a:gd name="T22" fmla="*/ 317 w 319"/>
                    <a:gd name="T23" fmla="*/ 892 h 2167"/>
                    <a:gd name="T24" fmla="*/ 319 w 319"/>
                    <a:gd name="T25" fmla="*/ 998 h 2167"/>
                    <a:gd name="T26" fmla="*/ 318 w 319"/>
                    <a:gd name="T27" fmla="*/ 1103 h 2167"/>
                    <a:gd name="T28" fmla="*/ 314 w 319"/>
                    <a:gd name="T29" fmla="*/ 1212 h 2167"/>
                    <a:gd name="T30" fmla="*/ 311 w 319"/>
                    <a:gd name="T31" fmla="*/ 1297 h 2167"/>
                    <a:gd name="T32" fmla="*/ 305 w 319"/>
                    <a:gd name="T33" fmla="*/ 1372 h 2167"/>
                    <a:gd name="T34" fmla="*/ 294 w 319"/>
                    <a:gd name="T35" fmla="*/ 1466 h 2167"/>
                    <a:gd name="T36" fmla="*/ 283 w 319"/>
                    <a:gd name="T37" fmla="*/ 1552 h 2167"/>
                    <a:gd name="T38" fmla="*/ 267 w 319"/>
                    <a:gd name="T39" fmla="*/ 1648 h 2167"/>
                    <a:gd name="T40" fmla="*/ 249 w 319"/>
                    <a:gd name="T41" fmla="*/ 1738 h 2167"/>
                    <a:gd name="T42" fmla="*/ 229 w 319"/>
                    <a:gd name="T43" fmla="*/ 1825 h 2167"/>
                    <a:gd name="T44" fmla="*/ 210 w 319"/>
                    <a:gd name="T45" fmla="*/ 1904 h 2167"/>
                    <a:gd name="T46" fmla="*/ 182 w 319"/>
                    <a:gd name="T47" fmla="*/ 1988 h 2167"/>
                    <a:gd name="T48" fmla="*/ 153 w 319"/>
                    <a:gd name="T49" fmla="*/ 2066 h 2167"/>
                    <a:gd name="T50" fmla="*/ 120 w 319"/>
                    <a:gd name="T51" fmla="*/ 2147 h 2167"/>
                    <a:gd name="T52" fmla="*/ 112 w 319"/>
                    <a:gd name="T53" fmla="*/ 2167 h 2167"/>
                    <a:gd name="T54" fmla="*/ 0 w 319"/>
                    <a:gd name="T55" fmla="*/ 2117 h 2167"/>
                    <a:gd name="T56" fmla="*/ 33 w 319"/>
                    <a:gd name="T57" fmla="*/ 2055 h 2167"/>
                    <a:gd name="T58" fmla="*/ 65 w 319"/>
                    <a:gd name="T59" fmla="*/ 1980 h 2167"/>
                    <a:gd name="T60" fmla="*/ 92 w 319"/>
                    <a:gd name="T61" fmla="*/ 1901 h 2167"/>
                    <a:gd name="T62" fmla="*/ 113 w 319"/>
                    <a:gd name="T63" fmla="*/ 1815 h 2167"/>
                    <a:gd name="T64" fmla="*/ 139 w 319"/>
                    <a:gd name="T65" fmla="*/ 1718 h 2167"/>
                    <a:gd name="T66" fmla="*/ 155 w 319"/>
                    <a:gd name="T67" fmla="*/ 1628 h 2167"/>
                    <a:gd name="T68" fmla="*/ 170 w 319"/>
                    <a:gd name="T69" fmla="*/ 1540 h 2167"/>
                    <a:gd name="T70" fmla="*/ 182 w 319"/>
                    <a:gd name="T71" fmla="*/ 1437 h 2167"/>
                    <a:gd name="T72" fmla="*/ 191 w 319"/>
                    <a:gd name="T73" fmla="*/ 1344 h 2167"/>
                    <a:gd name="T74" fmla="*/ 199 w 319"/>
                    <a:gd name="T75" fmla="*/ 1251 h 2167"/>
                    <a:gd name="T76" fmla="*/ 202 w 319"/>
                    <a:gd name="T77" fmla="*/ 1156 h 2167"/>
                    <a:gd name="T78" fmla="*/ 206 w 319"/>
                    <a:gd name="T79" fmla="*/ 1082 h 2167"/>
                    <a:gd name="T80" fmla="*/ 203 w 319"/>
                    <a:gd name="T81" fmla="*/ 983 h 2167"/>
                    <a:gd name="T82" fmla="*/ 201 w 319"/>
                    <a:gd name="T83" fmla="*/ 880 h 2167"/>
                    <a:gd name="T84" fmla="*/ 195 w 319"/>
                    <a:gd name="T85" fmla="*/ 784 h 2167"/>
                    <a:gd name="T86" fmla="*/ 188 w 319"/>
                    <a:gd name="T87" fmla="*/ 687 h 2167"/>
                    <a:gd name="T88" fmla="*/ 175 w 319"/>
                    <a:gd name="T89" fmla="*/ 586 h 2167"/>
                    <a:gd name="T90" fmla="*/ 160 w 319"/>
                    <a:gd name="T91" fmla="*/ 492 h 2167"/>
                    <a:gd name="T92" fmla="*/ 145 w 319"/>
                    <a:gd name="T93" fmla="*/ 398 h 2167"/>
                    <a:gd name="T94" fmla="*/ 124 w 319"/>
                    <a:gd name="T95" fmla="*/ 311 h 2167"/>
                    <a:gd name="T96" fmla="*/ 99 w 319"/>
                    <a:gd name="T97" fmla="*/ 215 h 2167"/>
                    <a:gd name="T98" fmla="*/ 72 w 319"/>
                    <a:gd name="T99" fmla="*/ 132 h 2167"/>
                    <a:gd name="T100" fmla="*/ 43 w 319"/>
                    <a:gd name="T101" fmla="*/ 58 h 2167"/>
                    <a:gd name="T102" fmla="*/ 159 w 319"/>
                    <a:gd name="T103" fmla="*/ 0 h 2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9" h="2167">
                      <a:moveTo>
                        <a:pt x="159" y="0"/>
                      </a:moveTo>
                      <a:lnTo>
                        <a:pt x="173" y="51"/>
                      </a:lnTo>
                      <a:lnTo>
                        <a:pt x="199" y="132"/>
                      </a:lnTo>
                      <a:lnTo>
                        <a:pt x="220" y="204"/>
                      </a:lnTo>
                      <a:lnTo>
                        <a:pt x="238" y="280"/>
                      </a:lnTo>
                      <a:lnTo>
                        <a:pt x="256" y="356"/>
                      </a:lnTo>
                      <a:lnTo>
                        <a:pt x="271" y="441"/>
                      </a:lnTo>
                      <a:lnTo>
                        <a:pt x="285" y="528"/>
                      </a:lnTo>
                      <a:lnTo>
                        <a:pt x="297" y="629"/>
                      </a:lnTo>
                      <a:lnTo>
                        <a:pt x="307" y="712"/>
                      </a:lnTo>
                      <a:lnTo>
                        <a:pt x="312" y="809"/>
                      </a:lnTo>
                      <a:lnTo>
                        <a:pt x="317" y="892"/>
                      </a:lnTo>
                      <a:lnTo>
                        <a:pt x="319" y="998"/>
                      </a:lnTo>
                      <a:lnTo>
                        <a:pt x="318" y="1103"/>
                      </a:lnTo>
                      <a:lnTo>
                        <a:pt x="314" y="1212"/>
                      </a:lnTo>
                      <a:lnTo>
                        <a:pt x="311" y="1297"/>
                      </a:lnTo>
                      <a:lnTo>
                        <a:pt x="305" y="1372"/>
                      </a:lnTo>
                      <a:lnTo>
                        <a:pt x="294" y="1466"/>
                      </a:lnTo>
                      <a:lnTo>
                        <a:pt x="283" y="1552"/>
                      </a:lnTo>
                      <a:lnTo>
                        <a:pt x="267" y="1648"/>
                      </a:lnTo>
                      <a:lnTo>
                        <a:pt x="249" y="1738"/>
                      </a:lnTo>
                      <a:lnTo>
                        <a:pt x="229" y="1825"/>
                      </a:lnTo>
                      <a:lnTo>
                        <a:pt x="210" y="1904"/>
                      </a:lnTo>
                      <a:lnTo>
                        <a:pt x="182" y="1988"/>
                      </a:lnTo>
                      <a:lnTo>
                        <a:pt x="153" y="2066"/>
                      </a:lnTo>
                      <a:lnTo>
                        <a:pt x="120" y="2147"/>
                      </a:lnTo>
                      <a:lnTo>
                        <a:pt x="112" y="2167"/>
                      </a:lnTo>
                      <a:lnTo>
                        <a:pt x="0" y="2117"/>
                      </a:lnTo>
                      <a:lnTo>
                        <a:pt x="33" y="2055"/>
                      </a:lnTo>
                      <a:lnTo>
                        <a:pt x="65" y="1980"/>
                      </a:lnTo>
                      <a:lnTo>
                        <a:pt x="92" y="1901"/>
                      </a:lnTo>
                      <a:lnTo>
                        <a:pt x="113" y="1815"/>
                      </a:lnTo>
                      <a:lnTo>
                        <a:pt x="139" y="1718"/>
                      </a:lnTo>
                      <a:lnTo>
                        <a:pt x="155" y="1628"/>
                      </a:lnTo>
                      <a:lnTo>
                        <a:pt x="170" y="1540"/>
                      </a:lnTo>
                      <a:lnTo>
                        <a:pt x="182" y="1437"/>
                      </a:lnTo>
                      <a:lnTo>
                        <a:pt x="191" y="1344"/>
                      </a:lnTo>
                      <a:lnTo>
                        <a:pt x="199" y="1251"/>
                      </a:lnTo>
                      <a:lnTo>
                        <a:pt x="202" y="1156"/>
                      </a:lnTo>
                      <a:lnTo>
                        <a:pt x="206" y="1082"/>
                      </a:lnTo>
                      <a:lnTo>
                        <a:pt x="203" y="983"/>
                      </a:lnTo>
                      <a:lnTo>
                        <a:pt x="201" y="880"/>
                      </a:lnTo>
                      <a:lnTo>
                        <a:pt x="195" y="784"/>
                      </a:lnTo>
                      <a:lnTo>
                        <a:pt x="188" y="687"/>
                      </a:lnTo>
                      <a:lnTo>
                        <a:pt x="175" y="586"/>
                      </a:lnTo>
                      <a:lnTo>
                        <a:pt x="160" y="492"/>
                      </a:lnTo>
                      <a:lnTo>
                        <a:pt x="145" y="398"/>
                      </a:lnTo>
                      <a:lnTo>
                        <a:pt x="124" y="311"/>
                      </a:lnTo>
                      <a:lnTo>
                        <a:pt x="99" y="215"/>
                      </a:lnTo>
                      <a:lnTo>
                        <a:pt x="72" y="132"/>
                      </a:lnTo>
                      <a:lnTo>
                        <a:pt x="43" y="58"/>
                      </a:lnTo>
                      <a:lnTo>
                        <a:pt x="159" y="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14" name="Freeform 928"/>
                <p:cNvSpPr>
                  <a:spLocks/>
                </p:cNvSpPr>
                <p:nvPr/>
              </p:nvSpPr>
              <p:spPr bwMode="auto">
                <a:xfrm>
                  <a:off x="3757" y="2656"/>
                  <a:ext cx="67" cy="482"/>
                </a:xfrm>
                <a:custGeom>
                  <a:avLst/>
                  <a:gdLst>
                    <a:gd name="T0" fmla="*/ 144 w 268"/>
                    <a:gd name="T1" fmla="*/ 0 h 1930"/>
                    <a:gd name="T2" fmla="*/ 170 w 268"/>
                    <a:gd name="T3" fmla="*/ 81 h 1930"/>
                    <a:gd name="T4" fmla="*/ 188 w 268"/>
                    <a:gd name="T5" fmla="*/ 157 h 1930"/>
                    <a:gd name="T6" fmla="*/ 206 w 268"/>
                    <a:gd name="T7" fmla="*/ 233 h 1930"/>
                    <a:gd name="T8" fmla="*/ 220 w 268"/>
                    <a:gd name="T9" fmla="*/ 318 h 1930"/>
                    <a:gd name="T10" fmla="*/ 235 w 268"/>
                    <a:gd name="T11" fmla="*/ 405 h 1930"/>
                    <a:gd name="T12" fmla="*/ 247 w 268"/>
                    <a:gd name="T13" fmla="*/ 506 h 1930"/>
                    <a:gd name="T14" fmla="*/ 256 w 268"/>
                    <a:gd name="T15" fmla="*/ 589 h 1930"/>
                    <a:gd name="T16" fmla="*/ 261 w 268"/>
                    <a:gd name="T17" fmla="*/ 686 h 1930"/>
                    <a:gd name="T18" fmla="*/ 266 w 268"/>
                    <a:gd name="T19" fmla="*/ 769 h 1930"/>
                    <a:gd name="T20" fmla="*/ 268 w 268"/>
                    <a:gd name="T21" fmla="*/ 875 h 1930"/>
                    <a:gd name="T22" fmla="*/ 267 w 268"/>
                    <a:gd name="T23" fmla="*/ 980 h 1930"/>
                    <a:gd name="T24" fmla="*/ 263 w 268"/>
                    <a:gd name="T25" fmla="*/ 1089 h 1930"/>
                    <a:gd name="T26" fmla="*/ 260 w 268"/>
                    <a:gd name="T27" fmla="*/ 1174 h 1930"/>
                    <a:gd name="T28" fmla="*/ 254 w 268"/>
                    <a:gd name="T29" fmla="*/ 1249 h 1930"/>
                    <a:gd name="T30" fmla="*/ 243 w 268"/>
                    <a:gd name="T31" fmla="*/ 1343 h 1930"/>
                    <a:gd name="T32" fmla="*/ 232 w 268"/>
                    <a:gd name="T33" fmla="*/ 1429 h 1930"/>
                    <a:gd name="T34" fmla="*/ 216 w 268"/>
                    <a:gd name="T35" fmla="*/ 1525 h 1930"/>
                    <a:gd name="T36" fmla="*/ 198 w 268"/>
                    <a:gd name="T37" fmla="*/ 1615 h 1930"/>
                    <a:gd name="T38" fmla="*/ 178 w 268"/>
                    <a:gd name="T39" fmla="*/ 1702 h 1930"/>
                    <a:gd name="T40" fmla="*/ 159 w 268"/>
                    <a:gd name="T41" fmla="*/ 1781 h 1930"/>
                    <a:gd name="T42" fmla="*/ 131 w 268"/>
                    <a:gd name="T43" fmla="*/ 1865 h 1930"/>
                    <a:gd name="T44" fmla="*/ 108 w 268"/>
                    <a:gd name="T45" fmla="*/ 1930 h 1930"/>
                    <a:gd name="T46" fmla="*/ 0 w 268"/>
                    <a:gd name="T47" fmla="*/ 1875 h 1930"/>
                    <a:gd name="T48" fmla="*/ 14 w 268"/>
                    <a:gd name="T49" fmla="*/ 1857 h 1930"/>
                    <a:gd name="T50" fmla="*/ 41 w 268"/>
                    <a:gd name="T51" fmla="*/ 1778 h 1930"/>
                    <a:gd name="T52" fmla="*/ 62 w 268"/>
                    <a:gd name="T53" fmla="*/ 1692 h 1930"/>
                    <a:gd name="T54" fmla="*/ 88 w 268"/>
                    <a:gd name="T55" fmla="*/ 1595 h 1930"/>
                    <a:gd name="T56" fmla="*/ 105 w 268"/>
                    <a:gd name="T57" fmla="*/ 1505 h 1930"/>
                    <a:gd name="T58" fmla="*/ 119 w 268"/>
                    <a:gd name="T59" fmla="*/ 1417 h 1930"/>
                    <a:gd name="T60" fmla="*/ 131 w 268"/>
                    <a:gd name="T61" fmla="*/ 1314 h 1930"/>
                    <a:gd name="T62" fmla="*/ 141 w 268"/>
                    <a:gd name="T63" fmla="*/ 1221 h 1930"/>
                    <a:gd name="T64" fmla="*/ 148 w 268"/>
                    <a:gd name="T65" fmla="*/ 1128 h 1930"/>
                    <a:gd name="T66" fmla="*/ 152 w 268"/>
                    <a:gd name="T67" fmla="*/ 1033 h 1930"/>
                    <a:gd name="T68" fmla="*/ 155 w 268"/>
                    <a:gd name="T69" fmla="*/ 959 h 1930"/>
                    <a:gd name="T70" fmla="*/ 153 w 268"/>
                    <a:gd name="T71" fmla="*/ 860 h 1930"/>
                    <a:gd name="T72" fmla="*/ 150 w 268"/>
                    <a:gd name="T73" fmla="*/ 757 h 1930"/>
                    <a:gd name="T74" fmla="*/ 144 w 268"/>
                    <a:gd name="T75" fmla="*/ 661 h 1930"/>
                    <a:gd name="T76" fmla="*/ 137 w 268"/>
                    <a:gd name="T77" fmla="*/ 564 h 1930"/>
                    <a:gd name="T78" fmla="*/ 124 w 268"/>
                    <a:gd name="T79" fmla="*/ 463 h 1930"/>
                    <a:gd name="T80" fmla="*/ 109 w 268"/>
                    <a:gd name="T81" fmla="*/ 369 h 1930"/>
                    <a:gd name="T82" fmla="*/ 94 w 268"/>
                    <a:gd name="T83" fmla="*/ 275 h 1930"/>
                    <a:gd name="T84" fmla="*/ 73 w 268"/>
                    <a:gd name="T85" fmla="*/ 188 h 1930"/>
                    <a:gd name="T86" fmla="*/ 48 w 268"/>
                    <a:gd name="T87" fmla="*/ 92 h 1930"/>
                    <a:gd name="T88" fmla="*/ 29 w 268"/>
                    <a:gd name="T89" fmla="*/ 47 h 1930"/>
                    <a:gd name="T90" fmla="*/ 144 w 268"/>
                    <a:gd name="T91" fmla="*/ 0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1930">
                      <a:moveTo>
                        <a:pt x="144" y="0"/>
                      </a:moveTo>
                      <a:lnTo>
                        <a:pt x="170" y="81"/>
                      </a:lnTo>
                      <a:lnTo>
                        <a:pt x="188" y="157"/>
                      </a:lnTo>
                      <a:lnTo>
                        <a:pt x="206" y="233"/>
                      </a:lnTo>
                      <a:lnTo>
                        <a:pt x="220" y="318"/>
                      </a:lnTo>
                      <a:lnTo>
                        <a:pt x="235" y="405"/>
                      </a:lnTo>
                      <a:lnTo>
                        <a:pt x="247" y="506"/>
                      </a:lnTo>
                      <a:lnTo>
                        <a:pt x="256" y="589"/>
                      </a:lnTo>
                      <a:lnTo>
                        <a:pt x="261" y="686"/>
                      </a:lnTo>
                      <a:lnTo>
                        <a:pt x="266" y="769"/>
                      </a:lnTo>
                      <a:lnTo>
                        <a:pt x="268" y="875"/>
                      </a:lnTo>
                      <a:lnTo>
                        <a:pt x="267" y="980"/>
                      </a:lnTo>
                      <a:lnTo>
                        <a:pt x="263" y="1089"/>
                      </a:lnTo>
                      <a:lnTo>
                        <a:pt x="260" y="1174"/>
                      </a:lnTo>
                      <a:lnTo>
                        <a:pt x="254" y="1249"/>
                      </a:lnTo>
                      <a:lnTo>
                        <a:pt x="243" y="1343"/>
                      </a:lnTo>
                      <a:lnTo>
                        <a:pt x="232" y="1429"/>
                      </a:lnTo>
                      <a:lnTo>
                        <a:pt x="216" y="1525"/>
                      </a:lnTo>
                      <a:lnTo>
                        <a:pt x="198" y="1615"/>
                      </a:lnTo>
                      <a:lnTo>
                        <a:pt x="178" y="1702"/>
                      </a:lnTo>
                      <a:lnTo>
                        <a:pt x="159" y="1781"/>
                      </a:lnTo>
                      <a:lnTo>
                        <a:pt x="131" y="1865"/>
                      </a:lnTo>
                      <a:lnTo>
                        <a:pt x="108" y="1930"/>
                      </a:lnTo>
                      <a:lnTo>
                        <a:pt x="0" y="1875"/>
                      </a:lnTo>
                      <a:lnTo>
                        <a:pt x="14" y="1857"/>
                      </a:lnTo>
                      <a:lnTo>
                        <a:pt x="41" y="1778"/>
                      </a:lnTo>
                      <a:lnTo>
                        <a:pt x="62" y="1692"/>
                      </a:lnTo>
                      <a:lnTo>
                        <a:pt x="88" y="1595"/>
                      </a:lnTo>
                      <a:lnTo>
                        <a:pt x="105" y="1505"/>
                      </a:lnTo>
                      <a:lnTo>
                        <a:pt x="119" y="1417"/>
                      </a:lnTo>
                      <a:lnTo>
                        <a:pt x="131" y="1314"/>
                      </a:lnTo>
                      <a:lnTo>
                        <a:pt x="141" y="1221"/>
                      </a:lnTo>
                      <a:lnTo>
                        <a:pt x="148" y="1128"/>
                      </a:lnTo>
                      <a:lnTo>
                        <a:pt x="152" y="1033"/>
                      </a:lnTo>
                      <a:lnTo>
                        <a:pt x="155" y="959"/>
                      </a:lnTo>
                      <a:lnTo>
                        <a:pt x="153" y="860"/>
                      </a:lnTo>
                      <a:lnTo>
                        <a:pt x="150" y="757"/>
                      </a:lnTo>
                      <a:lnTo>
                        <a:pt x="144" y="661"/>
                      </a:lnTo>
                      <a:lnTo>
                        <a:pt x="137" y="564"/>
                      </a:lnTo>
                      <a:lnTo>
                        <a:pt x="124" y="463"/>
                      </a:lnTo>
                      <a:lnTo>
                        <a:pt x="109" y="369"/>
                      </a:lnTo>
                      <a:lnTo>
                        <a:pt x="94" y="275"/>
                      </a:lnTo>
                      <a:lnTo>
                        <a:pt x="73" y="188"/>
                      </a:lnTo>
                      <a:lnTo>
                        <a:pt x="48" y="92"/>
                      </a:lnTo>
                      <a:lnTo>
                        <a:pt x="29" y="47"/>
                      </a:lnTo>
                      <a:lnTo>
                        <a:pt x="144" y="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15" name="Freeform 929"/>
                <p:cNvSpPr>
                  <a:spLocks/>
                </p:cNvSpPr>
                <p:nvPr/>
              </p:nvSpPr>
              <p:spPr bwMode="auto">
                <a:xfrm>
                  <a:off x="3694" y="2684"/>
                  <a:ext cx="58" cy="424"/>
                </a:xfrm>
                <a:custGeom>
                  <a:avLst/>
                  <a:gdLst>
                    <a:gd name="T0" fmla="*/ 148 w 228"/>
                    <a:gd name="T1" fmla="*/ 46 h 1695"/>
                    <a:gd name="T2" fmla="*/ 166 w 228"/>
                    <a:gd name="T3" fmla="*/ 122 h 1695"/>
                    <a:gd name="T4" fmla="*/ 180 w 228"/>
                    <a:gd name="T5" fmla="*/ 207 h 1695"/>
                    <a:gd name="T6" fmla="*/ 195 w 228"/>
                    <a:gd name="T7" fmla="*/ 294 h 1695"/>
                    <a:gd name="T8" fmla="*/ 207 w 228"/>
                    <a:gd name="T9" fmla="*/ 395 h 1695"/>
                    <a:gd name="T10" fmla="*/ 216 w 228"/>
                    <a:gd name="T11" fmla="*/ 478 h 1695"/>
                    <a:gd name="T12" fmla="*/ 221 w 228"/>
                    <a:gd name="T13" fmla="*/ 575 h 1695"/>
                    <a:gd name="T14" fmla="*/ 226 w 228"/>
                    <a:gd name="T15" fmla="*/ 658 h 1695"/>
                    <a:gd name="T16" fmla="*/ 228 w 228"/>
                    <a:gd name="T17" fmla="*/ 764 h 1695"/>
                    <a:gd name="T18" fmla="*/ 227 w 228"/>
                    <a:gd name="T19" fmla="*/ 883 h 1695"/>
                    <a:gd name="T20" fmla="*/ 224 w 228"/>
                    <a:gd name="T21" fmla="*/ 978 h 1695"/>
                    <a:gd name="T22" fmla="*/ 220 w 228"/>
                    <a:gd name="T23" fmla="*/ 1063 h 1695"/>
                    <a:gd name="T24" fmla="*/ 214 w 228"/>
                    <a:gd name="T25" fmla="*/ 1138 h 1695"/>
                    <a:gd name="T26" fmla="*/ 203 w 228"/>
                    <a:gd name="T27" fmla="*/ 1232 h 1695"/>
                    <a:gd name="T28" fmla="*/ 192 w 228"/>
                    <a:gd name="T29" fmla="*/ 1318 h 1695"/>
                    <a:gd name="T30" fmla="*/ 177 w 228"/>
                    <a:gd name="T31" fmla="*/ 1414 h 1695"/>
                    <a:gd name="T32" fmla="*/ 159 w 228"/>
                    <a:gd name="T33" fmla="*/ 1504 h 1695"/>
                    <a:gd name="T34" fmla="*/ 138 w 228"/>
                    <a:gd name="T35" fmla="*/ 1591 h 1695"/>
                    <a:gd name="T36" fmla="*/ 119 w 228"/>
                    <a:gd name="T37" fmla="*/ 1670 h 1695"/>
                    <a:gd name="T38" fmla="*/ 108 w 228"/>
                    <a:gd name="T39" fmla="*/ 1695 h 1695"/>
                    <a:gd name="T40" fmla="*/ 0 w 228"/>
                    <a:gd name="T41" fmla="*/ 1645 h 1695"/>
                    <a:gd name="T42" fmla="*/ 23 w 228"/>
                    <a:gd name="T43" fmla="*/ 1581 h 1695"/>
                    <a:gd name="T44" fmla="*/ 48 w 228"/>
                    <a:gd name="T45" fmla="*/ 1484 h 1695"/>
                    <a:gd name="T46" fmla="*/ 65 w 228"/>
                    <a:gd name="T47" fmla="*/ 1394 h 1695"/>
                    <a:gd name="T48" fmla="*/ 79 w 228"/>
                    <a:gd name="T49" fmla="*/ 1306 h 1695"/>
                    <a:gd name="T50" fmla="*/ 91 w 228"/>
                    <a:gd name="T51" fmla="*/ 1203 h 1695"/>
                    <a:gd name="T52" fmla="*/ 101 w 228"/>
                    <a:gd name="T53" fmla="*/ 1110 h 1695"/>
                    <a:gd name="T54" fmla="*/ 108 w 228"/>
                    <a:gd name="T55" fmla="*/ 1017 h 1695"/>
                    <a:gd name="T56" fmla="*/ 112 w 228"/>
                    <a:gd name="T57" fmla="*/ 922 h 1695"/>
                    <a:gd name="T58" fmla="*/ 115 w 228"/>
                    <a:gd name="T59" fmla="*/ 848 h 1695"/>
                    <a:gd name="T60" fmla="*/ 113 w 228"/>
                    <a:gd name="T61" fmla="*/ 749 h 1695"/>
                    <a:gd name="T62" fmla="*/ 111 w 228"/>
                    <a:gd name="T63" fmla="*/ 646 h 1695"/>
                    <a:gd name="T64" fmla="*/ 105 w 228"/>
                    <a:gd name="T65" fmla="*/ 550 h 1695"/>
                    <a:gd name="T66" fmla="*/ 97 w 228"/>
                    <a:gd name="T67" fmla="*/ 453 h 1695"/>
                    <a:gd name="T68" fmla="*/ 84 w 228"/>
                    <a:gd name="T69" fmla="*/ 352 h 1695"/>
                    <a:gd name="T70" fmla="*/ 70 w 228"/>
                    <a:gd name="T71" fmla="*/ 258 h 1695"/>
                    <a:gd name="T72" fmla="*/ 54 w 228"/>
                    <a:gd name="T73" fmla="*/ 164 h 1695"/>
                    <a:gd name="T74" fmla="*/ 34 w 228"/>
                    <a:gd name="T75" fmla="*/ 77 h 1695"/>
                    <a:gd name="T76" fmla="*/ 26 w 228"/>
                    <a:gd name="T77" fmla="*/ 54 h 1695"/>
                    <a:gd name="T78" fmla="*/ 137 w 228"/>
                    <a:gd name="T79" fmla="*/ 0 h 1695"/>
                    <a:gd name="T80" fmla="*/ 148 w 228"/>
                    <a:gd name="T81" fmla="*/ 46 h 1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8" h="1695">
                      <a:moveTo>
                        <a:pt x="148" y="46"/>
                      </a:moveTo>
                      <a:lnTo>
                        <a:pt x="166" y="122"/>
                      </a:lnTo>
                      <a:lnTo>
                        <a:pt x="180" y="207"/>
                      </a:lnTo>
                      <a:lnTo>
                        <a:pt x="195" y="294"/>
                      </a:lnTo>
                      <a:lnTo>
                        <a:pt x="207" y="395"/>
                      </a:lnTo>
                      <a:lnTo>
                        <a:pt x="216" y="478"/>
                      </a:lnTo>
                      <a:lnTo>
                        <a:pt x="221" y="575"/>
                      </a:lnTo>
                      <a:lnTo>
                        <a:pt x="226" y="658"/>
                      </a:lnTo>
                      <a:lnTo>
                        <a:pt x="228" y="764"/>
                      </a:lnTo>
                      <a:lnTo>
                        <a:pt x="227" y="883"/>
                      </a:lnTo>
                      <a:lnTo>
                        <a:pt x="224" y="978"/>
                      </a:lnTo>
                      <a:lnTo>
                        <a:pt x="220" y="1063"/>
                      </a:lnTo>
                      <a:lnTo>
                        <a:pt x="214" y="1138"/>
                      </a:lnTo>
                      <a:lnTo>
                        <a:pt x="203" y="1232"/>
                      </a:lnTo>
                      <a:lnTo>
                        <a:pt x="192" y="1318"/>
                      </a:lnTo>
                      <a:lnTo>
                        <a:pt x="177" y="1414"/>
                      </a:lnTo>
                      <a:lnTo>
                        <a:pt x="159" y="1504"/>
                      </a:lnTo>
                      <a:lnTo>
                        <a:pt x="138" y="1591"/>
                      </a:lnTo>
                      <a:lnTo>
                        <a:pt x="119" y="1670"/>
                      </a:lnTo>
                      <a:lnTo>
                        <a:pt x="108" y="1695"/>
                      </a:lnTo>
                      <a:lnTo>
                        <a:pt x="0" y="1645"/>
                      </a:lnTo>
                      <a:lnTo>
                        <a:pt x="23" y="1581"/>
                      </a:lnTo>
                      <a:lnTo>
                        <a:pt x="48" y="1484"/>
                      </a:lnTo>
                      <a:lnTo>
                        <a:pt x="65" y="1394"/>
                      </a:lnTo>
                      <a:lnTo>
                        <a:pt x="79" y="1306"/>
                      </a:lnTo>
                      <a:lnTo>
                        <a:pt x="91" y="1203"/>
                      </a:lnTo>
                      <a:lnTo>
                        <a:pt x="101" y="1110"/>
                      </a:lnTo>
                      <a:lnTo>
                        <a:pt x="108" y="1017"/>
                      </a:lnTo>
                      <a:lnTo>
                        <a:pt x="112" y="922"/>
                      </a:lnTo>
                      <a:lnTo>
                        <a:pt x="115" y="848"/>
                      </a:lnTo>
                      <a:lnTo>
                        <a:pt x="113" y="749"/>
                      </a:lnTo>
                      <a:lnTo>
                        <a:pt x="111" y="646"/>
                      </a:lnTo>
                      <a:lnTo>
                        <a:pt x="105" y="550"/>
                      </a:lnTo>
                      <a:lnTo>
                        <a:pt x="97" y="453"/>
                      </a:lnTo>
                      <a:lnTo>
                        <a:pt x="84" y="352"/>
                      </a:lnTo>
                      <a:lnTo>
                        <a:pt x="70" y="258"/>
                      </a:lnTo>
                      <a:lnTo>
                        <a:pt x="54" y="164"/>
                      </a:lnTo>
                      <a:lnTo>
                        <a:pt x="34" y="77"/>
                      </a:lnTo>
                      <a:lnTo>
                        <a:pt x="26" y="54"/>
                      </a:lnTo>
                      <a:lnTo>
                        <a:pt x="137" y="0"/>
                      </a:lnTo>
                      <a:lnTo>
                        <a:pt x="148" y="46"/>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16" name="Freeform 930"/>
                <p:cNvSpPr>
                  <a:spLocks/>
                </p:cNvSpPr>
                <p:nvPr/>
              </p:nvSpPr>
              <p:spPr bwMode="auto">
                <a:xfrm>
                  <a:off x="3637" y="2712"/>
                  <a:ext cx="50" cy="368"/>
                </a:xfrm>
                <a:custGeom>
                  <a:avLst/>
                  <a:gdLst>
                    <a:gd name="T0" fmla="*/ 137 w 200"/>
                    <a:gd name="T1" fmla="*/ 0 h 1470"/>
                    <a:gd name="T2" fmla="*/ 151 w 200"/>
                    <a:gd name="T3" fmla="*/ 86 h 1470"/>
                    <a:gd name="T4" fmla="*/ 166 w 200"/>
                    <a:gd name="T5" fmla="*/ 173 h 1470"/>
                    <a:gd name="T6" fmla="*/ 178 w 200"/>
                    <a:gd name="T7" fmla="*/ 274 h 1470"/>
                    <a:gd name="T8" fmla="*/ 188 w 200"/>
                    <a:gd name="T9" fmla="*/ 357 h 1470"/>
                    <a:gd name="T10" fmla="*/ 192 w 200"/>
                    <a:gd name="T11" fmla="*/ 454 h 1470"/>
                    <a:gd name="T12" fmla="*/ 197 w 200"/>
                    <a:gd name="T13" fmla="*/ 537 h 1470"/>
                    <a:gd name="T14" fmla="*/ 200 w 200"/>
                    <a:gd name="T15" fmla="*/ 643 h 1470"/>
                    <a:gd name="T16" fmla="*/ 198 w 200"/>
                    <a:gd name="T17" fmla="*/ 748 h 1470"/>
                    <a:gd name="T18" fmla="*/ 195 w 200"/>
                    <a:gd name="T19" fmla="*/ 856 h 1470"/>
                    <a:gd name="T20" fmla="*/ 191 w 200"/>
                    <a:gd name="T21" fmla="*/ 942 h 1470"/>
                    <a:gd name="T22" fmla="*/ 185 w 200"/>
                    <a:gd name="T23" fmla="*/ 1017 h 1470"/>
                    <a:gd name="T24" fmla="*/ 174 w 200"/>
                    <a:gd name="T25" fmla="*/ 1111 h 1470"/>
                    <a:gd name="T26" fmla="*/ 163 w 200"/>
                    <a:gd name="T27" fmla="*/ 1197 h 1470"/>
                    <a:gd name="T28" fmla="*/ 148 w 200"/>
                    <a:gd name="T29" fmla="*/ 1293 h 1470"/>
                    <a:gd name="T30" fmla="*/ 130 w 200"/>
                    <a:gd name="T31" fmla="*/ 1383 h 1470"/>
                    <a:gd name="T32" fmla="*/ 109 w 200"/>
                    <a:gd name="T33" fmla="*/ 1470 h 1470"/>
                    <a:gd name="T34" fmla="*/ 0 w 200"/>
                    <a:gd name="T35" fmla="*/ 1419 h 1470"/>
                    <a:gd name="T36" fmla="*/ 19 w 200"/>
                    <a:gd name="T37" fmla="*/ 1363 h 1470"/>
                    <a:gd name="T38" fmla="*/ 36 w 200"/>
                    <a:gd name="T39" fmla="*/ 1273 h 1470"/>
                    <a:gd name="T40" fmla="*/ 50 w 200"/>
                    <a:gd name="T41" fmla="*/ 1185 h 1470"/>
                    <a:gd name="T42" fmla="*/ 62 w 200"/>
                    <a:gd name="T43" fmla="*/ 1082 h 1470"/>
                    <a:gd name="T44" fmla="*/ 72 w 200"/>
                    <a:gd name="T45" fmla="*/ 988 h 1470"/>
                    <a:gd name="T46" fmla="*/ 79 w 200"/>
                    <a:gd name="T47" fmla="*/ 896 h 1470"/>
                    <a:gd name="T48" fmla="*/ 83 w 200"/>
                    <a:gd name="T49" fmla="*/ 801 h 1470"/>
                    <a:gd name="T50" fmla="*/ 86 w 200"/>
                    <a:gd name="T51" fmla="*/ 727 h 1470"/>
                    <a:gd name="T52" fmla="*/ 84 w 200"/>
                    <a:gd name="T53" fmla="*/ 628 h 1470"/>
                    <a:gd name="T54" fmla="*/ 82 w 200"/>
                    <a:gd name="T55" fmla="*/ 525 h 1470"/>
                    <a:gd name="T56" fmla="*/ 76 w 200"/>
                    <a:gd name="T57" fmla="*/ 429 h 1470"/>
                    <a:gd name="T58" fmla="*/ 68 w 200"/>
                    <a:gd name="T59" fmla="*/ 332 h 1470"/>
                    <a:gd name="T60" fmla="*/ 55 w 200"/>
                    <a:gd name="T61" fmla="*/ 231 h 1470"/>
                    <a:gd name="T62" fmla="*/ 41 w 200"/>
                    <a:gd name="T63" fmla="*/ 137 h 1470"/>
                    <a:gd name="T64" fmla="*/ 23 w 200"/>
                    <a:gd name="T65" fmla="*/ 52 h 1470"/>
                    <a:gd name="T66" fmla="*/ 137 w 200"/>
                    <a:gd name="T67" fmla="*/ 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1470">
                      <a:moveTo>
                        <a:pt x="137" y="0"/>
                      </a:moveTo>
                      <a:lnTo>
                        <a:pt x="151" y="86"/>
                      </a:lnTo>
                      <a:lnTo>
                        <a:pt x="166" y="173"/>
                      </a:lnTo>
                      <a:lnTo>
                        <a:pt x="178" y="274"/>
                      </a:lnTo>
                      <a:lnTo>
                        <a:pt x="188" y="357"/>
                      </a:lnTo>
                      <a:lnTo>
                        <a:pt x="192" y="454"/>
                      </a:lnTo>
                      <a:lnTo>
                        <a:pt x="197" y="537"/>
                      </a:lnTo>
                      <a:lnTo>
                        <a:pt x="200" y="643"/>
                      </a:lnTo>
                      <a:lnTo>
                        <a:pt x="198" y="748"/>
                      </a:lnTo>
                      <a:lnTo>
                        <a:pt x="195" y="856"/>
                      </a:lnTo>
                      <a:lnTo>
                        <a:pt x="191" y="942"/>
                      </a:lnTo>
                      <a:lnTo>
                        <a:pt x="185" y="1017"/>
                      </a:lnTo>
                      <a:lnTo>
                        <a:pt x="174" y="1111"/>
                      </a:lnTo>
                      <a:lnTo>
                        <a:pt x="163" y="1197"/>
                      </a:lnTo>
                      <a:lnTo>
                        <a:pt x="148" y="1293"/>
                      </a:lnTo>
                      <a:lnTo>
                        <a:pt x="130" y="1383"/>
                      </a:lnTo>
                      <a:lnTo>
                        <a:pt x="109" y="1470"/>
                      </a:lnTo>
                      <a:lnTo>
                        <a:pt x="0" y="1419"/>
                      </a:lnTo>
                      <a:lnTo>
                        <a:pt x="19" y="1363"/>
                      </a:lnTo>
                      <a:lnTo>
                        <a:pt x="36" y="1273"/>
                      </a:lnTo>
                      <a:lnTo>
                        <a:pt x="50" y="1185"/>
                      </a:lnTo>
                      <a:lnTo>
                        <a:pt x="62" y="1082"/>
                      </a:lnTo>
                      <a:lnTo>
                        <a:pt x="72" y="988"/>
                      </a:lnTo>
                      <a:lnTo>
                        <a:pt x="79" y="896"/>
                      </a:lnTo>
                      <a:lnTo>
                        <a:pt x="83" y="801"/>
                      </a:lnTo>
                      <a:lnTo>
                        <a:pt x="86" y="727"/>
                      </a:lnTo>
                      <a:lnTo>
                        <a:pt x="84" y="628"/>
                      </a:lnTo>
                      <a:lnTo>
                        <a:pt x="82" y="525"/>
                      </a:lnTo>
                      <a:lnTo>
                        <a:pt x="76" y="429"/>
                      </a:lnTo>
                      <a:lnTo>
                        <a:pt x="68" y="332"/>
                      </a:lnTo>
                      <a:lnTo>
                        <a:pt x="55" y="231"/>
                      </a:lnTo>
                      <a:lnTo>
                        <a:pt x="41" y="137"/>
                      </a:lnTo>
                      <a:lnTo>
                        <a:pt x="23" y="52"/>
                      </a:lnTo>
                      <a:lnTo>
                        <a:pt x="137" y="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17" name="Freeform 931"/>
                <p:cNvSpPr>
                  <a:spLocks/>
                </p:cNvSpPr>
                <p:nvPr/>
              </p:nvSpPr>
              <p:spPr bwMode="auto">
                <a:xfrm>
                  <a:off x="3579" y="2741"/>
                  <a:ext cx="43" cy="311"/>
                </a:xfrm>
                <a:custGeom>
                  <a:avLst/>
                  <a:gdLst>
                    <a:gd name="T0" fmla="*/ 120 w 171"/>
                    <a:gd name="T1" fmla="*/ 0 h 1245"/>
                    <a:gd name="T2" fmla="*/ 137 w 171"/>
                    <a:gd name="T3" fmla="*/ 67 h 1245"/>
                    <a:gd name="T4" fmla="*/ 149 w 171"/>
                    <a:gd name="T5" fmla="*/ 168 h 1245"/>
                    <a:gd name="T6" fmla="*/ 159 w 171"/>
                    <a:gd name="T7" fmla="*/ 251 h 1245"/>
                    <a:gd name="T8" fmla="*/ 163 w 171"/>
                    <a:gd name="T9" fmla="*/ 348 h 1245"/>
                    <a:gd name="T10" fmla="*/ 168 w 171"/>
                    <a:gd name="T11" fmla="*/ 431 h 1245"/>
                    <a:gd name="T12" fmla="*/ 171 w 171"/>
                    <a:gd name="T13" fmla="*/ 537 h 1245"/>
                    <a:gd name="T14" fmla="*/ 169 w 171"/>
                    <a:gd name="T15" fmla="*/ 642 h 1245"/>
                    <a:gd name="T16" fmla="*/ 166 w 171"/>
                    <a:gd name="T17" fmla="*/ 751 h 1245"/>
                    <a:gd name="T18" fmla="*/ 162 w 171"/>
                    <a:gd name="T19" fmla="*/ 836 h 1245"/>
                    <a:gd name="T20" fmla="*/ 156 w 171"/>
                    <a:gd name="T21" fmla="*/ 911 h 1245"/>
                    <a:gd name="T22" fmla="*/ 145 w 171"/>
                    <a:gd name="T23" fmla="*/ 1005 h 1245"/>
                    <a:gd name="T24" fmla="*/ 135 w 171"/>
                    <a:gd name="T25" fmla="*/ 1091 h 1245"/>
                    <a:gd name="T26" fmla="*/ 119 w 171"/>
                    <a:gd name="T27" fmla="*/ 1187 h 1245"/>
                    <a:gd name="T28" fmla="*/ 112 w 171"/>
                    <a:gd name="T29" fmla="*/ 1245 h 1245"/>
                    <a:gd name="T30" fmla="*/ 0 w 171"/>
                    <a:gd name="T31" fmla="*/ 1195 h 1245"/>
                    <a:gd name="T32" fmla="*/ 7 w 171"/>
                    <a:gd name="T33" fmla="*/ 1167 h 1245"/>
                    <a:gd name="T34" fmla="*/ 21 w 171"/>
                    <a:gd name="T35" fmla="*/ 1079 h 1245"/>
                    <a:gd name="T36" fmla="*/ 33 w 171"/>
                    <a:gd name="T37" fmla="*/ 976 h 1245"/>
                    <a:gd name="T38" fmla="*/ 43 w 171"/>
                    <a:gd name="T39" fmla="*/ 883 h 1245"/>
                    <a:gd name="T40" fmla="*/ 50 w 171"/>
                    <a:gd name="T41" fmla="*/ 790 h 1245"/>
                    <a:gd name="T42" fmla="*/ 54 w 171"/>
                    <a:gd name="T43" fmla="*/ 695 h 1245"/>
                    <a:gd name="T44" fmla="*/ 58 w 171"/>
                    <a:gd name="T45" fmla="*/ 621 h 1245"/>
                    <a:gd name="T46" fmla="*/ 55 w 171"/>
                    <a:gd name="T47" fmla="*/ 522 h 1245"/>
                    <a:gd name="T48" fmla="*/ 53 w 171"/>
                    <a:gd name="T49" fmla="*/ 419 h 1245"/>
                    <a:gd name="T50" fmla="*/ 47 w 171"/>
                    <a:gd name="T51" fmla="*/ 323 h 1245"/>
                    <a:gd name="T52" fmla="*/ 40 w 171"/>
                    <a:gd name="T53" fmla="*/ 226 h 1245"/>
                    <a:gd name="T54" fmla="*/ 26 w 171"/>
                    <a:gd name="T55" fmla="*/ 125 h 1245"/>
                    <a:gd name="T56" fmla="*/ 5 w 171"/>
                    <a:gd name="T57" fmla="*/ 47 h 1245"/>
                    <a:gd name="T58" fmla="*/ 120 w 171"/>
                    <a:gd name="T59" fmla="*/ 0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1" h="1245">
                      <a:moveTo>
                        <a:pt x="120" y="0"/>
                      </a:moveTo>
                      <a:lnTo>
                        <a:pt x="137" y="67"/>
                      </a:lnTo>
                      <a:lnTo>
                        <a:pt x="149" y="168"/>
                      </a:lnTo>
                      <a:lnTo>
                        <a:pt x="159" y="251"/>
                      </a:lnTo>
                      <a:lnTo>
                        <a:pt x="163" y="348"/>
                      </a:lnTo>
                      <a:lnTo>
                        <a:pt x="168" y="431"/>
                      </a:lnTo>
                      <a:lnTo>
                        <a:pt x="171" y="537"/>
                      </a:lnTo>
                      <a:lnTo>
                        <a:pt x="169" y="642"/>
                      </a:lnTo>
                      <a:lnTo>
                        <a:pt x="166" y="751"/>
                      </a:lnTo>
                      <a:lnTo>
                        <a:pt x="162" y="836"/>
                      </a:lnTo>
                      <a:lnTo>
                        <a:pt x="156" y="911"/>
                      </a:lnTo>
                      <a:lnTo>
                        <a:pt x="145" y="1005"/>
                      </a:lnTo>
                      <a:lnTo>
                        <a:pt x="135" y="1091"/>
                      </a:lnTo>
                      <a:lnTo>
                        <a:pt x="119" y="1187"/>
                      </a:lnTo>
                      <a:lnTo>
                        <a:pt x="112" y="1245"/>
                      </a:lnTo>
                      <a:lnTo>
                        <a:pt x="0" y="1195"/>
                      </a:lnTo>
                      <a:lnTo>
                        <a:pt x="7" y="1167"/>
                      </a:lnTo>
                      <a:lnTo>
                        <a:pt x="21" y="1079"/>
                      </a:lnTo>
                      <a:lnTo>
                        <a:pt x="33" y="976"/>
                      </a:lnTo>
                      <a:lnTo>
                        <a:pt x="43" y="883"/>
                      </a:lnTo>
                      <a:lnTo>
                        <a:pt x="50" y="790"/>
                      </a:lnTo>
                      <a:lnTo>
                        <a:pt x="54" y="695"/>
                      </a:lnTo>
                      <a:lnTo>
                        <a:pt x="58" y="621"/>
                      </a:lnTo>
                      <a:lnTo>
                        <a:pt x="55" y="522"/>
                      </a:lnTo>
                      <a:lnTo>
                        <a:pt x="53" y="419"/>
                      </a:lnTo>
                      <a:lnTo>
                        <a:pt x="47" y="323"/>
                      </a:lnTo>
                      <a:lnTo>
                        <a:pt x="40" y="226"/>
                      </a:lnTo>
                      <a:lnTo>
                        <a:pt x="26" y="125"/>
                      </a:lnTo>
                      <a:lnTo>
                        <a:pt x="5" y="47"/>
                      </a:lnTo>
                      <a:lnTo>
                        <a:pt x="120" y="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18" name="Freeform 932"/>
                <p:cNvSpPr>
                  <a:spLocks/>
                </p:cNvSpPr>
                <p:nvPr/>
              </p:nvSpPr>
              <p:spPr bwMode="auto">
                <a:xfrm>
                  <a:off x="3523" y="2761"/>
                  <a:ext cx="41" cy="266"/>
                </a:xfrm>
                <a:custGeom>
                  <a:avLst/>
                  <a:gdLst>
                    <a:gd name="T0" fmla="*/ 135 w 164"/>
                    <a:gd name="T1" fmla="*/ 0 h 1062"/>
                    <a:gd name="T2" fmla="*/ 146 w 164"/>
                    <a:gd name="T3" fmla="*/ 61 h 1062"/>
                    <a:gd name="T4" fmla="*/ 152 w 164"/>
                    <a:gd name="T5" fmla="*/ 132 h 1062"/>
                    <a:gd name="T6" fmla="*/ 160 w 164"/>
                    <a:gd name="T7" fmla="*/ 234 h 1062"/>
                    <a:gd name="T8" fmla="*/ 161 w 164"/>
                    <a:gd name="T9" fmla="*/ 312 h 1062"/>
                    <a:gd name="T10" fmla="*/ 164 w 164"/>
                    <a:gd name="T11" fmla="*/ 418 h 1062"/>
                    <a:gd name="T12" fmla="*/ 162 w 164"/>
                    <a:gd name="T13" fmla="*/ 523 h 1062"/>
                    <a:gd name="T14" fmla="*/ 159 w 164"/>
                    <a:gd name="T15" fmla="*/ 631 h 1062"/>
                    <a:gd name="T16" fmla="*/ 155 w 164"/>
                    <a:gd name="T17" fmla="*/ 717 h 1062"/>
                    <a:gd name="T18" fmla="*/ 149 w 164"/>
                    <a:gd name="T19" fmla="*/ 792 h 1062"/>
                    <a:gd name="T20" fmla="*/ 138 w 164"/>
                    <a:gd name="T21" fmla="*/ 886 h 1062"/>
                    <a:gd name="T22" fmla="*/ 128 w 164"/>
                    <a:gd name="T23" fmla="*/ 972 h 1062"/>
                    <a:gd name="T24" fmla="*/ 112 w 164"/>
                    <a:gd name="T25" fmla="*/ 1062 h 1062"/>
                    <a:gd name="T26" fmla="*/ 0 w 164"/>
                    <a:gd name="T27" fmla="*/ 1007 h 1062"/>
                    <a:gd name="T28" fmla="*/ 14 w 164"/>
                    <a:gd name="T29" fmla="*/ 960 h 1062"/>
                    <a:gd name="T30" fmla="*/ 26 w 164"/>
                    <a:gd name="T31" fmla="*/ 857 h 1062"/>
                    <a:gd name="T32" fmla="*/ 36 w 164"/>
                    <a:gd name="T33" fmla="*/ 764 h 1062"/>
                    <a:gd name="T34" fmla="*/ 43 w 164"/>
                    <a:gd name="T35" fmla="*/ 671 h 1062"/>
                    <a:gd name="T36" fmla="*/ 47 w 164"/>
                    <a:gd name="T37" fmla="*/ 576 h 1062"/>
                    <a:gd name="T38" fmla="*/ 51 w 164"/>
                    <a:gd name="T39" fmla="*/ 502 h 1062"/>
                    <a:gd name="T40" fmla="*/ 48 w 164"/>
                    <a:gd name="T41" fmla="*/ 403 h 1062"/>
                    <a:gd name="T42" fmla="*/ 48 w 164"/>
                    <a:gd name="T43" fmla="*/ 299 h 1062"/>
                    <a:gd name="T44" fmla="*/ 45 w 164"/>
                    <a:gd name="T45" fmla="*/ 202 h 1062"/>
                    <a:gd name="T46" fmla="*/ 32 w 164"/>
                    <a:gd name="T47" fmla="*/ 107 h 1062"/>
                    <a:gd name="T48" fmla="*/ 19 w 164"/>
                    <a:gd name="T49" fmla="*/ 54 h 1062"/>
                    <a:gd name="T50" fmla="*/ 135 w 164"/>
                    <a:gd name="T51" fmla="*/ 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4" h="1062">
                      <a:moveTo>
                        <a:pt x="135" y="0"/>
                      </a:moveTo>
                      <a:lnTo>
                        <a:pt x="146" y="61"/>
                      </a:lnTo>
                      <a:lnTo>
                        <a:pt x="152" y="132"/>
                      </a:lnTo>
                      <a:lnTo>
                        <a:pt x="160" y="234"/>
                      </a:lnTo>
                      <a:lnTo>
                        <a:pt x="161" y="312"/>
                      </a:lnTo>
                      <a:lnTo>
                        <a:pt x="164" y="418"/>
                      </a:lnTo>
                      <a:lnTo>
                        <a:pt x="162" y="523"/>
                      </a:lnTo>
                      <a:lnTo>
                        <a:pt x="159" y="631"/>
                      </a:lnTo>
                      <a:lnTo>
                        <a:pt x="155" y="717"/>
                      </a:lnTo>
                      <a:lnTo>
                        <a:pt x="149" y="792"/>
                      </a:lnTo>
                      <a:lnTo>
                        <a:pt x="138" y="886"/>
                      </a:lnTo>
                      <a:lnTo>
                        <a:pt x="128" y="972"/>
                      </a:lnTo>
                      <a:lnTo>
                        <a:pt x="112" y="1062"/>
                      </a:lnTo>
                      <a:lnTo>
                        <a:pt x="0" y="1007"/>
                      </a:lnTo>
                      <a:lnTo>
                        <a:pt x="14" y="960"/>
                      </a:lnTo>
                      <a:lnTo>
                        <a:pt x="26" y="857"/>
                      </a:lnTo>
                      <a:lnTo>
                        <a:pt x="36" y="764"/>
                      </a:lnTo>
                      <a:lnTo>
                        <a:pt x="43" y="671"/>
                      </a:lnTo>
                      <a:lnTo>
                        <a:pt x="47" y="576"/>
                      </a:lnTo>
                      <a:lnTo>
                        <a:pt x="51" y="502"/>
                      </a:lnTo>
                      <a:lnTo>
                        <a:pt x="48" y="403"/>
                      </a:lnTo>
                      <a:lnTo>
                        <a:pt x="48" y="299"/>
                      </a:lnTo>
                      <a:lnTo>
                        <a:pt x="45" y="202"/>
                      </a:lnTo>
                      <a:lnTo>
                        <a:pt x="32" y="107"/>
                      </a:lnTo>
                      <a:lnTo>
                        <a:pt x="19" y="54"/>
                      </a:lnTo>
                      <a:lnTo>
                        <a:pt x="135" y="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19" name="Freeform 933"/>
                <p:cNvSpPr>
                  <a:spLocks/>
                </p:cNvSpPr>
                <p:nvPr/>
              </p:nvSpPr>
              <p:spPr bwMode="auto">
                <a:xfrm>
                  <a:off x="3466" y="2792"/>
                  <a:ext cx="35" cy="208"/>
                </a:xfrm>
                <a:custGeom>
                  <a:avLst/>
                  <a:gdLst>
                    <a:gd name="T0" fmla="*/ 116 w 138"/>
                    <a:gd name="T1" fmla="*/ 0 h 830"/>
                    <a:gd name="T2" fmla="*/ 127 w 138"/>
                    <a:gd name="T3" fmla="*/ 72 h 830"/>
                    <a:gd name="T4" fmla="*/ 131 w 138"/>
                    <a:gd name="T5" fmla="*/ 150 h 830"/>
                    <a:gd name="T6" fmla="*/ 136 w 138"/>
                    <a:gd name="T7" fmla="*/ 232 h 830"/>
                    <a:gd name="T8" fmla="*/ 138 w 138"/>
                    <a:gd name="T9" fmla="*/ 338 h 830"/>
                    <a:gd name="T10" fmla="*/ 137 w 138"/>
                    <a:gd name="T11" fmla="*/ 444 h 830"/>
                    <a:gd name="T12" fmla="*/ 133 w 138"/>
                    <a:gd name="T13" fmla="*/ 552 h 830"/>
                    <a:gd name="T14" fmla="*/ 130 w 138"/>
                    <a:gd name="T15" fmla="*/ 637 h 830"/>
                    <a:gd name="T16" fmla="*/ 124 w 138"/>
                    <a:gd name="T17" fmla="*/ 713 h 830"/>
                    <a:gd name="T18" fmla="*/ 122 w 138"/>
                    <a:gd name="T19" fmla="*/ 788 h 830"/>
                    <a:gd name="T20" fmla="*/ 119 w 138"/>
                    <a:gd name="T21" fmla="*/ 830 h 830"/>
                    <a:gd name="T22" fmla="*/ 0 w 138"/>
                    <a:gd name="T23" fmla="*/ 769 h 830"/>
                    <a:gd name="T24" fmla="*/ 10 w 138"/>
                    <a:gd name="T25" fmla="*/ 684 h 830"/>
                    <a:gd name="T26" fmla="*/ 18 w 138"/>
                    <a:gd name="T27" fmla="*/ 591 h 830"/>
                    <a:gd name="T28" fmla="*/ 21 w 138"/>
                    <a:gd name="T29" fmla="*/ 496 h 830"/>
                    <a:gd name="T30" fmla="*/ 25 w 138"/>
                    <a:gd name="T31" fmla="*/ 422 h 830"/>
                    <a:gd name="T32" fmla="*/ 26 w 138"/>
                    <a:gd name="T33" fmla="*/ 313 h 830"/>
                    <a:gd name="T34" fmla="*/ 22 w 138"/>
                    <a:gd name="T35" fmla="*/ 219 h 830"/>
                    <a:gd name="T36" fmla="*/ 14 w 138"/>
                    <a:gd name="T37" fmla="*/ 124 h 830"/>
                    <a:gd name="T38" fmla="*/ 4 w 138"/>
                    <a:gd name="T39" fmla="*/ 50 h 830"/>
                    <a:gd name="T40" fmla="*/ 116 w 138"/>
                    <a:gd name="T41" fmla="*/ 0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8" h="830">
                      <a:moveTo>
                        <a:pt x="116" y="0"/>
                      </a:moveTo>
                      <a:lnTo>
                        <a:pt x="127" y="72"/>
                      </a:lnTo>
                      <a:lnTo>
                        <a:pt x="131" y="150"/>
                      </a:lnTo>
                      <a:lnTo>
                        <a:pt x="136" y="232"/>
                      </a:lnTo>
                      <a:lnTo>
                        <a:pt x="138" y="338"/>
                      </a:lnTo>
                      <a:lnTo>
                        <a:pt x="137" y="444"/>
                      </a:lnTo>
                      <a:lnTo>
                        <a:pt x="133" y="552"/>
                      </a:lnTo>
                      <a:lnTo>
                        <a:pt x="130" y="637"/>
                      </a:lnTo>
                      <a:lnTo>
                        <a:pt x="124" y="713"/>
                      </a:lnTo>
                      <a:lnTo>
                        <a:pt x="122" y="788"/>
                      </a:lnTo>
                      <a:lnTo>
                        <a:pt x="119" y="830"/>
                      </a:lnTo>
                      <a:lnTo>
                        <a:pt x="0" y="769"/>
                      </a:lnTo>
                      <a:lnTo>
                        <a:pt x="10" y="684"/>
                      </a:lnTo>
                      <a:lnTo>
                        <a:pt x="18" y="591"/>
                      </a:lnTo>
                      <a:lnTo>
                        <a:pt x="21" y="496"/>
                      </a:lnTo>
                      <a:lnTo>
                        <a:pt x="25" y="422"/>
                      </a:lnTo>
                      <a:lnTo>
                        <a:pt x="26" y="313"/>
                      </a:lnTo>
                      <a:lnTo>
                        <a:pt x="22" y="219"/>
                      </a:lnTo>
                      <a:lnTo>
                        <a:pt x="14" y="124"/>
                      </a:lnTo>
                      <a:lnTo>
                        <a:pt x="4" y="50"/>
                      </a:lnTo>
                      <a:lnTo>
                        <a:pt x="116" y="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20" name="Freeform 934"/>
                <p:cNvSpPr>
                  <a:spLocks/>
                </p:cNvSpPr>
                <p:nvPr/>
              </p:nvSpPr>
              <p:spPr bwMode="auto">
                <a:xfrm>
                  <a:off x="3407" y="2819"/>
                  <a:ext cx="33" cy="151"/>
                </a:xfrm>
                <a:custGeom>
                  <a:avLst/>
                  <a:gdLst>
                    <a:gd name="T0" fmla="*/ 117 w 131"/>
                    <a:gd name="T1" fmla="*/ 0 h 603"/>
                    <a:gd name="T2" fmla="*/ 129 w 131"/>
                    <a:gd name="T3" fmla="*/ 110 h 603"/>
                    <a:gd name="T4" fmla="*/ 131 w 131"/>
                    <a:gd name="T5" fmla="*/ 216 h 603"/>
                    <a:gd name="T6" fmla="*/ 130 w 131"/>
                    <a:gd name="T7" fmla="*/ 321 h 603"/>
                    <a:gd name="T8" fmla="*/ 126 w 131"/>
                    <a:gd name="T9" fmla="*/ 429 h 603"/>
                    <a:gd name="T10" fmla="*/ 123 w 131"/>
                    <a:gd name="T11" fmla="*/ 515 h 603"/>
                    <a:gd name="T12" fmla="*/ 108 w 131"/>
                    <a:gd name="T13" fmla="*/ 603 h 603"/>
                    <a:gd name="T14" fmla="*/ 0 w 131"/>
                    <a:gd name="T15" fmla="*/ 553 h 603"/>
                    <a:gd name="T16" fmla="*/ 11 w 131"/>
                    <a:gd name="T17" fmla="*/ 469 h 603"/>
                    <a:gd name="T18" fmla="*/ 14 w 131"/>
                    <a:gd name="T19" fmla="*/ 374 h 603"/>
                    <a:gd name="T20" fmla="*/ 18 w 131"/>
                    <a:gd name="T21" fmla="*/ 300 h 603"/>
                    <a:gd name="T22" fmla="*/ 16 w 131"/>
                    <a:gd name="T23" fmla="*/ 190 h 603"/>
                    <a:gd name="T24" fmla="*/ 13 w 131"/>
                    <a:gd name="T25" fmla="*/ 98 h 603"/>
                    <a:gd name="T26" fmla="*/ 5 w 131"/>
                    <a:gd name="T27" fmla="*/ 50 h 603"/>
                    <a:gd name="T28" fmla="*/ 117 w 131"/>
                    <a:gd name="T29"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1" h="603">
                      <a:moveTo>
                        <a:pt x="117" y="0"/>
                      </a:moveTo>
                      <a:lnTo>
                        <a:pt x="129" y="110"/>
                      </a:lnTo>
                      <a:lnTo>
                        <a:pt x="131" y="216"/>
                      </a:lnTo>
                      <a:lnTo>
                        <a:pt x="130" y="321"/>
                      </a:lnTo>
                      <a:lnTo>
                        <a:pt x="126" y="429"/>
                      </a:lnTo>
                      <a:lnTo>
                        <a:pt x="123" y="515"/>
                      </a:lnTo>
                      <a:lnTo>
                        <a:pt x="108" y="603"/>
                      </a:lnTo>
                      <a:lnTo>
                        <a:pt x="0" y="553"/>
                      </a:lnTo>
                      <a:lnTo>
                        <a:pt x="11" y="469"/>
                      </a:lnTo>
                      <a:lnTo>
                        <a:pt x="14" y="374"/>
                      </a:lnTo>
                      <a:lnTo>
                        <a:pt x="18" y="300"/>
                      </a:lnTo>
                      <a:lnTo>
                        <a:pt x="16" y="190"/>
                      </a:lnTo>
                      <a:lnTo>
                        <a:pt x="13" y="98"/>
                      </a:lnTo>
                      <a:lnTo>
                        <a:pt x="5" y="50"/>
                      </a:lnTo>
                      <a:lnTo>
                        <a:pt x="117" y="0"/>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sp>
              <p:nvSpPr>
                <p:cNvPr id="721" name="Freeform 935"/>
                <p:cNvSpPr>
                  <a:spLocks/>
                </p:cNvSpPr>
                <p:nvPr/>
              </p:nvSpPr>
              <p:spPr bwMode="auto">
                <a:xfrm>
                  <a:off x="3352" y="2842"/>
                  <a:ext cx="31" cy="101"/>
                </a:xfrm>
                <a:custGeom>
                  <a:avLst/>
                  <a:gdLst>
                    <a:gd name="T0" fmla="*/ 121 w 124"/>
                    <a:gd name="T1" fmla="*/ 59 h 404"/>
                    <a:gd name="T2" fmla="*/ 124 w 124"/>
                    <a:gd name="T3" fmla="*/ 162 h 404"/>
                    <a:gd name="T4" fmla="*/ 123 w 124"/>
                    <a:gd name="T5" fmla="*/ 264 h 404"/>
                    <a:gd name="T6" fmla="*/ 116 w 124"/>
                    <a:gd name="T7" fmla="*/ 353 h 404"/>
                    <a:gd name="T8" fmla="*/ 109 w 124"/>
                    <a:gd name="T9" fmla="*/ 404 h 404"/>
                    <a:gd name="T10" fmla="*/ 0 w 124"/>
                    <a:gd name="T11" fmla="*/ 357 h 404"/>
                    <a:gd name="T12" fmla="*/ 7 w 124"/>
                    <a:gd name="T13" fmla="*/ 249 h 404"/>
                    <a:gd name="T14" fmla="*/ 8 w 124"/>
                    <a:gd name="T15" fmla="*/ 149 h 404"/>
                    <a:gd name="T16" fmla="*/ 8 w 124"/>
                    <a:gd name="T17" fmla="*/ 54 h 404"/>
                    <a:gd name="T18" fmla="*/ 116 w 124"/>
                    <a:gd name="T19" fmla="*/ 0 h 404"/>
                    <a:gd name="T20" fmla="*/ 121 w 124"/>
                    <a:gd name="T21" fmla="*/ 59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404">
                      <a:moveTo>
                        <a:pt x="121" y="59"/>
                      </a:moveTo>
                      <a:lnTo>
                        <a:pt x="124" y="162"/>
                      </a:lnTo>
                      <a:lnTo>
                        <a:pt x="123" y="264"/>
                      </a:lnTo>
                      <a:lnTo>
                        <a:pt x="116" y="353"/>
                      </a:lnTo>
                      <a:lnTo>
                        <a:pt x="109" y="404"/>
                      </a:lnTo>
                      <a:lnTo>
                        <a:pt x="0" y="357"/>
                      </a:lnTo>
                      <a:lnTo>
                        <a:pt x="7" y="249"/>
                      </a:lnTo>
                      <a:lnTo>
                        <a:pt x="8" y="149"/>
                      </a:lnTo>
                      <a:lnTo>
                        <a:pt x="8" y="54"/>
                      </a:lnTo>
                      <a:lnTo>
                        <a:pt x="116" y="0"/>
                      </a:lnTo>
                      <a:lnTo>
                        <a:pt x="121" y="59"/>
                      </a:lnTo>
                      <a:close/>
                    </a:path>
                  </a:pathLst>
                </a:custGeom>
                <a:solidFill>
                  <a:srgbClr val="1C1C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ct val="0"/>
                    </a:spcBef>
                    <a:spcAft>
                      <a:spcPts val="0"/>
                    </a:spcAft>
                    <a:buClrTx/>
                    <a:buSzTx/>
                    <a:buFontTx/>
                    <a:buNone/>
                    <a:tabLst/>
                    <a:defRPr/>
                  </a:pPr>
                  <a:endParaRPr kumimoji="0" lang="zh-CN" altLang="en-US" sz="2400" b="1" i="0" u="none" strike="noStrike" kern="0" cap="none" spc="0" normalizeH="0" baseline="0" noProof="0" smtClean="0">
                    <a:ln>
                      <a:noFill/>
                    </a:ln>
                    <a:effectLst/>
                    <a:uLnTx/>
                    <a:uFillTx/>
                    <a:latin typeface="+mn-lt"/>
                    <a:ea typeface="+mn-ea"/>
                  </a:endParaRPr>
                </a:p>
              </p:txBody>
            </p:sp>
          </p:grpSp>
        </p:grpSp>
      </p:grpSp>
    </p:spTree>
  </p:cSld>
  <p:clrMapOvr>
    <a:masterClrMapping/>
  </p:clrMapOvr>
  <p:transition spd="slow">
    <p:random/>
    <p:sndAc>
      <p:stSnd>
        <p:snd r:embed="rId3" name="camera.wav"/>
      </p:stSnd>
    </p:sndAc>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0" name="Rectangle 2"/>
          <p:cNvSpPr>
            <a:spLocks noGrp="1" noChangeArrowheads="1"/>
          </p:cNvSpPr>
          <p:nvPr>
            <p:ph type="title"/>
          </p:nvPr>
        </p:nvSpPr>
        <p:spPr/>
        <p:txBody>
          <a:bodyPr/>
          <a:lstStyle/>
          <a:p>
            <a:r>
              <a:rPr lang="en-US" altLang="zh-CN"/>
              <a:t>NGI</a:t>
            </a:r>
            <a:r>
              <a:rPr lang="zh-CN" altLang="en-US"/>
              <a:t>和</a:t>
            </a:r>
            <a:r>
              <a:rPr lang="en-US" altLang="zh-CN"/>
              <a:t>Internet2</a:t>
            </a:r>
            <a:endParaRPr lang="zh-CN" altLang="en-US"/>
          </a:p>
        </p:txBody>
      </p:sp>
      <p:sp>
        <p:nvSpPr>
          <p:cNvPr id="4935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r>
              <a:rPr lang="en-US" altLang="zh-CN" sz="1200">
                <a:ea typeface="幼圆" pitchFamily="49" charset="-122"/>
              </a:rPr>
              <a:t>&gt;&gt;</a:t>
            </a:r>
            <a:r>
              <a:rPr lang="en-US" altLang="zh-CN" sz="1200">
                <a:ea typeface="幼圆" pitchFamily="49" charset="-122"/>
                <a:hlinkClick r:id="rId6" action="ppaction://hlinksldjump"/>
              </a:rPr>
              <a:t>Internet</a:t>
            </a:r>
            <a:r>
              <a:rPr lang="zh-CN" altLang="en-US" sz="1200">
                <a:ea typeface="幼圆" pitchFamily="49" charset="-122"/>
                <a:hlinkClick r:id="rId6" action="ppaction://hlinksldjump"/>
              </a:rPr>
              <a:t>发展过程</a:t>
            </a:r>
            <a:endParaRPr lang="en-US" altLang="zh-CN" sz="1200">
              <a:ea typeface="幼圆" pitchFamily="49" charset="-122"/>
            </a:endParaRPr>
          </a:p>
        </p:txBody>
      </p:sp>
      <p:sp>
        <p:nvSpPr>
          <p:cNvPr id="493574" name="Rectangle 6"/>
          <p:cNvSpPr>
            <a:spLocks noGrp="1" noChangeArrowheads="1"/>
          </p:cNvSpPr>
          <p:nvPr>
            <p:ph type="body" idx="1"/>
          </p:nvPr>
        </p:nvSpPr>
        <p:spPr/>
        <p:txBody>
          <a:bodyPr/>
          <a:lstStyle/>
          <a:p>
            <a:pPr>
              <a:lnSpc>
                <a:spcPct val="110000"/>
              </a:lnSpc>
            </a:pPr>
            <a:r>
              <a:rPr lang="en-US" altLang="zh-CN" sz="2400" dirty="0">
                <a:solidFill>
                  <a:srgbClr val="FF3300"/>
                </a:solidFill>
              </a:rPr>
              <a:t>NGI (</a:t>
            </a:r>
            <a:r>
              <a:rPr lang="zh-CN" altLang="en-US" sz="2400" dirty="0">
                <a:solidFill>
                  <a:srgbClr val="FF3300"/>
                </a:solidFill>
              </a:rPr>
              <a:t>下一代</a:t>
            </a:r>
            <a:r>
              <a:rPr lang="en-US" altLang="zh-CN" sz="2400" dirty="0">
                <a:solidFill>
                  <a:srgbClr val="FF3300"/>
                </a:solidFill>
              </a:rPr>
              <a:t>Internet)</a:t>
            </a:r>
          </a:p>
          <a:p>
            <a:pPr lvl="1">
              <a:lnSpc>
                <a:spcPct val="110000"/>
              </a:lnSpc>
            </a:pPr>
            <a:r>
              <a:rPr lang="en-US" altLang="zh-CN" sz="2000" dirty="0"/>
              <a:t>1996</a:t>
            </a:r>
            <a:r>
              <a:rPr lang="zh-CN" altLang="en-US" sz="2000" dirty="0"/>
              <a:t>年，美国</a:t>
            </a:r>
            <a:r>
              <a:rPr lang="en-US" altLang="zh-CN" sz="2000" dirty="0"/>
              <a:t>NSF</a:t>
            </a:r>
            <a:r>
              <a:rPr lang="zh-CN" altLang="en-US" sz="2000" dirty="0"/>
              <a:t>提出</a:t>
            </a:r>
            <a:r>
              <a:rPr lang="en-US" altLang="zh-CN" sz="2000" dirty="0">
                <a:solidFill>
                  <a:srgbClr val="0000FF"/>
                </a:solidFill>
              </a:rPr>
              <a:t>NGI</a:t>
            </a:r>
            <a:r>
              <a:rPr lang="zh-CN" altLang="en-US" sz="2000" dirty="0"/>
              <a:t>研究计划，并支持大学和科研单位建立了高速网络试验床</a:t>
            </a:r>
            <a:r>
              <a:rPr lang="en-US" altLang="zh-CN" sz="2000" dirty="0" err="1">
                <a:solidFill>
                  <a:srgbClr val="0000FF"/>
                </a:solidFill>
              </a:rPr>
              <a:t>vBNS</a:t>
            </a:r>
            <a:r>
              <a:rPr lang="zh-CN" altLang="en-US" sz="2000" dirty="0"/>
              <a:t>，进行高速计算机网络及其应用的研究。</a:t>
            </a:r>
          </a:p>
          <a:p>
            <a:pPr>
              <a:lnSpc>
                <a:spcPct val="110000"/>
              </a:lnSpc>
            </a:pPr>
            <a:r>
              <a:rPr lang="en-US" altLang="zh-CN" sz="2400" dirty="0">
                <a:solidFill>
                  <a:srgbClr val="FF3300"/>
                </a:solidFill>
              </a:rPr>
              <a:t>Internet2</a:t>
            </a:r>
          </a:p>
          <a:p>
            <a:pPr lvl="1">
              <a:lnSpc>
                <a:spcPct val="110000"/>
              </a:lnSpc>
            </a:pPr>
            <a:r>
              <a:rPr lang="en-US" altLang="zh-CN" sz="2000" dirty="0"/>
              <a:t>1998</a:t>
            </a:r>
            <a:r>
              <a:rPr lang="zh-CN" altLang="en-US" sz="2000" dirty="0"/>
              <a:t>年，美国</a:t>
            </a:r>
            <a:r>
              <a:rPr lang="en-US" altLang="zh-CN" sz="2000" dirty="0"/>
              <a:t>100</a:t>
            </a:r>
            <a:r>
              <a:rPr lang="zh-CN" altLang="en-US" sz="2000" dirty="0"/>
              <a:t>多所大学联合成立</a:t>
            </a:r>
            <a:r>
              <a:rPr lang="en-US" altLang="zh-CN" sz="2000" dirty="0">
                <a:solidFill>
                  <a:srgbClr val="0000FF"/>
                </a:solidFill>
              </a:rPr>
              <a:t>UCAID</a:t>
            </a:r>
            <a:r>
              <a:rPr lang="zh-CN" altLang="en-US" sz="2000" dirty="0"/>
              <a:t>，从事</a:t>
            </a:r>
            <a:r>
              <a:rPr lang="en-US" altLang="zh-CN" sz="2000" dirty="0"/>
              <a:t>Internet2</a:t>
            </a:r>
            <a:r>
              <a:rPr lang="zh-CN" altLang="en-US" sz="2000" dirty="0"/>
              <a:t>研究计划，建设了另一个独立的高速网络试验床</a:t>
            </a:r>
            <a:r>
              <a:rPr lang="en-US" altLang="zh-CN" sz="2000" dirty="0">
                <a:solidFill>
                  <a:srgbClr val="0000FF"/>
                </a:solidFill>
              </a:rPr>
              <a:t>Abilene</a:t>
            </a:r>
            <a:r>
              <a:rPr lang="zh-CN" altLang="en-US" sz="2000" dirty="0"/>
              <a:t>，并于</a:t>
            </a:r>
            <a:r>
              <a:rPr lang="en-US" altLang="zh-CN" sz="2000" dirty="0"/>
              <a:t>1999.1</a:t>
            </a:r>
            <a:r>
              <a:rPr lang="zh-CN" altLang="en-US" sz="2000" dirty="0"/>
              <a:t>开始提供服务。 </a:t>
            </a:r>
          </a:p>
          <a:p>
            <a:pPr>
              <a:lnSpc>
                <a:spcPct val="110000"/>
              </a:lnSpc>
            </a:pPr>
            <a:r>
              <a:rPr lang="zh-CN" altLang="en-US" sz="2400" dirty="0">
                <a:solidFill>
                  <a:srgbClr val="FF3300"/>
                </a:solidFill>
              </a:rPr>
              <a:t>其它</a:t>
            </a:r>
          </a:p>
          <a:p>
            <a:pPr lvl="1">
              <a:lnSpc>
                <a:spcPct val="110000"/>
              </a:lnSpc>
            </a:pPr>
            <a:r>
              <a:rPr lang="zh-CN" altLang="en-US" sz="2000" dirty="0"/>
              <a:t>英、德、法、日、加等发达国家也都建立了研究高速计算机网络及其典型应用技术的高速网试验床。</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zh-CN" altLang="en-US">
                <a:latin typeface="宋体" pitchFamily="2" charset="-122"/>
              </a:rPr>
              <a:t>客户</a:t>
            </a:r>
            <a:r>
              <a:rPr lang="en-US" altLang="zh-CN">
                <a:latin typeface="宋体" pitchFamily="2" charset="-122"/>
              </a:rPr>
              <a:t>-</a:t>
            </a:r>
            <a:r>
              <a:rPr lang="zh-CN" altLang="en-US">
                <a:latin typeface="宋体" pitchFamily="2" charset="-122"/>
              </a:rPr>
              <a:t>服务器</a:t>
            </a:r>
            <a:br>
              <a:rPr lang="zh-CN" altLang="en-US">
                <a:latin typeface="宋体" pitchFamily="2" charset="-122"/>
              </a:rPr>
            </a:br>
            <a:r>
              <a:rPr lang="zh-CN" altLang="en-US" sz="3200"/>
              <a:t>（网络环境）</a:t>
            </a:r>
          </a:p>
        </p:txBody>
      </p:sp>
      <p:sp>
        <p:nvSpPr>
          <p:cNvPr id="2365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计算机网络的应用</a:t>
            </a:r>
            <a:r>
              <a:rPr lang="en-US" altLang="zh-CN" sz="1200">
                <a:ea typeface="幼圆" pitchFamily="49" charset="-122"/>
              </a:rPr>
              <a:t>&gt;&gt;</a:t>
            </a:r>
            <a:r>
              <a:rPr lang="zh-CN" altLang="en-US" sz="1200">
                <a:ea typeface="幼圆" pitchFamily="49" charset="-122"/>
                <a:hlinkClick r:id="rId6" action="ppaction://hlinksldjump"/>
              </a:rPr>
              <a:t>商业应用 </a:t>
            </a:r>
            <a:endParaRPr lang="en-US" altLang="zh-CN" sz="1200">
              <a:ea typeface="幼圆" pitchFamily="49" charset="-122"/>
            </a:endParaRPr>
          </a:p>
        </p:txBody>
      </p:sp>
      <p:pic>
        <p:nvPicPr>
          <p:cNvPr id="236550" name="Picture 6" descr="1-0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4213" y="1916113"/>
            <a:ext cx="8208962" cy="4506912"/>
          </a:xfrm>
          <a:prstGeom prst="rect">
            <a:avLst/>
          </a:prstGeom>
          <a:noFill/>
          <a:extLst>
            <a:ext uri="{909E8E84-426E-40DD-AFC4-6F175D3DCCD1}">
              <a14:hiddenFill xmlns:a14="http://schemas.microsoft.com/office/drawing/2010/main">
                <a:solidFill>
                  <a:srgbClr val="FFFFFF"/>
                </a:solidFill>
              </a14:hiddenFill>
            </a:ext>
          </a:extLst>
        </p:spPr>
      </p:pic>
      <p:sp>
        <p:nvSpPr>
          <p:cNvPr id="236551"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p:txBody>
          <a:bodyPr/>
          <a:lstStyle/>
          <a:p>
            <a:r>
              <a:rPr lang="en-US" altLang="zh-CN">
                <a:solidFill>
                  <a:schemeClr val="tx1"/>
                </a:solidFill>
              </a:rPr>
              <a:t>Internet</a:t>
            </a:r>
            <a:r>
              <a:rPr lang="zh-CN" altLang="en-US"/>
              <a:t>典型应用</a:t>
            </a:r>
          </a:p>
        </p:txBody>
      </p:sp>
      <p:sp>
        <p:nvSpPr>
          <p:cNvPr id="488453" name="Rectangle 5"/>
          <p:cNvSpPr>
            <a:spLocks noGrp="1" noChangeArrowheads="1"/>
          </p:cNvSpPr>
          <p:nvPr>
            <p:ph type="body" sz="half" idx="1"/>
          </p:nvPr>
        </p:nvSpPr>
        <p:spPr/>
        <p:txBody>
          <a:bodyPr/>
          <a:lstStyle/>
          <a:p>
            <a:pPr>
              <a:lnSpc>
                <a:spcPct val="125000"/>
              </a:lnSpc>
              <a:buClr>
                <a:srgbClr val="FF0000"/>
              </a:buClr>
            </a:pPr>
            <a:r>
              <a:rPr lang="zh-CN" altLang="en-US" dirty="0">
                <a:solidFill>
                  <a:srgbClr val="FF0000"/>
                </a:solidFill>
                <a:effectLst>
                  <a:outerShdw blurRad="38100" dist="38100" dir="2700000" algn="tl">
                    <a:srgbClr val="C0C0C0"/>
                  </a:outerShdw>
                </a:effectLst>
              </a:rPr>
              <a:t>传统应用</a:t>
            </a:r>
          </a:p>
          <a:p>
            <a:pPr lvl="1">
              <a:lnSpc>
                <a:spcPct val="125000"/>
              </a:lnSpc>
            </a:pPr>
            <a:r>
              <a:rPr lang="zh-CN" altLang="en-US" dirty="0"/>
              <a:t>电子邮件（</a:t>
            </a:r>
            <a:r>
              <a:rPr lang="en-US" altLang="zh-CN" dirty="0"/>
              <a:t>E-mail</a:t>
            </a:r>
            <a:r>
              <a:rPr lang="zh-CN" altLang="en-US" dirty="0"/>
              <a:t>）</a:t>
            </a:r>
          </a:p>
          <a:p>
            <a:pPr lvl="1">
              <a:lnSpc>
                <a:spcPct val="125000"/>
              </a:lnSpc>
            </a:pPr>
            <a:r>
              <a:rPr lang="zh-CN" altLang="en-US" dirty="0"/>
              <a:t>新闻组（</a:t>
            </a:r>
            <a:r>
              <a:rPr lang="en-US" altLang="zh-CN" dirty="0"/>
              <a:t>news</a:t>
            </a:r>
            <a:r>
              <a:rPr lang="zh-CN" altLang="en-US" dirty="0"/>
              <a:t>）</a:t>
            </a:r>
          </a:p>
          <a:p>
            <a:pPr lvl="1">
              <a:lnSpc>
                <a:spcPct val="125000"/>
              </a:lnSpc>
            </a:pPr>
            <a:r>
              <a:rPr lang="zh-CN" altLang="en-US" dirty="0"/>
              <a:t>远程登录（</a:t>
            </a:r>
            <a:r>
              <a:rPr lang="en-US" altLang="zh-CN" dirty="0"/>
              <a:t>telnet</a:t>
            </a:r>
            <a:r>
              <a:rPr lang="zh-CN" altLang="en-US" dirty="0"/>
              <a:t>）</a:t>
            </a:r>
          </a:p>
          <a:p>
            <a:pPr lvl="1">
              <a:lnSpc>
                <a:spcPct val="125000"/>
              </a:lnSpc>
            </a:pPr>
            <a:r>
              <a:rPr lang="zh-CN" altLang="en-US" dirty="0"/>
              <a:t>文件传输（</a:t>
            </a:r>
            <a:r>
              <a:rPr lang="en-US" altLang="zh-CN" dirty="0"/>
              <a:t>FTP</a:t>
            </a:r>
            <a:r>
              <a:rPr lang="zh-CN" altLang="en-US" dirty="0"/>
              <a:t>）</a:t>
            </a:r>
          </a:p>
          <a:p>
            <a:pPr>
              <a:lnSpc>
                <a:spcPct val="125000"/>
              </a:lnSpc>
              <a:buClr>
                <a:srgbClr val="FF0000"/>
              </a:buClr>
            </a:pPr>
            <a:r>
              <a:rPr lang="zh-CN" altLang="en-US" dirty="0">
                <a:solidFill>
                  <a:srgbClr val="FF0000"/>
                </a:solidFill>
                <a:effectLst>
                  <a:outerShdw blurRad="38100" dist="38100" dir="2700000" algn="tl">
                    <a:srgbClr val="C0C0C0"/>
                  </a:outerShdw>
                </a:effectLst>
              </a:rPr>
              <a:t>目前应用</a:t>
            </a:r>
          </a:p>
          <a:p>
            <a:pPr lvl="1">
              <a:lnSpc>
                <a:spcPct val="125000"/>
              </a:lnSpc>
            </a:pPr>
            <a:r>
              <a:rPr lang="zh-CN" altLang="en-US" dirty="0"/>
              <a:t>网络音乐</a:t>
            </a:r>
          </a:p>
          <a:p>
            <a:pPr lvl="1">
              <a:lnSpc>
                <a:spcPct val="125000"/>
              </a:lnSpc>
            </a:pPr>
            <a:r>
              <a:rPr lang="zh-CN" altLang="en-US" dirty="0"/>
              <a:t>网络新闻</a:t>
            </a:r>
          </a:p>
        </p:txBody>
      </p:sp>
      <p:sp>
        <p:nvSpPr>
          <p:cNvPr id="488454" name="Rectangle 6"/>
          <p:cNvSpPr>
            <a:spLocks noGrp="1" noChangeArrowheads="1"/>
          </p:cNvSpPr>
          <p:nvPr>
            <p:ph type="body" sz="half" idx="2"/>
          </p:nvPr>
        </p:nvSpPr>
        <p:spPr/>
        <p:txBody>
          <a:bodyPr/>
          <a:lstStyle/>
          <a:p>
            <a:pPr lvl="1">
              <a:lnSpc>
                <a:spcPct val="115000"/>
              </a:lnSpc>
            </a:pPr>
            <a:r>
              <a:rPr lang="zh-CN" altLang="en-US"/>
              <a:t>即时通信</a:t>
            </a:r>
          </a:p>
          <a:p>
            <a:pPr lvl="1">
              <a:lnSpc>
                <a:spcPct val="115000"/>
              </a:lnSpc>
            </a:pPr>
            <a:r>
              <a:rPr lang="zh-CN" altLang="en-US"/>
              <a:t>网络视频</a:t>
            </a:r>
          </a:p>
          <a:p>
            <a:pPr lvl="1">
              <a:lnSpc>
                <a:spcPct val="115000"/>
              </a:lnSpc>
            </a:pPr>
            <a:r>
              <a:rPr lang="zh-CN" altLang="en-US"/>
              <a:t>搜索引擎</a:t>
            </a:r>
          </a:p>
          <a:p>
            <a:pPr lvl="1">
              <a:lnSpc>
                <a:spcPct val="115000"/>
              </a:lnSpc>
            </a:pPr>
            <a:r>
              <a:rPr lang="zh-CN" altLang="en-US"/>
              <a:t>电子邮件</a:t>
            </a:r>
          </a:p>
          <a:p>
            <a:pPr lvl="1">
              <a:lnSpc>
                <a:spcPct val="115000"/>
              </a:lnSpc>
            </a:pPr>
            <a:r>
              <a:rPr lang="zh-CN" altLang="en-US"/>
              <a:t>网络游戏</a:t>
            </a:r>
          </a:p>
          <a:p>
            <a:pPr lvl="1">
              <a:lnSpc>
                <a:spcPct val="115000"/>
              </a:lnSpc>
            </a:pPr>
            <a:r>
              <a:rPr lang="zh-CN" altLang="en-US"/>
              <a:t>博客</a:t>
            </a:r>
            <a:r>
              <a:rPr lang="en-US" altLang="zh-CN"/>
              <a:t>/</a:t>
            </a:r>
            <a:r>
              <a:rPr lang="zh-CN" altLang="en-US"/>
              <a:t>个人空间</a:t>
            </a:r>
          </a:p>
          <a:p>
            <a:pPr lvl="1">
              <a:lnSpc>
                <a:spcPct val="115000"/>
              </a:lnSpc>
            </a:pPr>
            <a:r>
              <a:rPr lang="zh-CN" altLang="en-US"/>
              <a:t>论坛</a:t>
            </a:r>
            <a:r>
              <a:rPr lang="en-US" altLang="zh-CN"/>
              <a:t>/BBS</a:t>
            </a:r>
            <a:endParaRPr lang="zh-CN" altLang="en-US"/>
          </a:p>
          <a:p>
            <a:pPr lvl="1">
              <a:lnSpc>
                <a:spcPct val="115000"/>
              </a:lnSpc>
            </a:pPr>
            <a:r>
              <a:rPr lang="zh-CN" altLang="en-US"/>
              <a:t>网络购物</a:t>
            </a:r>
          </a:p>
          <a:p>
            <a:pPr lvl="1">
              <a:lnSpc>
                <a:spcPct val="115000"/>
              </a:lnSpc>
            </a:pPr>
            <a:r>
              <a:rPr lang="en-US" altLang="zh-CN"/>
              <a:t>……</a:t>
            </a:r>
          </a:p>
        </p:txBody>
      </p:sp>
      <p:sp>
        <p:nvSpPr>
          <p:cNvPr id="4884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p:txBody>
          <a:bodyPr/>
          <a:lstStyle/>
          <a:p>
            <a:r>
              <a:rPr lang="en-US" altLang="zh-CN" dirty="0" smtClean="0">
                <a:solidFill>
                  <a:schemeClr val="tx1"/>
                </a:solidFill>
              </a:rPr>
              <a:t>Internet</a:t>
            </a:r>
            <a:r>
              <a:rPr lang="zh-CN" altLang="en-US" dirty="0" smtClean="0">
                <a:solidFill>
                  <a:schemeClr val="tx1"/>
                </a:solidFill>
              </a:rPr>
              <a:t>的体系结构</a:t>
            </a:r>
            <a:endParaRPr lang="zh-CN" altLang="en-US" dirty="0"/>
          </a:p>
        </p:txBody>
      </p:sp>
      <p:sp>
        <p:nvSpPr>
          <p:cNvPr id="4884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endParaRPr lang="en-US" altLang="zh-CN" sz="1200">
              <a:ea typeface="幼圆" pitchFamily="49" charset="-122"/>
            </a:endParaRPr>
          </a:p>
        </p:txBody>
      </p:sp>
      <p:pic>
        <p:nvPicPr>
          <p:cNvPr id="519170"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9170" y="1988840"/>
            <a:ext cx="8138214"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907704" y="5661248"/>
            <a:ext cx="3672408" cy="369332"/>
          </a:xfrm>
          <a:prstGeom prst="rect">
            <a:avLst/>
          </a:prstGeom>
          <a:noFill/>
        </p:spPr>
        <p:txBody>
          <a:bodyPr wrap="square" rtlCol="0">
            <a:spAutoFit/>
          </a:bodyPr>
          <a:lstStyle/>
          <a:p>
            <a:r>
              <a:rPr lang="en-US" altLang="zh-CN" sz="1800" b="1" dirty="0" smtClean="0">
                <a:solidFill>
                  <a:srgbClr val="FF0000"/>
                </a:solidFill>
                <a:latin typeface="+mn-lt"/>
                <a:ea typeface="+mn-ea"/>
              </a:rPr>
              <a:t>DSLAM</a:t>
            </a:r>
            <a:r>
              <a:rPr lang="zh-CN" altLang="en-US" sz="1800" b="1" dirty="0" smtClean="0">
                <a:latin typeface="+mn-lt"/>
                <a:ea typeface="+mn-ea"/>
              </a:rPr>
              <a:t>：数字用户线接入复用器</a:t>
            </a:r>
            <a:endParaRPr lang="zh-CN" altLang="en-US" sz="1800" b="1" dirty="0">
              <a:latin typeface="+mn-lt"/>
              <a:ea typeface="+mn-ea"/>
            </a:endParaRPr>
          </a:p>
        </p:txBody>
      </p:sp>
      <p:sp>
        <p:nvSpPr>
          <p:cNvPr id="6" name="TextBox 5"/>
          <p:cNvSpPr txBox="1"/>
          <p:nvPr/>
        </p:nvSpPr>
        <p:spPr>
          <a:xfrm>
            <a:off x="3419872" y="5291916"/>
            <a:ext cx="2376264" cy="369332"/>
          </a:xfrm>
          <a:prstGeom prst="rect">
            <a:avLst/>
          </a:prstGeom>
          <a:noFill/>
        </p:spPr>
        <p:txBody>
          <a:bodyPr wrap="square" rtlCol="0">
            <a:spAutoFit/>
          </a:bodyPr>
          <a:lstStyle/>
          <a:p>
            <a:r>
              <a:rPr lang="en-US" altLang="zh-CN" sz="1800" b="1" dirty="0" smtClean="0">
                <a:solidFill>
                  <a:srgbClr val="FF0000"/>
                </a:solidFill>
                <a:latin typeface="+mn-lt"/>
                <a:ea typeface="+mn-ea"/>
              </a:rPr>
              <a:t>POP</a:t>
            </a:r>
            <a:r>
              <a:rPr lang="zh-CN" altLang="en-US" sz="1800" b="1" dirty="0" smtClean="0">
                <a:latin typeface="+mn-lt"/>
                <a:ea typeface="+mn-ea"/>
              </a:rPr>
              <a:t>：</a:t>
            </a:r>
            <a:r>
              <a:rPr lang="en-US" altLang="zh-CN" sz="1800" b="1" dirty="0" smtClean="0">
                <a:latin typeface="+mn-lt"/>
                <a:ea typeface="+mn-ea"/>
              </a:rPr>
              <a:t>ISP</a:t>
            </a:r>
            <a:r>
              <a:rPr lang="zh-CN" altLang="en-US" sz="1800" b="1" dirty="0" smtClean="0">
                <a:latin typeface="+mn-lt"/>
                <a:ea typeface="+mn-ea"/>
              </a:rPr>
              <a:t>存点</a:t>
            </a:r>
            <a:endParaRPr lang="zh-CN" altLang="en-US" sz="1800" b="1" dirty="0">
              <a:latin typeface="+mn-lt"/>
              <a:ea typeface="+mn-ea"/>
            </a:endParaRPr>
          </a:p>
        </p:txBody>
      </p:sp>
      <p:sp>
        <p:nvSpPr>
          <p:cNvPr id="7" name="TextBox 6"/>
          <p:cNvSpPr txBox="1"/>
          <p:nvPr/>
        </p:nvSpPr>
        <p:spPr>
          <a:xfrm>
            <a:off x="5652120" y="5867980"/>
            <a:ext cx="3316808" cy="369332"/>
          </a:xfrm>
          <a:prstGeom prst="rect">
            <a:avLst/>
          </a:prstGeom>
          <a:noFill/>
        </p:spPr>
        <p:txBody>
          <a:bodyPr wrap="square" rtlCol="0">
            <a:spAutoFit/>
          </a:bodyPr>
          <a:lstStyle/>
          <a:p>
            <a:r>
              <a:rPr lang="en-US" altLang="zh-CN" sz="1800" b="1" dirty="0" smtClean="0">
                <a:solidFill>
                  <a:srgbClr val="FF0000"/>
                </a:solidFill>
                <a:latin typeface="+mn-lt"/>
                <a:ea typeface="+mn-ea"/>
              </a:rPr>
              <a:t>CMTS</a:t>
            </a:r>
            <a:r>
              <a:rPr lang="zh-CN" altLang="en-US" sz="1800" b="1" dirty="0" smtClean="0">
                <a:latin typeface="+mn-lt"/>
                <a:ea typeface="+mn-ea"/>
              </a:rPr>
              <a:t>：线缆</a:t>
            </a:r>
            <a:r>
              <a:rPr lang="en-US" altLang="zh-CN" sz="1800" b="1" dirty="0" smtClean="0">
                <a:latin typeface="+mn-lt"/>
                <a:ea typeface="+mn-ea"/>
              </a:rPr>
              <a:t>MODEM</a:t>
            </a:r>
            <a:r>
              <a:rPr lang="zh-CN" altLang="en-US" sz="1800" b="1" dirty="0" smtClean="0">
                <a:latin typeface="+mn-lt"/>
                <a:ea typeface="+mn-ea"/>
              </a:rPr>
              <a:t>终端系统</a:t>
            </a:r>
            <a:endParaRPr lang="zh-CN" altLang="en-US" sz="1800" b="1" dirty="0">
              <a:latin typeface="+mn-lt"/>
              <a:ea typeface="+mn-ea"/>
            </a:endParaRPr>
          </a:p>
        </p:txBody>
      </p:sp>
      <p:sp>
        <p:nvSpPr>
          <p:cNvPr id="8" name="TextBox 7"/>
          <p:cNvSpPr txBox="1"/>
          <p:nvPr/>
        </p:nvSpPr>
        <p:spPr>
          <a:xfrm>
            <a:off x="683568" y="3059668"/>
            <a:ext cx="2444398" cy="369332"/>
          </a:xfrm>
          <a:prstGeom prst="rect">
            <a:avLst/>
          </a:prstGeom>
          <a:noFill/>
        </p:spPr>
        <p:txBody>
          <a:bodyPr wrap="square" rtlCol="0">
            <a:spAutoFit/>
          </a:bodyPr>
          <a:lstStyle/>
          <a:p>
            <a:r>
              <a:rPr lang="en-US" altLang="zh-CN" sz="1800" b="1" dirty="0" smtClean="0">
                <a:solidFill>
                  <a:srgbClr val="FF0000"/>
                </a:solidFill>
                <a:latin typeface="+mn-lt"/>
                <a:ea typeface="+mn-ea"/>
              </a:rPr>
              <a:t>IXP</a:t>
            </a:r>
            <a:r>
              <a:rPr lang="zh-CN" altLang="en-US" sz="1800" b="1" dirty="0" smtClean="0">
                <a:latin typeface="+mn-lt"/>
                <a:ea typeface="+mn-ea"/>
              </a:rPr>
              <a:t>：</a:t>
            </a:r>
            <a:r>
              <a:rPr lang="en-US" altLang="zh-CN" sz="1800" b="1" dirty="0">
                <a:latin typeface="+mn-lt"/>
                <a:ea typeface="+mn-ea"/>
              </a:rPr>
              <a:t>Internet</a:t>
            </a:r>
            <a:r>
              <a:rPr lang="zh-CN" altLang="en-US" sz="1800" b="1" dirty="0">
                <a:latin typeface="+mn-lt"/>
                <a:ea typeface="+mn-ea"/>
              </a:rPr>
              <a:t>交换</a:t>
            </a:r>
            <a:r>
              <a:rPr lang="zh-CN" altLang="en-US" sz="1800" b="1" dirty="0" smtClean="0">
                <a:latin typeface="+mn-lt"/>
                <a:ea typeface="+mn-ea"/>
              </a:rPr>
              <a:t>点</a:t>
            </a:r>
            <a:endParaRPr lang="zh-CN" altLang="en-US" sz="1800" b="1" dirty="0">
              <a:latin typeface="+mn-lt"/>
              <a:ea typeface="+mn-ea"/>
            </a:endParaRPr>
          </a:p>
        </p:txBody>
      </p:sp>
      <p:sp>
        <p:nvSpPr>
          <p:cNvPr id="9"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3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1</a:t>
            </a:r>
            <a:endParaRPr lang="en-US" altLang="zh-CN" sz="1200" dirty="0">
              <a:latin typeface="幼圆" pitchFamily="49" charset="-122"/>
              <a:ea typeface="幼圆" pitchFamily="49" charset="-122"/>
            </a:endParaRPr>
          </a:p>
        </p:txBody>
      </p:sp>
    </p:spTree>
    <p:extLst>
      <p:ext uri="{BB962C8B-B14F-4D97-AF65-F5344CB8AC3E}">
        <p14:creationId xmlns:p14="http://schemas.microsoft.com/office/powerpoint/2010/main" val="2557714222"/>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p:txBody>
          <a:bodyPr/>
          <a:lstStyle/>
          <a:p>
            <a:r>
              <a:rPr lang="en-US" altLang="zh-CN" dirty="0"/>
              <a:t>ISP</a:t>
            </a:r>
            <a:endParaRPr lang="zh-CN" altLang="en-US" dirty="0"/>
          </a:p>
        </p:txBody>
      </p:sp>
      <p:sp>
        <p:nvSpPr>
          <p:cNvPr id="3" name="内容占位符 2"/>
          <p:cNvSpPr>
            <a:spLocks noGrp="1"/>
          </p:cNvSpPr>
          <p:nvPr>
            <p:ph sz="half" idx="1"/>
          </p:nvPr>
        </p:nvSpPr>
        <p:spPr>
          <a:xfrm>
            <a:off x="809625" y="1773238"/>
            <a:ext cx="3902075" cy="4608090"/>
          </a:xfrm>
        </p:spPr>
        <p:txBody>
          <a:bodyPr/>
          <a:lstStyle/>
          <a:p>
            <a:pPr>
              <a:lnSpc>
                <a:spcPct val="120000"/>
              </a:lnSpc>
            </a:pPr>
            <a:r>
              <a:rPr lang="en-US" altLang="zh-CN" sz="2000" dirty="0">
                <a:solidFill>
                  <a:srgbClr val="FF0000"/>
                </a:solidFill>
              </a:rPr>
              <a:t>Tier-1 ISP</a:t>
            </a:r>
          </a:p>
          <a:p>
            <a:pPr lvl="1">
              <a:lnSpc>
                <a:spcPct val="120000"/>
              </a:lnSpc>
            </a:pPr>
            <a:r>
              <a:rPr lang="zh-CN" altLang="en-US" sz="2000" dirty="0"/>
              <a:t>全球最高级别</a:t>
            </a:r>
            <a:r>
              <a:rPr lang="en-US" altLang="zh-CN" sz="2000" dirty="0"/>
              <a:t>ISP</a:t>
            </a:r>
            <a:r>
              <a:rPr lang="zh-CN" altLang="en-US" sz="2000" dirty="0"/>
              <a:t>，互不</a:t>
            </a:r>
            <a:r>
              <a:rPr lang="zh-CN" altLang="en-US" sz="2000" dirty="0" smtClean="0"/>
              <a:t>结算，一般负责国家级之间进行互连</a:t>
            </a:r>
            <a:endParaRPr lang="zh-CN" altLang="en-US" sz="2000" dirty="0"/>
          </a:p>
          <a:p>
            <a:pPr lvl="1">
              <a:lnSpc>
                <a:spcPct val="120000"/>
              </a:lnSpc>
            </a:pPr>
            <a:r>
              <a:rPr lang="zh-CN" altLang="en-US" sz="2000" dirty="0"/>
              <a:t>中国电信、中国联通</a:t>
            </a:r>
          </a:p>
          <a:p>
            <a:pPr lvl="1">
              <a:lnSpc>
                <a:spcPct val="120000"/>
              </a:lnSpc>
            </a:pPr>
            <a:r>
              <a:rPr lang="zh-CN" altLang="en-US" sz="2000" dirty="0"/>
              <a:t>美国</a:t>
            </a:r>
            <a:r>
              <a:rPr lang="en-US" altLang="zh-CN" sz="2000" dirty="0"/>
              <a:t>AT&amp;T</a:t>
            </a:r>
          </a:p>
          <a:p>
            <a:pPr lvl="1">
              <a:lnSpc>
                <a:spcPct val="120000"/>
              </a:lnSpc>
            </a:pPr>
            <a:r>
              <a:rPr lang="zh-CN" altLang="en-US" sz="2000" dirty="0"/>
              <a:t>美国</a:t>
            </a:r>
            <a:r>
              <a:rPr lang="en-US" altLang="zh-CN" sz="2000" dirty="0"/>
              <a:t>Verizon</a:t>
            </a:r>
          </a:p>
          <a:p>
            <a:pPr lvl="1">
              <a:lnSpc>
                <a:spcPct val="120000"/>
              </a:lnSpc>
            </a:pPr>
            <a:r>
              <a:rPr lang="zh-CN" altLang="en-US" sz="2000" dirty="0"/>
              <a:t>美国</a:t>
            </a:r>
            <a:r>
              <a:rPr lang="en-US" altLang="zh-CN" sz="2000" dirty="0"/>
              <a:t>Sprint</a:t>
            </a:r>
          </a:p>
          <a:p>
            <a:pPr lvl="1">
              <a:lnSpc>
                <a:spcPct val="120000"/>
              </a:lnSpc>
            </a:pPr>
            <a:r>
              <a:rPr lang="zh-CN" altLang="en-US" sz="2000" dirty="0"/>
              <a:t>日本</a:t>
            </a:r>
            <a:r>
              <a:rPr lang="en-US" altLang="zh-CN" sz="2000" dirty="0"/>
              <a:t>NTT</a:t>
            </a:r>
          </a:p>
          <a:p>
            <a:pPr lvl="1">
              <a:lnSpc>
                <a:spcPct val="120000"/>
              </a:lnSpc>
            </a:pPr>
            <a:r>
              <a:rPr lang="zh-CN" altLang="en-US" sz="2000" dirty="0"/>
              <a:t>日本</a:t>
            </a:r>
            <a:r>
              <a:rPr lang="en-US" altLang="zh-CN" sz="2000" dirty="0"/>
              <a:t>KDDI</a:t>
            </a:r>
          </a:p>
          <a:p>
            <a:pPr lvl="1">
              <a:lnSpc>
                <a:spcPct val="120000"/>
              </a:lnSpc>
            </a:pPr>
            <a:r>
              <a:rPr lang="zh-CN" altLang="en-US" sz="2000" dirty="0"/>
              <a:t>新加坡</a:t>
            </a:r>
            <a:r>
              <a:rPr lang="en-US" altLang="zh-CN" sz="2000" dirty="0" smtClean="0"/>
              <a:t>SingTel</a:t>
            </a:r>
            <a:endParaRPr lang="en-US" altLang="zh-CN" sz="2000" dirty="0"/>
          </a:p>
        </p:txBody>
      </p:sp>
      <p:sp>
        <p:nvSpPr>
          <p:cNvPr id="4" name="内容占位符 3"/>
          <p:cNvSpPr>
            <a:spLocks noGrp="1"/>
          </p:cNvSpPr>
          <p:nvPr>
            <p:ph sz="half" idx="2"/>
          </p:nvPr>
        </p:nvSpPr>
        <p:spPr>
          <a:xfrm>
            <a:off x="4864100" y="1773238"/>
            <a:ext cx="4051300" cy="4752106"/>
          </a:xfrm>
        </p:spPr>
        <p:txBody>
          <a:bodyPr/>
          <a:lstStyle/>
          <a:p>
            <a:pPr lvl="1">
              <a:lnSpc>
                <a:spcPct val="120000"/>
              </a:lnSpc>
            </a:pPr>
            <a:r>
              <a:rPr lang="zh-CN" altLang="en-US" sz="2000" dirty="0"/>
              <a:t>英国</a:t>
            </a:r>
            <a:r>
              <a:rPr lang="en-US" altLang="zh-CN" sz="2000" dirty="0"/>
              <a:t>British Telecom</a:t>
            </a:r>
          </a:p>
          <a:p>
            <a:pPr lvl="1">
              <a:lnSpc>
                <a:spcPct val="120000"/>
              </a:lnSpc>
            </a:pPr>
            <a:r>
              <a:rPr lang="zh-CN" altLang="en-US" sz="2000" dirty="0"/>
              <a:t>德国</a:t>
            </a:r>
            <a:r>
              <a:rPr lang="en-US" altLang="zh-CN" sz="2000" dirty="0"/>
              <a:t>Deutsche </a:t>
            </a:r>
            <a:r>
              <a:rPr lang="en-US" altLang="zh-CN" sz="2000" dirty="0" smtClean="0"/>
              <a:t>Telekom</a:t>
            </a:r>
          </a:p>
          <a:p>
            <a:pPr lvl="1">
              <a:lnSpc>
                <a:spcPct val="120000"/>
              </a:lnSpc>
            </a:pPr>
            <a:r>
              <a:rPr lang="en-US" altLang="zh-CN" sz="2000" dirty="0" smtClean="0"/>
              <a:t>……</a:t>
            </a:r>
            <a:endParaRPr lang="en-US" altLang="zh-CN" sz="2000" dirty="0"/>
          </a:p>
          <a:p>
            <a:pPr>
              <a:lnSpc>
                <a:spcPct val="120000"/>
              </a:lnSpc>
            </a:pPr>
            <a:r>
              <a:rPr lang="en-US" altLang="zh-CN" sz="2000" dirty="0">
                <a:solidFill>
                  <a:srgbClr val="FF0000"/>
                </a:solidFill>
              </a:rPr>
              <a:t>Tier-2 ISP</a:t>
            </a:r>
          </a:p>
          <a:p>
            <a:pPr lvl="1">
              <a:lnSpc>
                <a:spcPct val="120000"/>
              </a:lnSpc>
            </a:pPr>
            <a:r>
              <a:rPr lang="zh-CN" altLang="en-US" sz="2000" dirty="0"/>
              <a:t>往往需要向更高级别</a:t>
            </a:r>
            <a:r>
              <a:rPr lang="en-US" altLang="zh-CN" sz="2000" dirty="0"/>
              <a:t>ISP</a:t>
            </a:r>
            <a:r>
              <a:rPr lang="zh-CN" altLang="en-US" sz="2000" dirty="0"/>
              <a:t>交流量费</a:t>
            </a:r>
          </a:p>
          <a:p>
            <a:pPr lvl="1">
              <a:lnSpc>
                <a:spcPct val="120000"/>
              </a:lnSpc>
            </a:pPr>
            <a:r>
              <a:rPr lang="zh-CN" altLang="en-US" sz="2000" dirty="0" smtClean="0"/>
              <a:t>教育网</a:t>
            </a:r>
            <a:endParaRPr lang="en-US" altLang="zh-CN" sz="2000" dirty="0" smtClean="0"/>
          </a:p>
          <a:p>
            <a:pPr lvl="1">
              <a:lnSpc>
                <a:spcPct val="120000"/>
              </a:lnSpc>
            </a:pPr>
            <a:r>
              <a:rPr lang="zh-CN" altLang="en-US" sz="2000" dirty="0" smtClean="0"/>
              <a:t>中国移动</a:t>
            </a:r>
            <a:endParaRPr lang="en-US" altLang="zh-CN" sz="2000" dirty="0" smtClean="0"/>
          </a:p>
          <a:p>
            <a:pPr lvl="1">
              <a:lnSpc>
                <a:spcPct val="120000"/>
              </a:lnSpc>
            </a:pPr>
            <a:r>
              <a:rPr lang="en-US" altLang="zh-CN" sz="2000" dirty="0" smtClean="0"/>
              <a:t>……</a:t>
            </a:r>
          </a:p>
          <a:p>
            <a:pPr>
              <a:lnSpc>
                <a:spcPct val="120000"/>
              </a:lnSpc>
            </a:pPr>
            <a:r>
              <a:rPr lang="en-US" altLang="zh-CN" sz="2000" dirty="0" smtClean="0">
                <a:solidFill>
                  <a:srgbClr val="FF0000"/>
                </a:solidFill>
              </a:rPr>
              <a:t>Tier-3 ISP</a:t>
            </a:r>
          </a:p>
          <a:p>
            <a:pPr lvl="1">
              <a:lnSpc>
                <a:spcPct val="120000"/>
              </a:lnSpc>
            </a:pPr>
            <a:r>
              <a:rPr lang="zh-CN" altLang="en-US" sz="2000" dirty="0" smtClean="0">
                <a:solidFill>
                  <a:schemeClr val="tx1"/>
                </a:solidFill>
              </a:rPr>
              <a:t>完全购买流量</a:t>
            </a:r>
            <a:endParaRPr lang="en-US" altLang="zh-CN" sz="2000" dirty="0">
              <a:solidFill>
                <a:schemeClr val="tx1"/>
              </a:solidFill>
            </a:endParaRPr>
          </a:p>
        </p:txBody>
      </p:sp>
      <p:sp>
        <p:nvSpPr>
          <p:cNvPr id="4884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endParaRPr lang="en-US" altLang="zh-CN" sz="1200">
              <a:ea typeface="幼圆" pitchFamily="49" charset="-122"/>
            </a:endParaRPr>
          </a:p>
        </p:txBody>
      </p:sp>
      <p:sp>
        <p:nvSpPr>
          <p:cNvPr id="11"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3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2</a:t>
            </a:r>
            <a:endParaRPr lang="en-US" altLang="zh-CN" sz="1200" dirty="0">
              <a:latin typeface="幼圆" pitchFamily="49" charset="-122"/>
              <a:ea typeface="幼圆" pitchFamily="49" charset="-122"/>
            </a:endParaRPr>
          </a:p>
        </p:txBody>
      </p:sp>
    </p:spTree>
    <p:extLst>
      <p:ext uri="{BB962C8B-B14F-4D97-AF65-F5344CB8AC3E}">
        <p14:creationId xmlns:p14="http://schemas.microsoft.com/office/powerpoint/2010/main" val="3739902892"/>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p:txBody>
          <a:bodyPr/>
          <a:lstStyle/>
          <a:p>
            <a:r>
              <a:rPr lang="zh-CN" altLang="en-US" dirty="0"/>
              <a:t>接入网</a:t>
            </a:r>
          </a:p>
        </p:txBody>
      </p:sp>
      <p:sp>
        <p:nvSpPr>
          <p:cNvPr id="6" name="内容占位符 5"/>
          <p:cNvSpPr>
            <a:spLocks noGrp="1"/>
          </p:cNvSpPr>
          <p:nvPr>
            <p:ph idx="1"/>
          </p:nvPr>
        </p:nvSpPr>
        <p:spPr/>
        <p:txBody>
          <a:bodyPr/>
          <a:lstStyle/>
          <a:p>
            <a:pPr>
              <a:lnSpc>
                <a:spcPct val="120000"/>
              </a:lnSpc>
            </a:pPr>
            <a:r>
              <a:rPr lang="zh-CN" altLang="en-US" sz="2400" dirty="0" smtClean="0">
                <a:solidFill>
                  <a:srgbClr val="FF0000"/>
                </a:solidFill>
              </a:rPr>
              <a:t>目标</a:t>
            </a:r>
            <a:r>
              <a:rPr lang="zh-CN" altLang="en-US" sz="2400" dirty="0" smtClean="0"/>
              <a:t>：将</a:t>
            </a:r>
            <a:r>
              <a:rPr lang="zh-CN" altLang="en-US" sz="2400" dirty="0"/>
              <a:t>主机连接到</a:t>
            </a:r>
            <a:r>
              <a:rPr lang="zh-CN" altLang="en-US" sz="2400" dirty="0">
                <a:solidFill>
                  <a:srgbClr val="0000FF"/>
                </a:solidFill>
              </a:rPr>
              <a:t>边缘</a:t>
            </a:r>
            <a:r>
              <a:rPr lang="zh-CN" altLang="en-US" sz="2400" dirty="0" smtClean="0">
                <a:solidFill>
                  <a:srgbClr val="0000FF"/>
                </a:solidFill>
              </a:rPr>
              <a:t>路由器</a:t>
            </a:r>
            <a:r>
              <a:rPr lang="zh-CN" altLang="en-US" sz="2400" dirty="0" smtClean="0"/>
              <a:t>（是主机去</a:t>
            </a:r>
            <a:r>
              <a:rPr lang="zh-CN" altLang="en-US" sz="2400" dirty="0"/>
              <a:t>往任何其他</a:t>
            </a:r>
            <a:r>
              <a:rPr lang="zh-CN" altLang="en-US" sz="2400" dirty="0" smtClean="0"/>
              <a:t>远程主机的</a:t>
            </a:r>
            <a:r>
              <a:rPr lang="zh-CN" altLang="en-US" sz="2400" dirty="0"/>
              <a:t>路径上的第一台</a:t>
            </a:r>
            <a:r>
              <a:rPr lang="zh-CN" altLang="en-US" sz="2400" dirty="0" smtClean="0"/>
              <a:t>路由器）</a:t>
            </a:r>
            <a:endParaRPr lang="zh-CN" altLang="en-US" sz="2400" dirty="0"/>
          </a:p>
          <a:p>
            <a:pPr>
              <a:lnSpc>
                <a:spcPct val="120000"/>
              </a:lnSpc>
            </a:pPr>
            <a:r>
              <a:rPr lang="zh-CN" altLang="en-US" sz="2400" dirty="0" smtClean="0">
                <a:solidFill>
                  <a:srgbClr val="FF0000"/>
                </a:solidFill>
              </a:rPr>
              <a:t>常用接入技术</a:t>
            </a:r>
            <a:endParaRPr lang="zh-CN" altLang="en-US" sz="2400" dirty="0">
              <a:solidFill>
                <a:srgbClr val="FF0000"/>
              </a:solidFill>
            </a:endParaRPr>
          </a:p>
          <a:p>
            <a:pPr lvl="1">
              <a:lnSpc>
                <a:spcPct val="120000"/>
              </a:lnSpc>
            </a:pPr>
            <a:r>
              <a:rPr lang="zh-CN" altLang="en-US" sz="2400" dirty="0">
                <a:solidFill>
                  <a:srgbClr val="0000FF"/>
                </a:solidFill>
              </a:rPr>
              <a:t>有线网络接入技术</a:t>
            </a:r>
            <a:r>
              <a:rPr lang="zh-CN" altLang="en-US" sz="2400" dirty="0"/>
              <a:t>：光纤到户</a:t>
            </a:r>
            <a:r>
              <a:rPr lang="en-US" altLang="zh-CN" sz="2400" dirty="0" smtClean="0"/>
              <a:t>FTTH</a:t>
            </a:r>
            <a:r>
              <a:rPr lang="zh-CN" altLang="en-US" sz="2400" dirty="0" smtClean="0"/>
              <a:t>、以太网、同轴电缆、双绞线</a:t>
            </a:r>
            <a:r>
              <a:rPr lang="zh-CN" altLang="en-US" sz="2400" dirty="0"/>
              <a:t>的</a:t>
            </a:r>
            <a:r>
              <a:rPr lang="en-US" altLang="zh-CN" sz="2400" dirty="0" smtClean="0"/>
              <a:t>DSL</a:t>
            </a:r>
            <a:r>
              <a:rPr lang="zh-CN" altLang="en-US" sz="2400" dirty="0" smtClean="0"/>
              <a:t>、古老</a:t>
            </a:r>
            <a:r>
              <a:rPr lang="zh-CN" altLang="en-US" sz="2400" dirty="0"/>
              <a:t>的拨号上网</a:t>
            </a:r>
          </a:p>
          <a:p>
            <a:pPr lvl="1">
              <a:lnSpc>
                <a:spcPct val="120000"/>
              </a:lnSpc>
            </a:pPr>
            <a:r>
              <a:rPr lang="zh-CN" altLang="en-US" sz="2400" dirty="0">
                <a:solidFill>
                  <a:srgbClr val="0000FF"/>
                </a:solidFill>
              </a:rPr>
              <a:t>无线网络接入技术</a:t>
            </a:r>
            <a:r>
              <a:rPr lang="zh-CN" altLang="en-US" sz="2400" dirty="0"/>
              <a:t>：</a:t>
            </a:r>
            <a:r>
              <a:rPr lang="en-US" altLang="zh-CN" sz="2400" dirty="0" err="1"/>
              <a:t>WiFi</a:t>
            </a:r>
            <a:r>
              <a:rPr lang="zh-CN" altLang="en-US" sz="2400" dirty="0"/>
              <a:t>、</a:t>
            </a:r>
            <a:r>
              <a:rPr lang="en-US" altLang="zh-CN" sz="2400" dirty="0" smtClean="0"/>
              <a:t>4G/5G</a:t>
            </a:r>
            <a:r>
              <a:rPr lang="zh-CN" altLang="en-US" sz="2400" dirty="0" smtClean="0"/>
              <a:t>、卫星</a:t>
            </a:r>
            <a:r>
              <a:rPr lang="zh-CN" altLang="en-US" sz="2400" dirty="0"/>
              <a:t>广域覆盖</a:t>
            </a:r>
          </a:p>
          <a:p>
            <a:pPr>
              <a:lnSpc>
                <a:spcPct val="120000"/>
              </a:lnSpc>
            </a:pPr>
            <a:r>
              <a:rPr lang="zh-CN" altLang="en-US" sz="2400" dirty="0">
                <a:solidFill>
                  <a:srgbClr val="FF0000"/>
                </a:solidFill>
              </a:rPr>
              <a:t>接入场景</a:t>
            </a:r>
            <a:r>
              <a:rPr lang="zh-CN" altLang="en-US" sz="2400" dirty="0"/>
              <a:t>：住宅（家庭）接入网，机构（学校、公司）</a:t>
            </a:r>
            <a:r>
              <a:rPr lang="zh-CN" altLang="en-US" sz="2400" dirty="0" smtClean="0"/>
              <a:t>接入网</a:t>
            </a:r>
            <a:r>
              <a:rPr lang="zh-CN" altLang="en-US" sz="2400" dirty="0"/>
              <a:t>，移动接入网络（</a:t>
            </a:r>
            <a:r>
              <a:rPr lang="en-US" altLang="zh-CN" sz="2400" dirty="0" err="1"/>
              <a:t>WiFi</a:t>
            </a:r>
            <a:r>
              <a:rPr lang="zh-CN" altLang="en-US" sz="2400" dirty="0"/>
              <a:t>、</a:t>
            </a:r>
            <a:r>
              <a:rPr lang="en-US" altLang="zh-CN" sz="2400" dirty="0"/>
              <a:t>4G/5G</a:t>
            </a:r>
            <a:r>
              <a:rPr lang="zh-CN" altLang="en-US" sz="2400" dirty="0" smtClean="0"/>
              <a:t>）</a:t>
            </a:r>
            <a:endParaRPr lang="en-US" altLang="zh-CN" sz="2400" dirty="0" smtClean="0"/>
          </a:p>
          <a:p>
            <a:pPr>
              <a:lnSpc>
                <a:spcPct val="120000"/>
              </a:lnSpc>
            </a:pPr>
            <a:r>
              <a:rPr lang="zh-CN" altLang="en-US" sz="2400" dirty="0"/>
              <a:t>各种</a:t>
            </a:r>
            <a:r>
              <a:rPr lang="zh-CN" altLang="en-US" sz="2400" dirty="0">
                <a:solidFill>
                  <a:srgbClr val="0000FF"/>
                </a:solidFill>
              </a:rPr>
              <a:t>异构网络</a:t>
            </a:r>
            <a:r>
              <a:rPr lang="zh-CN" altLang="en-US" sz="2400" dirty="0"/>
              <a:t>通过</a:t>
            </a:r>
            <a:r>
              <a:rPr lang="zh-CN" altLang="en-US" sz="2400" dirty="0">
                <a:solidFill>
                  <a:srgbClr val="0000FF"/>
                </a:solidFill>
              </a:rPr>
              <a:t>边缘路由器</a:t>
            </a:r>
            <a:r>
              <a:rPr lang="zh-CN" altLang="en-US" sz="2400" dirty="0" smtClean="0"/>
              <a:t>接入</a:t>
            </a:r>
            <a:endParaRPr lang="zh-CN" altLang="en-US" sz="2400" dirty="0"/>
          </a:p>
        </p:txBody>
      </p:sp>
      <p:sp>
        <p:nvSpPr>
          <p:cNvPr id="48845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endParaRPr lang="en-US" altLang="zh-CN" sz="1200">
              <a:ea typeface="幼圆" pitchFamily="49" charset="-122"/>
            </a:endParaRPr>
          </a:p>
        </p:txBody>
      </p:sp>
      <p:sp>
        <p:nvSpPr>
          <p:cNvPr id="9"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extLst>
      <p:ext uri="{BB962C8B-B14F-4D97-AF65-F5344CB8AC3E}">
        <p14:creationId xmlns:p14="http://schemas.microsoft.com/office/powerpoint/2010/main" val="2604178364"/>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4" name="Rectangle 2"/>
          <p:cNvSpPr>
            <a:spLocks noGrp="1" noChangeArrowheads="1"/>
          </p:cNvSpPr>
          <p:nvPr>
            <p:ph type="title"/>
          </p:nvPr>
        </p:nvSpPr>
        <p:spPr/>
        <p:txBody>
          <a:bodyPr/>
          <a:lstStyle/>
          <a:p>
            <a:r>
              <a:rPr lang="en-US" altLang="zh-CN" sz="4000"/>
              <a:t>Internet</a:t>
            </a:r>
            <a:r>
              <a:rPr lang="zh-CN" altLang="en-US" sz="4000"/>
              <a:t>在中国</a:t>
            </a:r>
            <a:br>
              <a:rPr lang="zh-CN" altLang="en-US" sz="4000"/>
            </a:br>
            <a:r>
              <a:rPr lang="zh-CN" altLang="en-US" sz="3200"/>
              <a:t>（网络建设）</a:t>
            </a:r>
          </a:p>
        </p:txBody>
      </p:sp>
      <p:sp>
        <p:nvSpPr>
          <p:cNvPr id="4894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endParaRPr lang="en-US" altLang="zh-CN" sz="1200">
              <a:ea typeface="幼圆" pitchFamily="49" charset="-122"/>
            </a:endParaRPr>
          </a:p>
        </p:txBody>
      </p:sp>
      <p:sp>
        <p:nvSpPr>
          <p:cNvPr id="489476" name="Rectangle 4"/>
          <p:cNvSpPr>
            <a:spLocks noGrp="1" noChangeArrowheads="1"/>
          </p:cNvSpPr>
          <p:nvPr>
            <p:ph type="body" idx="1"/>
          </p:nvPr>
        </p:nvSpPr>
        <p:spPr/>
        <p:txBody>
          <a:bodyPr/>
          <a:lstStyle/>
          <a:p>
            <a:pPr>
              <a:lnSpc>
                <a:spcPct val="95000"/>
              </a:lnSpc>
            </a:pPr>
            <a:r>
              <a:rPr lang="zh-CN" altLang="en-US" sz="2800" dirty="0" smtClean="0"/>
              <a:t>中国</a:t>
            </a:r>
            <a:r>
              <a:rPr lang="zh-CN" altLang="en-US" sz="2800" dirty="0"/>
              <a:t>公用计算机互联网 </a:t>
            </a:r>
            <a:r>
              <a:rPr lang="en-US" altLang="zh-CN" sz="2800" dirty="0"/>
              <a:t>CHINANET</a:t>
            </a:r>
          </a:p>
          <a:p>
            <a:pPr>
              <a:lnSpc>
                <a:spcPct val="95000"/>
              </a:lnSpc>
            </a:pPr>
            <a:r>
              <a:rPr lang="zh-CN" altLang="en-US" sz="2800" dirty="0"/>
              <a:t>中国教育和科研计算机网 </a:t>
            </a:r>
            <a:r>
              <a:rPr lang="en-US" altLang="zh-CN" sz="2800" dirty="0"/>
              <a:t>CERNET</a:t>
            </a:r>
          </a:p>
          <a:p>
            <a:pPr>
              <a:lnSpc>
                <a:spcPct val="95000"/>
              </a:lnSpc>
            </a:pPr>
            <a:r>
              <a:rPr lang="zh-CN" altLang="en-US" sz="2800" dirty="0"/>
              <a:t>中国科学技术网 </a:t>
            </a:r>
            <a:r>
              <a:rPr lang="en-US" altLang="zh-CN" sz="2800" dirty="0"/>
              <a:t>CSTNET</a:t>
            </a:r>
          </a:p>
          <a:p>
            <a:pPr>
              <a:lnSpc>
                <a:spcPct val="95000"/>
              </a:lnSpc>
            </a:pPr>
            <a:r>
              <a:rPr lang="zh-CN" altLang="en-US" sz="2800" dirty="0"/>
              <a:t>中国联通互联网 </a:t>
            </a:r>
            <a:r>
              <a:rPr lang="en-US" altLang="zh-CN" sz="2800" dirty="0"/>
              <a:t>UNINET</a:t>
            </a:r>
          </a:p>
          <a:p>
            <a:pPr>
              <a:lnSpc>
                <a:spcPct val="95000"/>
              </a:lnSpc>
            </a:pPr>
            <a:r>
              <a:rPr lang="zh-CN" altLang="en-US" sz="2800" dirty="0"/>
              <a:t>中国网通公用互联网 </a:t>
            </a:r>
            <a:r>
              <a:rPr lang="en-US" altLang="zh-CN" sz="2800" dirty="0"/>
              <a:t>CNCNET</a:t>
            </a:r>
          </a:p>
          <a:p>
            <a:pPr>
              <a:lnSpc>
                <a:spcPct val="95000"/>
              </a:lnSpc>
            </a:pPr>
            <a:r>
              <a:rPr lang="zh-CN" altLang="en-US" sz="2800" dirty="0"/>
              <a:t>中国国际经济贸易互联网 </a:t>
            </a:r>
            <a:r>
              <a:rPr lang="en-US" altLang="zh-CN" sz="2800" dirty="0"/>
              <a:t>CIETNET</a:t>
            </a:r>
          </a:p>
          <a:p>
            <a:pPr>
              <a:lnSpc>
                <a:spcPct val="95000"/>
              </a:lnSpc>
            </a:pPr>
            <a:r>
              <a:rPr lang="zh-CN" altLang="en-US" sz="2800" dirty="0"/>
              <a:t>中国移动互联网 </a:t>
            </a:r>
            <a:r>
              <a:rPr lang="en-US" altLang="zh-CN" sz="2800" dirty="0"/>
              <a:t>CMNET</a:t>
            </a:r>
          </a:p>
          <a:p>
            <a:pPr>
              <a:lnSpc>
                <a:spcPct val="95000"/>
              </a:lnSpc>
            </a:pPr>
            <a:r>
              <a:rPr lang="zh-CN" altLang="en-US" sz="2800" dirty="0"/>
              <a:t>中国长城互联网 </a:t>
            </a:r>
            <a:r>
              <a:rPr lang="en-US" altLang="zh-CN" sz="2800" dirty="0" smtClean="0"/>
              <a:t>CGWNET</a:t>
            </a:r>
            <a:endParaRPr lang="zh-CN" altLang="en-US" sz="2800" dirty="0"/>
          </a:p>
          <a:p>
            <a:pPr>
              <a:lnSpc>
                <a:spcPct val="95000"/>
              </a:lnSpc>
            </a:pPr>
            <a:r>
              <a:rPr lang="zh-CN" altLang="en-US" sz="2800" dirty="0"/>
              <a:t>中国卫星集团互联网 </a:t>
            </a:r>
            <a:r>
              <a:rPr lang="en-US" altLang="zh-CN" sz="2800" dirty="0" smtClean="0"/>
              <a:t>CSNET</a:t>
            </a:r>
            <a:r>
              <a:rPr lang="zh-CN" altLang="en-US" sz="2800" dirty="0" smtClean="0"/>
              <a:t> </a:t>
            </a:r>
            <a:endParaRPr lang="zh-CN" altLang="en-US" sz="2800" dirty="0"/>
          </a:p>
        </p:txBody>
      </p:sp>
      <p:sp>
        <p:nvSpPr>
          <p:cNvPr id="48947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Grp="1" noChangeArrowheads="1"/>
          </p:cNvSpPr>
          <p:nvPr>
            <p:ph type="title"/>
          </p:nvPr>
        </p:nvSpPr>
        <p:spPr/>
        <p:txBody>
          <a:bodyPr/>
          <a:lstStyle/>
          <a:p>
            <a:r>
              <a:rPr lang="en-US" altLang="zh-CN" sz="4000"/>
              <a:t>Internet</a:t>
            </a:r>
            <a:r>
              <a:rPr lang="zh-CN" altLang="en-US" sz="4000"/>
              <a:t>在中国</a:t>
            </a:r>
            <a:br>
              <a:rPr lang="zh-CN" altLang="en-US" sz="4000"/>
            </a:br>
            <a:r>
              <a:rPr lang="zh-CN" altLang="en-US" sz="3200"/>
              <a:t>（发展情况）</a:t>
            </a:r>
          </a:p>
        </p:txBody>
      </p:sp>
      <p:sp>
        <p:nvSpPr>
          <p:cNvPr id="4904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endParaRPr lang="en-US" altLang="zh-CN" sz="1200">
              <a:ea typeface="幼圆" pitchFamily="49" charset="-122"/>
            </a:endParaRPr>
          </a:p>
        </p:txBody>
      </p:sp>
      <p:graphicFrame>
        <p:nvGraphicFramePr>
          <p:cNvPr id="490599" name="Group 103"/>
          <p:cNvGraphicFramePr>
            <a:graphicFrameLocks noGrp="1"/>
          </p:cNvGraphicFramePr>
          <p:nvPr>
            <p:ph type="tbl" idx="1"/>
            <p:extLst>
              <p:ext uri="{D42A27DB-BD31-4B8C-83A1-F6EECF244321}">
                <p14:modId xmlns:p14="http://schemas.microsoft.com/office/powerpoint/2010/main" val="2424189802"/>
              </p:ext>
            </p:extLst>
          </p:nvPr>
        </p:nvGraphicFramePr>
        <p:xfrm>
          <a:off x="827088" y="1773238"/>
          <a:ext cx="7958137" cy="4170556"/>
        </p:xfrm>
        <a:graphic>
          <a:graphicData uri="http://schemas.openxmlformats.org/drawingml/2006/table">
            <a:tbl>
              <a:tblPr/>
              <a:tblGrid>
                <a:gridCol w="1008062"/>
                <a:gridCol w="1584325"/>
                <a:gridCol w="1296988"/>
                <a:gridCol w="1223962"/>
                <a:gridCol w="1008063"/>
                <a:gridCol w="1836737"/>
              </a:tblGrid>
              <a:tr h="495300">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1800" b="1" i="0" u="none" strike="noStrike" cap="none" normalizeH="0" baseline="0" dirty="0" smtClean="0">
                          <a:ln>
                            <a:noFill/>
                          </a:ln>
                          <a:solidFill>
                            <a:srgbClr val="000000"/>
                          </a:solidFill>
                          <a:effectLst/>
                          <a:latin typeface="Arial" charset="0"/>
                          <a:ea typeface="华文楷体" pitchFamily="2" charset="-122"/>
                        </a:rPr>
                        <a:t>统计</a:t>
                      </a:r>
                    </a:p>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1800" b="1" i="0" u="none" strike="noStrike" cap="none" normalizeH="0" baseline="0" dirty="0" smtClean="0">
                          <a:ln>
                            <a:noFill/>
                          </a:ln>
                          <a:solidFill>
                            <a:srgbClr val="000000"/>
                          </a:solidFill>
                          <a:effectLst/>
                          <a:latin typeface="Arial" charset="0"/>
                          <a:ea typeface="华文楷体" pitchFamily="2" charset="-122"/>
                        </a:rPr>
                        <a:t>时间</a:t>
                      </a:r>
                    </a:p>
                  </a:txBody>
                  <a:tcPr marL="0" marR="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1800" b="1" i="0" u="none" strike="noStrike" cap="none" normalizeH="0" baseline="0" dirty="0" smtClean="0">
                          <a:ln>
                            <a:noFill/>
                          </a:ln>
                          <a:solidFill>
                            <a:srgbClr val="000000"/>
                          </a:solidFill>
                          <a:effectLst/>
                          <a:latin typeface="Arial" charset="0"/>
                          <a:ea typeface="华文楷体" pitchFamily="2" charset="-122"/>
                        </a:rPr>
                        <a:t>上网计算机数</a:t>
                      </a:r>
                    </a:p>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1800" b="1" i="0" u="none" strike="noStrike" cap="none" normalizeH="0" baseline="0" dirty="0" smtClean="0">
                          <a:ln>
                            <a:noFill/>
                          </a:ln>
                          <a:solidFill>
                            <a:srgbClr val="000000"/>
                          </a:solidFill>
                          <a:effectLst/>
                          <a:latin typeface="Arial" charset="0"/>
                          <a:ea typeface="华文楷体" pitchFamily="2" charset="-122"/>
                        </a:rPr>
                        <a:t>（万）</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1800" b="1" i="0" u="none" strike="noStrike" cap="none" normalizeH="0" baseline="0" dirty="0" smtClean="0">
                          <a:ln>
                            <a:noFill/>
                          </a:ln>
                          <a:solidFill>
                            <a:srgbClr val="000000"/>
                          </a:solidFill>
                          <a:effectLst/>
                          <a:latin typeface="Arial" charset="0"/>
                          <a:ea typeface="华文楷体" pitchFamily="2" charset="-122"/>
                        </a:rPr>
                        <a:t>上网用户数</a:t>
                      </a:r>
                    </a:p>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1800" b="1" i="0" u="none" strike="noStrike" cap="none" normalizeH="0" baseline="0" dirty="0" smtClean="0">
                          <a:ln>
                            <a:noFill/>
                          </a:ln>
                          <a:solidFill>
                            <a:srgbClr val="000000"/>
                          </a:solidFill>
                          <a:effectLst/>
                          <a:latin typeface="Arial" charset="0"/>
                          <a:ea typeface="华文楷体" pitchFamily="2" charset="-122"/>
                        </a:rPr>
                        <a:t>（万）</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dirty="0" err="1" smtClean="0">
                          <a:ln>
                            <a:noFill/>
                          </a:ln>
                          <a:solidFill>
                            <a:srgbClr val="000000"/>
                          </a:solidFill>
                          <a:effectLst/>
                          <a:latin typeface="Arial" charset="0"/>
                          <a:ea typeface="华文楷体" pitchFamily="2" charset="-122"/>
                        </a:rPr>
                        <a:t>cn</a:t>
                      </a:r>
                      <a:r>
                        <a:rPr kumimoji="1" lang="zh-CN" altLang="en-US" sz="1800" b="1" i="0" u="none" strike="noStrike" cap="none" normalizeH="0" baseline="0" dirty="0" smtClean="0">
                          <a:ln>
                            <a:noFill/>
                          </a:ln>
                          <a:solidFill>
                            <a:srgbClr val="000000"/>
                          </a:solidFill>
                          <a:effectLst/>
                          <a:latin typeface="Arial" charset="0"/>
                          <a:ea typeface="华文楷体" pitchFamily="2" charset="-122"/>
                        </a:rPr>
                        <a:t>下注册的域名数</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dirty="0" smtClean="0">
                          <a:ln>
                            <a:noFill/>
                          </a:ln>
                          <a:solidFill>
                            <a:srgbClr val="000000"/>
                          </a:solidFill>
                          <a:effectLst/>
                          <a:latin typeface="Arial" charset="0"/>
                          <a:ea typeface="华文楷体" pitchFamily="2" charset="-122"/>
                        </a:rPr>
                        <a:t>www</a:t>
                      </a:r>
                    </a:p>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1800" b="1" i="0" u="none" strike="noStrike" cap="none" normalizeH="0" baseline="0" dirty="0" smtClean="0">
                          <a:ln>
                            <a:noFill/>
                          </a:ln>
                          <a:solidFill>
                            <a:srgbClr val="000000"/>
                          </a:solidFill>
                          <a:effectLst/>
                          <a:latin typeface="Arial" charset="0"/>
                          <a:ea typeface="华文楷体" pitchFamily="2" charset="-122"/>
                        </a:rPr>
                        <a:t>站点数</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1800" b="1" i="0" u="none" strike="noStrike" cap="none" normalizeH="0" baseline="0" dirty="0" smtClean="0">
                          <a:ln>
                            <a:noFill/>
                          </a:ln>
                          <a:solidFill>
                            <a:srgbClr val="000000"/>
                          </a:solidFill>
                          <a:effectLst/>
                          <a:latin typeface="Arial" charset="0"/>
                          <a:ea typeface="华文楷体" pitchFamily="2" charset="-122"/>
                        </a:rPr>
                        <a:t>国际线路总容量</a:t>
                      </a:r>
                    </a:p>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zh-CN" altLang="en-US" sz="1800" b="1" i="0" u="none" strike="noStrike" cap="none" normalizeH="0" baseline="0" dirty="0" smtClean="0">
                          <a:ln>
                            <a:noFill/>
                          </a:ln>
                          <a:solidFill>
                            <a:srgbClr val="000000"/>
                          </a:solidFill>
                          <a:effectLst/>
                          <a:latin typeface="Arial" charset="0"/>
                          <a:ea typeface="华文楷体" pitchFamily="2" charset="-122"/>
                        </a:rPr>
                        <a:t>（</a:t>
                      </a:r>
                      <a:r>
                        <a:rPr kumimoji="1" lang="en-US" altLang="zh-CN" sz="1800" b="1" i="0" u="none" strike="noStrike" cap="none" normalizeH="0" baseline="0" dirty="0" smtClean="0">
                          <a:ln>
                            <a:noFill/>
                          </a:ln>
                          <a:solidFill>
                            <a:srgbClr val="000000"/>
                          </a:solidFill>
                          <a:effectLst/>
                          <a:latin typeface="Arial" charset="0"/>
                          <a:ea typeface="华文楷体" pitchFamily="2" charset="-122"/>
                        </a:rPr>
                        <a:t>Mbps</a:t>
                      </a:r>
                      <a:r>
                        <a:rPr kumimoji="1" lang="zh-CN" altLang="en-US" sz="1800" b="1" i="0" u="none" strike="noStrike" cap="none" normalizeH="0" baseline="0" dirty="0" smtClean="0">
                          <a:ln>
                            <a:noFill/>
                          </a:ln>
                          <a:solidFill>
                            <a:srgbClr val="000000"/>
                          </a:solidFill>
                          <a:effectLst/>
                          <a:latin typeface="Arial" charset="0"/>
                          <a:ea typeface="华文楷体" pitchFamily="2" charset="-122"/>
                        </a:rPr>
                        <a:t>）</a:t>
                      </a:r>
                    </a:p>
                  </a:txBody>
                  <a:tcPr marL="0" marR="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496888">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1997.10</a:t>
                      </a:r>
                    </a:p>
                  </a:txBody>
                  <a:tcPr marL="0" marR="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29.9</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62</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4066</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1500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25.408</a:t>
                      </a:r>
                    </a:p>
                  </a:txBody>
                  <a:tcPr marL="0" marR="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5300">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1999.1</a:t>
                      </a:r>
                    </a:p>
                  </a:txBody>
                  <a:tcPr marL="0" marR="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74.7</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210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18396</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5300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143.256</a:t>
                      </a:r>
                    </a:p>
                  </a:txBody>
                  <a:tcPr marL="0" marR="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6888">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2001.1</a:t>
                      </a:r>
                    </a:p>
                  </a:txBody>
                  <a:tcPr marL="0" marR="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892</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2250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122099</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265405</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2799</a:t>
                      </a:r>
                    </a:p>
                  </a:txBody>
                  <a:tcPr marL="0" marR="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5300">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2003.1</a:t>
                      </a:r>
                    </a:p>
                  </a:txBody>
                  <a:tcPr marL="0" marR="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2083</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5910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179544</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371600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9380</a:t>
                      </a:r>
                    </a:p>
                  </a:txBody>
                  <a:tcPr marL="0" marR="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6888">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2005.1</a:t>
                      </a:r>
                    </a:p>
                  </a:txBody>
                  <a:tcPr marL="0" marR="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4160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9400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432077</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668900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74429</a:t>
                      </a:r>
                    </a:p>
                  </a:txBody>
                  <a:tcPr marL="0" marR="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5300">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2007.1</a:t>
                      </a:r>
                    </a:p>
                  </a:txBody>
                  <a:tcPr marL="0" marR="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5940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13700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1803393</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843000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smtClean="0">
                          <a:ln>
                            <a:noFill/>
                          </a:ln>
                          <a:solidFill>
                            <a:srgbClr val="000000"/>
                          </a:solidFill>
                          <a:effectLst/>
                          <a:latin typeface="Arial" charset="0"/>
                          <a:ea typeface="华文楷体" pitchFamily="2" charset="-122"/>
                        </a:rPr>
                        <a:t>256696</a:t>
                      </a:r>
                    </a:p>
                  </a:txBody>
                  <a:tcPr marL="0" marR="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6888">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dirty="0" smtClean="0">
                          <a:ln>
                            <a:noFill/>
                          </a:ln>
                          <a:solidFill>
                            <a:srgbClr val="000000"/>
                          </a:solidFill>
                          <a:effectLst/>
                          <a:latin typeface="Arial" charset="0"/>
                          <a:ea typeface="华文楷体" pitchFamily="2" charset="-122"/>
                        </a:rPr>
                        <a:t>2023.12</a:t>
                      </a:r>
                    </a:p>
                  </a:txBody>
                  <a:tcPr marL="0" marR="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endParaRPr kumimoji="1" lang="en-US" altLang="zh-CN" sz="1800" b="1" i="0" u="none" strike="noStrike" cap="none" normalizeH="0" baseline="0" dirty="0" smtClean="0">
                        <a:ln>
                          <a:noFill/>
                        </a:ln>
                        <a:solidFill>
                          <a:srgbClr val="000000"/>
                        </a:solidFill>
                        <a:effectLst/>
                        <a:latin typeface="Arial" charset="0"/>
                        <a:ea typeface="华文楷体" pitchFamily="2" charset="-122"/>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dirty="0" smtClean="0">
                          <a:ln>
                            <a:noFill/>
                          </a:ln>
                          <a:solidFill>
                            <a:srgbClr val="000000"/>
                          </a:solidFill>
                          <a:effectLst/>
                          <a:latin typeface="Arial" charset="0"/>
                          <a:ea typeface="华文楷体" pitchFamily="2" charset="-122"/>
                        </a:rPr>
                        <a:t>109200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dirty="0" smtClean="0">
                          <a:ln>
                            <a:noFill/>
                          </a:ln>
                          <a:solidFill>
                            <a:srgbClr val="000000"/>
                          </a:solidFill>
                          <a:effectLst/>
                          <a:latin typeface="Arial" charset="0"/>
                          <a:ea typeface="华文楷体" pitchFamily="2" charset="-122"/>
                        </a:rPr>
                        <a:t>19070000</a:t>
                      </a: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ctr" defTabSz="914400" rtl="0" eaLnBrk="1" fontAlgn="base" latinLnBrk="0" hangingPunct="1">
                        <a:lnSpc>
                          <a:spcPct val="100000"/>
                        </a:lnSpc>
                        <a:spcBef>
                          <a:spcPct val="20000"/>
                        </a:spcBef>
                        <a:spcAft>
                          <a:spcPct val="0"/>
                        </a:spcAft>
                        <a:buClr>
                          <a:srgbClr val="000000"/>
                        </a:buClr>
                        <a:buSzTx/>
                        <a:buFont typeface="Wingdings" pitchFamily="2" charset="2"/>
                        <a:buNone/>
                        <a:tabLst/>
                      </a:pPr>
                      <a:endParaRPr kumimoji="1" lang="en-US" altLang="zh-CN" sz="1800" b="1" i="0" u="none" strike="noStrike" cap="none" normalizeH="0" baseline="0" dirty="0" smtClean="0">
                        <a:ln>
                          <a:noFill/>
                        </a:ln>
                        <a:solidFill>
                          <a:srgbClr val="000000"/>
                        </a:solidFill>
                        <a:effectLst/>
                        <a:latin typeface="Arial" charset="0"/>
                        <a:ea typeface="华文楷体" pitchFamily="2" charset="-122"/>
                      </a:endParaRPr>
                    </a:p>
                  </a:txBody>
                  <a:tcPr marL="0" marR="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buClr>
                          <a:srgbClr val="000000"/>
                        </a:buClr>
                        <a:defRPr kumimoji="1" sz="2800" b="1">
                          <a:solidFill>
                            <a:srgbClr val="000000"/>
                          </a:solidFill>
                          <a:latin typeface="Arial" charset="0"/>
                          <a:ea typeface="华文楷体" pitchFamily="2" charset="-122"/>
                        </a:defRPr>
                      </a:lvl1pPr>
                      <a:lvl2pPr marL="623888">
                        <a:buSzPct val="55000"/>
                        <a:defRPr kumimoji="1" sz="2400" b="1">
                          <a:solidFill>
                            <a:srgbClr val="000000"/>
                          </a:solidFill>
                          <a:latin typeface="Arial" charset="0"/>
                          <a:ea typeface="华文楷体" pitchFamily="2" charset="-122"/>
                        </a:defRPr>
                      </a:lvl2pPr>
                      <a:lvl3pPr marL="1089025">
                        <a:buSzPct val="65000"/>
                        <a:defRPr kumimoji="1" sz="2000" b="1">
                          <a:solidFill>
                            <a:srgbClr val="000000"/>
                          </a:solidFill>
                          <a:latin typeface="Arial" charset="0"/>
                          <a:ea typeface="华文楷体" pitchFamily="2" charset="-122"/>
                        </a:defRPr>
                      </a:lvl3pPr>
                      <a:lvl4pPr marL="1497013">
                        <a:buSzPct val="85000"/>
                        <a:defRPr kumimoji="1" b="1">
                          <a:solidFill>
                            <a:srgbClr val="000000"/>
                          </a:solidFill>
                          <a:latin typeface="Arial" charset="0"/>
                          <a:ea typeface="华文楷体" pitchFamily="2" charset="-122"/>
                        </a:defRPr>
                      </a:lvl4pPr>
                      <a:lvl5pPr marL="1930400">
                        <a:buSzPct val="80000"/>
                        <a:defRPr kumimoji="1" sz="1600" b="1">
                          <a:solidFill>
                            <a:srgbClr val="000000"/>
                          </a:solidFill>
                          <a:latin typeface="Arial" charset="0"/>
                          <a:ea typeface="华文楷体" pitchFamily="2" charset="-122"/>
                        </a:defRPr>
                      </a:lvl5pPr>
                      <a:lvl6pPr marL="2387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28448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3020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7592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0" marR="0" lvl="0" indent="0" algn="l" defTabSz="914400" rtl="0" eaLnBrk="1" fontAlgn="base" latinLnBrk="0" hangingPunct="1">
                        <a:lnSpc>
                          <a:spcPct val="100000"/>
                        </a:lnSpc>
                        <a:spcBef>
                          <a:spcPct val="20000"/>
                        </a:spcBef>
                        <a:spcAft>
                          <a:spcPct val="0"/>
                        </a:spcAft>
                        <a:buClr>
                          <a:srgbClr val="000000"/>
                        </a:buClr>
                        <a:buSzTx/>
                        <a:buFont typeface="Wingdings" pitchFamily="2" charset="2"/>
                        <a:buNone/>
                        <a:tabLst/>
                      </a:pPr>
                      <a:r>
                        <a:rPr kumimoji="1" lang="en-US" altLang="zh-CN" sz="1800" b="1" i="0" u="none" strike="noStrike" cap="none" normalizeH="0" baseline="0" dirty="0" smtClean="0">
                          <a:ln>
                            <a:noFill/>
                          </a:ln>
                          <a:solidFill>
                            <a:srgbClr val="000000"/>
                          </a:solidFill>
                          <a:effectLst/>
                          <a:latin typeface="Arial" charset="0"/>
                          <a:ea typeface="华文楷体" pitchFamily="2" charset="-122"/>
                        </a:rPr>
                        <a:t>18469972</a:t>
                      </a:r>
                      <a:endParaRPr kumimoji="1" lang="zh-CN" altLang="en-US" sz="1800" b="1" i="0" u="none" strike="noStrike" cap="none" normalizeH="0" baseline="0" dirty="0" smtClean="0">
                        <a:ln>
                          <a:noFill/>
                        </a:ln>
                        <a:solidFill>
                          <a:srgbClr val="000000"/>
                        </a:solidFill>
                        <a:effectLst/>
                        <a:latin typeface="Arial" charset="0"/>
                        <a:ea typeface="华文楷体" pitchFamily="2" charset="-122"/>
                      </a:endParaRPr>
                    </a:p>
                  </a:txBody>
                  <a:tcPr marL="0" marR="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90594" name="Text Box 98"/>
          <p:cNvSpPr txBox="1">
            <a:spLocks noChangeArrowheads="1"/>
          </p:cNvSpPr>
          <p:nvPr/>
        </p:nvSpPr>
        <p:spPr bwMode="auto">
          <a:xfrm>
            <a:off x="900113" y="6021388"/>
            <a:ext cx="7775575"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2000" b="1" dirty="0">
                <a:solidFill>
                  <a:srgbClr val="0000FF"/>
                </a:solidFill>
                <a:ea typeface="楷体_GB2312" pitchFamily="49" charset="-122"/>
              </a:rPr>
              <a:t>数据来源</a:t>
            </a:r>
            <a:r>
              <a:rPr lang="zh-CN" altLang="en-US" sz="2000" b="1" dirty="0">
                <a:ea typeface="楷体_GB2312" pitchFamily="49" charset="-122"/>
              </a:rPr>
              <a:t>：</a:t>
            </a:r>
            <a:r>
              <a:rPr lang="en-US" altLang="zh-CN" sz="2000" b="1" dirty="0">
                <a:ea typeface="楷体_GB2312" pitchFamily="49" charset="-122"/>
              </a:rPr>
              <a:t>CNNIC</a:t>
            </a:r>
            <a:r>
              <a:rPr lang="zh-CN" altLang="en-US" sz="2000" b="1" dirty="0" smtClean="0">
                <a:ea typeface="楷体_GB2312" pitchFamily="49" charset="-122"/>
              </a:rPr>
              <a:t>（</a:t>
            </a:r>
            <a:r>
              <a:rPr lang="en-US" altLang="zh-CN" sz="2000" b="1" dirty="0">
                <a:ea typeface="楷体_GB2312" pitchFamily="49" charset="-122"/>
                <a:hlinkClick r:id="rId6"/>
              </a:rPr>
              <a:t>https://www.cnnic.net.cn</a:t>
            </a:r>
            <a:r>
              <a:rPr lang="en-US" altLang="zh-CN" sz="2000" b="1" dirty="0" smtClean="0">
                <a:ea typeface="楷体_GB2312" pitchFamily="49" charset="-122"/>
                <a:hlinkClick r:id="rId6"/>
              </a:rPr>
              <a:t>/</a:t>
            </a:r>
            <a:r>
              <a:rPr lang="en-US" altLang="zh-CN" sz="2000" b="1" dirty="0" smtClean="0">
                <a:ea typeface="楷体_GB2312" pitchFamily="49" charset="-122"/>
              </a:rPr>
              <a:t> </a:t>
            </a:r>
            <a:r>
              <a:rPr lang="zh-CN" altLang="en-US" sz="2000" b="1" dirty="0" smtClean="0">
                <a:ea typeface="楷体_GB2312" pitchFamily="49" charset="-122"/>
              </a:rPr>
              <a:t>）</a:t>
            </a:r>
            <a:endParaRPr lang="zh-CN" altLang="en-US" sz="2000" b="1" dirty="0">
              <a:ea typeface="楷体_GB2312" pitchFamily="49" charset="-122"/>
            </a:endParaRPr>
          </a:p>
        </p:txBody>
      </p:sp>
      <p:sp>
        <p:nvSpPr>
          <p:cNvPr id="490600" name="Text Box 10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2"/>
          <p:cNvSpPr>
            <a:spLocks noGrp="1" noChangeArrowheads="1"/>
          </p:cNvSpPr>
          <p:nvPr>
            <p:ph type="title"/>
          </p:nvPr>
        </p:nvSpPr>
        <p:spPr/>
        <p:txBody>
          <a:bodyPr/>
          <a:lstStyle/>
          <a:p>
            <a:r>
              <a:rPr lang="en-US" altLang="zh-CN" sz="4000" dirty="0"/>
              <a:t>Internet</a:t>
            </a:r>
            <a:r>
              <a:rPr lang="zh-CN" altLang="en-US" sz="4000" dirty="0"/>
              <a:t>在中国</a:t>
            </a:r>
            <a:br>
              <a:rPr lang="zh-CN" altLang="en-US" sz="4000" dirty="0"/>
            </a:br>
            <a:r>
              <a:rPr lang="zh-CN" altLang="en-US" sz="3200" dirty="0"/>
              <a:t>（下一代</a:t>
            </a:r>
            <a:r>
              <a:rPr lang="en-US" altLang="zh-CN" sz="3200" dirty="0"/>
              <a:t>Internet</a:t>
            </a:r>
            <a:r>
              <a:rPr lang="zh-CN" altLang="en-US" sz="3200" dirty="0"/>
              <a:t>）</a:t>
            </a:r>
          </a:p>
        </p:txBody>
      </p:sp>
      <p:sp>
        <p:nvSpPr>
          <p:cNvPr id="4945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r>
              <a:rPr lang="en-US" altLang="zh-CN" sz="1200">
                <a:ea typeface="幼圆" pitchFamily="49" charset="-122"/>
              </a:rPr>
              <a:t>&gt;&gt;</a:t>
            </a:r>
            <a:r>
              <a:rPr lang="en-US" altLang="zh-CN" sz="1200">
                <a:ea typeface="幼圆" pitchFamily="49" charset="-122"/>
                <a:hlinkClick r:id="rId5" action="ppaction://hlinksldjump"/>
              </a:rPr>
              <a:t>Internet</a:t>
            </a:r>
            <a:endParaRPr lang="en-US" altLang="zh-CN" sz="1200">
              <a:ea typeface="幼圆" pitchFamily="49" charset="-122"/>
            </a:endParaRPr>
          </a:p>
        </p:txBody>
      </p:sp>
      <p:sp>
        <p:nvSpPr>
          <p:cNvPr id="494596" name="Rectangle 4"/>
          <p:cNvSpPr>
            <a:spLocks noGrp="1" noChangeArrowheads="1"/>
          </p:cNvSpPr>
          <p:nvPr>
            <p:ph type="body" idx="1"/>
          </p:nvPr>
        </p:nvSpPr>
        <p:spPr>
          <a:xfrm>
            <a:off x="809625" y="1844675"/>
            <a:ext cx="7958138" cy="4392613"/>
          </a:xfrm>
        </p:spPr>
        <p:txBody>
          <a:bodyPr/>
          <a:lstStyle/>
          <a:p>
            <a:pPr marL="0" indent="0">
              <a:lnSpc>
                <a:spcPct val="120000"/>
              </a:lnSpc>
              <a:buFont typeface="Wingdings" pitchFamily="2" charset="2"/>
              <a:buNone/>
            </a:pPr>
            <a:r>
              <a:rPr lang="en-US" altLang="zh-CN">
                <a:solidFill>
                  <a:srgbClr val="FF0000"/>
                </a:solidFill>
                <a:effectLst>
                  <a:outerShdw blurRad="38100" dist="38100" dir="2700000" algn="tl">
                    <a:srgbClr val="C0C0C0"/>
                  </a:outerShdw>
                </a:effectLst>
              </a:rPr>
              <a:t>        NSFCNET</a:t>
            </a:r>
            <a:r>
              <a:rPr lang="zh-CN" altLang="en-US"/>
              <a:t>（中国高速互连研究试验网）。目标是：建设我国第一个基于密集波分多路复用（</a:t>
            </a:r>
            <a:r>
              <a:rPr lang="en-US" altLang="zh-CN"/>
              <a:t>DWDM</a:t>
            </a:r>
            <a:r>
              <a:rPr lang="zh-CN" altLang="en-US"/>
              <a:t>）光传输技术的高速计算机互连学术性试验网络，研究下一代互联网络关键技术和基础理论，开发若干重大应用系统，为我国开展下一代互联网络技术研究提供实验环境。</a:t>
            </a:r>
          </a:p>
        </p:txBody>
      </p:sp>
      <p:sp>
        <p:nvSpPr>
          <p:cNvPr id="49459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615" name="Freeform 71"/>
          <p:cNvSpPr>
            <a:spLocks/>
          </p:cNvSpPr>
          <p:nvPr/>
        </p:nvSpPr>
        <p:spPr bwMode="auto">
          <a:xfrm>
            <a:off x="611188" y="3213100"/>
            <a:ext cx="4883150" cy="3365500"/>
          </a:xfrm>
          <a:custGeom>
            <a:avLst/>
            <a:gdLst>
              <a:gd name="T0" fmla="*/ 780 w 3076"/>
              <a:gd name="T1" fmla="*/ 40 h 2120"/>
              <a:gd name="T2" fmla="*/ 548 w 3076"/>
              <a:gd name="T3" fmla="*/ 112 h 2120"/>
              <a:gd name="T4" fmla="*/ 508 w 3076"/>
              <a:gd name="T5" fmla="*/ 144 h 2120"/>
              <a:gd name="T6" fmla="*/ 484 w 3076"/>
              <a:gd name="T7" fmla="*/ 176 h 2120"/>
              <a:gd name="T8" fmla="*/ 404 w 3076"/>
              <a:gd name="T9" fmla="*/ 240 h 2120"/>
              <a:gd name="T10" fmla="*/ 364 w 3076"/>
              <a:gd name="T11" fmla="*/ 280 h 2120"/>
              <a:gd name="T12" fmla="*/ 268 w 3076"/>
              <a:gd name="T13" fmla="*/ 352 h 2120"/>
              <a:gd name="T14" fmla="*/ 228 w 3076"/>
              <a:gd name="T15" fmla="*/ 384 h 2120"/>
              <a:gd name="T16" fmla="*/ 140 w 3076"/>
              <a:gd name="T17" fmla="*/ 472 h 2120"/>
              <a:gd name="T18" fmla="*/ 100 w 3076"/>
              <a:gd name="T19" fmla="*/ 568 h 2120"/>
              <a:gd name="T20" fmla="*/ 68 w 3076"/>
              <a:gd name="T21" fmla="*/ 616 h 2120"/>
              <a:gd name="T22" fmla="*/ 52 w 3076"/>
              <a:gd name="T23" fmla="*/ 664 h 2120"/>
              <a:gd name="T24" fmla="*/ 108 w 3076"/>
              <a:gd name="T25" fmla="*/ 1056 h 2120"/>
              <a:gd name="T26" fmla="*/ 228 w 3076"/>
              <a:gd name="T27" fmla="*/ 1208 h 2120"/>
              <a:gd name="T28" fmla="*/ 292 w 3076"/>
              <a:gd name="T29" fmla="*/ 1288 h 2120"/>
              <a:gd name="T30" fmla="*/ 364 w 3076"/>
              <a:gd name="T31" fmla="*/ 1376 h 2120"/>
              <a:gd name="T32" fmla="*/ 396 w 3076"/>
              <a:gd name="T33" fmla="*/ 1424 h 2120"/>
              <a:gd name="T34" fmla="*/ 516 w 3076"/>
              <a:gd name="T35" fmla="*/ 1560 h 2120"/>
              <a:gd name="T36" fmla="*/ 580 w 3076"/>
              <a:gd name="T37" fmla="*/ 1624 h 2120"/>
              <a:gd name="T38" fmla="*/ 596 w 3076"/>
              <a:gd name="T39" fmla="*/ 1648 h 2120"/>
              <a:gd name="T40" fmla="*/ 652 w 3076"/>
              <a:gd name="T41" fmla="*/ 1672 h 2120"/>
              <a:gd name="T42" fmla="*/ 732 w 3076"/>
              <a:gd name="T43" fmla="*/ 1720 h 2120"/>
              <a:gd name="T44" fmla="*/ 1004 w 3076"/>
              <a:gd name="T45" fmla="*/ 1816 h 2120"/>
              <a:gd name="T46" fmla="*/ 1156 w 3076"/>
              <a:gd name="T47" fmla="*/ 1832 h 2120"/>
              <a:gd name="T48" fmla="*/ 1484 w 3076"/>
              <a:gd name="T49" fmla="*/ 1872 h 2120"/>
              <a:gd name="T50" fmla="*/ 1596 w 3076"/>
              <a:gd name="T51" fmla="*/ 1896 h 2120"/>
              <a:gd name="T52" fmla="*/ 1700 w 3076"/>
              <a:gd name="T53" fmla="*/ 1936 h 2120"/>
              <a:gd name="T54" fmla="*/ 1916 w 3076"/>
              <a:gd name="T55" fmla="*/ 2032 h 2120"/>
              <a:gd name="T56" fmla="*/ 2820 w 3076"/>
              <a:gd name="T57" fmla="*/ 2000 h 2120"/>
              <a:gd name="T58" fmla="*/ 2884 w 3076"/>
              <a:gd name="T59" fmla="*/ 1976 h 2120"/>
              <a:gd name="T60" fmla="*/ 2940 w 3076"/>
              <a:gd name="T61" fmla="*/ 1912 h 2120"/>
              <a:gd name="T62" fmla="*/ 2948 w 3076"/>
              <a:gd name="T63" fmla="*/ 1464 h 2120"/>
              <a:gd name="T64" fmla="*/ 2956 w 3076"/>
              <a:gd name="T65" fmla="*/ 1400 h 2120"/>
              <a:gd name="T66" fmla="*/ 3044 w 3076"/>
              <a:gd name="T67" fmla="*/ 1048 h 2120"/>
              <a:gd name="T68" fmla="*/ 3076 w 3076"/>
              <a:gd name="T69" fmla="*/ 936 h 2120"/>
              <a:gd name="T70" fmla="*/ 3068 w 3076"/>
              <a:gd name="T71" fmla="*/ 720 h 2120"/>
              <a:gd name="T72" fmla="*/ 3044 w 3076"/>
              <a:gd name="T73" fmla="*/ 672 h 2120"/>
              <a:gd name="T74" fmla="*/ 2820 w 3076"/>
              <a:gd name="T75" fmla="*/ 496 h 2120"/>
              <a:gd name="T76" fmla="*/ 2076 w 3076"/>
              <a:gd name="T77" fmla="*/ 232 h 2120"/>
              <a:gd name="T78" fmla="*/ 1956 w 3076"/>
              <a:gd name="T79" fmla="*/ 184 h 2120"/>
              <a:gd name="T80" fmla="*/ 1852 w 3076"/>
              <a:gd name="T81" fmla="*/ 144 h 2120"/>
              <a:gd name="T82" fmla="*/ 1716 w 3076"/>
              <a:gd name="T83" fmla="*/ 112 h 2120"/>
              <a:gd name="T84" fmla="*/ 1180 w 3076"/>
              <a:gd name="T85" fmla="*/ 0 h 2120"/>
              <a:gd name="T86" fmla="*/ 748 w 3076"/>
              <a:gd name="T87" fmla="*/ 8 h 2120"/>
              <a:gd name="T88" fmla="*/ 708 w 3076"/>
              <a:gd name="T89" fmla="*/ 48 h 2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76" h="2120">
                <a:moveTo>
                  <a:pt x="780" y="40"/>
                </a:moveTo>
                <a:cubicBezTo>
                  <a:pt x="702" y="49"/>
                  <a:pt x="620" y="76"/>
                  <a:pt x="548" y="112"/>
                </a:cubicBezTo>
                <a:cubicBezTo>
                  <a:pt x="499" y="186"/>
                  <a:pt x="566" y="96"/>
                  <a:pt x="508" y="144"/>
                </a:cubicBezTo>
                <a:cubicBezTo>
                  <a:pt x="498" y="153"/>
                  <a:pt x="493" y="166"/>
                  <a:pt x="484" y="176"/>
                </a:cubicBezTo>
                <a:cubicBezTo>
                  <a:pt x="460" y="203"/>
                  <a:pt x="429" y="215"/>
                  <a:pt x="404" y="240"/>
                </a:cubicBezTo>
                <a:cubicBezTo>
                  <a:pt x="351" y="293"/>
                  <a:pt x="428" y="237"/>
                  <a:pt x="364" y="280"/>
                </a:cubicBezTo>
                <a:cubicBezTo>
                  <a:pt x="341" y="315"/>
                  <a:pt x="308" y="342"/>
                  <a:pt x="268" y="352"/>
                </a:cubicBezTo>
                <a:cubicBezTo>
                  <a:pt x="224" y="418"/>
                  <a:pt x="282" y="342"/>
                  <a:pt x="228" y="384"/>
                </a:cubicBezTo>
                <a:cubicBezTo>
                  <a:pt x="192" y="412"/>
                  <a:pt x="176" y="448"/>
                  <a:pt x="140" y="472"/>
                </a:cubicBezTo>
                <a:cubicBezTo>
                  <a:pt x="129" y="506"/>
                  <a:pt x="117" y="537"/>
                  <a:pt x="100" y="568"/>
                </a:cubicBezTo>
                <a:cubicBezTo>
                  <a:pt x="91" y="585"/>
                  <a:pt x="74" y="598"/>
                  <a:pt x="68" y="616"/>
                </a:cubicBezTo>
                <a:cubicBezTo>
                  <a:pt x="63" y="632"/>
                  <a:pt x="52" y="664"/>
                  <a:pt x="52" y="664"/>
                </a:cubicBezTo>
                <a:cubicBezTo>
                  <a:pt x="53" y="711"/>
                  <a:pt x="0" y="984"/>
                  <a:pt x="108" y="1056"/>
                </a:cubicBezTo>
                <a:cubicBezTo>
                  <a:pt x="133" y="1118"/>
                  <a:pt x="188" y="1154"/>
                  <a:pt x="228" y="1208"/>
                </a:cubicBezTo>
                <a:cubicBezTo>
                  <a:pt x="249" y="1236"/>
                  <a:pt x="267" y="1263"/>
                  <a:pt x="292" y="1288"/>
                </a:cubicBezTo>
                <a:cubicBezTo>
                  <a:pt x="306" y="1329"/>
                  <a:pt x="329" y="1352"/>
                  <a:pt x="364" y="1376"/>
                </a:cubicBezTo>
                <a:cubicBezTo>
                  <a:pt x="379" y="1422"/>
                  <a:pt x="361" y="1379"/>
                  <a:pt x="396" y="1424"/>
                </a:cubicBezTo>
                <a:cubicBezTo>
                  <a:pt x="434" y="1473"/>
                  <a:pt x="463" y="1525"/>
                  <a:pt x="516" y="1560"/>
                </a:cubicBezTo>
                <a:cubicBezTo>
                  <a:pt x="535" y="1588"/>
                  <a:pt x="559" y="1598"/>
                  <a:pt x="580" y="1624"/>
                </a:cubicBezTo>
                <a:cubicBezTo>
                  <a:pt x="586" y="1631"/>
                  <a:pt x="588" y="1642"/>
                  <a:pt x="596" y="1648"/>
                </a:cubicBezTo>
                <a:cubicBezTo>
                  <a:pt x="612" y="1661"/>
                  <a:pt x="635" y="1661"/>
                  <a:pt x="652" y="1672"/>
                </a:cubicBezTo>
                <a:cubicBezTo>
                  <a:pt x="681" y="1690"/>
                  <a:pt x="699" y="1709"/>
                  <a:pt x="732" y="1720"/>
                </a:cubicBezTo>
                <a:cubicBezTo>
                  <a:pt x="798" y="1786"/>
                  <a:pt x="916" y="1808"/>
                  <a:pt x="1004" y="1816"/>
                </a:cubicBezTo>
                <a:cubicBezTo>
                  <a:pt x="1071" y="1838"/>
                  <a:pt x="1006" y="1819"/>
                  <a:pt x="1156" y="1832"/>
                </a:cubicBezTo>
                <a:cubicBezTo>
                  <a:pt x="1265" y="1841"/>
                  <a:pt x="1375" y="1858"/>
                  <a:pt x="1484" y="1872"/>
                </a:cubicBezTo>
                <a:cubicBezTo>
                  <a:pt x="1535" y="1906"/>
                  <a:pt x="1491" y="1882"/>
                  <a:pt x="1596" y="1896"/>
                </a:cubicBezTo>
                <a:cubicBezTo>
                  <a:pt x="1636" y="1901"/>
                  <a:pt x="1663" y="1924"/>
                  <a:pt x="1700" y="1936"/>
                </a:cubicBezTo>
                <a:cubicBezTo>
                  <a:pt x="1758" y="1994"/>
                  <a:pt x="1837" y="2016"/>
                  <a:pt x="1916" y="2032"/>
                </a:cubicBezTo>
                <a:cubicBezTo>
                  <a:pt x="2211" y="2029"/>
                  <a:pt x="2540" y="2120"/>
                  <a:pt x="2820" y="2000"/>
                </a:cubicBezTo>
                <a:cubicBezTo>
                  <a:pt x="2879" y="1975"/>
                  <a:pt x="2825" y="1991"/>
                  <a:pt x="2884" y="1976"/>
                </a:cubicBezTo>
                <a:cubicBezTo>
                  <a:pt x="2913" y="1957"/>
                  <a:pt x="2915" y="1937"/>
                  <a:pt x="2940" y="1912"/>
                </a:cubicBezTo>
                <a:cubicBezTo>
                  <a:pt x="2943" y="1763"/>
                  <a:pt x="2943" y="1613"/>
                  <a:pt x="2948" y="1464"/>
                </a:cubicBezTo>
                <a:cubicBezTo>
                  <a:pt x="2949" y="1443"/>
                  <a:pt x="2954" y="1421"/>
                  <a:pt x="2956" y="1400"/>
                </a:cubicBezTo>
                <a:cubicBezTo>
                  <a:pt x="2969" y="1271"/>
                  <a:pt x="2965" y="1153"/>
                  <a:pt x="3044" y="1048"/>
                </a:cubicBezTo>
                <a:cubicBezTo>
                  <a:pt x="3057" y="1009"/>
                  <a:pt x="3068" y="976"/>
                  <a:pt x="3076" y="936"/>
                </a:cubicBezTo>
                <a:cubicBezTo>
                  <a:pt x="3073" y="864"/>
                  <a:pt x="3073" y="792"/>
                  <a:pt x="3068" y="720"/>
                </a:cubicBezTo>
                <a:cubicBezTo>
                  <a:pt x="3067" y="699"/>
                  <a:pt x="3054" y="689"/>
                  <a:pt x="3044" y="672"/>
                </a:cubicBezTo>
                <a:cubicBezTo>
                  <a:pt x="2998" y="591"/>
                  <a:pt x="2913" y="519"/>
                  <a:pt x="2820" y="496"/>
                </a:cubicBezTo>
                <a:cubicBezTo>
                  <a:pt x="2608" y="355"/>
                  <a:pt x="2322" y="294"/>
                  <a:pt x="2076" y="232"/>
                </a:cubicBezTo>
                <a:cubicBezTo>
                  <a:pt x="2039" y="208"/>
                  <a:pt x="1997" y="198"/>
                  <a:pt x="1956" y="184"/>
                </a:cubicBezTo>
                <a:cubicBezTo>
                  <a:pt x="1921" y="172"/>
                  <a:pt x="1887" y="153"/>
                  <a:pt x="1852" y="144"/>
                </a:cubicBezTo>
                <a:cubicBezTo>
                  <a:pt x="1807" y="133"/>
                  <a:pt x="1761" y="123"/>
                  <a:pt x="1716" y="112"/>
                </a:cubicBezTo>
                <a:cubicBezTo>
                  <a:pt x="1539" y="68"/>
                  <a:pt x="1361" y="30"/>
                  <a:pt x="1180" y="0"/>
                </a:cubicBezTo>
                <a:cubicBezTo>
                  <a:pt x="1036" y="3"/>
                  <a:pt x="892" y="0"/>
                  <a:pt x="748" y="8"/>
                </a:cubicBezTo>
                <a:cubicBezTo>
                  <a:pt x="729" y="9"/>
                  <a:pt x="708" y="48"/>
                  <a:pt x="708" y="48"/>
                </a:cubicBezTo>
              </a:path>
            </a:pathLst>
          </a:custGeom>
          <a:solidFill>
            <a:srgbClr val="CC99FF"/>
          </a:solidFill>
          <a:ln w="2540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nvGrpSpPr>
          <p:cNvPr id="492613" name="Group 69"/>
          <p:cNvGrpSpPr>
            <a:grpSpLocks/>
          </p:cNvGrpSpPr>
          <p:nvPr/>
        </p:nvGrpSpPr>
        <p:grpSpPr bwMode="auto">
          <a:xfrm>
            <a:off x="3563938" y="2563813"/>
            <a:ext cx="1081087" cy="623887"/>
            <a:chOff x="2245" y="1615"/>
            <a:chExt cx="681" cy="393"/>
          </a:xfrm>
        </p:grpSpPr>
        <p:grpSp>
          <p:nvGrpSpPr>
            <p:cNvPr id="492567" name="Group 23"/>
            <p:cNvGrpSpPr>
              <a:grpSpLocks/>
            </p:cNvGrpSpPr>
            <p:nvPr/>
          </p:nvGrpSpPr>
          <p:grpSpPr bwMode="auto">
            <a:xfrm>
              <a:off x="2245" y="1615"/>
              <a:ext cx="681" cy="393"/>
              <a:chOff x="2949" y="196"/>
              <a:chExt cx="941" cy="598"/>
            </a:xfrm>
          </p:grpSpPr>
          <p:sp>
            <p:nvSpPr>
              <p:cNvPr id="492568" name="Oval 24"/>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69" name="Oval 25"/>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70" name="Oval 26"/>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71" name="Oval 27"/>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72" name="Oval 28"/>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73" name="Oval 29"/>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74" name="Oval 30"/>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75" name="Oval 31"/>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76" name="Freeform 32"/>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2577" name="Freeform 33"/>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2578" name="Freeform 34"/>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92579" name="Text Box 35"/>
            <p:cNvSpPr txBox="1">
              <a:spLocks noChangeArrowheads="1"/>
            </p:cNvSpPr>
            <p:nvPr/>
          </p:nvSpPr>
          <p:spPr bwMode="auto">
            <a:xfrm>
              <a:off x="2290" y="1706"/>
              <a:ext cx="57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400" b="1" dirty="0">
                  <a:latin typeface="Arial" charset="0"/>
                  <a:hlinkClick r:id="rId3"/>
                </a:rPr>
                <a:t>CERNET</a:t>
              </a:r>
              <a:endParaRPr lang="en-US" altLang="zh-CN" sz="1400" b="1" dirty="0">
                <a:latin typeface="Arial" charset="0"/>
              </a:endParaRPr>
            </a:p>
          </p:txBody>
        </p:sp>
      </p:grpSp>
      <p:sp>
        <p:nvSpPr>
          <p:cNvPr id="492546" name="Rectangle 2"/>
          <p:cNvSpPr>
            <a:spLocks noGrp="1" noChangeArrowheads="1"/>
          </p:cNvSpPr>
          <p:nvPr>
            <p:ph type="title"/>
          </p:nvPr>
        </p:nvSpPr>
        <p:spPr/>
        <p:txBody>
          <a:bodyPr/>
          <a:lstStyle/>
          <a:p>
            <a:r>
              <a:rPr lang="en-US" altLang="en-US" dirty="0"/>
              <a:t>NSFCNET</a:t>
            </a:r>
            <a:r>
              <a:rPr lang="zh-CN" altLang="en-US" dirty="0"/>
              <a:t>网络结构</a:t>
            </a:r>
          </a:p>
        </p:txBody>
      </p:sp>
      <p:sp>
        <p:nvSpPr>
          <p:cNvPr id="4925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计算机网络实例</a:t>
            </a:r>
            <a:r>
              <a:rPr lang="en-US" altLang="zh-CN" sz="1200">
                <a:ea typeface="幼圆" pitchFamily="49" charset="-122"/>
              </a:rPr>
              <a:t>&gt;&gt;</a:t>
            </a:r>
            <a:r>
              <a:rPr lang="en-US" altLang="zh-CN" sz="1200">
                <a:ea typeface="幼圆" pitchFamily="49" charset="-122"/>
                <a:hlinkClick r:id="rId6" action="ppaction://hlinksldjump"/>
              </a:rPr>
              <a:t>Internet</a:t>
            </a:r>
            <a:endParaRPr lang="en-US" altLang="zh-CN" sz="1200">
              <a:ea typeface="幼圆" pitchFamily="49" charset="-122"/>
            </a:endParaRPr>
          </a:p>
        </p:txBody>
      </p:sp>
      <p:pic>
        <p:nvPicPr>
          <p:cNvPr id="492550" name="Picture 6" descr="map1"/>
          <p:cNvPicPr>
            <a:picLocks noChangeAspect="1" noChangeArrowheads="1"/>
          </p:cNvPicPr>
          <p:nvPr/>
        </p:nvPicPr>
        <p:blipFill>
          <a:blip r:embed="rId7">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t="19576"/>
          <a:stretch>
            <a:fillRect/>
          </a:stretch>
        </p:blipFill>
        <p:spPr bwMode="auto">
          <a:xfrm>
            <a:off x="684213" y="3213100"/>
            <a:ext cx="4752975" cy="3127375"/>
          </a:xfrm>
          <a:prstGeom prst="rect">
            <a:avLst/>
          </a:prstGeom>
          <a:noFill/>
          <a:extLst>
            <a:ext uri="{909E8E84-426E-40DD-AFC4-6F175D3DCCD1}">
              <a14:hiddenFill xmlns:a14="http://schemas.microsoft.com/office/drawing/2010/main">
                <a:solidFill>
                  <a:srgbClr val="FFFFFF"/>
                </a:solidFill>
              </a14:hiddenFill>
            </a:ext>
          </a:extLst>
        </p:spPr>
      </p:pic>
      <p:grpSp>
        <p:nvGrpSpPr>
          <p:cNvPr id="492614" name="Group 70"/>
          <p:cNvGrpSpPr>
            <a:grpSpLocks/>
          </p:cNvGrpSpPr>
          <p:nvPr/>
        </p:nvGrpSpPr>
        <p:grpSpPr bwMode="auto">
          <a:xfrm>
            <a:off x="5507038" y="4940300"/>
            <a:ext cx="1081087" cy="623888"/>
            <a:chOff x="3469" y="3112"/>
            <a:chExt cx="681" cy="393"/>
          </a:xfrm>
        </p:grpSpPr>
        <p:grpSp>
          <p:nvGrpSpPr>
            <p:cNvPr id="492552" name="Group 8"/>
            <p:cNvGrpSpPr>
              <a:grpSpLocks/>
            </p:cNvGrpSpPr>
            <p:nvPr/>
          </p:nvGrpSpPr>
          <p:grpSpPr bwMode="auto">
            <a:xfrm>
              <a:off x="3469" y="3112"/>
              <a:ext cx="681" cy="393"/>
              <a:chOff x="2949" y="196"/>
              <a:chExt cx="941" cy="598"/>
            </a:xfrm>
          </p:grpSpPr>
          <p:sp>
            <p:nvSpPr>
              <p:cNvPr id="492553" name="Oval 9"/>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54" name="Oval 10"/>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55" name="Oval 11"/>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56" name="Oval 12"/>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57" name="Oval 13"/>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58" name="Oval 14"/>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59" name="Oval 15"/>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60" name="Oval 16"/>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61" name="Freeform 17"/>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2562" name="Freeform 18"/>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2563" name="Freeform 19"/>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92564" name="Text Box 20"/>
            <p:cNvSpPr txBox="1">
              <a:spLocks noChangeArrowheads="1"/>
            </p:cNvSpPr>
            <p:nvPr/>
          </p:nvSpPr>
          <p:spPr bwMode="auto">
            <a:xfrm>
              <a:off x="3515" y="3203"/>
              <a:ext cx="56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400" b="1" dirty="0" smtClean="0">
                  <a:latin typeface="Arial" charset="0"/>
                  <a:hlinkClick r:id="rId8"/>
                </a:rPr>
                <a:t>C</a:t>
              </a:r>
              <a:r>
                <a:rPr lang="en-US" altLang="zh-CN" sz="1400" b="1" dirty="0">
                  <a:latin typeface="Arial" charset="0"/>
                  <a:hlinkClick r:id="rId8"/>
                </a:rPr>
                <a:t>ST</a:t>
              </a:r>
              <a:r>
                <a:rPr lang="en-US" altLang="zh-CN" sz="1400" b="1" dirty="0" smtClean="0">
                  <a:latin typeface="Arial" charset="0"/>
                  <a:hlinkClick r:id="rId8"/>
                </a:rPr>
                <a:t>NET</a:t>
              </a:r>
              <a:endParaRPr lang="en-US" altLang="zh-CN" sz="1400" b="1" dirty="0">
                <a:latin typeface="Arial" charset="0"/>
              </a:endParaRPr>
            </a:p>
          </p:txBody>
        </p:sp>
      </p:grpSp>
      <p:sp>
        <p:nvSpPr>
          <p:cNvPr id="492566" name="Line 22"/>
          <p:cNvSpPr>
            <a:spLocks noChangeShapeType="1"/>
          </p:cNvSpPr>
          <p:nvPr/>
        </p:nvSpPr>
        <p:spPr bwMode="auto">
          <a:xfrm>
            <a:off x="6011863" y="4292600"/>
            <a:ext cx="0" cy="649288"/>
          </a:xfrm>
          <a:prstGeom prst="line">
            <a:avLst/>
          </a:prstGeom>
          <a:noFill/>
          <a:ln w="38100">
            <a:solidFill>
              <a:srgbClr val="CC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92580" name="Line 36"/>
          <p:cNvSpPr>
            <a:spLocks noChangeShapeType="1"/>
          </p:cNvSpPr>
          <p:nvPr/>
        </p:nvSpPr>
        <p:spPr bwMode="auto">
          <a:xfrm>
            <a:off x="4356100" y="3141663"/>
            <a:ext cx="1295400" cy="719137"/>
          </a:xfrm>
          <a:prstGeom prst="line">
            <a:avLst/>
          </a:prstGeom>
          <a:noFill/>
          <a:ln w="38100">
            <a:solidFill>
              <a:srgbClr val="CC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92608" name="Line 64"/>
          <p:cNvSpPr>
            <a:spLocks noChangeShapeType="1"/>
          </p:cNvSpPr>
          <p:nvPr/>
        </p:nvSpPr>
        <p:spPr bwMode="auto">
          <a:xfrm flipH="1">
            <a:off x="6011863" y="2276475"/>
            <a:ext cx="144462" cy="1512888"/>
          </a:xfrm>
          <a:prstGeom prst="line">
            <a:avLst/>
          </a:prstGeom>
          <a:noFill/>
          <a:ln w="38100">
            <a:solidFill>
              <a:srgbClr val="CC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92609" name="Line 65"/>
          <p:cNvSpPr>
            <a:spLocks noChangeShapeType="1"/>
          </p:cNvSpPr>
          <p:nvPr/>
        </p:nvSpPr>
        <p:spPr bwMode="auto">
          <a:xfrm flipH="1">
            <a:off x="6372225" y="2420938"/>
            <a:ext cx="1584325" cy="1439862"/>
          </a:xfrm>
          <a:prstGeom prst="line">
            <a:avLst/>
          </a:prstGeom>
          <a:noFill/>
          <a:ln w="38100">
            <a:solidFill>
              <a:srgbClr val="CC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nvGrpSpPr>
          <p:cNvPr id="492611" name="Group 67"/>
          <p:cNvGrpSpPr>
            <a:grpSpLocks/>
          </p:cNvGrpSpPr>
          <p:nvPr/>
        </p:nvGrpSpPr>
        <p:grpSpPr bwMode="auto">
          <a:xfrm>
            <a:off x="6516688" y="2924175"/>
            <a:ext cx="1081087" cy="623888"/>
            <a:chOff x="4105" y="1842"/>
            <a:chExt cx="681" cy="393"/>
          </a:xfrm>
        </p:grpSpPr>
        <p:grpSp>
          <p:nvGrpSpPr>
            <p:cNvPr id="492594" name="Group 50"/>
            <p:cNvGrpSpPr>
              <a:grpSpLocks/>
            </p:cNvGrpSpPr>
            <p:nvPr/>
          </p:nvGrpSpPr>
          <p:grpSpPr bwMode="auto">
            <a:xfrm>
              <a:off x="4105" y="1842"/>
              <a:ext cx="681" cy="393"/>
              <a:chOff x="2949" y="196"/>
              <a:chExt cx="941" cy="598"/>
            </a:xfrm>
          </p:grpSpPr>
          <p:sp>
            <p:nvSpPr>
              <p:cNvPr id="492595" name="Oval 51"/>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96" name="Oval 52"/>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97" name="Oval 53"/>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98" name="Oval 54"/>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99" name="Oval 55"/>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600" name="Oval 56"/>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601" name="Oval 57"/>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602" name="Oval 58"/>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603" name="Freeform 59"/>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2604" name="Freeform 60"/>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2605" name="Freeform 61"/>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92606" name="Text Box 62"/>
            <p:cNvSpPr txBox="1">
              <a:spLocks noChangeArrowheads="1"/>
            </p:cNvSpPr>
            <p:nvPr/>
          </p:nvSpPr>
          <p:spPr bwMode="auto">
            <a:xfrm>
              <a:off x="4241" y="1933"/>
              <a:ext cx="43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400" b="1" dirty="0">
                  <a:latin typeface="Arial" charset="0"/>
                  <a:hlinkClick r:id="rId9"/>
                </a:rPr>
                <a:t>APAN</a:t>
              </a:r>
              <a:endParaRPr lang="en-US" altLang="zh-CN" sz="1400" b="1" dirty="0">
                <a:latin typeface="Arial" charset="0"/>
              </a:endParaRPr>
            </a:p>
          </p:txBody>
        </p:sp>
      </p:grpSp>
      <p:sp>
        <p:nvSpPr>
          <p:cNvPr id="492565" name="Oval 21"/>
          <p:cNvSpPr>
            <a:spLocks noChangeArrowheads="1"/>
          </p:cNvSpPr>
          <p:nvPr/>
        </p:nvSpPr>
        <p:spPr bwMode="auto">
          <a:xfrm>
            <a:off x="5435600" y="3789363"/>
            <a:ext cx="1187450" cy="50165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lang="en-US" altLang="zh-CN" sz="1400" b="1" dirty="0">
                <a:latin typeface="Arial" charset="0"/>
              </a:rPr>
              <a:t>Dragon TAP</a:t>
            </a:r>
          </a:p>
        </p:txBody>
      </p:sp>
      <p:sp>
        <p:nvSpPr>
          <p:cNvPr id="492616" name="Text Box 72"/>
          <p:cNvSpPr txBox="1">
            <a:spLocks noChangeArrowheads="1"/>
          </p:cNvSpPr>
          <p:nvPr/>
        </p:nvSpPr>
        <p:spPr bwMode="auto">
          <a:xfrm>
            <a:off x="2051050" y="5734050"/>
            <a:ext cx="13684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en-US" sz="1800">
                <a:solidFill>
                  <a:srgbClr val="000000"/>
                </a:solidFill>
                <a:effectLst>
                  <a:outerShdw blurRad="38100" dist="38100" dir="2700000" algn="tl">
                    <a:srgbClr val="C0C0C0"/>
                  </a:outerShdw>
                </a:effectLst>
                <a:latin typeface="Arial" charset="0"/>
              </a:rPr>
              <a:t>NSFCNET</a:t>
            </a:r>
            <a:endParaRPr lang="zh-CN" altLang="en-US" sz="1800">
              <a:solidFill>
                <a:srgbClr val="000000"/>
              </a:solidFill>
              <a:effectLst>
                <a:outerShdw blurRad="38100" dist="38100" dir="2700000" algn="tl">
                  <a:srgbClr val="C0C0C0"/>
                </a:outerShdw>
              </a:effectLst>
              <a:latin typeface="Arial" charset="0"/>
            </a:endParaRPr>
          </a:p>
        </p:txBody>
      </p:sp>
      <p:sp>
        <p:nvSpPr>
          <p:cNvPr id="492617" name="Text Box 73"/>
          <p:cNvSpPr txBox="1">
            <a:spLocks noChangeArrowheads="1"/>
          </p:cNvSpPr>
          <p:nvPr/>
        </p:nvSpPr>
        <p:spPr bwMode="auto">
          <a:xfrm>
            <a:off x="6156325" y="4221163"/>
            <a:ext cx="21605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1800" b="1" dirty="0">
                <a:solidFill>
                  <a:srgbClr val="000000"/>
                </a:solidFill>
                <a:effectLst>
                  <a:outerShdw blurRad="38100" dist="38100" dir="2700000" algn="tl">
                    <a:srgbClr val="C0C0C0"/>
                  </a:outerShdw>
                </a:effectLst>
                <a:latin typeface="Arial" charset="0"/>
                <a:ea typeface="楷体_GB2312" pitchFamily="49" charset="-122"/>
              </a:rPr>
              <a:t>我国第一个下一代互联网交换中心</a:t>
            </a:r>
          </a:p>
        </p:txBody>
      </p:sp>
      <p:sp>
        <p:nvSpPr>
          <p:cNvPr id="492618" name="Line 74"/>
          <p:cNvSpPr>
            <a:spLocks noChangeShapeType="1"/>
          </p:cNvSpPr>
          <p:nvPr/>
        </p:nvSpPr>
        <p:spPr bwMode="auto">
          <a:xfrm flipH="1" flipV="1">
            <a:off x="6588125" y="2133600"/>
            <a:ext cx="936625" cy="142875"/>
          </a:xfrm>
          <a:prstGeom prst="line">
            <a:avLst/>
          </a:prstGeom>
          <a:noFill/>
          <a:ln w="38100">
            <a:solidFill>
              <a:srgbClr val="CC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492607" name="Oval 63"/>
          <p:cNvSpPr>
            <a:spLocks noChangeArrowheads="1"/>
          </p:cNvSpPr>
          <p:nvPr/>
        </p:nvSpPr>
        <p:spPr bwMode="auto">
          <a:xfrm>
            <a:off x="7451725" y="1989138"/>
            <a:ext cx="1187450" cy="501650"/>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lang="en-US" altLang="zh-CN" sz="1400" b="1" dirty="0">
                <a:latin typeface="Arial" charset="0"/>
                <a:hlinkClick r:id="rId10"/>
              </a:rPr>
              <a:t>STAR TAP</a:t>
            </a:r>
            <a:endParaRPr lang="en-US" altLang="zh-CN" sz="1400" b="1" dirty="0">
              <a:latin typeface="Arial" charset="0"/>
            </a:endParaRPr>
          </a:p>
        </p:txBody>
      </p:sp>
      <p:grpSp>
        <p:nvGrpSpPr>
          <p:cNvPr id="492612" name="Group 68"/>
          <p:cNvGrpSpPr>
            <a:grpSpLocks/>
          </p:cNvGrpSpPr>
          <p:nvPr/>
        </p:nvGrpSpPr>
        <p:grpSpPr bwMode="auto">
          <a:xfrm>
            <a:off x="5580063" y="1771650"/>
            <a:ext cx="1081087" cy="623888"/>
            <a:chOff x="3515" y="1116"/>
            <a:chExt cx="681" cy="393"/>
          </a:xfrm>
        </p:grpSpPr>
        <p:grpSp>
          <p:nvGrpSpPr>
            <p:cNvPr id="492581" name="Group 37"/>
            <p:cNvGrpSpPr>
              <a:grpSpLocks/>
            </p:cNvGrpSpPr>
            <p:nvPr/>
          </p:nvGrpSpPr>
          <p:grpSpPr bwMode="auto">
            <a:xfrm>
              <a:off x="3515" y="1116"/>
              <a:ext cx="681" cy="393"/>
              <a:chOff x="2949" y="196"/>
              <a:chExt cx="941" cy="598"/>
            </a:xfrm>
          </p:grpSpPr>
          <p:sp>
            <p:nvSpPr>
              <p:cNvPr id="492582" name="Oval 38"/>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83" name="Oval 39"/>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84" name="Oval 40"/>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85" name="Oval 41"/>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86" name="Oval 42"/>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87" name="Oval 43"/>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88" name="Oval 44"/>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89" name="Oval 45"/>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2590" name="Freeform 46"/>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2591" name="Freeform 47"/>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2592" name="Freeform 48"/>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92593" name="Text Box 49"/>
            <p:cNvSpPr txBox="1">
              <a:spLocks noChangeArrowheads="1"/>
            </p:cNvSpPr>
            <p:nvPr/>
          </p:nvSpPr>
          <p:spPr bwMode="auto">
            <a:xfrm>
              <a:off x="3560" y="1207"/>
              <a:ext cx="58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400" b="1" dirty="0">
                  <a:latin typeface="Arial" charset="0"/>
                  <a:hlinkClick r:id="rId11"/>
                </a:rPr>
                <a:t>Internet2</a:t>
              </a:r>
              <a:endParaRPr lang="en-US" altLang="zh-CN" sz="1400" b="1" dirty="0">
                <a:latin typeface="Arial" charset="0"/>
              </a:endParaRPr>
            </a:p>
          </p:txBody>
        </p:sp>
      </p:grpSp>
      <p:sp>
        <p:nvSpPr>
          <p:cNvPr id="492619" name="Text Box 75"/>
          <p:cNvSpPr txBox="1">
            <a:spLocks noChangeArrowheads="1"/>
          </p:cNvSpPr>
          <p:nvPr/>
        </p:nvSpPr>
        <p:spPr bwMode="auto">
          <a:xfrm>
            <a:off x="7812088" y="2492375"/>
            <a:ext cx="1223962"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sz="1800" b="1" dirty="0">
                <a:solidFill>
                  <a:srgbClr val="000000"/>
                </a:solidFill>
                <a:effectLst>
                  <a:outerShdw blurRad="38100" dist="38100" dir="2700000" algn="tl">
                    <a:srgbClr val="C0C0C0"/>
                  </a:outerShdw>
                </a:effectLst>
                <a:latin typeface="Arial" charset="0"/>
                <a:ea typeface="楷体_GB2312" pitchFamily="49" charset="-122"/>
              </a:rPr>
              <a:t>国际下一代互联网交换中心</a:t>
            </a:r>
          </a:p>
        </p:txBody>
      </p:sp>
      <p:sp>
        <p:nvSpPr>
          <p:cNvPr id="492620" name="Text Box 76"/>
          <p:cNvSpPr txBox="1">
            <a:spLocks noChangeArrowheads="1"/>
          </p:cNvSpPr>
          <p:nvPr/>
        </p:nvSpPr>
        <p:spPr bwMode="auto">
          <a:xfrm>
            <a:off x="6804025" y="3573463"/>
            <a:ext cx="21605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a:spcBef>
                <a:spcPct val="0"/>
              </a:spcBef>
              <a:defRPr kumimoji="1" sz="2400">
                <a:solidFill>
                  <a:schemeClr val="tx1"/>
                </a:solidFill>
                <a:latin typeface="Times New Roman" pitchFamily="18" charset="0"/>
                <a:ea typeface="宋体" pitchFamily="2" charset="-122"/>
              </a:defRPr>
            </a:lvl1pPr>
            <a:lvl2pPr marL="534988">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1800" b="1" dirty="0">
                <a:solidFill>
                  <a:srgbClr val="000000"/>
                </a:solidFill>
                <a:effectLst>
                  <a:outerShdw blurRad="38100" dist="38100" dir="2700000" algn="tl">
                    <a:srgbClr val="C0C0C0"/>
                  </a:outerShdw>
                </a:effectLst>
                <a:latin typeface="Arial" charset="0"/>
                <a:ea typeface="楷体_GB2312" pitchFamily="49" charset="-122"/>
              </a:rPr>
              <a:t>亚太区高速互联网</a:t>
            </a:r>
          </a:p>
        </p:txBody>
      </p:sp>
      <p:sp>
        <p:nvSpPr>
          <p:cNvPr id="492621" name="Text Box 7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
        <p:nvSpPr>
          <p:cNvPr id="2" name="矩形 1"/>
          <p:cNvSpPr/>
          <p:nvPr/>
        </p:nvSpPr>
        <p:spPr>
          <a:xfrm>
            <a:off x="685194" y="1680902"/>
            <a:ext cx="4844345" cy="1200329"/>
          </a:xfrm>
          <a:prstGeom prst="rect">
            <a:avLst/>
          </a:prstGeom>
        </p:spPr>
        <p:txBody>
          <a:bodyPr wrap="square">
            <a:spAutoFit/>
          </a:bodyPr>
          <a:lstStyle/>
          <a:p>
            <a:pPr algn="just"/>
            <a:r>
              <a:rPr lang="en-US" altLang="zh-CN" sz="1800" b="1" dirty="0" smtClean="0">
                <a:latin typeface="+mn-lt"/>
                <a:ea typeface="楷体" panose="02010609060101010101" pitchFamily="49" charset="-122"/>
              </a:rPr>
              <a:t>        NSFCNET</a:t>
            </a:r>
            <a:r>
              <a:rPr lang="zh-CN" altLang="en-US" sz="1800" b="1" dirty="0">
                <a:latin typeface="+mn-lt"/>
                <a:ea typeface="楷体" panose="02010609060101010101" pitchFamily="49" charset="-122"/>
              </a:rPr>
              <a:t>的结构是一个以北京地区几个核心节点构成高速网状骨干，通过</a:t>
            </a:r>
            <a:r>
              <a:rPr lang="en-US" altLang="zh-CN" sz="1800" b="1" dirty="0">
                <a:latin typeface="+mn-lt"/>
                <a:ea typeface="楷体" panose="02010609060101010101" pitchFamily="49" charset="-122"/>
              </a:rPr>
              <a:t>CERNET</a:t>
            </a:r>
            <a:r>
              <a:rPr lang="zh-CN" altLang="en-US" sz="1800" b="1" dirty="0">
                <a:latin typeface="+mn-lt"/>
                <a:ea typeface="楷体" panose="02010609060101010101" pitchFamily="49" charset="-122"/>
              </a:rPr>
              <a:t>辐射全国，并拥有独立国际出口的、面向科研的示范性高速网络。</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Rectangle 2"/>
          <p:cNvSpPr>
            <a:spLocks noGrp="1" noChangeArrowheads="1"/>
          </p:cNvSpPr>
          <p:nvPr>
            <p:ph type="title"/>
          </p:nvPr>
        </p:nvSpPr>
        <p:spPr/>
        <p:txBody>
          <a:bodyPr/>
          <a:lstStyle/>
          <a:p>
            <a:r>
              <a:rPr lang="zh-CN" altLang="en-US"/>
              <a:t>以太网</a:t>
            </a:r>
          </a:p>
        </p:txBody>
      </p:sp>
      <p:sp>
        <p:nvSpPr>
          <p:cNvPr id="4751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sp>
        <p:nvSpPr>
          <p:cNvPr id="475140" name="Rectangle 4"/>
          <p:cNvSpPr>
            <a:spLocks noGrp="1" noChangeArrowheads="1"/>
          </p:cNvSpPr>
          <p:nvPr>
            <p:ph type="body" idx="1"/>
          </p:nvPr>
        </p:nvSpPr>
        <p:spPr/>
        <p:txBody>
          <a:bodyPr/>
          <a:lstStyle/>
          <a:p>
            <a:pPr>
              <a:buFont typeface="Wingdings" pitchFamily="2" charset="2"/>
              <a:buNone/>
            </a:pPr>
            <a:r>
              <a:rPr lang="zh-CN" altLang="en-US" sz="2200" dirty="0">
                <a:latin typeface="华文新魏" pitchFamily="2" charset="-122"/>
              </a:rPr>
              <a:t>               以太网是由</a:t>
            </a:r>
            <a:r>
              <a:rPr lang="en-US" altLang="zh-CN" sz="2200" dirty="0">
                <a:latin typeface="华文新魏" pitchFamily="2" charset="-122"/>
              </a:rPr>
              <a:t>Xerox</a:t>
            </a:r>
            <a:r>
              <a:rPr lang="zh-CN" altLang="en-US" sz="2200" dirty="0">
                <a:latin typeface="华文新魏" pitchFamily="2" charset="-122"/>
              </a:rPr>
              <a:t> </a:t>
            </a:r>
            <a:r>
              <a:rPr lang="en-US" altLang="zh-CN" sz="2200" dirty="0">
                <a:solidFill>
                  <a:srgbClr val="FF0000"/>
                </a:solidFill>
                <a:effectLst>
                  <a:outerShdw blurRad="38100" dist="38100" dir="2700000" algn="tl">
                    <a:srgbClr val="C0C0C0"/>
                  </a:outerShdw>
                </a:effectLst>
                <a:latin typeface="华文新魏" pitchFamily="2" charset="-122"/>
              </a:rPr>
              <a:t>P</a:t>
            </a:r>
            <a:r>
              <a:rPr lang="en-US" altLang="zh-CN" sz="2200" dirty="0">
                <a:latin typeface="华文新魏" pitchFamily="2" charset="-122"/>
              </a:rPr>
              <a:t>alo </a:t>
            </a:r>
            <a:r>
              <a:rPr lang="en-US" altLang="zh-CN" sz="2200" dirty="0">
                <a:solidFill>
                  <a:srgbClr val="FF0000"/>
                </a:solidFill>
                <a:effectLst>
                  <a:outerShdw blurRad="38100" dist="38100" dir="2700000" algn="tl">
                    <a:srgbClr val="C0C0C0"/>
                  </a:outerShdw>
                </a:effectLst>
                <a:latin typeface="华文新魏" pitchFamily="2" charset="-122"/>
              </a:rPr>
              <a:t>A</a:t>
            </a:r>
            <a:r>
              <a:rPr lang="en-US" altLang="zh-CN" sz="2200" dirty="0">
                <a:latin typeface="华文新魏" pitchFamily="2" charset="-122"/>
              </a:rPr>
              <a:t>lto</a:t>
            </a:r>
            <a:r>
              <a:rPr lang="zh-CN" altLang="en-US" sz="2200" dirty="0">
                <a:latin typeface="华文新魏" pitchFamily="2" charset="-122"/>
              </a:rPr>
              <a:t> </a:t>
            </a:r>
            <a:r>
              <a:rPr lang="en-US" altLang="zh-CN" sz="2200" dirty="0">
                <a:solidFill>
                  <a:srgbClr val="FF0000"/>
                </a:solidFill>
                <a:effectLst>
                  <a:outerShdw blurRad="38100" dist="38100" dir="2700000" algn="tl">
                    <a:srgbClr val="C0C0C0"/>
                  </a:outerShdw>
                </a:effectLst>
                <a:latin typeface="华文新魏" pitchFamily="2" charset="-122"/>
              </a:rPr>
              <a:t>R</a:t>
            </a:r>
            <a:r>
              <a:rPr lang="en-US" altLang="zh-CN" sz="2200" dirty="0">
                <a:latin typeface="华文新魏" pitchFamily="2" charset="-122"/>
              </a:rPr>
              <a:t>esearch </a:t>
            </a:r>
            <a:r>
              <a:rPr lang="en-US" altLang="zh-CN" sz="2200" dirty="0">
                <a:solidFill>
                  <a:srgbClr val="FF0000"/>
                </a:solidFill>
                <a:effectLst>
                  <a:outerShdw blurRad="38100" dist="38100" dir="2700000" algn="tl">
                    <a:srgbClr val="C0C0C0"/>
                  </a:outerShdw>
                </a:effectLst>
                <a:latin typeface="华文新魏" pitchFamily="2" charset="-122"/>
              </a:rPr>
              <a:t>C</a:t>
            </a:r>
            <a:r>
              <a:rPr lang="en-US" altLang="zh-CN" sz="2200" dirty="0">
                <a:latin typeface="华文新魏" pitchFamily="2" charset="-122"/>
              </a:rPr>
              <a:t>enter</a:t>
            </a:r>
            <a:r>
              <a:rPr lang="zh-CN" altLang="en-US" sz="2200" dirty="0">
                <a:latin typeface="华文新魏" pitchFamily="2" charset="-122"/>
              </a:rPr>
              <a:t>（</a:t>
            </a:r>
            <a:r>
              <a:rPr lang="en-US" altLang="zh-CN" sz="2200" dirty="0">
                <a:solidFill>
                  <a:srgbClr val="FF0000"/>
                </a:solidFill>
                <a:effectLst>
                  <a:outerShdw blurRad="38100" dist="38100" dir="2700000" algn="tl">
                    <a:srgbClr val="C0C0C0"/>
                  </a:outerShdw>
                </a:effectLst>
                <a:latin typeface="华文新魏" pitchFamily="2" charset="-122"/>
              </a:rPr>
              <a:t>PARC</a:t>
            </a:r>
            <a:r>
              <a:rPr lang="zh-CN" altLang="en-US" sz="2200" dirty="0">
                <a:latin typeface="华文新魏" pitchFamily="2" charset="-122"/>
              </a:rPr>
              <a:t>）于</a:t>
            </a:r>
            <a:r>
              <a:rPr lang="en-US" altLang="zh-CN" sz="2200" dirty="0">
                <a:latin typeface="华文新魏" pitchFamily="2" charset="-122"/>
              </a:rPr>
              <a:t>1975</a:t>
            </a:r>
            <a:r>
              <a:rPr lang="zh-CN" altLang="en-US" sz="2200" dirty="0">
                <a:latin typeface="华文新魏" pitchFamily="2" charset="-122"/>
              </a:rPr>
              <a:t>年研制成功。以太网有两个标准：</a:t>
            </a:r>
          </a:p>
          <a:p>
            <a:pPr>
              <a:buClr>
                <a:srgbClr val="FF0000"/>
              </a:buClr>
            </a:pPr>
            <a:r>
              <a:rPr lang="en-US" altLang="zh-CN" sz="2200" dirty="0">
                <a:solidFill>
                  <a:srgbClr val="FF0000"/>
                </a:solidFill>
                <a:effectLst>
                  <a:outerShdw blurRad="38100" dist="38100" dir="2700000" algn="tl">
                    <a:srgbClr val="C0C0C0"/>
                  </a:outerShdw>
                </a:effectLst>
                <a:latin typeface="华文新魏" pitchFamily="2" charset="-122"/>
              </a:rPr>
              <a:t>DIX Ethernet</a:t>
            </a:r>
            <a:r>
              <a:rPr lang="zh-CN" altLang="en-US" sz="2200" dirty="0">
                <a:solidFill>
                  <a:srgbClr val="FF0000"/>
                </a:solidFill>
                <a:effectLst>
                  <a:outerShdw blurRad="38100" dist="38100" dir="2700000" algn="tl">
                    <a:srgbClr val="C0C0C0"/>
                  </a:outerShdw>
                </a:effectLst>
                <a:latin typeface="华文新魏" pitchFamily="2" charset="-122"/>
              </a:rPr>
              <a:t>标准</a:t>
            </a:r>
          </a:p>
          <a:p>
            <a:pPr>
              <a:buFont typeface="Wingdings" pitchFamily="2" charset="2"/>
              <a:buNone/>
            </a:pPr>
            <a:r>
              <a:rPr lang="zh-CN" altLang="en-US" sz="2200" dirty="0">
                <a:latin typeface="华文新魏" pitchFamily="2" charset="-122"/>
              </a:rPr>
              <a:t>               由</a:t>
            </a:r>
            <a:r>
              <a:rPr lang="en-US" altLang="zh-CN" sz="2200" dirty="0">
                <a:latin typeface="华文新魏" pitchFamily="2" charset="-122"/>
              </a:rPr>
              <a:t>Digital</a:t>
            </a:r>
            <a:r>
              <a:rPr lang="zh-CN" altLang="en-US" sz="2200" dirty="0">
                <a:latin typeface="华文新魏" pitchFamily="2" charset="-122"/>
              </a:rPr>
              <a:t>、</a:t>
            </a:r>
            <a:r>
              <a:rPr lang="en-US" altLang="zh-CN" sz="2200" dirty="0">
                <a:latin typeface="华文新魏" pitchFamily="2" charset="-122"/>
              </a:rPr>
              <a:t>Intel</a:t>
            </a:r>
            <a:r>
              <a:rPr lang="zh-CN" altLang="en-US" sz="2200" dirty="0">
                <a:latin typeface="华文新魏" pitchFamily="2" charset="-122"/>
              </a:rPr>
              <a:t>和</a:t>
            </a:r>
            <a:r>
              <a:rPr lang="en-US" altLang="zh-CN" sz="2200" dirty="0">
                <a:latin typeface="华文新魏" pitchFamily="2" charset="-122"/>
              </a:rPr>
              <a:t>Xerox</a:t>
            </a:r>
            <a:r>
              <a:rPr lang="zh-CN" altLang="en-US" sz="2200" dirty="0">
                <a:latin typeface="华文新魏" pitchFamily="2" charset="-122"/>
              </a:rPr>
              <a:t>联合制定。</a:t>
            </a:r>
            <a:r>
              <a:rPr lang="en-US" altLang="zh-CN" sz="2200" dirty="0">
                <a:latin typeface="华文新魏" pitchFamily="2" charset="-122"/>
              </a:rPr>
              <a:t>1980.9</a:t>
            </a:r>
            <a:r>
              <a:rPr lang="zh-CN" altLang="en-US" sz="2200" dirty="0">
                <a:latin typeface="华文新魏" pitchFamily="2" charset="-122"/>
              </a:rPr>
              <a:t>推出</a:t>
            </a:r>
            <a:r>
              <a:rPr lang="en-US" altLang="zh-CN" sz="2200" dirty="0">
                <a:latin typeface="华文新魏" pitchFamily="2" charset="-122"/>
              </a:rPr>
              <a:t>DIX Ethernet V1</a:t>
            </a:r>
            <a:r>
              <a:rPr lang="zh-CN" altLang="en-US" sz="2200" dirty="0">
                <a:latin typeface="华文新魏" pitchFamily="2" charset="-122"/>
              </a:rPr>
              <a:t>，</a:t>
            </a:r>
            <a:r>
              <a:rPr lang="en-US" altLang="zh-CN" sz="2200" dirty="0">
                <a:latin typeface="华文新魏" pitchFamily="2" charset="-122"/>
              </a:rPr>
              <a:t>1982</a:t>
            </a:r>
            <a:r>
              <a:rPr lang="zh-CN" altLang="en-US" sz="2200" dirty="0">
                <a:latin typeface="华文新魏" pitchFamily="2" charset="-122"/>
              </a:rPr>
              <a:t>年推出</a:t>
            </a:r>
            <a:r>
              <a:rPr lang="en-US" altLang="zh-CN" sz="2200" dirty="0">
                <a:latin typeface="华文新魏" pitchFamily="2" charset="-122"/>
              </a:rPr>
              <a:t>DIX Ethernet V2</a:t>
            </a:r>
            <a:r>
              <a:rPr lang="zh-CN" altLang="en-US" sz="2200" dirty="0">
                <a:latin typeface="华文新魏" pitchFamily="2" charset="-122"/>
              </a:rPr>
              <a:t>（实际上也是最后的版本）。</a:t>
            </a:r>
          </a:p>
          <a:p>
            <a:pPr>
              <a:buClr>
                <a:srgbClr val="FF0000"/>
              </a:buClr>
            </a:pPr>
            <a:r>
              <a:rPr lang="en-US" altLang="zh-CN" sz="2200" dirty="0">
                <a:solidFill>
                  <a:srgbClr val="FF0000"/>
                </a:solidFill>
                <a:effectLst>
                  <a:outerShdw blurRad="38100" dist="38100" dir="2700000" algn="tl">
                    <a:srgbClr val="C0C0C0"/>
                  </a:outerShdw>
                </a:effectLst>
                <a:latin typeface="华文新魏" pitchFamily="2" charset="-122"/>
              </a:rPr>
              <a:t>IEEE 802.3</a:t>
            </a:r>
            <a:r>
              <a:rPr lang="zh-CN" altLang="en-US" sz="2200" dirty="0">
                <a:solidFill>
                  <a:srgbClr val="FF0000"/>
                </a:solidFill>
                <a:effectLst>
                  <a:outerShdw blurRad="38100" dist="38100" dir="2700000" algn="tl">
                    <a:srgbClr val="C0C0C0"/>
                  </a:outerShdw>
                </a:effectLst>
                <a:latin typeface="华文新魏" pitchFamily="2" charset="-122"/>
              </a:rPr>
              <a:t>标准</a:t>
            </a:r>
          </a:p>
          <a:p>
            <a:pPr>
              <a:buFont typeface="Wingdings" pitchFamily="2" charset="2"/>
              <a:buNone/>
            </a:pPr>
            <a:r>
              <a:rPr lang="zh-CN" altLang="en-US" sz="2200" dirty="0">
                <a:latin typeface="华文新魏" pitchFamily="2" charset="-122"/>
              </a:rPr>
              <a:t>               在</a:t>
            </a:r>
            <a:r>
              <a:rPr lang="en-US" altLang="zh-CN" sz="2200" dirty="0">
                <a:latin typeface="华文新魏" pitchFamily="2" charset="-122"/>
              </a:rPr>
              <a:t>DIX Ethernet V2</a:t>
            </a:r>
            <a:r>
              <a:rPr lang="zh-CN" altLang="en-US" sz="2200" dirty="0">
                <a:latin typeface="华文新魏" pitchFamily="2" charset="-122"/>
              </a:rPr>
              <a:t>的基础上，</a:t>
            </a:r>
            <a:r>
              <a:rPr lang="en-US" altLang="zh-CN" sz="2200" dirty="0">
                <a:latin typeface="华文新魏" pitchFamily="2" charset="-122"/>
              </a:rPr>
              <a:t>IEEE802</a:t>
            </a:r>
            <a:r>
              <a:rPr lang="zh-CN" altLang="en-US" sz="2200" dirty="0">
                <a:latin typeface="华文新魏" pitchFamily="2" charset="-122"/>
              </a:rPr>
              <a:t>委员会的</a:t>
            </a:r>
            <a:r>
              <a:rPr lang="en-US" altLang="zh-CN" sz="2200" dirty="0">
                <a:latin typeface="华文新魏" pitchFamily="2" charset="-122"/>
              </a:rPr>
              <a:t>802</a:t>
            </a:r>
            <a:r>
              <a:rPr lang="zh-CN" altLang="en-US" sz="2200" dirty="0">
                <a:latin typeface="华文新魏" pitchFamily="2" charset="-122"/>
              </a:rPr>
              <a:t>工作组于</a:t>
            </a:r>
            <a:r>
              <a:rPr lang="en-US" altLang="zh-CN" sz="2200" dirty="0">
                <a:latin typeface="华文新魏" pitchFamily="2" charset="-122"/>
              </a:rPr>
              <a:t>1983</a:t>
            </a:r>
            <a:r>
              <a:rPr lang="zh-CN" altLang="en-US" sz="2200" dirty="0">
                <a:latin typeface="华文新魏" pitchFamily="2" charset="-122"/>
              </a:rPr>
              <a:t>年制定了第一个</a:t>
            </a:r>
            <a:r>
              <a:rPr lang="en-US" altLang="zh-CN" sz="2200" dirty="0">
                <a:latin typeface="华文新魏" pitchFamily="2" charset="-122"/>
              </a:rPr>
              <a:t>IEEE</a:t>
            </a:r>
            <a:r>
              <a:rPr lang="zh-CN" altLang="en-US" sz="2200" dirty="0">
                <a:latin typeface="华文新魏" pitchFamily="2" charset="-122"/>
              </a:rPr>
              <a:t>以太网标准：</a:t>
            </a:r>
            <a:r>
              <a:rPr lang="en-US" altLang="zh-CN" sz="2200" dirty="0">
                <a:latin typeface="华文新魏" pitchFamily="2" charset="-122"/>
              </a:rPr>
              <a:t>IEEE802.3</a:t>
            </a:r>
            <a:r>
              <a:rPr lang="zh-CN" altLang="en-US" sz="2200" dirty="0">
                <a:latin typeface="华文新魏" pitchFamily="2" charset="-122"/>
              </a:rPr>
              <a:t>（对帧格式作了很小的一点变动）。</a:t>
            </a:r>
          </a:p>
          <a:p>
            <a:pPr>
              <a:buFont typeface="Wingdings" pitchFamily="2" charset="2"/>
              <a:buNone/>
            </a:pPr>
            <a:r>
              <a:rPr lang="zh-CN" altLang="en-US" sz="2200" dirty="0">
                <a:latin typeface="华文新魏" pitchFamily="2" charset="-122"/>
              </a:rPr>
              <a:t>               在实际市场中经常使用的是</a:t>
            </a:r>
            <a:r>
              <a:rPr lang="en-US" altLang="zh-CN" sz="2200" dirty="0">
                <a:latin typeface="华文新魏" pitchFamily="2" charset="-122"/>
              </a:rPr>
              <a:t>DIX Ethernet V2</a:t>
            </a:r>
            <a:r>
              <a:rPr lang="zh-CN" altLang="en-US" sz="2200" dirty="0">
                <a:latin typeface="华文新魏" pitchFamily="2" charset="-122"/>
              </a:rPr>
              <a:t>标准，但基于两个标准的硬件实现可以在同一个</a:t>
            </a:r>
            <a:r>
              <a:rPr lang="en-US" altLang="zh-CN" sz="2200" dirty="0">
                <a:latin typeface="华文新魏" pitchFamily="2" charset="-122"/>
              </a:rPr>
              <a:t>LAN</a:t>
            </a:r>
            <a:r>
              <a:rPr lang="zh-CN" altLang="en-US" sz="2200" dirty="0">
                <a:latin typeface="华文新魏" pitchFamily="2" charset="-122"/>
              </a:rPr>
              <a:t>内互操作。</a:t>
            </a:r>
            <a:endParaRPr lang="zh-CN" altLang="en-US" sz="2200" dirty="0"/>
          </a:p>
        </p:txBody>
      </p:sp>
      <p:sp>
        <p:nvSpPr>
          <p:cNvPr id="47514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ChangeArrowheads="1"/>
          </p:cNvSpPr>
          <p:nvPr>
            <p:ph type="title"/>
          </p:nvPr>
        </p:nvSpPr>
        <p:spPr/>
        <p:txBody>
          <a:bodyPr/>
          <a:lstStyle/>
          <a:p>
            <a:r>
              <a:rPr lang="zh-CN" altLang="en-US"/>
              <a:t>最初网络结构和技术</a:t>
            </a:r>
          </a:p>
        </p:txBody>
      </p:sp>
      <p:sp>
        <p:nvSpPr>
          <p:cNvPr id="49869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sp>
        <p:nvSpPr>
          <p:cNvPr id="498693" name="Rectangle 5"/>
          <p:cNvSpPr>
            <a:spLocks noGrp="1" noChangeArrowheads="1"/>
          </p:cNvSpPr>
          <p:nvPr>
            <p:ph type="body" idx="1"/>
          </p:nvPr>
        </p:nvSpPr>
        <p:spPr>
          <a:xfrm>
            <a:off x="809625" y="3933825"/>
            <a:ext cx="7958138" cy="2374900"/>
          </a:xfrm>
        </p:spPr>
        <p:txBody>
          <a:bodyPr/>
          <a:lstStyle/>
          <a:p>
            <a:pPr>
              <a:lnSpc>
                <a:spcPct val="120000"/>
              </a:lnSpc>
            </a:pPr>
            <a:r>
              <a:rPr lang="zh-CN" altLang="en-US" sz="2000" dirty="0">
                <a:solidFill>
                  <a:srgbClr val="FF0000"/>
                </a:solidFill>
              </a:rPr>
              <a:t>问题</a:t>
            </a:r>
            <a:r>
              <a:rPr lang="zh-CN" altLang="en-US" sz="2000" dirty="0"/>
              <a:t>：信道是共享的，存在使用冲突</a:t>
            </a:r>
          </a:p>
          <a:p>
            <a:pPr>
              <a:lnSpc>
                <a:spcPct val="120000"/>
              </a:lnSpc>
            </a:pPr>
            <a:r>
              <a:rPr lang="zh-CN" altLang="en-US" sz="2000" dirty="0">
                <a:solidFill>
                  <a:srgbClr val="FF0000"/>
                </a:solidFill>
              </a:rPr>
              <a:t>解决</a:t>
            </a:r>
            <a:r>
              <a:rPr lang="zh-CN" altLang="en-US" sz="2000" dirty="0"/>
              <a:t>：</a:t>
            </a:r>
            <a:r>
              <a:rPr lang="en-US" altLang="zh-CN" sz="2000" dirty="0"/>
              <a:t>CSMA/CD</a:t>
            </a:r>
            <a:r>
              <a:rPr lang="zh-CN" altLang="en-US" sz="2000" dirty="0"/>
              <a:t>（载波监听多路访问</a:t>
            </a:r>
            <a:r>
              <a:rPr lang="en-US" altLang="zh-CN" sz="2000" dirty="0"/>
              <a:t>/</a:t>
            </a:r>
            <a:r>
              <a:rPr lang="zh-CN" altLang="en-US" sz="2000" dirty="0"/>
              <a:t>冲突检测）</a:t>
            </a:r>
          </a:p>
          <a:p>
            <a:pPr lvl="1">
              <a:lnSpc>
                <a:spcPct val="120000"/>
              </a:lnSpc>
            </a:pPr>
            <a:r>
              <a:rPr lang="en-US" altLang="zh-CN" sz="1800" dirty="0">
                <a:solidFill>
                  <a:srgbClr val="0000FF"/>
                </a:solidFill>
              </a:rPr>
              <a:t>CSMA</a:t>
            </a:r>
            <a:r>
              <a:rPr lang="zh-CN" altLang="en-US" sz="1800" dirty="0"/>
              <a:t>：数据发送前，先侦听信道，判断是否有数据，以降低冲突（先听后说）。</a:t>
            </a:r>
          </a:p>
          <a:p>
            <a:pPr lvl="1">
              <a:lnSpc>
                <a:spcPct val="120000"/>
              </a:lnSpc>
            </a:pPr>
            <a:r>
              <a:rPr lang="en-US" altLang="zh-CN" sz="1800" dirty="0">
                <a:solidFill>
                  <a:srgbClr val="0000FF"/>
                </a:solidFill>
              </a:rPr>
              <a:t>CD</a:t>
            </a:r>
            <a:r>
              <a:rPr lang="zh-CN" altLang="en-US" sz="1800" dirty="0"/>
              <a:t>：发送方边发送边监听，一旦检测到冲突，则冲突双方立即终止发送，然后按某算法延迟一段时间后重新发送（边说边听）。</a:t>
            </a:r>
          </a:p>
        </p:txBody>
      </p:sp>
      <p:pic>
        <p:nvPicPr>
          <p:cNvPr id="498695" name="Picture 7" descr="1-34"/>
          <p:cNvPicPr>
            <a:picLocks noChangeAspect="1" noChangeArrowheads="1"/>
          </p:cNvPicPr>
          <p:nvPr/>
        </p:nvPicPr>
        <p:blipFill>
          <a:blip r:embed="rId5">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611188" y="1628775"/>
            <a:ext cx="8208962" cy="2439988"/>
          </a:xfrm>
          <a:prstGeom prst="rect">
            <a:avLst/>
          </a:prstGeom>
          <a:noFill/>
          <a:extLst>
            <a:ext uri="{909E8E84-426E-40DD-AFC4-6F175D3DCCD1}">
              <a14:hiddenFill xmlns:a14="http://schemas.microsoft.com/office/drawing/2010/main">
                <a:solidFill>
                  <a:srgbClr val="FFFFFF"/>
                </a:solidFill>
              </a14:hiddenFill>
            </a:ext>
          </a:extLst>
        </p:spPr>
      </p:pic>
      <p:sp>
        <p:nvSpPr>
          <p:cNvPr id="498696"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lstStyle/>
          <a:p>
            <a:r>
              <a:rPr lang="zh-CN" altLang="en-US">
                <a:latin typeface="宋体" pitchFamily="2" charset="-122"/>
              </a:rPr>
              <a:t>客户</a:t>
            </a:r>
            <a:r>
              <a:rPr lang="en-US" altLang="zh-CN">
                <a:latin typeface="宋体" pitchFamily="2" charset="-122"/>
              </a:rPr>
              <a:t>-</a:t>
            </a:r>
            <a:r>
              <a:rPr lang="zh-CN" altLang="en-US">
                <a:latin typeface="宋体" pitchFamily="2" charset="-122"/>
              </a:rPr>
              <a:t>服务器</a:t>
            </a:r>
            <a:br>
              <a:rPr lang="zh-CN" altLang="en-US">
                <a:latin typeface="宋体" pitchFamily="2" charset="-122"/>
              </a:rPr>
            </a:br>
            <a:r>
              <a:rPr lang="zh-CN" altLang="en-US" sz="3200"/>
              <a:t>（工作过程和特点）</a:t>
            </a:r>
          </a:p>
        </p:txBody>
      </p:sp>
      <p:pic>
        <p:nvPicPr>
          <p:cNvPr id="237573" name="Picture 5" descr="1-0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0113" y="1557338"/>
            <a:ext cx="7848600" cy="2314575"/>
          </a:xfrm>
          <a:prstGeom prst="rect">
            <a:avLst/>
          </a:prstGeom>
          <a:noFill/>
          <a:extLst>
            <a:ext uri="{909E8E84-426E-40DD-AFC4-6F175D3DCCD1}">
              <a14:hiddenFill xmlns:a14="http://schemas.microsoft.com/office/drawing/2010/main">
                <a:solidFill>
                  <a:srgbClr val="FFFFFF"/>
                </a:solidFill>
              </a14:hiddenFill>
            </a:ext>
          </a:extLst>
        </p:spPr>
      </p:pic>
      <p:sp>
        <p:nvSpPr>
          <p:cNvPr id="237574"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237575" name="Rectangle 7"/>
          <p:cNvSpPr>
            <a:spLocks noGrp="1" noChangeArrowheads="1"/>
          </p:cNvSpPr>
          <p:nvPr>
            <p:ph type="body" idx="1"/>
          </p:nvPr>
        </p:nvSpPr>
        <p:spPr>
          <a:xfrm>
            <a:off x="827088" y="3789363"/>
            <a:ext cx="7958137" cy="2592387"/>
          </a:xfrm>
          <a:noFill/>
          <a:ln/>
        </p:spPr>
        <p:txBody>
          <a:bodyPr/>
          <a:lstStyle/>
          <a:p>
            <a:pPr marL="0" indent="0"/>
            <a:r>
              <a:rPr lang="zh-CN" altLang="en-US" sz="2000" dirty="0">
                <a:solidFill>
                  <a:srgbClr val="FF3300"/>
                </a:solidFill>
              </a:rPr>
              <a:t>  </a:t>
            </a:r>
            <a:r>
              <a:rPr lang="zh-CN" altLang="en-US" sz="2000" dirty="0">
                <a:solidFill>
                  <a:srgbClr val="FF0000"/>
                </a:solidFill>
                <a:effectLst>
                  <a:outerShdw blurRad="38100" dist="38100" dir="2700000" algn="tl">
                    <a:srgbClr val="C0C0C0"/>
                  </a:outerShdw>
                </a:effectLst>
              </a:rPr>
              <a:t>客户机（</a:t>
            </a:r>
            <a:r>
              <a:rPr lang="en-US" altLang="zh-CN" sz="2000" dirty="0">
                <a:solidFill>
                  <a:srgbClr val="FF0000"/>
                </a:solidFill>
                <a:effectLst>
                  <a:outerShdw blurRad="38100" dist="38100" dir="2700000" algn="tl">
                    <a:srgbClr val="C0C0C0"/>
                  </a:outerShdw>
                </a:effectLst>
              </a:rPr>
              <a:t>Client</a:t>
            </a:r>
            <a:r>
              <a:rPr lang="zh-CN" altLang="en-US" sz="2000" dirty="0">
                <a:solidFill>
                  <a:srgbClr val="FF0000"/>
                </a:solidFill>
                <a:effectLst>
                  <a:outerShdw blurRad="38100" dist="38100" dir="2700000" algn="tl">
                    <a:srgbClr val="C0C0C0"/>
                  </a:outerShdw>
                </a:effectLst>
              </a:rPr>
              <a:t>）</a:t>
            </a:r>
          </a:p>
          <a:p>
            <a:pPr marL="0" indent="0">
              <a:buFont typeface="Wingdings" pitchFamily="2" charset="2"/>
              <a:buNone/>
            </a:pPr>
            <a:r>
              <a:rPr lang="zh-CN" altLang="en-US" sz="2000" dirty="0"/>
              <a:t>     运行客户进程，提出服务请求。</a:t>
            </a:r>
          </a:p>
          <a:p>
            <a:pPr marL="0" indent="0"/>
            <a:r>
              <a:rPr lang="zh-CN" altLang="en-US" sz="2000" dirty="0">
                <a:solidFill>
                  <a:srgbClr val="FF3300"/>
                </a:solidFill>
                <a:effectLst>
                  <a:outerShdw blurRad="38100" dist="38100" dir="2700000" algn="tl">
                    <a:srgbClr val="C0C0C0"/>
                  </a:outerShdw>
                </a:effectLst>
              </a:rPr>
              <a:t>  </a:t>
            </a:r>
            <a:r>
              <a:rPr lang="zh-CN" altLang="en-US" sz="2000" dirty="0">
                <a:solidFill>
                  <a:srgbClr val="FF0000"/>
                </a:solidFill>
                <a:effectLst>
                  <a:outerShdw blurRad="38100" dist="38100" dir="2700000" algn="tl">
                    <a:srgbClr val="C0C0C0"/>
                  </a:outerShdw>
                </a:effectLst>
              </a:rPr>
              <a:t>服务器（</a:t>
            </a:r>
            <a:r>
              <a:rPr lang="en-US" altLang="zh-CN" sz="2000" dirty="0">
                <a:solidFill>
                  <a:srgbClr val="FF0000"/>
                </a:solidFill>
                <a:effectLst>
                  <a:outerShdw blurRad="38100" dist="38100" dir="2700000" algn="tl">
                    <a:srgbClr val="C0C0C0"/>
                  </a:outerShdw>
                </a:effectLst>
              </a:rPr>
              <a:t>Server</a:t>
            </a:r>
            <a:r>
              <a:rPr lang="zh-CN" altLang="en-US" sz="2000" dirty="0">
                <a:solidFill>
                  <a:srgbClr val="FF0000"/>
                </a:solidFill>
                <a:effectLst>
                  <a:outerShdw blurRad="38100" dist="38100" dir="2700000" algn="tl">
                    <a:srgbClr val="C0C0C0"/>
                  </a:outerShdw>
                </a:effectLst>
              </a:rPr>
              <a:t>）</a:t>
            </a:r>
          </a:p>
          <a:p>
            <a:pPr marL="0" indent="0">
              <a:buFont typeface="Wingdings" pitchFamily="2" charset="2"/>
              <a:buNone/>
            </a:pPr>
            <a:r>
              <a:rPr lang="zh-CN" altLang="en-US" sz="2000" dirty="0"/>
              <a:t>     运行服务器进程，提供服务并对来自客户进程的请求作出响应。</a:t>
            </a:r>
          </a:p>
          <a:p>
            <a:pPr marL="0" indent="0"/>
            <a:r>
              <a:rPr lang="zh-CN" altLang="en-US" sz="2000" dirty="0">
                <a:solidFill>
                  <a:srgbClr val="FF3300"/>
                </a:solidFill>
                <a:effectLst>
                  <a:outerShdw blurRad="38100" dist="38100" dir="2700000" algn="tl">
                    <a:srgbClr val="C0C0C0"/>
                  </a:outerShdw>
                </a:effectLst>
              </a:rPr>
              <a:t>  </a:t>
            </a:r>
            <a:r>
              <a:rPr lang="zh-CN" altLang="en-US" sz="2000" dirty="0">
                <a:solidFill>
                  <a:srgbClr val="FF0000"/>
                </a:solidFill>
                <a:effectLst>
                  <a:outerShdw blurRad="38100" dist="38100" dir="2700000" algn="tl">
                    <a:srgbClr val="C0C0C0"/>
                  </a:outerShdw>
                </a:effectLst>
              </a:rPr>
              <a:t>特点</a:t>
            </a:r>
          </a:p>
          <a:p>
            <a:pPr marL="0" indent="0">
              <a:buFont typeface="Wingdings" pitchFamily="2" charset="2"/>
              <a:buNone/>
            </a:pPr>
            <a:r>
              <a:rPr lang="zh-CN" altLang="en-US" sz="2000" dirty="0"/>
              <a:t>     独立性强，单独升级客户机或服务器不影响正常工作；优化网络利用率（客户机发送请求，服务器返回最终结果）。</a:t>
            </a:r>
          </a:p>
        </p:txBody>
      </p:sp>
      <p:sp>
        <p:nvSpPr>
          <p:cNvPr id="237576"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计算机网络的应用</a:t>
            </a:r>
            <a:r>
              <a:rPr lang="en-US" altLang="zh-CN" sz="1200">
                <a:ea typeface="幼圆" pitchFamily="49" charset="-122"/>
              </a:rPr>
              <a:t>&gt;&gt;</a:t>
            </a:r>
            <a:r>
              <a:rPr lang="zh-CN" altLang="en-US" sz="1200">
                <a:ea typeface="幼圆" pitchFamily="49" charset="-122"/>
                <a:hlinkClick r:id="rId7" action="ppaction://hlinksldjump"/>
              </a:rPr>
              <a:t>商业应用 </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4" name="Rectangle 2"/>
          <p:cNvSpPr>
            <a:spLocks noGrp="1" noChangeArrowheads="1"/>
          </p:cNvSpPr>
          <p:nvPr>
            <p:ph type="title"/>
          </p:nvPr>
        </p:nvSpPr>
        <p:spPr/>
        <p:txBody>
          <a:bodyPr/>
          <a:lstStyle/>
          <a:p>
            <a:r>
              <a:rPr lang="zh-CN" altLang="en-US"/>
              <a:t>发展过程</a:t>
            </a:r>
          </a:p>
        </p:txBody>
      </p:sp>
      <p:sp>
        <p:nvSpPr>
          <p:cNvPr id="4997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sp>
        <p:nvSpPr>
          <p:cNvPr id="499718" name="Rectangle 6"/>
          <p:cNvSpPr>
            <a:spLocks noGrp="1" noChangeArrowheads="1"/>
          </p:cNvSpPr>
          <p:nvPr>
            <p:ph type="body" idx="1"/>
          </p:nvPr>
        </p:nvSpPr>
        <p:spPr/>
        <p:txBody>
          <a:bodyPr/>
          <a:lstStyle/>
          <a:p>
            <a:pPr>
              <a:lnSpc>
                <a:spcPct val="120000"/>
              </a:lnSpc>
            </a:pPr>
            <a:r>
              <a:rPr lang="zh-CN" altLang="en-US" sz="2800" dirty="0">
                <a:solidFill>
                  <a:srgbClr val="FF0000"/>
                </a:solidFill>
              </a:rPr>
              <a:t>第一代：传统以太网</a:t>
            </a:r>
          </a:p>
          <a:p>
            <a:pPr lvl="1">
              <a:lnSpc>
                <a:spcPct val="120000"/>
              </a:lnSpc>
            </a:pPr>
            <a:r>
              <a:rPr lang="en-US" altLang="zh-CN" sz="2400" dirty="0"/>
              <a:t>1975</a:t>
            </a:r>
            <a:r>
              <a:rPr lang="zh-CN" altLang="en-US" sz="2400" dirty="0"/>
              <a:t>年推出，网络速率为</a:t>
            </a:r>
            <a:r>
              <a:rPr lang="en-US" altLang="zh-CN" sz="2400" dirty="0"/>
              <a:t>10Mbps</a:t>
            </a:r>
            <a:r>
              <a:rPr lang="zh-CN" altLang="en-US" sz="2400" dirty="0"/>
              <a:t>。</a:t>
            </a:r>
          </a:p>
          <a:p>
            <a:pPr>
              <a:lnSpc>
                <a:spcPct val="120000"/>
              </a:lnSpc>
            </a:pPr>
            <a:r>
              <a:rPr lang="zh-CN" altLang="en-US" sz="2800" dirty="0">
                <a:solidFill>
                  <a:srgbClr val="FF0000"/>
                </a:solidFill>
              </a:rPr>
              <a:t>第二代：快速以太网</a:t>
            </a:r>
          </a:p>
          <a:p>
            <a:pPr lvl="1">
              <a:lnSpc>
                <a:spcPct val="120000"/>
              </a:lnSpc>
            </a:pPr>
            <a:r>
              <a:rPr lang="en-US" altLang="zh-CN" sz="2400" dirty="0"/>
              <a:t>1995</a:t>
            </a:r>
            <a:r>
              <a:rPr lang="zh-CN" altLang="en-US" sz="2400" dirty="0"/>
              <a:t>年出现，网络速率为</a:t>
            </a:r>
            <a:r>
              <a:rPr lang="en-US" altLang="zh-CN" sz="2400" dirty="0"/>
              <a:t>100Mbps</a:t>
            </a:r>
            <a:r>
              <a:rPr lang="zh-CN" altLang="en-US" sz="2400" dirty="0"/>
              <a:t>。</a:t>
            </a:r>
          </a:p>
          <a:p>
            <a:pPr>
              <a:lnSpc>
                <a:spcPct val="120000"/>
              </a:lnSpc>
            </a:pPr>
            <a:r>
              <a:rPr lang="zh-CN" altLang="en-US" sz="2800" dirty="0">
                <a:solidFill>
                  <a:srgbClr val="FF0000"/>
                </a:solidFill>
              </a:rPr>
              <a:t>第三代：千兆以太网（吉比特以太网）</a:t>
            </a:r>
          </a:p>
          <a:p>
            <a:pPr lvl="1">
              <a:lnSpc>
                <a:spcPct val="120000"/>
              </a:lnSpc>
            </a:pPr>
            <a:r>
              <a:rPr lang="en-US" altLang="zh-CN" sz="2400" dirty="0"/>
              <a:t>1998</a:t>
            </a:r>
            <a:r>
              <a:rPr lang="zh-CN" altLang="en-US" sz="2400" dirty="0"/>
              <a:t>年推出，网络速率</a:t>
            </a:r>
            <a:r>
              <a:rPr lang="en-US" altLang="zh-CN" sz="2400" dirty="0"/>
              <a:t>1000Mbps/1Gbps</a:t>
            </a:r>
            <a:r>
              <a:rPr lang="zh-CN" altLang="en-US" sz="2400" dirty="0"/>
              <a:t>；</a:t>
            </a:r>
          </a:p>
          <a:p>
            <a:pPr>
              <a:lnSpc>
                <a:spcPct val="120000"/>
              </a:lnSpc>
            </a:pPr>
            <a:r>
              <a:rPr lang="zh-CN" altLang="en-US" sz="2800" dirty="0">
                <a:solidFill>
                  <a:srgbClr val="FF0000"/>
                </a:solidFill>
              </a:rPr>
              <a:t>第四代：万兆以太网（</a:t>
            </a:r>
            <a:r>
              <a:rPr lang="en-US" altLang="zh-CN" sz="2800" dirty="0">
                <a:solidFill>
                  <a:srgbClr val="FF0000"/>
                </a:solidFill>
              </a:rPr>
              <a:t>10</a:t>
            </a:r>
            <a:r>
              <a:rPr lang="zh-CN" altLang="en-US" sz="2800" dirty="0">
                <a:solidFill>
                  <a:srgbClr val="FF0000"/>
                </a:solidFill>
              </a:rPr>
              <a:t>吉比特以太网）</a:t>
            </a:r>
          </a:p>
          <a:p>
            <a:pPr lvl="1">
              <a:lnSpc>
                <a:spcPct val="120000"/>
              </a:lnSpc>
            </a:pPr>
            <a:r>
              <a:rPr lang="en-US" altLang="zh-CN" sz="2400" dirty="0"/>
              <a:t>2002</a:t>
            </a:r>
            <a:r>
              <a:rPr lang="zh-CN" altLang="en-US" sz="2400" dirty="0"/>
              <a:t>年推出，网络速率为</a:t>
            </a:r>
            <a:r>
              <a:rPr lang="en-US" altLang="zh-CN" sz="2400" dirty="0"/>
              <a:t>10000Mbps/10Gbps</a:t>
            </a:r>
            <a:r>
              <a:rPr lang="zh-CN" altLang="en-US" sz="2400" dirty="0"/>
              <a:t>。 </a:t>
            </a:r>
          </a:p>
        </p:txBody>
      </p:sp>
      <p:sp>
        <p:nvSpPr>
          <p:cNvPr id="499719"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ChangeArrowheads="1"/>
          </p:cNvSpPr>
          <p:nvPr>
            <p:ph type="title"/>
          </p:nvPr>
        </p:nvSpPr>
        <p:spPr/>
        <p:txBody>
          <a:bodyPr/>
          <a:lstStyle/>
          <a:p>
            <a:r>
              <a:rPr lang="zh-CN" altLang="en-US"/>
              <a:t>无线</a:t>
            </a:r>
            <a:r>
              <a:rPr lang="en-US" altLang="zh-CN"/>
              <a:t>LAN</a:t>
            </a:r>
            <a:endParaRPr lang="zh-CN" altLang="en-US"/>
          </a:p>
        </p:txBody>
      </p:sp>
      <p:sp>
        <p:nvSpPr>
          <p:cNvPr id="4761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sp>
        <p:nvSpPr>
          <p:cNvPr id="476164" name="Rectangle 4"/>
          <p:cNvSpPr>
            <a:spLocks noGrp="1" noChangeArrowheads="1"/>
          </p:cNvSpPr>
          <p:nvPr>
            <p:ph type="body" idx="1"/>
          </p:nvPr>
        </p:nvSpPr>
        <p:spPr>
          <a:xfrm>
            <a:off x="809625" y="1773238"/>
            <a:ext cx="8010525" cy="4608512"/>
          </a:xfrm>
        </p:spPr>
        <p:txBody>
          <a:bodyPr/>
          <a:lstStyle/>
          <a:p>
            <a:pPr>
              <a:lnSpc>
                <a:spcPct val="115000"/>
              </a:lnSpc>
            </a:pPr>
            <a:r>
              <a:rPr lang="zh-CN" altLang="en-US" sz="2800" dirty="0">
                <a:solidFill>
                  <a:srgbClr val="FF0000"/>
                </a:solidFill>
              </a:rPr>
              <a:t>概念</a:t>
            </a:r>
          </a:p>
          <a:p>
            <a:pPr lvl="1">
              <a:lnSpc>
                <a:spcPct val="115000"/>
              </a:lnSpc>
            </a:pPr>
            <a:r>
              <a:rPr lang="zh-CN" altLang="en-US" sz="2400" dirty="0"/>
              <a:t>无线</a:t>
            </a:r>
            <a:r>
              <a:rPr lang="en-US" altLang="zh-CN" sz="2400" dirty="0"/>
              <a:t>LAN</a:t>
            </a:r>
            <a:r>
              <a:rPr lang="zh-CN" altLang="en-US" sz="2400" dirty="0"/>
              <a:t>（</a:t>
            </a:r>
            <a:r>
              <a:rPr lang="en-US" altLang="zh-CN" sz="2400" dirty="0"/>
              <a:t>IEEE 802.11</a:t>
            </a:r>
            <a:r>
              <a:rPr lang="zh-CN" altLang="en-US" sz="2400" dirty="0"/>
              <a:t>标准）是</a:t>
            </a:r>
            <a:r>
              <a:rPr lang="en-US" altLang="zh-CN" sz="2400" dirty="0"/>
              <a:t>20</a:t>
            </a:r>
            <a:r>
              <a:rPr lang="zh-CN" altLang="en-US" sz="2400" dirty="0"/>
              <a:t>世纪</a:t>
            </a:r>
            <a:r>
              <a:rPr lang="en-US" altLang="zh-CN" sz="2400" dirty="0"/>
              <a:t>90</a:t>
            </a:r>
            <a:r>
              <a:rPr lang="zh-CN" altLang="en-US" sz="2400" dirty="0"/>
              <a:t>年代</a:t>
            </a:r>
            <a:r>
              <a:rPr lang="zh-CN" altLang="en-US" sz="2400" dirty="0">
                <a:solidFill>
                  <a:srgbClr val="0000FF"/>
                </a:solidFill>
              </a:rPr>
              <a:t>局域网</a:t>
            </a:r>
            <a:r>
              <a:rPr lang="zh-CN" altLang="en-US" sz="2400" dirty="0"/>
              <a:t>与</a:t>
            </a:r>
            <a:r>
              <a:rPr lang="zh-CN" altLang="en-US" sz="2400" dirty="0">
                <a:solidFill>
                  <a:srgbClr val="0000FF"/>
                </a:solidFill>
              </a:rPr>
              <a:t>无线通信技术</a:t>
            </a:r>
            <a:r>
              <a:rPr lang="zh-CN" altLang="en-US" sz="2400" dirty="0"/>
              <a:t>相结合的产物。 </a:t>
            </a:r>
          </a:p>
          <a:p>
            <a:pPr>
              <a:lnSpc>
                <a:spcPct val="115000"/>
              </a:lnSpc>
            </a:pPr>
            <a:r>
              <a:rPr lang="zh-CN" altLang="en-US" sz="2800" dirty="0">
                <a:solidFill>
                  <a:srgbClr val="FF0000"/>
                </a:solidFill>
              </a:rPr>
              <a:t>特点</a:t>
            </a:r>
          </a:p>
          <a:p>
            <a:pPr lvl="1">
              <a:lnSpc>
                <a:spcPct val="115000"/>
              </a:lnSpc>
            </a:pPr>
            <a:r>
              <a:rPr lang="zh-CN" altLang="en-US" sz="2400" dirty="0">
                <a:solidFill>
                  <a:srgbClr val="0000FF"/>
                </a:solidFill>
              </a:rPr>
              <a:t>优点</a:t>
            </a:r>
            <a:r>
              <a:rPr lang="zh-CN" altLang="en-US" sz="2400" dirty="0"/>
              <a:t>：具有很好的灵活性，较易组网、配置和维护</a:t>
            </a:r>
          </a:p>
          <a:p>
            <a:pPr lvl="1">
              <a:lnSpc>
                <a:spcPct val="115000"/>
              </a:lnSpc>
            </a:pPr>
            <a:r>
              <a:rPr lang="zh-CN" altLang="en-US" sz="2400" dirty="0">
                <a:solidFill>
                  <a:srgbClr val="0000FF"/>
                </a:solidFill>
              </a:rPr>
              <a:t>缺点</a:t>
            </a:r>
            <a:r>
              <a:rPr lang="zh-CN" altLang="en-US" sz="2400" dirty="0"/>
              <a:t>：数据传输速率不高</a:t>
            </a:r>
          </a:p>
          <a:p>
            <a:pPr>
              <a:lnSpc>
                <a:spcPct val="115000"/>
              </a:lnSpc>
            </a:pPr>
            <a:r>
              <a:rPr lang="zh-CN" altLang="en-US" sz="2800" dirty="0">
                <a:solidFill>
                  <a:srgbClr val="FF0000"/>
                </a:solidFill>
              </a:rPr>
              <a:t>应用</a:t>
            </a:r>
          </a:p>
          <a:p>
            <a:pPr lvl="1">
              <a:lnSpc>
                <a:spcPct val="115000"/>
              </a:lnSpc>
            </a:pPr>
            <a:r>
              <a:rPr lang="zh-CN" altLang="en-US" sz="2400" dirty="0"/>
              <a:t>还不能完全脱离有线网络，它只是以太网的扩展和补充，而不是以太网的替代产品。</a:t>
            </a:r>
          </a:p>
        </p:txBody>
      </p:sp>
      <p:sp>
        <p:nvSpPr>
          <p:cNvPr id="47616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2"/>
          <p:cNvSpPr>
            <a:spLocks noGrp="1" noChangeArrowheads="1"/>
          </p:cNvSpPr>
          <p:nvPr>
            <p:ph type="title"/>
          </p:nvPr>
        </p:nvSpPr>
        <p:spPr/>
        <p:txBody>
          <a:bodyPr/>
          <a:lstStyle/>
          <a:p>
            <a:r>
              <a:rPr lang="zh-CN" altLang="en-US" dirty="0"/>
              <a:t>发展历程</a:t>
            </a:r>
          </a:p>
        </p:txBody>
      </p:sp>
      <p:sp>
        <p:nvSpPr>
          <p:cNvPr id="5007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sp>
        <p:nvSpPr>
          <p:cNvPr id="500884" name="Text Box 14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pic>
        <p:nvPicPr>
          <p:cNvPr id="7" name="图片 6">
            <a:extLst>
              <a:ext uri="{FF2B5EF4-FFF2-40B4-BE49-F238E27FC236}">
                <a16:creationId xmlns="" xmlns:a16="http://schemas.microsoft.com/office/drawing/2014/main" id="{8682904C-E04E-49AB-88A2-BF0C407EADC4}"/>
              </a:ext>
            </a:extLst>
          </p:cNvPr>
          <p:cNvPicPr>
            <a:picLocks noChangeAspect="1"/>
          </p:cNvPicPr>
          <p:nvPr/>
        </p:nvPicPr>
        <p:blipFill>
          <a:blip r:embed="rId5"/>
          <a:stretch>
            <a:fillRect/>
          </a:stretch>
        </p:blipFill>
        <p:spPr>
          <a:xfrm>
            <a:off x="107504" y="2204864"/>
            <a:ext cx="8928993" cy="3792904"/>
          </a:xfrm>
          <a:prstGeom prst="rect">
            <a:avLst/>
          </a:prstGeom>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p:txBody>
          <a:bodyPr/>
          <a:lstStyle/>
          <a:p>
            <a:r>
              <a:rPr lang="zh-CN" altLang="en-US" dirty="0"/>
              <a:t>主要组网方式</a:t>
            </a:r>
          </a:p>
        </p:txBody>
      </p:sp>
      <p:sp>
        <p:nvSpPr>
          <p:cNvPr id="5017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pic>
        <p:nvPicPr>
          <p:cNvPr id="501765" name="Picture 5" descr="1-35"/>
          <p:cNvPicPr>
            <a:picLocks noChangeAspect="1" noChangeArrowheads="1"/>
          </p:cNvPicPr>
          <p:nvPr/>
        </p:nvPicPr>
        <p:blipFill>
          <a:blip r:embed="rId5">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827088" y="1989138"/>
            <a:ext cx="7848600" cy="3122612"/>
          </a:xfrm>
          <a:prstGeom prst="rect">
            <a:avLst/>
          </a:prstGeom>
          <a:noFill/>
          <a:extLst>
            <a:ext uri="{909E8E84-426E-40DD-AFC4-6F175D3DCCD1}">
              <a14:hiddenFill xmlns:a14="http://schemas.microsoft.com/office/drawing/2010/main">
                <a:solidFill>
                  <a:srgbClr val="FFFFFF"/>
                </a:solidFill>
              </a14:hiddenFill>
            </a:ext>
          </a:extLst>
        </p:spPr>
      </p:pic>
      <p:sp>
        <p:nvSpPr>
          <p:cNvPr id="501766" name="Text Box 6"/>
          <p:cNvSpPr txBox="1">
            <a:spLocks noChangeArrowheads="1"/>
          </p:cNvSpPr>
          <p:nvPr/>
        </p:nvSpPr>
        <p:spPr bwMode="auto">
          <a:xfrm>
            <a:off x="1187450" y="5300663"/>
            <a:ext cx="2592388"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dirty="0">
                <a:latin typeface="+mn-lt"/>
                <a:ea typeface="+mn-ea"/>
              </a:rPr>
              <a:t>带基站的无线</a:t>
            </a:r>
            <a:r>
              <a:rPr lang="en-US" altLang="zh-CN" sz="2000" b="1" dirty="0">
                <a:latin typeface="+mn-lt"/>
                <a:ea typeface="+mn-ea"/>
              </a:rPr>
              <a:t>LAN</a:t>
            </a:r>
          </a:p>
        </p:txBody>
      </p:sp>
      <p:sp>
        <p:nvSpPr>
          <p:cNvPr id="501767" name="Text Box 7"/>
          <p:cNvSpPr txBox="1">
            <a:spLocks noChangeArrowheads="1"/>
          </p:cNvSpPr>
          <p:nvPr/>
        </p:nvSpPr>
        <p:spPr bwMode="auto">
          <a:xfrm>
            <a:off x="6011863" y="5300663"/>
            <a:ext cx="2592387" cy="863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kumimoji="0" lang="zh-CN" altLang="en-US" sz="2000" b="1" dirty="0">
                <a:latin typeface="+mn-lt"/>
                <a:ea typeface="+mn-ea"/>
              </a:rPr>
              <a:t>无</a:t>
            </a:r>
            <a:r>
              <a:rPr lang="zh-CN" altLang="en-US" sz="2000" b="1" dirty="0">
                <a:latin typeface="+mn-lt"/>
                <a:ea typeface="+mn-ea"/>
              </a:rPr>
              <a:t>基站的无线</a:t>
            </a:r>
            <a:r>
              <a:rPr lang="en-US" altLang="zh-CN" sz="2000" b="1" dirty="0">
                <a:latin typeface="+mn-lt"/>
                <a:ea typeface="+mn-ea"/>
              </a:rPr>
              <a:t>LAN</a:t>
            </a:r>
          </a:p>
          <a:p>
            <a:pPr algn="ctr">
              <a:spcBef>
                <a:spcPct val="50000"/>
              </a:spcBef>
            </a:pPr>
            <a:r>
              <a:rPr lang="zh-CN" altLang="en-US" sz="2000" b="1" dirty="0">
                <a:latin typeface="+mn-lt"/>
                <a:ea typeface="+mn-ea"/>
              </a:rPr>
              <a:t>（</a:t>
            </a:r>
            <a:r>
              <a:rPr lang="en-US" altLang="zh-CN" sz="2000" b="1" dirty="0">
                <a:latin typeface="+mn-lt"/>
                <a:ea typeface="+mn-ea"/>
              </a:rPr>
              <a:t>Ad hoc</a:t>
            </a:r>
            <a:r>
              <a:rPr lang="zh-CN" altLang="en-US" sz="2000" b="1" dirty="0">
                <a:latin typeface="+mn-lt"/>
                <a:ea typeface="+mn-ea"/>
              </a:rPr>
              <a:t>网络）</a:t>
            </a:r>
          </a:p>
        </p:txBody>
      </p:sp>
      <p:sp>
        <p:nvSpPr>
          <p:cNvPr id="501768"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p:txBody>
          <a:bodyPr/>
          <a:lstStyle/>
          <a:p>
            <a:r>
              <a:rPr lang="zh-CN" altLang="en-US" dirty="0" smtClean="0"/>
              <a:t>无线射频识别</a:t>
            </a:r>
            <a:r>
              <a:rPr lang="zh-CN" altLang="en-US" dirty="0"/>
              <a:t/>
            </a:r>
            <a:br>
              <a:rPr lang="zh-CN" altLang="en-US" dirty="0"/>
            </a:br>
            <a:r>
              <a:rPr lang="zh-CN" altLang="en-US" sz="3600" dirty="0" smtClean="0"/>
              <a:t>（</a:t>
            </a:r>
            <a:r>
              <a:rPr lang="en-US" altLang="zh-CN" sz="3600" dirty="0" smtClean="0"/>
              <a:t>RFID</a:t>
            </a:r>
            <a:r>
              <a:rPr lang="zh-CN" altLang="en-US" sz="3600" dirty="0" smtClean="0"/>
              <a:t>）</a:t>
            </a:r>
            <a:endParaRPr lang="zh-CN" altLang="en-US" sz="3600" dirty="0"/>
          </a:p>
        </p:txBody>
      </p:sp>
      <p:sp>
        <p:nvSpPr>
          <p:cNvPr id="2" name="内容占位符 1"/>
          <p:cNvSpPr>
            <a:spLocks noGrp="1"/>
          </p:cNvSpPr>
          <p:nvPr>
            <p:ph idx="1"/>
          </p:nvPr>
        </p:nvSpPr>
        <p:spPr/>
        <p:txBody>
          <a:bodyPr/>
          <a:lstStyle/>
          <a:p>
            <a:r>
              <a:rPr lang="en-US" altLang="zh-CN" sz="2400" dirty="0" smtClean="0"/>
              <a:t>RFID</a:t>
            </a:r>
            <a:r>
              <a:rPr lang="zh-CN" altLang="en-US" sz="2400" dirty="0" smtClean="0"/>
              <a:t>技术利用无线射频技术在电子标签和阅读器之间进行非接触双向数据传输，以达到目标识别和数据交换的目的。</a:t>
            </a:r>
            <a:endParaRPr lang="en-US" altLang="zh-CN" sz="2400" dirty="0" smtClean="0"/>
          </a:p>
          <a:p>
            <a:r>
              <a:rPr lang="en-US" altLang="zh-CN" sz="2400" dirty="0" smtClean="0">
                <a:solidFill>
                  <a:srgbClr val="FF0000"/>
                </a:solidFill>
              </a:rPr>
              <a:t>RFID</a:t>
            </a:r>
            <a:r>
              <a:rPr lang="zh-CN" altLang="en-US" sz="2400" dirty="0" smtClean="0">
                <a:solidFill>
                  <a:srgbClr val="FF0000"/>
                </a:solidFill>
              </a:rPr>
              <a:t>技术工作原理</a:t>
            </a:r>
            <a:endParaRPr lang="en-US" altLang="zh-CN" sz="2400" dirty="0" smtClean="0">
              <a:solidFill>
                <a:srgbClr val="FF0000"/>
              </a:solidFill>
            </a:endParaRPr>
          </a:p>
          <a:p>
            <a:pPr lvl="1"/>
            <a:r>
              <a:rPr lang="en-US" altLang="zh-CN" sz="2400" dirty="0" smtClean="0">
                <a:solidFill>
                  <a:srgbClr val="0000FF"/>
                </a:solidFill>
              </a:rPr>
              <a:t>RFID</a:t>
            </a:r>
            <a:r>
              <a:rPr lang="zh-CN" altLang="en-US" sz="2400" dirty="0" smtClean="0">
                <a:solidFill>
                  <a:srgbClr val="0000FF"/>
                </a:solidFill>
              </a:rPr>
              <a:t>电子标签</a:t>
            </a:r>
            <a:r>
              <a:rPr lang="zh-CN" altLang="en-US" sz="2400" dirty="0" smtClean="0"/>
              <a:t>：一个带有唯一标识符的小芯片和一个接收</a:t>
            </a:r>
            <a:r>
              <a:rPr lang="en-US" altLang="zh-CN" sz="2400" dirty="0" smtClean="0"/>
              <a:t>/</a:t>
            </a:r>
            <a:r>
              <a:rPr lang="zh-CN" altLang="en-US" sz="2400" dirty="0" smtClean="0"/>
              <a:t>发送无线电的天线，可有无源</a:t>
            </a:r>
            <a:r>
              <a:rPr lang="en-US" altLang="zh-CN" sz="2400" dirty="0" smtClean="0"/>
              <a:t>(</a:t>
            </a:r>
            <a:r>
              <a:rPr lang="zh-CN" altLang="en-US" sz="2400" dirty="0" smtClean="0"/>
              <a:t>主要</a:t>
            </a:r>
            <a:r>
              <a:rPr lang="en-US" altLang="zh-CN" sz="2400" dirty="0" smtClean="0"/>
              <a:t>)/</a:t>
            </a:r>
            <a:r>
              <a:rPr lang="zh-CN" altLang="en-US" sz="2400" dirty="0" smtClean="0"/>
              <a:t>有源；</a:t>
            </a:r>
            <a:endParaRPr lang="en-US" altLang="zh-CN" sz="2400" dirty="0" smtClean="0"/>
          </a:p>
          <a:p>
            <a:pPr lvl="1"/>
            <a:r>
              <a:rPr lang="en-US" altLang="zh-CN" sz="2400" dirty="0" smtClean="0">
                <a:solidFill>
                  <a:srgbClr val="0000FF"/>
                </a:solidFill>
              </a:rPr>
              <a:t>RFID</a:t>
            </a:r>
            <a:r>
              <a:rPr lang="zh-CN" altLang="en-US" sz="2400" dirty="0" smtClean="0">
                <a:solidFill>
                  <a:srgbClr val="0000FF"/>
                </a:solidFill>
              </a:rPr>
              <a:t>阅读器</a:t>
            </a:r>
            <a:r>
              <a:rPr lang="zh-CN" altLang="en-US" sz="2400" dirty="0" smtClean="0"/>
              <a:t>：读写电子标签的设备；</a:t>
            </a:r>
            <a:endParaRPr lang="en-US" altLang="zh-CN" sz="2400" dirty="0" smtClean="0"/>
          </a:p>
          <a:p>
            <a:pPr lvl="1"/>
            <a:r>
              <a:rPr lang="zh-CN" altLang="en-US" sz="2400" dirty="0" smtClean="0">
                <a:solidFill>
                  <a:srgbClr val="0000FF"/>
                </a:solidFill>
              </a:rPr>
              <a:t>应用软件系统</a:t>
            </a:r>
            <a:endParaRPr lang="en-US" altLang="zh-CN" sz="2400" dirty="0" smtClean="0">
              <a:solidFill>
                <a:srgbClr val="0000FF"/>
              </a:solidFill>
            </a:endParaRPr>
          </a:p>
          <a:p>
            <a:endParaRPr lang="zh-CN" altLang="en-US" sz="2400" dirty="0"/>
          </a:p>
        </p:txBody>
      </p:sp>
      <p:sp>
        <p:nvSpPr>
          <p:cNvPr id="5017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sp>
        <p:nvSpPr>
          <p:cNvPr id="501768"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1</a:t>
            </a:r>
            <a:endParaRPr lang="en-US" altLang="zh-CN" sz="1200" dirty="0">
              <a:latin typeface="幼圆" pitchFamily="49" charset="-122"/>
              <a:ea typeface="幼圆" pitchFamily="49" charset="-122"/>
            </a:endParaRPr>
          </a:p>
        </p:txBody>
      </p:sp>
      <p:pic>
        <p:nvPicPr>
          <p:cNvPr id="519170"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19872" y="4680120"/>
            <a:ext cx="5419750" cy="1773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49138600"/>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p:txBody>
          <a:bodyPr/>
          <a:lstStyle/>
          <a:p>
            <a:r>
              <a:rPr lang="zh-CN" altLang="en-US" dirty="0" smtClean="0"/>
              <a:t>无线射频识别</a:t>
            </a:r>
            <a:r>
              <a:rPr lang="zh-CN" altLang="en-US" dirty="0"/>
              <a:t/>
            </a:r>
            <a:br>
              <a:rPr lang="zh-CN" altLang="en-US" dirty="0"/>
            </a:br>
            <a:r>
              <a:rPr lang="zh-CN" altLang="en-US" sz="3600" dirty="0" smtClean="0"/>
              <a:t>（</a:t>
            </a:r>
            <a:r>
              <a:rPr lang="en-US" altLang="zh-CN" sz="3600" dirty="0" smtClean="0"/>
              <a:t>RFID</a:t>
            </a:r>
            <a:r>
              <a:rPr lang="zh-CN" altLang="en-US" sz="3600" dirty="0" smtClean="0"/>
              <a:t>）</a:t>
            </a:r>
            <a:endParaRPr lang="zh-CN" altLang="en-US" sz="3600" dirty="0"/>
          </a:p>
        </p:txBody>
      </p:sp>
      <p:sp>
        <p:nvSpPr>
          <p:cNvPr id="2" name="内容占位符 1"/>
          <p:cNvSpPr>
            <a:spLocks noGrp="1"/>
          </p:cNvSpPr>
          <p:nvPr>
            <p:ph idx="1"/>
          </p:nvPr>
        </p:nvSpPr>
        <p:spPr/>
        <p:txBody>
          <a:bodyPr/>
          <a:lstStyle/>
          <a:p>
            <a:pPr>
              <a:lnSpc>
                <a:spcPct val="120000"/>
              </a:lnSpc>
            </a:pPr>
            <a:r>
              <a:rPr lang="en-US" altLang="zh-CN" sz="2400" dirty="0" smtClean="0">
                <a:solidFill>
                  <a:srgbClr val="FF0000"/>
                </a:solidFill>
              </a:rPr>
              <a:t>RFID</a:t>
            </a:r>
            <a:r>
              <a:rPr lang="zh-CN" altLang="en-US" sz="2400" dirty="0" smtClean="0">
                <a:solidFill>
                  <a:srgbClr val="FF0000"/>
                </a:solidFill>
              </a:rPr>
              <a:t>的常见形式</a:t>
            </a:r>
            <a:endParaRPr lang="en-US" altLang="zh-CN" sz="2400" dirty="0" smtClean="0">
              <a:solidFill>
                <a:srgbClr val="FF0000"/>
              </a:solidFill>
            </a:endParaRPr>
          </a:p>
          <a:p>
            <a:pPr lvl="1">
              <a:lnSpc>
                <a:spcPct val="120000"/>
              </a:lnSpc>
            </a:pPr>
            <a:r>
              <a:rPr lang="zh-CN" altLang="en-US" sz="2400" dirty="0" smtClean="0">
                <a:solidFill>
                  <a:srgbClr val="0000FF"/>
                </a:solidFill>
              </a:rPr>
              <a:t>超高频</a:t>
            </a:r>
            <a:r>
              <a:rPr lang="en-US" altLang="zh-CN" sz="2400" dirty="0" smtClean="0">
                <a:solidFill>
                  <a:srgbClr val="0000FF"/>
                </a:solidFill>
              </a:rPr>
              <a:t>RFID</a:t>
            </a:r>
            <a:r>
              <a:rPr lang="zh-CN" altLang="en-US" sz="2400" dirty="0" smtClean="0"/>
              <a:t>：</a:t>
            </a:r>
            <a:r>
              <a:rPr lang="en-US" altLang="zh-CN" sz="2400" dirty="0" smtClean="0"/>
              <a:t>902</a:t>
            </a:r>
            <a:r>
              <a:rPr lang="zh-CN" altLang="en-US" sz="2400" dirty="0" smtClean="0"/>
              <a:t>～</a:t>
            </a:r>
            <a:r>
              <a:rPr lang="en-US" altLang="zh-CN" sz="2400" dirty="0" smtClean="0"/>
              <a:t>928MHz</a:t>
            </a:r>
            <a:r>
              <a:rPr lang="zh-CN" altLang="en-US" sz="2400" dirty="0" smtClean="0"/>
              <a:t>，主要用在货运托盘和一些驾驶执照上，典型距离：数米内；</a:t>
            </a:r>
            <a:endParaRPr lang="en-US" altLang="zh-CN" sz="2400" dirty="0" smtClean="0"/>
          </a:p>
          <a:p>
            <a:pPr lvl="1">
              <a:lnSpc>
                <a:spcPct val="120000"/>
              </a:lnSpc>
            </a:pPr>
            <a:r>
              <a:rPr lang="zh-CN" altLang="en-US" sz="2400" dirty="0" smtClean="0">
                <a:solidFill>
                  <a:srgbClr val="0000FF"/>
                </a:solidFill>
              </a:rPr>
              <a:t>高频</a:t>
            </a:r>
            <a:r>
              <a:rPr lang="en-US" altLang="zh-CN" sz="2400" dirty="0" smtClean="0">
                <a:solidFill>
                  <a:srgbClr val="0000FF"/>
                </a:solidFill>
              </a:rPr>
              <a:t>RFID</a:t>
            </a:r>
            <a:r>
              <a:rPr lang="zh-CN" altLang="en-US" sz="2400" dirty="0" smtClean="0"/>
              <a:t>：</a:t>
            </a:r>
            <a:r>
              <a:rPr lang="en-US" altLang="zh-CN" sz="2400" dirty="0" smtClean="0"/>
              <a:t>13.56MHz</a:t>
            </a:r>
            <a:r>
              <a:rPr lang="zh-CN" altLang="en-US" sz="2400" dirty="0" smtClean="0"/>
              <a:t>，可以用在护照、信用卡、书籍和非接触式支付系统中</a:t>
            </a:r>
            <a:r>
              <a:rPr lang="zh-CN" altLang="en-US" sz="2400" dirty="0"/>
              <a:t>，典型距离</a:t>
            </a:r>
            <a:r>
              <a:rPr lang="zh-CN" altLang="en-US" sz="2400" dirty="0" smtClean="0"/>
              <a:t>：</a:t>
            </a:r>
            <a:r>
              <a:rPr lang="en-US" altLang="zh-CN" sz="2400" dirty="0" smtClean="0"/>
              <a:t>1</a:t>
            </a:r>
            <a:r>
              <a:rPr lang="zh-CN" altLang="en-US" sz="2400" dirty="0" smtClean="0"/>
              <a:t>米内；</a:t>
            </a:r>
            <a:endParaRPr lang="en-US" altLang="zh-CN" sz="2400" dirty="0" smtClean="0"/>
          </a:p>
          <a:p>
            <a:pPr lvl="1">
              <a:lnSpc>
                <a:spcPct val="120000"/>
              </a:lnSpc>
            </a:pPr>
            <a:r>
              <a:rPr lang="zh-CN" altLang="en-US" sz="2400" dirty="0" smtClean="0">
                <a:solidFill>
                  <a:srgbClr val="0000FF"/>
                </a:solidFill>
              </a:rPr>
              <a:t>低频</a:t>
            </a:r>
            <a:r>
              <a:rPr lang="en-US" altLang="zh-CN" sz="2400" dirty="0" smtClean="0">
                <a:solidFill>
                  <a:srgbClr val="0000FF"/>
                </a:solidFill>
              </a:rPr>
              <a:t>RFID</a:t>
            </a:r>
            <a:r>
              <a:rPr lang="zh-CN" altLang="en-US" sz="2400" dirty="0" smtClean="0"/>
              <a:t>：</a:t>
            </a:r>
            <a:r>
              <a:rPr lang="en-US" altLang="zh-CN" sz="2400" dirty="0"/>
              <a:t> </a:t>
            </a:r>
            <a:r>
              <a:rPr lang="en-US" altLang="zh-CN" sz="2400" dirty="0" smtClean="0"/>
              <a:t>125KHz</a:t>
            </a:r>
            <a:r>
              <a:rPr lang="zh-CN" altLang="en-US" sz="2400" dirty="0" smtClean="0"/>
              <a:t>，主要用于动物跟踪。</a:t>
            </a:r>
            <a:endParaRPr lang="en-US" altLang="zh-CN" sz="2400" dirty="0" smtClean="0"/>
          </a:p>
          <a:p>
            <a:pPr>
              <a:lnSpc>
                <a:spcPct val="120000"/>
              </a:lnSpc>
            </a:pPr>
            <a:r>
              <a:rPr lang="en-US" altLang="zh-CN" sz="2400" dirty="0">
                <a:solidFill>
                  <a:srgbClr val="FF0000"/>
                </a:solidFill>
              </a:rPr>
              <a:t>RFID</a:t>
            </a:r>
            <a:r>
              <a:rPr lang="zh-CN" altLang="en-US" sz="2400" dirty="0">
                <a:solidFill>
                  <a:srgbClr val="FF0000"/>
                </a:solidFill>
              </a:rPr>
              <a:t>的</a:t>
            </a:r>
            <a:r>
              <a:rPr lang="zh-CN" altLang="en-US" sz="2400" dirty="0" smtClean="0">
                <a:solidFill>
                  <a:srgbClr val="FF0000"/>
                </a:solidFill>
              </a:rPr>
              <a:t>技术问题</a:t>
            </a:r>
            <a:endParaRPr lang="en-US" altLang="zh-CN" sz="2400" dirty="0" smtClean="0">
              <a:solidFill>
                <a:srgbClr val="FF0000"/>
              </a:solidFill>
            </a:endParaRPr>
          </a:p>
          <a:p>
            <a:pPr lvl="1">
              <a:lnSpc>
                <a:spcPct val="120000"/>
              </a:lnSpc>
            </a:pPr>
            <a:r>
              <a:rPr lang="zh-CN" altLang="en-US" sz="2400" dirty="0" smtClean="0"/>
              <a:t>读写器范围内存在多个电子标签？</a:t>
            </a:r>
            <a:endParaRPr lang="en-US" altLang="zh-CN" sz="2400" dirty="0" smtClean="0"/>
          </a:p>
          <a:p>
            <a:pPr lvl="1">
              <a:lnSpc>
                <a:spcPct val="120000"/>
              </a:lnSpc>
            </a:pPr>
            <a:r>
              <a:rPr lang="zh-CN" altLang="en-US" sz="2400" dirty="0" smtClean="0"/>
              <a:t>安全问题？</a:t>
            </a:r>
            <a:endParaRPr lang="zh-CN" altLang="en-US" sz="2400" dirty="0"/>
          </a:p>
        </p:txBody>
      </p:sp>
      <p:sp>
        <p:nvSpPr>
          <p:cNvPr id="5017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sp>
        <p:nvSpPr>
          <p:cNvPr id="501768"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2</a:t>
            </a:r>
            <a:endParaRPr lang="en-US" altLang="zh-CN" sz="1200" dirty="0">
              <a:latin typeface="幼圆" pitchFamily="49" charset="-122"/>
              <a:ea typeface="幼圆" pitchFamily="49" charset="-122"/>
            </a:endParaRPr>
          </a:p>
        </p:txBody>
      </p:sp>
    </p:spTree>
    <p:extLst>
      <p:ext uri="{BB962C8B-B14F-4D97-AF65-F5344CB8AC3E}">
        <p14:creationId xmlns:p14="http://schemas.microsoft.com/office/powerpoint/2010/main" val="367432929"/>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p:txBody>
          <a:bodyPr/>
          <a:lstStyle/>
          <a:p>
            <a:r>
              <a:rPr lang="zh-CN" altLang="en-US" dirty="0" smtClean="0"/>
              <a:t>无线传感器网络</a:t>
            </a:r>
            <a:r>
              <a:rPr lang="zh-CN" altLang="en-US" dirty="0"/>
              <a:t/>
            </a:r>
            <a:br>
              <a:rPr lang="zh-CN" altLang="en-US" dirty="0"/>
            </a:br>
            <a:r>
              <a:rPr lang="zh-CN" altLang="en-US" sz="3600" dirty="0" smtClean="0"/>
              <a:t>（</a:t>
            </a:r>
            <a:r>
              <a:rPr lang="en-US" altLang="zh-CN" sz="3600" dirty="0" smtClean="0"/>
              <a:t>WSN</a:t>
            </a:r>
            <a:r>
              <a:rPr lang="zh-CN" altLang="en-US" sz="3600" dirty="0" smtClean="0"/>
              <a:t>）</a:t>
            </a:r>
            <a:endParaRPr lang="zh-CN" altLang="en-US" sz="3600" dirty="0"/>
          </a:p>
        </p:txBody>
      </p:sp>
      <p:sp>
        <p:nvSpPr>
          <p:cNvPr id="2" name="内容占位符 1"/>
          <p:cNvSpPr>
            <a:spLocks noGrp="1"/>
          </p:cNvSpPr>
          <p:nvPr>
            <p:ph idx="1"/>
          </p:nvPr>
        </p:nvSpPr>
        <p:spPr>
          <a:xfrm>
            <a:off x="809625" y="1773238"/>
            <a:ext cx="7958138" cy="1727770"/>
          </a:xfrm>
        </p:spPr>
        <p:txBody>
          <a:bodyPr/>
          <a:lstStyle/>
          <a:p>
            <a:r>
              <a:rPr lang="en-US" altLang="zh-CN" sz="2400" dirty="0" smtClean="0"/>
              <a:t>WSN</a:t>
            </a:r>
            <a:r>
              <a:rPr lang="zh-CN" altLang="en-US" sz="2400" dirty="0" smtClean="0"/>
              <a:t>是由</a:t>
            </a:r>
            <a:r>
              <a:rPr lang="zh-CN" altLang="en-US" sz="2400" dirty="0"/>
              <a:t>大量传感器结点通过无线通信技术构成</a:t>
            </a:r>
            <a:r>
              <a:rPr lang="zh-CN" altLang="en-US" sz="2400" dirty="0" smtClean="0"/>
              <a:t>的</a:t>
            </a:r>
            <a:r>
              <a:rPr lang="en-US" altLang="zh-CN" sz="2400" dirty="0" smtClean="0"/>
              <a:t>Ad hoc</a:t>
            </a:r>
            <a:r>
              <a:rPr lang="zh-CN" altLang="en-US" sz="2400" dirty="0" smtClean="0"/>
              <a:t>网络，主要是</a:t>
            </a:r>
            <a:r>
              <a:rPr lang="zh-CN" altLang="en-US" sz="2400" dirty="0"/>
              <a:t>进行各种数据的采集、处理和传输</a:t>
            </a:r>
            <a:r>
              <a:rPr lang="zh-CN" altLang="en-US" sz="2400" dirty="0" smtClean="0"/>
              <a:t>，例如：环境监测、</a:t>
            </a:r>
            <a:r>
              <a:rPr lang="zh-CN" altLang="en-US" sz="2400" dirty="0"/>
              <a:t>战场</a:t>
            </a:r>
            <a:r>
              <a:rPr lang="zh-CN" altLang="en-US" sz="2400" dirty="0" smtClean="0"/>
              <a:t>监测和指挥等。</a:t>
            </a:r>
            <a:endParaRPr lang="zh-CN" altLang="en-US" sz="2400" dirty="0"/>
          </a:p>
          <a:p>
            <a:r>
              <a:rPr lang="zh-CN" altLang="en-US" sz="2400" dirty="0">
                <a:solidFill>
                  <a:srgbClr val="FF0000"/>
                </a:solidFill>
              </a:rPr>
              <a:t>传感器</a:t>
            </a:r>
            <a:r>
              <a:rPr lang="zh-CN" altLang="en-US" sz="2400" dirty="0" smtClean="0">
                <a:solidFill>
                  <a:srgbClr val="FF0000"/>
                </a:solidFill>
              </a:rPr>
              <a:t>结点：</a:t>
            </a:r>
            <a:endParaRPr lang="zh-CN" altLang="en-US" sz="2400" dirty="0">
              <a:solidFill>
                <a:srgbClr val="FF0000"/>
              </a:solidFill>
            </a:endParaRPr>
          </a:p>
        </p:txBody>
      </p:sp>
      <p:sp>
        <p:nvSpPr>
          <p:cNvPr id="5017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sp>
        <p:nvSpPr>
          <p:cNvPr id="501768"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3</a:t>
            </a:r>
            <a:endParaRPr lang="en-US" altLang="zh-CN" sz="1200" dirty="0">
              <a:latin typeface="幼圆" pitchFamily="49" charset="-122"/>
              <a:ea typeface="幼圆" pitchFamily="49" charset="-122"/>
            </a:endParaRPr>
          </a:p>
        </p:txBody>
      </p:sp>
      <p:sp>
        <p:nvSpPr>
          <p:cNvPr id="6" name="Rectangle 6"/>
          <p:cNvSpPr>
            <a:spLocks noChangeArrowheads="1"/>
          </p:cNvSpPr>
          <p:nvPr/>
        </p:nvSpPr>
        <p:spPr bwMode="auto">
          <a:xfrm>
            <a:off x="5119570" y="3501008"/>
            <a:ext cx="3603625" cy="2433638"/>
          </a:xfrm>
          <a:prstGeom prst="rect">
            <a:avLst/>
          </a:prstGeom>
          <a:solidFill>
            <a:srgbClr val="CCECFF"/>
          </a:solidFill>
          <a:ln w="12700" cap="sq">
            <a:solidFill>
              <a:srgbClr val="333399"/>
            </a:solidFill>
            <a:miter lim="800000"/>
            <a:headEnd type="none" w="sm" len="sm"/>
            <a:tailEnd type="none" w="sm" len="sm"/>
          </a:ln>
          <a:effectLst>
            <a:outerShdw dist="35921" dir="2700000" algn="ctr" rotWithShape="0">
              <a:srgbClr val="1C1C1C"/>
            </a:outerShdw>
          </a:effectLst>
        </p:spPr>
        <p:txBody>
          <a:bodyPr wrap="none" anchor="ctr"/>
          <a:lstStyle/>
          <a:p>
            <a:pPr marL="0" marR="0" lvl="0" indent="0" algn="ctr" defTabSz="914400" eaLnBrk="0" fontAlgn="auto" latinLnBrk="0" hangingPunct="0">
              <a:lnSpc>
                <a:spcPct val="100000"/>
              </a:lnSpc>
              <a:spcBef>
                <a:spcPct val="0"/>
              </a:spcBef>
              <a:spcAft>
                <a:spcPts val="0"/>
              </a:spcAft>
              <a:buClrTx/>
              <a:buSzTx/>
              <a:buFontTx/>
              <a:buNone/>
              <a:tabLst/>
              <a:defRPr/>
            </a:pPr>
            <a:endParaRPr kumimoji="0" lang="zh-CN" altLang="zh-CN" sz="2000" b="1" i="0" u="none" strike="noStrike" kern="0" cap="none" spc="0" normalizeH="0" baseline="0" noProof="0" smtClean="0">
              <a:ln>
                <a:noFill/>
              </a:ln>
              <a:effectLst/>
              <a:uLnTx/>
              <a:uFillTx/>
              <a:latin typeface="+mn-lt"/>
              <a:ea typeface="+mn-ea"/>
            </a:endParaRPr>
          </a:p>
        </p:txBody>
      </p:sp>
      <p:sp>
        <p:nvSpPr>
          <p:cNvPr id="7" name="AutoShape 7"/>
          <p:cNvSpPr>
            <a:spLocks noChangeArrowheads="1"/>
          </p:cNvSpPr>
          <p:nvPr/>
        </p:nvSpPr>
        <p:spPr bwMode="auto">
          <a:xfrm>
            <a:off x="5310070" y="4670996"/>
            <a:ext cx="833438" cy="1125537"/>
          </a:xfrm>
          <a:prstGeom prst="roundRect">
            <a:avLst>
              <a:gd name="adj" fmla="val 16667"/>
            </a:avLst>
          </a:prstGeom>
          <a:solidFill>
            <a:srgbClr val="99FF99">
              <a:alpha val="50000"/>
            </a:srgbClr>
          </a:solidFill>
          <a:ln w="12700" cap="sq">
            <a:solidFill>
              <a:srgbClr val="333399"/>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spcBef>
                <a:spcPct val="0"/>
              </a:spcBef>
              <a:buClrTx/>
              <a:buFontTx/>
              <a:buNone/>
            </a:pPr>
            <a:r>
              <a:rPr kumimoji="0" lang="zh-CN" altLang="en-US" sz="2000" b="1" smtClean="0">
                <a:latin typeface="+mn-lt"/>
                <a:ea typeface="+mn-ea"/>
              </a:rPr>
              <a:t>存储器</a:t>
            </a:r>
          </a:p>
        </p:txBody>
      </p:sp>
      <p:sp>
        <p:nvSpPr>
          <p:cNvPr id="8" name="AutoShape 8"/>
          <p:cNvSpPr>
            <a:spLocks noChangeArrowheads="1"/>
          </p:cNvSpPr>
          <p:nvPr/>
        </p:nvSpPr>
        <p:spPr bwMode="auto">
          <a:xfrm>
            <a:off x="6259395" y="3696271"/>
            <a:ext cx="946150" cy="720725"/>
          </a:xfrm>
          <a:prstGeom prst="roundRect">
            <a:avLst>
              <a:gd name="adj" fmla="val 16667"/>
            </a:avLst>
          </a:prstGeom>
          <a:solidFill>
            <a:srgbClr val="FFCC00">
              <a:alpha val="50000"/>
            </a:srgbClr>
          </a:solidFill>
          <a:ln w="12700" cap="sq">
            <a:solidFill>
              <a:srgbClr val="333399"/>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0" fontAlgn="auto" latinLnBrk="0" hangingPunct="0">
              <a:lnSpc>
                <a:spcPct val="100000"/>
              </a:lnSpc>
              <a:spcBef>
                <a:spcPct val="0"/>
              </a:spcBef>
              <a:spcAft>
                <a:spcPts val="0"/>
              </a:spcAft>
              <a:buClrTx/>
              <a:buSzTx/>
              <a:buFontTx/>
              <a:buNone/>
              <a:tabLst/>
              <a:defRPr/>
            </a:pPr>
            <a:r>
              <a:rPr kumimoji="0" lang="en-US" altLang="zh-CN" sz="2000" b="1" i="0" u="none" strike="noStrike" kern="0" cap="none" spc="0" normalizeH="0" baseline="0" noProof="0" smtClean="0">
                <a:ln>
                  <a:noFill/>
                </a:ln>
                <a:effectLst/>
                <a:uLnTx/>
                <a:uFillTx/>
                <a:latin typeface="+mn-lt"/>
                <a:ea typeface="+mn-ea"/>
              </a:rPr>
              <a:t>CPU</a:t>
            </a:r>
          </a:p>
        </p:txBody>
      </p:sp>
      <p:grpSp>
        <p:nvGrpSpPr>
          <p:cNvPr id="9" name="Group 9"/>
          <p:cNvGrpSpPr>
            <a:grpSpLocks/>
          </p:cNvGrpSpPr>
          <p:nvPr/>
        </p:nvGrpSpPr>
        <p:grpSpPr bwMode="auto">
          <a:xfrm>
            <a:off x="6446720" y="4670996"/>
            <a:ext cx="1042988" cy="1119187"/>
            <a:chOff x="1296" y="2064"/>
            <a:chExt cx="768" cy="1344"/>
          </a:xfrm>
        </p:grpSpPr>
        <p:sp>
          <p:nvSpPr>
            <p:cNvPr id="10" name="AutoShape 10"/>
            <p:cNvSpPr>
              <a:spLocks noChangeArrowheads="1"/>
            </p:cNvSpPr>
            <p:nvPr/>
          </p:nvSpPr>
          <p:spPr bwMode="auto">
            <a:xfrm>
              <a:off x="1296" y="2064"/>
              <a:ext cx="192" cy="1344"/>
            </a:xfrm>
            <a:prstGeom prst="roundRect">
              <a:avLst>
                <a:gd name="adj" fmla="val 16667"/>
              </a:avLst>
            </a:prstGeom>
            <a:solidFill>
              <a:srgbClr val="CC3399">
                <a:alpha val="50000"/>
              </a:srgbClr>
            </a:solidFill>
            <a:ln w="12700" cap="sq">
              <a:solidFill>
                <a:srgbClr val="333399"/>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ClrTx/>
                <a:buFontTx/>
                <a:buNone/>
              </a:pPr>
              <a:endParaRPr kumimoji="0" lang="zh-CN" altLang="en-US" sz="2000" b="1" smtClean="0">
                <a:latin typeface="+mn-lt"/>
                <a:ea typeface="+mn-ea"/>
              </a:endParaRPr>
            </a:p>
          </p:txBody>
        </p:sp>
        <p:sp>
          <p:nvSpPr>
            <p:cNvPr id="11" name="AutoShape 11"/>
            <p:cNvSpPr>
              <a:spLocks noChangeArrowheads="1"/>
            </p:cNvSpPr>
            <p:nvPr/>
          </p:nvSpPr>
          <p:spPr bwMode="auto">
            <a:xfrm>
              <a:off x="1872" y="2064"/>
              <a:ext cx="192" cy="1344"/>
            </a:xfrm>
            <a:prstGeom prst="roundRect">
              <a:avLst>
                <a:gd name="adj" fmla="val 16667"/>
              </a:avLst>
            </a:prstGeom>
            <a:solidFill>
              <a:srgbClr val="CC3399">
                <a:alpha val="50000"/>
              </a:srgbClr>
            </a:solidFill>
            <a:ln w="12700" cap="sq">
              <a:solidFill>
                <a:srgbClr val="333399"/>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ClrTx/>
                <a:buFontTx/>
                <a:buNone/>
              </a:pPr>
              <a:endParaRPr kumimoji="0" lang="zh-CN" altLang="en-US" sz="2000" b="1" smtClean="0">
                <a:latin typeface="+mn-lt"/>
                <a:ea typeface="+mn-ea"/>
              </a:endParaRPr>
            </a:p>
          </p:txBody>
        </p:sp>
        <p:sp>
          <p:nvSpPr>
            <p:cNvPr id="12" name="AutoShape 12"/>
            <p:cNvSpPr>
              <a:spLocks noChangeArrowheads="1"/>
            </p:cNvSpPr>
            <p:nvPr/>
          </p:nvSpPr>
          <p:spPr bwMode="auto">
            <a:xfrm>
              <a:off x="1584" y="2064"/>
              <a:ext cx="192" cy="1344"/>
            </a:xfrm>
            <a:prstGeom prst="roundRect">
              <a:avLst>
                <a:gd name="adj" fmla="val 16667"/>
              </a:avLst>
            </a:prstGeom>
            <a:solidFill>
              <a:srgbClr val="CC3399">
                <a:alpha val="50000"/>
              </a:srgbClr>
            </a:solidFill>
            <a:ln w="12700" cap="sq">
              <a:solidFill>
                <a:srgbClr val="333399"/>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buClrTx/>
                <a:buFontTx/>
                <a:buNone/>
              </a:pPr>
              <a:endParaRPr kumimoji="0" lang="zh-CN" altLang="en-US" sz="2000" b="1" smtClean="0">
                <a:latin typeface="+mn-lt"/>
                <a:ea typeface="+mn-ea"/>
              </a:endParaRPr>
            </a:p>
          </p:txBody>
        </p:sp>
      </p:grpSp>
      <p:sp>
        <p:nvSpPr>
          <p:cNvPr id="13" name="AutoShape 13"/>
          <p:cNvSpPr>
            <a:spLocks noChangeArrowheads="1"/>
          </p:cNvSpPr>
          <p:nvPr/>
        </p:nvSpPr>
        <p:spPr bwMode="auto">
          <a:xfrm rot="5400000">
            <a:off x="7285715" y="3900264"/>
            <a:ext cx="665162" cy="25717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99CC00"/>
          </a:solidFill>
          <a:ln w="12700" cap="sq">
            <a:solidFill>
              <a:srgbClr val="333399"/>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ctr" eaLnBrk="0" hangingPunct="0">
              <a:spcBef>
                <a:spcPct val="0"/>
              </a:spcBef>
              <a:buClrTx/>
              <a:buFontTx/>
              <a:buNone/>
            </a:pPr>
            <a:endParaRPr kumimoji="0" lang="zh-CN" altLang="zh-CN" sz="2000" b="1" smtClean="0">
              <a:latin typeface="+mn-lt"/>
              <a:ea typeface="+mn-ea"/>
            </a:endParaRPr>
          </a:p>
        </p:txBody>
      </p:sp>
      <p:sp>
        <p:nvSpPr>
          <p:cNvPr id="14" name="Rectangle 14"/>
          <p:cNvSpPr>
            <a:spLocks noChangeArrowheads="1"/>
          </p:cNvSpPr>
          <p:nvPr/>
        </p:nvSpPr>
        <p:spPr bwMode="auto">
          <a:xfrm>
            <a:off x="7501388" y="4855512"/>
            <a:ext cx="954107" cy="661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rgbClr val="333399"/>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spcBef>
                <a:spcPct val="0"/>
              </a:spcBef>
              <a:buClrTx/>
              <a:buFontTx/>
              <a:buNone/>
            </a:pPr>
            <a:r>
              <a:rPr kumimoji="0" lang="zh-CN" altLang="en-US" sz="2000" b="1" dirty="0" smtClean="0">
                <a:latin typeface="+mn-lt"/>
                <a:ea typeface="+mn-ea"/>
              </a:rPr>
              <a:t>传感器</a:t>
            </a:r>
          </a:p>
          <a:p>
            <a:pPr algn="ctr" eaLnBrk="0" hangingPunct="0">
              <a:lnSpc>
                <a:spcPct val="85000"/>
              </a:lnSpc>
              <a:spcBef>
                <a:spcPct val="0"/>
              </a:spcBef>
              <a:buClrTx/>
              <a:buFontTx/>
              <a:buNone/>
            </a:pPr>
            <a:r>
              <a:rPr kumimoji="0" lang="zh-CN" altLang="en-US" sz="2000" b="1" dirty="0" smtClean="0">
                <a:latin typeface="+mn-lt"/>
                <a:ea typeface="+mn-ea"/>
              </a:rPr>
              <a:t>硬件</a:t>
            </a:r>
          </a:p>
        </p:txBody>
      </p:sp>
      <p:sp>
        <p:nvSpPr>
          <p:cNvPr id="15" name="Oval 15"/>
          <p:cNvSpPr>
            <a:spLocks noChangeArrowheads="1"/>
          </p:cNvSpPr>
          <p:nvPr/>
        </p:nvSpPr>
        <p:spPr bwMode="auto">
          <a:xfrm>
            <a:off x="5403733" y="3694683"/>
            <a:ext cx="665162" cy="682625"/>
          </a:xfrm>
          <a:prstGeom prst="ellipse">
            <a:avLst/>
          </a:prstGeom>
          <a:solidFill>
            <a:srgbClr val="FFCCFF"/>
          </a:solidFill>
          <a:ln w="9525">
            <a:solidFill>
              <a:srgbClr val="333399"/>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ClrTx/>
              <a:buFontTx/>
              <a:buNone/>
            </a:pPr>
            <a:r>
              <a:rPr kumimoji="0" lang="zh-CN" altLang="en-US" sz="2000" b="1" smtClean="0">
                <a:latin typeface="+mn-lt"/>
                <a:ea typeface="+mn-ea"/>
              </a:rPr>
              <a:t>电池</a:t>
            </a:r>
          </a:p>
        </p:txBody>
      </p:sp>
      <p:sp>
        <p:nvSpPr>
          <p:cNvPr id="16" name="Rectangle 16"/>
          <p:cNvSpPr>
            <a:spLocks noChangeArrowheads="1"/>
          </p:cNvSpPr>
          <p:nvPr/>
        </p:nvSpPr>
        <p:spPr bwMode="auto">
          <a:xfrm>
            <a:off x="7727029" y="3677543"/>
            <a:ext cx="954107"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rgbClr val="333399"/>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lnSpc>
                <a:spcPct val="85000"/>
              </a:lnSpc>
              <a:spcBef>
                <a:spcPct val="0"/>
              </a:spcBef>
              <a:buClrTx/>
              <a:buFontTx/>
              <a:buNone/>
            </a:pPr>
            <a:r>
              <a:rPr kumimoji="0" lang="zh-CN" altLang="en-US" sz="2000" b="1" dirty="0" smtClean="0">
                <a:latin typeface="+mn-lt"/>
                <a:ea typeface="+mn-ea"/>
              </a:rPr>
              <a:t>无线</a:t>
            </a:r>
          </a:p>
          <a:p>
            <a:pPr algn="ctr" eaLnBrk="0" hangingPunct="0">
              <a:lnSpc>
                <a:spcPct val="85000"/>
              </a:lnSpc>
              <a:spcBef>
                <a:spcPct val="0"/>
              </a:spcBef>
              <a:buClrTx/>
              <a:buFontTx/>
              <a:buNone/>
            </a:pPr>
            <a:r>
              <a:rPr kumimoji="0" lang="zh-CN" altLang="en-US" sz="2000" b="1" dirty="0" smtClean="0">
                <a:latin typeface="+mn-lt"/>
                <a:ea typeface="+mn-ea"/>
              </a:rPr>
              <a:t>收发器</a:t>
            </a:r>
          </a:p>
        </p:txBody>
      </p:sp>
      <p:pic>
        <p:nvPicPr>
          <p:cNvPr id="17" name="Picture 17" descr="UCB-sensor-dots"/>
          <p:cNvPicPr>
            <a:picLocks noChangeAspect="1" noChangeArrowheads="1"/>
          </p:cNvPicPr>
          <p:nvPr/>
        </p:nvPicPr>
        <p:blipFill>
          <a:blip r:embed="rId5" cstate="print">
            <a:extLst>
              <a:ext uri="{28A0092B-C50C-407E-A947-70E740481C1C}">
                <a14:useLocalDpi xmlns:a14="http://schemas.microsoft.com/office/drawing/2010/main" val="0"/>
              </a:ext>
            </a:extLst>
          </a:blip>
          <a:srcRect l="2850" t="11598" r="7932" b="12183"/>
          <a:stretch>
            <a:fillRect/>
          </a:stretch>
        </p:blipFill>
        <p:spPr bwMode="auto">
          <a:xfrm>
            <a:off x="942858" y="3501008"/>
            <a:ext cx="36957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21"/>
          <p:cNvSpPr txBox="1">
            <a:spLocks noChangeArrowheads="1"/>
          </p:cNvSpPr>
          <p:nvPr/>
        </p:nvSpPr>
        <p:spPr bwMode="auto">
          <a:xfrm>
            <a:off x="2267744" y="5941342"/>
            <a:ext cx="10807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2000" b="1" dirty="0" smtClean="0">
                <a:latin typeface="+mn-lt"/>
                <a:ea typeface="+mn-ea"/>
              </a:rPr>
              <a:t>(a) </a:t>
            </a:r>
            <a:r>
              <a:rPr kumimoji="0" lang="zh-CN" altLang="en-US" sz="2000" b="1" dirty="0">
                <a:latin typeface="+mn-lt"/>
                <a:ea typeface="+mn-ea"/>
              </a:rPr>
              <a:t>形状</a:t>
            </a:r>
            <a:endParaRPr kumimoji="0" lang="en-US" altLang="zh-CN" sz="2000" b="1" dirty="0" smtClean="0">
              <a:latin typeface="+mn-lt"/>
              <a:ea typeface="+mn-ea"/>
            </a:endParaRPr>
          </a:p>
        </p:txBody>
      </p:sp>
      <p:sp>
        <p:nvSpPr>
          <p:cNvPr id="19" name="Text Box 22"/>
          <p:cNvSpPr txBox="1">
            <a:spLocks noChangeArrowheads="1"/>
          </p:cNvSpPr>
          <p:nvPr/>
        </p:nvSpPr>
        <p:spPr bwMode="auto">
          <a:xfrm>
            <a:off x="6588224" y="5941342"/>
            <a:ext cx="10951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2000" b="1" dirty="0" smtClean="0">
                <a:latin typeface="+mn-lt"/>
                <a:ea typeface="+mn-ea"/>
              </a:rPr>
              <a:t>(b) </a:t>
            </a:r>
            <a:r>
              <a:rPr kumimoji="0" lang="zh-CN" altLang="en-US" sz="2000" b="1" dirty="0" smtClean="0">
                <a:latin typeface="+mn-lt"/>
                <a:ea typeface="+mn-ea"/>
              </a:rPr>
              <a:t>组成</a:t>
            </a:r>
            <a:endParaRPr kumimoji="0" lang="en-US" altLang="zh-CN" sz="2000" b="1" dirty="0" smtClean="0">
              <a:latin typeface="+mn-lt"/>
              <a:ea typeface="+mn-ea"/>
            </a:endParaRPr>
          </a:p>
        </p:txBody>
      </p:sp>
    </p:spTree>
    <p:extLst>
      <p:ext uri="{BB962C8B-B14F-4D97-AF65-F5344CB8AC3E}">
        <p14:creationId xmlns:p14="http://schemas.microsoft.com/office/powerpoint/2010/main" val="2379607607"/>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2" name="Rectangle 2"/>
          <p:cNvSpPr>
            <a:spLocks noGrp="1" noChangeArrowheads="1"/>
          </p:cNvSpPr>
          <p:nvPr>
            <p:ph type="title"/>
          </p:nvPr>
        </p:nvSpPr>
        <p:spPr/>
        <p:txBody>
          <a:bodyPr/>
          <a:lstStyle/>
          <a:p>
            <a:r>
              <a:rPr lang="zh-CN" altLang="en-US" dirty="0" smtClean="0"/>
              <a:t>无线传感器网络</a:t>
            </a:r>
            <a:r>
              <a:rPr lang="zh-CN" altLang="en-US" dirty="0"/>
              <a:t/>
            </a:r>
            <a:br>
              <a:rPr lang="zh-CN" altLang="en-US" dirty="0"/>
            </a:br>
            <a:r>
              <a:rPr lang="zh-CN" altLang="en-US" sz="3600" dirty="0" smtClean="0"/>
              <a:t>（</a:t>
            </a:r>
            <a:r>
              <a:rPr lang="en-US" altLang="zh-CN" sz="3600" dirty="0" smtClean="0"/>
              <a:t>WSN</a:t>
            </a:r>
            <a:r>
              <a:rPr lang="zh-CN" altLang="en-US" sz="3600" dirty="0" smtClean="0"/>
              <a:t>）</a:t>
            </a:r>
            <a:endParaRPr lang="zh-CN" altLang="en-US" sz="3600" dirty="0"/>
          </a:p>
        </p:txBody>
      </p:sp>
      <p:sp>
        <p:nvSpPr>
          <p:cNvPr id="5017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计算机网络实例</a:t>
            </a:r>
            <a:endParaRPr lang="en-US" altLang="zh-CN" sz="1200">
              <a:ea typeface="幼圆" pitchFamily="49" charset="-122"/>
            </a:endParaRPr>
          </a:p>
        </p:txBody>
      </p:sp>
      <p:sp>
        <p:nvSpPr>
          <p:cNvPr id="501768" name="Text Box 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4</a:t>
            </a:r>
            <a:endParaRPr lang="en-US" altLang="zh-CN" sz="1200" dirty="0">
              <a:latin typeface="幼圆" pitchFamily="49" charset="-122"/>
              <a:ea typeface="幼圆" pitchFamily="49" charset="-122"/>
            </a:endParaRPr>
          </a:p>
        </p:txBody>
      </p:sp>
      <p:sp>
        <p:nvSpPr>
          <p:cNvPr id="3" name="内容占位符 2"/>
          <p:cNvSpPr>
            <a:spLocks noGrp="1"/>
          </p:cNvSpPr>
          <p:nvPr>
            <p:ph idx="1"/>
          </p:nvPr>
        </p:nvSpPr>
        <p:spPr>
          <a:xfrm>
            <a:off x="809625" y="1773238"/>
            <a:ext cx="7958138" cy="1439738"/>
          </a:xfrm>
        </p:spPr>
        <p:txBody>
          <a:bodyPr/>
          <a:lstStyle/>
          <a:p>
            <a:r>
              <a:rPr lang="en-US" altLang="zh-CN" sz="2400" dirty="0" smtClean="0">
                <a:solidFill>
                  <a:srgbClr val="FF0000"/>
                </a:solidFill>
              </a:rPr>
              <a:t>WSN</a:t>
            </a:r>
            <a:r>
              <a:rPr lang="zh-CN" altLang="en-US" sz="2400" dirty="0" smtClean="0">
                <a:solidFill>
                  <a:srgbClr val="FF0000"/>
                </a:solidFill>
              </a:rPr>
              <a:t>的技术问题：</a:t>
            </a:r>
            <a:endParaRPr lang="en-US" altLang="zh-CN" sz="2400" dirty="0" smtClean="0">
              <a:solidFill>
                <a:srgbClr val="FF0000"/>
              </a:solidFill>
            </a:endParaRPr>
          </a:p>
          <a:p>
            <a:pPr lvl="1"/>
            <a:r>
              <a:rPr lang="zh-CN" altLang="en-US" sz="2400" dirty="0" smtClean="0"/>
              <a:t>如何拥有足够的能量？</a:t>
            </a:r>
            <a:endParaRPr lang="en-US" altLang="zh-CN" sz="2400" dirty="0" smtClean="0"/>
          </a:p>
          <a:p>
            <a:pPr lvl="1"/>
            <a:r>
              <a:rPr lang="zh-CN" altLang="en-US" sz="2400" dirty="0" smtClean="0"/>
              <a:t>如何传递数据？（</a:t>
            </a:r>
            <a:r>
              <a:rPr lang="zh-CN" altLang="en-US" sz="2400" dirty="0" smtClean="0">
                <a:solidFill>
                  <a:srgbClr val="0000FF"/>
                </a:solidFill>
              </a:rPr>
              <a:t>多跳网络结构</a:t>
            </a:r>
            <a:r>
              <a:rPr lang="zh-CN" altLang="en-US" sz="2400" dirty="0" smtClean="0"/>
              <a:t>）</a:t>
            </a:r>
            <a:endParaRPr lang="zh-CN" altLang="en-US" sz="2400" dirty="0"/>
          </a:p>
        </p:txBody>
      </p:sp>
      <p:pic>
        <p:nvPicPr>
          <p:cNvPr id="520194"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095" y="3140968"/>
            <a:ext cx="6648305" cy="3260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0679807"/>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ChangeArrowheads="1"/>
          </p:cNvSpPr>
          <p:nvPr>
            <p:ph type="title"/>
          </p:nvPr>
        </p:nvSpPr>
        <p:spPr/>
        <p:txBody>
          <a:bodyPr/>
          <a:lstStyle/>
          <a:p>
            <a:r>
              <a:rPr lang="zh-CN" altLang="en-US"/>
              <a:t>一些应该了解的知识</a:t>
            </a:r>
          </a:p>
        </p:txBody>
      </p:sp>
      <p:sp>
        <p:nvSpPr>
          <p:cNvPr id="504836"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endParaRPr lang="zh-CN" altLang="en-US" sz="1200">
              <a:ea typeface="幼圆" pitchFamily="49" charset="-122"/>
            </a:endParaRPr>
          </a:p>
        </p:txBody>
      </p:sp>
      <p:sp>
        <p:nvSpPr>
          <p:cNvPr id="504837" name="Rectangle 5"/>
          <p:cNvSpPr>
            <a:spLocks noGrp="1" noChangeArrowheads="1"/>
          </p:cNvSpPr>
          <p:nvPr>
            <p:ph type="body" idx="1"/>
          </p:nvPr>
        </p:nvSpPr>
        <p:spPr>
          <a:xfrm>
            <a:off x="2124075" y="2349500"/>
            <a:ext cx="4841875" cy="3311525"/>
          </a:xfrm>
        </p:spPr>
        <p:txBody>
          <a:bodyPr/>
          <a:lstStyle/>
          <a:p>
            <a:r>
              <a:rPr lang="zh-CN" altLang="en-US">
                <a:hlinkClick r:id="rId4" action="ppaction://hlinksldjump"/>
              </a:rPr>
              <a:t>计算机网络性能指标</a:t>
            </a:r>
            <a:endParaRPr lang="zh-CN" altLang="en-US"/>
          </a:p>
          <a:p>
            <a:endParaRPr lang="zh-CN" altLang="en-US"/>
          </a:p>
          <a:p>
            <a:r>
              <a:rPr lang="zh-CN" altLang="en-US">
                <a:hlinkClick r:id="rId5" action="ppaction://hlinksldjump"/>
              </a:rPr>
              <a:t>计算机网络的标准化</a:t>
            </a:r>
            <a:endParaRPr lang="zh-CN" altLang="en-US"/>
          </a:p>
          <a:p>
            <a:endParaRPr lang="zh-CN" altLang="en-US"/>
          </a:p>
          <a:p>
            <a:r>
              <a:rPr lang="zh-CN" altLang="en-US">
                <a:hlinkClick r:id="rId6" action="ppaction://hlinksldjump"/>
              </a:rPr>
              <a:t>一些重要的资料</a:t>
            </a:r>
            <a:endParaRPr lang="zh-CN" altLang="en-US"/>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Rectangle 2"/>
          <p:cNvSpPr>
            <a:spLocks noGrp="1" noChangeArrowheads="1"/>
          </p:cNvSpPr>
          <p:nvPr>
            <p:ph type="title"/>
          </p:nvPr>
        </p:nvSpPr>
        <p:spPr/>
        <p:txBody>
          <a:bodyPr/>
          <a:lstStyle/>
          <a:p>
            <a:r>
              <a:rPr lang="zh-CN" altLang="en-US">
                <a:latin typeface="宋体" pitchFamily="2" charset="-122"/>
              </a:rPr>
              <a:t>计算机网络的主要</a:t>
            </a:r>
            <a:br>
              <a:rPr lang="zh-CN" altLang="en-US">
                <a:latin typeface="宋体" pitchFamily="2" charset="-122"/>
              </a:rPr>
            </a:br>
            <a:r>
              <a:rPr lang="zh-CN" altLang="en-US">
                <a:latin typeface="宋体" pitchFamily="2" charset="-122"/>
              </a:rPr>
              <a:t>性能指标</a:t>
            </a:r>
          </a:p>
        </p:txBody>
      </p:sp>
      <p:sp>
        <p:nvSpPr>
          <p:cNvPr id="5058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endParaRPr lang="en-US" altLang="zh-CN" sz="1200">
              <a:ea typeface="幼圆" pitchFamily="49" charset="-122"/>
            </a:endParaRPr>
          </a:p>
        </p:txBody>
      </p:sp>
      <p:sp>
        <p:nvSpPr>
          <p:cNvPr id="505860" name="Rectangle 4"/>
          <p:cNvSpPr>
            <a:spLocks noGrp="1" noChangeArrowheads="1"/>
          </p:cNvSpPr>
          <p:nvPr>
            <p:ph type="body" idx="1"/>
          </p:nvPr>
        </p:nvSpPr>
        <p:spPr>
          <a:xfrm>
            <a:off x="3779838" y="1916832"/>
            <a:ext cx="2089150" cy="3888432"/>
          </a:xfrm>
        </p:spPr>
        <p:txBody>
          <a:bodyPr/>
          <a:lstStyle/>
          <a:p>
            <a:pPr>
              <a:lnSpc>
                <a:spcPct val="170000"/>
              </a:lnSpc>
            </a:pPr>
            <a:r>
              <a:rPr lang="zh-CN" altLang="en-US" dirty="0">
                <a:hlinkClick r:id="rId5" action="ppaction://hlinksldjump"/>
              </a:rPr>
              <a:t>带宽</a:t>
            </a:r>
            <a:endParaRPr lang="zh-CN" altLang="en-US" dirty="0"/>
          </a:p>
          <a:p>
            <a:pPr>
              <a:lnSpc>
                <a:spcPct val="170000"/>
              </a:lnSpc>
            </a:pPr>
            <a:r>
              <a:rPr lang="zh-CN" altLang="en-US" dirty="0">
                <a:hlinkClick r:id="rId6" action="ppaction://hlinksldjump"/>
              </a:rPr>
              <a:t>时延</a:t>
            </a:r>
            <a:endParaRPr lang="zh-CN" altLang="en-US" dirty="0"/>
          </a:p>
          <a:p>
            <a:pPr>
              <a:lnSpc>
                <a:spcPct val="170000"/>
              </a:lnSpc>
            </a:pPr>
            <a:r>
              <a:rPr lang="zh-CN" altLang="en-US" dirty="0" smtClean="0">
                <a:hlinkClick r:id="rId7" action="ppaction://hlinksldjump"/>
              </a:rPr>
              <a:t>利用率</a:t>
            </a:r>
            <a:endParaRPr lang="en-US" altLang="zh-CN" dirty="0" smtClean="0"/>
          </a:p>
          <a:p>
            <a:pPr>
              <a:lnSpc>
                <a:spcPct val="170000"/>
              </a:lnSpc>
            </a:pPr>
            <a:r>
              <a:rPr lang="zh-CN" altLang="en-US" dirty="0">
                <a:hlinkClick r:id="rId8" action="ppaction://hlinksldjump"/>
              </a:rPr>
              <a:t>其他</a:t>
            </a:r>
            <a:endParaRPr lang="zh-CN" altLang="en-US" dirty="0"/>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lstStyle/>
          <a:p>
            <a:r>
              <a:rPr lang="zh-CN" altLang="en-US">
                <a:latin typeface="宋体" pitchFamily="2" charset="-122"/>
              </a:rPr>
              <a:t>客户</a:t>
            </a:r>
            <a:r>
              <a:rPr lang="en-US" altLang="zh-CN">
                <a:latin typeface="宋体" pitchFamily="2" charset="-122"/>
              </a:rPr>
              <a:t>-</a:t>
            </a:r>
            <a:r>
              <a:rPr lang="zh-CN" altLang="en-US">
                <a:latin typeface="宋体" pitchFamily="2" charset="-122"/>
              </a:rPr>
              <a:t>服务器</a:t>
            </a:r>
            <a:br>
              <a:rPr lang="zh-CN" altLang="en-US">
                <a:latin typeface="宋体" pitchFamily="2" charset="-122"/>
              </a:rPr>
            </a:br>
            <a:r>
              <a:rPr lang="zh-CN" altLang="en-US" sz="3200"/>
              <a:t>（举例）</a:t>
            </a:r>
          </a:p>
        </p:txBody>
      </p:sp>
      <p:sp>
        <p:nvSpPr>
          <p:cNvPr id="252933"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pic>
        <p:nvPicPr>
          <p:cNvPr id="252934" name="Picture 6"/>
          <p:cNvPicPr>
            <a:picLocks noChangeAspect="1" noChangeArrowheads="1"/>
          </p:cNvPicPr>
          <p:nvPr/>
        </p:nvPicPr>
        <p:blipFill>
          <a:blip r:embed="rId3">
            <a:clrChange>
              <a:clrFrom>
                <a:srgbClr val="FFFFFF"/>
              </a:clrFrom>
              <a:clrTo>
                <a:srgbClr val="FFFFFF">
                  <a:alpha val="0"/>
                </a:srgbClr>
              </a:clrTo>
            </a:clrChange>
            <a:lum bright="-54000" contrast="100000"/>
            <a:extLst>
              <a:ext uri="{28A0092B-C50C-407E-A947-70E740481C1C}">
                <a14:useLocalDpi xmlns:a14="http://schemas.microsoft.com/office/drawing/2010/main" val="0"/>
              </a:ext>
            </a:extLst>
          </a:blip>
          <a:srcRect/>
          <a:stretch>
            <a:fillRect/>
          </a:stretch>
        </p:blipFill>
        <p:spPr bwMode="auto">
          <a:xfrm>
            <a:off x="1116013" y="1844675"/>
            <a:ext cx="7273925"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2935"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计算机网络的应用</a:t>
            </a:r>
            <a:r>
              <a:rPr lang="en-US" altLang="zh-CN" sz="1200">
                <a:ea typeface="幼圆" pitchFamily="49" charset="-122"/>
              </a:rPr>
              <a:t>&gt;&gt;</a:t>
            </a:r>
            <a:r>
              <a:rPr lang="zh-CN" altLang="en-US" sz="1200">
                <a:ea typeface="幼圆" pitchFamily="49" charset="-122"/>
                <a:hlinkClick r:id="rId7" action="ppaction://hlinksldjump"/>
              </a:rPr>
              <a:t>商业应用 </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2"/>
          <p:cNvSpPr>
            <a:spLocks noGrp="1" noChangeArrowheads="1"/>
          </p:cNvSpPr>
          <p:nvPr>
            <p:ph type="title"/>
          </p:nvPr>
        </p:nvSpPr>
        <p:spPr/>
        <p:txBody>
          <a:bodyPr/>
          <a:lstStyle/>
          <a:p>
            <a:r>
              <a:rPr lang="zh-CN" altLang="en-US"/>
              <a:t>什么是带宽</a:t>
            </a:r>
            <a:r>
              <a:rPr lang="en-US" altLang="zh-CN"/>
              <a:t>?</a:t>
            </a:r>
          </a:p>
        </p:txBody>
      </p:sp>
      <p:sp>
        <p:nvSpPr>
          <p:cNvPr id="506884" name="Rectangle 4"/>
          <p:cNvSpPr>
            <a:spLocks noGrp="1" noChangeArrowheads="1"/>
          </p:cNvSpPr>
          <p:nvPr>
            <p:ph type="body" idx="1"/>
          </p:nvPr>
        </p:nvSpPr>
        <p:spPr/>
        <p:txBody>
          <a:bodyPr/>
          <a:lstStyle/>
          <a:p>
            <a:pPr marL="0" indent="0">
              <a:lnSpc>
                <a:spcPct val="120000"/>
              </a:lnSpc>
              <a:buFont typeface="Wingdings" pitchFamily="2" charset="2"/>
              <a:buNone/>
            </a:pPr>
            <a:r>
              <a:rPr lang="zh-CN" altLang="en-US"/>
              <a:t>       </a:t>
            </a:r>
            <a:r>
              <a:rPr lang="zh-CN" altLang="en-US">
                <a:solidFill>
                  <a:srgbClr val="FF0000"/>
                </a:solidFill>
                <a:effectLst>
                  <a:outerShdw blurRad="38100" dist="38100" dir="2700000" algn="tl">
                    <a:srgbClr val="C0C0C0"/>
                  </a:outerShdw>
                </a:effectLst>
              </a:rPr>
              <a:t>带宽</a:t>
            </a:r>
            <a:r>
              <a:rPr lang="zh-CN" altLang="en-US"/>
              <a:t>（</a:t>
            </a:r>
            <a:r>
              <a:rPr lang="en-US" altLang="zh-CN"/>
              <a:t>bandwidth</a:t>
            </a:r>
            <a:r>
              <a:rPr lang="zh-CN" altLang="en-US"/>
              <a:t>）本来（模拟通信时）是指信号（往往由许多不同频率成分组成）具有的</a:t>
            </a:r>
            <a:r>
              <a:rPr lang="zh-CN" altLang="en-US">
                <a:solidFill>
                  <a:srgbClr val="3333FF"/>
                </a:solidFill>
                <a:effectLst>
                  <a:outerShdw blurRad="38100" dist="38100" dir="2700000" algn="tl">
                    <a:srgbClr val="C0C0C0"/>
                  </a:outerShdw>
                </a:effectLst>
              </a:rPr>
              <a:t>频带宽度</a:t>
            </a:r>
            <a:r>
              <a:rPr lang="zh-CN" altLang="en-US"/>
              <a:t>，单位是赫（</a:t>
            </a:r>
            <a:r>
              <a:rPr lang="en-US" altLang="zh-CN"/>
              <a:t>Hz</a:t>
            </a:r>
            <a:r>
              <a:rPr lang="zh-CN" altLang="en-US"/>
              <a:t>）。</a:t>
            </a:r>
          </a:p>
          <a:p>
            <a:pPr marL="0" indent="0">
              <a:lnSpc>
                <a:spcPct val="120000"/>
              </a:lnSpc>
              <a:buFont typeface="Wingdings" pitchFamily="2" charset="2"/>
              <a:buNone/>
            </a:pPr>
            <a:r>
              <a:rPr lang="zh-CN" altLang="en-US"/>
              <a:t>       </a:t>
            </a:r>
            <a:r>
              <a:rPr lang="zh-CN" altLang="en-US">
                <a:solidFill>
                  <a:srgbClr val="FF0000"/>
                </a:solidFill>
                <a:effectLst>
                  <a:outerShdw blurRad="38100" dist="38100" dir="2700000" algn="tl">
                    <a:srgbClr val="C0C0C0"/>
                  </a:outerShdw>
                </a:effectLst>
              </a:rPr>
              <a:t>带宽</a:t>
            </a:r>
            <a:r>
              <a:rPr lang="zh-CN" altLang="en-US"/>
              <a:t>现在（数字通信时）是指数字信道所能传送的</a:t>
            </a:r>
            <a:r>
              <a:rPr lang="zh-CN" altLang="en-US">
                <a:solidFill>
                  <a:srgbClr val="3333FF"/>
                </a:solidFill>
                <a:effectLst>
                  <a:outerShdw blurRad="38100" dist="38100" dir="2700000" algn="tl">
                    <a:srgbClr val="C0C0C0"/>
                  </a:outerShdw>
                </a:effectLst>
              </a:rPr>
              <a:t>最高数据率</a:t>
            </a:r>
            <a:r>
              <a:rPr lang="zh-CN" altLang="en-US"/>
              <a:t> ，单位是“比特每秒”（</a:t>
            </a:r>
            <a:r>
              <a:rPr lang="en-US" altLang="zh-CN"/>
              <a:t>b/s</a:t>
            </a:r>
            <a:r>
              <a:rPr lang="zh-CN" altLang="en-US"/>
              <a:t>、</a:t>
            </a:r>
            <a:r>
              <a:rPr lang="en-US" altLang="zh-CN"/>
              <a:t>bps</a:t>
            </a:r>
            <a:r>
              <a:rPr lang="zh-CN" altLang="en-US"/>
              <a:t>）。 带宽有时也称为</a:t>
            </a:r>
            <a:r>
              <a:rPr lang="zh-CN" altLang="en-US">
                <a:solidFill>
                  <a:srgbClr val="FF0000"/>
                </a:solidFill>
                <a:effectLst>
                  <a:outerShdw blurRad="38100" dist="38100" dir="2700000" algn="tl">
                    <a:srgbClr val="C0C0C0"/>
                  </a:outerShdw>
                </a:effectLst>
              </a:rPr>
              <a:t>吞吐量</a:t>
            </a:r>
            <a:r>
              <a:rPr lang="zh-CN" altLang="en-US"/>
              <a:t>（</a:t>
            </a:r>
            <a:r>
              <a:rPr lang="en-US" altLang="zh-CN"/>
              <a:t>throughput</a:t>
            </a:r>
            <a:r>
              <a:rPr lang="zh-CN" altLang="en-US"/>
              <a:t>）。</a:t>
            </a:r>
          </a:p>
        </p:txBody>
      </p:sp>
      <p:sp>
        <p:nvSpPr>
          <p:cNvPr id="50688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506886"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r>
              <a:rPr lang="en-US" altLang="zh-CN" sz="1200">
                <a:ea typeface="幼圆" pitchFamily="49" charset="-122"/>
              </a:rPr>
              <a:t>&gt;&gt;</a:t>
            </a:r>
            <a:r>
              <a:rPr lang="zh-CN" altLang="en-US" sz="1200">
                <a:ea typeface="幼圆" pitchFamily="49" charset="-122"/>
                <a:hlinkClick r:id="rId5" action="ppaction://hlinksldjump"/>
              </a:rPr>
              <a:t>计算机网络的主要性能指标</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2"/>
          <p:cNvSpPr>
            <a:spLocks noGrp="1" noChangeArrowheads="1"/>
          </p:cNvSpPr>
          <p:nvPr>
            <p:ph type="title"/>
          </p:nvPr>
        </p:nvSpPr>
        <p:spPr/>
        <p:txBody>
          <a:bodyPr/>
          <a:lstStyle/>
          <a:p>
            <a:r>
              <a:rPr lang="zh-CN" altLang="en-US"/>
              <a:t>容易混淆的单位</a:t>
            </a:r>
            <a:endParaRPr lang="en-US" altLang="zh-CN"/>
          </a:p>
        </p:txBody>
      </p:sp>
      <p:sp>
        <p:nvSpPr>
          <p:cNvPr id="507908" name="Rectangle 4"/>
          <p:cNvSpPr>
            <a:spLocks noGrp="1" noChangeArrowheads="1"/>
          </p:cNvSpPr>
          <p:nvPr>
            <p:ph type="body" idx="1"/>
          </p:nvPr>
        </p:nvSpPr>
        <p:spPr>
          <a:xfrm>
            <a:off x="809625" y="4868863"/>
            <a:ext cx="7958138" cy="1368425"/>
          </a:xfrm>
        </p:spPr>
        <p:txBody>
          <a:bodyPr/>
          <a:lstStyle/>
          <a:p>
            <a:pPr>
              <a:lnSpc>
                <a:spcPct val="110000"/>
              </a:lnSpc>
            </a:pPr>
            <a:r>
              <a:rPr lang="zh-CN" altLang="en-US" sz="2200">
                <a:solidFill>
                  <a:srgbClr val="FF0000"/>
                </a:solidFill>
                <a:effectLst>
                  <a:outerShdw blurRad="38100" dist="38100" dir="2700000" algn="tl">
                    <a:srgbClr val="C0C0C0"/>
                  </a:outerShdw>
                </a:effectLst>
              </a:rPr>
              <a:t>单位后缀用首字母表示</a:t>
            </a:r>
            <a:r>
              <a:rPr lang="zh-CN" altLang="en-US" sz="2200"/>
              <a:t>，表左小写表示，表右大写表示；</a:t>
            </a:r>
          </a:p>
          <a:p>
            <a:pPr>
              <a:lnSpc>
                <a:spcPct val="110000"/>
              </a:lnSpc>
            </a:pPr>
            <a:r>
              <a:rPr lang="zh-CN" altLang="en-US" sz="2200">
                <a:solidFill>
                  <a:srgbClr val="FF0000"/>
                </a:solidFill>
                <a:effectLst>
                  <a:outerShdw blurRad="38100" dist="38100" dir="2700000" algn="tl">
                    <a:srgbClr val="C0C0C0"/>
                  </a:outerShdw>
                </a:effectLst>
              </a:rPr>
              <a:t>衡量容量采用二进制</a:t>
            </a:r>
            <a:r>
              <a:rPr lang="zh-CN" altLang="en-US" sz="2200"/>
              <a:t>，例如，</a:t>
            </a:r>
            <a:r>
              <a:rPr lang="en-US" altLang="zh-CN" sz="2200"/>
              <a:t>1KB=1024B=2</a:t>
            </a:r>
            <a:r>
              <a:rPr lang="en-US" altLang="zh-CN" sz="2200" baseline="30000"/>
              <a:t>10</a:t>
            </a:r>
            <a:r>
              <a:rPr lang="en-US" altLang="zh-CN" sz="2200"/>
              <a:t>B</a:t>
            </a:r>
            <a:r>
              <a:rPr lang="zh-CN" altLang="en-US" sz="2200"/>
              <a:t>；</a:t>
            </a:r>
          </a:p>
          <a:p>
            <a:pPr>
              <a:lnSpc>
                <a:spcPct val="110000"/>
              </a:lnSpc>
            </a:pPr>
            <a:r>
              <a:rPr lang="zh-CN" altLang="en-US" sz="2200">
                <a:solidFill>
                  <a:srgbClr val="FF0000"/>
                </a:solidFill>
                <a:effectLst>
                  <a:outerShdw blurRad="38100" dist="38100" dir="2700000" algn="tl">
                    <a:srgbClr val="C0C0C0"/>
                  </a:outerShdw>
                </a:effectLst>
              </a:rPr>
              <a:t>衡量速率采用十进制</a:t>
            </a:r>
            <a:r>
              <a:rPr lang="zh-CN" altLang="en-US" sz="2200"/>
              <a:t>，例如，</a:t>
            </a:r>
            <a:r>
              <a:rPr lang="en-US" altLang="zh-CN" sz="2200"/>
              <a:t>1Kbps=1000bps=10</a:t>
            </a:r>
            <a:r>
              <a:rPr lang="en-US" altLang="zh-CN" sz="2200" baseline="30000"/>
              <a:t>3</a:t>
            </a:r>
            <a:r>
              <a:rPr lang="en-US" altLang="zh-CN" sz="2200"/>
              <a:t>bps</a:t>
            </a:r>
            <a:r>
              <a:rPr lang="zh-CN" altLang="en-US" sz="2200"/>
              <a:t>。</a:t>
            </a:r>
          </a:p>
        </p:txBody>
      </p:sp>
      <p:pic>
        <p:nvPicPr>
          <p:cNvPr id="507909" name="Picture 5" descr="1-39"/>
          <p:cNvPicPr>
            <a:picLocks noChangeAspect="1" noChangeArrowheads="1"/>
          </p:cNvPicPr>
          <p:nvPr/>
        </p:nvPicPr>
        <p:blipFill>
          <a:blip r:embed="rId3">
            <a:clrChange>
              <a:clrFrom>
                <a:srgbClr val="FFFFFF"/>
              </a:clrFrom>
              <a:clrTo>
                <a:srgbClr val="FFFFFF">
                  <a:alpha val="0"/>
                </a:srgbClr>
              </a:clrTo>
            </a:clrChange>
            <a:lum bright="-72000"/>
            <a:extLst>
              <a:ext uri="{28A0092B-C50C-407E-A947-70E740481C1C}">
                <a14:useLocalDpi xmlns:a14="http://schemas.microsoft.com/office/drawing/2010/main" val="0"/>
              </a:ext>
            </a:extLst>
          </a:blip>
          <a:srcRect/>
          <a:stretch>
            <a:fillRect/>
          </a:stretch>
        </p:blipFill>
        <p:spPr bwMode="auto">
          <a:xfrm>
            <a:off x="611188" y="1700213"/>
            <a:ext cx="8243887" cy="3221037"/>
          </a:xfrm>
          <a:prstGeom prst="rect">
            <a:avLst/>
          </a:prstGeom>
          <a:noFill/>
          <a:extLst>
            <a:ext uri="{909E8E84-426E-40DD-AFC4-6F175D3DCCD1}">
              <a14:hiddenFill xmlns:a14="http://schemas.microsoft.com/office/drawing/2010/main">
                <a:solidFill>
                  <a:srgbClr val="FFFFFF"/>
                </a:solidFill>
              </a14:hiddenFill>
            </a:ext>
          </a:extLst>
        </p:spPr>
      </p:pic>
      <p:sp>
        <p:nvSpPr>
          <p:cNvPr id="50791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507911"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一些应该了解的知识</a:t>
            </a:r>
            <a:r>
              <a:rPr lang="en-US" altLang="zh-CN" sz="1200">
                <a:ea typeface="幼圆" pitchFamily="49" charset="-122"/>
              </a:rPr>
              <a:t>&gt;&gt;</a:t>
            </a:r>
            <a:r>
              <a:rPr lang="zh-CN" altLang="en-US" sz="1200">
                <a:ea typeface="幼圆" pitchFamily="49" charset="-122"/>
                <a:hlinkClick r:id="rId6" action="ppaction://hlinksldjump"/>
              </a:rPr>
              <a:t>计算机网络的主要性能指标</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2"/>
          <p:cNvSpPr>
            <a:spLocks noGrp="1" noChangeArrowheads="1"/>
          </p:cNvSpPr>
          <p:nvPr>
            <p:ph type="title"/>
          </p:nvPr>
        </p:nvSpPr>
        <p:spPr/>
        <p:txBody>
          <a:bodyPr/>
          <a:lstStyle/>
          <a:p>
            <a:r>
              <a:rPr lang="zh-CN" altLang="en-US"/>
              <a:t>数字信号和带宽</a:t>
            </a:r>
          </a:p>
        </p:txBody>
      </p:sp>
      <p:sp>
        <p:nvSpPr>
          <p:cNvPr id="508932" name="Rectangle 4"/>
          <p:cNvSpPr>
            <a:spLocks noGrp="1" noChangeArrowheads="1"/>
          </p:cNvSpPr>
          <p:nvPr>
            <p:ph type="body" idx="1"/>
          </p:nvPr>
        </p:nvSpPr>
        <p:spPr>
          <a:xfrm>
            <a:off x="1595438" y="5689600"/>
            <a:ext cx="6913562" cy="444500"/>
          </a:xfrm>
          <a:solidFill>
            <a:srgbClr val="FFFF00"/>
          </a:solidFill>
          <a:effectLst>
            <a:outerShdw dist="107763" dir="2700000" algn="ctr" rotWithShape="0">
              <a:schemeClr val="bg2">
                <a:alpha val="50000"/>
              </a:schemeClr>
            </a:outerShdw>
          </a:effectLst>
        </p:spPr>
        <p:txBody>
          <a:bodyPr/>
          <a:lstStyle/>
          <a:p>
            <a:pPr marL="0" indent="0" algn="ctr">
              <a:lnSpc>
                <a:spcPct val="90000"/>
              </a:lnSpc>
              <a:buFont typeface="Wingdings" pitchFamily="2" charset="2"/>
              <a:buNone/>
            </a:pPr>
            <a:r>
              <a:rPr lang="zh-CN" altLang="en-US" sz="2400">
                <a:solidFill>
                  <a:srgbClr val="FF0000"/>
                </a:solidFill>
                <a:effectLst>
                  <a:outerShdw blurRad="38100" dist="38100" dir="2700000" algn="tl">
                    <a:srgbClr val="000000"/>
                  </a:outerShdw>
                </a:effectLst>
              </a:rPr>
              <a:t>在时间轴上数字信号的宽度随带宽的增大而变窄</a:t>
            </a:r>
          </a:p>
        </p:txBody>
      </p:sp>
      <p:sp>
        <p:nvSpPr>
          <p:cNvPr id="508933" name="Line 5"/>
          <p:cNvSpPr>
            <a:spLocks noChangeShapeType="1"/>
          </p:cNvSpPr>
          <p:nvPr/>
        </p:nvSpPr>
        <p:spPr bwMode="auto">
          <a:xfrm>
            <a:off x="2182813" y="3306763"/>
            <a:ext cx="0" cy="311150"/>
          </a:xfrm>
          <a:prstGeom prst="line">
            <a:avLst/>
          </a:prstGeom>
          <a:noFill/>
          <a:ln w="190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34" name="Line 6"/>
          <p:cNvSpPr>
            <a:spLocks noChangeShapeType="1"/>
          </p:cNvSpPr>
          <p:nvPr/>
        </p:nvSpPr>
        <p:spPr bwMode="auto">
          <a:xfrm>
            <a:off x="1828800" y="2917825"/>
            <a:ext cx="6889750" cy="0"/>
          </a:xfrm>
          <a:prstGeom prst="line">
            <a:avLst/>
          </a:prstGeom>
          <a:noFill/>
          <a:ln w="19050">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35" name="Line 7"/>
          <p:cNvSpPr>
            <a:spLocks noChangeShapeType="1"/>
          </p:cNvSpPr>
          <p:nvPr/>
        </p:nvSpPr>
        <p:spPr bwMode="auto">
          <a:xfrm>
            <a:off x="2195513" y="3500438"/>
            <a:ext cx="6003925" cy="0"/>
          </a:xfrm>
          <a:prstGeom prst="line">
            <a:avLst/>
          </a:prstGeom>
          <a:noFill/>
          <a:ln w="19050">
            <a:solidFill>
              <a:srgbClr val="333399"/>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36" name="Freeform 8"/>
          <p:cNvSpPr>
            <a:spLocks/>
          </p:cNvSpPr>
          <p:nvPr/>
        </p:nvSpPr>
        <p:spPr bwMode="auto">
          <a:xfrm>
            <a:off x="2182813" y="2606675"/>
            <a:ext cx="4062412" cy="622300"/>
          </a:xfrm>
          <a:custGeom>
            <a:avLst/>
            <a:gdLst>
              <a:gd name="T0" fmla="*/ 0 w 2208"/>
              <a:gd name="T1" fmla="*/ 384 h 384"/>
              <a:gd name="T2" fmla="*/ 0 w 2208"/>
              <a:gd name="T3" fmla="*/ 0 h 384"/>
              <a:gd name="T4" fmla="*/ 384 w 2208"/>
              <a:gd name="T5" fmla="*/ 0 h 384"/>
              <a:gd name="T6" fmla="*/ 384 w 2208"/>
              <a:gd name="T7" fmla="*/ 384 h 384"/>
              <a:gd name="T8" fmla="*/ 768 w 2208"/>
              <a:gd name="T9" fmla="*/ 384 h 384"/>
              <a:gd name="T10" fmla="*/ 768 w 2208"/>
              <a:gd name="T11" fmla="*/ 0 h 384"/>
              <a:gd name="T12" fmla="*/ 1152 w 2208"/>
              <a:gd name="T13" fmla="*/ 0 h 384"/>
              <a:gd name="T14" fmla="*/ 1152 w 2208"/>
              <a:gd name="T15" fmla="*/ 384 h 384"/>
              <a:gd name="T16" fmla="*/ 1536 w 2208"/>
              <a:gd name="T17" fmla="*/ 384 h 384"/>
              <a:gd name="T18" fmla="*/ 1536 w 2208"/>
              <a:gd name="T19" fmla="*/ 0 h 384"/>
              <a:gd name="T20" fmla="*/ 1920 w 2208"/>
              <a:gd name="T21" fmla="*/ 0 h 384"/>
              <a:gd name="T22" fmla="*/ 1920 w 2208"/>
              <a:gd name="T23" fmla="*/ 384 h 384"/>
              <a:gd name="T24" fmla="*/ 2208 w 2208"/>
              <a:gd name="T25" fmla="*/ 3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8" h="384">
                <a:moveTo>
                  <a:pt x="0" y="384"/>
                </a:moveTo>
                <a:lnTo>
                  <a:pt x="0" y="0"/>
                </a:lnTo>
                <a:lnTo>
                  <a:pt x="384" y="0"/>
                </a:lnTo>
                <a:lnTo>
                  <a:pt x="384" y="384"/>
                </a:lnTo>
                <a:lnTo>
                  <a:pt x="768" y="384"/>
                </a:lnTo>
                <a:lnTo>
                  <a:pt x="768" y="0"/>
                </a:lnTo>
                <a:lnTo>
                  <a:pt x="1152" y="0"/>
                </a:lnTo>
                <a:lnTo>
                  <a:pt x="1152" y="384"/>
                </a:lnTo>
                <a:lnTo>
                  <a:pt x="1536" y="384"/>
                </a:lnTo>
                <a:lnTo>
                  <a:pt x="1536" y="0"/>
                </a:lnTo>
                <a:lnTo>
                  <a:pt x="1920" y="0"/>
                </a:lnTo>
                <a:lnTo>
                  <a:pt x="1920" y="384"/>
                </a:lnTo>
                <a:lnTo>
                  <a:pt x="2208" y="384"/>
                </a:lnTo>
              </a:path>
            </a:pathLst>
          </a:custGeom>
          <a:noFill/>
          <a:ln w="28575" cmpd="sng">
            <a:solidFill>
              <a:srgbClr val="33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37" name="Freeform 9"/>
          <p:cNvSpPr>
            <a:spLocks/>
          </p:cNvSpPr>
          <p:nvPr/>
        </p:nvSpPr>
        <p:spPr bwMode="auto">
          <a:xfrm>
            <a:off x="7038975" y="2606675"/>
            <a:ext cx="1149350" cy="622300"/>
          </a:xfrm>
          <a:custGeom>
            <a:avLst/>
            <a:gdLst>
              <a:gd name="T0" fmla="*/ 0 w 624"/>
              <a:gd name="T1" fmla="*/ 384 h 384"/>
              <a:gd name="T2" fmla="*/ 240 w 624"/>
              <a:gd name="T3" fmla="*/ 384 h 384"/>
              <a:gd name="T4" fmla="*/ 240 w 624"/>
              <a:gd name="T5" fmla="*/ 0 h 384"/>
              <a:gd name="T6" fmla="*/ 624 w 624"/>
              <a:gd name="T7" fmla="*/ 0 h 384"/>
              <a:gd name="T8" fmla="*/ 624 w 624"/>
              <a:gd name="T9" fmla="*/ 384 h 384"/>
            </a:gdLst>
            <a:ahLst/>
            <a:cxnLst>
              <a:cxn ang="0">
                <a:pos x="T0" y="T1"/>
              </a:cxn>
              <a:cxn ang="0">
                <a:pos x="T2" y="T3"/>
              </a:cxn>
              <a:cxn ang="0">
                <a:pos x="T4" y="T5"/>
              </a:cxn>
              <a:cxn ang="0">
                <a:pos x="T6" y="T7"/>
              </a:cxn>
              <a:cxn ang="0">
                <a:pos x="T8" y="T9"/>
              </a:cxn>
            </a:cxnLst>
            <a:rect l="0" t="0" r="r" b="b"/>
            <a:pathLst>
              <a:path w="624" h="384">
                <a:moveTo>
                  <a:pt x="0" y="384"/>
                </a:moveTo>
                <a:lnTo>
                  <a:pt x="240" y="384"/>
                </a:lnTo>
                <a:lnTo>
                  <a:pt x="240" y="0"/>
                </a:lnTo>
                <a:lnTo>
                  <a:pt x="624" y="0"/>
                </a:lnTo>
                <a:lnTo>
                  <a:pt x="624" y="384"/>
                </a:lnTo>
              </a:path>
            </a:pathLst>
          </a:custGeom>
          <a:noFill/>
          <a:ln w="28575" cmpd="sng">
            <a:solidFill>
              <a:srgbClr val="33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38" name="Line 10"/>
          <p:cNvSpPr>
            <a:spLocks noChangeShapeType="1"/>
          </p:cNvSpPr>
          <p:nvPr/>
        </p:nvSpPr>
        <p:spPr bwMode="auto">
          <a:xfrm>
            <a:off x="3595688" y="2451100"/>
            <a:ext cx="706437" cy="0"/>
          </a:xfrm>
          <a:prstGeom prst="line">
            <a:avLst/>
          </a:prstGeom>
          <a:noFill/>
          <a:ln w="19050">
            <a:solidFill>
              <a:srgbClr val="333399"/>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39" name="Line 11"/>
          <p:cNvSpPr>
            <a:spLocks noChangeShapeType="1"/>
          </p:cNvSpPr>
          <p:nvPr/>
        </p:nvSpPr>
        <p:spPr bwMode="auto">
          <a:xfrm>
            <a:off x="8188325" y="3306763"/>
            <a:ext cx="0" cy="311150"/>
          </a:xfrm>
          <a:prstGeom prst="line">
            <a:avLst/>
          </a:prstGeom>
          <a:noFill/>
          <a:ln w="190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40" name="Text Box 12"/>
          <p:cNvSpPr txBox="1">
            <a:spLocks noChangeArrowheads="1"/>
          </p:cNvSpPr>
          <p:nvPr/>
        </p:nvSpPr>
        <p:spPr bwMode="auto">
          <a:xfrm>
            <a:off x="4060825" y="3294063"/>
            <a:ext cx="1911350" cy="396875"/>
          </a:xfrm>
          <a:prstGeom prst="rect">
            <a:avLst/>
          </a:prstGeom>
          <a:solidFill>
            <a:srgbClr val="FF99CC"/>
          </a:solidFill>
          <a:ln>
            <a:noFill/>
          </a:ln>
          <a:effectLst/>
          <a:extLst>
            <a:ext uri="{91240B29-F687-4F45-9708-019B960494DF}">
              <a14:hiddenLine xmlns:a14="http://schemas.microsoft.com/office/drawing/2010/main" w="9525">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每</a:t>
            </a:r>
            <a:r>
              <a:rPr lang="zh-CN" altLang="en-US" sz="2000" b="1">
                <a:latin typeface="+mn-lt"/>
                <a:ea typeface="+mn-ea"/>
                <a:sym typeface="Symbol" pitchFamily="18" charset="2"/>
              </a:rPr>
              <a:t>秒</a:t>
            </a:r>
            <a:r>
              <a:rPr lang="zh-CN" altLang="en-US" sz="1200" b="1">
                <a:latin typeface="+mn-lt"/>
                <a:ea typeface="+mn-ea"/>
                <a:sym typeface="Symbol" pitchFamily="18" charset="2"/>
              </a:rPr>
              <a:t> </a:t>
            </a:r>
            <a:r>
              <a:rPr lang="en-US" altLang="zh-CN" sz="2000" b="1">
                <a:latin typeface="+mn-lt"/>
                <a:ea typeface="+mn-ea"/>
                <a:sym typeface="Symbol" pitchFamily="18" charset="2"/>
              </a:rPr>
              <a:t>10</a:t>
            </a:r>
            <a:r>
              <a:rPr lang="en-US" altLang="zh-CN" sz="2000" b="1" baseline="30000">
                <a:latin typeface="+mn-lt"/>
                <a:ea typeface="+mn-ea"/>
                <a:sym typeface="Symbol" pitchFamily="18" charset="2"/>
              </a:rPr>
              <a:t>6</a:t>
            </a:r>
            <a:r>
              <a:rPr lang="en-US" altLang="zh-CN" sz="1400" b="1" baseline="30000">
                <a:latin typeface="+mn-lt"/>
                <a:ea typeface="+mn-ea"/>
                <a:sym typeface="Symbol" pitchFamily="18" charset="2"/>
              </a:rPr>
              <a:t> </a:t>
            </a:r>
            <a:r>
              <a:rPr lang="zh-CN" altLang="en-US" sz="2000" b="1">
                <a:latin typeface="+mn-lt"/>
                <a:ea typeface="+mn-ea"/>
                <a:sym typeface="Symbol" pitchFamily="18" charset="2"/>
              </a:rPr>
              <a:t>个比特</a:t>
            </a:r>
            <a:endParaRPr lang="zh-CN" altLang="en-US" sz="2000" b="1">
              <a:latin typeface="+mn-lt"/>
              <a:ea typeface="+mn-ea"/>
            </a:endParaRPr>
          </a:p>
        </p:txBody>
      </p:sp>
      <p:sp>
        <p:nvSpPr>
          <p:cNvPr id="508941" name="Text Box 13"/>
          <p:cNvSpPr txBox="1">
            <a:spLocks noChangeArrowheads="1"/>
          </p:cNvSpPr>
          <p:nvPr/>
        </p:nvSpPr>
        <p:spPr bwMode="auto">
          <a:xfrm>
            <a:off x="8220075" y="2463800"/>
            <a:ext cx="695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时间</a:t>
            </a:r>
          </a:p>
        </p:txBody>
      </p:sp>
      <p:sp>
        <p:nvSpPr>
          <p:cNvPr id="508942" name="Text Box 14"/>
          <p:cNvSpPr txBox="1">
            <a:spLocks noChangeArrowheads="1"/>
          </p:cNvSpPr>
          <p:nvPr/>
        </p:nvSpPr>
        <p:spPr bwMode="auto">
          <a:xfrm>
            <a:off x="2333625" y="2568575"/>
            <a:ext cx="565731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1 </a:t>
            </a:r>
            <a:r>
              <a:rPr lang="en-US" altLang="zh-CN" sz="1200" b="1">
                <a:latin typeface="+mn-lt"/>
                <a:ea typeface="+mn-ea"/>
              </a:rPr>
              <a:t>  </a:t>
            </a:r>
            <a:r>
              <a:rPr lang="en-US" altLang="zh-CN" sz="2000" b="1">
                <a:latin typeface="+mn-lt"/>
                <a:ea typeface="+mn-ea"/>
              </a:rPr>
              <a:t>      0        1    </a:t>
            </a:r>
            <a:r>
              <a:rPr lang="en-US" altLang="zh-CN" sz="1400" b="1">
                <a:latin typeface="+mn-lt"/>
                <a:ea typeface="+mn-ea"/>
              </a:rPr>
              <a:t>  </a:t>
            </a:r>
            <a:r>
              <a:rPr lang="en-US" altLang="zh-CN" sz="2000" b="1">
                <a:latin typeface="+mn-lt"/>
                <a:ea typeface="+mn-ea"/>
              </a:rPr>
              <a:t>   0  </a:t>
            </a:r>
            <a:r>
              <a:rPr lang="en-US" altLang="zh-CN" sz="1800" b="1">
                <a:latin typeface="+mn-lt"/>
                <a:ea typeface="+mn-ea"/>
              </a:rPr>
              <a:t>  </a:t>
            </a:r>
            <a:r>
              <a:rPr lang="en-US" altLang="zh-CN" sz="2000" b="1">
                <a:latin typeface="+mn-lt"/>
                <a:ea typeface="+mn-ea"/>
              </a:rPr>
              <a:t>    1                                 1</a:t>
            </a:r>
          </a:p>
        </p:txBody>
      </p:sp>
      <p:sp>
        <p:nvSpPr>
          <p:cNvPr id="508943" name="Text Box 15"/>
          <p:cNvSpPr txBox="1">
            <a:spLocks noChangeArrowheads="1"/>
          </p:cNvSpPr>
          <p:nvPr/>
        </p:nvSpPr>
        <p:spPr bwMode="auto">
          <a:xfrm>
            <a:off x="3557588" y="2032000"/>
            <a:ext cx="68800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1 </a:t>
            </a:r>
            <a:r>
              <a:rPr lang="en-US" altLang="zh-CN" sz="2000" b="1">
                <a:latin typeface="+mn-lt"/>
                <a:ea typeface="+mn-ea"/>
                <a:sym typeface="Symbol" pitchFamily="18" charset="2"/>
              </a:rPr>
              <a:t>s</a:t>
            </a:r>
            <a:endParaRPr lang="en-US" altLang="zh-CN" sz="2000" b="1">
              <a:latin typeface="+mn-lt"/>
              <a:ea typeface="+mn-ea"/>
            </a:endParaRPr>
          </a:p>
        </p:txBody>
      </p:sp>
      <p:sp>
        <p:nvSpPr>
          <p:cNvPr id="508944" name="Text Box 16"/>
          <p:cNvSpPr txBox="1">
            <a:spLocks noChangeArrowheads="1"/>
          </p:cNvSpPr>
          <p:nvPr/>
        </p:nvSpPr>
        <p:spPr bwMode="auto">
          <a:xfrm>
            <a:off x="874713" y="2032000"/>
            <a:ext cx="1226618" cy="830997"/>
          </a:xfrm>
          <a:prstGeom prst="rect">
            <a:avLst/>
          </a:prstGeom>
          <a:solidFill>
            <a:srgbClr val="FFFF99"/>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2400" b="1">
                <a:latin typeface="+mn-lt"/>
                <a:ea typeface="+mn-ea"/>
              </a:rPr>
              <a:t>带宽为</a:t>
            </a:r>
          </a:p>
          <a:p>
            <a:pPr>
              <a:spcBef>
                <a:spcPct val="0"/>
              </a:spcBef>
              <a:buClrTx/>
              <a:buFontTx/>
              <a:buNone/>
            </a:pPr>
            <a:r>
              <a:rPr kumimoji="0" lang="en-US" altLang="zh-CN" sz="2400" b="1">
                <a:latin typeface="+mn-lt"/>
                <a:ea typeface="+mn-ea"/>
              </a:rPr>
              <a:t>1 Mb/s </a:t>
            </a:r>
          </a:p>
        </p:txBody>
      </p:sp>
      <p:sp>
        <p:nvSpPr>
          <p:cNvPr id="508945" name="Freeform 17"/>
          <p:cNvSpPr>
            <a:spLocks/>
          </p:cNvSpPr>
          <p:nvPr/>
        </p:nvSpPr>
        <p:spPr bwMode="auto">
          <a:xfrm>
            <a:off x="2193925" y="4473575"/>
            <a:ext cx="4149725" cy="622300"/>
          </a:xfrm>
          <a:custGeom>
            <a:avLst/>
            <a:gdLst>
              <a:gd name="T0" fmla="*/ 0 w 2256"/>
              <a:gd name="T1" fmla="*/ 384 h 384"/>
              <a:gd name="T2" fmla="*/ 0 w 2256"/>
              <a:gd name="T3" fmla="*/ 0 h 384"/>
              <a:gd name="T4" fmla="*/ 96 w 2256"/>
              <a:gd name="T5" fmla="*/ 0 h 384"/>
              <a:gd name="T6" fmla="*/ 96 w 2256"/>
              <a:gd name="T7" fmla="*/ 384 h 384"/>
              <a:gd name="T8" fmla="*/ 192 w 2256"/>
              <a:gd name="T9" fmla="*/ 384 h 384"/>
              <a:gd name="T10" fmla="*/ 192 w 2256"/>
              <a:gd name="T11" fmla="*/ 0 h 384"/>
              <a:gd name="T12" fmla="*/ 288 w 2256"/>
              <a:gd name="T13" fmla="*/ 0 h 384"/>
              <a:gd name="T14" fmla="*/ 288 w 2256"/>
              <a:gd name="T15" fmla="*/ 384 h 384"/>
              <a:gd name="T16" fmla="*/ 384 w 2256"/>
              <a:gd name="T17" fmla="*/ 384 h 384"/>
              <a:gd name="T18" fmla="*/ 384 w 2256"/>
              <a:gd name="T19" fmla="*/ 0 h 384"/>
              <a:gd name="T20" fmla="*/ 480 w 2256"/>
              <a:gd name="T21" fmla="*/ 0 h 384"/>
              <a:gd name="T22" fmla="*/ 480 w 2256"/>
              <a:gd name="T23" fmla="*/ 384 h 384"/>
              <a:gd name="T24" fmla="*/ 576 w 2256"/>
              <a:gd name="T25" fmla="*/ 384 h 384"/>
              <a:gd name="T26" fmla="*/ 576 w 2256"/>
              <a:gd name="T27" fmla="*/ 0 h 384"/>
              <a:gd name="T28" fmla="*/ 672 w 2256"/>
              <a:gd name="T29" fmla="*/ 0 h 384"/>
              <a:gd name="T30" fmla="*/ 672 w 2256"/>
              <a:gd name="T31" fmla="*/ 384 h 384"/>
              <a:gd name="T32" fmla="*/ 768 w 2256"/>
              <a:gd name="T33" fmla="*/ 384 h 384"/>
              <a:gd name="T34" fmla="*/ 768 w 2256"/>
              <a:gd name="T35" fmla="*/ 0 h 384"/>
              <a:gd name="T36" fmla="*/ 864 w 2256"/>
              <a:gd name="T37" fmla="*/ 0 h 384"/>
              <a:gd name="T38" fmla="*/ 864 w 2256"/>
              <a:gd name="T39" fmla="*/ 384 h 384"/>
              <a:gd name="T40" fmla="*/ 960 w 2256"/>
              <a:gd name="T41" fmla="*/ 384 h 384"/>
              <a:gd name="T42" fmla="*/ 960 w 2256"/>
              <a:gd name="T43" fmla="*/ 0 h 384"/>
              <a:gd name="T44" fmla="*/ 1056 w 2256"/>
              <a:gd name="T45" fmla="*/ 0 h 384"/>
              <a:gd name="T46" fmla="*/ 1056 w 2256"/>
              <a:gd name="T47" fmla="*/ 384 h 384"/>
              <a:gd name="T48" fmla="*/ 1152 w 2256"/>
              <a:gd name="T49" fmla="*/ 384 h 384"/>
              <a:gd name="T50" fmla="*/ 1152 w 2256"/>
              <a:gd name="T51" fmla="*/ 0 h 384"/>
              <a:gd name="T52" fmla="*/ 1248 w 2256"/>
              <a:gd name="T53" fmla="*/ 0 h 384"/>
              <a:gd name="T54" fmla="*/ 1248 w 2256"/>
              <a:gd name="T55" fmla="*/ 384 h 384"/>
              <a:gd name="T56" fmla="*/ 1344 w 2256"/>
              <a:gd name="T57" fmla="*/ 384 h 384"/>
              <a:gd name="T58" fmla="*/ 1344 w 2256"/>
              <a:gd name="T59" fmla="*/ 0 h 384"/>
              <a:gd name="T60" fmla="*/ 1440 w 2256"/>
              <a:gd name="T61" fmla="*/ 0 h 384"/>
              <a:gd name="T62" fmla="*/ 1440 w 2256"/>
              <a:gd name="T63" fmla="*/ 384 h 384"/>
              <a:gd name="T64" fmla="*/ 1536 w 2256"/>
              <a:gd name="T65" fmla="*/ 384 h 384"/>
              <a:gd name="T66" fmla="*/ 1536 w 2256"/>
              <a:gd name="T67" fmla="*/ 0 h 384"/>
              <a:gd name="T68" fmla="*/ 1632 w 2256"/>
              <a:gd name="T69" fmla="*/ 0 h 384"/>
              <a:gd name="T70" fmla="*/ 1632 w 2256"/>
              <a:gd name="T71" fmla="*/ 384 h 384"/>
              <a:gd name="T72" fmla="*/ 1728 w 2256"/>
              <a:gd name="T73" fmla="*/ 384 h 384"/>
              <a:gd name="T74" fmla="*/ 1728 w 2256"/>
              <a:gd name="T75" fmla="*/ 0 h 384"/>
              <a:gd name="T76" fmla="*/ 1824 w 2256"/>
              <a:gd name="T77" fmla="*/ 0 h 384"/>
              <a:gd name="T78" fmla="*/ 1824 w 2256"/>
              <a:gd name="T79" fmla="*/ 384 h 384"/>
              <a:gd name="T80" fmla="*/ 2256 w 2256"/>
              <a:gd name="T81" fmla="*/ 3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56" h="384">
                <a:moveTo>
                  <a:pt x="0" y="384"/>
                </a:moveTo>
                <a:lnTo>
                  <a:pt x="0" y="0"/>
                </a:lnTo>
                <a:lnTo>
                  <a:pt x="96" y="0"/>
                </a:lnTo>
                <a:lnTo>
                  <a:pt x="96" y="384"/>
                </a:lnTo>
                <a:lnTo>
                  <a:pt x="192" y="384"/>
                </a:lnTo>
                <a:lnTo>
                  <a:pt x="192" y="0"/>
                </a:lnTo>
                <a:lnTo>
                  <a:pt x="288" y="0"/>
                </a:lnTo>
                <a:lnTo>
                  <a:pt x="288" y="384"/>
                </a:lnTo>
                <a:lnTo>
                  <a:pt x="384" y="384"/>
                </a:lnTo>
                <a:lnTo>
                  <a:pt x="384" y="0"/>
                </a:lnTo>
                <a:lnTo>
                  <a:pt x="480" y="0"/>
                </a:lnTo>
                <a:lnTo>
                  <a:pt x="480" y="384"/>
                </a:lnTo>
                <a:lnTo>
                  <a:pt x="576" y="384"/>
                </a:lnTo>
                <a:lnTo>
                  <a:pt x="576" y="0"/>
                </a:lnTo>
                <a:lnTo>
                  <a:pt x="672" y="0"/>
                </a:lnTo>
                <a:lnTo>
                  <a:pt x="672" y="384"/>
                </a:lnTo>
                <a:lnTo>
                  <a:pt x="768" y="384"/>
                </a:lnTo>
                <a:lnTo>
                  <a:pt x="768" y="0"/>
                </a:lnTo>
                <a:lnTo>
                  <a:pt x="864" y="0"/>
                </a:lnTo>
                <a:lnTo>
                  <a:pt x="864" y="384"/>
                </a:lnTo>
                <a:lnTo>
                  <a:pt x="960" y="384"/>
                </a:lnTo>
                <a:lnTo>
                  <a:pt x="960" y="0"/>
                </a:lnTo>
                <a:lnTo>
                  <a:pt x="1056" y="0"/>
                </a:lnTo>
                <a:lnTo>
                  <a:pt x="1056" y="384"/>
                </a:lnTo>
                <a:lnTo>
                  <a:pt x="1152" y="384"/>
                </a:lnTo>
                <a:lnTo>
                  <a:pt x="1152" y="0"/>
                </a:lnTo>
                <a:lnTo>
                  <a:pt x="1248" y="0"/>
                </a:lnTo>
                <a:lnTo>
                  <a:pt x="1248" y="384"/>
                </a:lnTo>
                <a:lnTo>
                  <a:pt x="1344" y="384"/>
                </a:lnTo>
                <a:lnTo>
                  <a:pt x="1344" y="0"/>
                </a:lnTo>
                <a:lnTo>
                  <a:pt x="1440" y="0"/>
                </a:lnTo>
                <a:lnTo>
                  <a:pt x="1440" y="384"/>
                </a:lnTo>
                <a:lnTo>
                  <a:pt x="1536" y="384"/>
                </a:lnTo>
                <a:lnTo>
                  <a:pt x="1536" y="0"/>
                </a:lnTo>
                <a:lnTo>
                  <a:pt x="1632" y="0"/>
                </a:lnTo>
                <a:lnTo>
                  <a:pt x="1632" y="384"/>
                </a:lnTo>
                <a:lnTo>
                  <a:pt x="1728" y="384"/>
                </a:lnTo>
                <a:lnTo>
                  <a:pt x="1728" y="0"/>
                </a:lnTo>
                <a:lnTo>
                  <a:pt x="1824" y="0"/>
                </a:lnTo>
                <a:lnTo>
                  <a:pt x="1824" y="384"/>
                </a:lnTo>
                <a:lnTo>
                  <a:pt x="2256" y="384"/>
                </a:lnTo>
              </a:path>
            </a:pathLst>
          </a:custGeom>
          <a:noFill/>
          <a:ln w="28575" cmpd="sng">
            <a:solidFill>
              <a:srgbClr val="33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46" name="Freeform 18"/>
          <p:cNvSpPr>
            <a:spLocks/>
          </p:cNvSpPr>
          <p:nvPr/>
        </p:nvSpPr>
        <p:spPr bwMode="auto">
          <a:xfrm>
            <a:off x="6786563" y="4473575"/>
            <a:ext cx="1412875" cy="622300"/>
          </a:xfrm>
          <a:custGeom>
            <a:avLst/>
            <a:gdLst>
              <a:gd name="T0" fmla="*/ 768 w 768"/>
              <a:gd name="T1" fmla="*/ 384 h 384"/>
              <a:gd name="T2" fmla="*/ 672 w 768"/>
              <a:gd name="T3" fmla="*/ 384 h 384"/>
              <a:gd name="T4" fmla="*/ 672 w 768"/>
              <a:gd name="T5" fmla="*/ 0 h 384"/>
              <a:gd name="T6" fmla="*/ 576 w 768"/>
              <a:gd name="T7" fmla="*/ 0 h 384"/>
              <a:gd name="T8" fmla="*/ 576 w 768"/>
              <a:gd name="T9" fmla="*/ 384 h 384"/>
              <a:gd name="T10" fmla="*/ 480 w 768"/>
              <a:gd name="T11" fmla="*/ 384 h 384"/>
              <a:gd name="T12" fmla="*/ 480 w 768"/>
              <a:gd name="T13" fmla="*/ 0 h 384"/>
              <a:gd name="T14" fmla="*/ 384 w 768"/>
              <a:gd name="T15" fmla="*/ 0 h 384"/>
              <a:gd name="T16" fmla="*/ 384 w 768"/>
              <a:gd name="T17" fmla="*/ 384 h 384"/>
              <a:gd name="T18" fmla="*/ 288 w 768"/>
              <a:gd name="T19" fmla="*/ 384 h 384"/>
              <a:gd name="T20" fmla="*/ 288 w 768"/>
              <a:gd name="T21" fmla="*/ 0 h 384"/>
              <a:gd name="T22" fmla="*/ 192 w 768"/>
              <a:gd name="T23" fmla="*/ 0 h 384"/>
              <a:gd name="T24" fmla="*/ 192 w 768"/>
              <a:gd name="T25" fmla="*/ 384 h 384"/>
              <a:gd name="T26" fmla="*/ 0 w 768"/>
              <a:gd name="T27" fmla="*/ 38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8" h="384">
                <a:moveTo>
                  <a:pt x="768" y="384"/>
                </a:moveTo>
                <a:lnTo>
                  <a:pt x="672" y="384"/>
                </a:lnTo>
                <a:lnTo>
                  <a:pt x="672" y="0"/>
                </a:lnTo>
                <a:lnTo>
                  <a:pt x="576" y="0"/>
                </a:lnTo>
                <a:lnTo>
                  <a:pt x="576" y="384"/>
                </a:lnTo>
                <a:lnTo>
                  <a:pt x="480" y="384"/>
                </a:lnTo>
                <a:lnTo>
                  <a:pt x="480" y="0"/>
                </a:lnTo>
                <a:lnTo>
                  <a:pt x="384" y="0"/>
                </a:lnTo>
                <a:lnTo>
                  <a:pt x="384" y="384"/>
                </a:lnTo>
                <a:lnTo>
                  <a:pt x="288" y="384"/>
                </a:lnTo>
                <a:lnTo>
                  <a:pt x="288" y="0"/>
                </a:lnTo>
                <a:lnTo>
                  <a:pt x="192" y="0"/>
                </a:lnTo>
                <a:lnTo>
                  <a:pt x="192" y="384"/>
                </a:lnTo>
                <a:lnTo>
                  <a:pt x="0" y="384"/>
                </a:lnTo>
              </a:path>
            </a:pathLst>
          </a:custGeom>
          <a:noFill/>
          <a:ln w="28575" cmpd="sng">
            <a:solidFill>
              <a:srgbClr val="333399"/>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47" name="Line 19"/>
          <p:cNvSpPr>
            <a:spLocks noChangeShapeType="1"/>
          </p:cNvSpPr>
          <p:nvPr/>
        </p:nvSpPr>
        <p:spPr bwMode="auto">
          <a:xfrm>
            <a:off x="1839913" y="4784725"/>
            <a:ext cx="6889750" cy="0"/>
          </a:xfrm>
          <a:prstGeom prst="line">
            <a:avLst/>
          </a:prstGeom>
          <a:noFill/>
          <a:ln w="19050">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48" name="Text Box 20"/>
          <p:cNvSpPr txBox="1">
            <a:spLocks noChangeArrowheads="1"/>
          </p:cNvSpPr>
          <p:nvPr/>
        </p:nvSpPr>
        <p:spPr bwMode="auto">
          <a:xfrm>
            <a:off x="8148638" y="4337050"/>
            <a:ext cx="695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时间</a:t>
            </a:r>
          </a:p>
        </p:txBody>
      </p:sp>
      <p:sp>
        <p:nvSpPr>
          <p:cNvPr id="508949" name="Line 21"/>
          <p:cNvSpPr>
            <a:spLocks noChangeShapeType="1"/>
          </p:cNvSpPr>
          <p:nvPr/>
        </p:nvSpPr>
        <p:spPr bwMode="auto">
          <a:xfrm>
            <a:off x="2193925" y="5173663"/>
            <a:ext cx="0" cy="311150"/>
          </a:xfrm>
          <a:prstGeom prst="line">
            <a:avLst/>
          </a:prstGeom>
          <a:noFill/>
          <a:ln w="190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50" name="Line 22"/>
          <p:cNvSpPr>
            <a:spLocks noChangeShapeType="1"/>
          </p:cNvSpPr>
          <p:nvPr/>
        </p:nvSpPr>
        <p:spPr bwMode="auto">
          <a:xfrm>
            <a:off x="8199438" y="5173663"/>
            <a:ext cx="0" cy="311150"/>
          </a:xfrm>
          <a:prstGeom prst="line">
            <a:avLst/>
          </a:prstGeom>
          <a:noFill/>
          <a:ln w="190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51" name="Line 23"/>
          <p:cNvSpPr>
            <a:spLocks noChangeShapeType="1"/>
          </p:cNvSpPr>
          <p:nvPr/>
        </p:nvSpPr>
        <p:spPr bwMode="auto">
          <a:xfrm>
            <a:off x="2193925" y="5367338"/>
            <a:ext cx="6005513" cy="0"/>
          </a:xfrm>
          <a:prstGeom prst="line">
            <a:avLst/>
          </a:prstGeom>
          <a:noFill/>
          <a:ln w="19050">
            <a:solidFill>
              <a:srgbClr val="333399"/>
            </a:solidFill>
            <a:round/>
            <a:headEnd type="triangl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52" name="Text Box 24"/>
          <p:cNvSpPr txBox="1">
            <a:spLocks noChangeArrowheads="1"/>
          </p:cNvSpPr>
          <p:nvPr/>
        </p:nvSpPr>
        <p:spPr bwMode="auto">
          <a:xfrm>
            <a:off x="3965575" y="5160963"/>
            <a:ext cx="2273300" cy="396875"/>
          </a:xfrm>
          <a:prstGeom prst="rect">
            <a:avLst/>
          </a:prstGeom>
          <a:solidFill>
            <a:srgbClr val="FF99CC"/>
          </a:solidFill>
          <a:ln>
            <a:noFill/>
          </a:ln>
          <a:effectLst/>
          <a:extLst>
            <a:ext uri="{91240B29-F687-4F45-9708-019B960494DF}">
              <a14:hiddenLine xmlns:a14="http://schemas.microsoft.com/office/drawing/2010/main" w="9525">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每</a:t>
            </a:r>
            <a:r>
              <a:rPr lang="zh-CN" altLang="en-US" sz="2000" b="1">
                <a:latin typeface="+mn-lt"/>
                <a:ea typeface="+mn-ea"/>
                <a:sym typeface="Symbol" pitchFamily="18" charset="2"/>
              </a:rPr>
              <a:t>秒</a:t>
            </a:r>
            <a:r>
              <a:rPr lang="zh-CN" altLang="en-US" sz="1600" b="1">
                <a:latin typeface="+mn-lt"/>
                <a:ea typeface="+mn-ea"/>
                <a:sym typeface="Symbol" pitchFamily="18" charset="2"/>
              </a:rPr>
              <a:t> </a:t>
            </a:r>
            <a:r>
              <a:rPr lang="en-US" altLang="zh-CN" sz="2000" b="1">
                <a:latin typeface="+mn-lt"/>
                <a:ea typeface="+mn-ea"/>
                <a:sym typeface="Symbol" pitchFamily="18" charset="2"/>
              </a:rPr>
              <a:t>4</a:t>
            </a:r>
            <a:r>
              <a:rPr lang="en-US" altLang="zh-CN" sz="1000" b="1">
                <a:latin typeface="+mn-lt"/>
                <a:ea typeface="+mn-ea"/>
                <a:sym typeface="Symbol" pitchFamily="18" charset="2"/>
              </a:rPr>
              <a:t> </a:t>
            </a:r>
            <a:r>
              <a:rPr lang="en-US" altLang="zh-CN" sz="2000" b="1">
                <a:latin typeface="+mn-lt"/>
                <a:ea typeface="+mn-ea"/>
                <a:sym typeface="Symbol" pitchFamily="18" charset="2"/>
              </a:rPr>
              <a:t></a:t>
            </a:r>
            <a:r>
              <a:rPr lang="en-US" altLang="zh-CN" sz="900" b="1">
                <a:latin typeface="+mn-lt"/>
                <a:ea typeface="+mn-ea"/>
                <a:sym typeface="Symbol" pitchFamily="18" charset="2"/>
              </a:rPr>
              <a:t> </a:t>
            </a:r>
            <a:r>
              <a:rPr lang="en-US" altLang="zh-CN" sz="2000" b="1">
                <a:latin typeface="+mn-lt"/>
                <a:ea typeface="+mn-ea"/>
                <a:sym typeface="Symbol" pitchFamily="18" charset="2"/>
              </a:rPr>
              <a:t>10</a:t>
            </a:r>
            <a:r>
              <a:rPr lang="en-US" altLang="zh-CN" sz="2000" b="1" baseline="30000">
                <a:latin typeface="+mn-lt"/>
                <a:ea typeface="+mn-ea"/>
                <a:sym typeface="Symbol" pitchFamily="18" charset="2"/>
              </a:rPr>
              <a:t>6</a:t>
            </a:r>
            <a:r>
              <a:rPr lang="en-US" altLang="zh-CN" sz="1400" b="1" baseline="30000">
                <a:latin typeface="+mn-lt"/>
                <a:ea typeface="+mn-ea"/>
                <a:sym typeface="Symbol" pitchFamily="18" charset="2"/>
              </a:rPr>
              <a:t> </a:t>
            </a:r>
            <a:r>
              <a:rPr lang="zh-CN" altLang="en-US" sz="2000" b="1">
                <a:latin typeface="+mn-lt"/>
                <a:ea typeface="+mn-ea"/>
                <a:sym typeface="Symbol" pitchFamily="18" charset="2"/>
              </a:rPr>
              <a:t>个比特</a:t>
            </a:r>
            <a:endParaRPr lang="zh-CN" altLang="en-US" sz="2000" b="1">
              <a:latin typeface="+mn-lt"/>
              <a:ea typeface="+mn-ea"/>
            </a:endParaRPr>
          </a:p>
        </p:txBody>
      </p:sp>
      <p:sp>
        <p:nvSpPr>
          <p:cNvPr id="508953" name="Line 25"/>
          <p:cNvSpPr>
            <a:spLocks noChangeShapeType="1"/>
          </p:cNvSpPr>
          <p:nvPr/>
        </p:nvSpPr>
        <p:spPr bwMode="auto">
          <a:xfrm>
            <a:off x="3606800" y="4240213"/>
            <a:ext cx="0" cy="155575"/>
          </a:xfrm>
          <a:prstGeom prst="line">
            <a:avLst/>
          </a:prstGeom>
          <a:noFill/>
          <a:ln w="190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54" name="Line 26"/>
          <p:cNvSpPr>
            <a:spLocks noChangeShapeType="1"/>
          </p:cNvSpPr>
          <p:nvPr/>
        </p:nvSpPr>
        <p:spPr bwMode="auto">
          <a:xfrm>
            <a:off x="3783013" y="4240213"/>
            <a:ext cx="0" cy="155575"/>
          </a:xfrm>
          <a:prstGeom prst="line">
            <a:avLst/>
          </a:prstGeom>
          <a:noFill/>
          <a:ln w="19050">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55" name="Line 27"/>
          <p:cNvSpPr>
            <a:spLocks noChangeShapeType="1"/>
          </p:cNvSpPr>
          <p:nvPr/>
        </p:nvSpPr>
        <p:spPr bwMode="auto">
          <a:xfrm>
            <a:off x="3163888" y="4318000"/>
            <a:ext cx="442912" cy="0"/>
          </a:xfrm>
          <a:prstGeom prst="line">
            <a:avLst/>
          </a:prstGeom>
          <a:noFill/>
          <a:ln w="19050">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56" name="Line 28"/>
          <p:cNvSpPr>
            <a:spLocks noChangeShapeType="1"/>
          </p:cNvSpPr>
          <p:nvPr/>
        </p:nvSpPr>
        <p:spPr bwMode="auto">
          <a:xfrm flipH="1">
            <a:off x="3783013" y="4318000"/>
            <a:ext cx="441325" cy="0"/>
          </a:xfrm>
          <a:prstGeom prst="line">
            <a:avLst/>
          </a:prstGeom>
          <a:noFill/>
          <a:ln w="19050">
            <a:solidFill>
              <a:srgbClr val="333399"/>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08957" name="Text Box 29"/>
          <p:cNvSpPr txBox="1">
            <a:spLocks noChangeArrowheads="1"/>
          </p:cNvSpPr>
          <p:nvPr/>
        </p:nvSpPr>
        <p:spPr bwMode="auto">
          <a:xfrm>
            <a:off x="3340100" y="3863975"/>
            <a:ext cx="10438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0.25 </a:t>
            </a:r>
            <a:r>
              <a:rPr lang="en-US" altLang="zh-CN" sz="2000" b="1">
                <a:latin typeface="+mn-lt"/>
                <a:ea typeface="+mn-ea"/>
                <a:sym typeface="Symbol" pitchFamily="18" charset="2"/>
              </a:rPr>
              <a:t>s</a:t>
            </a:r>
            <a:endParaRPr lang="en-US" altLang="zh-CN" sz="2000" b="1">
              <a:latin typeface="+mn-lt"/>
              <a:ea typeface="+mn-ea"/>
            </a:endParaRPr>
          </a:p>
        </p:txBody>
      </p:sp>
      <p:sp>
        <p:nvSpPr>
          <p:cNvPr id="508958" name="Text Box 30"/>
          <p:cNvSpPr txBox="1">
            <a:spLocks noChangeArrowheads="1"/>
          </p:cNvSpPr>
          <p:nvPr/>
        </p:nvSpPr>
        <p:spPr bwMode="auto">
          <a:xfrm>
            <a:off x="874713" y="3903663"/>
            <a:ext cx="1226618" cy="830997"/>
          </a:xfrm>
          <a:prstGeom prst="rect">
            <a:avLst/>
          </a:prstGeom>
          <a:solidFill>
            <a:srgbClr val="FFFF99"/>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2400" b="1">
                <a:latin typeface="+mn-lt"/>
                <a:ea typeface="+mn-ea"/>
              </a:rPr>
              <a:t>带宽为</a:t>
            </a:r>
          </a:p>
          <a:p>
            <a:pPr>
              <a:spcBef>
                <a:spcPct val="0"/>
              </a:spcBef>
              <a:buClrTx/>
              <a:buFontTx/>
              <a:buNone/>
            </a:pPr>
            <a:r>
              <a:rPr kumimoji="0" lang="en-US" altLang="zh-CN" sz="2400" b="1">
                <a:latin typeface="+mn-lt"/>
                <a:ea typeface="+mn-ea"/>
              </a:rPr>
              <a:t>4 Mb/s </a:t>
            </a:r>
          </a:p>
        </p:txBody>
      </p:sp>
      <p:sp>
        <p:nvSpPr>
          <p:cNvPr id="508959" name="Text Box 31"/>
          <p:cNvSpPr txBox="1">
            <a:spLocks noChangeArrowheads="1"/>
          </p:cNvSpPr>
          <p:nvPr/>
        </p:nvSpPr>
        <p:spPr bwMode="auto">
          <a:xfrm>
            <a:off x="6443663" y="2924175"/>
            <a:ext cx="43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a:t>
            </a:r>
          </a:p>
        </p:txBody>
      </p:sp>
      <p:sp>
        <p:nvSpPr>
          <p:cNvPr id="508960" name="Text Box 32"/>
          <p:cNvSpPr txBox="1">
            <a:spLocks noChangeArrowheads="1"/>
          </p:cNvSpPr>
          <p:nvPr/>
        </p:nvSpPr>
        <p:spPr bwMode="auto">
          <a:xfrm>
            <a:off x="6372225" y="4797425"/>
            <a:ext cx="438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a:t>
            </a:r>
          </a:p>
        </p:txBody>
      </p:sp>
      <p:sp>
        <p:nvSpPr>
          <p:cNvPr id="508961" name="Text Box 3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508962" name="Text Box 3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r>
              <a:rPr lang="en-US" altLang="zh-CN" sz="1200">
                <a:ea typeface="幼圆" pitchFamily="49" charset="-122"/>
              </a:rPr>
              <a:t>&gt;&gt;</a:t>
            </a:r>
            <a:r>
              <a:rPr lang="zh-CN" altLang="en-US" sz="1200">
                <a:ea typeface="幼圆" pitchFamily="49" charset="-122"/>
                <a:hlinkClick r:id="rId5" action="ppaction://hlinksldjump"/>
              </a:rPr>
              <a:t>计算机网络的主要性能指标</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p:txBody>
          <a:bodyPr/>
          <a:lstStyle/>
          <a:p>
            <a:r>
              <a:rPr lang="zh-CN" altLang="en-US"/>
              <a:t>时  延</a:t>
            </a:r>
          </a:p>
        </p:txBody>
      </p:sp>
      <p:sp>
        <p:nvSpPr>
          <p:cNvPr id="509956" name="Rectangle 4"/>
          <p:cNvSpPr>
            <a:spLocks noGrp="1" noChangeArrowheads="1"/>
          </p:cNvSpPr>
          <p:nvPr>
            <p:ph type="body" idx="1"/>
          </p:nvPr>
        </p:nvSpPr>
        <p:spPr>
          <a:xfrm>
            <a:off x="827088" y="1844675"/>
            <a:ext cx="7958137" cy="2952750"/>
          </a:xfrm>
        </p:spPr>
        <p:txBody>
          <a:bodyPr/>
          <a:lstStyle/>
          <a:p>
            <a:pPr marL="0" indent="0">
              <a:lnSpc>
                <a:spcPct val="140000"/>
              </a:lnSpc>
              <a:buFont typeface="Wingdings" pitchFamily="2" charset="2"/>
              <a:buNone/>
            </a:pPr>
            <a:r>
              <a:rPr lang="zh-CN" altLang="en-US" dirty="0"/>
              <a:t>       </a:t>
            </a:r>
            <a:r>
              <a:rPr lang="zh-CN" altLang="en-US" dirty="0">
                <a:solidFill>
                  <a:srgbClr val="FF0000"/>
                </a:solidFill>
                <a:effectLst>
                  <a:outerShdw blurRad="38100" dist="38100" dir="2700000" algn="tl">
                    <a:srgbClr val="C0C0C0"/>
                  </a:outerShdw>
                </a:effectLst>
              </a:rPr>
              <a:t>时延</a:t>
            </a:r>
            <a:r>
              <a:rPr lang="zh-CN" altLang="en-US" dirty="0"/>
              <a:t>（</a:t>
            </a:r>
            <a:r>
              <a:rPr lang="en-US" altLang="zh-CN" dirty="0"/>
              <a:t>delay/latency</a:t>
            </a:r>
            <a:r>
              <a:rPr lang="zh-CN" altLang="en-US" dirty="0"/>
              <a:t>）是指一个报文</a:t>
            </a:r>
            <a:r>
              <a:rPr lang="en-US" altLang="zh-CN" dirty="0"/>
              <a:t>/</a:t>
            </a:r>
            <a:r>
              <a:rPr lang="zh-CN" altLang="en-US" dirty="0"/>
              <a:t>分组从一个网络</a:t>
            </a:r>
            <a:r>
              <a:rPr lang="en-US" altLang="zh-CN" dirty="0"/>
              <a:t>/</a:t>
            </a:r>
            <a:r>
              <a:rPr lang="zh-CN" altLang="en-US" dirty="0"/>
              <a:t>链路的一端传输到另一端所需的时间。</a:t>
            </a:r>
          </a:p>
          <a:p>
            <a:pPr marL="0" indent="0">
              <a:lnSpc>
                <a:spcPct val="140000"/>
              </a:lnSpc>
              <a:buFont typeface="Wingdings" pitchFamily="2" charset="2"/>
              <a:buNone/>
            </a:pPr>
            <a:r>
              <a:rPr lang="zh-CN" altLang="en-US" dirty="0"/>
              <a:t>       时延是由下面几个部分组成的：</a:t>
            </a:r>
          </a:p>
        </p:txBody>
      </p:sp>
      <p:sp>
        <p:nvSpPr>
          <p:cNvPr id="509957" name="Rectangle 5"/>
          <p:cNvSpPr>
            <a:spLocks noChangeArrowheads="1"/>
          </p:cNvSpPr>
          <p:nvPr/>
        </p:nvSpPr>
        <p:spPr bwMode="auto">
          <a:xfrm>
            <a:off x="1187450" y="5157788"/>
            <a:ext cx="7200900" cy="649287"/>
          </a:xfrm>
          <a:prstGeom prst="rect">
            <a:avLst/>
          </a:prstGeom>
          <a:solidFill>
            <a:srgbClr val="FFFF00"/>
          </a:solidFill>
          <a:ln w="28575">
            <a:solidFill>
              <a:schemeClr val="tx1"/>
            </a:solidFill>
            <a:miter lim="800000"/>
            <a:headEnd/>
            <a:tailEnd/>
          </a:ln>
          <a:effectLst>
            <a:outerShdw dist="107763" dir="2700000" algn="ctr" rotWithShape="0">
              <a:schemeClr val="bg2">
                <a:alpha val="50000"/>
              </a:schemeClr>
            </a:outerShdw>
          </a:effectLst>
        </p:spPr>
        <p:txBody>
          <a:bodyPr/>
          <a:lstStyle>
            <a:lvl1pPr>
              <a:buClr>
                <a:srgbClr val="000000"/>
              </a:buClr>
              <a:buChar char="@"/>
              <a:defRPr kumimoji="1" sz="3200" b="1">
                <a:solidFill>
                  <a:srgbClr val="000000"/>
                </a:solidFill>
                <a:latin typeface="Arial" charset="0"/>
                <a:ea typeface="华文楷体" pitchFamily="2" charset="-122"/>
              </a:defRPr>
            </a:lvl1pPr>
            <a:lvl2pPr marL="820738" indent="-285750">
              <a:buSzPct val="55000"/>
              <a:buBlip>
                <a:blip r:embed="rId3"/>
              </a:buBlip>
              <a:defRPr kumimoji="1" sz="2800" b="1">
                <a:solidFill>
                  <a:srgbClr val="000000"/>
                </a:solidFill>
                <a:latin typeface="Arial" charset="0"/>
                <a:ea typeface="华文楷体" pitchFamily="2" charset="-122"/>
              </a:defRPr>
            </a:lvl2pPr>
            <a:lvl3pPr marL="1228725" indent="-228600">
              <a:buSzPct val="65000"/>
              <a:buBlip>
                <a:blip r:embed="rId4"/>
              </a:buBlip>
              <a:defRPr kumimoji="1" sz="2400" b="1">
                <a:solidFill>
                  <a:srgbClr val="000000"/>
                </a:solidFill>
                <a:latin typeface="Arial" charset="0"/>
                <a:ea typeface="华文楷体" pitchFamily="2" charset="-122"/>
              </a:defRPr>
            </a:lvl3pPr>
            <a:lvl4pPr marL="1636713" indent="-228600">
              <a:buSzPct val="85000"/>
              <a:buChar char="w"/>
              <a:defRPr kumimoji="1" sz="2000" b="1">
                <a:solidFill>
                  <a:srgbClr val="000000"/>
                </a:solidFill>
                <a:latin typeface="Arial" charset="0"/>
                <a:ea typeface="华文楷体" pitchFamily="2" charset="-122"/>
              </a:defRPr>
            </a:lvl4pPr>
            <a:lvl5pPr marL="2044700" indent="-228600">
              <a:buSzPct val="80000"/>
              <a:buChar char="§"/>
              <a:defRPr kumimoji="1" b="1">
                <a:solidFill>
                  <a:srgbClr val="000000"/>
                </a:solidFill>
                <a:latin typeface="Arial" charset="0"/>
                <a:ea typeface="华文楷体" pitchFamily="2" charset="-122"/>
              </a:defRPr>
            </a:lvl5pPr>
            <a:lvl6pPr marL="25019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591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163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735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buFont typeface="Wingdings" pitchFamily="2" charset="2"/>
              <a:buNone/>
            </a:pPr>
            <a:r>
              <a:rPr lang="zh-CN" altLang="en-US">
                <a:solidFill>
                  <a:srgbClr val="FF0000"/>
                </a:solidFill>
                <a:effectLst>
                  <a:outerShdw blurRad="38100" dist="38100" dir="2700000" algn="tl">
                    <a:srgbClr val="000000"/>
                  </a:outerShdw>
                </a:effectLst>
              </a:rPr>
              <a:t>总时延</a:t>
            </a:r>
            <a:r>
              <a:rPr lang="en-US" altLang="zh-CN">
                <a:solidFill>
                  <a:srgbClr val="FF0000"/>
                </a:solidFill>
                <a:effectLst>
                  <a:outerShdw blurRad="38100" dist="38100" dir="2700000" algn="tl">
                    <a:srgbClr val="000000"/>
                  </a:outerShdw>
                </a:effectLst>
              </a:rPr>
              <a:t>=</a:t>
            </a:r>
            <a:r>
              <a:rPr lang="zh-CN" altLang="en-US">
                <a:solidFill>
                  <a:srgbClr val="FF0000"/>
                </a:solidFill>
                <a:effectLst>
                  <a:outerShdw blurRad="38100" dist="38100" dir="2700000" algn="tl">
                    <a:srgbClr val="000000"/>
                  </a:outerShdw>
                </a:effectLst>
              </a:rPr>
              <a:t>发送时延</a:t>
            </a:r>
            <a:r>
              <a:rPr lang="en-US" altLang="zh-CN">
                <a:solidFill>
                  <a:srgbClr val="FF0000"/>
                </a:solidFill>
                <a:effectLst>
                  <a:outerShdw blurRad="38100" dist="38100" dir="2700000" algn="tl">
                    <a:srgbClr val="000000"/>
                  </a:outerShdw>
                </a:effectLst>
              </a:rPr>
              <a:t>+</a:t>
            </a:r>
            <a:r>
              <a:rPr lang="zh-CN" altLang="en-US">
                <a:solidFill>
                  <a:srgbClr val="FF0000"/>
                </a:solidFill>
                <a:effectLst>
                  <a:outerShdw blurRad="38100" dist="38100" dir="2700000" algn="tl">
                    <a:srgbClr val="000000"/>
                  </a:outerShdw>
                </a:effectLst>
              </a:rPr>
              <a:t>传播时延</a:t>
            </a:r>
            <a:r>
              <a:rPr lang="en-US" altLang="zh-CN">
                <a:solidFill>
                  <a:srgbClr val="FF0000"/>
                </a:solidFill>
                <a:effectLst>
                  <a:outerShdw blurRad="38100" dist="38100" dir="2700000" algn="tl">
                    <a:srgbClr val="000000"/>
                  </a:outerShdw>
                </a:effectLst>
              </a:rPr>
              <a:t>+</a:t>
            </a:r>
            <a:r>
              <a:rPr lang="zh-CN" altLang="en-US">
                <a:solidFill>
                  <a:srgbClr val="FF0000"/>
                </a:solidFill>
                <a:effectLst>
                  <a:outerShdw blurRad="38100" dist="38100" dir="2700000" algn="tl">
                    <a:srgbClr val="000000"/>
                  </a:outerShdw>
                </a:effectLst>
              </a:rPr>
              <a:t>处理时延</a:t>
            </a:r>
          </a:p>
        </p:txBody>
      </p:sp>
      <p:sp>
        <p:nvSpPr>
          <p:cNvPr id="50995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509959"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一些应该了解的知识</a:t>
            </a:r>
            <a:r>
              <a:rPr lang="en-US" altLang="zh-CN" sz="1200">
                <a:ea typeface="幼圆" pitchFamily="49" charset="-122"/>
              </a:rPr>
              <a:t>&gt;&gt;</a:t>
            </a:r>
            <a:r>
              <a:rPr lang="zh-CN" altLang="en-US" sz="1200">
                <a:ea typeface="幼圆" pitchFamily="49" charset="-122"/>
                <a:hlinkClick r:id="rId7" action="ppaction://hlinksldjump"/>
              </a:rPr>
              <a:t>计算机网络的主要性能指标</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2"/>
          <p:cNvSpPr>
            <a:spLocks noGrp="1" noChangeArrowheads="1"/>
          </p:cNvSpPr>
          <p:nvPr>
            <p:ph type="title"/>
          </p:nvPr>
        </p:nvSpPr>
        <p:spPr/>
        <p:txBody>
          <a:bodyPr/>
          <a:lstStyle/>
          <a:p>
            <a:r>
              <a:rPr lang="zh-CN" altLang="en-US"/>
              <a:t>发送时延</a:t>
            </a:r>
          </a:p>
        </p:txBody>
      </p:sp>
      <p:sp>
        <p:nvSpPr>
          <p:cNvPr id="510980" name="Rectangle 4"/>
          <p:cNvSpPr>
            <a:spLocks noGrp="1" noChangeArrowheads="1"/>
          </p:cNvSpPr>
          <p:nvPr>
            <p:ph type="body" idx="1"/>
          </p:nvPr>
        </p:nvSpPr>
        <p:spPr>
          <a:xfrm>
            <a:off x="809625" y="1773238"/>
            <a:ext cx="7866063" cy="2303462"/>
          </a:xfrm>
        </p:spPr>
        <p:txBody>
          <a:bodyPr/>
          <a:lstStyle/>
          <a:p>
            <a:pPr marL="0" indent="0">
              <a:lnSpc>
                <a:spcPct val="120000"/>
              </a:lnSpc>
              <a:buNone/>
            </a:pPr>
            <a:r>
              <a:rPr lang="zh-CN" altLang="en-US" sz="2800" dirty="0">
                <a:solidFill>
                  <a:schemeClr val="hlink"/>
                </a:solidFill>
              </a:rPr>
              <a:t>       </a:t>
            </a:r>
            <a:r>
              <a:rPr lang="zh-CN" altLang="en-US" sz="2800" dirty="0">
                <a:solidFill>
                  <a:srgbClr val="FF0000"/>
                </a:solidFill>
                <a:effectLst>
                  <a:outerShdw blurRad="38100" dist="38100" dir="2700000" algn="tl">
                    <a:srgbClr val="C0C0C0"/>
                  </a:outerShdw>
                </a:effectLst>
              </a:rPr>
              <a:t>发送时延</a:t>
            </a:r>
            <a:r>
              <a:rPr lang="zh-CN" altLang="en-US" sz="2800" dirty="0"/>
              <a:t>（</a:t>
            </a:r>
            <a:r>
              <a:rPr lang="zh-CN" altLang="en-US" sz="2800" dirty="0">
                <a:solidFill>
                  <a:srgbClr val="FF0000"/>
                </a:solidFill>
                <a:effectLst>
                  <a:outerShdw blurRad="38100" dist="38100" dir="2700000" algn="tl">
                    <a:srgbClr val="C0C0C0"/>
                  </a:outerShdw>
                </a:effectLst>
              </a:rPr>
              <a:t>传输时延</a:t>
            </a:r>
            <a:r>
              <a:rPr lang="zh-CN" altLang="en-US" sz="2800" dirty="0"/>
              <a:t> ）是指发送数据时</a:t>
            </a:r>
            <a:r>
              <a:rPr lang="zh-CN" altLang="en-US" sz="2800" dirty="0" smtClean="0"/>
              <a:t>，分组从结点（主机或路由器）进入</a:t>
            </a:r>
            <a:r>
              <a:rPr lang="zh-CN" altLang="en-US" sz="2800" dirty="0"/>
              <a:t>到传输媒体所需要的时间。即：</a:t>
            </a:r>
            <a:r>
              <a:rPr lang="zh-CN" altLang="en-US" sz="2800" dirty="0" smtClean="0"/>
              <a:t>从分组的</a:t>
            </a:r>
            <a:r>
              <a:rPr lang="zh-CN" altLang="en-US" sz="2800" dirty="0"/>
              <a:t>第一个比特开始发送算起，到最后一个比特发送完毕所需的时间。</a:t>
            </a:r>
          </a:p>
        </p:txBody>
      </p:sp>
      <p:sp>
        <p:nvSpPr>
          <p:cNvPr id="510981" name="Rectangle 5"/>
          <p:cNvSpPr>
            <a:spLocks noChangeArrowheads="1"/>
          </p:cNvSpPr>
          <p:nvPr/>
        </p:nvSpPr>
        <p:spPr bwMode="auto">
          <a:xfrm>
            <a:off x="1692275" y="4221163"/>
            <a:ext cx="6119813" cy="649287"/>
          </a:xfrm>
          <a:prstGeom prst="rect">
            <a:avLst/>
          </a:prstGeom>
          <a:solidFill>
            <a:srgbClr val="FFFF00"/>
          </a:solidFill>
          <a:ln w="28575">
            <a:solidFill>
              <a:schemeClr val="tx1"/>
            </a:solidFill>
            <a:miter lim="800000"/>
            <a:headEnd/>
            <a:tailEnd/>
          </a:ln>
          <a:effectLst>
            <a:outerShdw dist="107763" dir="2700000" algn="ctr" rotWithShape="0">
              <a:schemeClr val="bg2">
                <a:alpha val="50000"/>
              </a:schemeClr>
            </a:outerShdw>
          </a:effectLst>
        </p:spPr>
        <p:txBody>
          <a:bodyPr/>
          <a:lstStyle>
            <a:lvl1pPr>
              <a:buClr>
                <a:srgbClr val="000000"/>
              </a:buClr>
              <a:buChar char="@"/>
              <a:defRPr kumimoji="1" sz="3200" b="1">
                <a:solidFill>
                  <a:srgbClr val="000000"/>
                </a:solidFill>
                <a:latin typeface="Arial" charset="0"/>
                <a:ea typeface="华文楷体" pitchFamily="2" charset="-122"/>
              </a:defRPr>
            </a:lvl1pPr>
            <a:lvl2pPr marL="820738" indent="-285750">
              <a:buSzPct val="55000"/>
              <a:buBlip>
                <a:blip r:embed="rId3"/>
              </a:buBlip>
              <a:defRPr kumimoji="1" sz="2800" b="1">
                <a:solidFill>
                  <a:srgbClr val="000000"/>
                </a:solidFill>
                <a:latin typeface="Arial" charset="0"/>
                <a:ea typeface="华文楷体" pitchFamily="2" charset="-122"/>
              </a:defRPr>
            </a:lvl2pPr>
            <a:lvl3pPr marL="1228725" indent="-228600">
              <a:buSzPct val="65000"/>
              <a:buBlip>
                <a:blip r:embed="rId4"/>
              </a:buBlip>
              <a:defRPr kumimoji="1" sz="2400" b="1">
                <a:solidFill>
                  <a:srgbClr val="000000"/>
                </a:solidFill>
                <a:latin typeface="Arial" charset="0"/>
                <a:ea typeface="华文楷体" pitchFamily="2" charset="-122"/>
              </a:defRPr>
            </a:lvl3pPr>
            <a:lvl4pPr marL="1636713" indent="-228600">
              <a:buSzPct val="85000"/>
              <a:buChar char="w"/>
              <a:defRPr kumimoji="1" sz="2000" b="1">
                <a:solidFill>
                  <a:srgbClr val="000000"/>
                </a:solidFill>
                <a:latin typeface="Arial" charset="0"/>
                <a:ea typeface="华文楷体" pitchFamily="2" charset="-122"/>
              </a:defRPr>
            </a:lvl4pPr>
            <a:lvl5pPr marL="2044700" indent="-228600">
              <a:buSzPct val="80000"/>
              <a:buChar char="§"/>
              <a:defRPr kumimoji="1" b="1">
                <a:solidFill>
                  <a:srgbClr val="000000"/>
                </a:solidFill>
                <a:latin typeface="Arial" charset="0"/>
                <a:ea typeface="华文楷体" pitchFamily="2" charset="-122"/>
              </a:defRPr>
            </a:lvl5pPr>
            <a:lvl6pPr marL="25019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591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163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735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buNone/>
            </a:pPr>
            <a:r>
              <a:rPr lang="zh-CN" altLang="en-US" dirty="0">
                <a:solidFill>
                  <a:srgbClr val="FF0000"/>
                </a:solidFill>
                <a:effectLst>
                  <a:outerShdw blurRad="38100" dist="38100" dir="2700000" algn="tl">
                    <a:srgbClr val="000000"/>
                  </a:outerShdw>
                </a:effectLst>
              </a:rPr>
              <a:t>发送时延</a:t>
            </a:r>
            <a:r>
              <a:rPr lang="en-US" altLang="zh-CN" dirty="0" smtClean="0">
                <a:solidFill>
                  <a:srgbClr val="FF0000"/>
                </a:solidFill>
                <a:effectLst>
                  <a:outerShdw blurRad="38100" dist="38100" dir="2700000" algn="tl">
                    <a:srgbClr val="000000"/>
                  </a:outerShdw>
                </a:effectLst>
              </a:rPr>
              <a:t>=</a:t>
            </a:r>
            <a:r>
              <a:rPr lang="zh-CN" altLang="en-US" dirty="0" smtClean="0">
                <a:solidFill>
                  <a:srgbClr val="FF0000"/>
                </a:solidFill>
                <a:effectLst>
                  <a:outerShdw blurRad="38100" dist="38100" dir="2700000" algn="tl">
                    <a:srgbClr val="000000"/>
                  </a:outerShdw>
                </a:effectLst>
              </a:rPr>
              <a:t>分组长度</a:t>
            </a:r>
            <a:r>
              <a:rPr lang="en-US" altLang="zh-CN" dirty="0">
                <a:solidFill>
                  <a:srgbClr val="FF0000"/>
                </a:solidFill>
                <a:effectLst>
                  <a:outerShdw blurRad="38100" dist="38100" dir="2700000" algn="tl">
                    <a:srgbClr val="000000"/>
                  </a:outerShdw>
                </a:effectLst>
              </a:rPr>
              <a:t>/</a:t>
            </a:r>
            <a:r>
              <a:rPr lang="zh-CN" altLang="en-US" dirty="0">
                <a:solidFill>
                  <a:srgbClr val="FF0000"/>
                </a:solidFill>
                <a:effectLst>
                  <a:outerShdw blurRad="38100" dist="38100" dir="2700000" algn="tl">
                    <a:srgbClr val="000000"/>
                  </a:outerShdw>
                </a:effectLst>
              </a:rPr>
              <a:t>信道带宽</a:t>
            </a:r>
          </a:p>
        </p:txBody>
      </p:sp>
      <p:sp>
        <p:nvSpPr>
          <p:cNvPr id="51098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510983" name="Text Box 7"/>
          <p:cNvSpPr txBox="1">
            <a:spLocks noChangeArrowheads="1"/>
          </p:cNvSpPr>
          <p:nvPr/>
        </p:nvSpPr>
        <p:spPr bwMode="auto">
          <a:xfrm>
            <a:off x="827088" y="5229225"/>
            <a:ext cx="7848600" cy="1128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1790700" indent="-1790700">
              <a:spcBef>
                <a:spcPct val="0"/>
              </a:spcBef>
              <a:defRPr kumimoji="1" sz="2400">
                <a:solidFill>
                  <a:schemeClr val="tx1"/>
                </a:solidFill>
                <a:latin typeface="Times New Roman" pitchFamily="18" charset="0"/>
                <a:ea typeface="宋体" pitchFamily="2" charset="-122"/>
              </a:defRPr>
            </a:lvl1pPr>
            <a:lvl2pPr marL="2058988">
              <a:spcBef>
                <a:spcPct val="0"/>
              </a:spcBef>
              <a:defRPr kumimoji="1" sz="2400">
                <a:solidFill>
                  <a:schemeClr val="tx1"/>
                </a:solidFill>
                <a:latin typeface="Times New Roman" pitchFamily="18" charset="0"/>
                <a:ea typeface="宋体" pitchFamily="2" charset="-122"/>
              </a:defRPr>
            </a:lvl2pPr>
            <a:lvl3pPr marL="2238375">
              <a:spcBef>
                <a:spcPct val="0"/>
              </a:spcBef>
              <a:defRPr kumimoji="1" sz="2400">
                <a:solidFill>
                  <a:schemeClr val="tx1"/>
                </a:solidFill>
                <a:latin typeface="Times New Roman" pitchFamily="18" charset="0"/>
                <a:ea typeface="宋体" pitchFamily="2" charset="-122"/>
              </a:defRPr>
            </a:lvl3pPr>
            <a:lvl4pPr marL="2417763">
              <a:spcBef>
                <a:spcPct val="0"/>
              </a:spcBef>
              <a:defRPr kumimoji="1" sz="2400">
                <a:solidFill>
                  <a:schemeClr val="tx1"/>
                </a:solidFill>
                <a:latin typeface="Times New Roman" pitchFamily="18" charset="0"/>
                <a:ea typeface="宋体" pitchFamily="2" charset="-122"/>
              </a:defRPr>
            </a:lvl4pPr>
            <a:lvl5pPr marL="2597150">
              <a:spcBef>
                <a:spcPct val="0"/>
              </a:spcBef>
              <a:defRPr kumimoji="1" sz="2400">
                <a:solidFill>
                  <a:schemeClr val="tx1"/>
                </a:solidFill>
                <a:latin typeface="Times New Roman" pitchFamily="18" charset="0"/>
                <a:ea typeface="宋体" pitchFamily="2" charset="-122"/>
              </a:defRPr>
            </a:lvl5pPr>
            <a:lvl6pPr marL="3054350" fontAlgn="base">
              <a:spcBef>
                <a:spcPct val="0"/>
              </a:spcBef>
              <a:spcAft>
                <a:spcPct val="0"/>
              </a:spcAft>
              <a:defRPr kumimoji="1" sz="2400">
                <a:solidFill>
                  <a:schemeClr val="tx1"/>
                </a:solidFill>
                <a:latin typeface="Times New Roman" pitchFamily="18" charset="0"/>
                <a:ea typeface="宋体" pitchFamily="2" charset="-122"/>
              </a:defRPr>
            </a:lvl6pPr>
            <a:lvl7pPr marL="3511550" fontAlgn="base">
              <a:spcBef>
                <a:spcPct val="0"/>
              </a:spcBef>
              <a:spcAft>
                <a:spcPct val="0"/>
              </a:spcAft>
              <a:defRPr kumimoji="1" sz="2400">
                <a:solidFill>
                  <a:schemeClr val="tx1"/>
                </a:solidFill>
                <a:latin typeface="Times New Roman" pitchFamily="18" charset="0"/>
                <a:ea typeface="宋体" pitchFamily="2" charset="-122"/>
              </a:defRPr>
            </a:lvl7pPr>
            <a:lvl8pPr marL="3968750" fontAlgn="base">
              <a:spcBef>
                <a:spcPct val="0"/>
              </a:spcBef>
              <a:spcAft>
                <a:spcPct val="0"/>
              </a:spcAft>
              <a:defRPr kumimoji="1" sz="2400">
                <a:solidFill>
                  <a:schemeClr val="tx1"/>
                </a:solidFill>
                <a:latin typeface="Times New Roman" pitchFamily="18" charset="0"/>
                <a:ea typeface="宋体" pitchFamily="2" charset="-122"/>
              </a:defRPr>
            </a:lvl8pPr>
            <a:lvl9pPr marL="442595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120000"/>
              </a:lnSpc>
              <a:spcBef>
                <a:spcPct val="50000"/>
              </a:spcBef>
            </a:pPr>
            <a:r>
              <a:rPr lang="zh-CN" altLang="en-US" sz="2800" b="1" dirty="0">
                <a:solidFill>
                  <a:srgbClr val="FF0000"/>
                </a:solidFill>
                <a:effectLst>
                  <a:outerShdw blurRad="38100" dist="38100" dir="2700000" algn="tl">
                    <a:srgbClr val="C0C0C0"/>
                  </a:outerShdw>
                </a:effectLst>
                <a:latin typeface="+mn-ea"/>
                <a:ea typeface="+mn-ea"/>
              </a:rPr>
              <a:t>信道带宽</a:t>
            </a:r>
            <a:r>
              <a:rPr lang="zh-CN" altLang="en-US" sz="2800" b="1" dirty="0">
                <a:latin typeface="+mn-ea"/>
                <a:ea typeface="+mn-ea"/>
              </a:rPr>
              <a:t>：数据在信道上的</a:t>
            </a:r>
            <a:r>
              <a:rPr lang="zh-CN" altLang="en-US" sz="2800" b="1" dirty="0">
                <a:solidFill>
                  <a:srgbClr val="0000FF"/>
                </a:solidFill>
                <a:latin typeface="+mn-ea"/>
                <a:ea typeface="+mn-ea"/>
              </a:rPr>
              <a:t>发送速率</a:t>
            </a:r>
            <a:r>
              <a:rPr lang="zh-CN" altLang="en-US" sz="2800" b="1" dirty="0">
                <a:latin typeface="+mn-ea"/>
                <a:ea typeface="+mn-ea"/>
              </a:rPr>
              <a:t>。常称为数据在信道上的传输速率。</a:t>
            </a:r>
          </a:p>
        </p:txBody>
      </p:sp>
      <p:sp>
        <p:nvSpPr>
          <p:cNvPr id="510984"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一些应该了解的知识</a:t>
            </a:r>
            <a:r>
              <a:rPr lang="en-US" altLang="zh-CN" sz="1200">
                <a:ea typeface="幼圆" pitchFamily="49" charset="-122"/>
              </a:rPr>
              <a:t>&gt;&gt;</a:t>
            </a:r>
            <a:r>
              <a:rPr lang="zh-CN" altLang="en-US" sz="1200">
                <a:ea typeface="幼圆" pitchFamily="49" charset="-122"/>
                <a:hlinkClick r:id="rId7" action="ppaction://hlinksldjump"/>
              </a:rPr>
              <a:t>计算机网络的主要性能指标</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ChangeArrowheads="1"/>
          </p:cNvSpPr>
          <p:nvPr>
            <p:ph type="title"/>
          </p:nvPr>
        </p:nvSpPr>
        <p:spPr/>
        <p:txBody>
          <a:bodyPr/>
          <a:lstStyle/>
          <a:p>
            <a:r>
              <a:rPr lang="zh-CN" altLang="en-US"/>
              <a:t>传播时延</a:t>
            </a:r>
          </a:p>
        </p:txBody>
      </p:sp>
      <p:sp>
        <p:nvSpPr>
          <p:cNvPr id="512004" name="Rectangle 4"/>
          <p:cNvSpPr>
            <a:spLocks noGrp="1" noChangeArrowheads="1"/>
          </p:cNvSpPr>
          <p:nvPr>
            <p:ph type="body" idx="1"/>
          </p:nvPr>
        </p:nvSpPr>
        <p:spPr>
          <a:xfrm>
            <a:off x="809625" y="1773238"/>
            <a:ext cx="7958138" cy="1008062"/>
          </a:xfrm>
        </p:spPr>
        <p:txBody>
          <a:bodyPr/>
          <a:lstStyle/>
          <a:p>
            <a:pPr marL="0" indent="0">
              <a:lnSpc>
                <a:spcPct val="120000"/>
              </a:lnSpc>
              <a:buFont typeface="Wingdings" pitchFamily="2" charset="2"/>
              <a:buNone/>
            </a:pPr>
            <a:r>
              <a:rPr lang="zh-CN" altLang="en-US" sz="2400"/>
              <a:t>       </a:t>
            </a:r>
            <a:r>
              <a:rPr lang="zh-CN" altLang="en-US" sz="2400">
                <a:solidFill>
                  <a:srgbClr val="FF0000"/>
                </a:solidFill>
                <a:effectLst>
                  <a:outerShdw blurRad="38100" dist="38100" dir="2700000" algn="tl">
                    <a:srgbClr val="C0C0C0"/>
                  </a:outerShdw>
                </a:effectLst>
              </a:rPr>
              <a:t>传播时延</a:t>
            </a:r>
            <a:r>
              <a:rPr lang="zh-CN" altLang="en-US" sz="2400"/>
              <a:t>是电磁波在信道中需要传播一定的距离而花费的时间。</a:t>
            </a:r>
          </a:p>
        </p:txBody>
      </p:sp>
      <p:sp>
        <p:nvSpPr>
          <p:cNvPr id="512005" name="Rectangle 5"/>
          <p:cNvSpPr>
            <a:spLocks noChangeArrowheads="1"/>
          </p:cNvSpPr>
          <p:nvPr/>
        </p:nvSpPr>
        <p:spPr bwMode="auto">
          <a:xfrm>
            <a:off x="971550" y="2997200"/>
            <a:ext cx="7704138" cy="649288"/>
          </a:xfrm>
          <a:prstGeom prst="rect">
            <a:avLst/>
          </a:prstGeom>
          <a:solidFill>
            <a:srgbClr val="FFFF00"/>
          </a:solidFill>
          <a:ln w="28575">
            <a:solidFill>
              <a:schemeClr val="tx1"/>
            </a:solidFill>
            <a:miter lim="800000"/>
            <a:headEnd/>
            <a:tailEnd/>
          </a:ln>
          <a:effectLst>
            <a:outerShdw dist="107763" dir="2700000" algn="ctr" rotWithShape="0">
              <a:schemeClr val="bg2">
                <a:alpha val="50000"/>
              </a:schemeClr>
            </a:outerShdw>
          </a:effectLst>
        </p:spPr>
        <p:txBody>
          <a:bodyPr/>
          <a:lstStyle>
            <a:lvl1pPr>
              <a:buClr>
                <a:srgbClr val="000000"/>
              </a:buClr>
              <a:buChar char="@"/>
              <a:defRPr kumimoji="1" sz="3200" b="1">
                <a:solidFill>
                  <a:srgbClr val="000000"/>
                </a:solidFill>
                <a:latin typeface="Arial" charset="0"/>
                <a:ea typeface="华文楷体" pitchFamily="2" charset="-122"/>
              </a:defRPr>
            </a:lvl1pPr>
            <a:lvl2pPr marL="820738" indent="-285750">
              <a:buSzPct val="55000"/>
              <a:buBlip>
                <a:blip r:embed="rId3"/>
              </a:buBlip>
              <a:defRPr kumimoji="1" sz="2800" b="1">
                <a:solidFill>
                  <a:srgbClr val="000000"/>
                </a:solidFill>
                <a:latin typeface="Arial" charset="0"/>
                <a:ea typeface="华文楷体" pitchFamily="2" charset="-122"/>
              </a:defRPr>
            </a:lvl2pPr>
            <a:lvl3pPr marL="1228725" indent="-228600">
              <a:buSzPct val="65000"/>
              <a:buBlip>
                <a:blip r:embed="rId4"/>
              </a:buBlip>
              <a:defRPr kumimoji="1" sz="2400" b="1">
                <a:solidFill>
                  <a:srgbClr val="000000"/>
                </a:solidFill>
                <a:latin typeface="Arial" charset="0"/>
                <a:ea typeface="华文楷体" pitchFamily="2" charset="-122"/>
              </a:defRPr>
            </a:lvl3pPr>
            <a:lvl4pPr marL="1636713" indent="-228600">
              <a:buSzPct val="85000"/>
              <a:buChar char="w"/>
              <a:defRPr kumimoji="1" sz="2000" b="1">
                <a:solidFill>
                  <a:srgbClr val="000000"/>
                </a:solidFill>
                <a:latin typeface="Arial" charset="0"/>
                <a:ea typeface="华文楷体" pitchFamily="2" charset="-122"/>
              </a:defRPr>
            </a:lvl4pPr>
            <a:lvl5pPr marL="2044700" indent="-228600">
              <a:buSzPct val="80000"/>
              <a:buChar char="§"/>
              <a:defRPr kumimoji="1" b="1">
                <a:solidFill>
                  <a:srgbClr val="000000"/>
                </a:solidFill>
                <a:latin typeface="Arial" charset="0"/>
                <a:ea typeface="华文楷体" pitchFamily="2" charset="-122"/>
              </a:defRPr>
            </a:lvl5pPr>
            <a:lvl6pPr marL="25019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9591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4163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8735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buFont typeface="Wingdings" pitchFamily="2" charset="2"/>
              <a:buNone/>
            </a:pPr>
            <a:r>
              <a:rPr lang="zh-CN" altLang="en-US" sz="2800">
                <a:solidFill>
                  <a:srgbClr val="FF0000"/>
                </a:solidFill>
                <a:effectLst>
                  <a:outerShdw blurRad="38100" dist="38100" dir="2700000" algn="tl">
                    <a:srgbClr val="000000"/>
                  </a:outerShdw>
                </a:effectLst>
              </a:rPr>
              <a:t>传播时延</a:t>
            </a:r>
            <a:r>
              <a:rPr lang="en-US" altLang="zh-CN" sz="2800">
                <a:solidFill>
                  <a:srgbClr val="FF0000"/>
                </a:solidFill>
                <a:effectLst>
                  <a:outerShdw blurRad="38100" dist="38100" dir="2700000" algn="tl">
                    <a:srgbClr val="000000"/>
                  </a:outerShdw>
                </a:effectLst>
              </a:rPr>
              <a:t>=</a:t>
            </a:r>
            <a:r>
              <a:rPr lang="zh-CN" altLang="en-US" sz="2800">
                <a:solidFill>
                  <a:srgbClr val="FF0000"/>
                </a:solidFill>
                <a:effectLst>
                  <a:outerShdw blurRad="38100" dist="38100" dir="2700000" algn="tl">
                    <a:srgbClr val="000000"/>
                  </a:outerShdw>
                </a:effectLst>
              </a:rPr>
              <a:t>信道长度</a:t>
            </a:r>
            <a:r>
              <a:rPr lang="en-US" altLang="zh-CN" sz="2800">
                <a:solidFill>
                  <a:srgbClr val="FF0000"/>
                </a:solidFill>
                <a:effectLst>
                  <a:outerShdw blurRad="38100" dist="38100" dir="2700000" algn="tl">
                    <a:srgbClr val="000000"/>
                  </a:outerShdw>
                </a:effectLst>
              </a:rPr>
              <a:t>/</a:t>
            </a:r>
            <a:r>
              <a:rPr lang="zh-CN" altLang="en-US" sz="2800">
                <a:solidFill>
                  <a:srgbClr val="FF0000"/>
                </a:solidFill>
                <a:effectLst>
                  <a:outerShdw blurRad="38100" dist="38100" dir="2700000" algn="tl">
                    <a:srgbClr val="000000"/>
                  </a:outerShdw>
                </a:effectLst>
              </a:rPr>
              <a:t>电磁波在信道上的传播速率</a:t>
            </a:r>
          </a:p>
        </p:txBody>
      </p:sp>
      <p:sp>
        <p:nvSpPr>
          <p:cNvPr id="512006" name="Rectangle 6"/>
          <p:cNvSpPr>
            <a:spLocks noChangeArrowheads="1"/>
          </p:cNvSpPr>
          <p:nvPr/>
        </p:nvSpPr>
        <p:spPr bwMode="auto">
          <a:xfrm>
            <a:off x="827088" y="3933825"/>
            <a:ext cx="7958137" cy="237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44500" indent="-444500">
              <a:buClr>
                <a:srgbClr val="000000"/>
              </a:buClr>
              <a:buChar char="@"/>
              <a:defRPr kumimoji="1" sz="3200" b="1">
                <a:solidFill>
                  <a:srgbClr val="000000"/>
                </a:solidFill>
                <a:latin typeface="Arial" charset="0"/>
                <a:ea typeface="华文楷体" pitchFamily="2" charset="-122"/>
              </a:defRPr>
            </a:lvl1pPr>
            <a:lvl2pPr marL="909638" indent="-285750">
              <a:buSzPct val="55000"/>
              <a:buBlip>
                <a:blip r:embed="rId3"/>
              </a:buBlip>
              <a:defRPr kumimoji="1" sz="2800" b="1">
                <a:solidFill>
                  <a:srgbClr val="000000"/>
                </a:solidFill>
                <a:latin typeface="Arial" charset="0"/>
                <a:ea typeface="华文楷体" pitchFamily="2" charset="-122"/>
              </a:defRPr>
            </a:lvl2pPr>
            <a:lvl3pPr marL="1317625" indent="-228600">
              <a:buSzPct val="65000"/>
              <a:buBlip>
                <a:blip r:embed="rId4"/>
              </a:buBlip>
              <a:defRPr kumimoji="1" sz="2400" b="1">
                <a:solidFill>
                  <a:srgbClr val="000000"/>
                </a:solidFill>
                <a:latin typeface="Arial" charset="0"/>
                <a:ea typeface="华文楷体" pitchFamily="2" charset="-122"/>
              </a:defRPr>
            </a:lvl3pPr>
            <a:lvl4pPr marL="1725613" indent="-228600">
              <a:buSzPct val="85000"/>
              <a:buChar char="w"/>
              <a:defRPr kumimoji="1" sz="2000" b="1">
                <a:solidFill>
                  <a:srgbClr val="000000"/>
                </a:solidFill>
                <a:latin typeface="Arial" charset="0"/>
                <a:ea typeface="华文楷体" pitchFamily="2" charset="-122"/>
              </a:defRPr>
            </a:lvl4pPr>
            <a:lvl5pPr marL="2133600" indent="-228600">
              <a:buSzPct val="80000"/>
              <a:buChar char="§"/>
              <a:defRPr kumimoji="1" b="1">
                <a:solidFill>
                  <a:srgbClr val="000000"/>
                </a:solidFill>
                <a:latin typeface="Arial" charset="0"/>
                <a:ea typeface="华文楷体" pitchFamily="2" charset="-122"/>
              </a:defRPr>
            </a:lvl5pPr>
            <a:lvl6pPr marL="25908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30480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5052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9624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nSpc>
                <a:spcPct val="120000"/>
              </a:lnSpc>
            </a:pPr>
            <a:r>
              <a:rPr lang="zh-CN" altLang="en-US" sz="2400" dirty="0"/>
              <a:t>电磁波在自由空间的传播速率是</a:t>
            </a:r>
            <a:r>
              <a:rPr lang="en-US" altLang="zh-CN" sz="2400" dirty="0">
                <a:solidFill>
                  <a:srgbClr val="0000FF"/>
                </a:solidFill>
              </a:rPr>
              <a:t>3.0×10</a:t>
            </a:r>
            <a:r>
              <a:rPr lang="en-US" altLang="zh-CN" sz="2400" baseline="30000" dirty="0">
                <a:solidFill>
                  <a:srgbClr val="0000FF"/>
                </a:solidFill>
              </a:rPr>
              <a:t>8</a:t>
            </a:r>
            <a:r>
              <a:rPr lang="en-US" altLang="zh-CN" sz="2400" dirty="0">
                <a:solidFill>
                  <a:srgbClr val="0000FF"/>
                </a:solidFill>
              </a:rPr>
              <a:t>m/s</a:t>
            </a:r>
            <a:r>
              <a:rPr lang="zh-CN" altLang="en-US" sz="2400" dirty="0"/>
              <a:t>（光速）；在铜线电缆中的传播速率是</a:t>
            </a:r>
            <a:r>
              <a:rPr lang="en-US" altLang="zh-CN" sz="2400" dirty="0">
                <a:solidFill>
                  <a:srgbClr val="0000FF"/>
                </a:solidFill>
              </a:rPr>
              <a:t>2.3×10</a:t>
            </a:r>
            <a:r>
              <a:rPr lang="en-US" altLang="zh-CN" sz="2400" baseline="30000" dirty="0">
                <a:solidFill>
                  <a:srgbClr val="0000FF"/>
                </a:solidFill>
              </a:rPr>
              <a:t>8</a:t>
            </a:r>
            <a:r>
              <a:rPr lang="en-US" altLang="zh-CN" sz="2400" dirty="0">
                <a:solidFill>
                  <a:srgbClr val="0000FF"/>
                </a:solidFill>
              </a:rPr>
              <a:t>m/s</a:t>
            </a:r>
            <a:r>
              <a:rPr lang="zh-CN" altLang="en-US" sz="2400" dirty="0"/>
              <a:t>；在光纤中的传播速率是</a:t>
            </a:r>
            <a:r>
              <a:rPr lang="en-US" altLang="zh-CN" sz="2400" dirty="0">
                <a:solidFill>
                  <a:srgbClr val="0000FF"/>
                </a:solidFill>
              </a:rPr>
              <a:t>2.0×10</a:t>
            </a:r>
            <a:r>
              <a:rPr lang="en-US" altLang="zh-CN" sz="2400" baseline="30000" dirty="0">
                <a:solidFill>
                  <a:srgbClr val="0000FF"/>
                </a:solidFill>
              </a:rPr>
              <a:t>8</a:t>
            </a:r>
            <a:r>
              <a:rPr lang="en-US" altLang="zh-CN" sz="2400" dirty="0">
                <a:solidFill>
                  <a:srgbClr val="0000FF"/>
                </a:solidFill>
              </a:rPr>
              <a:t>m/s</a:t>
            </a:r>
            <a:r>
              <a:rPr lang="zh-CN" altLang="en-US" sz="2400" dirty="0"/>
              <a:t>。</a:t>
            </a:r>
          </a:p>
          <a:p>
            <a:pPr>
              <a:lnSpc>
                <a:spcPct val="120000"/>
              </a:lnSpc>
            </a:pPr>
            <a:r>
              <a:rPr lang="zh-CN" altLang="en-US" sz="2400" dirty="0"/>
              <a:t>信号传输速率（即发送速率）和信号在信道上的传播速率是完全不同的概念。 </a:t>
            </a:r>
          </a:p>
        </p:txBody>
      </p:sp>
      <p:sp>
        <p:nvSpPr>
          <p:cNvPr id="512007"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512008"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一些应该了解的知识</a:t>
            </a:r>
            <a:r>
              <a:rPr lang="en-US" altLang="zh-CN" sz="1200">
                <a:ea typeface="幼圆" pitchFamily="49" charset="-122"/>
              </a:rPr>
              <a:t>&gt;&gt;</a:t>
            </a:r>
            <a:r>
              <a:rPr lang="zh-CN" altLang="en-US" sz="1200">
                <a:ea typeface="幼圆" pitchFamily="49" charset="-122"/>
                <a:hlinkClick r:id="rId7" action="ppaction://hlinksldjump"/>
              </a:rPr>
              <a:t>计算机网络的主要性能指标</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ChangeArrowheads="1"/>
          </p:cNvSpPr>
          <p:nvPr>
            <p:ph type="title"/>
          </p:nvPr>
        </p:nvSpPr>
        <p:spPr/>
        <p:txBody>
          <a:bodyPr/>
          <a:lstStyle/>
          <a:p>
            <a:r>
              <a:rPr lang="zh-CN" altLang="en-US"/>
              <a:t>处理时延</a:t>
            </a:r>
          </a:p>
        </p:txBody>
      </p:sp>
      <p:sp>
        <p:nvSpPr>
          <p:cNvPr id="513028" name="Rectangle 4"/>
          <p:cNvSpPr>
            <a:spLocks noGrp="1" noChangeArrowheads="1"/>
          </p:cNvSpPr>
          <p:nvPr>
            <p:ph type="body" idx="1"/>
          </p:nvPr>
        </p:nvSpPr>
        <p:spPr>
          <a:xfrm>
            <a:off x="827088" y="1844675"/>
            <a:ext cx="7958137" cy="4314825"/>
          </a:xfrm>
        </p:spPr>
        <p:txBody>
          <a:bodyPr/>
          <a:lstStyle/>
          <a:p>
            <a:pPr marL="0" indent="0">
              <a:lnSpc>
                <a:spcPct val="140000"/>
              </a:lnSpc>
              <a:buFont typeface="Wingdings" pitchFamily="2" charset="2"/>
              <a:buNone/>
            </a:pPr>
            <a:r>
              <a:rPr lang="zh-CN" altLang="en-US"/>
              <a:t>       </a:t>
            </a:r>
            <a:r>
              <a:rPr lang="zh-CN" altLang="en-US">
                <a:solidFill>
                  <a:srgbClr val="FF0000"/>
                </a:solidFill>
                <a:effectLst>
                  <a:outerShdw blurRad="38100" dist="38100" dir="2700000" algn="tl">
                    <a:srgbClr val="C0C0C0"/>
                  </a:outerShdw>
                </a:effectLst>
              </a:rPr>
              <a:t>处理时延</a:t>
            </a:r>
            <a:r>
              <a:rPr lang="zh-CN" altLang="en-US"/>
              <a:t>是指交换结点为存储</a:t>
            </a:r>
            <a:r>
              <a:rPr lang="en-US" altLang="zh-CN"/>
              <a:t>-</a:t>
            </a:r>
            <a:r>
              <a:rPr lang="zh-CN" altLang="en-US"/>
              <a:t>转发而进行一些必要的处理所花费的时间，时延的长短往往取决于网络中当时的通信量。结点缓存队列中分组排队所经历的时延是处理时延中的重要组成部分，有时可用</a:t>
            </a:r>
            <a:r>
              <a:rPr lang="zh-CN" altLang="en-US">
                <a:solidFill>
                  <a:srgbClr val="0000FF"/>
                </a:solidFill>
              </a:rPr>
              <a:t>排队时延</a:t>
            </a:r>
            <a:r>
              <a:rPr lang="zh-CN" altLang="en-US"/>
              <a:t>作为处理时延。   </a:t>
            </a:r>
          </a:p>
        </p:txBody>
      </p:sp>
      <p:sp>
        <p:nvSpPr>
          <p:cNvPr id="513029"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
        <p:nvSpPr>
          <p:cNvPr id="513030"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r>
              <a:rPr lang="en-US" altLang="zh-CN" sz="1200">
                <a:ea typeface="幼圆" pitchFamily="49" charset="-122"/>
              </a:rPr>
              <a:t>&gt;&gt;</a:t>
            </a:r>
            <a:r>
              <a:rPr lang="zh-CN" altLang="en-US" sz="1200">
                <a:ea typeface="幼圆" pitchFamily="49" charset="-122"/>
                <a:hlinkClick r:id="rId5" action="ppaction://hlinksldjump"/>
              </a:rPr>
              <a:t>计算机网络的主要性能指标</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p:cNvSpPr>
            <a:spLocks noGrp="1" noChangeArrowheads="1"/>
          </p:cNvSpPr>
          <p:nvPr>
            <p:ph type="title"/>
          </p:nvPr>
        </p:nvSpPr>
        <p:spPr/>
        <p:txBody>
          <a:bodyPr/>
          <a:lstStyle/>
          <a:p>
            <a:r>
              <a:rPr lang="zh-CN" altLang="en-US"/>
              <a:t>图  示</a:t>
            </a:r>
          </a:p>
        </p:txBody>
      </p:sp>
      <p:sp>
        <p:nvSpPr>
          <p:cNvPr id="514052" name="Rectangle 4"/>
          <p:cNvSpPr>
            <a:spLocks noChangeArrowheads="1"/>
          </p:cNvSpPr>
          <p:nvPr/>
        </p:nvSpPr>
        <p:spPr bwMode="auto">
          <a:xfrm>
            <a:off x="3211513" y="4940300"/>
            <a:ext cx="4456112" cy="242888"/>
          </a:xfrm>
          <a:prstGeom prst="rect">
            <a:avLst/>
          </a:prstGeom>
          <a:gradFill rotWithShape="1">
            <a:gsLst>
              <a:gs pos="0">
                <a:srgbClr val="B2B2B2">
                  <a:gamma/>
                  <a:shade val="27451"/>
                  <a:invGamma/>
                </a:srgbClr>
              </a:gs>
              <a:gs pos="50000">
                <a:srgbClr val="B2B2B2"/>
              </a:gs>
              <a:gs pos="100000">
                <a:srgbClr val="B2B2B2">
                  <a:gamma/>
                  <a:shade val="27451"/>
                  <a:invGamma/>
                </a:srgbClr>
              </a:gs>
            </a:gsLst>
            <a:lin ang="5400000" scaled="1"/>
          </a:gra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514053" name="Oval 5"/>
          <p:cNvSpPr>
            <a:spLocks noChangeArrowheads="1"/>
          </p:cNvSpPr>
          <p:nvPr/>
        </p:nvSpPr>
        <p:spPr bwMode="auto">
          <a:xfrm>
            <a:off x="1884363" y="4410075"/>
            <a:ext cx="1358900" cy="1331913"/>
          </a:xfrm>
          <a:prstGeom prst="ellipse">
            <a:avLst/>
          </a:prstGeom>
          <a:gradFill rotWithShape="1">
            <a:gsLst>
              <a:gs pos="0">
                <a:srgbClr val="FFFF99"/>
              </a:gs>
              <a:gs pos="100000">
                <a:srgbClr val="FFFF99">
                  <a:gamma/>
                  <a:shade val="69804"/>
                  <a:invGamma/>
                </a:srgbClr>
              </a:gs>
            </a:gsLst>
            <a:path path="shape">
              <a:fillToRect l="50000" t="50000" r="50000" b="50000"/>
            </a:path>
          </a:gradFill>
          <a:ln w="9525">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514054" name="Oval 6"/>
          <p:cNvSpPr>
            <a:spLocks noChangeArrowheads="1"/>
          </p:cNvSpPr>
          <p:nvPr/>
        </p:nvSpPr>
        <p:spPr bwMode="auto">
          <a:xfrm>
            <a:off x="7577138" y="4384675"/>
            <a:ext cx="1358900" cy="1331913"/>
          </a:xfrm>
          <a:prstGeom prst="ellipse">
            <a:avLst/>
          </a:prstGeom>
          <a:gradFill rotWithShape="1">
            <a:gsLst>
              <a:gs pos="0">
                <a:srgbClr val="FFFF99"/>
              </a:gs>
              <a:gs pos="100000">
                <a:srgbClr val="FFFF99">
                  <a:gamma/>
                  <a:shade val="66667"/>
                  <a:invGamma/>
                </a:srgbClr>
              </a:gs>
            </a:gsLst>
            <a:path path="shape">
              <a:fillToRect l="50000" t="50000" r="50000" b="50000"/>
            </a:path>
          </a:gradFill>
          <a:ln w="9525">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nvGrpSpPr>
          <p:cNvPr id="514055" name="Group 7"/>
          <p:cNvGrpSpPr>
            <a:grpSpLocks/>
          </p:cNvGrpSpPr>
          <p:nvPr/>
        </p:nvGrpSpPr>
        <p:grpSpPr bwMode="auto">
          <a:xfrm>
            <a:off x="2246313" y="4818063"/>
            <a:ext cx="723900" cy="458787"/>
            <a:chOff x="1567" y="1056"/>
            <a:chExt cx="384" cy="336"/>
          </a:xfrm>
        </p:grpSpPr>
        <p:sp>
          <p:nvSpPr>
            <p:cNvPr id="514056" name="Rectangle 8"/>
            <p:cNvSpPr>
              <a:spLocks noChangeArrowheads="1"/>
            </p:cNvSpPr>
            <p:nvPr/>
          </p:nvSpPr>
          <p:spPr bwMode="auto">
            <a:xfrm>
              <a:off x="1663" y="1056"/>
              <a:ext cx="288" cy="336"/>
            </a:xfrm>
            <a:prstGeom prst="rect">
              <a:avLst/>
            </a:prstGeom>
            <a:solidFill>
              <a:srgbClr val="99CCFF"/>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514057" name="Freeform 9"/>
            <p:cNvSpPr>
              <a:spLocks/>
            </p:cNvSpPr>
            <p:nvPr/>
          </p:nvSpPr>
          <p:spPr bwMode="auto">
            <a:xfrm>
              <a:off x="1567" y="1056"/>
              <a:ext cx="384" cy="336"/>
            </a:xfrm>
            <a:custGeom>
              <a:avLst/>
              <a:gdLst>
                <a:gd name="T0" fmla="*/ 0 w 384"/>
                <a:gd name="T1" fmla="*/ 0 h 336"/>
                <a:gd name="T2" fmla="*/ 384 w 384"/>
                <a:gd name="T3" fmla="*/ 0 h 336"/>
                <a:gd name="T4" fmla="*/ 384 w 384"/>
                <a:gd name="T5" fmla="*/ 336 h 336"/>
                <a:gd name="T6" fmla="*/ 0 w 384"/>
                <a:gd name="T7" fmla="*/ 336 h 336"/>
              </a:gdLst>
              <a:ahLst/>
              <a:cxnLst>
                <a:cxn ang="0">
                  <a:pos x="T0" y="T1"/>
                </a:cxn>
                <a:cxn ang="0">
                  <a:pos x="T2" y="T3"/>
                </a:cxn>
                <a:cxn ang="0">
                  <a:pos x="T4" y="T5"/>
                </a:cxn>
                <a:cxn ang="0">
                  <a:pos x="T6" y="T7"/>
                </a:cxn>
              </a:cxnLst>
              <a:rect l="0" t="0" r="r" b="b"/>
              <a:pathLst>
                <a:path w="384" h="336">
                  <a:moveTo>
                    <a:pt x="0" y="0"/>
                  </a:moveTo>
                  <a:lnTo>
                    <a:pt x="384" y="0"/>
                  </a:lnTo>
                  <a:lnTo>
                    <a:pt x="384" y="336"/>
                  </a:lnTo>
                  <a:lnTo>
                    <a:pt x="0" y="336"/>
                  </a:lnTo>
                </a:path>
              </a:pathLst>
            </a:custGeom>
            <a:noFill/>
            <a:ln w="28575" cmpd="sng">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14058" name="Line 10"/>
            <p:cNvSpPr>
              <a:spLocks noChangeShapeType="1"/>
            </p:cNvSpPr>
            <p:nvPr/>
          </p:nvSpPr>
          <p:spPr bwMode="auto">
            <a:xfrm>
              <a:off x="1855" y="1056"/>
              <a:ext cx="0" cy="336"/>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14059" name="Line 11"/>
            <p:cNvSpPr>
              <a:spLocks noChangeShapeType="1"/>
            </p:cNvSpPr>
            <p:nvPr/>
          </p:nvSpPr>
          <p:spPr bwMode="auto">
            <a:xfrm>
              <a:off x="1759" y="1056"/>
              <a:ext cx="0" cy="336"/>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14060" name="Line 12"/>
            <p:cNvSpPr>
              <a:spLocks noChangeShapeType="1"/>
            </p:cNvSpPr>
            <p:nvPr/>
          </p:nvSpPr>
          <p:spPr bwMode="auto">
            <a:xfrm>
              <a:off x="1663" y="1056"/>
              <a:ext cx="0" cy="336"/>
            </a:xfrm>
            <a:prstGeom prst="line">
              <a:avLst/>
            </a:prstGeom>
            <a:noFill/>
            <a:ln w="952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sp>
        <p:nvSpPr>
          <p:cNvPr id="514061" name="Line 13"/>
          <p:cNvSpPr>
            <a:spLocks noChangeShapeType="1"/>
          </p:cNvSpPr>
          <p:nvPr/>
        </p:nvSpPr>
        <p:spPr bwMode="auto">
          <a:xfrm>
            <a:off x="2965450" y="5064125"/>
            <a:ext cx="271463" cy="635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14062" name="Rectangle 14"/>
          <p:cNvSpPr>
            <a:spLocks noChangeArrowheads="1"/>
          </p:cNvSpPr>
          <p:nvPr/>
        </p:nvSpPr>
        <p:spPr bwMode="auto">
          <a:xfrm>
            <a:off x="3027363" y="4970463"/>
            <a:ext cx="169862" cy="193675"/>
          </a:xfrm>
          <a:prstGeom prst="rect">
            <a:avLst/>
          </a:prstGeom>
          <a:solidFill>
            <a:schemeClr va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514063" name="AutoShape 15"/>
          <p:cNvSpPr>
            <a:spLocks noChangeArrowheads="1"/>
          </p:cNvSpPr>
          <p:nvPr/>
        </p:nvSpPr>
        <p:spPr bwMode="auto">
          <a:xfrm>
            <a:off x="3186113" y="4965700"/>
            <a:ext cx="1266825" cy="177800"/>
          </a:xfrm>
          <a:prstGeom prst="rightArrow">
            <a:avLst>
              <a:gd name="adj1" fmla="val 50000"/>
              <a:gd name="adj2" fmla="val 178125"/>
            </a:avLst>
          </a:prstGeom>
          <a:solidFill>
            <a:srgbClr val="00FFCC"/>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514064" name="AutoShape 16"/>
          <p:cNvSpPr>
            <a:spLocks noChangeArrowheads="1"/>
          </p:cNvSpPr>
          <p:nvPr/>
        </p:nvSpPr>
        <p:spPr bwMode="auto">
          <a:xfrm>
            <a:off x="1155700" y="4995863"/>
            <a:ext cx="1268413" cy="177800"/>
          </a:xfrm>
          <a:prstGeom prst="rightArrow">
            <a:avLst>
              <a:gd name="adj1" fmla="val 50000"/>
              <a:gd name="adj2" fmla="val 178348"/>
            </a:avLst>
          </a:prstGeom>
          <a:solidFill>
            <a:srgbClr val="00FFCC"/>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514065" name="AutoShape 17"/>
          <p:cNvSpPr>
            <a:spLocks noChangeArrowheads="1"/>
          </p:cNvSpPr>
          <p:nvPr/>
        </p:nvSpPr>
        <p:spPr bwMode="auto">
          <a:xfrm>
            <a:off x="6572250" y="4962525"/>
            <a:ext cx="1266825" cy="176213"/>
          </a:xfrm>
          <a:prstGeom prst="rightArrow">
            <a:avLst>
              <a:gd name="adj1" fmla="val 50000"/>
              <a:gd name="adj2" fmla="val 179729"/>
            </a:avLst>
          </a:prstGeom>
          <a:solidFill>
            <a:srgbClr val="00FFCC"/>
          </a:solidFill>
          <a:ln w="9525" algn="ctr">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514066" name="Text Box 18"/>
          <p:cNvSpPr txBox="1">
            <a:spLocks noChangeArrowheads="1"/>
          </p:cNvSpPr>
          <p:nvPr/>
        </p:nvSpPr>
        <p:spPr bwMode="auto">
          <a:xfrm>
            <a:off x="4587875" y="4868863"/>
            <a:ext cx="1467068" cy="36933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1800" b="1">
                <a:solidFill>
                  <a:srgbClr val="333399"/>
                </a:solidFill>
                <a:latin typeface="+mn-lt"/>
                <a:ea typeface="+mn-ea"/>
              </a:rPr>
              <a:t>1 0 1 1 0 0 1</a:t>
            </a:r>
          </a:p>
        </p:txBody>
      </p:sp>
      <p:sp>
        <p:nvSpPr>
          <p:cNvPr id="514067" name="Text Box 19"/>
          <p:cNvSpPr txBox="1">
            <a:spLocks noChangeArrowheads="1"/>
          </p:cNvSpPr>
          <p:nvPr/>
        </p:nvSpPr>
        <p:spPr bwMode="auto">
          <a:xfrm>
            <a:off x="5948363" y="4749800"/>
            <a:ext cx="48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400" b="1">
                <a:solidFill>
                  <a:srgbClr val="333399"/>
                </a:solidFill>
                <a:latin typeface="+mn-lt"/>
                <a:ea typeface="+mn-ea"/>
              </a:rPr>
              <a:t>…</a:t>
            </a:r>
          </a:p>
        </p:txBody>
      </p:sp>
      <p:sp>
        <p:nvSpPr>
          <p:cNvPr id="514068" name="Text Box 20"/>
          <p:cNvSpPr txBox="1">
            <a:spLocks noChangeArrowheads="1"/>
          </p:cNvSpPr>
          <p:nvPr/>
        </p:nvSpPr>
        <p:spPr bwMode="auto">
          <a:xfrm>
            <a:off x="3211513" y="5732463"/>
            <a:ext cx="11033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latin typeface="+mn-lt"/>
                <a:ea typeface="+mn-ea"/>
              </a:rPr>
              <a:t>发送器</a:t>
            </a:r>
          </a:p>
        </p:txBody>
      </p:sp>
      <p:sp>
        <p:nvSpPr>
          <p:cNvPr id="514069" name="Text Box 21"/>
          <p:cNvSpPr txBox="1">
            <a:spLocks noChangeArrowheads="1"/>
          </p:cNvSpPr>
          <p:nvPr/>
        </p:nvSpPr>
        <p:spPr bwMode="auto">
          <a:xfrm>
            <a:off x="2203450" y="5229225"/>
            <a:ext cx="796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latin typeface="+mn-lt"/>
                <a:ea typeface="+mn-ea"/>
              </a:rPr>
              <a:t>队列</a:t>
            </a:r>
          </a:p>
        </p:txBody>
      </p:sp>
      <p:grpSp>
        <p:nvGrpSpPr>
          <p:cNvPr id="514070" name="Group 22"/>
          <p:cNvGrpSpPr>
            <a:grpSpLocks/>
          </p:cNvGrpSpPr>
          <p:nvPr/>
        </p:nvGrpSpPr>
        <p:grpSpPr bwMode="auto">
          <a:xfrm>
            <a:off x="6342063" y="3284538"/>
            <a:ext cx="2032000" cy="1612900"/>
            <a:chOff x="3437" y="1933"/>
            <a:chExt cx="1280" cy="1016"/>
          </a:xfrm>
        </p:grpSpPr>
        <p:sp>
          <p:nvSpPr>
            <p:cNvPr id="514071" name="Line 23"/>
            <p:cNvSpPr>
              <a:spLocks noChangeShapeType="1"/>
            </p:cNvSpPr>
            <p:nvPr/>
          </p:nvSpPr>
          <p:spPr bwMode="auto">
            <a:xfrm flipH="1">
              <a:off x="3602" y="2495"/>
              <a:ext cx="276" cy="454"/>
            </a:xfrm>
            <a:prstGeom prst="line">
              <a:avLst/>
            </a:prstGeom>
            <a:noFill/>
            <a:ln w="28575">
              <a:solidFill>
                <a:schemeClr val="folHlink"/>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14072" name="Text Box 24"/>
            <p:cNvSpPr txBox="1">
              <a:spLocks noChangeArrowheads="1"/>
            </p:cNvSpPr>
            <p:nvPr/>
          </p:nvSpPr>
          <p:spPr bwMode="auto">
            <a:xfrm>
              <a:off x="3437" y="1933"/>
              <a:ext cx="1280" cy="523"/>
            </a:xfrm>
            <a:prstGeom prst="rect">
              <a:avLst/>
            </a:prstGeom>
            <a:solidFill>
              <a:srgbClr val="FFFF99"/>
            </a:solidFill>
            <a:ln w="76200" cmpd="tri">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0"/>
                </a:spcBef>
                <a:buClrTx/>
                <a:buFontTx/>
                <a:buNone/>
              </a:pPr>
              <a:r>
                <a:rPr lang="zh-CN" altLang="en-US" sz="2400" b="1">
                  <a:latin typeface="+mn-lt"/>
                  <a:ea typeface="+mn-ea"/>
                </a:rPr>
                <a:t>在链路上产生</a:t>
              </a:r>
            </a:p>
            <a:p>
              <a:pPr algn="ctr">
                <a:spcBef>
                  <a:spcPct val="0"/>
                </a:spcBef>
                <a:buClrTx/>
                <a:buFontTx/>
                <a:buNone/>
              </a:pPr>
              <a:r>
                <a:rPr lang="zh-CN" altLang="en-US" sz="2400" b="1">
                  <a:latin typeface="+mn-lt"/>
                  <a:ea typeface="+mn-ea"/>
                </a:rPr>
                <a:t>传播时延</a:t>
              </a:r>
            </a:p>
          </p:txBody>
        </p:sp>
      </p:grpSp>
      <p:sp>
        <p:nvSpPr>
          <p:cNvPr id="514073" name="Text Box 25"/>
          <p:cNvSpPr txBox="1">
            <a:spLocks noChangeArrowheads="1"/>
          </p:cNvSpPr>
          <p:nvPr/>
        </p:nvSpPr>
        <p:spPr bwMode="auto">
          <a:xfrm>
            <a:off x="7712075" y="5780088"/>
            <a:ext cx="10175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latin typeface="+mn-lt"/>
                <a:ea typeface="+mn-ea"/>
              </a:rPr>
              <a:t>结点</a:t>
            </a:r>
            <a:r>
              <a:rPr lang="en-US" altLang="zh-CN" sz="2400" b="1">
                <a:latin typeface="+mn-lt"/>
                <a:ea typeface="+mn-ea"/>
              </a:rPr>
              <a:t>B</a:t>
            </a:r>
          </a:p>
        </p:txBody>
      </p:sp>
      <p:sp>
        <p:nvSpPr>
          <p:cNvPr id="514074" name="Text Box 26"/>
          <p:cNvSpPr txBox="1">
            <a:spLocks noChangeArrowheads="1"/>
          </p:cNvSpPr>
          <p:nvPr/>
        </p:nvSpPr>
        <p:spPr bwMode="auto">
          <a:xfrm>
            <a:off x="2058988" y="5732463"/>
            <a:ext cx="10175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latin typeface="+mn-lt"/>
                <a:ea typeface="+mn-ea"/>
              </a:rPr>
              <a:t>结点</a:t>
            </a:r>
            <a:r>
              <a:rPr lang="en-US" altLang="zh-CN" sz="2400" b="1">
                <a:latin typeface="+mn-lt"/>
                <a:ea typeface="+mn-ea"/>
              </a:rPr>
              <a:t>A</a:t>
            </a:r>
          </a:p>
        </p:txBody>
      </p:sp>
      <p:grpSp>
        <p:nvGrpSpPr>
          <p:cNvPr id="514075" name="Group 27"/>
          <p:cNvGrpSpPr>
            <a:grpSpLocks/>
          </p:cNvGrpSpPr>
          <p:nvPr/>
        </p:nvGrpSpPr>
        <p:grpSpPr bwMode="auto">
          <a:xfrm>
            <a:off x="2946401" y="3500438"/>
            <a:ext cx="3262313" cy="1470025"/>
            <a:chOff x="1165" y="2069"/>
            <a:chExt cx="2055" cy="926"/>
          </a:xfrm>
        </p:grpSpPr>
        <p:sp>
          <p:nvSpPr>
            <p:cNvPr id="514076" name="Text Box 28"/>
            <p:cNvSpPr txBox="1">
              <a:spLocks noChangeArrowheads="1"/>
            </p:cNvSpPr>
            <p:nvPr/>
          </p:nvSpPr>
          <p:spPr bwMode="auto">
            <a:xfrm>
              <a:off x="1165" y="2069"/>
              <a:ext cx="2055" cy="523"/>
            </a:xfrm>
            <a:prstGeom prst="rect">
              <a:avLst/>
            </a:prstGeom>
            <a:solidFill>
              <a:srgbClr val="FFFF99"/>
            </a:solidFill>
            <a:ln w="76200" cmpd="tri">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0"/>
                </a:spcBef>
                <a:buClrTx/>
                <a:buFontTx/>
                <a:buNone/>
              </a:pPr>
              <a:r>
                <a:rPr lang="zh-CN" altLang="en-US" sz="2400" b="1">
                  <a:latin typeface="+mn-lt"/>
                  <a:ea typeface="+mn-ea"/>
                </a:rPr>
                <a:t>在发送器产生发送时延</a:t>
              </a:r>
            </a:p>
            <a:p>
              <a:pPr algn="ctr">
                <a:spcBef>
                  <a:spcPct val="0"/>
                </a:spcBef>
                <a:buClrTx/>
                <a:buFontTx/>
                <a:buNone/>
              </a:pPr>
              <a:r>
                <a:rPr lang="en-US" altLang="zh-CN" sz="2400" b="1">
                  <a:latin typeface="+mn-lt"/>
                  <a:ea typeface="+mn-ea"/>
                </a:rPr>
                <a:t>(</a:t>
              </a:r>
              <a:r>
                <a:rPr lang="zh-CN" altLang="en-US" sz="2400" b="1">
                  <a:latin typeface="+mn-lt"/>
                  <a:ea typeface="+mn-ea"/>
                </a:rPr>
                <a:t>即传输时延</a:t>
              </a:r>
              <a:r>
                <a:rPr lang="en-US" altLang="zh-CN" sz="2400" b="1">
                  <a:latin typeface="+mn-lt"/>
                  <a:ea typeface="+mn-ea"/>
                </a:rPr>
                <a:t>)</a:t>
              </a:r>
            </a:p>
          </p:txBody>
        </p:sp>
        <p:sp>
          <p:nvSpPr>
            <p:cNvPr id="514077" name="Line 29"/>
            <p:cNvSpPr>
              <a:spLocks noChangeShapeType="1"/>
            </p:cNvSpPr>
            <p:nvPr/>
          </p:nvSpPr>
          <p:spPr bwMode="auto">
            <a:xfrm flipH="1">
              <a:off x="1247" y="2614"/>
              <a:ext cx="454" cy="381"/>
            </a:xfrm>
            <a:prstGeom prst="line">
              <a:avLst/>
            </a:prstGeom>
            <a:noFill/>
            <a:ln w="28575">
              <a:solidFill>
                <a:schemeClr val="folHlink"/>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sp>
        <p:nvSpPr>
          <p:cNvPr id="514078" name="Line 30"/>
          <p:cNvSpPr>
            <a:spLocks noChangeShapeType="1"/>
          </p:cNvSpPr>
          <p:nvPr/>
        </p:nvSpPr>
        <p:spPr bwMode="auto">
          <a:xfrm flipH="1" flipV="1">
            <a:off x="3103563" y="5138738"/>
            <a:ext cx="431800" cy="647700"/>
          </a:xfrm>
          <a:prstGeom prst="line">
            <a:avLst/>
          </a:prstGeom>
          <a:noFill/>
          <a:ln w="28575">
            <a:solidFill>
              <a:schemeClr val="folHlink"/>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nvGrpSpPr>
          <p:cNvPr id="514079" name="Group 31"/>
          <p:cNvGrpSpPr>
            <a:grpSpLocks/>
          </p:cNvGrpSpPr>
          <p:nvPr/>
        </p:nvGrpSpPr>
        <p:grpSpPr bwMode="auto">
          <a:xfrm>
            <a:off x="1152526" y="2420938"/>
            <a:ext cx="2032000" cy="2376487"/>
            <a:chOff x="80" y="1389"/>
            <a:chExt cx="1280" cy="1497"/>
          </a:xfrm>
        </p:grpSpPr>
        <p:sp>
          <p:nvSpPr>
            <p:cNvPr id="514080" name="Line 32"/>
            <p:cNvSpPr>
              <a:spLocks noChangeShapeType="1"/>
            </p:cNvSpPr>
            <p:nvPr/>
          </p:nvSpPr>
          <p:spPr bwMode="auto">
            <a:xfrm>
              <a:off x="703" y="1979"/>
              <a:ext cx="181" cy="907"/>
            </a:xfrm>
            <a:prstGeom prst="line">
              <a:avLst/>
            </a:prstGeom>
            <a:noFill/>
            <a:ln w="28575">
              <a:solidFill>
                <a:schemeClr val="folHlink"/>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514081" name="Text Box 33"/>
            <p:cNvSpPr txBox="1">
              <a:spLocks noChangeArrowheads="1"/>
            </p:cNvSpPr>
            <p:nvPr/>
          </p:nvSpPr>
          <p:spPr bwMode="auto">
            <a:xfrm>
              <a:off x="80" y="1389"/>
              <a:ext cx="1280" cy="523"/>
            </a:xfrm>
            <a:prstGeom prst="rect">
              <a:avLst/>
            </a:prstGeom>
            <a:solidFill>
              <a:srgbClr val="FFFF99"/>
            </a:solidFill>
            <a:ln w="76200" cmpd="tri">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0"/>
                </a:spcBef>
                <a:buClrTx/>
                <a:buFontTx/>
                <a:buNone/>
              </a:pPr>
              <a:r>
                <a:rPr lang="zh-CN" altLang="en-US" sz="2400" b="1">
                  <a:latin typeface="+mn-lt"/>
                  <a:ea typeface="+mn-ea"/>
                </a:rPr>
                <a:t>在队列中产生</a:t>
              </a:r>
            </a:p>
            <a:p>
              <a:pPr algn="ctr">
                <a:spcBef>
                  <a:spcPct val="0"/>
                </a:spcBef>
                <a:buClrTx/>
                <a:buFontTx/>
                <a:buNone/>
              </a:pPr>
              <a:r>
                <a:rPr lang="zh-CN" altLang="en-US" sz="2400" b="1">
                  <a:latin typeface="+mn-lt"/>
                  <a:ea typeface="+mn-ea"/>
                </a:rPr>
                <a:t>处理时延</a:t>
              </a:r>
            </a:p>
          </p:txBody>
        </p:sp>
      </p:grpSp>
      <p:sp>
        <p:nvSpPr>
          <p:cNvPr id="514082" name="Text Box 34"/>
          <p:cNvSpPr txBox="1">
            <a:spLocks noChangeArrowheads="1"/>
          </p:cNvSpPr>
          <p:nvPr/>
        </p:nvSpPr>
        <p:spPr bwMode="auto">
          <a:xfrm>
            <a:off x="1123950" y="4533900"/>
            <a:ext cx="796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latin typeface="+mn-lt"/>
                <a:ea typeface="+mn-ea"/>
              </a:rPr>
              <a:t>数据</a:t>
            </a:r>
          </a:p>
        </p:txBody>
      </p:sp>
      <p:sp>
        <p:nvSpPr>
          <p:cNvPr id="514083" name="Text Box 35"/>
          <p:cNvSpPr txBox="1">
            <a:spLocks noChangeArrowheads="1"/>
          </p:cNvSpPr>
          <p:nvPr/>
        </p:nvSpPr>
        <p:spPr bwMode="auto">
          <a:xfrm>
            <a:off x="3643313" y="2276475"/>
            <a:ext cx="4879975" cy="608013"/>
          </a:xfrm>
          <a:prstGeom prst="rect">
            <a:avLst/>
          </a:prstGeom>
          <a:solidFill>
            <a:srgbClr val="FFFF00"/>
          </a:solidFill>
          <a:ln w="2857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3200" b="1">
                <a:latin typeface="+mn-lt"/>
                <a:ea typeface="+mn-ea"/>
              </a:rPr>
              <a:t>从结点</a:t>
            </a:r>
            <a:r>
              <a:rPr lang="en-US" altLang="zh-CN" sz="3200" b="1">
                <a:latin typeface="+mn-lt"/>
                <a:ea typeface="+mn-ea"/>
              </a:rPr>
              <a:t>A</a:t>
            </a:r>
            <a:r>
              <a:rPr lang="zh-CN" altLang="en-US" sz="3200" b="1">
                <a:latin typeface="+mn-lt"/>
                <a:ea typeface="+mn-ea"/>
              </a:rPr>
              <a:t>向结点</a:t>
            </a:r>
            <a:r>
              <a:rPr lang="en-US" altLang="zh-CN" sz="3200" b="1">
                <a:latin typeface="+mn-lt"/>
                <a:ea typeface="+mn-ea"/>
              </a:rPr>
              <a:t>B</a:t>
            </a:r>
            <a:r>
              <a:rPr lang="zh-CN" altLang="en-US" sz="3200" b="1">
                <a:latin typeface="+mn-lt"/>
                <a:ea typeface="+mn-ea"/>
              </a:rPr>
              <a:t>发送数据</a:t>
            </a:r>
          </a:p>
        </p:txBody>
      </p:sp>
      <p:sp>
        <p:nvSpPr>
          <p:cNvPr id="514084" name="Text Box 36"/>
          <p:cNvSpPr txBox="1">
            <a:spLocks noChangeArrowheads="1"/>
          </p:cNvSpPr>
          <p:nvPr/>
        </p:nvSpPr>
        <p:spPr bwMode="auto">
          <a:xfrm>
            <a:off x="4364038" y="5229225"/>
            <a:ext cx="796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400" b="1">
                <a:latin typeface="+mn-lt"/>
                <a:ea typeface="+mn-ea"/>
              </a:rPr>
              <a:t>链路</a:t>
            </a:r>
          </a:p>
        </p:txBody>
      </p:sp>
      <p:sp>
        <p:nvSpPr>
          <p:cNvPr id="514085" name="Text Box 3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
        <p:nvSpPr>
          <p:cNvPr id="514086" name="Text Box 3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r>
              <a:rPr lang="en-US" altLang="zh-CN" sz="1200">
                <a:ea typeface="幼圆" pitchFamily="49" charset="-122"/>
              </a:rPr>
              <a:t>&gt;&gt;</a:t>
            </a:r>
            <a:r>
              <a:rPr lang="zh-CN" altLang="en-US" sz="1200">
                <a:ea typeface="幼圆" pitchFamily="49" charset="-122"/>
                <a:hlinkClick r:id="rId5" action="ppaction://hlinksldjump"/>
              </a:rPr>
              <a:t>计算机网络的主要性能指标</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140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407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140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ChangeArrowheads="1"/>
          </p:cNvSpPr>
          <p:nvPr>
            <p:ph type="title"/>
          </p:nvPr>
        </p:nvSpPr>
        <p:spPr/>
        <p:txBody>
          <a:bodyPr/>
          <a:lstStyle/>
          <a:p>
            <a:r>
              <a:rPr lang="zh-CN" altLang="en-US"/>
              <a:t>一个误区</a:t>
            </a:r>
          </a:p>
        </p:txBody>
      </p:sp>
      <p:sp>
        <p:nvSpPr>
          <p:cNvPr id="51507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6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sp>
        <p:nvSpPr>
          <p:cNvPr id="515077" name="Rectangle 5"/>
          <p:cNvSpPr>
            <a:spLocks noGrp="1" noChangeArrowheads="1"/>
          </p:cNvSpPr>
          <p:nvPr>
            <p:ph type="body" idx="1"/>
          </p:nvPr>
        </p:nvSpPr>
        <p:spPr>
          <a:xfrm>
            <a:off x="2627313" y="1922463"/>
            <a:ext cx="6048375" cy="1190625"/>
          </a:xfrm>
          <a:solidFill>
            <a:srgbClr val="FF0000"/>
          </a:solidFill>
          <a:ln w="28575">
            <a:solidFill>
              <a:schemeClr val="tx1"/>
            </a:solidFill>
            <a:miter lim="800000"/>
            <a:headEnd/>
            <a:tailEnd/>
          </a:ln>
          <a:effectLst>
            <a:outerShdw dist="107763" dir="2700000" algn="ctr" rotWithShape="0">
              <a:schemeClr val="bg2">
                <a:alpha val="50000"/>
              </a:schemeClr>
            </a:outerShdw>
          </a:effectLst>
        </p:spPr>
        <p:txBody>
          <a:bodyPr/>
          <a:lstStyle/>
          <a:p>
            <a:pPr marL="0" indent="0" algn="ctr">
              <a:lnSpc>
                <a:spcPct val="110000"/>
              </a:lnSpc>
              <a:buFont typeface="Wingdings" pitchFamily="2" charset="2"/>
              <a:buNone/>
            </a:pPr>
            <a:r>
              <a:rPr lang="zh-CN" altLang="en-US" sz="2800">
                <a:solidFill>
                  <a:schemeClr val="bg1"/>
                </a:solidFill>
              </a:rPr>
              <a:t>       “在高速链路（高带宽链路）上比特应该跑的更快些。”说法正确吗</a:t>
            </a:r>
          </a:p>
        </p:txBody>
      </p:sp>
      <p:sp>
        <p:nvSpPr>
          <p:cNvPr id="515078" name="Rectangle 6"/>
          <p:cNvSpPr>
            <a:spLocks noChangeArrowheads="1"/>
          </p:cNvSpPr>
          <p:nvPr/>
        </p:nvSpPr>
        <p:spPr bwMode="auto">
          <a:xfrm>
            <a:off x="2627313" y="3933825"/>
            <a:ext cx="6086475" cy="2159000"/>
          </a:xfrm>
          <a:prstGeom prst="rect">
            <a:avLst/>
          </a:prstGeom>
          <a:solidFill>
            <a:srgbClr val="3333FF"/>
          </a:solidFill>
          <a:ln w="28575">
            <a:solidFill>
              <a:schemeClr val="tx1"/>
            </a:solidFill>
            <a:miter lim="800000"/>
            <a:headEnd/>
            <a:tailEnd/>
          </a:ln>
          <a:effectLst>
            <a:outerShdw dist="107763" dir="2700000" algn="ctr" rotWithShape="0">
              <a:schemeClr val="bg2">
                <a:alpha val="50000"/>
              </a:schemeClr>
            </a:outerShdw>
          </a:effectLst>
        </p:spPr>
        <p:txBody>
          <a:bodyPr/>
          <a:lstStyle>
            <a:lvl1pPr>
              <a:buClr>
                <a:srgbClr val="000000"/>
              </a:buClr>
              <a:buChar char="@"/>
              <a:defRPr kumimoji="1" sz="3200" b="1">
                <a:solidFill>
                  <a:srgbClr val="000000"/>
                </a:solidFill>
                <a:latin typeface="Arial" charset="0"/>
                <a:ea typeface="华文楷体" pitchFamily="2" charset="-122"/>
              </a:defRPr>
            </a:lvl1pPr>
            <a:lvl2pPr marL="909638" indent="-285750">
              <a:buSzPct val="55000"/>
              <a:buBlip>
                <a:blip r:embed="rId3"/>
              </a:buBlip>
              <a:defRPr kumimoji="1" sz="2800" b="1">
                <a:solidFill>
                  <a:srgbClr val="000000"/>
                </a:solidFill>
                <a:latin typeface="Arial" charset="0"/>
                <a:ea typeface="华文楷体" pitchFamily="2" charset="-122"/>
              </a:defRPr>
            </a:lvl2pPr>
            <a:lvl3pPr marL="1139825" indent="-228600">
              <a:buSzPct val="65000"/>
              <a:buBlip>
                <a:blip r:embed="rId4"/>
              </a:buBlip>
              <a:defRPr kumimoji="1" sz="2400" b="1">
                <a:solidFill>
                  <a:srgbClr val="000000"/>
                </a:solidFill>
                <a:latin typeface="Arial" charset="0"/>
                <a:ea typeface="华文楷体" pitchFamily="2" charset="-122"/>
              </a:defRPr>
            </a:lvl3pPr>
            <a:lvl4pPr marL="1547813" indent="-228600">
              <a:buSzPct val="85000"/>
              <a:buChar char="w"/>
              <a:defRPr kumimoji="1" sz="2000" b="1">
                <a:solidFill>
                  <a:srgbClr val="000000"/>
                </a:solidFill>
                <a:latin typeface="Arial" charset="0"/>
                <a:ea typeface="华文楷体" pitchFamily="2" charset="-122"/>
              </a:defRPr>
            </a:lvl4pPr>
            <a:lvl5pPr marL="1955800" indent="-228600">
              <a:buSzPct val="80000"/>
              <a:buChar char="§"/>
              <a:defRPr kumimoji="1" b="1">
                <a:solidFill>
                  <a:srgbClr val="000000"/>
                </a:solidFill>
                <a:latin typeface="Arial" charset="0"/>
                <a:ea typeface="华文楷体" pitchFamily="2" charset="-122"/>
              </a:defRPr>
            </a:lvl5pPr>
            <a:lvl6pPr marL="24130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8702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3274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7846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nSpc>
                <a:spcPct val="110000"/>
              </a:lnSpc>
              <a:buFont typeface="Wingdings" pitchFamily="2" charset="2"/>
              <a:buNone/>
            </a:pPr>
            <a:r>
              <a:rPr lang="zh-CN" altLang="en-US" sz="2800">
                <a:solidFill>
                  <a:schemeClr val="bg1"/>
                </a:solidFill>
              </a:rPr>
              <a:t>       不对。对于高速网络链路，我们提高的仅仅是数据的发送速率而不是比特在链路上的传播速率，而提高链路带宽只能减小数据的发送时延。 </a:t>
            </a:r>
          </a:p>
        </p:txBody>
      </p:sp>
      <p:pic>
        <p:nvPicPr>
          <p:cNvPr id="515079" name="Picture 7" descr="pe01821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1550" y="1916113"/>
            <a:ext cx="1195388" cy="1357312"/>
          </a:xfrm>
          <a:prstGeom prst="rect">
            <a:avLst/>
          </a:prstGeom>
          <a:noFill/>
          <a:extLst>
            <a:ext uri="{909E8E84-426E-40DD-AFC4-6F175D3DCCD1}">
              <a14:hiddenFill xmlns:a14="http://schemas.microsoft.com/office/drawing/2010/main">
                <a:solidFill>
                  <a:srgbClr val="FFFFFF"/>
                </a:solidFill>
              </a14:hiddenFill>
            </a:ext>
          </a:extLst>
        </p:spPr>
      </p:pic>
      <p:pic>
        <p:nvPicPr>
          <p:cNvPr id="515080" name="Picture 8" descr="j021700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0113" y="4292600"/>
            <a:ext cx="1584325" cy="1400175"/>
          </a:xfrm>
          <a:prstGeom prst="rect">
            <a:avLst/>
          </a:prstGeom>
          <a:noFill/>
          <a:extLst>
            <a:ext uri="{909E8E84-426E-40DD-AFC4-6F175D3DCCD1}">
              <a14:hiddenFill xmlns:a14="http://schemas.microsoft.com/office/drawing/2010/main">
                <a:solidFill>
                  <a:srgbClr val="FFFFFF"/>
                </a:solidFill>
              </a14:hiddenFill>
            </a:ext>
          </a:extLst>
        </p:spPr>
      </p:pic>
      <p:sp>
        <p:nvSpPr>
          <p:cNvPr id="515081" name="Text Box 9"/>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7" action="ppaction://hlinksldjump"/>
              </a:rPr>
              <a:t>本章内容</a:t>
            </a:r>
            <a:r>
              <a:rPr lang="en-US" altLang="zh-CN" sz="1200">
                <a:ea typeface="幼圆" pitchFamily="49" charset="-122"/>
              </a:rPr>
              <a:t>&gt;&gt;</a:t>
            </a:r>
            <a:r>
              <a:rPr lang="zh-CN" altLang="en-US" sz="1200">
                <a:ea typeface="幼圆" pitchFamily="49" charset="-122"/>
                <a:hlinkClick r:id="rId8" action="ppaction://hlinksldjump"/>
              </a:rPr>
              <a:t>一些应该了解的知识</a:t>
            </a:r>
            <a:r>
              <a:rPr lang="en-US" altLang="zh-CN" sz="1200">
                <a:ea typeface="幼圆" pitchFamily="49" charset="-122"/>
              </a:rPr>
              <a:t>&gt;&gt;</a:t>
            </a:r>
            <a:r>
              <a:rPr lang="zh-CN" altLang="en-US" sz="1200">
                <a:ea typeface="幼圆" pitchFamily="49" charset="-122"/>
                <a:hlinkClick r:id="rId9" action="ppaction://hlinksldjump"/>
              </a:rPr>
              <a:t>计算机网络的主要性能指标</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15078"/>
                                        </p:tgtEl>
                                        <p:attrNameLst>
                                          <p:attrName>style.visibility</p:attrName>
                                        </p:attrNameLst>
                                      </p:cBhvr>
                                      <p:to>
                                        <p:strVal val="visible"/>
                                      </p:to>
                                    </p:set>
                                    <p:animEffect transition="in" filter="wedge">
                                      <p:cBhvr>
                                        <p:cTn id="7" dur="2000"/>
                                        <p:tgtEl>
                                          <p:spTgt spid="515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078"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p:cNvSpPr>
            <a:spLocks noGrp="1" noChangeArrowheads="1"/>
          </p:cNvSpPr>
          <p:nvPr>
            <p:ph type="title"/>
          </p:nvPr>
        </p:nvSpPr>
        <p:spPr/>
        <p:txBody>
          <a:bodyPr/>
          <a:lstStyle/>
          <a:p>
            <a:r>
              <a:rPr lang="zh-CN" altLang="en-US"/>
              <a:t>利用率</a:t>
            </a:r>
          </a:p>
        </p:txBody>
      </p:sp>
      <p:sp>
        <p:nvSpPr>
          <p:cNvPr id="516108" name="Text Box 1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516109" name="Text Box 1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r>
              <a:rPr lang="en-US" altLang="zh-CN" sz="1200">
                <a:ea typeface="幼圆" pitchFamily="49" charset="-122"/>
              </a:rPr>
              <a:t>&gt;&gt;</a:t>
            </a:r>
            <a:r>
              <a:rPr lang="zh-CN" altLang="en-US" sz="1200">
                <a:ea typeface="幼圆" pitchFamily="49" charset="-122"/>
                <a:hlinkClick r:id="rId5" action="ppaction://hlinksldjump"/>
              </a:rPr>
              <a:t>计算机网络的主要性能指标</a:t>
            </a:r>
            <a:endParaRPr lang="en-US" altLang="zh-CN" sz="1200">
              <a:ea typeface="幼圆" pitchFamily="49" charset="-122"/>
            </a:endParaRPr>
          </a:p>
        </p:txBody>
      </p:sp>
      <p:sp>
        <p:nvSpPr>
          <p:cNvPr id="516110" name="Rectangle 14"/>
          <p:cNvSpPr>
            <a:spLocks noGrp="1" noChangeArrowheads="1"/>
          </p:cNvSpPr>
          <p:nvPr>
            <p:ph type="body" idx="1"/>
          </p:nvPr>
        </p:nvSpPr>
        <p:spPr/>
        <p:txBody>
          <a:bodyPr/>
          <a:lstStyle/>
          <a:p>
            <a:pPr>
              <a:lnSpc>
                <a:spcPct val="115000"/>
              </a:lnSpc>
            </a:pPr>
            <a:r>
              <a:rPr lang="zh-CN" altLang="en-US" dirty="0">
                <a:solidFill>
                  <a:srgbClr val="FF0000"/>
                </a:solidFill>
              </a:rPr>
              <a:t>信道利用率</a:t>
            </a:r>
          </a:p>
          <a:p>
            <a:pPr>
              <a:lnSpc>
                <a:spcPct val="115000"/>
              </a:lnSpc>
              <a:buFont typeface="Wingdings" pitchFamily="2" charset="2"/>
              <a:buNone/>
            </a:pPr>
            <a:r>
              <a:rPr lang="zh-CN" altLang="en-US" dirty="0"/>
              <a:t>           指出某信道有百分之几的时间是被利用的（有数据通过），对于完全空闲的信道，其利用率是零。</a:t>
            </a:r>
          </a:p>
          <a:p>
            <a:pPr>
              <a:lnSpc>
                <a:spcPct val="115000"/>
              </a:lnSpc>
            </a:pPr>
            <a:r>
              <a:rPr lang="zh-CN" altLang="en-US" dirty="0">
                <a:solidFill>
                  <a:srgbClr val="FF0000"/>
                </a:solidFill>
              </a:rPr>
              <a:t>网络利用率</a:t>
            </a:r>
          </a:p>
          <a:p>
            <a:pPr>
              <a:lnSpc>
                <a:spcPct val="115000"/>
              </a:lnSpc>
              <a:buFont typeface="Wingdings" pitchFamily="2" charset="2"/>
              <a:buNone/>
            </a:pPr>
            <a:r>
              <a:rPr lang="zh-CN" altLang="en-US" dirty="0"/>
              <a:t>    是全网络的信道利用率的加权平均值。</a:t>
            </a:r>
          </a:p>
          <a:p>
            <a:pPr>
              <a:lnSpc>
                <a:spcPct val="115000"/>
              </a:lnSpc>
            </a:pPr>
            <a:r>
              <a:rPr lang="zh-CN" altLang="en-US" dirty="0" smtClean="0">
                <a:solidFill>
                  <a:srgbClr val="0000FF"/>
                </a:solidFill>
              </a:rPr>
              <a:t>网络利用率</a:t>
            </a:r>
            <a:r>
              <a:rPr lang="zh-CN" altLang="en-US" dirty="0">
                <a:solidFill>
                  <a:srgbClr val="0000FF"/>
                </a:solidFill>
              </a:rPr>
              <a:t>并非越高越好</a:t>
            </a:r>
            <a:r>
              <a:rPr lang="zh-CN" altLang="en-US" dirty="0">
                <a:solidFill>
                  <a:schemeClr val="tx2"/>
                </a:solidFill>
              </a:rPr>
              <a:t>。</a:t>
            </a:r>
            <a:r>
              <a:rPr lang="zh-CN" altLang="en-US" dirty="0"/>
              <a:t> </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p:txBody>
          <a:bodyPr/>
          <a:lstStyle/>
          <a:p>
            <a:r>
              <a:rPr lang="zh-CN" altLang="en-US" dirty="0">
                <a:latin typeface="宋体" pitchFamily="2" charset="-122"/>
              </a:rPr>
              <a:t>浏览器</a:t>
            </a:r>
            <a:r>
              <a:rPr lang="en-US" altLang="zh-CN" dirty="0">
                <a:latin typeface="宋体" pitchFamily="2" charset="-122"/>
              </a:rPr>
              <a:t>-</a:t>
            </a:r>
            <a:r>
              <a:rPr lang="zh-CN" altLang="en-US" dirty="0">
                <a:latin typeface="宋体" pitchFamily="2" charset="-122"/>
              </a:rPr>
              <a:t>服务器</a:t>
            </a:r>
            <a:br>
              <a:rPr lang="zh-CN" altLang="en-US" dirty="0">
                <a:latin typeface="宋体" pitchFamily="2" charset="-122"/>
              </a:rPr>
            </a:br>
            <a:r>
              <a:rPr lang="zh-CN" altLang="en-US" sz="3200" dirty="0"/>
              <a:t>（</a:t>
            </a:r>
            <a:r>
              <a:rPr lang="en-US" altLang="zh-CN" sz="3200" dirty="0"/>
              <a:t>B/S</a:t>
            </a:r>
            <a:r>
              <a:rPr lang="zh-CN" altLang="en-US" sz="3200" dirty="0"/>
              <a:t>）</a:t>
            </a:r>
          </a:p>
        </p:txBody>
      </p:sp>
      <p:sp>
        <p:nvSpPr>
          <p:cNvPr id="238599"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计算机网络的应用</a:t>
            </a:r>
            <a:r>
              <a:rPr lang="en-US" altLang="zh-CN" sz="1200">
                <a:ea typeface="幼圆" pitchFamily="49" charset="-122"/>
              </a:rPr>
              <a:t>&gt;&gt;</a:t>
            </a:r>
            <a:r>
              <a:rPr lang="zh-CN" altLang="en-US" sz="1200">
                <a:ea typeface="幼圆" pitchFamily="49" charset="-122"/>
                <a:hlinkClick r:id="rId6" action="ppaction://hlinksldjump"/>
              </a:rPr>
              <a:t>商业应用 </a:t>
            </a:r>
            <a:endParaRPr lang="en-US" altLang="zh-CN" sz="1200">
              <a:ea typeface="幼圆" pitchFamily="49" charset="-122"/>
            </a:endParaRPr>
          </a:p>
        </p:txBody>
      </p:sp>
      <p:sp>
        <p:nvSpPr>
          <p:cNvPr id="238600" name="Rectangle 8"/>
          <p:cNvSpPr>
            <a:spLocks noGrp="1" noChangeArrowheads="1"/>
          </p:cNvSpPr>
          <p:nvPr>
            <p:ph type="body" idx="1"/>
          </p:nvPr>
        </p:nvSpPr>
        <p:spPr/>
        <p:txBody>
          <a:bodyPr/>
          <a:lstStyle/>
          <a:p>
            <a:pPr>
              <a:lnSpc>
                <a:spcPct val="115000"/>
              </a:lnSpc>
            </a:pPr>
            <a:r>
              <a:rPr lang="en-US" altLang="zh-CN" sz="2400" dirty="0">
                <a:solidFill>
                  <a:srgbClr val="FF3300"/>
                </a:solidFill>
              </a:rPr>
              <a:t>C/S</a:t>
            </a:r>
            <a:r>
              <a:rPr lang="zh-CN" altLang="en-US" sz="2400" dirty="0">
                <a:solidFill>
                  <a:srgbClr val="FF3300"/>
                </a:solidFill>
              </a:rPr>
              <a:t>（两层结构：客户端</a:t>
            </a:r>
            <a:r>
              <a:rPr lang="en-US" altLang="zh-CN" sz="2400" dirty="0">
                <a:solidFill>
                  <a:srgbClr val="FF3300"/>
                </a:solidFill>
              </a:rPr>
              <a:t>/</a:t>
            </a:r>
            <a:r>
              <a:rPr lang="zh-CN" altLang="en-US" sz="2400" dirty="0">
                <a:solidFill>
                  <a:srgbClr val="FF3300"/>
                </a:solidFill>
              </a:rPr>
              <a:t>服务器）</a:t>
            </a:r>
          </a:p>
          <a:p>
            <a:pPr>
              <a:lnSpc>
                <a:spcPct val="115000"/>
              </a:lnSpc>
              <a:buFont typeface="Wingdings" pitchFamily="2" charset="2"/>
              <a:buNone/>
            </a:pPr>
            <a:r>
              <a:rPr lang="zh-CN" altLang="en-US" sz="2400" dirty="0"/>
              <a:t>            软件分客户端和服务器端两部分，服务器端软件安装好后，其他人还需要在客户端的电脑上安装专用的客户端软件才能正常浏览操作。 </a:t>
            </a:r>
          </a:p>
          <a:p>
            <a:pPr>
              <a:lnSpc>
                <a:spcPct val="115000"/>
              </a:lnSpc>
            </a:pPr>
            <a:r>
              <a:rPr lang="en-US" altLang="zh-CN" sz="2400" dirty="0">
                <a:solidFill>
                  <a:srgbClr val="FF3300"/>
                </a:solidFill>
              </a:rPr>
              <a:t>B/S</a:t>
            </a:r>
            <a:r>
              <a:rPr lang="zh-CN" altLang="en-US" sz="2400" dirty="0">
                <a:solidFill>
                  <a:srgbClr val="FF3300"/>
                </a:solidFill>
              </a:rPr>
              <a:t> （三层结构：浏览器</a:t>
            </a:r>
            <a:r>
              <a:rPr lang="en-US" altLang="zh-CN" sz="2400" dirty="0">
                <a:solidFill>
                  <a:srgbClr val="FF3300"/>
                </a:solidFill>
              </a:rPr>
              <a:t>/</a:t>
            </a:r>
            <a:r>
              <a:rPr lang="zh-CN" altLang="en-US" sz="2400" dirty="0">
                <a:solidFill>
                  <a:srgbClr val="FF3300"/>
                </a:solidFill>
              </a:rPr>
              <a:t>服务器</a:t>
            </a:r>
            <a:r>
              <a:rPr lang="en-US" altLang="zh-CN" sz="2400" dirty="0">
                <a:solidFill>
                  <a:srgbClr val="FF3300"/>
                </a:solidFill>
              </a:rPr>
              <a:t>/</a:t>
            </a:r>
            <a:r>
              <a:rPr lang="zh-CN" altLang="en-US" sz="2400" dirty="0">
                <a:solidFill>
                  <a:srgbClr val="FF3300"/>
                </a:solidFill>
              </a:rPr>
              <a:t>数据库）</a:t>
            </a:r>
          </a:p>
          <a:p>
            <a:pPr>
              <a:lnSpc>
                <a:spcPct val="115000"/>
              </a:lnSpc>
              <a:buFont typeface="Wingdings" pitchFamily="2" charset="2"/>
              <a:buNone/>
            </a:pPr>
            <a:r>
              <a:rPr lang="zh-CN" altLang="en-US" sz="2400" dirty="0"/>
              <a:t>            软件只有服务器端，在服务器上安装相应软件和进行配置，客户端不需要进行任何安装和配置，使用浏览器就可以进行系统访问和系统控制，这样可以实现瘦客户端，大大简化了客户端电脑载荷，减轻了系统维护与升级的成本和工作量，降低了用户的总体成本。</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p:cNvSpPr>
            <a:spLocks noGrp="1" noChangeArrowheads="1"/>
          </p:cNvSpPr>
          <p:nvPr>
            <p:ph type="title"/>
          </p:nvPr>
        </p:nvSpPr>
        <p:spPr/>
        <p:txBody>
          <a:bodyPr/>
          <a:lstStyle/>
          <a:p>
            <a:r>
              <a:rPr lang="zh-CN" altLang="en-US" sz="4000"/>
              <a:t>时延与网络利用率的关系</a:t>
            </a:r>
            <a:endParaRPr lang="en-US" altLang="zh-CN" sz="4000"/>
          </a:p>
        </p:txBody>
      </p:sp>
      <p:sp>
        <p:nvSpPr>
          <p:cNvPr id="517127" name="Rectangle 7"/>
          <p:cNvSpPr>
            <a:spLocks noGrp="1" noChangeArrowheads="1"/>
          </p:cNvSpPr>
          <p:nvPr>
            <p:ph type="body" sz="half" idx="1"/>
          </p:nvPr>
        </p:nvSpPr>
        <p:spPr>
          <a:xfrm>
            <a:off x="809625" y="1773238"/>
            <a:ext cx="7939088" cy="4464050"/>
          </a:xfrm>
        </p:spPr>
        <p:txBody>
          <a:bodyPr/>
          <a:lstStyle/>
          <a:p>
            <a:pPr>
              <a:lnSpc>
                <a:spcPct val="135000"/>
              </a:lnSpc>
            </a:pPr>
            <a:r>
              <a:rPr lang="zh-CN" altLang="en-US" sz="2400" dirty="0"/>
              <a:t>根据排队论的理论，</a:t>
            </a:r>
            <a:r>
              <a:rPr lang="zh-CN" altLang="en-US" sz="2400" dirty="0">
                <a:solidFill>
                  <a:srgbClr val="FF0000"/>
                </a:solidFill>
              </a:rPr>
              <a:t>当某信道的利用率增大时，该信道引起的时延也就迅速增加</a:t>
            </a:r>
            <a:r>
              <a:rPr lang="zh-CN" altLang="en-US" sz="2400" dirty="0"/>
              <a:t>。 </a:t>
            </a:r>
          </a:p>
          <a:p>
            <a:pPr>
              <a:lnSpc>
                <a:spcPct val="135000"/>
              </a:lnSpc>
            </a:pPr>
            <a:r>
              <a:rPr lang="zh-CN" altLang="en-US" sz="2400" dirty="0"/>
              <a:t>若令 </a:t>
            </a:r>
            <a:r>
              <a:rPr lang="en-US" altLang="zh-CN" sz="2400" dirty="0"/>
              <a:t>D</a:t>
            </a:r>
            <a:r>
              <a:rPr lang="en-US" altLang="zh-CN" sz="2400" baseline="-25000" dirty="0"/>
              <a:t>0</a:t>
            </a:r>
            <a:r>
              <a:rPr lang="en-US" altLang="zh-CN" sz="2400" dirty="0"/>
              <a:t> </a:t>
            </a:r>
            <a:r>
              <a:rPr lang="zh-CN" altLang="en-US" sz="2400" dirty="0"/>
              <a:t>表示网络空闲时的时延，</a:t>
            </a:r>
            <a:r>
              <a:rPr lang="en-US" altLang="zh-CN" sz="2400" dirty="0"/>
              <a:t>D </a:t>
            </a:r>
            <a:r>
              <a:rPr lang="zh-CN" altLang="en-US" sz="2400" dirty="0"/>
              <a:t>表示网络当前的时延，则在适当的假定条件下，可以用下面的简单公式表示 </a:t>
            </a:r>
            <a:r>
              <a:rPr lang="en-US" altLang="zh-CN" sz="2400" dirty="0"/>
              <a:t>D </a:t>
            </a:r>
            <a:r>
              <a:rPr lang="zh-CN" altLang="en-US" sz="2400" dirty="0"/>
              <a:t>和 </a:t>
            </a:r>
            <a:r>
              <a:rPr lang="en-US" altLang="zh-CN" sz="2400" dirty="0"/>
              <a:t>D</a:t>
            </a:r>
            <a:r>
              <a:rPr lang="en-US" altLang="zh-CN" sz="2400" baseline="-25000" dirty="0"/>
              <a:t>0</a:t>
            </a:r>
            <a:r>
              <a:rPr lang="zh-CN" altLang="en-US" sz="2400" dirty="0"/>
              <a:t>之间的关系： </a:t>
            </a:r>
          </a:p>
          <a:p>
            <a:pPr>
              <a:lnSpc>
                <a:spcPct val="135000"/>
              </a:lnSpc>
            </a:pPr>
            <a:endParaRPr lang="en-US" altLang="zh-CN" sz="2400" dirty="0"/>
          </a:p>
          <a:p>
            <a:pPr>
              <a:lnSpc>
                <a:spcPct val="135000"/>
              </a:lnSpc>
            </a:pPr>
            <a:endParaRPr lang="en-US" altLang="zh-CN" sz="2400" dirty="0"/>
          </a:p>
          <a:p>
            <a:pPr algn="ctr">
              <a:lnSpc>
                <a:spcPct val="135000"/>
              </a:lnSpc>
              <a:buFont typeface="Wingdings" pitchFamily="2" charset="2"/>
              <a:buNone/>
            </a:pPr>
            <a:r>
              <a:rPr lang="en-US" altLang="zh-CN" sz="2400" dirty="0"/>
              <a:t>U </a:t>
            </a:r>
            <a:r>
              <a:rPr lang="zh-CN" altLang="en-US" sz="2400" dirty="0"/>
              <a:t>是网络的利用率，数值在 </a:t>
            </a:r>
            <a:r>
              <a:rPr lang="en-US" altLang="zh-CN" sz="2400" dirty="0"/>
              <a:t>0 </a:t>
            </a:r>
            <a:r>
              <a:rPr lang="zh-CN" altLang="en-US" sz="2400" dirty="0"/>
              <a:t>到 </a:t>
            </a:r>
            <a:r>
              <a:rPr lang="en-US" altLang="zh-CN" sz="2400" dirty="0"/>
              <a:t>1 </a:t>
            </a:r>
            <a:r>
              <a:rPr lang="zh-CN" altLang="en-US" sz="2400" dirty="0"/>
              <a:t>之间。</a:t>
            </a:r>
          </a:p>
        </p:txBody>
      </p:sp>
      <p:sp>
        <p:nvSpPr>
          <p:cNvPr id="51712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517126"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一些应该了解的知识</a:t>
            </a:r>
            <a:r>
              <a:rPr lang="en-US" altLang="zh-CN" sz="1200">
                <a:ea typeface="幼圆" pitchFamily="49" charset="-122"/>
              </a:rPr>
              <a:t>&gt;&gt;</a:t>
            </a:r>
            <a:r>
              <a:rPr lang="zh-CN" altLang="en-US" sz="1200">
                <a:ea typeface="幼圆" pitchFamily="49" charset="-122"/>
                <a:hlinkClick r:id="rId6" action="ppaction://hlinksldjump"/>
              </a:rPr>
              <a:t>计算机网络的主要性能指标</a:t>
            </a:r>
            <a:endParaRPr lang="en-US" altLang="zh-CN" sz="1200">
              <a:ea typeface="幼圆" pitchFamily="49" charset="-122"/>
            </a:endParaRPr>
          </a:p>
        </p:txBody>
      </p:sp>
      <p:graphicFrame>
        <p:nvGraphicFramePr>
          <p:cNvPr id="517128" name="Object 8"/>
          <p:cNvGraphicFramePr>
            <a:graphicFrameLocks noGrp="1" noChangeAspect="1"/>
          </p:cNvGraphicFramePr>
          <p:nvPr>
            <p:ph sz="half" idx="2"/>
          </p:nvPr>
        </p:nvGraphicFramePr>
        <p:xfrm>
          <a:off x="3924300" y="4581525"/>
          <a:ext cx="1368425" cy="831850"/>
        </p:xfrm>
        <a:graphic>
          <a:graphicData uri="http://schemas.openxmlformats.org/presentationml/2006/ole">
            <mc:AlternateContent xmlns:mc="http://schemas.openxmlformats.org/markup-compatibility/2006">
              <mc:Choice xmlns:v="urn:schemas-microsoft-com:vml" Requires="v">
                <p:oleObj spid="_x0000_s517217" name="公式" r:id="rId7" imgW="647640" imgH="393480" progId="Equation.3">
                  <p:embed/>
                </p:oleObj>
              </mc:Choice>
              <mc:Fallback>
                <p:oleObj name="公式" r:id="rId7" imgW="647640" imgH="39348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24300" y="4581525"/>
                        <a:ext cx="1368425" cy="831850"/>
                      </a:xfrm>
                      <a:prstGeom prst="rect">
                        <a:avLst/>
                      </a:prstGeom>
                      <a:solidFill>
                        <a:srgbClr val="FFFF00"/>
                      </a:solidFill>
                      <a:ln w="57150" cmpd="thickThin">
                        <a:solidFill>
                          <a:schemeClr val="bg2"/>
                        </a:solidFill>
                        <a:miter lim="800000"/>
                        <a:headEnd/>
                        <a:tailEnd/>
                      </a:ln>
                      <a:effectLst>
                        <a:outerShdw dist="107763" dir="2700000" algn="ctr" rotWithShape="0">
                          <a:srgbClr val="808080">
                            <a:alpha val="50000"/>
                          </a:srgbClr>
                        </a:outerShdw>
                      </a:effectLst>
                    </p:spPr>
                  </p:pic>
                </p:oleObj>
              </mc:Fallback>
            </mc:AlternateContent>
          </a:graphicData>
        </a:graphic>
      </p:graphicFrame>
    </p:spTree>
  </p:cSld>
  <p:clrMapOvr>
    <a:masterClrMapping/>
  </p:clrMapOvr>
  <p:transition spd="slow">
    <p:random/>
    <p:sndAc>
      <p:stSnd>
        <p:snd r:embed="rId3" name="camera.wav"/>
      </p:stSnd>
    </p:sndAc>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p:cNvSpPr>
            <a:spLocks noGrp="1" noChangeArrowheads="1"/>
          </p:cNvSpPr>
          <p:nvPr>
            <p:ph type="title"/>
          </p:nvPr>
        </p:nvSpPr>
        <p:spPr/>
        <p:txBody>
          <a:bodyPr/>
          <a:lstStyle/>
          <a:p>
            <a:r>
              <a:rPr lang="zh-CN" altLang="en-US"/>
              <a:t>图  示</a:t>
            </a:r>
            <a:endParaRPr lang="en-US" altLang="zh-CN"/>
          </a:p>
        </p:txBody>
      </p:sp>
      <p:sp>
        <p:nvSpPr>
          <p:cNvPr id="51917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519173" name="Text Box 5"/>
          <p:cNvSpPr txBox="1">
            <a:spLocks noChangeArrowheads="1"/>
          </p:cNvSpPr>
          <p:nvPr/>
        </p:nvSpPr>
        <p:spPr bwMode="auto">
          <a:xfrm>
            <a:off x="1346200" y="87313"/>
            <a:ext cx="538604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一些应该了解的知识</a:t>
            </a:r>
            <a:r>
              <a:rPr lang="en-US" altLang="zh-CN" sz="1200" dirty="0">
                <a:ea typeface="幼圆" pitchFamily="49" charset="-122"/>
              </a:rPr>
              <a:t>&gt;&gt;</a:t>
            </a:r>
            <a:r>
              <a:rPr lang="zh-CN" altLang="en-US" sz="1200" dirty="0">
                <a:ea typeface="幼圆" pitchFamily="49" charset="-122"/>
                <a:hlinkClick r:id="rId5" action="ppaction://hlinksldjump"/>
              </a:rPr>
              <a:t>计算机网络的主要性能指标</a:t>
            </a:r>
            <a:endParaRPr lang="en-US" altLang="zh-CN" sz="1200" dirty="0">
              <a:ea typeface="幼圆" pitchFamily="49" charset="-122"/>
            </a:endParaRPr>
          </a:p>
        </p:txBody>
      </p:sp>
      <p:sp>
        <p:nvSpPr>
          <p:cNvPr id="519178" name="Rectangle 10"/>
          <p:cNvSpPr>
            <a:spLocks noChangeArrowheads="1"/>
          </p:cNvSpPr>
          <p:nvPr/>
        </p:nvSpPr>
        <p:spPr bwMode="auto">
          <a:xfrm>
            <a:off x="4787900" y="1844675"/>
            <a:ext cx="1603375" cy="4186238"/>
          </a:xfrm>
          <a:prstGeom prst="rect">
            <a:avLst/>
          </a:prstGeom>
          <a:solidFill>
            <a:srgbClr val="FF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79" name="Text Box 11"/>
          <p:cNvSpPr txBox="1">
            <a:spLocks noChangeArrowheads="1"/>
          </p:cNvSpPr>
          <p:nvPr/>
        </p:nvSpPr>
        <p:spPr bwMode="auto">
          <a:xfrm>
            <a:off x="1098550" y="1741488"/>
            <a:ext cx="96051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2000" b="1">
                <a:latin typeface="+mn-lt"/>
                <a:ea typeface="+mn-ea"/>
              </a:rPr>
              <a:t>时延 </a:t>
            </a:r>
            <a:r>
              <a:rPr kumimoji="0" lang="en-US" altLang="zh-CN" sz="2000" b="1" i="1">
                <a:latin typeface="+mn-lt"/>
                <a:ea typeface="+mn-ea"/>
              </a:rPr>
              <a:t>D</a:t>
            </a:r>
          </a:p>
        </p:txBody>
      </p:sp>
      <p:sp>
        <p:nvSpPr>
          <p:cNvPr id="519180" name="Line 12"/>
          <p:cNvSpPr>
            <a:spLocks noChangeShapeType="1"/>
          </p:cNvSpPr>
          <p:nvPr/>
        </p:nvSpPr>
        <p:spPr bwMode="auto">
          <a:xfrm flipV="1">
            <a:off x="2322513" y="1698625"/>
            <a:ext cx="0" cy="4332288"/>
          </a:xfrm>
          <a:prstGeom prst="line">
            <a:avLst/>
          </a:prstGeom>
          <a:noFill/>
          <a:ln w="38100">
            <a:solidFill>
              <a:schemeClr val="tx2"/>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9181" name="Line 13"/>
          <p:cNvSpPr>
            <a:spLocks noChangeShapeType="1"/>
          </p:cNvSpPr>
          <p:nvPr/>
        </p:nvSpPr>
        <p:spPr bwMode="auto">
          <a:xfrm rot="5400000" flipV="1">
            <a:off x="4849813" y="3503613"/>
            <a:ext cx="0" cy="5054600"/>
          </a:xfrm>
          <a:prstGeom prst="line">
            <a:avLst/>
          </a:prstGeom>
          <a:noFill/>
          <a:ln w="38100">
            <a:solidFill>
              <a:schemeClr val="tx2"/>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9182" name="Line 14"/>
          <p:cNvSpPr>
            <a:spLocks noChangeShapeType="1"/>
          </p:cNvSpPr>
          <p:nvPr/>
        </p:nvSpPr>
        <p:spPr bwMode="auto">
          <a:xfrm>
            <a:off x="6391275" y="1698625"/>
            <a:ext cx="0" cy="4332288"/>
          </a:xfrm>
          <a:prstGeom prst="line">
            <a:avLst/>
          </a:prstGeom>
          <a:noFill/>
          <a:ln w="38100">
            <a:solidFill>
              <a:srgbClr val="CC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9183" name="Arc 15"/>
          <p:cNvSpPr>
            <a:spLocks/>
          </p:cNvSpPr>
          <p:nvPr/>
        </p:nvSpPr>
        <p:spPr bwMode="auto">
          <a:xfrm flipV="1">
            <a:off x="2322513" y="1844675"/>
            <a:ext cx="3981450" cy="3898900"/>
          </a:xfrm>
          <a:custGeom>
            <a:avLst/>
            <a:gdLst>
              <a:gd name="G0" fmla="+- 0 0 0"/>
              <a:gd name="G1" fmla="+- 21600 0 0"/>
              <a:gd name="G2" fmla="+- 21600 0 0"/>
              <a:gd name="T0" fmla="*/ 0 w 21600"/>
              <a:gd name="T1" fmla="*/ 0 h 21612"/>
              <a:gd name="T2" fmla="*/ 21600 w 21600"/>
              <a:gd name="T3" fmla="*/ 21612 h 21612"/>
              <a:gd name="T4" fmla="*/ 0 w 21600"/>
              <a:gd name="T5" fmla="*/ 21600 h 21612"/>
            </a:gdLst>
            <a:ahLst/>
            <a:cxnLst>
              <a:cxn ang="0">
                <a:pos x="T0" y="T1"/>
              </a:cxn>
              <a:cxn ang="0">
                <a:pos x="T2" y="T3"/>
              </a:cxn>
              <a:cxn ang="0">
                <a:pos x="T4" y="T5"/>
              </a:cxn>
            </a:cxnLst>
            <a:rect l="0" t="0" r="r" b="b"/>
            <a:pathLst>
              <a:path w="21600" h="21612" fill="none" extrusionOk="0">
                <a:moveTo>
                  <a:pt x="-1" y="0"/>
                </a:moveTo>
                <a:cubicBezTo>
                  <a:pt x="11929" y="0"/>
                  <a:pt x="21600" y="9670"/>
                  <a:pt x="21600" y="21600"/>
                </a:cubicBezTo>
                <a:cubicBezTo>
                  <a:pt x="21600" y="21603"/>
                  <a:pt x="21599" y="21607"/>
                  <a:pt x="21599" y="21611"/>
                </a:cubicBezTo>
              </a:path>
              <a:path w="21600" h="21612" stroke="0" extrusionOk="0">
                <a:moveTo>
                  <a:pt x="-1" y="0"/>
                </a:moveTo>
                <a:cubicBezTo>
                  <a:pt x="11929" y="0"/>
                  <a:pt x="21600" y="9670"/>
                  <a:pt x="21600" y="21600"/>
                </a:cubicBezTo>
                <a:cubicBezTo>
                  <a:pt x="21600" y="21603"/>
                  <a:pt x="21599" y="21607"/>
                  <a:pt x="21599" y="21611"/>
                </a:cubicBezTo>
                <a:lnTo>
                  <a:pt x="0" y="21600"/>
                </a:lnTo>
                <a:close/>
              </a:path>
            </a:pathLst>
          </a:custGeom>
          <a:noFill/>
          <a:ln w="76200">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84" name="Text Box 16"/>
          <p:cNvSpPr txBox="1">
            <a:spLocks noChangeArrowheads="1"/>
          </p:cNvSpPr>
          <p:nvPr/>
        </p:nvSpPr>
        <p:spPr bwMode="auto">
          <a:xfrm>
            <a:off x="7007225" y="5562600"/>
            <a:ext cx="12049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2000" b="1">
                <a:latin typeface="+mn-lt"/>
                <a:ea typeface="+mn-ea"/>
              </a:rPr>
              <a:t>利用率 </a:t>
            </a:r>
            <a:r>
              <a:rPr kumimoji="0" lang="en-US" altLang="zh-CN" sz="2000" b="1" i="1">
                <a:latin typeface="+mn-lt"/>
                <a:ea typeface="+mn-ea"/>
              </a:rPr>
              <a:t>U</a:t>
            </a:r>
          </a:p>
        </p:txBody>
      </p:sp>
      <p:sp>
        <p:nvSpPr>
          <p:cNvPr id="519185" name="Text Box 17"/>
          <p:cNvSpPr txBox="1">
            <a:spLocks noChangeArrowheads="1"/>
          </p:cNvSpPr>
          <p:nvPr/>
        </p:nvSpPr>
        <p:spPr bwMode="auto">
          <a:xfrm>
            <a:off x="6210300" y="6062663"/>
            <a:ext cx="325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2000" b="1">
                <a:latin typeface="Arial" charset="0"/>
                <a:ea typeface="楷体_GB2312" pitchFamily="49" charset="-122"/>
              </a:rPr>
              <a:t>1</a:t>
            </a:r>
            <a:endParaRPr kumimoji="0" lang="en-US" altLang="zh-CN" sz="2000" b="1" i="1">
              <a:latin typeface="Arial" charset="0"/>
              <a:ea typeface="楷体_GB2312" pitchFamily="49" charset="-122"/>
            </a:endParaRPr>
          </a:p>
        </p:txBody>
      </p:sp>
      <p:sp>
        <p:nvSpPr>
          <p:cNvPr id="519186" name="Text Box 18"/>
          <p:cNvSpPr txBox="1">
            <a:spLocks noChangeArrowheads="1"/>
          </p:cNvSpPr>
          <p:nvPr/>
        </p:nvSpPr>
        <p:spPr bwMode="auto">
          <a:xfrm>
            <a:off x="2178050" y="6062663"/>
            <a:ext cx="325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2000" b="1">
                <a:latin typeface="Arial" charset="0"/>
                <a:ea typeface="楷体_GB2312" pitchFamily="49" charset="-122"/>
              </a:rPr>
              <a:t>0</a:t>
            </a:r>
            <a:endParaRPr kumimoji="0" lang="en-US" altLang="zh-CN" sz="2000" b="1" i="1">
              <a:latin typeface="Arial" charset="0"/>
              <a:ea typeface="楷体_GB2312" pitchFamily="49" charset="-122"/>
            </a:endParaRPr>
          </a:p>
        </p:txBody>
      </p:sp>
      <p:sp>
        <p:nvSpPr>
          <p:cNvPr id="519187" name="Text Box 19"/>
          <p:cNvSpPr txBox="1">
            <a:spLocks noChangeArrowheads="1"/>
          </p:cNvSpPr>
          <p:nvPr/>
        </p:nvSpPr>
        <p:spPr bwMode="auto">
          <a:xfrm>
            <a:off x="1709738" y="5492750"/>
            <a:ext cx="460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en-US" altLang="zh-CN" sz="2000" b="1" i="1">
                <a:latin typeface="Arial" charset="0"/>
                <a:ea typeface="楷体_GB2312" pitchFamily="49" charset="-122"/>
              </a:rPr>
              <a:t>D</a:t>
            </a:r>
            <a:r>
              <a:rPr kumimoji="0" lang="en-US" altLang="zh-CN" sz="2000" b="1" baseline="-25000">
                <a:latin typeface="Arial" charset="0"/>
                <a:ea typeface="楷体_GB2312" pitchFamily="49" charset="-122"/>
              </a:rPr>
              <a:t>0</a:t>
            </a:r>
            <a:endParaRPr kumimoji="0" lang="en-US" altLang="zh-CN" sz="2000" b="1" i="1" baseline="-25000">
              <a:latin typeface="Arial" charset="0"/>
              <a:ea typeface="楷体_GB2312" pitchFamily="49" charset="-122"/>
            </a:endParaRPr>
          </a:p>
        </p:txBody>
      </p:sp>
      <p:sp>
        <p:nvSpPr>
          <p:cNvPr id="519188" name="Text Box 20"/>
          <p:cNvSpPr txBox="1">
            <a:spLocks noChangeArrowheads="1"/>
          </p:cNvSpPr>
          <p:nvPr/>
        </p:nvSpPr>
        <p:spPr bwMode="auto">
          <a:xfrm>
            <a:off x="5010150" y="2078038"/>
            <a:ext cx="6953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kumimoji="0" lang="zh-CN" altLang="en-US" sz="2000" b="1" dirty="0">
                <a:solidFill>
                  <a:srgbClr val="000000"/>
                </a:solidFill>
                <a:latin typeface="+mn-lt"/>
                <a:ea typeface="+mn-ea"/>
              </a:rPr>
              <a:t>时延</a:t>
            </a:r>
          </a:p>
          <a:p>
            <a:pPr>
              <a:spcBef>
                <a:spcPct val="0"/>
              </a:spcBef>
              <a:buClrTx/>
              <a:buFontTx/>
              <a:buNone/>
            </a:pPr>
            <a:r>
              <a:rPr kumimoji="0" lang="zh-CN" altLang="en-US" sz="2000" b="1" dirty="0">
                <a:solidFill>
                  <a:srgbClr val="000000"/>
                </a:solidFill>
                <a:latin typeface="+mn-lt"/>
                <a:ea typeface="+mn-ea"/>
              </a:rPr>
              <a:t>急剧</a:t>
            </a:r>
          </a:p>
          <a:p>
            <a:pPr>
              <a:spcBef>
                <a:spcPct val="0"/>
              </a:spcBef>
              <a:buClrTx/>
              <a:buFontTx/>
              <a:buNone/>
            </a:pPr>
            <a:r>
              <a:rPr kumimoji="0" lang="zh-CN" altLang="en-US" sz="2000" b="1" dirty="0">
                <a:solidFill>
                  <a:srgbClr val="000000"/>
                </a:solidFill>
                <a:latin typeface="+mn-lt"/>
                <a:ea typeface="+mn-ea"/>
              </a:rPr>
              <a:t>增大</a:t>
            </a:r>
            <a:endParaRPr kumimoji="0" lang="zh-CN" altLang="en-US" sz="2000" b="1" i="1" dirty="0">
              <a:solidFill>
                <a:srgbClr val="000000"/>
              </a:solidFill>
              <a:latin typeface="+mn-lt"/>
              <a:ea typeface="+mn-ea"/>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时延带宽积</a:t>
            </a:r>
          </a:p>
        </p:txBody>
      </p:sp>
      <p:sp>
        <p:nvSpPr>
          <p:cNvPr id="3" name="内容占位符 2"/>
          <p:cNvSpPr>
            <a:spLocks noGrp="1"/>
          </p:cNvSpPr>
          <p:nvPr>
            <p:ph idx="1"/>
          </p:nvPr>
        </p:nvSpPr>
        <p:spPr>
          <a:xfrm>
            <a:off x="809625" y="4725144"/>
            <a:ext cx="7958138" cy="1512168"/>
          </a:xfrm>
        </p:spPr>
        <p:txBody>
          <a:bodyPr/>
          <a:lstStyle/>
          <a:p>
            <a:r>
              <a:rPr lang="zh-CN" altLang="en-US" sz="2000" dirty="0"/>
              <a:t>链路的</a:t>
            </a:r>
            <a:r>
              <a:rPr lang="zh-CN" altLang="en-US" sz="2000" dirty="0">
                <a:solidFill>
                  <a:srgbClr val="FF0000"/>
                </a:solidFill>
              </a:rPr>
              <a:t>时延带宽积</a:t>
            </a:r>
            <a:r>
              <a:rPr lang="zh-CN" altLang="en-US" sz="2000" dirty="0"/>
              <a:t>又称为以比特为单位的链路长度</a:t>
            </a:r>
          </a:p>
          <a:p>
            <a:r>
              <a:rPr lang="zh-CN" altLang="en-US" sz="2000" dirty="0"/>
              <a:t>其值表示从发送端发出但尚未到达接收端的比特数，此时比特都位于管道中</a:t>
            </a:r>
          </a:p>
          <a:p>
            <a:r>
              <a:rPr lang="zh-CN" altLang="en-US" sz="2000" dirty="0"/>
              <a:t>只在代表链路的管道都充满比特时，链路才得到了充分利用</a:t>
            </a:r>
          </a:p>
        </p:txBody>
      </p:sp>
      <p:sp>
        <p:nvSpPr>
          <p:cNvPr id="4" name="Text Box 5"/>
          <p:cNvSpPr txBox="1">
            <a:spLocks noChangeArrowheads="1"/>
          </p:cNvSpPr>
          <p:nvPr/>
        </p:nvSpPr>
        <p:spPr bwMode="auto">
          <a:xfrm>
            <a:off x="1346200" y="87313"/>
            <a:ext cx="538604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一些应该了解的知识</a:t>
            </a:r>
            <a:r>
              <a:rPr lang="en-US" altLang="zh-CN" sz="1200" dirty="0">
                <a:ea typeface="幼圆" pitchFamily="49" charset="-122"/>
              </a:rPr>
              <a:t>&gt;&gt;</a:t>
            </a:r>
            <a:r>
              <a:rPr lang="zh-CN" altLang="en-US" sz="1200" dirty="0">
                <a:ea typeface="幼圆" pitchFamily="49" charset="-122"/>
                <a:hlinkClick r:id="rId5" action="ppaction://hlinksldjump"/>
              </a:rPr>
              <a:t>计算机网络的主要性能指标</a:t>
            </a:r>
            <a:endParaRPr lang="en-US" altLang="zh-CN" sz="1200" dirty="0">
              <a:ea typeface="幼圆" pitchFamily="49" charset="-122"/>
            </a:endParaRPr>
          </a:p>
        </p:txBody>
      </p:sp>
      <p:grpSp>
        <p:nvGrpSpPr>
          <p:cNvPr id="5" name="组合 4"/>
          <p:cNvGrpSpPr/>
          <p:nvPr/>
        </p:nvGrpSpPr>
        <p:grpSpPr>
          <a:xfrm>
            <a:off x="1043608" y="1770962"/>
            <a:ext cx="7791881" cy="2644902"/>
            <a:chOff x="1010193" y="1628800"/>
            <a:chExt cx="6749144" cy="2026258"/>
          </a:xfrm>
        </p:grpSpPr>
        <p:sp>
          <p:nvSpPr>
            <p:cNvPr id="6" name="圆角矩形 5"/>
            <p:cNvSpPr/>
            <p:nvPr/>
          </p:nvSpPr>
          <p:spPr>
            <a:xfrm>
              <a:off x="1010193" y="1628800"/>
              <a:ext cx="6749144" cy="2026258"/>
            </a:xfrm>
            <a:prstGeom prst="roundRect">
              <a:avLst/>
            </a:prstGeom>
            <a:solidFill>
              <a:srgbClr val="FFFF00"/>
            </a:solidFill>
            <a:ln w="25400" cap="flat" cmpd="sng" algn="ctr">
              <a:noFill/>
              <a:prstDash val="solid"/>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prstClr val="white"/>
                </a:solidFill>
                <a:effectLst/>
                <a:uLnTx/>
                <a:uFillTx/>
                <a:latin typeface="+mn-ea"/>
                <a:ea typeface="+mn-ea"/>
                <a:cs typeface="+mn-cs"/>
              </a:endParaRPr>
            </a:p>
          </p:txBody>
        </p:sp>
        <p:sp>
          <p:nvSpPr>
            <p:cNvPr id="7" name="AutoShape 37"/>
            <p:cNvSpPr>
              <a:spLocks noChangeArrowheads="1"/>
            </p:cNvSpPr>
            <p:nvPr/>
          </p:nvSpPr>
          <p:spPr bwMode="auto">
            <a:xfrm rot="16200000">
              <a:off x="4449423" y="696927"/>
              <a:ext cx="564106" cy="4572000"/>
            </a:xfrm>
            <a:prstGeom prst="can">
              <a:avLst>
                <a:gd name="adj" fmla="val 49784"/>
              </a:avLst>
            </a:prstGeom>
            <a:gradFill rotWithShape="1">
              <a:gsLst>
                <a:gs pos="0">
                  <a:srgbClr val="004776"/>
                </a:gs>
                <a:gs pos="50000">
                  <a:srgbClr val="0099FF"/>
                </a:gs>
                <a:gs pos="100000">
                  <a:srgbClr val="004776"/>
                </a:gs>
              </a:gsLst>
              <a:lin ang="0" scaled="1"/>
            </a:gradFill>
            <a:ln w="9525">
              <a:solidFill>
                <a:sysClr val="windowText" lastClr="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eaLnBrk="1" fontAlgn="auto" latinLnBrk="0" hangingPunct="1">
                <a:lnSpc>
                  <a:spcPct val="100000"/>
                </a:lnSpc>
                <a:spcBef>
                  <a:spcPct val="0"/>
                </a:spcBef>
                <a:spcAft>
                  <a:spcPts val="0"/>
                </a:spcAft>
                <a:buClrTx/>
                <a:buSzTx/>
                <a:buFontTx/>
                <a:buNone/>
                <a:tabLst/>
                <a:defRPr/>
              </a:pPr>
              <a:endParaRPr kumimoji="0" lang="zh-CN" altLang="en-US" sz="2000" b="1" i="0" u="none" strike="noStrike" kern="0" cap="none" spc="0" normalizeH="0" baseline="0" noProof="0" smtClean="0">
                <a:ln>
                  <a:noFill/>
                </a:ln>
                <a:solidFill>
                  <a:srgbClr val="1956B9"/>
                </a:solidFill>
                <a:effectLst/>
                <a:uLnTx/>
                <a:uFillTx/>
                <a:latin typeface="+mn-ea"/>
                <a:ea typeface="+mn-ea"/>
              </a:endParaRPr>
            </a:p>
          </p:txBody>
        </p:sp>
        <p:sp>
          <p:nvSpPr>
            <p:cNvPr id="8" name="Line 38"/>
            <p:cNvSpPr>
              <a:spLocks noChangeShapeType="1"/>
            </p:cNvSpPr>
            <p:nvPr/>
          </p:nvSpPr>
          <p:spPr bwMode="auto">
            <a:xfrm>
              <a:off x="2594701" y="2548473"/>
              <a:ext cx="4273550" cy="0"/>
            </a:xfrm>
            <a:prstGeom prst="line">
              <a:avLst/>
            </a:prstGeom>
            <a:noFill/>
            <a:ln w="25400">
              <a:solidFill>
                <a:srgbClr val="333399"/>
              </a:solidFill>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fontAlgn="auto">
                <a:spcBef>
                  <a:spcPts val="0"/>
                </a:spcBef>
                <a:spcAft>
                  <a:spcPts val="0"/>
                </a:spcAft>
                <a:buSzTx/>
                <a:buFontTx/>
                <a:buNone/>
                <a:defRPr/>
              </a:pPr>
              <a:endParaRPr kumimoji="0" lang="zh-CN" altLang="en-US" sz="2000" b="1">
                <a:ln>
                  <a:solidFill>
                    <a:srgbClr val="9BBB59"/>
                  </a:solidFill>
                </a:ln>
                <a:solidFill>
                  <a:srgbClr val="1956B9"/>
                </a:solidFill>
                <a:latin typeface="+mn-ea"/>
                <a:ea typeface="+mn-ea"/>
              </a:endParaRPr>
            </a:p>
          </p:txBody>
        </p:sp>
        <p:sp>
          <p:nvSpPr>
            <p:cNvPr id="9" name="Text Box 39"/>
            <p:cNvSpPr txBox="1">
              <a:spLocks noChangeArrowheads="1"/>
            </p:cNvSpPr>
            <p:nvPr/>
          </p:nvSpPr>
          <p:spPr bwMode="auto">
            <a:xfrm>
              <a:off x="3256689" y="2203985"/>
              <a:ext cx="3050302" cy="299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spcBef>
                  <a:spcPct val="0"/>
                </a:spcBef>
                <a:buSzTx/>
                <a:buFontTx/>
                <a:buNone/>
              </a:pPr>
              <a:r>
                <a:rPr kumimoji="0" lang="zh-CN" altLang="en-US" sz="2000" b="1" dirty="0">
                  <a:solidFill>
                    <a:prstClr val="black"/>
                  </a:solidFill>
                  <a:latin typeface="+mn-ea"/>
                  <a:ea typeface="+mn-ea"/>
                </a:rPr>
                <a:t>（传播）</a:t>
              </a:r>
              <a:r>
                <a:rPr kumimoji="0" lang="zh-CN" altLang="en-US" sz="2000" b="1" dirty="0" smtClean="0">
                  <a:solidFill>
                    <a:prstClr val="black"/>
                  </a:solidFill>
                  <a:latin typeface="+mn-ea"/>
                  <a:ea typeface="+mn-ea"/>
                </a:rPr>
                <a:t>时延（管道长度）</a:t>
              </a:r>
              <a:endParaRPr kumimoji="0" lang="zh-CN" altLang="en-US" sz="2000" b="1" dirty="0">
                <a:solidFill>
                  <a:prstClr val="black"/>
                </a:solidFill>
                <a:latin typeface="+mn-ea"/>
                <a:ea typeface="+mn-ea"/>
              </a:endParaRPr>
            </a:p>
          </p:txBody>
        </p:sp>
        <p:sp>
          <p:nvSpPr>
            <p:cNvPr id="10" name="Text Box 40"/>
            <p:cNvSpPr txBox="1">
              <a:spLocks noChangeArrowheads="1"/>
            </p:cNvSpPr>
            <p:nvPr/>
          </p:nvSpPr>
          <p:spPr bwMode="auto">
            <a:xfrm>
              <a:off x="4433026" y="2856448"/>
              <a:ext cx="658419" cy="299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spcBef>
                  <a:spcPct val="0"/>
                </a:spcBef>
                <a:buSzTx/>
                <a:buFontTx/>
                <a:buNone/>
              </a:pPr>
              <a:r>
                <a:rPr kumimoji="0" lang="zh-CN" altLang="en-US" sz="2000" b="1">
                  <a:solidFill>
                    <a:prstClr val="white"/>
                  </a:solidFill>
                  <a:latin typeface="+mn-ea"/>
                  <a:ea typeface="+mn-ea"/>
                </a:rPr>
                <a:t>链 路</a:t>
              </a:r>
            </a:p>
          </p:txBody>
        </p:sp>
        <p:sp>
          <p:nvSpPr>
            <p:cNvPr id="11" name="Text Box 41"/>
            <p:cNvSpPr txBox="1">
              <a:spLocks noChangeArrowheads="1"/>
            </p:cNvSpPr>
            <p:nvPr/>
          </p:nvSpPr>
          <p:spPr bwMode="auto">
            <a:xfrm>
              <a:off x="1010193" y="2286863"/>
              <a:ext cx="1584508" cy="529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spcBef>
                  <a:spcPct val="0"/>
                </a:spcBef>
                <a:buSzTx/>
                <a:buFontTx/>
                <a:buNone/>
              </a:pPr>
              <a:r>
                <a:rPr kumimoji="0" lang="zh-CN" altLang="en-US" sz="2000" b="1" dirty="0" smtClean="0">
                  <a:solidFill>
                    <a:prstClr val="black"/>
                  </a:solidFill>
                  <a:latin typeface="+mn-ea"/>
                  <a:ea typeface="+mn-ea"/>
                </a:rPr>
                <a:t>带宽</a:t>
              </a:r>
              <a:endParaRPr kumimoji="0" lang="en-US" altLang="zh-CN" sz="2000" b="1" dirty="0" smtClean="0">
                <a:solidFill>
                  <a:prstClr val="black"/>
                </a:solidFill>
                <a:latin typeface="+mn-ea"/>
                <a:ea typeface="+mn-ea"/>
              </a:endParaRPr>
            </a:p>
            <a:p>
              <a:pPr algn="ctr">
                <a:spcBef>
                  <a:spcPct val="0"/>
                </a:spcBef>
                <a:buSzTx/>
                <a:buFontTx/>
                <a:buNone/>
              </a:pPr>
              <a:r>
                <a:rPr kumimoji="0" lang="zh-CN" altLang="en-US" sz="2000" b="1" dirty="0" smtClean="0">
                  <a:solidFill>
                    <a:prstClr val="black"/>
                  </a:solidFill>
                  <a:latin typeface="+mn-ea"/>
                  <a:ea typeface="+mn-ea"/>
                </a:rPr>
                <a:t>（管道截面积）</a:t>
              </a:r>
              <a:endParaRPr kumimoji="0" lang="zh-CN" altLang="en-US" sz="2000" b="1" dirty="0">
                <a:solidFill>
                  <a:prstClr val="black"/>
                </a:solidFill>
                <a:latin typeface="+mn-ea"/>
                <a:ea typeface="+mn-ea"/>
              </a:endParaRPr>
            </a:p>
          </p:txBody>
        </p:sp>
        <p:sp>
          <p:nvSpPr>
            <p:cNvPr id="12" name="Line 42"/>
            <p:cNvSpPr>
              <a:spLocks noChangeShapeType="1"/>
            </p:cNvSpPr>
            <p:nvPr/>
          </p:nvSpPr>
          <p:spPr bwMode="auto">
            <a:xfrm>
              <a:off x="2229394" y="2810083"/>
              <a:ext cx="365307" cy="213052"/>
            </a:xfrm>
            <a:prstGeom prst="line">
              <a:avLst/>
            </a:prstGeom>
            <a:noFill/>
            <a:ln w="25400">
              <a:solidFill>
                <a:srgbClr val="333399"/>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fontAlgn="auto">
                <a:spcBef>
                  <a:spcPts val="0"/>
                </a:spcBef>
                <a:spcAft>
                  <a:spcPts val="0"/>
                </a:spcAft>
                <a:buSzTx/>
                <a:buFontTx/>
                <a:buNone/>
                <a:defRPr/>
              </a:pPr>
              <a:endParaRPr kumimoji="0" lang="zh-CN" altLang="en-US" sz="2000" b="1">
                <a:ln>
                  <a:solidFill>
                    <a:srgbClr val="9BBB59"/>
                  </a:solidFill>
                </a:ln>
                <a:solidFill>
                  <a:srgbClr val="1956B9"/>
                </a:solidFill>
                <a:latin typeface="+mn-ea"/>
                <a:ea typeface="+mn-ea"/>
              </a:endParaRPr>
            </a:p>
          </p:txBody>
        </p:sp>
        <p:sp>
          <p:nvSpPr>
            <p:cNvPr id="13" name="Text Box 43"/>
            <p:cNvSpPr txBox="1">
              <a:spLocks noChangeArrowheads="1"/>
            </p:cNvSpPr>
            <p:nvPr/>
          </p:nvSpPr>
          <p:spPr bwMode="auto">
            <a:xfrm>
              <a:off x="2695031" y="1711908"/>
              <a:ext cx="3721414" cy="345265"/>
            </a:xfrm>
            <a:prstGeom prst="rect">
              <a:avLst/>
            </a:prstGeom>
            <a:solidFill>
              <a:srgbClr val="92D050"/>
            </a:solidFill>
            <a:ln>
              <a:noFill/>
            </a:ln>
            <a:effectLst>
              <a:outerShdw blurRad="50800" dist="38100" dir="2700000" algn="tl" rotWithShape="0">
                <a:prstClr val="black">
                  <a:alpha val="40000"/>
                </a:prstClr>
              </a:outerShdw>
            </a:effectLs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l">
                <a:spcBef>
                  <a:spcPct val="0"/>
                </a:spcBef>
                <a:buSzTx/>
                <a:buFontTx/>
                <a:buNone/>
              </a:pPr>
              <a:r>
                <a:rPr kumimoji="0" lang="zh-CN" altLang="en-US" sz="2400" b="1" dirty="0">
                  <a:solidFill>
                    <a:srgbClr val="000099"/>
                  </a:solidFill>
                  <a:latin typeface="+mn-ea"/>
                  <a:ea typeface="+mn-ea"/>
                </a:rPr>
                <a:t>时延带宽积 </a:t>
              </a:r>
              <a:r>
                <a:rPr kumimoji="0" lang="en-US" altLang="zh-CN" sz="2400" b="1" dirty="0">
                  <a:solidFill>
                    <a:srgbClr val="000099"/>
                  </a:solidFill>
                  <a:latin typeface="+mn-ea"/>
                  <a:ea typeface="+mn-ea"/>
                </a:rPr>
                <a:t>= </a:t>
              </a:r>
              <a:r>
                <a:rPr kumimoji="0" lang="zh-CN" altLang="en-US" sz="2400" b="1" dirty="0">
                  <a:solidFill>
                    <a:srgbClr val="000099"/>
                  </a:solidFill>
                  <a:latin typeface="+mn-ea"/>
                  <a:ea typeface="+mn-ea"/>
                </a:rPr>
                <a:t>传播时延 </a:t>
              </a:r>
              <a:r>
                <a:rPr kumimoji="0" lang="zh-CN" altLang="en-US" sz="2400" b="1" dirty="0">
                  <a:solidFill>
                    <a:srgbClr val="000099"/>
                  </a:solidFill>
                  <a:latin typeface="+mn-ea"/>
                  <a:ea typeface="+mn-ea"/>
                  <a:sym typeface="Symbol" pitchFamily="18" charset="2"/>
                </a:rPr>
                <a:t> 带宽</a:t>
              </a:r>
            </a:p>
          </p:txBody>
        </p:sp>
        <p:sp>
          <p:nvSpPr>
            <p:cNvPr id="14" name="矩形 13"/>
            <p:cNvSpPr>
              <a:spLocks noChangeArrowheads="1"/>
            </p:cNvSpPr>
            <p:nvPr/>
          </p:nvSpPr>
          <p:spPr bwMode="auto">
            <a:xfrm>
              <a:off x="3630919" y="3355828"/>
              <a:ext cx="2181890" cy="299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0"/>
                </a:spcBef>
                <a:buSzTx/>
                <a:buFontTx/>
                <a:buNone/>
              </a:pPr>
              <a:r>
                <a:rPr kumimoji="0" lang="zh-CN" altLang="zh-CN" sz="2000" b="1" dirty="0">
                  <a:solidFill>
                    <a:prstClr val="black"/>
                  </a:solidFill>
                  <a:latin typeface="+mn-ea"/>
                  <a:ea typeface="+mn-ea"/>
                </a:rPr>
                <a:t>链路像一条空心管道</a:t>
              </a:r>
              <a:endParaRPr kumimoji="0" lang="zh-CN" altLang="en-US" sz="2000" b="1" dirty="0">
                <a:solidFill>
                  <a:prstClr val="black"/>
                </a:solidFill>
                <a:latin typeface="+mn-ea"/>
                <a:ea typeface="+mn-ea"/>
              </a:endParaRPr>
            </a:p>
          </p:txBody>
        </p:sp>
      </p:grpSp>
      <p:sp>
        <p:nvSpPr>
          <p:cNvPr id="15" name="Text Box 12"/>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2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Tree>
    <p:extLst>
      <p:ext uri="{BB962C8B-B14F-4D97-AF65-F5344CB8AC3E}">
        <p14:creationId xmlns:p14="http://schemas.microsoft.com/office/powerpoint/2010/main" val="614924359"/>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往返</a:t>
            </a:r>
            <a:r>
              <a:rPr lang="zh-CN" altLang="en-US" dirty="0" smtClean="0"/>
              <a:t>时间</a:t>
            </a:r>
            <a:r>
              <a:rPr lang="en-US" altLang="zh-CN" sz="3600" b="1" dirty="0" smtClean="0"/>
              <a:t>RTT</a:t>
            </a:r>
            <a:r>
              <a:rPr lang="en-US" altLang="zh-CN" dirty="0" smtClean="0"/>
              <a:t/>
            </a:r>
            <a:br>
              <a:rPr lang="en-US" altLang="zh-CN" dirty="0" smtClean="0"/>
            </a:br>
            <a:r>
              <a:rPr lang="en-US" altLang="zh-CN" sz="2800" b="1" dirty="0" smtClean="0"/>
              <a:t> </a:t>
            </a:r>
            <a:r>
              <a:rPr lang="en-US" altLang="zh-CN" sz="2800" b="1" dirty="0"/>
              <a:t>(Round-Trip Time)</a:t>
            </a:r>
            <a:endParaRPr lang="zh-CN" altLang="en-US" sz="2800" b="1" dirty="0"/>
          </a:p>
        </p:txBody>
      </p:sp>
      <p:sp>
        <p:nvSpPr>
          <p:cNvPr id="3" name="内容占位符 2"/>
          <p:cNvSpPr>
            <a:spLocks noGrp="1"/>
          </p:cNvSpPr>
          <p:nvPr>
            <p:ph idx="1"/>
          </p:nvPr>
        </p:nvSpPr>
        <p:spPr>
          <a:xfrm>
            <a:off x="809625" y="1773238"/>
            <a:ext cx="4264691" cy="1007690"/>
          </a:xfrm>
        </p:spPr>
        <p:txBody>
          <a:bodyPr/>
          <a:lstStyle/>
          <a:p>
            <a:pPr>
              <a:lnSpc>
                <a:spcPct val="150000"/>
              </a:lnSpc>
            </a:pPr>
            <a:r>
              <a:rPr lang="en-US" altLang="zh-CN" sz="2000" dirty="0"/>
              <a:t>RTT</a:t>
            </a:r>
            <a:r>
              <a:rPr lang="zh-CN" altLang="en-US" sz="2000" dirty="0"/>
              <a:t>表示从发送方发送完数据，到发送方收到来自接收方的确认总共经历的时间。</a:t>
            </a:r>
          </a:p>
        </p:txBody>
      </p:sp>
      <p:sp>
        <p:nvSpPr>
          <p:cNvPr id="4" name="Text Box 5"/>
          <p:cNvSpPr txBox="1">
            <a:spLocks noChangeArrowheads="1"/>
          </p:cNvSpPr>
          <p:nvPr/>
        </p:nvSpPr>
        <p:spPr bwMode="auto">
          <a:xfrm>
            <a:off x="1346200" y="87313"/>
            <a:ext cx="538604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dirty="0">
                <a:ea typeface="幼圆" pitchFamily="49" charset="-122"/>
                <a:hlinkClick r:id="rId3" action="ppaction://hlinksldjump"/>
              </a:rPr>
              <a:t>本章内容</a:t>
            </a:r>
            <a:r>
              <a:rPr lang="en-US" altLang="zh-CN" sz="1200" dirty="0">
                <a:ea typeface="幼圆" pitchFamily="49" charset="-122"/>
              </a:rPr>
              <a:t>&gt;&gt;</a:t>
            </a:r>
            <a:r>
              <a:rPr lang="zh-CN" altLang="en-US" sz="1200" dirty="0">
                <a:ea typeface="幼圆" pitchFamily="49" charset="-122"/>
                <a:hlinkClick r:id="rId4" action="ppaction://hlinksldjump"/>
              </a:rPr>
              <a:t>一些应该了解的知识</a:t>
            </a:r>
            <a:r>
              <a:rPr lang="en-US" altLang="zh-CN" sz="1200" dirty="0">
                <a:ea typeface="幼圆" pitchFamily="49" charset="-122"/>
              </a:rPr>
              <a:t>&gt;&gt;</a:t>
            </a:r>
            <a:r>
              <a:rPr lang="zh-CN" altLang="en-US" sz="1200" dirty="0">
                <a:ea typeface="幼圆" pitchFamily="49" charset="-122"/>
                <a:hlinkClick r:id="rId5" action="ppaction://hlinksldjump"/>
              </a:rPr>
              <a:t>计算机网络的主要性能指标</a:t>
            </a:r>
            <a:endParaRPr lang="en-US" altLang="zh-CN" sz="1200" dirty="0">
              <a:ea typeface="幼圆" pitchFamily="49" charset="-122"/>
            </a:endParaRPr>
          </a:p>
        </p:txBody>
      </p:sp>
      <p:grpSp>
        <p:nvGrpSpPr>
          <p:cNvPr id="5" name="组合 4"/>
          <p:cNvGrpSpPr/>
          <p:nvPr/>
        </p:nvGrpSpPr>
        <p:grpSpPr>
          <a:xfrm>
            <a:off x="5074316" y="2304366"/>
            <a:ext cx="4057502" cy="2781927"/>
            <a:chOff x="5217132" y="1241434"/>
            <a:chExt cx="4057502" cy="2781927"/>
          </a:xfrm>
        </p:grpSpPr>
        <p:cxnSp>
          <p:nvCxnSpPr>
            <p:cNvPr id="6" name="直接连接符 5"/>
            <p:cNvCxnSpPr/>
            <p:nvPr/>
          </p:nvCxnSpPr>
          <p:spPr>
            <a:xfrm flipH="1">
              <a:off x="6339846" y="2760145"/>
              <a:ext cx="2490652"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783982" y="2980344"/>
              <a:ext cx="2046517"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427623" y="3595848"/>
              <a:ext cx="3402878"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386361" y="3169710"/>
              <a:ext cx="444137"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427623" y="1863424"/>
              <a:ext cx="2958742"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6026342" y="2324978"/>
              <a:ext cx="757636"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383389" y="1241434"/>
              <a:ext cx="731290" cy="307777"/>
            </a:xfrm>
            <a:prstGeom prst="rect">
              <a:avLst/>
            </a:prstGeom>
          </p:spPr>
          <p:txBody>
            <a:bodyPr wrap="none">
              <a:spAutoFit/>
            </a:bodyPr>
            <a:lstStyle/>
            <a:p>
              <a:pPr>
                <a:buNone/>
              </a:pPr>
              <a:r>
                <a:rPr kumimoji="1" lang="zh-CN" altLang="en-US" sz="1400" b="1" dirty="0">
                  <a:latin typeface="+mn-lt"/>
                  <a:ea typeface="+mn-ea"/>
                </a:rPr>
                <a:t>结点 </a:t>
              </a:r>
              <a:r>
                <a:rPr kumimoji="1" lang="en-US" altLang="zh-CN" sz="1400" b="1" dirty="0">
                  <a:latin typeface="+mn-lt"/>
                  <a:ea typeface="+mn-ea"/>
                </a:rPr>
                <a:t>A</a:t>
              </a:r>
            </a:p>
          </p:txBody>
        </p:sp>
        <p:sp>
          <p:nvSpPr>
            <p:cNvPr id="13" name="矩形 12"/>
            <p:cNvSpPr/>
            <p:nvPr/>
          </p:nvSpPr>
          <p:spPr>
            <a:xfrm>
              <a:off x="8020716" y="1241434"/>
              <a:ext cx="720069" cy="307777"/>
            </a:xfrm>
            <a:prstGeom prst="rect">
              <a:avLst/>
            </a:prstGeom>
          </p:spPr>
          <p:txBody>
            <a:bodyPr wrap="none">
              <a:spAutoFit/>
            </a:bodyPr>
            <a:lstStyle/>
            <a:p>
              <a:pPr>
                <a:buNone/>
              </a:pPr>
              <a:r>
                <a:rPr kumimoji="1" lang="zh-CN" altLang="en-US" sz="1400" b="1" dirty="0">
                  <a:latin typeface="+mn-lt"/>
                  <a:ea typeface="+mn-ea"/>
                </a:rPr>
                <a:t>结点 </a:t>
              </a:r>
              <a:r>
                <a:rPr kumimoji="1" lang="en-US" altLang="zh-CN" sz="1400" b="1" dirty="0" smtClean="0">
                  <a:latin typeface="+mn-lt"/>
                  <a:ea typeface="+mn-ea"/>
                </a:rPr>
                <a:t>B</a:t>
              </a:r>
              <a:endParaRPr kumimoji="1" lang="en-US" altLang="zh-CN" sz="1400" b="1" dirty="0">
                <a:latin typeface="+mn-lt"/>
                <a:ea typeface="+mn-ea"/>
              </a:endParaRPr>
            </a:p>
          </p:txBody>
        </p:sp>
        <p:grpSp>
          <p:nvGrpSpPr>
            <p:cNvPr id="14" name="组合 13"/>
            <p:cNvGrpSpPr/>
            <p:nvPr/>
          </p:nvGrpSpPr>
          <p:grpSpPr>
            <a:xfrm>
              <a:off x="6698428" y="1628504"/>
              <a:ext cx="1774282" cy="2394857"/>
              <a:chOff x="6698428" y="1628504"/>
              <a:chExt cx="1774282" cy="2394857"/>
            </a:xfrm>
          </p:grpSpPr>
          <p:sp>
            <p:nvSpPr>
              <p:cNvPr id="30" name="平行四边形 29"/>
              <p:cNvSpPr/>
              <p:nvPr/>
            </p:nvSpPr>
            <p:spPr>
              <a:xfrm rot="900000" flipV="1">
                <a:off x="6698428" y="2085467"/>
                <a:ext cx="1774282" cy="444137"/>
              </a:xfrm>
              <a:prstGeom prst="parallelogram">
                <a:avLst>
                  <a:gd name="adj" fmla="val 26894"/>
                </a:avLst>
              </a:prstGeom>
              <a:solidFill>
                <a:srgbClr val="FFC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b="1"/>
              </a:p>
            </p:txBody>
          </p:sp>
          <p:cxnSp>
            <p:nvCxnSpPr>
              <p:cNvPr id="31" name="直接连接符 30"/>
              <p:cNvCxnSpPr/>
              <p:nvPr/>
            </p:nvCxnSpPr>
            <p:spPr>
              <a:xfrm>
                <a:off x="6783978" y="1628504"/>
                <a:ext cx="0" cy="23948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386357" y="1628504"/>
                <a:ext cx="0" cy="23948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平行四边形 32"/>
              <p:cNvSpPr/>
              <p:nvPr/>
            </p:nvSpPr>
            <p:spPr>
              <a:xfrm rot="20700000" flipH="1" flipV="1">
                <a:off x="6731852" y="3197906"/>
                <a:ext cx="1704669" cy="178367"/>
              </a:xfrm>
              <a:prstGeom prst="parallelogram">
                <a:avLst>
                  <a:gd name="adj" fmla="val 26894"/>
                </a:avLst>
              </a:prstGeom>
              <a:solidFill>
                <a:srgbClr val="00B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zh-CN" altLang="en-US" b="1"/>
              </a:p>
            </p:txBody>
          </p:sp>
          <p:sp>
            <p:nvSpPr>
              <p:cNvPr id="34" name="矩形 33"/>
              <p:cNvSpPr/>
              <p:nvPr/>
            </p:nvSpPr>
            <p:spPr>
              <a:xfrm rot="911734">
                <a:off x="7271892" y="2153091"/>
                <a:ext cx="543739" cy="307777"/>
              </a:xfrm>
              <a:prstGeom prst="rect">
                <a:avLst/>
              </a:prstGeom>
            </p:spPr>
            <p:txBody>
              <a:bodyPr wrap="none">
                <a:spAutoFit/>
              </a:bodyPr>
              <a:lstStyle/>
              <a:p>
                <a:pPr>
                  <a:buNone/>
                </a:pPr>
                <a:r>
                  <a:rPr kumimoji="1" lang="zh-CN" altLang="en-US" sz="1400" b="1" dirty="0" smtClean="0">
                    <a:latin typeface="+mn-lt"/>
                    <a:ea typeface="+mn-ea"/>
                  </a:rPr>
                  <a:t>数据</a:t>
                </a:r>
                <a:endParaRPr kumimoji="1" lang="en-US" altLang="zh-CN" sz="1400" b="1" dirty="0">
                  <a:latin typeface="+mn-lt"/>
                  <a:ea typeface="+mn-ea"/>
                </a:endParaRPr>
              </a:p>
            </p:txBody>
          </p:sp>
          <p:sp>
            <p:nvSpPr>
              <p:cNvPr id="35" name="矩形 34"/>
              <p:cNvSpPr/>
              <p:nvPr/>
            </p:nvSpPr>
            <p:spPr>
              <a:xfrm rot="20641677">
                <a:off x="7315436" y="3156193"/>
                <a:ext cx="492443" cy="276999"/>
              </a:xfrm>
              <a:prstGeom prst="rect">
                <a:avLst/>
              </a:prstGeom>
            </p:spPr>
            <p:txBody>
              <a:bodyPr wrap="none">
                <a:spAutoFit/>
              </a:bodyPr>
              <a:lstStyle/>
              <a:p>
                <a:pPr>
                  <a:buNone/>
                </a:pPr>
                <a:r>
                  <a:rPr kumimoji="1" lang="zh-CN" altLang="en-US" sz="1200" b="1" dirty="0" smtClean="0">
                    <a:latin typeface="+mn-lt"/>
                    <a:ea typeface="+mn-ea"/>
                  </a:rPr>
                  <a:t>确认</a:t>
                </a:r>
                <a:endParaRPr kumimoji="1" lang="en-US" altLang="zh-CN" sz="1200" b="1" dirty="0">
                  <a:latin typeface="+mn-lt"/>
                  <a:ea typeface="+mn-ea"/>
                </a:endParaRPr>
              </a:p>
            </p:txBody>
          </p:sp>
        </p:grpSp>
        <p:cxnSp>
          <p:nvCxnSpPr>
            <p:cNvPr id="15" name="直接箭头连接符 14"/>
            <p:cNvCxnSpPr/>
            <p:nvPr/>
          </p:nvCxnSpPr>
          <p:spPr>
            <a:xfrm>
              <a:off x="6561913" y="1863424"/>
              <a:ext cx="0" cy="443555"/>
            </a:xfrm>
            <a:prstGeom prst="straightConnector1">
              <a:avLst/>
            </a:prstGeom>
            <a:ln w="1905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6" name="直接箭头连接符 15"/>
            <p:cNvCxnSpPr/>
            <p:nvPr/>
          </p:nvCxnSpPr>
          <p:spPr>
            <a:xfrm>
              <a:off x="6561913" y="2308092"/>
              <a:ext cx="0" cy="443555"/>
            </a:xfrm>
            <a:prstGeom prst="straightConnector1">
              <a:avLst/>
            </a:prstGeom>
            <a:ln w="1905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7" name="直接箭头连接符 16"/>
            <p:cNvCxnSpPr/>
            <p:nvPr/>
          </p:nvCxnSpPr>
          <p:spPr>
            <a:xfrm>
              <a:off x="6561913" y="2771659"/>
              <a:ext cx="0" cy="822176"/>
            </a:xfrm>
            <a:prstGeom prst="straightConnector1">
              <a:avLst/>
            </a:prstGeom>
            <a:ln w="1905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8" name="直接箭头连接符 17"/>
            <p:cNvCxnSpPr/>
            <p:nvPr/>
          </p:nvCxnSpPr>
          <p:spPr>
            <a:xfrm>
              <a:off x="6213573" y="2324978"/>
              <a:ext cx="0" cy="1268857"/>
            </a:xfrm>
            <a:prstGeom prst="straightConnector1">
              <a:avLst/>
            </a:prstGeom>
            <a:ln w="19050">
              <a:solidFill>
                <a:srgbClr val="C00000"/>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19" name="直接箭头连接符 18"/>
            <p:cNvCxnSpPr/>
            <p:nvPr/>
          </p:nvCxnSpPr>
          <p:spPr>
            <a:xfrm>
              <a:off x="8621492" y="3169710"/>
              <a:ext cx="0" cy="424125"/>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cxnSp>
          <p:nvCxnSpPr>
            <p:cNvPr id="20" name="直接箭头连接符 19"/>
            <p:cNvCxnSpPr/>
            <p:nvPr/>
          </p:nvCxnSpPr>
          <p:spPr>
            <a:xfrm>
              <a:off x="8621492" y="2760145"/>
              <a:ext cx="0" cy="220199"/>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cxnSp>
          <p:nvCxnSpPr>
            <p:cNvPr id="21" name="直接箭头连接符 20"/>
            <p:cNvCxnSpPr/>
            <p:nvPr/>
          </p:nvCxnSpPr>
          <p:spPr>
            <a:xfrm>
              <a:off x="8621492" y="2980344"/>
              <a:ext cx="0" cy="189366"/>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sp>
          <p:nvSpPr>
            <p:cNvPr id="22" name="文本框 42"/>
            <p:cNvSpPr txBox="1"/>
            <p:nvPr/>
          </p:nvSpPr>
          <p:spPr>
            <a:xfrm>
              <a:off x="6100273" y="1898490"/>
              <a:ext cx="461554" cy="338554"/>
            </a:xfrm>
            <a:prstGeom prst="rect">
              <a:avLst/>
            </a:prstGeom>
            <a:noFill/>
          </p:spPr>
          <p:txBody>
            <a:bodyPr wrap="square" rtlCol="0">
              <a:spAutoFit/>
            </a:bodyPr>
            <a:lstStyle/>
            <a:p>
              <a:pPr algn="r">
                <a:buNone/>
              </a:pPr>
              <a:r>
                <a:rPr lang="en-US" altLang="zh-CN" sz="1600" b="1" dirty="0" err="1" smtClean="0">
                  <a:latin typeface="+mn-lt"/>
                  <a:ea typeface="+mn-ea"/>
                </a:rPr>
                <a:t>t</a:t>
              </a:r>
              <a:r>
                <a:rPr lang="en-US" altLang="zh-CN" sz="1400" b="1" baseline="-25000" dirty="0" err="1" smtClean="0">
                  <a:latin typeface="+mn-lt"/>
                  <a:ea typeface="+mn-ea"/>
                </a:rPr>
                <a:t>TA</a:t>
              </a:r>
              <a:endParaRPr lang="zh-CN" altLang="en-US" sz="1400" b="1" baseline="-25000" dirty="0">
                <a:latin typeface="+mn-lt"/>
                <a:ea typeface="+mn-ea"/>
              </a:endParaRPr>
            </a:p>
          </p:txBody>
        </p:sp>
        <p:sp>
          <p:nvSpPr>
            <p:cNvPr id="23" name="文本框 43"/>
            <p:cNvSpPr txBox="1"/>
            <p:nvPr/>
          </p:nvSpPr>
          <p:spPr>
            <a:xfrm>
              <a:off x="6100273" y="2360573"/>
              <a:ext cx="461554" cy="338554"/>
            </a:xfrm>
            <a:prstGeom prst="rect">
              <a:avLst/>
            </a:prstGeom>
            <a:noFill/>
          </p:spPr>
          <p:txBody>
            <a:bodyPr wrap="square" rtlCol="0">
              <a:spAutoFit/>
            </a:bodyPr>
            <a:lstStyle/>
            <a:p>
              <a:pPr algn="r">
                <a:buNone/>
              </a:pPr>
              <a:r>
                <a:rPr lang="en-US" altLang="zh-CN" sz="1600" b="1" dirty="0" err="1" smtClean="0">
                  <a:latin typeface="+mn-lt"/>
                  <a:ea typeface="+mn-ea"/>
                </a:rPr>
                <a:t>t</a:t>
              </a:r>
              <a:r>
                <a:rPr lang="en-US" altLang="zh-CN" sz="1400" b="1" baseline="-25000" dirty="0" err="1" smtClean="0">
                  <a:latin typeface="+mn-lt"/>
                  <a:ea typeface="+mn-ea"/>
                </a:rPr>
                <a:t>P</a:t>
              </a:r>
              <a:endParaRPr lang="zh-CN" altLang="en-US" sz="1400" b="1" baseline="-25000" dirty="0">
                <a:latin typeface="+mn-lt"/>
                <a:ea typeface="+mn-ea"/>
              </a:endParaRPr>
            </a:p>
          </p:txBody>
        </p:sp>
        <p:sp>
          <p:nvSpPr>
            <p:cNvPr id="24" name="文本框 44"/>
            <p:cNvSpPr txBox="1"/>
            <p:nvPr/>
          </p:nvSpPr>
          <p:spPr>
            <a:xfrm>
              <a:off x="8626506" y="3203786"/>
              <a:ext cx="461554" cy="338554"/>
            </a:xfrm>
            <a:prstGeom prst="rect">
              <a:avLst/>
            </a:prstGeom>
            <a:noFill/>
          </p:spPr>
          <p:txBody>
            <a:bodyPr wrap="square" rtlCol="0">
              <a:spAutoFit/>
            </a:bodyPr>
            <a:lstStyle/>
            <a:p>
              <a:pPr>
                <a:buNone/>
              </a:pPr>
              <a:r>
                <a:rPr lang="en-US" altLang="zh-CN" sz="1600" b="1" dirty="0" err="1" smtClean="0">
                  <a:latin typeface="+mn-lt"/>
                  <a:ea typeface="+mn-ea"/>
                </a:rPr>
                <a:t>t</a:t>
              </a:r>
              <a:r>
                <a:rPr lang="en-US" altLang="zh-CN" sz="1400" b="1" baseline="-25000" dirty="0" err="1" smtClean="0">
                  <a:latin typeface="+mn-lt"/>
                  <a:ea typeface="+mn-ea"/>
                </a:rPr>
                <a:t>P</a:t>
              </a:r>
              <a:endParaRPr lang="zh-CN" altLang="en-US" sz="1400" b="1" baseline="-25000" dirty="0">
                <a:latin typeface="+mn-lt"/>
                <a:ea typeface="+mn-ea"/>
              </a:endParaRPr>
            </a:p>
          </p:txBody>
        </p:sp>
        <p:sp>
          <p:nvSpPr>
            <p:cNvPr id="25" name="文本框 45"/>
            <p:cNvSpPr txBox="1"/>
            <p:nvPr/>
          </p:nvSpPr>
          <p:spPr>
            <a:xfrm>
              <a:off x="8626506" y="2687627"/>
              <a:ext cx="648128" cy="338554"/>
            </a:xfrm>
            <a:prstGeom prst="rect">
              <a:avLst/>
            </a:prstGeom>
            <a:noFill/>
          </p:spPr>
          <p:txBody>
            <a:bodyPr wrap="square" rtlCol="0">
              <a:spAutoFit/>
            </a:bodyPr>
            <a:lstStyle/>
            <a:p>
              <a:pPr>
                <a:buNone/>
              </a:pPr>
              <a:r>
                <a:rPr lang="en-US" altLang="zh-CN" sz="1600" b="1" dirty="0" err="1" smtClean="0">
                  <a:latin typeface="+mn-lt"/>
                  <a:ea typeface="+mn-ea"/>
                </a:rPr>
                <a:t>t</a:t>
              </a:r>
              <a:r>
                <a:rPr lang="en-US" altLang="zh-CN" sz="1600" b="1" baseline="-25000" dirty="0" err="1" smtClean="0">
                  <a:latin typeface="+mn-lt"/>
                  <a:ea typeface="+mn-ea"/>
                </a:rPr>
                <a:t>P</a:t>
              </a:r>
              <a:r>
                <a:rPr lang="en-US" altLang="zh-CN" sz="1400" b="1" baseline="-25000" dirty="0" err="1" smtClean="0">
                  <a:latin typeface="+mn-lt"/>
                  <a:ea typeface="+mn-ea"/>
                </a:rPr>
                <a:t>QB</a:t>
              </a:r>
              <a:endParaRPr lang="zh-CN" altLang="en-US" sz="1400" b="1" baseline="-25000" dirty="0">
                <a:latin typeface="+mn-lt"/>
                <a:ea typeface="+mn-ea"/>
              </a:endParaRPr>
            </a:p>
          </p:txBody>
        </p:sp>
        <p:sp>
          <p:nvSpPr>
            <p:cNvPr id="26" name="矩形 25"/>
            <p:cNvSpPr/>
            <p:nvPr/>
          </p:nvSpPr>
          <p:spPr>
            <a:xfrm>
              <a:off x="5747338" y="2592252"/>
              <a:ext cx="543739" cy="824841"/>
            </a:xfrm>
            <a:prstGeom prst="rect">
              <a:avLst/>
            </a:prstGeom>
          </p:spPr>
          <p:txBody>
            <a:bodyPr wrap="none">
              <a:spAutoFit/>
            </a:bodyPr>
            <a:lstStyle/>
            <a:p>
              <a:pPr>
                <a:buNone/>
              </a:pPr>
              <a:r>
                <a:rPr kumimoji="1" lang="zh-CN" altLang="en-US" sz="1400" b="1" dirty="0" smtClean="0">
                  <a:latin typeface="+mn-lt"/>
                  <a:ea typeface="+mn-ea"/>
                </a:rPr>
                <a:t>往返</a:t>
              </a:r>
              <a:endParaRPr kumimoji="1" lang="en-US" altLang="zh-CN" sz="1400" b="1" dirty="0" smtClean="0">
                <a:latin typeface="+mn-lt"/>
                <a:ea typeface="+mn-ea"/>
              </a:endParaRPr>
            </a:p>
            <a:p>
              <a:pPr>
                <a:buNone/>
              </a:pPr>
              <a:r>
                <a:rPr kumimoji="1" lang="zh-CN" altLang="en-US" sz="1400" b="1" dirty="0" smtClean="0">
                  <a:latin typeface="+mn-lt"/>
                  <a:ea typeface="+mn-ea"/>
                </a:rPr>
                <a:t>时间</a:t>
              </a:r>
              <a:endParaRPr kumimoji="1" lang="en-US" altLang="zh-CN" sz="1400" b="1" dirty="0" smtClean="0">
                <a:latin typeface="+mn-lt"/>
                <a:ea typeface="+mn-ea"/>
              </a:endParaRPr>
            </a:p>
            <a:p>
              <a:pPr>
                <a:buNone/>
              </a:pPr>
              <a:r>
                <a:rPr kumimoji="1" lang="en-US" altLang="zh-CN" sz="1400" b="1" dirty="0">
                  <a:latin typeface="+mn-lt"/>
                  <a:ea typeface="+mn-ea"/>
                </a:rPr>
                <a:t>RTT</a:t>
              </a:r>
            </a:p>
          </p:txBody>
        </p:sp>
        <p:sp>
          <p:nvSpPr>
            <p:cNvPr id="27" name="文本框 48"/>
            <p:cNvSpPr txBox="1"/>
            <p:nvPr/>
          </p:nvSpPr>
          <p:spPr>
            <a:xfrm>
              <a:off x="8626504" y="2881624"/>
              <a:ext cx="461554" cy="338554"/>
            </a:xfrm>
            <a:prstGeom prst="rect">
              <a:avLst/>
            </a:prstGeom>
            <a:noFill/>
          </p:spPr>
          <p:txBody>
            <a:bodyPr wrap="square" rtlCol="0">
              <a:spAutoFit/>
            </a:bodyPr>
            <a:lstStyle/>
            <a:p>
              <a:pPr>
                <a:buNone/>
              </a:pPr>
              <a:r>
                <a:rPr lang="en-US" altLang="zh-CN" sz="1600" b="1" dirty="0" err="1" smtClean="0">
                  <a:latin typeface="+mn-lt"/>
                  <a:ea typeface="+mn-ea"/>
                </a:rPr>
                <a:t>t</a:t>
              </a:r>
              <a:r>
                <a:rPr lang="en-US" altLang="zh-CN" sz="1400" b="1" baseline="-25000" dirty="0" err="1" smtClean="0">
                  <a:latin typeface="+mn-lt"/>
                  <a:ea typeface="+mn-ea"/>
                </a:rPr>
                <a:t>TB</a:t>
              </a:r>
              <a:endParaRPr lang="zh-CN" altLang="en-US" sz="1400" b="1" baseline="-25000" dirty="0">
                <a:latin typeface="+mn-lt"/>
                <a:ea typeface="+mn-ea"/>
              </a:endParaRPr>
            </a:p>
          </p:txBody>
        </p:sp>
        <p:cxnSp>
          <p:nvCxnSpPr>
            <p:cNvPr id="28" name="直接箭头连接符 27"/>
            <p:cNvCxnSpPr/>
            <p:nvPr/>
          </p:nvCxnSpPr>
          <p:spPr>
            <a:xfrm>
              <a:off x="5687628" y="1863424"/>
              <a:ext cx="0" cy="1730411"/>
            </a:xfrm>
            <a:prstGeom prst="straightConnector1">
              <a:avLst/>
            </a:prstGeom>
            <a:ln w="19050">
              <a:solidFill>
                <a:schemeClr val="tx2"/>
              </a:solidFill>
              <a:headEnd type="triangle"/>
              <a:tailEnd type="triangle"/>
            </a:ln>
          </p:spPr>
          <p:style>
            <a:lnRef idx="1">
              <a:schemeClr val="dk1"/>
            </a:lnRef>
            <a:fillRef idx="0">
              <a:schemeClr val="dk1"/>
            </a:fillRef>
            <a:effectRef idx="0">
              <a:schemeClr val="dk1"/>
            </a:effectRef>
            <a:fontRef idx="minor">
              <a:schemeClr val="tx1"/>
            </a:fontRef>
          </p:style>
        </p:cxnSp>
        <p:sp>
          <p:nvSpPr>
            <p:cNvPr id="29" name="矩形 28"/>
            <p:cNvSpPr/>
            <p:nvPr/>
          </p:nvSpPr>
          <p:spPr>
            <a:xfrm>
              <a:off x="5217132" y="2272997"/>
              <a:ext cx="560425" cy="954107"/>
            </a:xfrm>
            <a:prstGeom prst="rect">
              <a:avLst/>
            </a:prstGeom>
          </p:spPr>
          <p:txBody>
            <a:bodyPr wrap="square">
              <a:spAutoFit/>
            </a:bodyPr>
            <a:lstStyle/>
            <a:p>
              <a:pPr>
                <a:buNone/>
              </a:pPr>
              <a:r>
                <a:rPr kumimoji="1" lang="zh-CN" altLang="en-US" sz="1400" b="1" dirty="0" smtClean="0">
                  <a:latin typeface="+mn-lt"/>
                  <a:ea typeface="+mn-ea"/>
                </a:rPr>
                <a:t>成功发送的总时延</a:t>
              </a:r>
              <a:endParaRPr kumimoji="1" lang="en-US" altLang="zh-CN" sz="1400" b="1" dirty="0">
                <a:latin typeface="+mn-lt"/>
                <a:ea typeface="+mn-ea"/>
              </a:endParaRPr>
            </a:p>
          </p:txBody>
        </p:sp>
      </p:grpSp>
      <p:sp>
        <p:nvSpPr>
          <p:cNvPr id="36" name="矩形 35"/>
          <p:cNvSpPr/>
          <p:nvPr/>
        </p:nvSpPr>
        <p:spPr>
          <a:xfrm>
            <a:off x="755576" y="3551062"/>
            <a:ext cx="4294637" cy="2542234"/>
          </a:xfrm>
          <a:prstGeom prst="rect">
            <a:avLst/>
          </a:prstGeom>
          <a:ln>
            <a:solidFill>
              <a:srgbClr val="C00000"/>
            </a:solid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none">
            <a:spAutoFit/>
          </a:bodyPr>
          <a:lstStyle/>
          <a:p>
            <a:pPr>
              <a:lnSpc>
                <a:spcPts val="2400"/>
              </a:lnSpc>
              <a:buNone/>
            </a:pPr>
            <a:r>
              <a:rPr lang="zh-CN" altLang="en-US" sz="1600" b="1" dirty="0"/>
              <a:t>往返时间 </a:t>
            </a:r>
            <a:r>
              <a:rPr lang="en-US" altLang="zh-CN" sz="1600" b="1" dirty="0" smtClean="0"/>
              <a:t>RTT =   </a:t>
            </a:r>
            <a:r>
              <a:rPr lang="zh-CN" altLang="en-US" sz="1600" b="1" dirty="0" smtClean="0"/>
              <a:t>结点 </a:t>
            </a:r>
            <a:r>
              <a:rPr lang="en-US" altLang="zh-CN" sz="1600" b="1" dirty="0" smtClean="0"/>
              <a:t>A </a:t>
            </a:r>
            <a:r>
              <a:rPr lang="zh-CN" altLang="en-US" sz="1600" b="1" dirty="0" smtClean="0"/>
              <a:t>到 </a:t>
            </a:r>
            <a:r>
              <a:rPr lang="en-US" altLang="zh-CN" sz="1600" b="1" dirty="0" smtClean="0"/>
              <a:t>B </a:t>
            </a:r>
            <a:r>
              <a:rPr lang="zh-CN" altLang="en-US" sz="1600" b="1" dirty="0" smtClean="0"/>
              <a:t>的传播时延 </a:t>
            </a:r>
            <a:r>
              <a:rPr lang="en-US" altLang="zh-CN" sz="1600" b="1" dirty="0" err="1" smtClean="0"/>
              <a:t>t</a:t>
            </a:r>
            <a:r>
              <a:rPr lang="en-US" altLang="zh-CN" sz="1600" b="1" baseline="-25000" dirty="0" err="1" smtClean="0"/>
              <a:t>P</a:t>
            </a:r>
            <a:r>
              <a:rPr lang="en-US" altLang="zh-CN" sz="1600" b="1" dirty="0" smtClean="0"/>
              <a:t> </a:t>
            </a:r>
          </a:p>
          <a:p>
            <a:pPr>
              <a:lnSpc>
                <a:spcPts val="2400"/>
              </a:lnSpc>
              <a:buNone/>
            </a:pPr>
            <a:r>
              <a:rPr lang="en-US" altLang="zh-CN" sz="1600" b="1" dirty="0"/>
              <a:t> </a:t>
            </a:r>
            <a:r>
              <a:rPr lang="en-US" altLang="zh-CN" sz="1600" b="1" dirty="0" smtClean="0"/>
              <a:t>                        + </a:t>
            </a:r>
            <a:r>
              <a:rPr lang="zh-CN" altLang="en-US" sz="1600" b="1" dirty="0"/>
              <a:t>结点 </a:t>
            </a:r>
            <a:r>
              <a:rPr lang="en-US" altLang="zh-CN" sz="1600" b="1" dirty="0"/>
              <a:t>B </a:t>
            </a:r>
            <a:r>
              <a:rPr lang="zh-CN" altLang="en-US" sz="1600" b="1" dirty="0" smtClean="0"/>
              <a:t>处理时延 </a:t>
            </a:r>
            <a:r>
              <a:rPr lang="en-US" altLang="zh-CN" sz="1600" b="1" dirty="0" err="1" smtClean="0"/>
              <a:t>t</a:t>
            </a:r>
            <a:r>
              <a:rPr lang="en-US" altLang="zh-CN" sz="1600" b="1" baseline="-25000" dirty="0" err="1" smtClean="0"/>
              <a:t>PQB</a:t>
            </a:r>
            <a:r>
              <a:rPr lang="en-US" altLang="zh-CN" sz="1600" b="1" dirty="0" smtClean="0"/>
              <a:t> </a:t>
            </a:r>
          </a:p>
          <a:p>
            <a:pPr>
              <a:lnSpc>
                <a:spcPts val="2400"/>
              </a:lnSpc>
              <a:buNone/>
            </a:pPr>
            <a:r>
              <a:rPr lang="en-US" altLang="zh-CN" sz="1600" b="1" dirty="0"/>
              <a:t> </a:t>
            </a:r>
            <a:r>
              <a:rPr lang="en-US" altLang="zh-CN" sz="1600" b="1" dirty="0" smtClean="0"/>
              <a:t>                        + </a:t>
            </a:r>
            <a:r>
              <a:rPr lang="zh-CN" altLang="en-US" sz="1600" b="1" dirty="0" smtClean="0"/>
              <a:t>结点 </a:t>
            </a:r>
            <a:r>
              <a:rPr lang="en-US" altLang="zh-CN" sz="1600" b="1" dirty="0" smtClean="0"/>
              <a:t>B </a:t>
            </a:r>
            <a:r>
              <a:rPr lang="zh-CN" altLang="en-US" sz="1600" b="1" dirty="0"/>
              <a:t>发送</a:t>
            </a:r>
            <a:r>
              <a:rPr lang="zh-CN" altLang="en-US" sz="1600" b="1" dirty="0" smtClean="0"/>
              <a:t>时延 </a:t>
            </a:r>
            <a:r>
              <a:rPr lang="en-US" altLang="zh-CN" sz="1600" b="1" dirty="0" err="1" smtClean="0"/>
              <a:t>t</a:t>
            </a:r>
            <a:r>
              <a:rPr lang="en-US" altLang="zh-CN" sz="1600" b="1" baseline="-25000" dirty="0" err="1" smtClean="0"/>
              <a:t>TB</a:t>
            </a:r>
            <a:r>
              <a:rPr lang="en-US" altLang="zh-CN" sz="1600" b="1" dirty="0" smtClean="0"/>
              <a:t> </a:t>
            </a:r>
            <a:endParaRPr lang="en-US" altLang="zh-CN" sz="1600" b="1" dirty="0"/>
          </a:p>
          <a:p>
            <a:pPr>
              <a:lnSpc>
                <a:spcPts val="2400"/>
              </a:lnSpc>
              <a:buNone/>
            </a:pPr>
            <a:r>
              <a:rPr lang="en-US" altLang="zh-CN" sz="1600" b="1" dirty="0"/>
              <a:t>                         </a:t>
            </a:r>
            <a:r>
              <a:rPr lang="en-US" altLang="zh-CN" sz="1600" b="1" dirty="0" smtClean="0"/>
              <a:t>+ </a:t>
            </a:r>
            <a:r>
              <a:rPr lang="zh-CN" altLang="en-US" sz="1600" b="1" dirty="0"/>
              <a:t>结点 </a:t>
            </a:r>
            <a:r>
              <a:rPr lang="en-US" altLang="zh-CN" sz="1600" b="1" dirty="0" smtClean="0"/>
              <a:t>B </a:t>
            </a:r>
            <a:r>
              <a:rPr lang="zh-CN" altLang="en-US" sz="1600" b="1" dirty="0" smtClean="0"/>
              <a:t>到 </a:t>
            </a:r>
            <a:r>
              <a:rPr lang="en-US" altLang="zh-CN" sz="1600" b="1" dirty="0" smtClean="0"/>
              <a:t>A </a:t>
            </a:r>
            <a:r>
              <a:rPr lang="zh-CN" altLang="en-US" sz="1600" b="1" dirty="0" smtClean="0"/>
              <a:t>的传播时延 </a:t>
            </a:r>
            <a:r>
              <a:rPr lang="en-US" altLang="zh-CN" sz="1600" b="1" dirty="0" err="1" smtClean="0"/>
              <a:t>t</a:t>
            </a:r>
            <a:r>
              <a:rPr lang="en-US" altLang="zh-CN" sz="1600" b="1" baseline="-25000" dirty="0" err="1" smtClean="0"/>
              <a:t>P</a:t>
            </a:r>
            <a:r>
              <a:rPr lang="en-US" altLang="zh-CN" sz="1600" b="1" dirty="0" smtClean="0"/>
              <a:t> </a:t>
            </a:r>
          </a:p>
          <a:p>
            <a:pPr>
              <a:lnSpc>
                <a:spcPts val="2400"/>
              </a:lnSpc>
              <a:buNone/>
            </a:pPr>
            <a:r>
              <a:rPr lang="en-US" altLang="zh-CN" sz="1600" b="1" dirty="0" smtClean="0"/>
              <a:t>     </a:t>
            </a:r>
            <a:r>
              <a:rPr lang="en-US" altLang="zh-CN" sz="1600" b="1" dirty="0" smtClean="0"/>
              <a:t>                  </a:t>
            </a:r>
            <a:r>
              <a:rPr lang="en-US" altLang="zh-CN" sz="1600" b="1" dirty="0" smtClean="0"/>
              <a:t>=   </a:t>
            </a:r>
            <a:r>
              <a:rPr lang="en-US" altLang="zh-CN" sz="1600" b="1" dirty="0" smtClean="0"/>
              <a:t>2 </a:t>
            </a:r>
            <a:r>
              <a:rPr lang="en-US" altLang="zh-CN" sz="1600" b="1" dirty="0" smtClean="0"/>
              <a:t>x </a:t>
            </a:r>
            <a:r>
              <a:rPr lang="zh-CN" altLang="en-US" sz="1600" b="1" dirty="0" smtClean="0"/>
              <a:t>传播</a:t>
            </a:r>
            <a:r>
              <a:rPr lang="zh-CN" altLang="en-US" sz="1600" b="1" dirty="0"/>
              <a:t>时延 </a:t>
            </a:r>
            <a:r>
              <a:rPr lang="en-US" altLang="zh-CN" sz="1600" b="1" dirty="0" err="1"/>
              <a:t>t</a:t>
            </a:r>
            <a:r>
              <a:rPr lang="en-US" altLang="zh-CN" sz="1600" b="1" baseline="-25000" dirty="0" err="1"/>
              <a:t>P</a:t>
            </a:r>
            <a:r>
              <a:rPr lang="en-US" altLang="zh-CN" sz="1600" b="1" dirty="0"/>
              <a:t> </a:t>
            </a:r>
          </a:p>
          <a:p>
            <a:pPr>
              <a:lnSpc>
                <a:spcPts val="2400"/>
              </a:lnSpc>
              <a:buNone/>
            </a:pPr>
            <a:r>
              <a:rPr lang="en-US" altLang="zh-CN" sz="1600" b="1" dirty="0" smtClean="0"/>
              <a:t>                         + </a:t>
            </a:r>
            <a:r>
              <a:rPr lang="zh-CN" altLang="en-US" sz="1600" b="1" dirty="0" smtClean="0"/>
              <a:t>结点 </a:t>
            </a:r>
            <a:r>
              <a:rPr lang="en-US" altLang="zh-CN" sz="1600" b="1" dirty="0"/>
              <a:t>B </a:t>
            </a:r>
            <a:r>
              <a:rPr lang="zh-CN" altLang="en-US" sz="1600" b="1" dirty="0" smtClean="0"/>
              <a:t>处理时延 </a:t>
            </a:r>
            <a:r>
              <a:rPr lang="en-US" altLang="zh-CN" sz="1600" b="1" dirty="0" err="1"/>
              <a:t>t</a:t>
            </a:r>
            <a:r>
              <a:rPr lang="en-US" altLang="zh-CN" sz="1600" b="1" baseline="-25000" dirty="0" err="1"/>
              <a:t>PQB</a:t>
            </a:r>
            <a:r>
              <a:rPr lang="en-US" altLang="zh-CN" sz="1600" b="1" dirty="0"/>
              <a:t> </a:t>
            </a:r>
          </a:p>
          <a:p>
            <a:pPr>
              <a:lnSpc>
                <a:spcPts val="2400"/>
              </a:lnSpc>
              <a:buNone/>
            </a:pPr>
            <a:r>
              <a:rPr lang="en-US" altLang="zh-CN" sz="1600" b="1" dirty="0"/>
              <a:t>                         + </a:t>
            </a:r>
            <a:r>
              <a:rPr lang="zh-CN" altLang="en-US" sz="1600" b="1" dirty="0"/>
              <a:t>结点 </a:t>
            </a:r>
            <a:r>
              <a:rPr lang="en-US" altLang="zh-CN" sz="1600" b="1" dirty="0"/>
              <a:t>B </a:t>
            </a:r>
            <a:r>
              <a:rPr lang="zh-CN" altLang="en-US" sz="1600" b="1" dirty="0"/>
              <a:t>发送时延 </a:t>
            </a:r>
            <a:r>
              <a:rPr lang="en-US" altLang="zh-CN" sz="1600" b="1" dirty="0" err="1"/>
              <a:t>t</a:t>
            </a:r>
            <a:r>
              <a:rPr lang="en-US" altLang="zh-CN" sz="1600" b="1" baseline="-25000" dirty="0" err="1"/>
              <a:t>TB</a:t>
            </a:r>
            <a:r>
              <a:rPr lang="en-US" altLang="zh-CN" sz="1600" b="1" dirty="0"/>
              <a:t> </a:t>
            </a:r>
          </a:p>
        </p:txBody>
      </p:sp>
      <p:sp>
        <p:nvSpPr>
          <p:cNvPr id="37" name="Text Box 12"/>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2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2</a:t>
            </a:r>
            <a:endParaRPr lang="en-US" altLang="zh-CN" sz="1200" dirty="0">
              <a:latin typeface="幼圆" pitchFamily="49" charset="-122"/>
              <a:ea typeface="幼圆" pitchFamily="49" charset="-122"/>
            </a:endParaRPr>
          </a:p>
        </p:txBody>
      </p:sp>
    </p:spTree>
    <p:extLst>
      <p:ext uri="{BB962C8B-B14F-4D97-AF65-F5344CB8AC3E}">
        <p14:creationId xmlns:p14="http://schemas.microsoft.com/office/powerpoint/2010/main" val="1875013717"/>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Grp="1" noChangeArrowheads="1"/>
          </p:cNvSpPr>
          <p:nvPr>
            <p:ph type="title"/>
          </p:nvPr>
        </p:nvSpPr>
        <p:spPr/>
        <p:txBody>
          <a:bodyPr/>
          <a:lstStyle/>
          <a:p>
            <a:r>
              <a:rPr lang="zh-CN" altLang="en-US">
                <a:latin typeface="宋体" pitchFamily="2" charset="-122"/>
              </a:rPr>
              <a:t>计算机网络的标准化</a:t>
            </a:r>
          </a:p>
        </p:txBody>
      </p:sp>
      <p:sp>
        <p:nvSpPr>
          <p:cNvPr id="366597" name="Rectangle 5"/>
          <p:cNvSpPr>
            <a:spLocks noGrp="1" noChangeArrowheads="1"/>
          </p:cNvSpPr>
          <p:nvPr>
            <p:ph type="body" idx="1"/>
          </p:nvPr>
        </p:nvSpPr>
        <p:spPr/>
        <p:txBody>
          <a:bodyPr/>
          <a:lstStyle/>
          <a:p>
            <a:pPr>
              <a:lnSpc>
                <a:spcPct val="110000"/>
              </a:lnSpc>
              <a:buClr>
                <a:srgbClr val="FF0000"/>
              </a:buClr>
            </a:pPr>
            <a:r>
              <a:rPr lang="zh-CN" altLang="en-US">
                <a:solidFill>
                  <a:srgbClr val="FF0000"/>
                </a:solidFill>
                <a:effectLst>
                  <a:outerShdw blurRad="38100" dist="38100" dir="2700000" algn="tl">
                    <a:srgbClr val="C0C0C0"/>
                  </a:outerShdw>
                </a:effectLst>
              </a:rPr>
              <a:t>电信界最有影响的组织</a:t>
            </a:r>
          </a:p>
          <a:p>
            <a:pPr lvl="1">
              <a:lnSpc>
                <a:spcPct val="110000"/>
              </a:lnSpc>
            </a:pPr>
            <a:r>
              <a:rPr lang="zh-CN" altLang="en-US">
                <a:hlinkClick r:id="rId3" action="ppaction://hlinksldjump"/>
              </a:rPr>
              <a:t>国际电信联盟</a:t>
            </a:r>
            <a:r>
              <a:rPr lang="zh-CN" altLang="en-US"/>
              <a:t>（</a:t>
            </a:r>
            <a:r>
              <a:rPr lang="en-US" altLang="zh-CN"/>
              <a:t>ITU</a:t>
            </a:r>
            <a:r>
              <a:rPr lang="zh-CN" altLang="en-US"/>
              <a:t>）</a:t>
            </a:r>
          </a:p>
          <a:p>
            <a:pPr>
              <a:lnSpc>
                <a:spcPct val="110000"/>
              </a:lnSpc>
              <a:buClr>
                <a:srgbClr val="FF0000"/>
              </a:buClr>
            </a:pPr>
            <a:r>
              <a:rPr lang="zh-CN" altLang="en-US">
                <a:solidFill>
                  <a:srgbClr val="FF0000"/>
                </a:solidFill>
                <a:effectLst>
                  <a:outerShdw blurRad="38100" dist="38100" dir="2700000" algn="tl">
                    <a:srgbClr val="C0C0C0"/>
                  </a:outerShdw>
                </a:effectLst>
              </a:rPr>
              <a:t>国际标准界最有影响的组织</a:t>
            </a:r>
          </a:p>
          <a:p>
            <a:pPr lvl="1">
              <a:lnSpc>
                <a:spcPct val="110000"/>
              </a:lnSpc>
            </a:pPr>
            <a:r>
              <a:rPr lang="zh-CN" altLang="en-US">
                <a:hlinkClick r:id="rId4" action="ppaction://hlinksldjump"/>
              </a:rPr>
              <a:t>国际标准化组织</a:t>
            </a:r>
            <a:r>
              <a:rPr lang="zh-CN" altLang="en-US"/>
              <a:t>（</a:t>
            </a:r>
            <a:r>
              <a:rPr lang="en-US" altLang="zh-CN"/>
              <a:t>ISO</a:t>
            </a:r>
            <a:r>
              <a:rPr lang="zh-CN" altLang="en-US"/>
              <a:t>）</a:t>
            </a:r>
          </a:p>
          <a:p>
            <a:pPr lvl="1">
              <a:lnSpc>
                <a:spcPct val="110000"/>
              </a:lnSpc>
            </a:pPr>
            <a:r>
              <a:rPr lang="zh-CN" altLang="en-US">
                <a:hlinkClick r:id="rId5" action="ppaction://hlinksldjump"/>
              </a:rPr>
              <a:t>电器和电子工程师协会</a:t>
            </a:r>
            <a:r>
              <a:rPr lang="zh-CN" altLang="en-US"/>
              <a:t>（</a:t>
            </a:r>
            <a:r>
              <a:rPr lang="en-US" altLang="zh-CN"/>
              <a:t>IEEE</a:t>
            </a:r>
            <a:r>
              <a:rPr lang="zh-CN" altLang="en-US"/>
              <a:t>）</a:t>
            </a:r>
          </a:p>
          <a:p>
            <a:pPr>
              <a:lnSpc>
                <a:spcPct val="110000"/>
              </a:lnSpc>
              <a:buClr>
                <a:srgbClr val="FF0000"/>
              </a:buClr>
            </a:pPr>
            <a:r>
              <a:rPr lang="zh-CN" altLang="en-US">
                <a:solidFill>
                  <a:srgbClr val="FF0000"/>
                </a:solidFill>
                <a:effectLst>
                  <a:outerShdw blurRad="38100" dist="38100" dir="2700000" algn="tl">
                    <a:srgbClr val="C0C0C0"/>
                  </a:outerShdw>
                </a:effectLst>
              </a:rPr>
              <a:t>因特网标准界最有影响的组织</a:t>
            </a:r>
          </a:p>
          <a:p>
            <a:pPr lvl="1">
              <a:lnSpc>
                <a:spcPct val="110000"/>
              </a:lnSpc>
              <a:buFont typeface="Wingdings" pitchFamily="2" charset="2"/>
              <a:buChar char="Ø"/>
            </a:pPr>
            <a:r>
              <a:rPr lang="en-US" altLang="zh-CN">
                <a:hlinkClick r:id="rId6" action="ppaction://hlinksldjump"/>
              </a:rPr>
              <a:t>Internet</a:t>
            </a:r>
            <a:r>
              <a:rPr lang="zh-CN" altLang="en-US">
                <a:hlinkClick r:id="rId6" action="ppaction://hlinksldjump"/>
              </a:rPr>
              <a:t>协会</a:t>
            </a:r>
            <a:endParaRPr lang="zh-CN" altLang="en-US"/>
          </a:p>
        </p:txBody>
      </p:sp>
      <p:sp>
        <p:nvSpPr>
          <p:cNvPr id="366598"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7" action="ppaction://hlinksldjump"/>
              </a:rPr>
              <a:t>本章内容</a:t>
            </a:r>
            <a:r>
              <a:rPr lang="en-US" altLang="zh-CN" sz="1200">
                <a:ea typeface="幼圆" pitchFamily="49" charset="-122"/>
              </a:rPr>
              <a:t>&gt;&gt;</a:t>
            </a:r>
            <a:r>
              <a:rPr lang="zh-CN" altLang="en-US" sz="1200">
                <a:ea typeface="幼圆" pitchFamily="49" charset="-122"/>
                <a:hlinkClick r:id="rId8" action="ppaction://hlinksldjump"/>
              </a:rPr>
              <a:t>一些应该了解的知识</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ChangeArrowheads="1"/>
          </p:cNvSpPr>
          <p:nvPr>
            <p:ph type="title"/>
          </p:nvPr>
        </p:nvSpPr>
        <p:spPr/>
        <p:txBody>
          <a:bodyPr/>
          <a:lstStyle/>
          <a:p>
            <a:r>
              <a:rPr lang="zh-CN" altLang="en-US">
                <a:latin typeface="宋体" pitchFamily="2" charset="-122"/>
              </a:rPr>
              <a:t>国际电信联盟</a:t>
            </a:r>
            <a:br>
              <a:rPr lang="zh-CN" altLang="en-US">
                <a:latin typeface="宋体" pitchFamily="2" charset="-122"/>
              </a:rPr>
            </a:br>
            <a:r>
              <a:rPr lang="zh-CN" altLang="en-US" sz="3200"/>
              <a:t>（</a:t>
            </a:r>
            <a:r>
              <a:rPr lang="en-US" altLang="zh-CN" sz="3200"/>
              <a:t>ITU</a:t>
            </a:r>
            <a:r>
              <a:rPr lang="zh-CN" altLang="en-US" sz="3200"/>
              <a:t>）</a:t>
            </a:r>
          </a:p>
        </p:txBody>
      </p:sp>
      <p:sp>
        <p:nvSpPr>
          <p:cNvPr id="367621" name="Rectangle 5"/>
          <p:cNvSpPr>
            <a:spLocks noGrp="1" noChangeArrowheads="1"/>
          </p:cNvSpPr>
          <p:nvPr>
            <p:ph type="body" idx="1"/>
          </p:nvPr>
        </p:nvSpPr>
        <p:spPr>
          <a:xfrm>
            <a:off x="809625" y="1773238"/>
            <a:ext cx="7958138" cy="4679950"/>
          </a:xfrm>
        </p:spPr>
        <p:txBody>
          <a:bodyPr/>
          <a:lstStyle/>
          <a:p>
            <a:pPr>
              <a:lnSpc>
                <a:spcPct val="105000"/>
              </a:lnSpc>
            </a:pPr>
            <a:r>
              <a:rPr lang="zh-CN" altLang="en-US" sz="2400" dirty="0">
                <a:solidFill>
                  <a:srgbClr val="FF0000"/>
                </a:solidFill>
                <a:effectLst>
                  <a:outerShdw blurRad="38100" dist="38100" dir="2700000" algn="tl">
                    <a:srgbClr val="C0C0C0"/>
                  </a:outerShdw>
                </a:effectLst>
              </a:rPr>
              <a:t>目的</a:t>
            </a:r>
            <a:r>
              <a:rPr lang="zh-CN" altLang="en-US" sz="2400" dirty="0"/>
              <a:t>：标准化国际电信（</a:t>
            </a:r>
            <a:r>
              <a:rPr lang="en-US" altLang="zh-CN" sz="2400" dirty="0">
                <a:hlinkClick r:id="rId3"/>
              </a:rPr>
              <a:t>http://www.itu.int/</a:t>
            </a:r>
            <a:r>
              <a:rPr lang="en-US" altLang="zh-CN" sz="2400" dirty="0"/>
              <a:t> </a:t>
            </a:r>
            <a:r>
              <a:rPr lang="zh-CN" altLang="en-US" sz="2400" dirty="0"/>
              <a:t>）。</a:t>
            </a:r>
          </a:p>
          <a:p>
            <a:pPr>
              <a:lnSpc>
                <a:spcPct val="105000"/>
              </a:lnSpc>
            </a:pPr>
            <a:r>
              <a:rPr lang="zh-CN" altLang="en-US" sz="2400" dirty="0">
                <a:solidFill>
                  <a:srgbClr val="FF0000"/>
                </a:solidFill>
                <a:effectLst>
                  <a:outerShdw blurRad="38100" dist="38100" dir="2700000" algn="tl">
                    <a:srgbClr val="C0C0C0"/>
                  </a:outerShdw>
                </a:effectLst>
              </a:rPr>
              <a:t>组织结构</a:t>
            </a:r>
          </a:p>
          <a:p>
            <a:pPr>
              <a:lnSpc>
                <a:spcPct val="105000"/>
              </a:lnSpc>
              <a:buFont typeface="Wingdings" pitchFamily="2" charset="2"/>
              <a:buNone/>
            </a:pPr>
            <a:r>
              <a:rPr lang="zh-CN" altLang="en-US" sz="2400" dirty="0"/>
              <a:t>     下有三个主要部门：</a:t>
            </a:r>
          </a:p>
          <a:p>
            <a:pPr lvl="1">
              <a:lnSpc>
                <a:spcPct val="105000"/>
              </a:lnSpc>
              <a:buClr>
                <a:srgbClr val="FF0000"/>
              </a:buClr>
              <a:buFont typeface="Wingdings" pitchFamily="2" charset="2"/>
              <a:buChar char="Ø"/>
            </a:pPr>
            <a:r>
              <a:rPr lang="zh-CN" altLang="en-US" sz="2400" dirty="0">
                <a:solidFill>
                  <a:srgbClr val="0000FF"/>
                </a:solidFill>
                <a:effectLst>
                  <a:outerShdw blurRad="38100" dist="38100" dir="2700000" algn="tl">
                    <a:srgbClr val="C0C0C0"/>
                  </a:outerShdw>
                </a:effectLst>
              </a:rPr>
              <a:t>无线通信部门（</a:t>
            </a:r>
            <a:r>
              <a:rPr lang="en-US" altLang="zh-CN" sz="2400" dirty="0">
                <a:solidFill>
                  <a:srgbClr val="0000FF"/>
                </a:solidFill>
                <a:effectLst>
                  <a:outerShdw blurRad="38100" dist="38100" dir="2700000" algn="tl">
                    <a:srgbClr val="C0C0C0"/>
                  </a:outerShdw>
                </a:effectLst>
              </a:rPr>
              <a:t>ITU-R</a:t>
            </a:r>
            <a:r>
              <a:rPr lang="zh-CN" altLang="en-US" sz="2400" dirty="0">
                <a:solidFill>
                  <a:srgbClr val="0000FF"/>
                </a:solidFill>
                <a:effectLst>
                  <a:outerShdw blurRad="38100" dist="38100" dir="2700000" algn="tl">
                    <a:srgbClr val="C0C0C0"/>
                  </a:outerShdw>
                </a:effectLst>
              </a:rPr>
              <a:t>）</a:t>
            </a:r>
          </a:p>
          <a:p>
            <a:pPr lvl="1">
              <a:lnSpc>
                <a:spcPct val="105000"/>
              </a:lnSpc>
              <a:buFont typeface="Wingdings" pitchFamily="2" charset="2"/>
              <a:buNone/>
            </a:pPr>
            <a:r>
              <a:rPr lang="zh-CN" altLang="en-US" sz="2400" dirty="0"/>
              <a:t>   负责为世界范围的利益竞争组织分配无线频率。</a:t>
            </a:r>
          </a:p>
          <a:p>
            <a:pPr lvl="1">
              <a:lnSpc>
                <a:spcPct val="105000"/>
              </a:lnSpc>
              <a:buClr>
                <a:srgbClr val="FF0000"/>
              </a:buClr>
              <a:buFont typeface="Wingdings" pitchFamily="2" charset="2"/>
              <a:buChar char="Ø"/>
            </a:pPr>
            <a:r>
              <a:rPr lang="zh-CN" altLang="en-US" sz="2400" dirty="0">
                <a:solidFill>
                  <a:srgbClr val="0000FF"/>
                </a:solidFill>
                <a:effectLst>
                  <a:outerShdw blurRad="38100" dist="38100" dir="2700000" algn="tl">
                    <a:srgbClr val="C0C0C0"/>
                  </a:outerShdw>
                </a:effectLst>
              </a:rPr>
              <a:t>电信标准化部门（</a:t>
            </a:r>
            <a:r>
              <a:rPr lang="en-US" altLang="zh-CN" sz="2400" dirty="0">
                <a:solidFill>
                  <a:srgbClr val="0000FF"/>
                </a:solidFill>
                <a:effectLst>
                  <a:outerShdw blurRad="38100" dist="38100" dir="2700000" algn="tl">
                    <a:srgbClr val="C0C0C0"/>
                  </a:outerShdw>
                </a:effectLst>
              </a:rPr>
              <a:t>ITU-T</a:t>
            </a:r>
            <a:r>
              <a:rPr lang="zh-CN" altLang="en-US" sz="2400" dirty="0">
                <a:solidFill>
                  <a:srgbClr val="0000FF"/>
                </a:solidFill>
                <a:effectLst>
                  <a:outerShdw blurRad="38100" dist="38100" dir="2700000" algn="tl">
                    <a:srgbClr val="C0C0C0"/>
                  </a:outerShdw>
                </a:effectLst>
              </a:rPr>
              <a:t>）</a:t>
            </a:r>
          </a:p>
          <a:p>
            <a:pPr lvl="1">
              <a:lnSpc>
                <a:spcPct val="105000"/>
              </a:lnSpc>
              <a:buFont typeface="Wingdings" pitchFamily="2" charset="2"/>
              <a:buNone/>
            </a:pPr>
            <a:r>
              <a:rPr lang="zh-CN" altLang="en-US" sz="2400" dirty="0"/>
              <a:t>          制订电话、电报和数据通信接口的技术建议。</a:t>
            </a:r>
            <a:r>
              <a:rPr lang="en-US" altLang="zh-CN" sz="2400" dirty="0"/>
              <a:t>1953</a:t>
            </a:r>
            <a:r>
              <a:rPr lang="zh-CN" altLang="en-US" sz="2400" dirty="0"/>
              <a:t>～</a:t>
            </a:r>
            <a:r>
              <a:rPr lang="en-US" altLang="zh-CN" sz="2400" dirty="0"/>
              <a:t>1993</a:t>
            </a:r>
            <a:r>
              <a:rPr lang="zh-CN" altLang="en-US" sz="2400" dirty="0"/>
              <a:t>，</a:t>
            </a:r>
            <a:r>
              <a:rPr lang="en-US" altLang="zh-CN" sz="2400" dirty="0"/>
              <a:t>ITU-T</a:t>
            </a:r>
            <a:r>
              <a:rPr lang="zh-CN" altLang="en-US" sz="2400" dirty="0"/>
              <a:t>被称为</a:t>
            </a:r>
            <a:r>
              <a:rPr lang="en-US" altLang="zh-CN" sz="2400" dirty="0"/>
              <a:t>CCITT</a:t>
            </a:r>
            <a:r>
              <a:rPr lang="zh-CN" altLang="en-US" sz="2400" dirty="0"/>
              <a:t>。</a:t>
            </a:r>
          </a:p>
          <a:p>
            <a:pPr lvl="1">
              <a:lnSpc>
                <a:spcPct val="105000"/>
              </a:lnSpc>
              <a:buClr>
                <a:srgbClr val="FF0000"/>
              </a:buClr>
              <a:buFont typeface="Wingdings" pitchFamily="2" charset="2"/>
              <a:buChar char="Ø"/>
            </a:pPr>
            <a:r>
              <a:rPr lang="zh-CN" altLang="en-US" sz="2400" dirty="0">
                <a:solidFill>
                  <a:srgbClr val="0000FF"/>
                </a:solidFill>
                <a:effectLst>
                  <a:outerShdw blurRad="38100" dist="38100" dir="2700000" algn="tl">
                    <a:srgbClr val="C0C0C0"/>
                  </a:outerShdw>
                </a:effectLst>
              </a:rPr>
              <a:t>开发部门（</a:t>
            </a:r>
            <a:r>
              <a:rPr lang="en-US" altLang="zh-CN" sz="2400" dirty="0">
                <a:solidFill>
                  <a:srgbClr val="0000FF"/>
                </a:solidFill>
                <a:effectLst>
                  <a:outerShdw blurRad="38100" dist="38100" dir="2700000" algn="tl">
                    <a:srgbClr val="C0C0C0"/>
                  </a:outerShdw>
                </a:effectLst>
              </a:rPr>
              <a:t>ITU-D</a:t>
            </a:r>
            <a:r>
              <a:rPr lang="zh-CN" altLang="en-US" sz="2400" dirty="0">
                <a:solidFill>
                  <a:srgbClr val="0000FF"/>
                </a:solidFill>
                <a:effectLst>
                  <a:outerShdw blurRad="38100" dist="38100" dir="2700000" algn="tl">
                    <a:srgbClr val="C0C0C0"/>
                  </a:outerShdw>
                </a:effectLst>
              </a:rPr>
              <a:t>）</a:t>
            </a:r>
          </a:p>
          <a:p>
            <a:pPr lvl="1">
              <a:lnSpc>
                <a:spcPct val="105000"/>
              </a:lnSpc>
              <a:buFont typeface="Wingdings" pitchFamily="2" charset="2"/>
              <a:buNone/>
            </a:pPr>
            <a:r>
              <a:rPr lang="zh-CN" altLang="en-US" sz="2400" dirty="0"/>
              <a:t>   负责开发新的电信技术。</a:t>
            </a:r>
          </a:p>
        </p:txBody>
      </p:sp>
      <p:sp>
        <p:nvSpPr>
          <p:cNvPr id="367622"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一些应该了解的知识</a:t>
            </a:r>
            <a:r>
              <a:rPr lang="en-US" altLang="zh-CN" sz="1200">
                <a:ea typeface="幼圆" pitchFamily="49" charset="-122"/>
              </a:rPr>
              <a:t>&gt;&gt;</a:t>
            </a:r>
            <a:r>
              <a:rPr lang="zh-CN" altLang="en-US" sz="1200">
                <a:ea typeface="幼圆" pitchFamily="49" charset="-122"/>
                <a:hlinkClick r:id="rId6" action="ppaction://hlinksldjump"/>
              </a:rPr>
              <a:t>计算机网络的标准化</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ChangeArrowheads="1"/>
          </p:cNvSpPr>
          <p:nvPr>
            <p:ph type="title"/>
          </p:nvPr>
        </p:nvSpPr>
        <p:spPr/>
        <p:txBody>
          <a:bodyPr/>
          <a:lstStyle/>
          <a:p>
            <a:r>
              <a:rPr lang="zh-CN" altLang="en-US" dirty="0"/>
              <a:t>国际标准化组织</a:t>
            </a:r>
            <a:r>
              <a:rPr lang="zh-CN" altLang="en-US" dirty="0">
                <a:latin typeface="宋体" pitchFamily="2" charset="-122"/>
              </a:rPr>
              <a:t/>
            </a:r>
            <a:br>
              <a:rPr lang="zh-CN" altLang="en-US" dirty="0">
                <a:latin typeface="宋体" pitchFamily="2" charset="-122"/>
              </a:rPr>
            </a:br>
            <a:r>
              <a:rPr lang="zh-CN" altLang="en-US" sz="3200" dirty="0"/>
              <a:t>（</a:t>
            </a:r>
            <a:r>
              <a:rPr lang="en-US" altLang="zh-CN" sz="3200" dirty="0"/>
              <a:t>ISO</a:t>
            </a:r>
            <a:r>
              <a:rPr lang="zh-CN" altLang="en-US" sz="3200" dirty="0"/>
              <a:t>）</a:t>
            </a:r>
          </a:p>
        </p:txBody>
      </p:sp>
      <p:sp>
        <p:nvSpPr>
          <p:cNvPr id="368646" name="Rectangle 6"/>
          <p:cNvSpPr>
            <a:spLocks noGrp="1" noChangeArrowheads="1"/>
          </p:cNvSpPr>
          <p:nvPr>
            <p:ph type="body" idx="1"/>
          </p:nvPr>
        </p:nvSpPr>
        <p:spPr>
          <a:xfrm>
            <a:off x="809625" y="1773238"/>
            <a:ext cx="7958138" cy="4679950"/>
          </a:xfrm>
        </p:spPr>
        <p:txBody>
          <a:bodyPr/>
          <a:lstStyle/>
          <a:p>
            <a:pPr marL="0" indent="0">
              <a:lnSpc>
                <a:spcPct val="120000"/>
              </a:lnSpc>
              <a:buNone/>
            </a:pPr>
            <a:r>
              <a:rPr lang="en-US" altLang="zh-CN" sz="2800" dirty="0"/>
              <a:t>       ISO</a:t>
            </a:r>
            <a:r>
              <a:rPr lang="zh-CN" altLang="en-US" sz="2800" dirty="0"/>
              <a:t>是于</a:t>
            </a:r>
            <a:r>
              <a:rPr lang="en-US" altLang="zh-CN" sz="2800" dirty="0"/>
              <a:t>1946</a:t>
            </a:r>
            <a:r>
              <a:rPr lang="zh-CN" altLang="en-US" sz="2800" dirty="0"/>
              <a:t>年成立的一个自愿的、非条约的</a:t>
            </a:r>
            <a:r>
              <a:rPr lang="zh-CN" altLang="en-US" sz="2800" dirty="0" smtClean="0"/>
              <a:t>组织（</a:t>
            </a:r>
            <a:r>
              <a:rPr lang="en-US" altLang="zh-CN" sz="2800" dirty="0" smtClean="0">
                <a:hlinkClick r:id="rId3"/>
              </a:rPr>
              <a:t>https</a:t>
            </a:r>
            <a:r>
              <a:rPr lang="en-US" altLang="zh-CN" sz="2800" dirty="0">
                <a:hlinkClick r:id="rId3"/>
              </a:rPr>
              <a:t>://www.iso.org</a:t>
            </a:r>
            <a:r>
              <a:rPr lang="en-US" altLang="zh-CN" sz="2800" dirty="0" smtClean="0">
                <a:hlinkClick r:id="rId3"/>
              </a:rPr>
              <a:t>/</a:t>
            </a:r>
            <a:r>
              <a:rPr lang="zh-CN" altLang="en-US" sz="2800" dirty="0" smtClean="0"/>
              <a:t>） 。</a:t>
            </a:r>
            <a:endParaRPr lang="zh-CN" altLang="en-US" sz="2800" dirty="0"/>
          </a:p>
          <a:p>
            <a:pPr marL="0" indent="0">
              <a:lnSpc>
                <a:spcPct val="120000"/>
              </a:lnSpc>
              <a:buClr>
                <a:srgbClr val="FF0000"/>
              </a:buClr>
            </a:pPr>
            <a:r>
              <a:rPr lang="zh-CN" altLang="en-US" sz="2800" dirty="0">
                <a:solidFill>
                  <a:srgbClr val="FF0000"/>
                </a:solidFill>
                <a:effectLst>
                  <a:outerShdw blurRad="38100" dist="38100" dir="2700000" algn="tl">
                    <a:srgbClr val="C0C0C0"/>
                  </a:outerShdw>
                </a:effectLst>
              </a:rPr>
              <a:t>  组织结构</a:t>
            </a:r>
          </a:p>
          <a:p>
            <a:pPr marL="0" indent="0">
              <a:lnSpc>
                <a:spcPct val="120000"/>
              </a:lnSpc>
              <a:buFont typeface="Wingdings" pitchFamily="2" charset="2"/>
              <a:buNone/>
            </a:pPr>
            <a:r>
              <a:rPr lang="zh-CN" altLang="en-US" sz="2800" dirty="0"/>
              <a:t>      技术委员会（</a:t>
            </a:r>
            <a:r>
              <a:rPr lang="en-US" altLang="zh-CN" sz="2800" dirty="0"/>
              <a:t>TC</a:t>
            </a:r>
            <a:r>
              <a:rPr lang="zh-CN" altLang="en-US" sz="2800" dirty="0"/>
              <a:t>）、分委员会（</a:t>
            </a:r>
            <a:r>
              <a:rPr lang="en-US" altLang="zh-CN" sz="2800" dirty="0"/>
              <a:t>SC</a:t>
            </a:r>
            <a:r>
              <a:rPr lang="zh-CN" altLang="en-US" sz="2800" dirty="0"/>
              <a:t>）和工作组（</a:t>
            </a:r>
            <a:r>
              <a:rPr lang="en-US" altLang="zh-CN" sz="2800" dirty="0"/>
              <a:t>WG</a:t>
            </a:r>
            <a:r>
              <a:rPr lang="zh-CN" altLang="en-US" sz="2800" dirty="0"/>
              <a:t>）。</a:t>
            </a:r>
          </a:p>
          <a:p>
            <a:pPr marL="0" indent="0">
              <a:lnSpc>
                <a:spcPct val="120000"/>
              </a:lnSpc>
              <a:buClr>
                <a:srgbClr val="FF0000"/>
              </a:buClr>
            </a:pPr>
            <a:r>
              <a:rPr lang="zh-CN" altLang="en-US" sz="2800" dirty="0">
                <a:solidFill>
                  <a:srgbClr val="FF0000"/>
                </a:solidFill>
                <a:effectLst>
                  <a:outerShdw blurRad="38100" dist="38100" dir="2700000" algn="tl">
                    <a:srgbClr val="C0C0C0"/>
                  </a:outerShdw>
                </a:effectLst>
              </a:rPr>
              <a:t>  建立标准的程序</a:t>
            </a:r>
          </a:p>
          <a:p>
            <a:pPr marL="0" indent="0">
              <a:lnSpc>
                <a:spcPct val="120000"/>
              </a:lnSpc>
              <a:buFont typeface="Wingdings" pitchFamily="2" charset="2"/>
              <a:buNone/>
            </a:pPr>
            <a:r>
              <a:rPr lang="zh-CN" altLang="en-US" sz="2800" dirty="0"/>
              <a:t>      需经过三个步骤：委员会草案（</a:t>
            </a:r>
            <a:r>
              <a:rPr lang="en-US" altLang="zh-CN" sz="2800" dirty="0"/>
              <a:t>CD</a:t>
            </a:r>
            <a:r>
              <a:rPr lang="zh-CN" altLang="en-US" sz="2800" dirty="0"/>
              <a:t>）、国际标准草案（</a:t>
            </a:r>
            <a:r>
              <a:rPr lang="en-US" altLang="zh-CN" sz="2800" dirty="0"/>
              <a:t>DIS</a:t>
            </a:r>
            <a:r>
              <a:rPr lang="zh-CN" altLang="en-US" sz="2800" dirty="0"/>
              <a:t>）和国际标准（</a:t>
            </a:r>
            <a:r>
              <a:rPr lang="en-US" altLang="zh-CN" sz="2800" dirty="0"/>
              <a:t>IS</a:t>
            </a:r>
            <a:r>
              <a:rPr lang="zh-CN" altLang="en-US" sz="2800" dirty="0"/>
              <a:t>）。</a:t>
            </a:r>
          </a:p>
        </p:txBody>
      </p:sp>
      <p:sp>
        <p:nvSpPr>
          <p:cNvPr id="368647"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一些应该了解的知识</a:t>
            </a:r>
            <a:r>
              <a:rPr lang="en-US" altLang="zh-CN" sz="1200">
                <a:ea typeface="幼圆" pitchFamily="49" charset="-122"/>
              </a:rPr>
              <a:t>&gt;&gt;</a:t>
            </a:r>
            <a:r>
              <a:rPr lang="zh-CN" altLang="en-US" sz="1200">
                <a:ea typeface="幼圆" pitchFamily="49" charset="-122"/>
                <a:hlinkClick r:id="rId6" action="ppaction://hlinksldjump"/>
              </a:rPr>
              <a:t>计算机网络的标准化</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p:txBody>
          <a:bodyPr/>
          <a:lstStyle/>
          <a:p>
            <a:r>
              <a:rPr lang="zh-CN" altLang="en-US" sz="4000"/>
              <a:t>电器和电子工程师协会</a:t>
            </a:r>
            <a:r>
              <a:rPr lang="zh-CN" altLang="en-US">
                <a:latin typeface="宋体" pitchFamily="2" charset="-122"/>
              </a:rPr>
              <a:t/>
            </a:r>
            <a:br>
              <a:rPr lang="zh-CN" altLang="en-US">
                <a:latin typeface="宋体" pitchFamily="2" charset="-122"/>
              </a:rPr>
            </a:br>
            <a:r>
              <a:rPr lang="zh-CN" altLang="en-US" sz="3200"/>
              <a:t>（</a:t>
            </a:r>
            <a:r>
              <a:rPr lang="en-US" altLang="zh-CN" sz="3200"/>
              <a:t>IEEE</a:t>
            </a:r>
            <a:r>
              <a:rPr lang="zh-CN" altLang="en-US" sz="3200"/>
              <a:t>）</a:t>
            </a:r>
          </a:p>
        </p:txBody>
      </p:sp>
      <p:sp>
        <p:nvSpPr>
          <p:cNvPr id="369668" name="Rectangle 4"/>
          <p:cNvSpPr>
            <a:spLocks noGrp="1" noChangeArrowheads="1"/>
          </p:cNvSpPr>
          <p:nvPr>
            <p:ph type="body" idx="1"/>
          </p:nvPr>
        </p:nvSpPr>
        <p:spPr>
          <a:xfrm>
            <a:off x="809625" y="2070100"/>
            <a:ext cx="7958138" cy="4167188"/>
          </a:xfrm>
        </p:spPr>
        <p:txBody>
          <a:bodyPr/>
          <a:lstStyle/>
          <a:p>
            <a:pPr marL="0" indent="0">
              <a:lnSpc>
                <a:spcPct val="150000"/>
              </a:lnSpc>
              <a:buFont typeface="Wingdings" pitchFamily="2" charset="2"/>
              <a:buNone/>
            </a:pPr>
            <a:r>
              <a:rPr lang="en-US" altLang="zh-CN" dirty="0"/>
              <a:t>       IEEE</a:t>
            </a:r>
            <a:r>
              <a:rPr lang="zh-CN" altLang="en-US" dirty="0"/>
              <a:t>是世界上最大的专业组织。</a:t>
            </a:r>
          </a:p>
          <a:p>
            <a:pPr marL="0" indent="0">
              <a:lnSpc>
                <a:spcPct val="150000"/>
              </a:lnSpc>
              <a:buFont typeface="Wingdings" pitchFamily="2" charset="2"/>
              <a:buNone/>
            </a:pPr>
            <a:r>
              <a:rPr lang="en-US" altLang="zh-CN" dirty="0"/>
              <a:t>       IEEE</a:t>
            </a:r>
            <a:r>
              <a:rPr lang="zh-CN" altLang="en-US" dirty="0"/>
              <a:t>在电子工程和计算机领域有一个标准化组织负责制订各种标准，例如：</a:t>
            </a:r>
            <a:r>
              <a:rPr lang="en-US" altLang="zh-CN" dirty="0"/>
              <a:t>IEEE802</a:t>
            </a:r>
            <a:r>
              <a:rPr lang="zh-CN" altLang="en-US" dirty="0"/>
              <a:t>（</a:t>
            </a:r>
            <a:r>
              <a:rPr lang="en-US" altLang="zh-CN" dirty="0">
                <a:hlinkClick r:id="rId3"/>
              </a:rPr>
              <a:t>http://www.ieee802.org</a:t>
            </a:r>
            <a:r>
              <a:rPr lang="zh-CN" altLang="en-US" dirty="0"/>
              <a:t>）是关于</a:t>
            </a:r>
            <a:r>
              <a:rPr lang="en-US" altLang="zh-CN" dirty="0"/>
              <a:t>LAN</a:t>
            </a:r>
            <a:r>
              <a:rPr lang="zh-CN" altLang="en-US" dirty="0"/>
              <a:t>的标准。</a:t>
            </a:r>
          </a:p>
        </p:txBody>
      </p:sp>
      <p:sp>
        <p:nvSpPr>
          <p:cNvPr id="369669"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一些应该了解的知识</a:t>
            </a:r>
            <a:r>
              <a:rPr lang="en-US" altLang="zh-CN" sz="1200">
                <a:ea typeface="幼圆" pitchFamily="49" charset="-122"/>
              </a:rPr>
              <a:t>&gt;&gt;</a:t>
            </a:r>
            <a:r>
              <a:rPr lang="zh-CN" altLang="en-US" sz="1200">
                <a:ea typeface="幼圆" pitchFamily="49" charset="-122"/>
                <a:hlinkClick r:id="rId6" action="ppaction://hlinksldjump"/>
              </a:rPr>
              <a:t>计算机网络的标准化</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ChangeArrowheads="1"/>
          </p:cNvSpPr>
          <p:nvPr>
            <p:ph type="title"/>
          </p:nvPr>
        </p:nvSpPr>
        <p:spPr/>
        <p:txBody>
          <a:bodyPr/>
          <a:lstStyle/>
          <a:p>
            <a:r>
              <a:rPr lang="en-US" altLang="zh-CN"/>
              <a:t>Internet</a:t>
            </a:r>
            <a:r>
              <a:rPr lang="zh-CN" altLang="en-US"/>
              <a:t>协会</a:t>
            </a:r>
            <a:r>
              <a:rPr lang="zh-CN" altLang="en-US" sz="4000"/>
              <a:t/>
            </a:r>
            <a:br>
              <a:rPr lang="zh-CN" altLang="en-US" sz="4000"/>
            </a:br>
            <a:r>
              <a:rPr lang="zh-CN" altLang="en-US" sz="3200"/>
              <a:t>（</a:t>
            </a:r>
            <a:r>
              <a:rPr lang="en-US" altLang="zh-CN" sz="3200"/>
              <a:t>ISOC</a:t>
            </a:r>
            <a:r>
              <a:rPr lang="zh-CN" altLang="en-US" sz="3200"/>
              <a:t>）</a:t>
            </a:r>
          </a:p>
        </p:txBody>
      </p:sp>
      <p:sp>
        <p:nvSpPr>
          <p:cNvPr id="370692" name="Rectangle 4"/>
          <p:cNvSpPr>
            <a:spLocks noGrp="1" noChangeArrowheads="1"/>
          </p:cNvSpPr>
          <p:nvPr>
            <p:ph type="body" idx="1"/>
          </p:nvPr>
        </p:nvSpPr>
        <p:spPr>
          <a:xfrm>
            <a:off x="809625" y="2441575"/>
            <a:ext cx="7958138" cy="3795713"/>
          </a:xfrm>
        </p:spPr>
        <p:txBody>
          <a:bodyPr/>
          <a:lstStyle/>
          <a:p>
            <a:pPr marL="0" indent="0">
              <a:lnSpc>
                <a:spcPct val="140000"/>
              </a:lnSpc>
              <a:buNone/>
            </a:pPr>
            <a:r>
              <a:rPr lang="en-US" altLang="zh-CN" dirty="0"/>
              <a:t>       Internet</a:t>
            </a:r>
            <a:r>
              <a:rPr lang="zh-CN" altLang="en-US" dirty="0"/>
              <a:t>协会（ </a:t>
            </a:r>
            <a:r>
              <a:rPr lang="en-US" altLang="zh-CN" dirty="0" smtClean="0">
                <a:hlinkClick r:id="rId3"/>
              </a:rPr>
              <a:t>www.isoc.org</a:t>
            </a:r>
            <a:r>
              <a:rPr lang="en-US" altLang="zh-CN" dirty="0" smtClean="0"/>
              <a:t> </a:t>
            </a:r>
            <a:r>
              <a:rPr lang="zh-CN" altLang="en-US" dirty="0" smtClean="0"/>
              <a:t>）</a:t>
            </a:r>
            <a:r>
              <a:rPr lang="zh-CN" altLang="en-US" dirty="0"/>
              <a:t>于</a:t>
            </a:r>
            <a:r>
              <a:rPr lang="en-US" altLang="zh-CN" dirty="0"/>
              <a:t>1992.1</a:t>
            </a:r>
            <a:r>
              <a:rPr lang="zh-CN" altLang="en-US" dirty="0"/>
              <a:t>由一个民间人士组织起来对</a:t>
            </a:r>
            <a:r>
              <a:rPr lang="en-US" altLang="zh-CN" dirty="0"/>
              <a:t>Internet</a:t>
            </a:r>
            <a:r>
              <a:rPr lang="zh-CN" altLang="en-US" dirty="0"/>
              <a:t>的技术、应用、发展方向、标准制订、资源分配等在国际范围内进行协调和管理的组织。</a:t>
            </a:r>
          </a:p>
        </p:txBody>
      </p:sp>
      <p:sp>
        <p:nvSpPr>
          <p:cNvPr id="370693"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7</a:t>
            </a:r>
            <a:r>
              <a:rPr lang="en-US" altLang="zh-CN" sz="1200" dirty="0" smtClean="0">
                <a:latin typeface="幼圆" pitchFamily="49" charset="-122"/>
                <a:ea typeface="幼圆" pitchFamily="49" charset="-122"/>
              </a:rPr>
              <a:t>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sp>
        <p:nvSpPr>
          <p:cNvPr id="370694" name="Text Box 6"/>
          <p:cNvSpPr txBox="1">
            <a:spLocks noChangeArrowheads="1"/>
          </p:cNvSpPr>
          <p:nvPr/>
        </p:nvSpPr>
        <p:spPr bwMode="auto">
          <a:xfrm>
            <a:off x="1346200" y="87313"/>
            <a:ext cx="646616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一些应该了解的知识</a:t>
            </a:r>
            <a:r>
              <a:rPr lang="en-US" altLang="zh-CN" sz="1200">
                <a:ea typeface="幼圆" pitchFamily="49" charset="-122"/>
              </a:rPr>
              <a:t>&gt;&gt;</a:t>
            </a:r>
            <a:r>
              <a:rPr lang="zh-CN" altLang="en-US" sz="1200">
                <a:ea typeface="幼圆" pitchFamily="49" charset="-122"/>
                <a:hlinkClick r:id="rId6" action="ppaction://hlinksldjump"/>
              </a:rPr>
              <a:t>计算机网络的标准化</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ChangeArrowheads="1"/>
          </p:cNvSpPr>
          <p:nvPr>
            <p:ph type="title"/>
          </p:nvPr>
        </p:nvSpPr>
        <p:spPr/>
        <p:txBody>
          <a:bodyPr/>
          <a:lstStyle/>
          <a:p>
            <a:r>
              <a:rPr lang="zh-CN" altLang="en-US"/>
              <a:t>组织结构图</a:t>
            </a:r>
          </a:p>
        </p:txBody>
      </p:sp>
      <p:pic>
        <p:nvPicPr>
          <p:cNvPr id="371718" name="Picture 6"/>
          <p:cNvPicPr>
            <a:picLocks noChangeAspect="1" noChangeArrowheads="1"/>
          </p:cNvPicPr>
          <p:nvPr/>
        </p:nvPicPr>
        <p:blipFill>
          <a:blip r:embed="rId3">
            <a:clrChange>
              <a:clrFrom>
                <a:srgbClr val="FFFFFF"/>
              </a:clrFrom>
              <a:clrTo>
                <a:srgbClr val="FFFFFF">
                  <a:alpha val="0"/>
                </a:srgbClr>
              </a:clrTo>
            </a:clrChange>
            <a:lum bright="-30000"/>
            <a:extLst>
              <a:ext uri="{28A0092B-C50C-407E-A947-70E740481C1C}">
                <a14:useLocalDpi xmlns:a14="http://schemas.microsoft.com/office/drawing/2010/main" val="0"/>
              </a:ext>
            </a:extLst>
          </a:blip>
          <a:srcRect/>
          <a:stretch>
            <a:fillRect/>
          </a:stretch>
        </p:blipFill>
        <p:spPr bwMode="auto">
          <a:xfrm>
            <a:off x="1331913" y="1844675"/>
            <a:ext cx="6935787"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1719" name="Text Box 7"/>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7</a:t>
            </a:r>
            <a:r>
              <a:rPr lang="en-US" altLang="zh-CN" sz="1200" dirty="0" smtClean="0">
                <a:latin typeface="幼圆" pitchFamily="49" charset="-122"/>
                <a:ea typeface="幼圆" pitchFamily="49" charset="-122"/>
              </a:rPr>
              <a:t>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sp>
        <p:nvSpPr>
          <p:cNvPr id="371720" name="Text Box 8"/>
          <p:cNvSpPr txBox="1">
            <a:spLocks noChangeArrowheads="1"/>
          </p:cNvSpPr>
          <p:nvPr/>
        </p:nvSpPr>
        <p:spPr bwMode="auto">
          <a:xfrm>
            <a:off x="1346200" y="87313"/>
            <a:ext cx="639415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一些应该了解的知识</a:t>
            </a:r>
            <a:r>
              <a:rPr lang="en-US" altLang="zh-CN" sz="1200">
                <a:ea typeface="幼圆" pitchFamily="49" charset="-122"/>
              </a:rPr>
              <a:t>&gt;&gt;</a:t>
            </a:r>
            <a:r>
              <a:rPr lang="zh-CN" altLang="en-US" sz="1200">
                <a:ea typeface="幼圆" pitchFamily="49" charset="-122"/>
                <a:hlinkClick r:id="rId6" action="ppaction://hlinksldjump"/>
              </a:rPr>
              <a:t>计算机网络的标准化</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r>
              <a:rPr lang="zh-CN" altLang="en-US">
                <a:latin typeface="宋体" pitchFamily="2" charset="-122"/>
              </a:rPr>
              <a:t>家庭应用</a:t>
            </a:r>
            <a:r>
              <a:rPr lang="zh-CN" altLang="en-US"/>
              <a:t> </a:t>
            </a:r>
          </a:p>
        </p:txBody>
      </p:sp>
      <p:sp>
        <p:nvSpPr>
          <p:cNvPr id="234501" name="Rectangle 5"/>
          <p:cNvSpPr>
            <a:spLocks noGrp="1" noChangeArrowheads="1"/>
          </p:cNvSpPr>
          <p:nvPr>
            <p:ph type="body" idx="1"/>
          </p:nvPr>
        </p:nvSpPr>
        <p:spPr>
          <a:xfrm>
            <a:off x="2771775" y="1916832"/>
            <a:ext cx="3257550" cy="4167212"/>
          </a:xfrm>
        </p:spPr>
        <p:txBody>
          <a:bodyPr/>
          <a:lstStyle/>
          <a:p>
            <a:pPr>
              <a:lnSpc>
                <a:spcPct val="150000"/>
              </a:lnSpc>
            </a:pPr>
            <a:r>
              <a:rPr lang="zh-CN" altLang="en-US" dirty="0">
                <a:hlinkClick r:id="rId3" action="ppaction://hlinksldjump"/>
              </a:rPr>
              <a:t>访问远程信息</a:t>
            </a:r>
            <a:endParaRPr lang="zh-CN" altLang="en-US" dirty="0"/>
          </a:p>
          <a:p>
            <a:pPr>
              <a:lnSpc>
                <a:spcPct val="150000"/>
              </a:lnSpc>
            </a:pPr>
            <a:r>
              <a:rPr lang="zh-CN" altLang="en-US" dirty="0">
                <a:hlinkClick r:id="rId4" action="ppaction://hlinksldjump"/>
              </a:rPr>
              <a:t>个人间通信</a:t>
            </a:r>
            <a:endParaRPr lang="zh-CN" altLang="en-US" dirty="0"/>
          </a:p>
          <a:p>
            <a:pPr>
              <a:lnSpc>
                <a:spcPct val="150000"/>
              </a:lnSpc>
            </a:pPr>
            <a:r>
              <a:rPr lang="zh-CN" altLang="en-US" dirty="0">
                <a:hlinkClick r:id="rId5" action="ppaction://hlinksldjump"/>
              </a:rPr>
              <a:t>交互式娱乐</a:t>
            </a:r>
            <a:endParaRPr lang="zh-CN" altLang="en-US" dirty="0"/>
          </a:p>
          <a:p>
            <a:pPr>
              <a:lnSpc>
                <a:spcPct val="150000"/>
              </a:lnSpc>
            </a:pPr>
            <a:r>
              <a:rPr lang="zh-CN" altLang="en-US" dirty="0" smtClean="0">
                <a:hlinkClick r:id="rId6" action="ppaction://hlinksldjump"/>
              </a:rPr>
              <a:t>电子商务</a:t>
            </a:r>
            <a:endParaRPr lang="en-US" altLang="zh-CN" dirty="0" smtClean="0"/>
          </a:p>
          <a:p>
            <a:pPr>
              <a:lnSpc>
                <a:spcPct val="150000"/>
              </a:lnSpc>
            </a:pPr>
            <a:r>
              <a:rPr lang="zh-CN" altLang="en-US" dirty="0">
                <a:hlinkClick r:id="rId7" action="ppaction://hlinksldjump"/>
              </a:rPr>
              <a:t>普适计算</a:t>
            </a:r>
            <a:endParaRPr lang="zh-CN" altLang="en-US" dirty="0"/>
          </a:p>
        </p:txBody>
      </p:sp>
      <p:sp>
        <p:nvSpPr>
          <p:cNvPr id="234502"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8" action="ppaction://hlinksldjump"/>
              </a:rPr>
              <a:t>本章内容</a:t>
            </a:r>
            <a:r>
              <a:rPr lang="en-US" altLang="zh-CN" sz="1200">
                <a:ea typeface="幼圆" pitchFamily="49" charset="-122"/>
              </a:rPr>
              <a:t>&gt;&gt;</a:t>
            </a:r>
            <a:r>
              <a:rPr lang="zh-CN" altLang="en-US" sz="1200">
                <a:ea typeface="幼圆" pitchFamily="49" charset="-122"/>
                <a:hlinkClick r:id="rId9" action="ppaction://hlinksldjump"/>
              </a:rPr>
              <a:t>计算机网络概述</a:t>
            </a:r>
            <a:r>
              <a:rPr lang="en-US" altLang="zh-CN" sz="1200">
                <a:ea typeface="幼圆" pitchFamily="49" charset="-122"/>
              </a:rPr>
              <a:t>&gt;&gt;</a:t>
            </a:r>
            <a:r>
              <a:rPr lang="zh-CN" altLang="en-US" sz="1200">
                <a:ea typeface="幼圆" pitchFamily="49" charset="-122"/>
                <a:hlinkClick r:id="rId10" action="ppaction://hlinksldjump"/>
              </a:rPr>
              <a:t>计算机网络的应用</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ChangeArrowheads="1"/>
          </p:cNvSpPr>
          <p:nvPr>
            <p:ph type="title"/>
          </p:nvPr>
        </p:nvSpPr>
        <p:spPr/>
        <p:txBody>
          <a:bodyPr/>
          <a:lstStyle/>
          <a:p>
            <a:r>
              <a:rPr lang="zh-CN" altLang="en-US"/>
              <a:t>组织结构</a:t>
            </a:r>
          </a:p>
        </p:txBody>
      </p:sp>
      <p:sp>
        <p:nvSpPr>
          <p:cNvPr id="372741" name="Rectangle 5"/>
          <p:cNvSpPr>
            <a:spLocks noGrp="1" noChangeArrowheads="1"/>
          </p:cNvSpPr>
          <p:nvPr>
            <p:ph type="body" idx="1"/>
          </p:nvPr>
        </p:nvSpPr>
        <p:spPr>
          <a:xfrm>
            <a:off x="809625" y="1773238"/>
            <a:ext cx="7958138" cy="4680098"/>
          </a:xfrm>
        </p:spPr>
        <p:txBody>
          <a:bodyPr/>
          <a:lstStyle/>
          <a:p>
            <a:pPr marL="0" indent="0">
              <a:buClr>
                <a:srgbClr val="FF0000"/>
              </a:buClr>
            </a:pPr>
            <a:r>
              <a:rPr lang="en-US" altLang="zh-CN" sz="2400" dirty="0">
                <a:solidFill>
                  <a:srgbClr val="FF0000"/>
                </a:solidFill>
                <a:effectLst>
                  <a:outerShdw blurRad="38100" dist="38100" dir="2700000" algn="tl">
                    <a:srgbClr val="C0C0C0"/>
                  </a:outerShdw>
                </a:effectLst>
              </a:rPr>
              <a:t>  IAB</a:t>
            </a:r>
            <a:r>
              <a:rPr lang="zh-CN" altLang="en-US" sz="2400" dirty="0">
                <a:solidFill>
                  <a:srgbClr val="FF0000"/>
                </a:solidFill>
                <a:effectLst>
                  <a:outerShdw blurRad="38100" dist="38100" dir="2700000" algn="tl">
                    <a:srgbClr val="C0C0C0"/>
                  </a:outerShdw>
                </a:effectLst>
              </a:rPr>
              <a:t>（</a:t>
            </a:r>
            <a:r>
              <a:rPr lang="en-US" altLang="zh-CN" sz="2400" dirty="0">
                <a:solidFill>
                  <a:srgbClr val="FF0000"/>
                </a:solidFill>
                <a:effectLst>
                  <a:outerShdw blurRad="38100" dist="38100" dir="2700000" algn="tl">
                    <a:srgbClr val="C0C0C0"/>
                  </a:outerShdw>
                </a:effectLst>
              </a:rPr>
              <a:t>Internet</a:t>
            </a:r>
            <a:r>
              <a:rPr lang="zh-CN" altLang="en-US" sz="2400" dirty="0">
                <a:solidFill>
                  <a:srgbClr val="FF0000"/>
                </a:solidFill>
                <a:effectLst>
                  <a:outerShdw blurRad="38100" dist="38100" dir="2700000" algn="tl">
                    <a:srgbClr val="C0C0C0"/>
                  </a:outerShdw>
                </a:effectLst>
              </a:rPr>
              <a:t>体系结构委员会）</a:t>
            </a:r>
          </a:p>
          <a:p>
            <a:pPr marL="0" indent="0">
              <a:buFont typeface="Wingdings" pitchFamily="2" charset="2"/>
              <a:buNone/>
            </a:pPr>
            <a:r>
              <a:rPr lang="zh-CN" altLang="en-US" sz="2400" dirty="0"/>
              <a:t>    负责管理</a:t>
            </a:r>
            <a:r>
              <a:rPr lang="en-US" altLang="zh-CN" sz="2400" dirty="0"/>
              <a:t>Internet</a:t>
            </a:r>
            <a:r>
              <a:rPr lang="zh-CN" altLang="en-US" sz="2400" dirty="0"/>
              <a:t>有关协议的开发。</a:t>
            </a:r>
          </a:p>
          <a:p>
            <a:pPr marL="0" indent="0">
              <a:buClr>
                <a:srgbClr val="FF0000"/>
              </a:buClr>
            </a:pPr>
            <a:r>
              <a:rPr lang="en-US" altLang="zh-CN" sz="2400" dirty="0">
                <a:solidFill>
                  <a:srgbClr val="FF0000"/>
                </a:solidFill>
                <a:effectLst>
                  <a:outerShdw blurRad="38100" dist="38100" dir="2700000" algn="tl">
                    <a:srgbClr val="C0C0C0"/>
                  </a:outerShdw>
                </a:effectLst>
              </a:rPr>
              <a:t>  IETF</a:t>
            </a:r>
            <a:r>
              <a:rPr lang="zh-CN" altLang="en-US" sz="2400" dirty="0">
                <a:solidFill>
                  <a:srgbClr val="FF0000"/>
                </a:solidFill>
                <a:effectLst>
                  <a:outerShdw blurRad="38100" dist="38100" dir="2700000" algn="tl">
                    <a:srgbClr val="C0C0C0"/>
                  </a:outerShdw>
                </a:effectLst>
              </a:rPr>
              <a:t>（</a:t>
            </a:r>
            <a:r>
              <a:rPr lang="en-US" altLang="zh-CN" sz="2400" dirty="0">
                <a:solidFill>
                  <a:srgbClr val="FF0000"/>
                </a:solidFill>
                <a:effectLst>
                  <a:outerShdw blurRad="38100" dist="38100" dir="2700000" algn="tl">
                    <a:srgbClr val="C0C0C0"/>
                  </a:outerShdw>
                </a:effectLst>
              </a:rPr>
              <a:t>Internet</a:t>
            </a:r>
            <a:r>
              <a:rPr lang="zh-CN" altLang="en-US" sz="2400" dirty="0">
                <a:solidFill>
                  <a:srgbClr val="FF0000"/>
                </a:solidFill>
                <a:effectLst>
                  <a:outerShdw blurRad="38100" dist="38100" dir="2700000" algn="tl">
                    <a:srgbClr val="C0C0C0"/>
                  </a:outerShdw>
                </a:effectLst>
              </a:rPr>
              <a:t>工程部</a:t>
            </a:r>
            <a:r>
              <a:rPr lang="zh-CN" altLang="en-US" sz="2400" dirty="0" smtClean="0">
                <a:solidFill>
                  <a:srgbClr val="FF0000"/>
                </a:solidFill>
                <a:effectLst>
                  <a:outerShdw blurRad="38100" dist="38100" dir="2700000" algn="tl">
                    <a:srgbClr val="C0C0C0"/>
                  </a:outerShdw>
                </a:effectLst>
              </a:rPr>
              <a:t>）</a:t>
            </a:r>
            <a:endParaRPr lang="en-US" altLang="zh-CN" sz="2400" dirty="0" smtClean="0">
              <a:solidFill>
                <a:srgbClr val="FF0000"/>
              </a:solidFill>
              <a:effectLst>
                <a:outerShdw blurRad="38100" dist="38100" dir="2700000" algn="tl">
                  <a:srgbClr val="C0C0C0"/>
                </a:outerShdw>
              </a:effectLst>
            </a:endParaRPr>
          </a:p>
          <a:p>
            <a:pPr marL="715963" lvl="1" indent="-250825">
              <a:buClr>
                <a:srgbClr val="FF0000"/>
              </a:buClr>
            </a:pPr>
            <a:r>
              <a:rPr lang="en-US" altLang="zh-CN" sz="2400" dirty="0">
                <a:cs typeface="+mn-cs"/>
              </a:rPr>
              <a:t>IETF</a:t>
            </a:r>
            <a:r>
              <a:rPr lang="zh-CN" altLang="en-US" sz="2400" dirty="0">
                <a:cs typeface="+mn-cs"/>
              </a:rPr>
              <a:t>是</a:t>
            </a:r>
            <a:r>
              <a:rPr lang="zh-CN" altLang="en-US" sz="2400" dirty="0" smtClean="0">
                <a:cs typeface="+mn-cs"/>
              </a:rPr>
              <a:t>制定</a:t>
            </a:r>
            <a:r>
              <a:rPr lang="en-US" altLang="zh-CN" sz="2400" dirty="0"/>
              <a:t>Internet</a:t>
            </a:r>
            <a:r>
              <a:rPr lang="zh-CN" altLang="en-US" sz="2400" dirty="0" smtClean="0">
                <a:cs typeface="+mn-cs"/>
              </a:rPr>
              <a:t>标准</a:t>
            </a:r>
            <a:r>
              <a:rPr lang="zh-CN" altLang="en-US" sz="2400" dirty="0">
                <a:cs typeface="+mn-cs"/>
              </a:rPr>
              <a:t>的核心组织，如</a:t>
            </a:r>
            <a:r>
              <a:rPr lang="en-US" altLang="zh-CN" sz="2400" dirty="0">
                <a:cs typeface="+mn-cs"/>
              </a:rPr>
              <a:t>TCP</a:t>
            </a:r>
            <a:r>
              <a:rPr lang="zh-CN" altLang="en-US" sz="2400" dirty="0">
                <a:cs typeface="+mn-cs"/>
              </a:rPr>
              <a:t>、</a:t>
            </a:r>
            <a:r>
              <a:rPr lang="en-US" altLang="zh-CN" sz="2400" dirty="0">
                <a:cs typeface="+mn-cs"/>
              </a:rPr>
              <a:t>IP</a:t>
            </a:r>
            <a:r>
              <a:rPr lang="zh-CN" altLang="en-US" sz="2400" dirty="0">
                <a:cs typeface="+mn-cs"/>
              </a:rPr>
              <a:t>、</a:t>
            </a:r>
            <a:r>
              <a:rPr lang="en-US" altLang="zh-CN" sz="2400" dirty="0">
                <a:cs typeface="+mn-cs"/>
              </a:rPr>
              <a:t>HTTP</a:t>
            </a:r>
            <a:r>
              <a:rPr lang="zh-CN" altLang="en-US" sz="2400" dirty="0" smtClean="0">
                <a:cs typeface="+mn-cs"/>
              </a:rPr>
              <a:t>等均</a:t>
            </a:r>
            <a:r>
              <a:rPr lang="zh-CN" altLang="en-US" sz="2400" dirty="0">
                <a:cs typeface="+mn-cs"/>
              </a:rPr>
              <a:t>由</a:t>
            </a:r>
            <a:r>
              <a:rPr lang="en-US" altLang="zh-CN" sz="2400" dirty="0">
                <a:cs typeface="+mn-cs"/>
              </a:rPr>
              <a:t>IETF</a:t>
            </a:r>
            <a:r>
              <a:rPr lang="zh-CN" altLang="en-US" sz="2400" dirty="0">
                <a:cs typeface="+mn-cs"/>
              </a:rPr>
              <a:t>制定</a:t>
            </a:r>
          </a:p>
          <a:p>
            <a:pPr marL="715963" lvl="1" indent="-250825">
              <a:buClr>
                <a:srgbClr val="FF0000"/>
              </a:buClr>
            </a:pPr>
            <a:r>
              <a:rPr lang="en-US" altLang="zh-CN" sz="2400" dirty="0">
                <a:cs typeface="+mn-cs"/>
              </a:rPr>
              <a:t>IETF</a:t>
            </a:r>
            <a:r>
              <a:rPr lang="zh-CN" altLang="en-US" sz="2400" dirty="0">
                <a:cs typeface="+mn-cs"/>
              </a:rPr>
              <a:t>分为互联网、路由、传输、安全、应用、运行管理等</a:t>
            </a:r>
            <a:r>
              <a:rPr lang="zh-CN" altLang="en-US" sz="2400" dirty="0" smtClean="0">
                <a:cs typeface="+mn-cs"/>
              </a:rPr>
              <a:t>领域，</a:t>
            </a:r>
            <a:r>
              <a:rPr lang="zh-CN" altLang="en-US" sz="2400" dirty="0">
                <a:cs typeface="+mn-cs"/>
              </a:rPr>
              <a:t>具体由其超过</a:t>
            </a:r>
            <a:r>
              <a:rPr lang="en-US" altLang="zh-CN" sz="2400" dirty="0">
                <a:cs typeface="+mn-cs"/>
              </a:rPr>
              <a:t>100</a:t>
            </a:r>
            <a:r>
              <a:rPr lang="zh-CN" altLang="en-US" sz="2400" dirty="0">
                <a:cs typeface="+mn-cs"/>
              </a:rPr>
              <a:t>个工作组</a:t>
            </a:r>
            <a:r>
              <a:rPr lang="en-US" altLang="zh-CN" sz="2400" dirty="0" smtClean="0">
                <a:cs typeface="+mn-cs"/>
              </a:rPr>
              <a:t>WG</a:t>
            </a:r>
            <a:r>
              <a:rPr lang="zh-CN" altLang="en-US" sz="2400" dirty="0" smtClean="0">
                <a:cs typeface="+mn-cs"/>
              </a:rPr>
              <a:t>承担</a:t>
            </a:r>
            <a:endParaRPr lang="zh-CN" altLang="en-US" sz="2400" dirty="0"/>
          </a:p>
          <a:p>
            <a:pPr marL="0" indent="0">
              <a:buClr>
                <a:srgbClr val="FF0000"/>
              </a:buClr>
            </a:pPr>
            <a:r>
              <a:rPr lang="en-US" altLang="zh-CN" sz="2400" dirty="0">
                <a:solidFill>
                  <a:srgbClr val="FF0000"/>
                </a:solidFill>
                <a:effectLst>
                  <a:outerShdw blurRad="38100" dist="38100" dir="2700000" algn="tl">
                    <a:srgbClr val="C0C0C0"/>
                  </a:outerShdw>
                </a:effectLst>
              </a:rPr>
              <a:t>  IRTF</a:t>
            </a:r>
            <a:r>
              <a:rPr lang="zh-CN" altLang="en-US" sz="2400" dirty="0">
                <a:solidFill>
                  <a:srgbClr val="FF0000"/>
                </a:solidFill>
                <a:effectLst>
                  <a:outerShdw blurRad="38100" dist="38100" dir="2700000" algn="tl">
                    <a:srgbClr val="C0C0C0"/>
                  </a:outerShdw>
                </a:effectLst>
              </a:rPr>
              <a:t>（</a:t>
            </a:r>
            <a:r>
              <a:rPr lang="en-US" altLang="zh-CN" sz="2400" dirty="0">
                <a:solidFill>
                  <a:srgbClr val="FF0000"/>
                </a:solidFill>
                <a:effectLst>
                  <a:outerShdw blurRad="38100" dist="38100" dir="2700000" algn="tl">
                    <a:srgbClr val="C0C0C0"/>
                  </a:outerShdw>
                </a:effectLst>
              </a:rPr>
              <a:t>Internet</a:t>
            </a:r>
            <a:r>
              <a:rPr lang="zh-CN" altLang="en-US" sz="2400" dirty="0">
                <a:solidFill>
                  <a:srgbClr val="FF0000"/>
                </a:solidFill>
                <a:effectLst>
                  <a:outerShdw blurRad="38100" dist="38100" dir="2700000" algn="tl">
                    <a:srgbClr val="C0C0C0"/>
                  </a:outerShdw>
                </a:effectLst>
              </a:rPr>
              <a:t>研究部）</a:t>
            </a:r>
          </a:p>
          <a:p>
            <a:pPr marL="715963" lvl="1" indent="-250825">
              <a:buClr>
                <a:srgbClr val="FF0000"/>
              </a:buClr>
            </a:pPr>
            <a:r>
              <a:rPr lang="en-US" altLang="zh-CN" sz="2400" dirty="0" smtClean="0">
                <a:cs typeface="+mn-cs"/>
              </a:rPr>
              <a:t>IRTF</a:t>
            </a:r>
            <a:r>
              <a:rPr lang="zh-CN" altLang="en-US" sz="2400" dirty="0" smtClean="0">
                <a:cs typeface="+mn-cs"/>
              </a:rPr>
              <a:t>下设</a:t>
            </a:r>
            <a:r>
              <a:rPr lang="zh-CN" altLang="en-US" sz="2400" dirty="0">
                <a:cs typeface="+mn-cs"/>
              </a:rPr>
              <a:t>多个专门任务组，针对特定协议、应用、体系结构等进行研究</a:t>
            </a:r>
            <a:endParaRPr lang="en-US" altLang="zh-CN" sz="2400" dirty="0">
              <a:cs typeface="+mn-cs"/>
            </a:endParaRPr>
          </a:p>
          <a:p>
            <a:pPr marL="715963" lvl="1" indent="-250825">
              <a:buClr>
                <a:srgbClr val="FF0000"/>
              </a:buClr>
            </a:pPr>
            <a:r>
              <a:rPr lang="en-US" altLang="zh-CN" sz="2400" dirty="0" smtClean="0">
                <a:cs typeface="+mn-cs"/>
              </a:rPr>
              <a:t>IRTF</a:t>
            </a:r>
            <a:r>
              <a:rPr lang="zh-CN" altLang="en-US" sz="2400" dirty="0" smtClean="0">
                <a:cs typeface="+mn-cs"/>
              </a:rPr>
              <a:t>一般</a:t>
            </a:r>
            <a:r>
              <a:rPr lang="zh-CN" altLang="en-US" sz="2400" dirty="0">
                <a:cs typeface="+mn-cs"/>
              </a:rPr>
              <a:t>只出研究报告，但不制定协议标准</a:t>
            </a:r>
            <a:endParaRPr lang="en-US" altLang="zh-CN" sz="2400" dirty="0">
              <a:cs typeface="+mn-cs"/>
            </a:endParaRPr>
          </a:p>
        </p:txBody>
      </p:sp>
      <p:sp>
        <p:nvSpPr>
          <p:cNvPr id="372742"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7</a:t>
            </a:r>
            <a:r>
              <a:rPr lang="en-US" altLang="zh-CN" sz="1200" dirty="0" smtClean="0">
                <a:latin typeface="幼圆" pitchFamily="49" charset="-122"/>
                <a:ea typeface="幼圆" pitchFamily="49" charset="-122"/>
              </a:rPr>
              <a:t>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3</a:t>
            </a:r>
          </a:p>
        </p:txBody>
      </p:sp>
      <p:sp>
        <p:nvSpPr>
          <p:cNvPr id="372743" name="Text Box 7"/>
          <p:cNvSpPr txBox="1">
            <a:spLocks noChangeArrowheads="1"/>
          </p:cNvSpPr>
          <p:nvPr/>
        </p:nvSpPr>
        <p:spPr bwMode="auto">
          <a:xfrm>
            <a:off x="1346200" y="87313"/>
            <a:ext cx="6959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r>
              <a:rPr lang="en-US" altLang="zh-CN" sz="1200">
                <a:ea typeface="幼圆" pitchFamily="49" charset="-122"/>
              </a:rPr>
              <a:t>&gt;&gt;</a:t>
            </a:r>
            <a:r>
              <a:rPr lang="zh-CN" altLang="en-US" sz="1200">
                <a:ea typeface="幼圆" pitchFamily="49" charset="-122"/>
                <a:hlinkClick r:id="rId5" action="ppaction://hlinksldjump"/>
              </a:rPr>
              <a:t>计算机网络的标准化</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p:txBody>
          <a:bodyPr/>
          <a:lstStyle/>
          <a:p>
            <a:r>
              <a:rPr lang="zh-CN" altLang="en-US" dirty="0"/>
              <a:t>建立标准的程序</a:t>
            </a:r>
          </a:p>
        </p:txBody>
      </p:sp>
      <p:sp>
        <p:nvSpPr>
          <p:cNvPr id="373765" name="Rectangle 5"/>
          <p:cNvSpPr>
            <a:spLocks noGrp="1" noChangeArrowheads="1"/>
          </p:cNvSpPr>
          <p:nvPr>
            <p:ph type="body" idx="1"/>
          </p:nvPr>
        </p:nvSpPr>
        <p:spPr>
          <a:xfrm>
            <a:off x="809625" y="1997075"/>
            <a:ext cx="7958138" cy="4240213"/>
          </a:xfrm>
        </p:spPr>
        <p:txBody>
          <a:bodyPr/>
          <a:lstStyle/>
          <a:p>
            <a:pPr marL="0" indent="0">
              <a:lnSpc>
                <a:spcPct val="130000"/>
              </a:lnSpc>
              <a:buFont typeface="Wingdings" pitchFamily="2" charset="2"/>
              <a:buNone/>
            </a:pPr>
            <a:r>
              <a:rPr lang="en-US" altLang="zh-CN" dirty="0"/>
              <a:t>       Internet</a:t>
            </a:r>
            <a:r>
              <a:rPr lang="zh-CN" altLang="en-US" dirty="0"/>
              <a:t>标准需经过严格的过程，从</a:t>
            </a:r>
            <a:r>
              <a:rPr lang="en-US" altLang="zh-CN" dirty="0"/>
              <a:t>Internet</a:t>
            </a:r>
            <a:r>
              <a:rPr lang="zh-CN" altLang="en-US" dirty="0"/>
              <a:t>草案开始，以</a:t>
            </a:r>
            <a:r>
              <a:rPr lang="en-US" altLang="zh-CN" dirty="0">
                <a:solidFill>
                  <a:srgbClr val="FF0000"/>
                </a:solidFill>
                <a:effectLst>
                  <a:outerShdw blurRad="38100" dist="38100" dir="2700000" algn="tl">
                    <a:srgbClr val="C0C0C0"/>
                  </a:outerShdw>
                </a:effectLst>
              </a:rPr>
              <a:t>RFC</a:t>
            </a:r>
            <a:r>
              <a:rPr lang="zh-CN" altLang="en-US" dirty="0"/>
              <a:t>（请求评注）的形式进行公布，任何人都可以发表，它是在线存放，按编写的时间顺序进行编号。</a:t>
            </a:r>
          </a:p>
          <a:p>
            <a:pPr marL="0" indent="0">
              <a:lnSpc>
                <a:spcPct val="130000"/>
              </a:lnSpc>
              <a:buFont typeface="Wingdings" pitchFamily="2" charset="2"/>
              <a:buNone/>
            </a:pPr>
            <a:r>
              <a:rPr lang="zh-CN" altLang="en-US" dirty="0"/>
              <a:t>       当</a:t>
            </a:r>
            <a:r>
              <a:rPr lang="en-US" altLang="zh-CN" dirty="0"/>
              <a:t>RFC</a:t>
            </a:r>
            <a:r>
              <a:rPr lang="zh-CN" altLang="en-US" dirty="0"/>
              <a:t>达到成熟水平时就按照其需求等级进行分类。</a:t>
            </a:r>
          </a:p>
        </p:txBody>
      </p:sp>
      <p:sp>
        <p:nvSpPr>
          <p:cNvPr id="373766"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7</a:t>
            </a:r>
            <a:r>
              <a:rPr lang="en-US" altLang="zh-CN" sz="1200" dirty="0" smtClean="0">
                <a:latin typeface="幼圆" pitchFamily="49" charset="-122"/>
                <a:ea typeface="幼圆" pitchFamily="49" charset="-122"/>
              </a:rPr>
              <a:t>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4</a:t>
            </a:r>
          </a:p>
        </p:txBody>
      </p:sp>
      <p:sp>
        <p:nvSpPr>
          <p:cNvPr id="373767" name="Text Box 7"/>
          <p:cNvSpPr txBox="1">
            <a:spLocks noChangeArrowheads="1"/>
          </p:cNvSpPr>
          <p:nvPr/>
        </p:nvSpPr>
        <p:spPr bwMode="auto">
          <a:xfrm>
            <a:off x="1346200" y="87313"/>
            <a:ext cx="675419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r>
              <a:rPr lang="en-US" altLang="zh-CN" sz="1200">
                <a:ea typeface="幼圆" pitchFamily="49" charset="-122"/>
              </a:rPr>
              <a:t>&gt;&gt;</a:t>
            </a:r>
            <a:r>
              <a:rPr lang="zh-CN" altLang="en-US" sz="1200">
                <a:ea typeface="幼圆" pitchFamily="49" charset="-122"/>
                <a:hlinkClick r:id="rId5" action="ppaction://hlinksldjump"/>
              </a:rPr>
              <a:t>计算机网络的标准化</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Grp="1" noChangeArrowheads="1"/>
          </p:cNvSpPr>
          <p:nvPr>
            <p:ph type="title"/>
          </p:nvPr>
        </p:nvSpPr>
        <p:spPr/>
        <p:txBody>
          <a:bodyPr/>
          <a:lstStyle/>
          <a:p>
            <a:r>
              <a:rPr lang="zh-CN" altLang="en-US" dirty="0"/>
              <a:t>标准化过程</a:t>
            </a:r>
          </a:p>
        </p:txBody>
      </p:sp>
      <p:sp>
        <p:nvSpPr>
          <p:cNvPr id="374791" name="Text Box 7"/>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7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5</a:t>
            </a:r>
          </a:p>
        </p:txBody>
      </p:sp>
      <p:sp>
        <p:nvSpPr>
          <p:cNvPr id="374792" name="Text Box 8"/>
          <p:cNvSpPr txBox="1">
            <a:spLocks noChangeArrowheads="1"/>
          </p:cNvSpPr>
          <p:nvPr/>
        </p:nvSpPr>
        <p:spPr bwMode="auto">
          <a:xfrm>
            <a:off x="1346200" y="87313"/>
            <a:ext cx="6826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r>
              <a:rPr lang="en-US" altLang="zh-CN" sz="1200">
                <a:ea typeface="幼圆" pitchFamily="49" charset="-122"/>
              </a:rPr>
              <a:t>&gt;&gt;</a:t>
            </a:r>
            <a:r>
              <a:rPr lang="zh-CN" altLang="en-US" sz="1200">
                <a:ea typeface="幼圆" pitchFamily="49" charset="-122"/>
                <a:hlinkClick r:id="rId5" action="ppaction://hlinksldjump"/>
              </a:rPr>
              <a:t>计算机网络的标准化</a:t>
            </a:r>
            <a:endParaRPr lang="en-US" altLang="zh-CN" sz="1200">
              <a:ea typeface="幼圆" pitchFamily="49" charset="-122"/>
            </a:endParaRPr>
          </a:p>
        </p:txBody>
      </p:sp>
      <p:grpSp>
        <p:nvGrpSpPr>
          <p:cNvPr id="6" name="组合 5"/>
          <p:cNvGrpSpPr/>
          <p:nvPr/>
        </p:nvGrpSpPr>
        <p:grpSpPr>
          <a:xfrm>
            <a:off x="1330143" y="2239035"/>
            <a:ext cx="6731727" cy="3473765"/>
            <a:chOff x="1143116" y="1087304"/>
            <a:chExt cx="6731727" cy="3473765"/>
          </a:xfrm>
        </p:grpSpPr>
        <p:sp>
          <p:nvSpPr>
            <p:cNvPr id="7" name="圆角矩形 6"/>
            <p:cNvSpPr/>
            <p:nvPr/>
          </p:nvSpPr>
          <p:spPr>
            <a:xfrm>
              <a:off x="1143116" y="1657386"/>
              <a:ext cx="6731727" cy="2903683"/>
            </a:xfrm>
            <a:prstGeom prst="roundRect">
              <a:avLst>
                <a:gd name="adj" fmla="val 3266"/>
              </a:avLst>
            </a:prstGeom>
            <a:solidFill>
              <a:sysClr val="window" lastClr="CCE8CF">
                <a:lumMod val="85000"/>
              </a:sysClr>
            </a:soli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400" b="1" i="0" u="none" strike="noStrike" kern="0" cap="none" spc="0" normalizeH="0" baseline="0" noProof="0" dirty="0" smtClean="0">
                <a:ln>
                  <a:noFill/>
                </a:ln>
                <a:solidFill>
                  <a:prstClr val="black"/>
                </a:solidFill>
                <a:effectLst/>
                <a:uLnTx/>
                <a:uFillTx/>
                <a:latin typeface="+mn-lt"/>
                <a:ea typeface="+mn-ea"/>
                <a:cs typeface="+mn-cs"/>
              </a:endParaRPr>
            </a:p>
          </p:txBody>
        </p:sp>
        <p:sp>
          <p:nvSpPr>
            <p:cNvPr id="8" name="文本框 27"/>
            <p:cNvSpPr txBox="1"/>
            <p:nvPr/>
          </p:nvSpPr>
          <p:spPr>
            <a:xfrm>
              <a:off x="3139910" y="1616294"/>
              <a:ext cx="1369070" cy="307777"/>
            </a:xfrm>
            <a:prstGeom prst="rect">
              <a:avLst/>
            </a:prstGeom>
            <a:noFill/>
          </p:spPr>
          <p:txBody>
            <a:bodyPr wrap="square" rtlCol="0">
              <a:spAutoFit/>
            </a:bodyPr>
            <a:lstStyle/>
            <a:p>
              <a:pPr marL="0" marR="0" lvl="0" indent="0" algn="r" defTabSz="914400" eaLnBrk="1" fontAlgn="auto" latinLnBrk="0" hangingPunct="1">
                <a:lnSpc>
                  <a:spcPct val="100000"/>
                </a:lnSpc>
                <a:spcBef>
                  <a:spcPct val="0"/>
                </a:spcBef>
                <a:spcAft>
                  <a:spcPts val="0"/>
                </a:spcAft>
                <a:buClrTx/>
                <a:buSzTx/>
                <a:buFontTx/>
                <a:buNone/>
                <a:tabLst/>
                <a:defRPr/>
              </a:pPr>
              <a:r>
                <a:rPr kumimoji="0" lang="en-US" altLang="zh-CN" sz="1400" b="1" i="0" u="none" strike="noStrike" kern="0" cap="none" spc="0" normalizeH="0" baseline="0" noProof="0" dirty="0" err="1" smtClean="0">
                  <a:ln>
                    <a:noFill/>
                  </a:ln>
                  <a:solidFill>
                    <a:prstClr val="black"/>
                  </a:solidFill>
                  <a:effectLst/>
                  <a:uLnTx/>
                  <a:uFillTx/>
                  <a:latin typeface="+mn-lt"/>
                  <a:ea typeface="+mn-ea"/>
                </a:rPr>
                <a:t>RFCxxxx</a:t>
              </a:r>
              <a:endParaRPr kumimoji="0" lang="zh-CN" altLang="en-US" sz="1400" b="1" i="0" u="none" strike="noStrike" kern="0" cap="none" spc="0" normalizeH="0" baseline="0" noProof="0" dirty="0" smtClean="0">
                <a:ln>
                  <a:noFill/>
                </a:ln>
                <a:solidFill>
                  <a:prstClr val="black"/>
                </a:solidFill>
                <a:effectLst/>
                <a:uLnTx/>
                <a:uFillTx/>
                <a:latin typeface="+mn-lt"/>
                <a:ea typeface="+mn-ea"/>
              </a:endParaRPr>
            </a:p>
          </p:txBody>
        </p:sp>
        <p:cxnSp>
          <p:nvCxnSpPr>
            <p:cNvPr id="9" name="直接箭头连接符 8"/>
            <p:cNvCxnSpPr/>
            <p:nvPr/>
          </p:nvCxnSpPr>
          <p:spPr>
            <a:xfrm flipH="1">
              <a:off x="2717895" y="1904139"/>
              <a:ext cx="3595815" cy="0"/>
            </a:xfrm>
            <a:prstGeom prst="straightConnector1">
              <a:avLst/>
            </a:prstGeom>
            <a:noFill/>
            <a:ln w="19050" cap="flat" cmpd="sng" algn="ctr">
              <a:solidFill>
                <a:sysClr val="windowText" lastClr="000000">
                  <a:shade val="95000"/>
                  <a:satMod val="105000"/>
                </a:sysClr>
              </a:solidFill>
              <a:prstDash val="solid"/>
              <a:headEnd type="none" w="med" len="med"/>
              <a:tailEnd type="none" w="med" len="med"/>
            </a:ln>
            <a:effectLst/>
          </p:spPr>
        </p:cxnSp>
        <p:cxnSp>
          <p:nvCxnSpPr>
            <p:cNvPr id="10" name="直接箭头连接符 9"/>
            <p:cNvCxnSpPr/>
            <p:nvPr/>
          </p:nvCxnSpPr>
          <p:spPr>
            <a:xfrm>
              <a:off x="4528448" y="1491288"/>
              <a:ext cx="0" cy="408414"/>
            </a:xfrm>
            <a:prstGeom prst="straightConnector1">
              <a:avLst/>
            </a:prstGeom>
            <a:noFill/>
            <a:ln w="19050" cap="flat" cmpd="sng" algn="ctr">
              <a:solidFill>
                <a:sysClr val="windowText" lastClr="000000">
                  <a:shade val="95000"/>
                  <a:satMod val="105000"/>
                </a:sysClr>
              </a:solidFill>
              <a:prstDash val="solid"/>
              <a:headEnd type="none" w="med" len="med"/>
              <a:tailEnd type="none" w="med" len="med"/>
            </a:ln>
            <a:effectLst/>
          </p:spPr>
        </p:cxnSp>
        <p:sp>
          <p:nvSpPr>
            <p:cNvPr id="11" name="任意多边形 10"/>
            <p:cNvSpPr/>
            <p:nvPr/>
          </p:nvSpPr>
          <p:spPr>
            <a:xfrm>
              <a:off x="3413711" y="1087304"/>
              <a:ext cx="2229474" cy="464358"/>
            </a:xfrm>
            <a:custGeom>
              <a:avLst/>
              <a:gdLst>
                <a:gd name="connsiteX0" fmla="*/ 0 w 3948049"/>
                <a:gd name="connsiteY0" fmla="*/ 46841 h 468406"/>
                <a:gd name="connsiteX1" fmla="*/ 46841 w 3948049"/>
                <a:gd name="connsiteY1" fmla="*/ 0 h 468406"/>
                <a:gd name="connsiteX2" fmla="*/ 3901208 w 3948049"/>
                <a:gd name="connsiteY2" fmla="*/ 0 h 468406"/>
                <a:gd name="connsiteX3" fmla="*/ 3948049 w 3948049"/>
                <a:gd name="connsiteY3" fmla="*/ 46841 h 468406"/>
                <a:gd name="connsiteX4" fmla="*/ 3948049 w 3948049"/>
                <a:gd name="connsiteY4" fmla="*/ 421565 h 468406"/>
                <a:gd name="connsiteX5" fmla="*/ 3901208 w 3948049"/>
                <a:gd name="connsiteY5" fmla="*/ 468406 h 468406"/>
                <a:gd name="connsiteX6" fmla="*/ 46841 w 3948049"/>
                <a:gd name="connsiteY6" fmla="*/ 468406 h 468406"/>
                <a:gd name="connsiteX7" fmla="*/ 0 w 3948049"/>
                <a:gd name="connsiteY7" fmla="*/ 421565 h 468406"/>
                <a:gd name="connsiteX8" fmla="*/ 0 w 3948049"/>
                <a:gd name="connsiteY8" fmla="*/ 46841 h 46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8049" h="468406">
                  <a:moveTo>
                    <a:pt x="0" y="46841"/>
                  </a:moveTo>
                  <a:cubicBezTo>
                    <a:pt x="0" y="20971"/>
                    <a:pt x="20971" y="0"/>
                    <a:pt x="46841" y="0"/>
                  </a:cubicBezTo>
                  <a:lnTo>
                    <a:pt x="3901208" y="0"/>
                  </a:lnTo>
                  <a:cubicBezTo>
                    <a:pt x="3927078" y="0"/>
                    <a:pt x="3948049" y="20971"/>
                    <a:pt x="3948049" y="46841"/>
                  </a:cubicBezTo>
                  <a:lnTo>
                    <a:pt x="3948049" y="421565"/>
                  </a:lnTo>
                  <a:cubicBezTo>
                    <a:pt x="3948049" y="447435"/>
                    <a:pt x="3927078" y="468406"/>
                    <a:pt x="3901208" y="468406"/>
                  </a:cubicBezTo>
                  <a:lnTo>
                    <a:pt x="46841" y="468406"/>
                  </a:lnTo>
                  <a:cubicBezTo>
                    <a:pt x="20971" y="468406"/>
                    <a:pt x="0" y="447435"/>
                    <a:pt x="0" y="421565"/>
                  </a:cubicBezTo>
                  <a:lnTo>
                    <a:pt x="0" y="46841"/>
                  </a:lnTo>
                  <a:close/>
                </a:path>
              </a:pathLst>
            </a:custGeom>
            <a:solidFill>
              <a:srgbClr val="00FFFF"/>
            </a:solidFill>
            <a:ln w="9525" cap="flat" cmpd="sng" algn="ctr">
              <a:noFill/>
              <a:prstDash val="solid"/>
            </a:ln>
            <a:effectLst>
              <a:outerShdw blurRad="40000" dist="20000" dir="5400000" rotWithShape="0">
                <a:srgbClr val="000000">
                  <a:alpha val="38000"/>
                </a:srgbClr>
              </a:outerShdw>
            </a:effectLst>
            <a:scene3d>
              <a:camera prst="orthographicFront"/>
              <a:lightRig rig="flat" dir="t"/>
            </a:scene3d>
            <a:sp3d prstMaterial="dkEdge">
              <a:bevelT w="8200" h="38100"/>
            </a:sp3d>
          </p:spPr>
          <p:txBody>
            <a:bodyPr spcFirstLastPara="0" vert="horz" wrap="square" lIns="36579" tIns="36579" rIns="36579" bIns="36579" numCol="1" spcCol="1270" anchor="ctr" anchorCtr="0">
              <a:noAutofit/>
            </a:bodyPr>
            <a:lstStyle/>
            <a:p>
              <a:pPr marL="0" marR="0" lvl="0" indent="0" algn="ctr" defTabSz="800100" eaLnBrk="1" fontAlgn="auto" latinLnBrk="0" hangingPunct="1">
                <a:lnSpc>
                  <a:spcPct val="100000"/>
                </a:lnSpc>
                <a:spcBef>
                  <a:spcPct val="0"/>
                </a:spcBef>
                <a:spcAft>
                  <a:spcPts val="0"/>
                </a:spcAft>
                <a:buClrTx/>
                <a:buSzTx/>
                <a:buFontTx/>
                <a:buNone/>
                <a:tabLst/>
                <a:defRPr/>
              </a:pPr>
              <a:r>
                <a:rPr kumimoji="0" lang="en-US" altLang="en-US" sz="1400" b="1" kern="0" dirty="0">
                  <a:solidFill>
                    <a:prstClr val="black"/>
                  </a:solidFill>
                  <a:latin typeface="+mn-lt"/>
                </a:rPr>
                <a:t>Internet</a:t>
              </a:r>
              <a:r>
                <a:rPr kumimoji="0" lang="zh-CN" altLang="en-US" sz="1400" b="1" i="0" u="none" strike="noStrike" kern="0" cap="none" spc="0" normalizeH="0" baseline="0" noProof="0" dirty="0" smtClean="0">
                  <a:ln>
                    <a:noFill/>
                  </a:ln>
                  <a:solidFill>
                    <a:prstClr val="black"/>
                  </a:solidFill>
                  <a:effectLst/>
                  <a:uLnTx/>
                  <a:uFillTx/>
                  <a:latin typeface="+mn-lt"/>
                  <a:ea typeface="+mn-ea"/>
                  <a:cs typeface="+mn-cs"/>
                </a:rPr>
                <a:t>草案</a:t>
              </a:r>
              <a:endParaRPr kumimoji="0" lang="en-US" altLang="zh-CN" sz="1400" b="1" i="0" u="none" strike="noStrike" kern="0" cap="none" spc="0" normalizeH="0" baseline="0" noProof="0" dirty="0" smtClean="0">
                <a:ln>
                  <a:noFill/>
                </a:ln>
                <a:solidFill>
                  <a:prstClr val="black"/>
                </a:solidFill>
                <a:effectLst/>
                <a:uLnTx/>
                <a:uFillTx/>
                <a:latin typeface="+mn-lt"/>
                <a:ea typeface="+mn-ea"/>
                <a:cs typeface="+mn-cs"/>
              </a:endParaRPr>
            </a:p>
            <a:p>
              <a:pPr marL="0" marR="0" lvl="0" indent="0" algn="ctr" defTabSz="8001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solidFill>
                  <a:effectLst/>
                  <a:uLnTx/>
                  <a:uFillTx/>
                  <a:latin typeface="+mn-lt"/>
                  <a:ea typeface="+mn-ea"/>
                  <a:cs typeface="+mn-cs"/>
                </a:rPr>
                <a:t> </a:t>
              </a:r>
              <a:r>
                <a:rPr kumimoji="0" lang="en-US" altLang="en-US" sz="1400" b="1" i="0" u="none" strike="noStrike" kern="0" cap="none" spc="0" normalizeH="0" baseline="0" noProof="0" dirty="0" smtClean="0">
                  <a:ln>
                    <a:noFill/>
                  </a:ln>
                  <a:solidFill>
                    <a:prstClr val="black"/>
                  </a:solidFill>
                  <a:effectLst/>
                  <a:uLnTx/>
                  <a:uFillTx/>
                  <a:latin typeface="+mn-lt"/>
                  <a:ea typeface="+mn-ea"/>
                  <a:cs typeface="+mn-cs"/>
                </a:rPr>
                <a:t>(Internet Draft)</a:t>
              </a:r>
              <a:endParaRPr kumimoji="0" lang="zh-CN" altLang="en-US" sz="1400" b="1" i="0" u="none" strike="noStrike" kern="0" cap="none" spc="0" normalizeH="0" baseline="0" noProof="0" dirty="0" smtClean="0">
                <a:ln>
                  <a:noFill/>
                </a:ln>
                <a:solidFill>
                  <a:prstClr val="black"/>
                </a:solidFill>
                <a:effectLst/>
                <a:uLnTx/>
                <a:uFillTx/>
                <a:latin typeface="+mn-lt"/>
                <a:ea typeface="+mn-ea"/>
                <a:cs typeface="+mn-cs"/>
              </a:endParaRPr>
            </a:p>
          </p:txBody>
        </p:sp>
        <p:sp>
          <p:nvSpPr>
            <p:cNvPr id="12" name="圆角矩形 11"/>
            <p:cNvSpPr/>
            <p:nvPr/>
          </p:nvSpPr>
          <p:spPr>
            <a:xfrm>
              <a:off x="1454345" y="2011680"/>
              <a:ext cx="2542903" cy="2412274"/>
            </a:xfrm>
            <a:prstGeom prst="roundRect">
              <a:avLst>
                <a:gd name="adj" fmla="val 2949"/>
              </a:avLst>
            </a:prstGeom>
            <a:solidFill>
              <a:srgbClr val="C0504D">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400" b="1" i="0" u="none" strike="noStrike" kern="0" cap="none" spc="0" normalizeH="0" baseline="0" noProof="0" smtClean="0">
                <a:ln>
                  <a:noFill/>
                </a:ln>
                <a:solidFill>
                  <a:prstClr val="white"/>
                </a:solidFill>
                <a:effectLst/>
                <a:uLnTx/>
                <a:uFillTx/>
                <a:latin typeface="+mn-lt"/>
                <a:ea typeface="+mn-ea"/>
                <a:cs typeface="+mn-cs"/>
              </a:endParaRPr>
            </a:p>
          </p:txBody>
        </p:sp>
        <p:sp>
          <p:nvSpPr>
            <p:cNvPr id="13" name="任意多边形 12"/>
            <p:cNvSpPr/>
            <p:nvPr/>
          </p:nvSpPr>
          <p:spPr>
            <a:xfrm>
              <a:off x="1755952" y="2395071"/>
              <a:ext cx="1937432" cy="436333"/>
            </a:xfrm>
            <a:custGeom>
              <a:avLst/>
              <a:gdLst>
                <a:gd name="connsiteX0" fmla="*/ 0 w 3948049"/>
                <a:gd name="connsiteY0" fmla="*/ 46841 h 468406"/>
                <a:gd name="connsiteX1" fmla="*/ 46841 w 3948049"/>
                <a:gd name="connsiteY1" fmla="*/ 0 h 468406"/>
                <a:gd name="connsiteX2" fmla="*/ 3901208 w 3948049"/>
                <a:gd name="connsiteY2" fmla="*/ 0 h 468406"/>
                <a:gd name="connsiteX3" fmla="*/ 3948049 w 3948049"/>
                <a:gd name="connsiteY3" fmla="*/ 46841 h 468406"/>
                <a:gd name="connsiteX4" fmla="*/ 3948049 w 3948049"/>
                <a:gd name="connsiteY4" fmla="*/ 421565 h 468406"/>
                <a:gd name="connsiteX5" fmla="*/ 3901208 w 3948049"/>
                <a:gd name="connsiteY5" fmla="*/ 468406 h 468406"/>
                <a:gd name="connsiteX6" fmla="*/ 46841 w 3948049"/>
                <a:gd name="connsiteY6" fmla="*/ 468406 h 468406"/>
                <a:gd name="connsiteX7" fmla="*/ 0 w 3948049"/>
                <a:gd name="connsiteY7" fmla="*/ 421565 h 468406"/>
                <a:gd name="connsiteX8" fmla="*/ 0 w 3948049"/>
                <a:gd name="connsiteY8" fmla="*/ 46841 h 46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8049" h="468406">
                  <a:moveTo>
                    <a:pt x="0" y="46841"/>
                  </a:moveTo>
                  <a:cubicBezTo>
                    <a:pt x="0" y="20971"/>
                    <a:pt x="20971" y="0"/>
                    <a:pt x="46841" y="0"/>
                  </a:cubicBezTo>
                  <a:lnTo>
                    <a:pt x="3901208" y="0"/>
                  </a:lnTo>
                  <a:cubicBezTo>
                    <a:pt x="3927078" y="0"/>
                    <a:pt x="3948049" y="20971"/>
                    <a:pt x="3948049" y="46841"/>
                  </a:cubicBezTo>
                  <a:lnTo>
                    <a:pt x="3948049" y="421565"/>
                  </a:lnTo>
                  <a:cubicBezTo>
                    <a:pt x="3948049" y="447435"/>
                    <a:pt x="3927078" y="468406"/>
                    <a:pt x="3901208" y="468406"/>
                  </a:cubicBezTo>
                  <a:lnTo>
                    <a:pt x="46841" y="468406"/>
                  </a:lnTo>
                  <a:cubicBezTo>
                    <a:pt x="20971" y="468406"/>
                    <a:pt x="0" y="447435"/>
                    <a:pt x="0" y="421565"/>
                  </a:cubicBezTo>
                  <a:lnTo>
                    <a:pt x="0" y="46841"/>
                  </a:lnTo>
                  <a:close/>
                </a:path>
              </a:pathLst>
            </a:custGeom>
            <a:solidFill>
              <a:srgbClr val="92D050"/>
            </a:soli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spcFirstLastPara="0" vert="horz" wrap="square" lIns="36579" tIns="36579" rIns="36579" bIns="36579" numCol="1" spcCol="1270" anchor="ctr" anchorCtr="0">
              <a:noAutofit/>
            </a:bodyPr>
            <a:lstStyle/>
            <a:p>
              <a:pPr marL="0" marR="0" lvl="0" indent="0" algn="ctr" defTabSz="8001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建议标准 </a:t>
              </a:r>
              <a:endParaRPr kumimoji="0" lang="en-US" altLang="zh-CN"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endParaRPr>
            </a:p>
            <a:p>
              <a:pPr marL="0" marR="0" lvl="0" indent="0" algn="ctr" defTabSz="800100" eaLnBrk="1" fontAlgn="auto" latinLnBrk="0" hangingPunct="1">
                <a:lnSpc>
                  <a:spcPct val="100000"/>
                </a:lnSpc>
                <a:spcBef>
                  <a:spcPct val="0"/>
                </a:spcBef>
                <a:spcAft>
                  <a:spcPts val="0"/>
                </a:spcAft>
                <a:buClrTx/>
                <a:buSzTx/>
                <a:buFontTx/>
                <a:buNone/>
                <a:tabLst/>
                <a:defRPr/>
              </a:pPr>
              <a:r>
                <a:rPr kumimoji="0" lang="en-US"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(Proposed Standard)</a:t>
              </a:r>
              <a:endParaRPr kumimoji="0" lang="zh-CN"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endParaRPr>
            </a:p>
          </p:txBody>
        </p:sp>
        <p:sp>
          <p:nvSpPr>
            <p:cNvPr id="14" name="任意多边形 13"/>
            <p:cNvSpPr/>
            <p:nvPr/>
          </p:nvSpPr>
          <p:spPr>
            <a:xfrm>
              <a:off x="1755952" y="3699085"/>
              <a:ext cx="1937432" cy="617856"/>
            </a:xfrm>
            <a:custGeom>
              <a:avLst/>
              <a:gdLst>
                <a:gd name="connsiteX0" fmla="*/ 0 w 3948049"/>
                <a:gd name="connsiteY0" fmla="*/ 46841 h 468406"/>
                <a:gd name="connsiteX1" fmla="*/ 46841 w 3948049"/>
                <a:gd name="connsiteY1" fmla="*/ 0 h 468406"/>
                <a:gd name="connsiteX2" fmla="*/ 3901208 w 3948049"/>
                <a:gd name="connsiteY2" fmla="*/ 0 h 468406"/>
                <a:gd name="connsiteX3" fmla="*/ 3948049 w 3948049"/>
                <a:gd name="connsiteY3" fmla="*/ 46841 h 468406"/>
                <a:gd name="connsiteX4" fmla="*/ 3948049 w 3948049"/>
                <a:gd name="connsiteY4" fmla="*/ 421565 h 468406"/>
                <a:gd name="connsiteX5" fmla="*/ 3901208 w 3948049"/>
                <a:gd name="connsiteY5" fmla="*/ 468406 h 468406"/>
                <a:gd name="connsiteX6" fmla="*/ 46841 w 3948049"/>
                <a:gd name="connsiteY6" fmla="*/ 468406 h 468406"/>
                <a:gd name="connsiteX7" fmla="*/ 0 w 3948049"/>
                <a:gd name="connsiteY7" fmla="*/ 421565 h 468406"/>
                <a:gd name="connsiteX8" fmla="*/ 0 w 3948049"/>
                <a:gd name="connsiteY8" fmla="*/ 46841 h 46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8049" h="468406">
                  <a:moveTo>
                    <a:pt x="0" y="46841"/>
                  </a:moveTo>
                  <a:cubicBezTo>
                    <a:pt x="0" y="20971"/>
                    <a:pt x="20971" y="0"/>
                    <a:pt x="46841" y="0"/>
                  </a:cubicBezTo>
                  <a:lnTo>
                    <a:pt x="3901208" y="0"/>
                  </a:lnTo>
                  <a:cubicBezTo>
                    <a:pt x="3927078" y="0"/>
                    <a:pt x="3948049" y="20971"/>
                    <a:pt x="3948049" y="46841"/>
                  </a:cubicBezTo>
                  <a:lnTo>
                    <a:pt x="3948049" y="421565"/>
                  </a:lnTo>
                  <a:cubicBezTo>
                    <a:pt x="3948049" y="447435"/>
                    <a:pt x="3927078" y="468406"/>
                    <a:pt x="3901208" y="468406"/>
                  </a:cubicBezTo>
                  <a:lnTo>
                    <a:pt x="46841" y="468406"/>
                  </a:lnTo>
                  <a:cubicBezTo>
                    <a:pt x="20971" y="468406"/>
                    <a:pt x="0" y="447435"/>
                    <a:pt x="0" y="421565"/>
                  </a:cubicBezTo>
                  <a:lnTo>
                    <a:pt x="0" y="46841"/>
                  </a:lnTo>
                  <a:close/>
                </a:path>
              </a:pathLst>
            </a:custGeom>
            <a:solidFill>
              <a:srgbClr val="FF9900"/>
            </a:soli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spcFirstLastPara="0" vert="horz" wrap="square" lIns="36579" tIns="36579" rIns="36579" bIns="36579" numCol="1" spcCol="1270" anchor="ctr" anchorCtr="0">
              <a:noAutofit/>
            </a:bodyPr>
            <a:lstStyle/>
            <a:p>
              <a:pPr marL="0" marR="0" lvl="0" indent="0" algn="ctr" defTabSz="800100" eaLnBrk="1" fontAlgn="auto" latinLnBrk="0" hangingPunct="1">
                <a:lnSpc>
                  <a:spcPct val="100000"/>
                </a:lnSpc>
                <a:spcBef>
                  <a:spcPct val="0"/>
                </a:spcBef>
                <a:spcAft>
                  <a:spcPts val="0"/>
                </a:spcAft>
                <a:buClrTx/>
                <a:buSzTx/>
                <a:buFontTx/>
                <a:buNone/>
                <a:tabLst/>
                <a:defRPr/>
              </a:pPr>
              <a:r>
                <a:rPr kumimoji="0" lang="en-US" altLang="en-US" sz="1400" b="1" kern="0" dirty="0">
                  <a:solidFill>
                    <a:prstClr val="black"/>
                  </a:solidFill>
                  <a:latin typeface="+mn-lt"/>
                </a:rPr>
                <a:t>Internet</a:t>
              </a:r>
              <a:r>
                <a:rPr kumimoji="0" lang="zh-CN"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标准</a:t>
              </a:r>
              <a:endParaRPr kumimoji="0" lang="en-US" altLang="zh-CN"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endParaRPr>
            </a:p>
            <a:p>
              <a:pPr marL="0" marR="0" lvl="0" indent="0" algn="ctr" defTabSz="8001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 </a:t>
              </a:r>
              <a:r>
                <a:rPr kumimoji="0" lang="en-US"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(Internet Standard)</a:t>
              </a:r>
            </a:p>
            <a:p>
              <a:pPr marL="0" marR="0" lvl="0" indent="0" algn="ctr" defTabSz="800100" eaLnBrk="1" fontAlgn="auto" latinLnBrk="0" hangingPunct="1">
                <a:lnSpc>
                  <a:spcPct val="100000"/>
                </a:lnSpc>
                <a:spcBef>
                  <a:spcPct val="0"/>
                </a:spcBef>
                <a:spcAft>
                  <a:spcPts val="0"/>
                </a:spcAft>
                <a:buClrTx/>
                <a:buSzTx/>
                <a:buFontTx/>
                <a:buNone/>
                <a:tabLst/>
                <a:defRPr/>
              </a:pPr>
              <a:r>
                <a:rPr kumimoji="0" lang="en-US" altLang="zh-CN"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a:t>
              </a:r>
              <a:r>
                <a:rPr kumimoji="0" lang="zh-CN"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记为 </a:t>
              </a:r>
              <a:r>
                <a:rPr kumimoji="0" lang="en-US" altLang="zh-CN" sz="1400" b="1" i="0" u="none" strike="noStrike" kern="0" cap="none" spc="0" normalizeH="0" baseline="0" noProof="0" dirty="0" err="1" smtClean="0">
                  <a:ln>
                    <a:noFill/>
                  </a:ln>
                  <a:solidFill>
                    <a:prstClr val="black">
                      <a:hueOff val="0"/>
                      <a:satOff val="0"/>
                      <a:lumOff val="0"/>
                      <a:alphaOff val="0"/>
                    </a:prstClr>
                  </a:solidFill>
                  <a:effectLst/>
                  <a:uLnTx/>
                  <a:uFillTx/>
                  <a:latin typeface="+mn-lt"/>
                  <a:ea typeface="+mn-ea"/>
                  <a:cs typeface="+mn-cs"/>
                </a:rPr>
                <a:t>STDxx</a:t>
              </a:r>
              <a:r>
                <a:rPr kumimoji="0" lang="en-US" altLang="zh-CN"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a:t>
              </a:r>
              <a:endParaRPr kumimoji="0" lang="zh-CN"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endParaRPr>
            </a:p>
          </p:txBody>
        </p:sp>
        <p:sp>
          <p:nvSpPr>
            <p:cNvPr id="15" name="任意多边形 14"/>
            <p:cNvSpPr/>
            <p:nvPr/>
          </p:nvSpPr>
          <p:spPr>
            <a:xfrm>
              <a:off x="2194579" y="3067623"/>
              <a:ext cx="1498805" cy="412661"/>
            </a:xfrm>
            <a:custGeom>
              <a:avLst/>
              <a:gdLst>
                <a:gd name="connsiteX0" fmla="*/ 0 w 3948049"/>
                <a:gd name="connsiteY0" fmla="*/ 46841 h 468406"/>
                <a:gd name="connsiteX1" fmla="*/ 46841 w 3948049"/>
                <a:gd name="connsiteY1" fmla="*/ 0 h 468406"/>
                <a:gd name="connsiteX2" fmla="*/ 3901208 w 3948049"/>
                <a:gd name="connsiteY2" fmla="*/ 0 h 468406"/>
                <a:gd name="connsiteX3" fmla="*/ 3948049 w 3948049"/>
                <a:gd name="connsiteY3" fmla="*/ 46841 h 468406"/>
                <a:gd name="connsiteX4" fmla="*/ 3948049 w 3948049"/>
                <a:gd name="connsiteY4" fmla="*/ 421565 h 468406"/>
                <a:gd name="connsiteX5" fmla="*/ 3901208 w 3948049"/>
                <a:gd name="connsiteY5" fmla="*/ 468406 h 468406"/>
                <a:gd name="connsiteX6" fmla="*/ 46841 w 3948049"/>
                <a:gd name="connsiteY6" fmla="*/ 468406 h 468406"/>
                <a:gd name="connsiteX7" fmla="*/ 0 w 3948049"/>
                <a:gd name="connsiteY7" fmla="*/ 421565 h 468406"/>
                <a:gd name="connsiteX8" fmla="*/ 0 w 3948049"/>
                <a:gd name="connsiteY8" fmla="*/ 46841 h 46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8049" h="468406">
                  <a:moveTo>
                    <a:pt x="0" y="46841"/>
                  </a:moveTo>
                  <a:cubicBezTo>
                    <a:pt x="0" y="20971"/>
                    <a:pt x="20971" y="0"/>
                    <a:pt x="46841" y="0"/>
                  </a:cubicBezTo>
                  <a:lnTo>
                    <a:pt x="3901208" y="0"/>
                  </a:lnTo>
                  <a:cubicBezTo>
                    <a:pt x="3927078" y="0"/>
                    <a:pt x="3948049" y="20971"/>
                    <a:pt x="3948049" y="46841"/>
                  </a:cubicBezTo>
                  <a:lnTo>
                    <a:pt x="3948049" y="421565"/>
                  </a:lnTo>
                  <a:cubicBezTo>
                    <a:pt x="3948049" y="447435"/>
                    <a:pt x="3927078" y="468406"/>
                    <a:pt x="3901208" y="468406"/>
                  </a:cubicBezTo>
                  <a:lnTo>
                    <a:pt x="46841" y="468406"/>
                  </a:lnTo>
                  <a:cubicBezTo>
                    <a:pt x="20971" y="468406"/>
                    <a:pt x="0" y="447435"/>
                    <a:pt x="0" y="421565"/>
                  </a:cubicBezTo>
                  <a:lnTo>
                    <a:pt x="0" y="46841"/>
                  </a:lnTo>
                  <a:close/>
                </a:path>
              </a:pathLst>
            </a:custGeom>
            <a:solidFill>
              <a:srgbClr val="1F497D">
                <a:lumMod val="60000"/>
                <a:lumOff val="40000"/>
              </a:srgbClr>
            </a:soli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spcFirstLastPara="0" vert="horz" wrap="square" lIns="36579" tIns="36579" rIns="36579" bIns="36579" numCol="1" spcCol="1270" anchor="ctr" anchorCtr="0">
              <a:noAutofit/>
            </a:bodyPr>
            <a:lstStyle/>
            <a:p>
              <a:pPr marL="0" marR="0" lvl="0" indent="0" algn="ctr" defTabSz="8001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solidFill>
                  <a:effectLst/>
                  <a:uLnTx/>
                  <a:uFillTx/>
                  <a:latin typeface="+mn-lt"/>
                  <a:ea typeface="+mn-ea"/>
                  <a:cs typeface="+mn-cs"/>
                </a:rPr>
                <a:t>草案标准</a:t>
              </a:r>
              <a:endParaRPr kumimoji="0" lang="en-US" altLang="zh-CN" sz="1400" b="1" i="0" u="none" strike="noStrike" kern="0" cap="none" spc="0" normalizeH="0" baseline="0" noProof="0" dirty="0" smtClean="0">
                <a:ln>
                  <a:noFill/>
                </a:ln>
                <a:solidFill>
                  <a:prstClr val="black"/>
                </a:solidFill>
                <a:effectLst/>
                <a:uLnTx/>
                <a:uFillTx/>
                <a:latin typeface="+mn-lt"/>
                <a:ea typeface="+mn-ea"/>
                <a:cs typeface="+mn-cs"/>
              </a:endParaRPr>
            </a:p>
            <a:p>
              <a:pPr marL="0" marR="0" lvl="0" indent="0" algn="ctr" defTabSz="8001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solidFill>
                  <a:effectLst/>
                  <a:uLnTx/>
                  <a:uFillTx/>
                  <a:latin typeface="+mn-lt"/>
                  <a:ea typeface="+mn-ea"/>
                  <a:cs typeface="+mn-cs"/>
                </a:rPr>
                <a:t> </a:t>
              </a:r>
              <a:r>
                <a:rPr kumimoji="0" lang="en-US" altLang="en-US" sz="1400" b="1" i="0" u="none" strike="noStrike" kern="0" cap="none" spc="0" normalizeH="0" baseline="0" noProof="0" dirty="0" smtClean="0">
                  <a:ln>
                    <a:noFill/>
                  </a:ln>
                  <a:solidFill>
                    <a:prstClr val="black"/>
                  </a:solidFill>
                  <a:effectLst/>
                  <a:uLnTx/>
                  <a:uFillTx/>
                  <a:latin typeface="+mn-lt"/>
                  <a:ea typeface="+mn-ea"/>
                  <a:cs typeface="+mn-cs"/>
                </a:rPr>
                <a:t>(Draft Standard)</a:t>
              </a:r>
              <a:endParaRPr kumimoji="0" lang="zh-CN" altLang="en-US" sz="1400" b="1" i="0" u="none" strike="noStrike" kern="0" cap="none" spc="0" normalizeH="0" baseline="0" noProof="0" dirty="0" smtClean="0">
                <a:ln>
                  <a:noFill/>
                </a:ln>
                <a:solidFill>
                  <a:prstClr val="black"/>
                </a:solidFill>
                <a:effectLst/>
                <a:uLnTx/>
                <a:uFillTx/>
                <a:latin typeface="+mn-lt"/>
                <a:ea typeface="+mn-ea"/>
                <a:cs typeface="+mn-cs"/>
              </a:endParaRPr>
            </a:p>
          </p:txBody>
        </p:sp>
        <p:cxnSp>
          <p:nvCxnSpPr>
            <p:cNvPr id="16" name="直接箭头连接符 15"/>
            <p:cNvCxnSpPr/>
            <p:nvPr/>
          </p:nvCxnSpPr>
          <p:spPr>
            <a:xfrm>
              <a:off x="2717890" y="2845397"/>
              <a:ext cx="0" cy="209903"/>
            </a:xfrm>
            <a:prstGeom prst="straightConnector1">
              <a:avLst/>
            </a:prstGeom>
            <a:noFill/>
            <a:ln w="19050" cap="flat" cmpd="sng" algn="ctr">
              <a:solidFill>
                <a:sysClr val="windowText" lastClr="000000">
                  <a:shade val="95000"/>
                  <a:satMod val="105000"/>
                </a:sysClr>
              </a:solidFill>
              <a:prstDash val="solid"/>
              <a:tailEnd type="triangle"/>
            </a:ln>
            <a:effectLst/>
          </p:spPr>
        </p:cxnSp>
        <p:cxnSp>
          <p:nvCxnSpPr>
            <p:cNvPr id="17" name="直接箭头连接符 16"/>
            <p:cNvCxnSpPr/>
            <p:nvPr/>
          </p:nvCxnSpPr>
          <p:spPr>
            <a:xfrm>
              <a:off x="2717890" y="3487961"/>
              <a:ext cx="0" cy="209903"/>
            </a:xfrm>
            <a:prstGeom prst="straightConnector1">
              <a:avLst/>
            </a:prstGeom>
            <a:noFill/>
            <a:ln w="19050" cap="flat" cmpd="sng" algn="ctr">
              <a:solidFill>
                <a:sysClr val="windowText" lastClr="000000">
                  <a:shade val="95000"/>
                  <a:satMod val="105000"/>
                </a:sysClr>
              </a:solidFill>
              <a:prstDash val="solid"/>
              <a:tailEnd type="triangle"/>
            </a:ln>
            <a:effectLst/>
          </p:spPr>
        </p:cxnSp>
        <p:cxnSp>
          <p:nvCxnSpPr>
            <p:cNvPr id="18" name="直接箭头连接符 17"/>
            <p:cNvCxnSpPr/>
            <p:nvPr/>
          </p:nvCxnSpPr>
          <p:spPr>
            <a:xfrm>
              <a:off x="2029912" y="2845397"/>
              <a:ext cx="0" cy="852467"/>
            </a:xfrm>
            <a:prstGeom prst="straightConnector1">
              <a:avLst/>
            </a:prstGeom>
            <a:noFill/>
            <a:ln w="19050" cap="flat" cmpd="sng" algn="ctr">
              <a:solidFill>
                <a:sysClr val="windowText" lastClr="000000">
                  <a:shade val="95000"/>
                  <a:satMod val="105000"/>
                </a:sysClr>
              </a:solidFill>
              <a:prstDash val="sysDash"/>
              <a:tailEnd type="triangle"/>
            </a:ln>
            <a:effectLst/>
          </p:spPr>
        </p:cxnSp>
        <p:cxnSp>
          <p:nvCxnSpPr>
            <p:cNvPr id="19" name="直接箭头连接符 18"/>
            <p:cNvCxnSpPr/>
            <p:nvPr/>
          </p:nvCxnSpPr>
          <p:spPr>
            <a:xfrm>
              <a:off x="2717890" y="1899702"/>
              <a:ext cx="0" cy="495369"/>
            </a:xfrm>
            <a:prstGeom prst="straightConnector1">
              <a:avLst/>
            </a:prstGeom>
            <a:noFill/>
            <a:ln w="19050" cap="flat" cmpd="sng" algn="ctr">
              <a:solidFill>
                <a:sysClr val="windowText" lastClr="000000">
                  <a:shade val="95000"/>
                  <a:satMod val="105000"/>
                </a:sysClr>
              </a:solidFill>
              <a:prstDash val="solid"/>
              <a:tailEnd type="triangle"/>
            </a:ln>
            <a:effectLst/>
          </p:spPr>
        </p:cxnSp>
        <p:sp>
          <p:nvSpPr>
            <p:cNvPr id="20" name="矩形 19"/>
            <p:cNvSpPr/>
            <p:nvPr/>
          </p:nvSpPr>
          <p:spPr>
            <a:xfrm>
              <a:off x="1463726" y="2020455"/>
              <a:ext cx="902811" cy="307777"/>
            </a:xfrm>
            <a:prstGeom prst="rect">
              <a:avLst/>
            </a:prstGeom>
            <a:noFill/>
          </p:spPr>
          <p:txBody>
            <a:bodyPr wrap="square" rtlCol="0">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solidFill>
                  <a:effectLst/>
                  <a:uLnTx/>
                  <a:uFillTx/>
                  <a:latin typeface="+mn-lt"/>
                  <a:ea typeface="+mn-ea"/>
                </a:rPr>
                <a:t>标准轨道</a:t>
              </a:r>
            </a:p>
          </p:txBody>
        </p:sp>
        <p:cxnSp>
          <p:nvCxnSpPr>
            <p:cNvPr id="21" name="直接箭头连接符 20"/>
            <p:cNvCxnSpPr/>
            <p:nvPr/>
          </p:nvCxnSpPr>
          <p:spPr>
            <a:xfrm>
              <a:off x="3693384" y="2621552"/>
              <a:ext cx="480196" cy="0"/>
            </a:xfrm>
            <a:prstGeom prst="straightConnector1">
              <a:avLst/>
            </a:prstGeom>
            <a:noFill/>
            <a:ln w="19050" cap="flat" cmpd="sng" algn="ctr">
              <a:solidFill>
                <a:sysClr val="windowText" lastClr="000000">
                  <a:shade val="95000"/>
                  <a:satMod val="105000"/>
                </a:sysClr>
              </a:solidFill>
              <a:prstDash val="sysDash"/>
              <a:tailEnd type="triangle"/>
            </a:ln>
            <a:effectLst/>
          </p:spPr>
        </p:cxnSp>
        <p:cxnSp>
          <p:nvCxnSpPr>
            <p:cNvPr id="22" name="直接箭头连接符 21"/>
            <p:cNvCxnSpPr/>
            <p:nvPr/>
          </p:nvCxnSpPr>
          <p:spPr>
            <a:xfrm>
              <a:off x="3693384" y="3283408"/>
              <a:ext cx="480196" cy="0"/>
            </a:xfrm>
            <a:prstGeom prst="straightConnector1">
              <a:avLst/>
            </a:prstGeom>
            <a:noFill/>
            <a:ln w="19050" cap="flat" cmpd="sng" algn="ctr">
              <a:solidFill>
                <a:sysClr val="windowText" lastClr="000000">
                  <a:shade val="95000"/>
                  <a:satMod val="105000"/>
                </a:sysClr>
              </a:solidFill>
              <a:prstDash val="sysDash"/>
              <a:tailEnd type="triangle"/>
            </a:ln>
            <a:effectLst/>
          </p:spPr>
        </p:cxnSp>
        <p:cxnSp>
          <p:nvCxnSpPr>
            <p:cNvPr id="23" name="直接箭头连接符 22"/>
            <p:cNvCxnSpPr/>
            <p:nvPr/>
          </p:nvCxnSpPr>
          <p:spPr>
            <a:xfrm>
              <a:off x="3693384" y="4032355"/>
              <a:ext cx="480196" cy="0"/>
            </a:xfrm>
            <a:prstGeom prst="straightConnector1">
              <a:avLst/>
            </a:prstGeom>
            <a:noFill/>
            <a:ln w="19050" cap="flat" cmpd="sng" algn="ctr">
              <a:solidFill>
                <a:sysClr val="windowText" lastClr="000000">
                  <a:shade val="95000"/>
                  <a:satMod val="105000"/>
                </a:sysClr>
              </a:solidFill>
              <a:prstDash val="sysDash"/>
              <a:tailEnd type="triangle"/>
            </a:ln>
            <a:effectLst/>
          </p:spPr>
        </p:cxnSp>
        <p:cxnSp>
          <p:nvCxnSpPr>
            <p:cNvPr id="24" name="直接箭头连接符 23"/>
            <p:cNvCxnSpPr/>
            <p:nvPr/>
          </p:nvCxnSpPr>
          <p:spPr>
            <a:xfrm>
              <a:off x="4173580" y="2627817"/>
              <a:ext cx="0" cy="1404261"/>
            </a:xfrm>
            <a:prstGeom prst="straightConnector1">
              <a:avLst/>
            </a:prstGeom>
            <a:noFill/>
            <a:ln w="19050" cap="flat" cmpd="sng" algn="ctr">
              <a:solidFill>
                <a:sysClr val="windowText" lastClr="000000">
                  <a:shade val="95000"/>
                  <a:satMod val="105000"/>
                </a:sysClr>
              </a:solidFill>
              <a:prstDash val="sysDash"/>
              <a:headEnd type="none" w="med" len="med"/>
              <a:tailEnd type="none" w="med" len="med"/>
            </a:ln>
            <a:effectLst/>
          </p:spPr>
        </p:cxnSp>
        <p:sp>
          <p:nvSpPr>
            <p:cNvPr id="25" name="圆角矩形 24"/>
            <p:cNvSpPr/>
            <p:nvPr/>
          </p:nvSpPr>
          <p:spPr>
            <a:xfrm>
              <a:off x="5076712" y="2011680"/>
              <a:ext cx="2542903" cy="2412274"/>
            </a:xfrm>
            <a:prstGeom prst="roundRect">
              <a:avLst>
                <a:gd name="adj" fmla="val 2949"/>
              </a:avLst>
            </a:prstGeom>
            <a:solidFill>
              <a:srgbClr val="8064A2">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zh-CN" altLang="en-US" sz="1400" b="1" i="0" u="none" strike="noStrike" kern="0" cap="none" spc="0" normalizeH="0" baseline="0" noProof="0" smtClean="0">
                <a:ln>
                  <a:noFill/>
                </a:ln>
                <a:solidFill>
                  <a:prstClr val="white"/>
                </a:solidFill>
                <a:effectLst/>
                <a:uLnTx/>
                <a:uFillTx/>
                <a:latin typeface="+mn-lt"/>
                <a:ea typeface="+mn-ea"/>
                <a:cs typeface="+mn-cs"/>
              </a:endParaRPr>
            </a:p>
          </p:txBody>
        </p:sp>
        <p:sp>
          <p:nvSpPr>
            <p:cNvPr id="26" name="矩形 25"/>
            <p:cNvSpPr/>
            <p:nvPr/>
          </p:nvSpPr>
          <p:spPr>
            <a:xfrm>
              <a:off x="6505318" y="2020455"/>
              <a:ext cx="1083909" cy="307777"/>
            </a:xfrm>
            <a:prstGeom prst="rect">
              <a:avLst/>
            </a:prstGeom>
            <a:noFill/>
          </p:spPr>
          <p:txBody>
            <a:bodyPr wrap="square" rtlCol="0">
              <a:spAutoFit/>
            </a:bodyPr>
            <a:lstStyle/>
            <a:p>
              <a:pPr marL="0" marR="0" lvl="0" indent="0" algn="r" defTabSz="9144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solidFill>
                  <a:effectLst/>
                  <a:uLnTx/>
                  <a:uFillTx/>
                  <a:latin typeface="+mn-lt"/>
                  <a:ea typeface="+mn-ea"/>
                </a:rPr>
                <a:t>非标准轨道</a:t>
              </a:r>
            </a:p>
          </p:txBody>
        </p:sp>
        <p:sp>
          <p:nvSpPr>
            <p:cNvPr id="27" name="任意多边形 26"/>
            <p:cNvSpPr/>
            <p:nvPr/>
          </p:nvSpPr>
          <p:spPr>
            <a:xfrm>
              <a:off x="5354664" y="3804703"/>
              <a:ext cx="1942670" cy="406619"/>
            </a:xfrm>
            <a:custGeom>
              <a:avLst/>
              <a:gdLst>
                <a:gd name="connsiteX0" fmla="*/ 0 w 3948049"/>
                <a:gd name="connsiteY0" fmla="*/ 46841 h 468406"/>
                <a:gd name="connsiteX1" fmla="*/ 46841 w 3948049"/>
                <a:gd name="connsiteY1" fmla="*/ 0 h 468406"/>
                <a:gd name="connsiteX2" fmla="*/ 3901208 w 3948049"/>
                <a:gd name="connsiteY2" fmla="*/ 0 h 468406"/>
                <a:gd name="connsiteX3" fmla="*/ 3948049 w 3948049"/>
                <a:gd name="connsiteY3" fmla="*/ 46841 h 468406"/>
                <a:gd name="connsiteX4" fmla="*/ 3948049 w 3948049"/>
                <a:gd name="connsiteY4" fmla="*/ 421565 h 468406"/>
                <a:gd name="connsiteX5" fmla="*/ 3901208 w 3948049"/>
                <a:gd name="connsiteY5" fmla="*/ 468406 h 468406"/>
                <a:gd name="connsiteX6" fmla="*/ 46841 w 3948049"/>
                <a:gd name="connsiteY6" fmla="*/ 468406 h 468406"/>
                <a:gd name="connsiteX7" fmla="*/ 0 w 3948049"/>
                <a:gd name="connsiteY7" fmla="*/ 421565 h 468406"/>
                <a:gd name="connsiteX8" fmla="*/ 0 w 3948049"/>
                <a:gd name="connsiteY8" fmla="*/ 46841 h 46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8049" h="468406">
                  <a:moveTo>
                    <a:pt x="0" y="46841"/>
                  </a:moveTo>
                  <a:cubicBezTo>
                    <a:pt x="0" y="20971"/>
                    <a:pt x="20971" y="0"/>
                    <a:pt x="46841" y="0"/>
                  </a:cubicBezTo>
                  <a:lnTo>
                    <a:pt x="3901208" y="0"/>
                  </a:lnTo>
                  <a:cubicBezTo>
                    <a:pt x="3927078" y="0"/>
                    <a:pt x="3948049" y="20971"/>
                    <a:pt x="3948049" y="46841"/>
                  </a:cubicBezTo>
                  <a:lnTo>
                    <a:pt x="3948049" y="421565"/>
                  </a:lnTo>
                  <a:cubicBezTo>
                    <a:pt x="3948049" y="447435"/>
                    <a:pt x="3927078" y="468406"/>
                    <a:pt x="3901208" y="468406"/>
                  </a:cubicBezTo>
                  <a:lnTo>
                    <a:pt x="46841" y="468406"/>
                  </a:lnTo>
                  <a:cubicBezTo>
                    <a:pt x="20971" y="468406"/>
                    <a:pt x="0" y="447435"/>
                    <a:pt x="0" y="421565"/>
                  </a:cubicBezTo>
                  <a:lnTo>
                    <a:pt x="0" y="46841"/>
                  </a:lnTo>
                  <a:close/>
                </a:path>
              </a:pathLst>
            </a:custGeom>
            <a:solidFill>
              <a:srgbClr val="4BACC6">
                <a:lumMod val="20000"/>
                <a:lumOff val="80000"/>
              </a:srgbClr>
            </a:solidFill>
            <a:ln w="9525" cap="flat" cmpd="sng" algn="ctr">
              <a:solidFill>
                <a:sysClr val="windowText" lastClr="000000"/>
              </a:solidFill>
              <a:prstDash val="solid"/>
            </a:ln>
            <a:effectLst>
              <a:outerShdw blurRad="40000" dist="20000" dir="5400000" rotWithShape="0">
                <a:srgbClr val="000000">
                  <a:alpha val="38000"/>
                </a:srgbClr>
              </a:outerShdw>
            </a:effectLst>
          </p:spPr>
          <p:txBody>
            <a:bodyPr spcFirstLastPara="0" vert="horz" wrap="square" lIns="36579" tIns="36579" rIns="36579" bIns="36579" numCol="1" spcCol="1270" anchor="ctr" anchorCtr="0">
              <a:noAutofit/>
            </a:bodyPr>
            <a:lstStyle/>
            <a:p>
              <a:pPr marL="0" marR="0" lvl="0" indent="0" algn="ctr" defTabSz="8001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历史</a:t>
              </a:r>
              <a:endParaRPr kumimoji="0" lang="en-US" altLang="zh-CN"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endParaRPr>
            </a:p>
            <a:p>
              <a:pPr marL="0" marR="0" lvl="0" indent="0" algn="ctr" defTabSz="800100" eaLnBrk="1" fontAlgn="auto" latinLnBrk="0" hangingPunct="1">
                <a:lnSpc>
                  <a:spcPct val="100000"/>
                </a:lnSpc>
                <a:spcBef>
                  <a:spcPct val="0"/>
                </a:spcBef>
                <a:spcAft>
                  <a:spcPts val="0"/>
                </a:spcAft>
                <a:buClrTx/>
                <a:buSzTx/>
                <a:buFontTx/>
                <a:buNone/>
                <a:tabLst/>
                <a:defRPr/>
              </a:pPr>
              <a:r>
                <a:rPr kumimoji="0" lang="en-US"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a:t>
              </a:r>
              <a:r>
                <a:rPr kumimoji="0" lang="en-US" altLang="zh-CN"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Historic</a:t>
              </a:r>
              <a:r>
                <a:rPr kumimoji="0" lang="en-US"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a:t>
              </a:r>
              <a:endParaRPr kumimoji="0" lang="zh-CN"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endParaRPr>
            </a:p>
          </p:txBody>
        </p:sp>
        <p:sp>
          <p:nvSpPr>
            <p:cNvPr id="28" name="任意多边形 27"/>
            <p:cNvSpPr/>
            <p:nvPr/>
          </p:nvSpPr>
          <p:spPr>
            <a:xfrm>
              <a:off x="5354664" y="3109228"/>
              <a:ext cx="1942670" cy="412661"/>
            </a:xfrm>
            <a:custGeom>
              <a:avLst/>
              <a:gdLst>
                <a:gd name="connsiteX0" fmla="*/ 0 w 3948049"/>
                <a:gd name="connsiteY0" fmla="*/ 46841 h 468406"/>
                <a:gd name="connsiteX1" fmla="*/ 46841 w 3948049"/>
                <a:gd name="connsiteY1" fmla="*/ 0 h 468406"/>
                <a:gd name="connsiteX2" fmla="*/ 3901208 w 3948049"/>
                <a:gd name="connsiteY2" fmla="*/ 0 h 468406"/>
                <a:gd name="connsiteX3" fmla="*/ 3948049 w 3948049"/>
                <a:gd name="connsiteY3" fmla="*/ 46841 h 468406"/>
                <a:gd name="connsiteX4" fmla="*/ 3948049 w 3948049"/>
                <a:gd name="connsiteY4" fmla="*/ 421565 h 468406"/>
                <a:gd name="connsiteX5" fmla="*/ 3901208 w 3948049"/>
                <a:gd name="connsiteY5" fmla="*/ 468406 h 468406"/>
                <a:gd name="connsiteX6" fmla="*/ 46841 w 3948049"/>
                <a:gd name="connsiteY6" fmla="*/ 468406 h 468406"/>
                <a:gd name="connsiteX7" fmla="*/ 0 w 3948049"/>
                <a:gd name="connsiteY7" fmla="*/ 421565 h 468406"/>
                <a:gd name="connsiteX8" fmla="*/ 0 w 3948049"/>
                <a:gd name="connsiteY8" fmla="*/ 46841 h 46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8049" h="468406">
                  <a:moveTo>
                    <a:pt x="0" y="46841"/>
                  </a:moveTo>
                  <a:cubicBezTo>
                    <a:pt x="0" y="20971"/>
                    <a:pt x="20971" y="0"/>
                    <a:pt x="46841" y="0"/>
                  </a:cubicBezTo>
                  <a:lnTo>
                    <a:pt x="3901208" y="0"/>
                  </a:lnTo>
                  <a:cubicBezTo>
                    <a:pt x="3927078" y="0"/>
                    <a:pt x="3948049" y="20971"/>
                    <a:pt x="3948049" y="46841"/>
                  </a:cubicBezTo>
                  <a:lnTo>
                    <a:pt x="3948049" y="421565"/>
                  </a:lnTo>
                  <a:cubicBezTo>
                    <a:pt x="3948049" y="447435"/>
                    <a:pt x="3927078" y="468406"/>
                    <a:pt x="3901208" y="468406"/>
                  </a:cubicBezTo>
                  <a:lnTo>
                    <a:pt x="46841" y="468406"/>
                  </a:lnTo>
                  <a:cubicBezTo>
                    <a:pt x="20971" y="468406"/>
                    <a:pt x="0" y="447435"/>
                    <a:pt x="0" y="421565"/>
                  </a:cubicBezTo>
                  <a:lnTo>
                    <a:pt x="0" y="46841"/>
                  </a:lnTo>
                  <a:close/>
                </a:path>
              </a:pathLst>
            </a:custGeom>
            <a:solidFill>
              <a:srgbClr val="4BACC6">
                <a:lumMod val="20000"/>
                <a:lumOff val="80000"/>
              </a:srgbClr>
            </a:solidFill>
            <a:ln w="9525" cap="flat" cmpd="sng" algn="ctr">
              <a:solidFill>
                <a:sysClr val="windowText" lastClr="000000"/>
              </a:solidFill>
              <a:prstDash val="solid"/>
            </a:ln>
            <a:effectLst>
              <a:outerShdw blurRad="40000" dist="20000" dir="5400000" rotWithShape="0">
                <a:srgbClr val="000000">
                  <a:alpha val="38000"/>
                </a:srgbClr>
              </a:outerShdw>
            </a:effectLst>
          </p:spPr>
          <p:txBody>
            <a:bodyPr spcFirstLastPara="0" vert="horz" wrap="square" lIns="36579" tIns="36579" rIns="36579" bIns="36579" numCol="1" spcCol="1270" anchor="ctr" anchorCtr="0">
              <a:noAutofit/>
            </a:bodyPr>
            <a:lstStyle/>
            <a:p>
              <a:pPr marL="0" marR="0" lvl="0" indent="0" algn="ctr" defTabSz="8001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信息</a:t>
              </a:r>
              <a:endParaRPr kumimoji="0" lang="en-US" altLang="zh-CN"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endParaRPr>
            </a:p>
            <a:p>
              <a:pPr marL="0" marR="0" lvl="0" indent="0" algn="ctr" defTabSz="800100" eaLnBrk="1" fontAlgn="auto" latinLnBrk="0" hangingPunct="1">
                <a:lnSpc>
                  <a:spcPct val="100000"/>
                </a:lnSpc>
                <a:spcBef>
                  <a:spcPct val="0"/>
                </a:spcBef>
                <a:spcAft>
                  <a:spcPts val="0"/>
                </a:spcAft>
                <a:buClrTx/>
                <a:buSzTx/>
                <a:buFontTx/>
                <a:buNone/>
                <a:tabLst/>
                <a:defRPr/>
              </a:pPr>
              <a:r>
                <a:rPr kumimoji="0" lang="en-US"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rPr>
                <a:t>(Informational)</a:t>
              </a:r>
              <a:endParaRPr kumimoji="0" lang="zh-CN" altLang="en-US" sz="1400" b="1" i="0" u="none" strike="noStrike" kern="0" cap="none" spc="0" normalizeH="0" baseline="0" noProof="0" dirty="0" smtClean="0">
                <a:ln>
                  <a:noFill/>
                </a:ln>
                <a:solidFill>
                  <a:prstClr val="black">
                    <a:hueOff val="0"/>
                    <a:satOff val="0"/>
                    <a:lumOff val="0"/>
                    <a:alphaOff val="0"/>
                  </a:prstClr>
                </a:solidFill>
                <a:effectLst/>
                <a:uLnTx/>
                <a:uFillTx/>
                <a:latin typeface="+mn-lt"/>
                <a:ea typeface="+mn-ea"/>
                <a:cs typeface="+mn-cs"/>
              </a:endParaRPr>
            </a:p>
          </p:txBody>
        </p:sp>
        <p:sp>
          <p:nvSpPr>
            <p:cNvPr id="29" name="任意多边形 28"/>
            <p:cNvSpPr/>
            <p:nvPr/>
          </p:nvSpPr>
          <p:spPr>
            <a:xfrm>
              <a:off x="5359902" y="2395071"/>
              <a:ext cx="1937432" cy="412661"/>
            </a:xfrm>
            <a:custGeom>
              <a:avLst/>
              <a:gdLst>
                <a:gd name="connsiteX0" fmla="*/ 0 w 3948049"/>
                <a:gd name="connsiteY0" fmla="*/ 46841 h 468406"/>
                <a:gd name="connsiteX1" fmla="*/ 46841 w 3948049"/>
                <a:gd name="connsiteY1" fmla="*/ 0 h 468406"/>
                <a:gd name="connsiteX2" fmla="*/ 3901208 w 3948049"/>
                <a:gd name="connsiteY2" fmla="*/ 0 h 468406"/>
                <a:gd name="connsiteX3" fmla="*/ 3948049 w 3948049"/>
                <a:gd name="connsiteY3" fmla="*/ 46841 h 468406"/>
                <a:gd name="connsiteX4" fmla="*/ 3948049 w 3948049"/>
                <a:gd name="connsiteY4" fmla="*/ 421565 h 468406"/>
                <a:gd name="connsiteX5" fmla="*/ 3901208 w 3948049"/>
                <a:gd name="connsiteY5" fmla="*/ 468406 h 468406"/>
                <a:gd name="connsiteX6" fmla="*/ 46841 w 3948049"/>
                <a:gd name="connsiteY6" fmla="*/ 468406 h 468406"/>
                <a:gd name="connsiteX7" fmla="*/ 0 w 3948049"/>
                <a:gd name="connsiteY7" fmla="*/ 421565 h 468406"/>
                <a:gd name="connsiteX8" fmla="*/ 0 w 3948049"/>
                <a:gd name="connsiteY8" fmla="*/ 46841 h 46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8049" h="468406">
                  <a:moveTo>
                    <a:pt x="0" y="46841"/>
                  </a:moveTo>
                  <a:cubicBezTo>
                    <a:pt x="0" y="20971"/>
                    <a:pt x="20971" y="0"/>
                    <a:pt x="46841" y="0"/>
                  </a:cubicBezTo>
                  <a:lnTo>
                    <a:pt x="3901208" y="0"/>
                  </a:lnTo>
                  <a:cubicBezTo>
                    <a:pt x="3927078" y="0"/>
                    <a:pt x="3948049" y="20971"/>
                    <a:pt x="3948049" y="46841"/>
                  </a:cubicBezTo>
                  <a:lnTo>
                    <a:pt x="3948049" y="421565"/>
                  </a:lnTo>
                  <a:cubicBezTo>
                    <a:pt x="3948049" y="447435"/>
                    <a:pt x="3927078" y="468406"/>
                    <a:pt x="3901208" y="468406"/>
                  </a:cubicBezTo>
                  <a:lnTo>
                    <a:pt x="46841" y="468406"/>
                  </a:lnTo>
                  <a:cubicBezTo>
                    <a:pt x="20971" y="468406"/>
                    <a:pt x="0" y="447435"/>
                    <a:pt x="0" y="421565"/>
                  </a:cubicBezTo>
                  <a:lnTo>
                    <a:pt x="0" y="46841"/>
                  </a:lnTo>
                  <a:close/>
                </a:path>
              </a:pathLst>
            </a:custGeom>
            <a:solidFill>
              <a:srgbClr val="4BACC6">
                <a:lumMod val="20000"/>
                <a:lumOff val="80000"/>
              </a:srgbClr>
            </a:solidFill>
            <a:ln w="9525" cap="flat" cmpd="sng" algn="ctr">
              <a:solidFill>
                <a:sysClr val="windowText" lastClr="000000"/>
              </a:solidFill>
              <a:prstDash val="solid"/>
            </a:ln>
            <a:effectLst>
              <a:outerShdw blurRad="40000" dist="20000" dir="5400000" rotWithShape="0">
                <a:srgbClr val="000000">
                  <a:alpha val="38000"/>
                </a:srgbClr>
              </a:outerShdw>
            </a:effectLst>
          </p:spPr>
          <p:txBody>
            <a:bodyPr spcFirstLastPara="0" vert="horz" wrap="square" lIns="36579" tIns="36579" rIns="36579" bIns="36579" numCol="1" spcCol="1270" anchor="ctr" anchorCtr="0">
              <a:noAutofit/>
            </a:bodyPr>
            <a:lstStyle/>
            <a:p>
              <a:pPr marL="0" marR="0" lvl="0" indent="0" algn="ctr" defTabSz="8001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solidFill>
                  <a:effectLst/>
                  <a:uLnTx/>
                  <a:uFillTx/>
                  <a:latin typeface="+mn-lt"/>
                  <a:ea typeface="+mn-ea"/>
                  <a:cs typeface="+mn-cs"/>
                </a:rPr>
                <a:t>实验</a:t>
              </a:r>
              <a:endParaRPr kumimoji="0" lang="en-US" altLang="zh-CN" sz="1400" b="1" i="0" u="none" strike="noStrike" kern="0" cap="none" spc="0" normalizeH="0" baseline="0" noProof="0" dirty="0" smtClean="0">
                <a:ln>
                  <a:noFill/>
                </a:ln>
                <a:solidFill>
                  <a:prstClr val="black"/>
                </a:solidFill>
                <a:effectLst/>
                <a:uLnTx/>
                <a:uFillTx/>
                <a:latin typeface="+mn-lt"/>
                <a:ea typeface="+mn-ea"/>
                <a:cs typeface="+mn-cs"/>
              </a:endParaRPr>
            </a:p>
            <a:p>
              <a:pPr marL="0" marR="0" lvl="0" indent="0" algn="ctr" defTabSz="800100" eaLnBrk="1" fontAlgn="auto" latinLnBrk="0" hangingPunct="1">
                <a:lnSpc>
                  <a:spcPct val="100000"/>
                </a:lnSpc>
                <a:spcBef>
                  <a:spcPct val="0"/>
                </a:spcBef>
                <a:spcAft>
                  <a:spcPts val="0"/>
                </a:spcAft>
                <a:buClrTx/>
                <a:buSzTx/>
                <a:buFontTx/>
                <a:buNone/>
                <a:tabLst/>
                <a:defRPr/>
              </a:pPr>
              <a:r>
                <a:rPr kumimoji="0" lang="zh-CN" altLang="en-US" sz="1400" b="1" i="0" u="none" strike="noStrike" kern="0" cap="none" spc="0" normalizeH="0" baseline="0" noProof="0" dirty="0" smtClean="0">
                  <a:ln>
                    <a:noFill/>
                  </a:ln>
                  <a:solidFill>
                    <a:prstClr val="black"/>
                  </a:solidFill>
                  <a:effectLst/>
                  <a:uLnTx/>
                  <a:uFillTx/>
                  <a:latin typeface="+mn-lt"/>
                  <a:ea typeface="+mn-ea"/>
                  <a:cs typeface="+mn-cs"/>
                </a:rPr>
                <a:t> </a:t>
              </a:r>
              <a:r>
                <a:rPr kumimoji="0" lang="en-US" altLang="en-US" sz="1400" b="1" i="0" u="none" strike="noStrike" kern="0" cap="none" spc="0" normalizeH="0" baseline="0" noProof="0" dirty="0" smtClean="0">
                  <a:ln>
                    <a:noFill/>
                  </a:ln>
                  <a:solidFill>
                    <a:prstClr val="black"/>
                  </a:solidFill>
                  <a:effectLst/>
                  <a:uLnTx/>
                  <a:uFillTx/>
                  <a:latin typeface="+mn-lt"/>
                  <a:ea typeface="+mn-ea"/>
                  <a:cs typeface="+mn-cs"/>
                </a:rPr>
                <a:t>(</a:t>
              </a:r>
              <a:r>
                <a:rPr kumimoji="0" lang="en-US" altLang="zh-CN" sz="1400" b="1" i="0" u="none" strike="noStrike" kern="0" cap="none" spc="0" normalizeH="0" baseline="0" noProof="0" dirty="0" smtClean="0">
                  <a:ln>
                    <a:noFill/>
                  </a:ln>
                  <a:solidFill>
                    <a:prstClr val="black"/>
                  </a:solidFill>
                  <a:effectLst/>
                  <a:uLnTx/>
                  <a:uFillTx/>
                  <a:latin typeface="+mn-lt"/>
                  <a:ea typeface="+mn-ea"/>
                  <a:cs typeface="+mn-cs"/>
                </a:rPr>
                <a:t>Experimental</a:t>
              </a:r>
              <a:r>
                <a:rPr kumimoji="0" lang="en-US" altLang="en-US" sz="1400" b="1" i="0" u="none" strike="noStrike" kern="0" cap="none" spc="0" normalizeH="0" baseline="0" noProof="0" dirty="0" smtClean="0">
                  <a:ln>
                    <a:noFill/>
                  </a:ln>
                  <a:solidFill>
                    <a:prstClr val="black"/>
                  </a:solidFill>
                  <a:effectLst/>
                  <a:uLnTx/>
                  <a:uFillTx/>
                  <a:latin typeface="+mn-lt"/>
                  <a:ea typeface="+mn-ea"/>
                  <a:cs typeface="+mn-cs"/>
                </a:rPr>
                <a:t>)</a:t>
              </a:r>
              <a:endParaRPr kumimoji="0" lang="zh-CN" altLang="en-US" sz="1400" b="1" i="0" u="none" strike="noStrike" kern="0" cap="none" spc="0" normalizeH="0" baseline="0" noProof="0" dirty="0" smtClean="0">
                <a:ln>
                  <a:noFill/>
                </a:ln>
                <a:solidFill>
                  <a:prstClr val="black"/>
                </a:solidFill>
                <a:effectLst/>
                <a:uLnTx/>
                <a:uFillTx/>
                <a:latin typeface="+mn-lt"/>
                <a:ea typeface="+mn-ea"/>
                <a:cs typeface="+mn-cs"/>
              </a:endParaRPr>
            </a:p>
          </p:txBody>
        </p:sp>
        <p:cxnSp>
          <p:nvCxnSpPr>
            <p:cNvPr id="30" name="直接箭头连接符 29"/>
            <p:cNvCxnSpPr/>
            <p:nvPr/>
          </p:nvCxnSpPr>
          <p:spPr>
            <a:xfrm>
              <a:off x="6313710" y="1899702"/>
              <a:ext cx="0" cy="495369"/>
            </a:xfrm>
            <a:prstGeom prst="straightConnector1">
              <a:avLst/>
            </a:prstGeom>
            <a:noFill/>
            <a:ln w="19050" cap="flat" cmpd="sng" algn="ctr">
              <a:solidFill>
                <a:sysClr val="windowText" lastClr="000000">
                  <a:shade val="95000"/>
                  <a:satMod val="105000"/>
                </a:sysClr>
              </a:solidFill>
              <a:prstDash val="solid"/>
              <a:tailEnd type="triangle"/>
            </a:ln>
            <a:effectLst/>
          </p:spPr>
        </p:cxnSp>
        <p:cxnSp>
          <p:nvCxnSpPr>
            <p:cNvPr id="31" name="直接箭头连接符 30"/>
            <p:cNvCxnSpPr/>
            <p:nvPr/>
          </p:nvCxnSpPr>
          <p:spPr>
            <a:xfrm>
              <a:off x="4173580" y="4032078"/>
              <a:ext cx="1181084" cy="0"/>
            </a:xfrm>
            <a:prstGeom prst="straightConnector1">
              <a:avLst/>
            </a:prstGeom>
            <a:noFill/>
            <a:ln w="19050" cap="flat" cmpd="sng" algn="ctr">
              <a:solidFill>
                <a:sysClr val="windowText" lastClr="000000">
                  <a:shade val="95000"/>
                  <a:satMod val="105000"/>
                </a:sysClr>
              </a:solidFill>
              <a:prstDash val="sysDash"/>
              <a:tailEnd type="triangle"/>
            </a:ln>
            <a:effectLst/>
          </p:spPr>
        </p:cxnSp>
      </p:gr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p:txBody>
          <a:bodyPr/>
          <a:lstStyle/>
          <a:p>
            <a:r>
              <a:rPr lang="en-US" altLang="zh-CN" sz="3600"/>
              <a:t>RFC</a:t>
            </a:r>
            <a:r>
              <a:rPr lang="zh-CN" altLang="en-US"/>
              <a:t>成熟等级</a:t>
            </a:r>
            <a:r>
              <a:rPr lang="zh-CN" altLang="en-US" sz="4000"/>
              <a:t/>
            </a:r>
            <a:br>
              <a:rPr lang="zh-CN" altLang="en-US" sz="4000"/>
            </a:br>
            <a:r>
              <a:rPr lang="zh-CN" altLang="en-US" sz="3200"/>
              <a:t>（解释）</a:t>
            </a:r>
          </a:p>
        </p:txBody>
      </p:sp>
      <p:sp>
        <p:nvSpPr>
          <p:cNvPr id="375813" name="Rectangle 5"/>
          <p:cNvSpPr>
            <a:spLocks noGrp="1" noChangeArrowheads="1"/>
          </p:cNvSpPr>
          <p:nvPr>
            <p:ph type="body" idx="1"/>
          </p:nvPr>
        </p:nvSpPr>
        <p:spPr>
          <a:xfrm>
            <a:off x="809625" y="1773238"/>
            <a:ext cx="7958138" cy="4679950"/>
          </a:xfrm>
        </p:spPr>
        <p:txBody>
          <a:bodyPr/>
          <a:lstStyle/>
          <a:p>
            <a:pPr marL="0" indent="0">
              <a:lnSpc>
                <a:spcPct val="110000"/>
              </a:lnSpc>
              <a:buClr>
                <a:srgbClr val="FF0000"/>
              </a:buClr>
            </a:pPr>
            <a:r>
              <a:rPr lang="zh-CN" altLang="en-US" sz="2400">
                <a:solidFill>
                  <a:srgbClr val="FF0000"/>
                </a:solidFill>
                <a:effectLst>
                  <a:outerShdw blurRad="38100" dist="38100" dir="2700000" algn="tl">
                    <a:srgbClr val="C0C0C0"/>
                  </a:outerShdw>
                </a:effectLst>
              </a:rPr>
              <a:t>  建议标准</a:t>
            </a:r>
          </a:p>
          <a:p>
            <a:pPr marL="0" indent="0">
              <a:lnSpc>
                <a:spcPct val="110000"/>
              </a:lnSpc>
              <a:buFont typeface="Wingdings" pitchFamily="2" charset="2"/>
              <a:buNone/>
            </a:pPr>
            <a:r>
              <a:rPr lang="zh-CN" altLang="en-US" sz="2400"/>
              <a:t>       是一个稳定的、被广泛了解的，并且是让</a:t>
            </a:r>
            <a:r>
              <a:rPr lang="en-US" altLang="zh-CN" sz="2400"/>
              <a:t>Internet</a:t>
            </a:r>
            <a:r>
              <a:rPr lang="zh-CN" altLang="en-US" sz="2400"/>
              <a:t>界有足够兴趣的规约，在这个成熟等级上的规约通常都被几个不同的组测试和实现过。</a:t>
            </a:r>
          </a:p>
          <a:p>
            <a:pPr marL="0" indent="0">
              <a:lnSpc>
                <a:spcPct val="110000"/>
              </a:lnSpc>
              <a:buClr>
                <a:srgbClr val="FF0000"/>
              </a:buClr>
            </a:pPr>
            <a:r>
              <a:rPr lang="zh-CN" altLang="en-US" sz="2400">
                <a:solidFill>
                  <a:srgbClr val="FF0000"/>
                </a:solidFill>
                <a:effectLst>
                  <a:outerShdw blurRad="38100" dist="38100" dir="2700000" algn="tl">
                    <a:srgbClr val="C0C0C0"/>
                  </a:outerShdw>
                </a:effectLst>
              </a:rPr>
              <a:t>  草案标准</a:t>
            </a:r>
          </a:p>
          <a:p>
            <a:pPr marL="0" indent="0">
              <a:lnSpc>
                <a:spcPct val="110000"/>
              </a:lnSpc>
              <a:buFont typeface="Wingdings" pitchFamily="2" charset="2"/>
              <a:buNone/>
            </a:pPr>
            <a:r>
              <a:rPr lang="zh-CN" altLang="en-US" sz="2400"/>
              <a:t>       建议标准要上升到草案标准至少要经过两个成功的、独立的和可互操作的实现。</a:t>
            </a:r>
          </a:p>
          <a:p>
            <a:pPr marL="0" indent="0">
              <a:lnSpc>
                <a:spcPct val="110000"/>
              </a:lnSpc>
              <a:buClr>
                <a:srgbClr val="FF0000"/>
              </a:buClr>
            </a:pPr>
            <a:r>
              <a:rPr lang="en-US" altLang="zh-CN" sz="2400">
                <a:solidFill>
                  <a:srgbClr val="FF0000"/>
                </a:solidFill>
                <a:effectLst>
                  <a:outerShdw blurRad="38100" dist="38100" dir="2700000" algn="tl">
                    <a:srgbClr val="C0C0C0"/>
                  </a:outerShdw>
                </a:effectLst>
              </a:rPr>
              <a:t>  Internet</a:t>
            </a:r>
            <a:r>
              <a:rPr lang="zh-CN" altLang="en-US" sz="2400">
                <a:solidFill>
                  <a:srgbClr val="FF0000"/>
                </a:solidFill>
                <a:effectLst>
                  <a:outerShdw blurRad="38100" dist="38100" dir="2700000" algn="tl">
                    <a:srgbClr val="C0C0C0"/>
                  </a:outerShdw>
                </a:effectLst>
              </a:rPr>
              <a:t>标准</a:t>
            </a:r>
          </a:p>
          <a:p>
            <a:pPr marL="0" indent="0">
              <a:lnSpc>
                <a:spcPct val="110000"/>
              </a:lnSpc>
              <a:buFont typeface="Wingdings" pitchFamily="2" charset="2"/>
              <a:buNone/>
            </a:pPr>
            <a:r>
              <a:rPr lang="zh-CN" altLang="en-US" sz="2400"/>
              <a:t>       草案标准在经过成功的实现的证明后就可以成为</a:t>
            </a:r>
            <a:r>
              <a:rPr lang="en-US" altLang="zh-CN" sz="2400"/>
              <a:t>Internet</a:t>
            </a:r>
            <a:r>
              <a:rPr lang="zh-CN" altLang="en-US" sz="2400"/>
              <a:t>标准。</a:t>
            </a:r>
          </a:p>
        </p:txBody>
      </p:sp>
      <p:sp>
        <p:nvSpPr>
          <p:cNvPr id="375814" name="Text Box 6"/>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7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6</a:t>
            </a:r>
          </a:p>
        </p:txBody>
      </p:sp>
      <p:sp>
        <p:nvSpPr>
          <p:cNvPr id="375815" name="Text Box 7"/>
          <p:cNvSpPr txBox="1">
            <a:spLocks noChangeArrowheads="1"/>
          </p:cNvSpPr>
          <p:nvPr/>
        </p:nvSpPr>
        <p:spPr bwMode="auto">
          <a:xfrm>
            <a:off x="1346200" y="87313"/>
            <a:ext cx="646616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r>
              <a:rPr lang="en-US" altLang="zh-CN" sz="1200">
                <a:ea typeface="幼圆" pitchFamily="49" charset="-122"/>
              </a:rPr>
              <a:t>&gt;&gt;</a:t>
            </a:r>
            <a:r>
              <a:rPr lang="zh-CN" altLang="en-US" sz="1200">
                <a:ea typeface="幼圆" pitchFamily="49" charset="-122"/>
                <a:hlinkClick r:id="rId5" action="ppaction://hlinksldjump"/>
              </a:rPr>
              <a:t>计算机网络的标准化</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ChangeArrowheads="1"/>
          </p:cNvSpPr>
          <p:nvPr>
            <p:ph type="title"/>
          </p:nvPr>
        </p:nvSpPr>
        <p:spPr/>
        <p:txBody>
          <a:bodyPr/>
          <a:lstStyle/>
          <a:p>
            <a:r>
              <a:rPr lang="en-US" altLang="zh-CN" sz="3600"/>
              <a:t>RFC</a:t>
            </a:r>
            <a:r>
              <a:rPr lang="zh-CN" altLang="en-US"/>
              <a:t>成熟等级</a:t>
            </a:r>
            <a:r>
              <a:rPr lang="zh-CN" altLang="en-US" sz="4000"/>
              <a:t/>
            </a:r>
            <a:br>
              <a:rPr lang="zh-CN" altLang="en-US" sz="4000"/>
            </a:br>
            <a:r>
              <a:rPr lang="zh-CN" altLang="en-US" sz="3200"/>
              <a:t>（解释）</a:t>
            </a:r>
          </a:p>
        </p:txBody>
      </p:sp>
      <p:sp>
        <p:nvSpPr>
          <p:cNvPr id="376836" name="Rectangle 4"/>
          <p:cNvSpPr>
            <a:spLocks noGrp="1" noChangeArrowheads="1"/>
          </p:cNvSpPr>
          <p:nvPr>
            <p:ph type="body" idx="1"/>
          </p:nvPr>
        </p:nvSpPr>
        <p:spPr>
          <a:xfrm>
            <a:off x="809625" y="1773238"/>
            <a:ext cx="7958138" cy="4679950"/>
          </a:xfrm>
        </p:spPr>
        <p:txBody>
          <a:bodyPr/>
          <a:lstStyle/>
          <a:p>
            <a:pPr marL="0" indent="0">
              <a:lnSpc>
                <a:spcPct val="95000"/>
              </a:lnSpc>
              <a:buClr>
                <a:srgbClr val="FF0000"/>
              </a:buClr>
            </a:pPr>
            <a:r>
              <a:rPr lang="zh-CN" altLang="en-US" sz="2400" dirty="0">
                <a:solidFill>
                  <a:srgbClr val="FF0000"/>
                </a:solidFill>
                <a:effectLst>
                  <a:outerShdw blurRad="38100" dist="38100" dir="2700000" algn="tl">
                    <a:srgbClr val="C0C0C0"/>
                  </a:outerShdw>
                </a:effectLst>
              </a:rPr>
              <a:t>  历史文档</a:t>
            </a:r>
          </a:p>
          <a:p>
            <a:pPr marL="0" indent="0">
              <a:lnSpc>
                <a:spcPct val="95000"/>
              </a:lnSpc>
              <a:buFont typeface="Wingdings" pitchFamily="2" charset="2"/>
              <a:buNone/>
            </a:pPr>
            <a:r>
              <a:rPr lang="zh-CN" altLang="en-US" sz="2400" dirty="0"/>
              <a:t>        从历史的角度看，历史的</a:t>
            </a:r>
            <a:r>
              <a:rPr lang="en-US" altLang="zh-CN" sz="2400" dirty="0"/>
              <a:t>RFC</a:t>
            </a:r>
            <a:r>
              <a:rPr lang="zh-CN" altLang="en-US" sz="2400" dirty="0"/>
              <a:t>是很有意义的，这种</a:t>
            </a:r>
            <a:r>
              <a:rPr lang="en-US" altLang="zh-CN" sz="2400" dirty="0"/>
              <a:t>RFC</a:t>
            </a:r>
            <a:r>
              <a:rPr lang="zh-CN" altLang="en-US" sz="2400" dirty="0"/>
              <a:t>或者被后来的规约取代，或者从未到达必要的成熟等级来变成</a:t>
            </a:r>
            <a:r>
              <a:rPr lang="en-US" altLang="zh-CN" sz="2400" dirty="0"/>
              <a:t>Internet</a:t>
            </a:r>
            <a:r>
              <a:rPr lang="zh-CN" altLang="en-US" sz="2400" dirty="0"/>
              <a:t>标准。</a:t>
            </a:r>
          </a:p>
          <a:p>
            <a:pPr marL="0" indent="0">
              <a:lnSpc>
                <a:spcPct val="95000"/>
              </a:lnSpc>
              <a:buClr>
                <a:srgbClr val="FF0000"/>
              </a:buClr>
            </a:pPr>
            <a:r>
              <a:rPr lang="zh-CN" altLang="en-US" sz="2400" dirty="0">
                <a:solidFill>
                  <a:srgbClr val="FF0000"/>
                </a:solidFill>
                <a:effectLst>
                  <a:outerShdw blurRad="38100" dist="38100" dir="2700000" algn="tl">
                    <a:srgbClr val="C0C0C0"/>
                  </a:outerShdw>
                </a:effectLst>
              </a:rPr>
              <a:t>  实验文档</a:t>
            </a:r>
          </a:p>
          <a:p>
            <a:pPr marL="0" indent="0">
              <a:lnSpc>
                <a:spcPct val="95000"/>
              </a:lnSpc>
              <a:buFont typeface="Wingdings" pitchFamily="2" charset="2"/>
              <a:buNone/>
            </a:pPr>
            <a:r>
              <a:rPr lang="zh-CN" altLang="en-US" sz="2400" dirty="0"/>
              <a:t>       被列入实验的</a:t>
            </a:r>
            <a:r>
              <a:rPr lang="en-US" altLang="zh-CN" sz="2400" dirty="0"/>
              <a:t>RFC</a:t>
            </a:r>
            <a:r>
              <a:rPr lang="zh-CN" altLang="en-US" sz="2400" dirty="0"/>
              <a:t>就表示其工作属于正在实验的情况下，而并不影响</a:t>
            </a:r>
            <a:r>
              <a:rPr lang="en-US" altLang="zh-CN" sz="2400" dirty="0"/>
              <a:t>Internet</a:t>
            </a:r>
            <a:r>
              <a:rPr lang="zh-CN" altLang="en-US" sz="2400" dirty="0"/>
              <a:t>的运行。这种</a:t>
            </a:r>
            <a:r>
              <a:rPr lang="en-US" altLang="zh-CN" sz="2400" dirty="0"/>
              <a:t>RFC</a:t>
            </a:r>
            <a:r>
              <a:rPr lang="zh-CN" altLang="en-US" sz="2400" dirty="0"/>
              <a:t>不能在任何实用的</a:t>
            </a:r>
            <a:r>
              <a:rPr lang="en-US" altLang="zh-CN" sz="2400" dirty="0"/>
              <a:t>Internet</a:t>
            </a:r>
            <a:r>
              <a:rPr lang="zh-CN" altLang="en-US" sz="2400" dirty="0"/>
              <a:t>服务中实现。</a:t>
            </a:r>
          </a:p>
          <a:p>
            <a:pPr marL="0" indent="0">
              <a:lnSpc>
                <a:spcPct val="95000"/>
              </a:lnSpc>
              <a:buClr>
                <a:srgbClr val="FF0000"/>
              </a:buClr>
            </a:pPr>
            <a:r>
              <a:rPr lang="zh-CN" altLang="en-US" sz="2400" dirty="0">
                <a:solidFill>
                  <a:srgbClr val="FF0000"/>
                </a:solidFill>
                <a:effectLst>
                  <a:outerShdw blurRad="38100" dist="38100" dir="2700000" algn="tl">
                    <a:srgbClr val="C0C0C0"/>
                  </a:outerShdw>
                </a:effectLst>
              </a:rPr>
              <a:t>  提供信息的文档</a:t>
            </a:r>
          </a:p>
          <a:p>
            <a:pPr marL="0" indent="0">
              <a:lnSpc>
                <a:spcPct val="95000"/>
              </a:lnSpc>
              <a:buFont typeface="Wingdings" pitchFamily="2" charset="2"/>
              <a:buNone/>
            </a:pPr>
            <a:r>
              <a:rPr lang="zh-CN" altLang="en-US" sz="2400" dirty="0"/>
              <a:t>       被划入此类的</a:t>
            </a:r>
            <a:r>
              <a:rPr lang="en-US" altLang="zh-CN" sz="2400" dirty="0"/>
              <a:t>RFC</a:t>
            </a:r>
            <a:r>
              <a:rPr lang="zh-CN" altLang="en-US" sz="2400" dirty="0"/>
              <a:t>包括与</a:t>
            </a:r>
            <a:r>
              <a:rPr lang="en-US" altLang="zh-CN" sz="2400" dirty="0"/>
              <a:t>Internet</a:t>
            </a:r>
            <a:r>
              <a:rPr lang="zh-CN" altLang="en-US" sz="2400" dirty="0"/>
              <a:t>有关的一般的、历史的或指导的信息。这种</a:t>
            </a:r>
            <a:r>
              <a:rPr lang="en-US" altLang="zh-CN" sz="2400" dirty="0"/>
              <a:t>RFC</a:t>
            </a:r>
            <a:r>
              <a:rPr lang="zh-CN" altLang="en-US" sz="2400" dirty="0"/>
              <a:t>通常是由非</a:t>
            </a:r>
            <a:r>
              <a:rPr lang="en-US" altLang="zh-CN" sz="2400" dirty="0"/>
              <a:t>Internet</a:t>
            </a:r>
            <a:r>
              <a:rPr lang="zh-CN" altLang="en-US" sz="2400" dirty="0"/>
              <a:t>的组织中的某个人（例如：设备销售商）写出的。</a:t>
            </a:r>
          </a:p>
        </p:txBody>
      </p:sp>
      <p:sp>
        <p:nvSpPr>
          <p:cNvPr id="376837"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7</a:t>
            </a:r>
            <a:r>
              <a:rPr lang="en-US" altLang="zh-CN" sz="1200" dirty="0" smtClean="0">
                <a:latin typeface="幼圆" pitchFamily="49" charset="-122"/>
                <a:ea typeface="幼圆" pitchFamily="49" charset="-122"/>
              </a:rPr>
              <a:t>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7</a:t>
            </a:r>
          </a:p>
        </p:txBody>
      </p:sp>
      <p:sp>
        <p:nvSpPr>
          <p:cNvPr id="376838"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r>
              <a:rPr lang="en-US" altLang="zh-CN" sz="1200">
                <a:ea typeface="幼圆" pitchFamily="49" charset="-122"/>
              </a:rPr>
              <a:t>&gt;&gt;</a:t>
            </a:r>
            <a:r>
              <a:rPr lang="zh-CN" altLang="en-US" sz="1200">
                <a:ea typeface="幼圆" pitchFamily="49" charset="-122"/>
                <a:hlinkClick r:id="rId5" action="ppaction://hlinksldjump"/>
              </a:rPr>
              <a:t>计算机网络的标准化</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ChangeArrowheads="1"/>
          </p:cNvSpPr>
          <p:nvPr>
            <p:ph type="title"/>
          </p:nvPr>
        </p:nvSpPr>
        <p:spPr/>
        <p:txBody>
          <a:bodyPr/>
          <a:lstStyle/>
          <a:p>
            <a:r>
              <a:rPr lang="zh-CN" altLang="en-US">
                <a:latin typeface="宋体" pitchFamily="2" charset="-122"/>
              </a:rPr>
              <a:t>一些重要的资料</a:t>
            </a:r>
          </a:p>
        </p:txBody>
      </p:sp>
      <p:sp>
        <p:nvSpPr>
          <p:cNvPr id="521220"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endParaRPr lang="en-US" altLang="zh-CN" sz="1200">
              <a:ea typeface="幼圆" pitchFamily="49" charset="-122"/>
            </a:endParaRPr>
          </a:p>
        </p:txBody>
      </p:sp>
      <p:sp>
        <p:nvSpPr>
          <p:cNvPr id="521221" name="Rectangle 5"/>
          <p:cNvSpPr>
            <a:spLocks noGrp="1" noChangeArrowheads="1"/>
          </p:cNvSpPr>
          <p:nvPr>
            <p:ph type="body" idx="1"/>
          </p:nvPr>
        </p:nvSpPr>
        <p:spPr>
          <a:xfrm>
            <a:off x="809625" y="1773238"/>
            <a:ext cx="7958138" cy="4679950"/>
          </a:xfrm>
        </p:spPr>
        <p:txBody>
          <a:bodyPr/>
          <a:lstStyle/>
          <a:p>
            <a:r>
              <a:rPr lang="zh-CN" altLang="en-US" sz="2800" dirty="0">
                <a:solidFill>
                  <a:srgbClr val="FF0000"/>
                </a:solidFill>
              </a:rPr>
              <a:t>两本最重要的学术期刊</a:t>
            </a:r>
          </a:p>
          <a:p>
            <a:pPr lvl="1"/>
            <a:r>
              <a:rPr lang="en-US" altLang="zh-CN" sz="2400" dirty="0"/>
              <a:t>IEEE-ACM Transaction on Networking</a:t>
            </a:r>
          </a:p>
          <a:p>
            <a:pPr lvl="1">
              <a:buFont typeface="Wingdings" pitchFamily="2" charset="2"/>
              <a:buNone/>
            </a:pPr>
            <a:r>
              <a:rPr lang="en-US" altLang="zh-CN" sz="2400" dirty="0"/>
              <a:t>   Bimonthly</a:t>
            </a:r>
            <a:r>
              <a:rPr lang="zh-CN" altLang="en-US" sz="2400" dirty="0"/>
              <a:t>，</a:t>
            </a:r>
            <a:r>
              <a:rPr lang="en-US" altLang="zh-CN" sz="2400" dirty="0"/>
              <a:t>ISSN</a:t>
            </a:r>
            <a:r>
              <a:rPr lang="zh-CN" altLang="en-US" sz="2400" dirty="0"/>
              <a:t>：</a:t>
            </a:r>
            <a:r>
              <a:rPr lang="en-US" altLang="zh-CN" sz="2400" dirty="0"/>
              <a:t>1063-6692</a:t>
            </a:r>
          </a:p>
          <a:p>
            <a:pPr lvl="1"/>
            <a:r>
              <a:rPr lang="en-US" altLang="zh-CN" sz="2400" dirty="0"/>
              <a:t>IEEE NETWORK</a:t>
            </a:r>
          </a:p>
          <a:p>
            <a:pPr lvl="1">
              <a:buFont typeface="Wingdings" pitchFamily="2" charset="2"/>
              <a:buNone/>
            </a:pPr>
            <a:r>
              <a:rPr lang="en-US" altLang="zh-CN" sz="2400" dirty="0"/>
              <a:t>   Bimonthly</a:t>
            </a:r>
            <a:r>
              <a:rPr lang="zh-CN" altLang="en-US" sz="2400" dirty="0"/>
              <a:t>，</a:t>
            </a:r>
            <a:r>
              <a:rPr lang="en-US" altLang="zh-CN" sz="2400" dirty="0"/>
              <a:t>ISSN</a:t>
            </a:r>
            <a:r>
              <a:rPr lang="zh-CN" altLang="en-US" sz="2400" dirty="0"/>
              <a:t>：</a:t>
            </a:r>
            <a:r>
              <a:rPr lang="en-US" altLang="zh-CN" sz="2400" dirty="0"/>
              <a:t>0890-8044</a:t>
            </a:r>
          </a:p>
          <a:p>
            <a:r>
              <a:rPr lang="zh-CN" altLang="en-US" sz="2800" dirty="0">
                <a:solidFill>
                  <a:srgbClr val="FF0000"/>
                </a:solidFill>
              </a:rPr>
              <a:t>两个最重要的国际学术会议</a:t>
            </a:r>
          </a:p>
          <a:p>
            <a:pPr lvl="1"/>
            <a:r>
              <a:rPr lang="en-US" altLang="zh-CN" sz="2400" dirty="0"/>
              <a:t>ACM SIGCOMM</a:t>
            </a:r>
          </a:p>
          <a:p>
            <a:pPr lvl="1">
              <a:buFont typeface="Wingdings" pitchFamily="2" charset="2"/>
              <a:buNone/>
            </a:pPr>
            <a:r>
              <a:rPr lang="en-US" altLang="zh-CN" sz="2400" dirty="0"/>
              <a:t>   </a:t>
            </a:r>
            <a:r>
              <a:rPr lang="en-US" altLang="zh-CN" sz="2400" dirty="0">
                <a:hlinkClick r:id="rId5"/>
              </a:rPr>
              <a:t>http://www.acm.org/sigcomm</a:t>
            </a:r>
            <a:r>
              <a:rPr lang="en-US" altLang="zh-CN" sz="2400" dirty="0"/>
              <a:t> </a:t>
            </a:r>
          </a:p>
          <a:p>
            <a:pPr lvl="1"/>
            <a:r>
              <a:rPr lang="en-US" altLang="zh-CN" sz="2400" dirty="0"/>
              <a:t>IEEE </a:t>
            </a:r>
            <a:r>
              <a:rPr lang="en-US" altLang="zh-CN" sz="2400" dirty="0" err="1"/>
              <a:t>Infocom</a:t>
            </a:r>
            <a:endParaRPr lang="en-US" altLang="zh-CN" sz="2400" dirty="0"/>
          </a:p>
          <a:p>
            <a:pPr lvl="1">
              <a:buFont typeface="Wingdings" pitchFamily="2" charset="2"/>
              <a:buNone/>
            </a:pPr>
            <a:r>
              <a:rPr lang="en-US" altLang="zh-CN" sz="2400" dirty="0"/>
              <a:t>   </a:t>
            </a:r>
            <a:r>
              <a:rPr lang="en-US" altLang="zh-CN" sz="2400" dirty="0">
                <a:hlinkClick r:id="rId6"/>
              </a:rPr>
              <a:t>http://www.ieee-infocom.org</a:t>
            </a:r>
            <a:r>
              <a:rPr lang="en-US" altLang="zh-CN" sz="2400" dirty="0"/>
              <a:t> </a:t>
            </a:r>
            <a:endParaRPr lang="zh-CN" altLang="en-US" sz="2400" dirty="0"/>
          </a:p>
        </p:txBody>
      </p:sp>
      <p:sp>
        <p:nvSpPr>
          <p:cNvPr id="52122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Grp="1" noChangeArrowheads="1"/>
          </p:cNvSpPr>
          <p:nvPr>
            <p:ph type="title"/>
          </p:nvPr>
        </p:nvSpPr>
        <p:spPr/>
        <p:txBody>
          <a:bodyPr/>
          <a:lstStyle/>
          <a:p>
            <a:r>
              <a:rPr lang="zh-CN" altLang="en-US">
                <a:latin typeface="宋体" pitchFamily="2" charset="-122"/>
              </a:rPr>
              <a:t>一些重要的资料</a:t>
            </a:r>
          </a:p>
        </p:txBody>
      </p:sp>
      <p:sp>
        <p:nvSpPr>
          <p:cNvPr id="5222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一些应该了解的知识</a:t>
            </a:r>
            <a:endParaRPr lang="en-US" altLang="zh-CN" sz="1200">
              <a:ea typeface="幼圆" pitchFamily="49" charset="-122"/>
            </a:endParaRPr>
          </a:p>
        </p:txBody>
      </p:sp>
      <p:sp>
        <p:nvSpPr>
          <p:cNvPr id="522245" name="Rectangle 5"/>
          <p:cNvSpPr>
            <a:spLocks noGrp="1" noChangeArrowheads="1"/>
          </p:cNvSpPr>
          <p:nvPr>
            <p:ph type="body" idx="1"/>
          </p:nvPr>
        </p:nvSpPr>
        <p:spPr>
          <a:xfrm>
            <a:off x="809625" y="1773238"/>
            <a:ext cx="7958138" cy="4608512"/>
          </a:xfrm>
        </p:spPr>
        <p:txBody>
          <a:bodyPr/>
          <a:lstStyle/>
          <a:p>
            <a:pPr>
              <a:lnSpc>
                <a:spcPct val="90000"/>
              </a:lnSpc>
            </a:pPr>
            <a:r>
              <a:rPr lang="zh-CN" altLang="en-US" sz="2800">
                <a:solidFill>
                  <a:srgbClr val="FF0000"/>
                </a:solidFill>
              </a:rPr>
              <a:t>几个有用的网址</a:t>
            </a:r>
          </a:p>
          <a:p>
            <a:pPr lvl="1">
              <a:lnSpc>
                <a:spcPct val="90000"/>
              </a:lnSpc>
            </a:pPr>
            <a:r>
              <a:rPr lang="en-US" altLang="zh-CN" sz="2400"/>
              <a:t>IEEE802 WG</a:t>
            </a:r>
          </a:p>
          <a:p>
            <a:pPr lvl="1">
              <a:lnSpc>
                <a:spcPct val="90000"/>
              </a:lnSpc>
              <a:buFont typeface="Wingdings" pitchFamily="2" charset="2"/>
              <a:buNone/>
            </a:pPr>
            <a:r>
              <a:rPr lang="en-US" altLang="zh-CN" sz="2400"/>
              <a:t>   </a:t>
            </a:r>
            <a:r>
              <a:rPr lang="en-US" altLang="zh-CN" sz="2400">
                <a:hlinkClick r:id="rId5"/>
              </a:rPr>
              <a:t>http://www.ieee802.org</a:t>
            </a:r>
            <a:r>
              <a:rPr lang="en-US" altLang="zh-CN" sz="2400"/>
              <a:t> </a:t>
            </a:r>
          </a:p>
          <a:p>
            <a:pPr lvl="1">
              <a:lnSpc>
                <a:spcPct val="90000"/>
              </a:lnSpc>
            </a:pPr>
            <a:r>
              <a:rPr lang="en-US" altLang="zh-CN" sz="2400"/>
              <a:t>IETF</a:t>
            </a:r>
          </a:p>
          <a:p>
            <a:pPr lvl="1">
              <a:lnSpc>
                <a:spcPct val="90000"/>
              </a:lnSpc>
              <a:buFont typeface="Wingdings" pitchFamily="2" charset="2"/>
              <a:buNone/>
            </a:pPr>
            <a:r>
              <a:rPr lang="en-US" altLang="zh-CN" sz="2400"/>
              <a:t>   </a:t>
            </a:r>
            <a:r>
              <a:rPr lang="en-US" altLang="zh-CN" sz="2400">
                <a:hlinkClick r:id="rId6"/>
              </a:rPr>
              <a:t>http://www.ietf.org</a:t>
            </a:r>
            <a:r>
              <a:rPr lang="en-US" altLang="zh-CN" sz="2400"/>
              <a:t> </a:t>
            </a:r>
          </a:p>
          <a:p>
            <a:pPr lvl="1">
              <a:lnSpc>
                <a:spcPct val="90000"/>
              </a:lnSpc>
            </a:pPr>
            <a:r>
              <a:rPr lang="en-US" altLang="zh-CN" sz="2400"/>
              <a:t>ATM</a:t>
            </a:r>
            <a:r>
              <a:rPr lang="zh-CN" altLang="en-US" sz="2400"/>
              <a:t>论坛</a:t>
            </a:r>
          </a:p>
          <a:p>
            <a:pPr lvl="1">
              <a:lnSpc>
                <a:spcPct val="90000"/>
              </a:lnSpc>
              <a:buFont typeface="Wingdings" pitchFamily="2" charset="2"/>
              <a:buNone/>
            </a:pPr>
            <a:r>
              <a:rPr lang="en-US" altLang="zh-CN" sz="2400"/>
              <a:t>   </a:t>
            </a:r>
            <a:r>
              <a:rPr lang="en-US" altLang="zh-CN" sz="2400">
                <a:hlinkClick r:id="rId7"/>
              </a:rPr>
              <a:t>http://www.atmforum.com</a:t>
            </a:r>
            <a:r>
              <a:rPr lang="en-US" altLang="zh-CN" sz="2400"/>
              <a:t> </a:t>
            </a:r>
          </a:p>
          <a:p>
            <a:pPr lvl="1">
              <a:lnSpc>
                <a:spcPct val="90000"/>
              </a:lnSpc>
            </a:pPr>
            <a:r>
              <a:rPr lang="zh-CN" altLang="en-US" sz="2400"/>
              <a:t>蓝牙技术</a:t>
            </a:r>
          </a:p>
          <a:p>
            <a:pPr lvl="1">
              <a:lnSpc>
                <a:spcPct val="90000"/>
              </a:lnSpc>
              <a:buFont typeface="Wingdings" pitchFamily="2" charset="2"/>
              <a:buNone/>
            </a:pPr>
            <a:r>
              <a:rPr lang="en-US" altLang="zh-CN" sz="2400"/>
              <a:t>   </a:t>
            </a:r>
            <a:r>
              <a:rPr lang="en-US" altLang="zh-CN" sz="2400">
                <a:hlinkClick r:id="rId8"/>
              </a:rPr>
              <a:t>http://www.bluetooth.com</a:t>
            </a:r>
            <a:r>
              <a:rPr lang="en-US" altLang="zh-CN" sz="2400"/>
              <a:t> </a:t>
            </a:r>
          </a:p>
          <a:p>
            <a:pPr lvl="1">
              <a:lnSpc>
                <a:spcPct val="90000"/>
              </a:lnSpc>
            </a:pPr>
            <a:r>
              <a:rPr lang="zh-CN" altLang="en-US" sz="2400"/>
              <a:t>欧洲电信标准组织</a:t>
            </a:r>
          </a:p>
          <a:p>
            <a:pPr lvl="1">
              <a:lnSpc>
                <a:spcPct val="90000"/>
              </a:lnSpc>
              <a:buFont typeface="Wingdings" pitchFamily="2" charset="2"/>
              <a:buNone/>
            </a:pPr>
            <a:r>
              <a:rPr lang="en-US" altLang="zh-CN" sz="2400"/>
              <a:t>   </a:t>
            </a:r>
            <a:r>
              <a:rPr lang="en-US" altLang="zh-CN" sz="2400">
                <a:hlinkClick r:id="rId9"/>
              </a:rPr>
              <a:t>http://www.etsi.org</a:t>
            </a:r>
            <a:r>
              <a:rPr lang="en-US" altLang="zh-CN" sz="2400"/>
              <a:t> </a:t>
            </a:r>
            <a:endParaRPr lang="zh-CN" altLang="en-US" sz="2400"/>
          </a:p>
        </p:txBody>
      </p:sp>
      <p:sp>
        <p:nvSpPr>
          <p:cNvPr id="52224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ChangeArrowheads="1"/>
          </p:cNvSpPr>
          <p:nvPr>
            <p:ph type="title"/>
          </p:nvPr>
        </p:nvSpPr>
        <p:spPr/>
        <p:txBody>
          <a:bodyPr/>
          <a:lstStyle/>
          <a:p>
            <a:r>
              <a:rPr lang="zh-CN" altLang="en-US"/>
              <a:t>作  业</a:t>
            </a:r>
          </a:p>
        </p:txBody>
      </p:sp>
      <p:sp>
        <p:nvSpPr>
          <p:cNvPr id="523267" name="Rectangle 3"/>
          <p:cNvSpPr>
            <a:spLocks noGrp="1" noChangeArrowheads="1"/>
          </p:cNvSpPr>
          <p:nvPr>
            <p:ph type="body" idx="1"/>
          </p:nvPr>
        </p:nvSpPr>
        <p:spPr>
          <a:xfrm>
            <a:off x="3276600" y="3068638"/>
            <a:ext cx="5418138" cy="2016125"/>
          </a:xfrm>
        </p:spPr>
        <p:txBody>
          <a:bodyPr/>
          <a:lstStyle/>
          <a:p>
            <a:pPr marL="1168400" indent="-1168400">
              <a:lnSpc>
                <a:spcPct val="150000"/>
              </a:lnSpc>
              <a:buFont typeface="Wingdings" pitchFamily="2" charset="2"/>
              <a:buNone/>
            </a:pPr>
            <a:r>
              <a:rPr lang="en-US" altLang="zh-CN" dirty="0" smtClean="0"/>
              <a:t>P66： 1、20、21、27、</a:t>
            </a:r>
            <a:endParaRPr lang="en-US" altLang="zh-CN" dirty="0"/>
          </a:p>
          <a:p>
            <a:pPr marL="1168400" indent="-1168400">
              <a:lnSpc>
                <a:spcPct val="150000"/>
              </a:lnSpc>
              <a:buFont typeface="Wingdings" pitchFamily="2" charset="2"/>
              <a:buNone/>
            </a:pPr>
            <a:r>
              <a:rPr lang="en-US" altLang="zh-CN" dirty="0"/>
              <a:t>           </a:t>
            </a:r>
            <a:r>
              <a:rPr lang="en-US" altLang="zh-CN" dirty="0" smtClean="0"/>
              <a:t>28、32、34</a:t>
            </a:r>
            <a:endParaRPr lang="zh-CN" altLang="en-US" dirty="0"/>
          </a:p>
        </p:txBody>
      </p:sp>
      <p:pic>
        <p:nvPicPr>
          <p:cNvPr id="523268" name="Picture 4" descr="j023213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088" y="2708275"/>
            <a:ext cx="2068512" cy="21224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r>
              <a:rPr lang="zh-CN" altLang="en-US"/>
              <a:t>访问远程信息</a:t>
            </a:r>
          </a:p>
        </p:txBody>
      </p:sp>
      <p:sp>
        <p:nvSpPr>
          <p:cNvPr id="239621" name="Rectangle 5"/>
          <p:cNvSpPr>
            <a:spLocks noGrp="1" noChangeArrowheads="1"/>
          </p:cNvSpPr>
          <p:nvPr>
            <p:ph type="body" idx="1"/>
          </p:nvPr>
        </p:nvSpPr>
        <p:spPr/>
        <p:txBody>
          <a:bodyPr/>
          <a:lstStyle/>
          <a:p>
            <a:pPr marL="0" indent="0">
              <a:lnSpc>
                <a:spcPct val="110000"/>
              </a:lnSpc>
              <a:buClr>
                <a:srgbClr val="FF0000"/>
              </a:buClr>
            </a:pPr>
            <a:r>
              <a:rPr lang="zh-CN" altLang="en-US" sz="2800" dirty="0">
                <a:solidFill>
                  <a:srgbClr val="FF0000"/>
                </a:solidFill>
                <a:effectLst>
                  <a:outerShdw blurRad="38100" dist="38100" dir="2700000" algn="tl">
                    <a:srgbClr val="C0C0C0"/>
                  </a:outerShdw>
                </a:effectLst>
              </a:rPr>
              <a:t>  网上冲浪</a:t>
            </a:r>
          </a:p>
          <a:p>
            <a:pPr marL="0" indent="0">
              <a:lnSpc>
                <a:spcPct val="110000"/>
              </a:lnSpc>
              <a:buFont typeface="Wingdings" pitchFamily="2" charset="2"/>
              <a:buNone/>
            </a:pPr>
            <a:r>
              <a:rPr lang="zh-CN" altLang="en-US" sz="2800" dirty="0"/>
              <a:t>     主要目的：信息</a:t>
            </a:r>
            <a:r>
              <a:rPr lang="en-US" altLang="zh-CN" sz="2800" dirty="0"/>
              <a:t>/</a:t>
            </a:r>
            <a:r>
              <a:rPr lang="zh-CN" altLang="en-US" sz="2800" dirty="0"/>
              <a:t>娱乐。</a:t>
            </a:r>
          </a:p>
          <a:p>
            <a:pPr marL="0" indent="0">
              <a:lnSpc>
                <a:spcPct val="110000"/>
              </a:lnSpc>
              <a:buClr>
                <a:srgbClr val="FF0000"/>
              </a:buClr>
            </a:pPr>
            <a:r>
              <a:rPr lang="zh-CN" altLang="en-US" sz="2800" dirty="0">
                <a:solidFill>
                  <a:srgbClr val="FF0000"/>
                </a:solidFill>
                <a:effectLst>
                  <a:outerShdw blurRad="38100" dist="38100" dir="2700000" algn="tl">
                    <a:srgbClr val="C0C0C0"/>
                  </a:outerShdw>
                </a:effectLst>
              </a:rPr>
              <a:t>  在线报纸</a:t>
            </a:r>
          </a:p>
          <a:p>
            <a:pPr marL="0" indent="0">
              <a:lnSpc>
                <a:spcPct val="110000"/>
              </a:lnSpc>
              <a:buFont typeface="Wingdings" pitchFamily="2" charset="2"/>
              <a:buNone/>
            </a:pPr>
            <a:r>
              <a:rPr lang="zh-CN" altLang="en-US" sz="2800" dirty="0"/>
              <a:t>     主要特色：</a:t>
            </a:r>
            <a:r>
              <a:rPr lang="zh-CN" altLang="en-US" sz="2800" dirty="0" smtClean="0"/>
              <a:t>个性化定制服务。</a:t>
            </a:r>
            <a:endParaRPr lang="zh-CN" altLang="en-US" sz="2800" dirty="0"/>
          </a:p>
          <a:p>
            <a:pPr marL="0" indent="0">
              <a:lnSpc>
                <a:spcPct val="110000"/>
              </a:lnSpc>
              <a:buClr>
                <a:srgbClr val="FF0000"/>
              </a:buClr>
            </a:pPr>
            <a:r>
              <a:rPr lang="zh-CN" altLang="en-US" sz="2800" dirty="0">
                <a:solidFill>
                  <a:srgbClr val="FF0000"/>
                </a:solidFill>
                <a:effectLst>
                  <a:outerShdw blurRad="38100" dist="38100" dir="2700000" algn="tl">
                    <a:srgbClr val="C0C0C0"/>
                  </a:outerShdw>
                </a:effectLst>
              </a:rPr>
              <a:t>  在线数字图书馆</a:t>
            </a:r>
          </a:p>
          <a:p>
            <a:pPr marL="0" indent="0">
              <a:lnSpc>
                <a:spcPct val="110000"/>
              </a:lnSpc>
              <a:buFont typeface="Wingdings" pitchFamily="2" charset="2"/>
              <a:buNone/>
            </a:pPr>
            <a:r>
              <a:rPr lang="zh-CN" altLang="en-US" sz="2800" dirty="0"/>
              <a:t>      例如，</a:t>
            </a:r>
            <a:r>
              <a:rPr lang="en-US" altLang="zh-CN" sz="2800" dirty="0"/>
              <a:t>ACM</a:t>
            </a:r>
            <a:r>
              <a:rPr lang="zh-CN" altLang="en-US" sz="2800" dirty="0"/>
              <a:t>（</a:t>
            </a:r>
            <a:r>
              <a:rPr lang="en-US" altLang="zh-CN" sz="2800" dirty="0">
                <a:hlinkClick r:id="rId3"/>
              </a:rPr>
              <a:t>www.acm.org</a:t>
            </a:r>
            <a:r>
              <a:rPr lang="zh-CN" altLang="en-US" sz="2800" dirty="0"/>
              <a:t>）、</a:t>
            </a:r>
            <a:r>
              <a:rPr lang="en-US" altLang="zh-CN" sz="2800" dirty="0"/>
              <a:t>IEEE</a:t>
            </a:r>
            <a:r>
              <a:rPr lang="zh-CN" altLang="en-US" sz="2800" dirty="0"/>
              <a:t>计算机协会（</a:t>
            </a:r>
            <a:r>
              <a:rPr lang="en-US" altLang="zh-CN" sz="2800" dirty="0">
                <a:hlinkClick r:id="rId4"/>
              </a:rPr>
              <a:t>www.computer.org</a:t>
            </a:r>
            <a:r>
              <a:rPr lang="zh-CN" altLang="en-US" sz="2800" dirty="0"/>
              <a:t>）。</a:t>
            </a:r>
          </a:p>
          <a:p>
            <a:pPr marL="0" indent="0">
              <a:lnSpc>
                <a:spcPct val="110000"/>
              </a:lnSpc>
              <a:buClr>
                <a:srgbClr val="FF0000"/>
              </a:buClr>
            </a:pPr>
            <a:r>
              <a:rPr lang="zh-CN" altLang="en-US" sz="2800" dirty="0">
                <a:solidFill>
                  <a:srgbClr val="FF0000"/>
                </a:solidFill>
                <a:effectLst>
                  <a:outerShdw blurRad="38100" dist="38100" dir="2700000" algn="tl">
                    <a:srgbClr val="C0C0C0"/>
                  </a:outerShdw>
                </a:effectLst>
              </a:rPr>
              <a:t>  </a:t>
            </a:r>
            <a:r>
              <a:rPr lang="en-US" altLang="zh-CN" sz="2800" dirty="0">
                <a:solidFill>
                  <a:srgbClr val="FF0000"/>
                </a:solidFill>
                <a:effectLst>
                  <a:outerShdw blurRad="38100" dist="38100" dir="2700000" algn="tl">
                    <a:srgbClr val="C0C0C0"/>
                  </a:outerShdw>
                </a:effectLst>
              </a:rPr>
              <a:t>……</a:t>
            </a:r>
          </a:p>
        </p:txBody>
      </p:sp>
      <p:sp>
        <p:nvSpPr>
          <p:cNvPr id="239622"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计算机网络概述</a:t>
            </a:r>
            <a:r>
              <a:rPr lang="en-US" altLang="zh-CN" sz="1200">
                <a:ea typeface="幼圆" pitchFamily="49" charset="-122"/>
              </a:rPr>
              <a:t>&gt;&gt;</a:t>
            </a:r>
            <a:r>
              <a:rPr lang="zh-CN" altLang="en-US" sz="1200">
                <a:ea typeface="幼圆" pitchFamily="49" charset="-122"/>
                <a:hlinkClick r:id="rId7" action="ppaction://hlinksldjump"/>
              </a:rPr>
              <a:t>计算机网络的应用</a:t>
            </a:r>
            <a:r>
              <a:rPr lang="en-US" altLang="zh-CN" sz="1200">
                <a:ea typeface="幼圆" pitchFamily="49" charset="-122"/>
              </a:rPr>
              <a:t>&gt;&gt;</a:t>
            </a:r>
            <a:r>
              <a:rPr lang="zh-CN" altLang="en-US" sz="1200">
                <a:ea typeface="幼圆" pitchFamily="49" charset="-122"/>
                <a:hlinkClick r:id="rId8" action="ppaction://hlinksldjump"/>
              </a:rPr>
              <a:t>家庭应用</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r>
              <a:rPr lang="zh-CN" altLang="en-US"/>
              <a:t>个人间通信</a:t>
            </a:r>
          </a:p>
        </p:txBody>
      </p:sp>
      <p:sp>
        <p:nvSpPr>
          <p:cNvPr id="240645" name="Rectangle 5"/>
          <p:cNvSpPr>
            <a:spLocks noGrp="1" noChangeArrowheads="1"/>
          </p:cNvSpPr>
          <p:nvPr>
            <p:ph type="body" idx="1"/>
          </p:nvPr>
        </p:nvSpPr>
        <p:spPr>
          <a:xfrm>
            <a:off x="2339752" y="1844824"/>
            <a:ext cx="4897214" cy="4314849"/>
          </a:xfrm>
        </p:spPr>
        <p:txBody>
          <a:bodyPr/>
          <a:lstStyle/>
          <a:p>
            <a:pPr>
              <a:lnSpc>
                <a:spcPct val="125000"/>
              </a:lnSpc>
            </a:pPr>
            <a:r>
              <a:rPr lang="en-US" altLang="zh-CN" dirty="0"/>
              <a:t>E-mail</a:t>
            </a:r>
            <a:endParaRPr lang="zh-CN" altLang="en-US" dirty="0"/>
          </a:p>
          <a:p>
            <a:pPr>
              <a:lnSpc>
                <a:spcPct val="125000"/>
              </a:lnSpc>
            </a:pPr>
            <a:r>
              <a:rPr lang="zh-CN" altLang="en-US" dirty="0"/>
              <a:t>聊天室</a:t>
            </a:r>
          </a:p>
          <a:p>
            <a:pPr>
              <a:lnSpc>
                <a:spcPct val="125000"/>
              </a:lnSpc>
            </a:pPr>
            <a:r>
              <a:rPr lang="zh-CN" altLang="en-US" dirty="0"/>
              <a:t>新闻</a:t>
            </a:r>
            <a:r>
              <a:rPr lang="zh-CN" altLang="en-US" dirty="0" smtClean="0"/>
              <a:t>组</a:t>
            </a:r>
            <a:endParaRPr lang="en-US" altLang="zh-CN" dirty="0" smtClean="0"/>
          </a:p>
          <a:p>
            <a:pPr>
              <a:lnSpc>
                <a:spcPct val="125000"/>
              </a:lnSpc>
            </a:pPr>
            <a:r>
              <a:rPr lang="zh-CN" altLang="en-US" dirty="0" smtClean="0"/>
              <a:t>即时消息</a:t>
            </a:r>
            <a:endParaRPr lang="en-US" altLang="zh-CN" dirty="0" smtClean="0"/>
          </a:p>
          <a:p>
            <a:pPr>
              <a:lnSpc>
                <a:spcPct val="125000"/>
              </a:lnSpc>
            </a:pPr>
            <a:r>
              <a:rPr lang="en-US" altLang="zh-CN" dirty="0" smtClean="0">
                <a:hlinkClick r:id="rId3" action="ppaction://hlinksldjump"/>
              </a:rPr>
              <a:t>P2P</a:t>
            </a:r>
            <a:r>
              <a:rPr lang="zh-CN" altLang="en-US" dirty="0"/>
              <a:t>（</a:t>
            </a:r>
            <a:r>
              <a:rPr lang="en-US" altLang="zh-CN" dirty="0"/>
              <a:t>Peer-to-Peer</a:t>
            </a:r>
            <a:r>
              <a:rPr lang="zh-CN" altLang="en-US" dirty="0"/>
              <a:t>）</a:t>
            </a:r>
          </a:p>
          <a:p>
            <a:pPr>
              <a:lnSpc>
                <a:spcPct val="125000"/>
              </a:lnSpc>
            </a:pPr>
            <a:r>
              <a:rPr lang="en-US" altLang="zh-CN" dirty="0"/>
              <a:t>……</a:t>
            </a:r>
          </a:p>
        </p:txBody>
      </p:sp>
      <p:sp>
        <p:nvSpPr>
          <p:cNvPr id="240648"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计算机网络的应用</a:t>
            </a:r>
            <a:r>
              <a:rPr lang="en-US" altLang="zh-CN" sz="1200">
                <a:ea typeface="幼圆" pitchFamily="49" charset="-122"/>
              </a:rPr>
              <a:t>&gt;&gt;</a:t>
            </a:r>
            <a:r>
              <a:rPr lang="zh-CN" altLang="en-US" sz="1200">
                <a:ea typeface="幼圆" pitchFamily="49" charset="-122"/>
                <a:hlinkClick r:id="rId7" action="ppaction://hlinksldjump"/>
              </a:rPr>
              <a:t>家庭应用</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zh-CN" altLang="en-US">
                <a:latin typeface="宋体" pitchFamily="2" charset="-122"/>
              </a:rPr>
              <a:t>计算机网络基础</a:t>
            </a:r>
            <a:endParaRPr lang="en-US" altLang="zh-CN"/>
          </a:p>
        </p:txBody>
      </p:sp>
      <p:sp>
        <p:nvSpPr>
          <p:cNvPr id="25611" name="Rectangle 11"/>
          <p:cNvSpPr>
            <a:spLocks noGrp="1" noChangeArrowheads="1"/>
          </p:cNvSpPr>
          <p:nvPr>
            <p:ph type="body" idx="1"/>
          </p:nvPr>
        </p:nvSpPr>
        <p:spPr>
          <a:xfrm>
            <a:off x="2339975" y="1989138"/>
            <a:ext cx="4770438" cy="3816350"/>
          </a:xfrm>
          <a:noFill/>
          <a:ln/>
        </p:spPr>
        <p:txBody>
          <a:bodyPr/>
          <a:lstStyle/>
          <a:p>
            <a:pPr>
              <a:lnSpc>
                <a:spcPct val="170000"/>
              </a:lnSpc>
            </a:pPr>
            <a:r>
              <a:rPr lang="zh-CN" altLang="en-US" dirty="0">
                <a:hlinkClick r:id="rId3" action="ppaction://hlinksldjump"/>
              </a:rPr>
              <a:t>计算机网络概述</a:t>
            </a:r>
            <a:endParaRPr lang="zh-CN" altLang="en-US" dirty="0"/>
          </a:p>
          <a:p>
            <a:pPr>
              <a:lnSpc>
                <a:spcPct val="170000"/>
              </a:lnSpc>
            </a:pPr>
            <a:r>
              <a:rPr lang="zh-CN" altLang="en-US" dirty="0">
                <a:hlinkClick r:id="rId4" action="ppaction://hlinksldjump"/>
              </a:rPr>
              <a:t>计算机网络体系结构</a:t>
            </a:r>
            <a:endParaRPr lang="zh-CN" altLang="en-US" dirty="0"/>
          </a:p>
          <a:p>
            <a:pPr>
              <a:lnSpc>
                <a:spcPct val="170000"/>
              </a:lnSpc>
            </a:pPr>
            <a:r>
              <a:rPr lang="zh-CN" altLang="en-US" dirty="0">
                <a:hlinkClick r:id="rId5" action="ppaction://hlinksldjump"/>
              </a:rPr>
              <a:t>计算机网络实例</a:t>
            </a:r>
            <a:endParaRPr lang="zh-CN" altLang="en-US" dirty="0"/>
          </a:p>
          <a:p>
            <a:pPr>
              <a:lnSpc>
                <a:spcPct val="170000"/>
              </a:lnSpc>
            </a:pPr>
            <a:r>
              <a:rPr lang="zh-CN" altLang="en-US" dirty="0">
                <a:hlinkClick r:id="rId6" action="ppaction://hlinksldjump"/>
              </a:rPr>
              <a:t>一些应该了解的知识</a:t>
            </a:r>
            <a:endParaRPr lang="zh-CN" altLang="en-US" dirty="0"/>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lstStyle/>
          <a:p>
            <a:r>
              <a:rPr lang="en-US" altLang="zh-CN"/>
              <a:t>P2P</a:t>
            </a:r>
            <a:r>
              <a:rPr lang="zh-CN" altLang="en-US"/>
              <a:t>系统</a:t>
            </a:r>
          </a:p>
        </p:txBody>
      </p:sp>
      <p:pic>
        <p:nvPicPr>
          <p:cNvPr id="241669" name="Picture 5" descr="1-0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0113" y="2492375"/>
            <a:ext cx="7848600" cy="3829050"/>
          </a:xfrm>
          <a:prstGeom prst="rect">
            <a:avLst/>
          </a:prstGeom>
          <a:noFill/>
          <a:extLst>
            <a:ext uri="{909E8E84-426E-40DD-AFC4-6F175D3DCCD1}">
              <a14:hiddenFill xmlns:a14="http://schemas.microsoft.com/office/drawing/2010/main">
                <a:solidFill>
                  <a:srgbClr val="FFFFFF"/>
                </a:solidFill>
              </a14:hiddenFill>
            </a:ext>
          </a:extLst>
        </p:spPr>
      </p:pic>
      <p:sp>
        <p:nvSpPr>
          <p:cNvPr id="241670" name="Rectangle 6"/>
          <p:cNvSpPr>
            <a:spLocks noGrp="1" noChangeArrowheads="1"/>
          </p:cNvSpPr>
          <p:nvPr>
            <p:ph type="body" idx="1"/>
          </p:nvPr>
        </p:nvSpPr>
        <p:spPr>
          <a:xfrm>
            <a:off x="809625" y="1773238"/>
            <a:ext cx="7958138" cy="668337"/>
          </a:xfrm>
        </p:spPr>
        <p:txBody>
          <a:bodyPr/>
          <a:lstStyle/>
          <a:p>
            <a:pPr algn="ctr">
              <a:buFont typeface="Wingdings" pitchFamily="2" charset="2"/>
              <a:buNone/>
            </a:pPr>
            <a:r>
              <a:rPr lang="en-US" altLang="zh-CN" sz="2800" dirty="0"/>
              <a:t>P2P</a:t>
            </a:r>
            <a:r>
              <a:rPr lang="zh-CN" altLang="en-US" sz="2800" dirty="0"/>
              <a:t>系统中没有固定的客户机和服务器</a:t>
            </a:r>
          </a:p>
        </p:txBody>
      </p:sp>
      <p:sp>
        <p:nvSpPr>
          <p:cNvPr id="241672"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241673" name="Text Box 9"/>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计算机网络的应用</a:t>
            </a:r>
            <a:r>
              <a:rPr lang="en-US" altLang="zh-CN" sz="1200">
                <a:ea typeface="幼圆" pitchFamily="49" charset="-122"/>
              </a:rPr>
              <a:t>&gt;&gt;</a:t>
            </a:r>
            <a:r>
              <a:rPr lang="zh-CN" altLang="en-US" sz="1200">
                <a:ea typeface="幼圆" pitchFamily="49" charset="-122"/>
                <a:hlinkClick r:id="rId7" action="ppaction://hlinksldjump"/>
              </a:rPr>
              <a:t>家庭应用</a:t>
            </a:r>
            <a:r>
              <a:rPr lang="en-US" altLang="zh-CN" sz="1200">
                <a:ea typeface="幼圆" pitchFamily="49" charset="-122"/>
              </a:rPr>
              <a:t>&gt;&gt;</a:t>
            </a:r>
            <a:r>
              <a:rPr lang="zh-CN" altLang="en-US" sz="1200">
                <a:ea typeface="幼圆" pitchFamily="49" charset="-122"/>
                <a:hlinkClick r:id="rId8" action="ppaction://hlinksldjump"/>
              </a:rPr>
              <a:t>个人间通信</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r>
              <a:rPr lang="en-US" altLang="zh-CN"/>
              <a:t>P2P</a:t>
            </a:r>
            <a:r>
              <a:rPr lang="zh-CN" altLang="en-US"/>
              <a:t>的特点和应用</a:t>
            </a:r>
          </a:p>
        </p:txBody>
      </p:sp>
      <p:sp>
        <p:nvSpPr>
          <p:cNvPr id="251916" name="Rectangle 12"/>
          <p:cNvSpPr>
            <a:spLocks noGrp="1" noChangeArrowheads="1"/>
          </p:cNvSpPr>
          <p:nvPr>
            <p:ph type="body" idx="1"/>
          </p:nvPr>
        </p:nvSpPr>
        <p:spPr>
          <a:xfrm>
            <a:off x="809625" y="1773238"/>
            <a:ext cx="3617913" cy="4535487"/>
          </a:xfrm>
          <a:solidFill>
            <a:schemeClr val="accent1"/>
          </a:solidFill>
          <a:ln w="25400">
            <a:solidFill>
              <a:schemeClr val="tx1"/>
            </a:solidFill>
            <a:miter lim="800000"/>
            <a:headEnd/>
            <a:tailEnd/>
          </a:ln>
          <a:effectLst>
            <a:outerShdw dist="107763" dir="2700000" algn="ctr" rotWithShape="0">
              <a:schemeClr val="bg2">
                <a:alpha val="50000"/>
              </a:schemeClr>
            </a:outerShdw>
          </a:effectLst>
        </p:spPr>
        <p:txBody>
          <a:bodyPr/>
          <a:lstStyle/>
          <a:p>
            <a:pPr>
              <a:lnSpc>
                <a:spcPct val="110000"/>
              </a:lnSpc>
            </a:pPr>
            <a:r>
              <a:rPr lang="zh-CN" altLang="en-US" sz="2000" dirty="0"/>
              <a:t>通过</a:t>
            </a:r>
            <a:r>
              <a:rPr lang="en-US" altLang="zh-CN" sz="2000" dirty="0"/>
              <a:t>P2P</a:t>
            </a:r>
            <a:r>
              <a:rPr lang="zh-CN" altLang="en-US" sz="2000" dirty="0"/>
              <a:t>计算机可以直接从其它计算机上获取所需资源，这样可以</a:t>
            </a:r>
            <a:r>
              <a:rPr lang="zh-CN" altLang="en-US" sz="2000" dirty="0">
                <a:solidFill>
                  <a:srgbClr val="0000FF"/>
                </a:solidFill>
              </a:rPr>
              <a:t>提高访问效率和下载速度</a:t>
            </a:r>
            <a:r>
              <a:rPr lang="zh-CN" altLang="en-US" sz="2000" dirty="0"/>
              <a:t>。</a:t>
            </a:r>
          </a:p>
          <a:p>
            <a:pPr>
              <a:lnSpc>
                <a:spcPct val="110000"/>
              </a:lnSpc>
            </a:pPr>
            <a:r>
              <a:rPr lang="zh-CN" altLang="en-US" sz="2000" dirty="0"/>
              <a:t>例子：在</a:t>
            </a:r>
            <a:r>
              <a:rPr lang="zh-CN" altLang="en-US" sz="2000" dirty="0">
                <a:solidFill>
                  <a:srgbClr val="0000FF"/>
                </a:solidFill>
              </a:rPr>
              <a:t>网络电视</a:t>
            </a:r>
            <a:r>
              <a:rPr lang="zh-CN" altLang="en-US" sz="2000" dirty="0"/>
              <a:t>（沸点网络电视、猫眼网络电视、 </a:t>
            </a:r>
            <a:r>
              <a:rPr lang="en-US" altLang="zh-CN" sz="2000" dirty="0" err="1"/>
              <a:t>PPLive</a:t>
            </a:r>
            <a:r>
              <a:rPr lang="zh-CN" altLang="en-US" sz="2000" dirty="0"/>
              <a:t>、 </a:t>
            </a:r>
            <a:r>
              <a:rPr lang="en-US" altLang="zh-CN" sz="2000" dirty="0" err="1"/>
              <a:t>PPStream</a:t>
            </a:r>
            <a:r>
              <a:rPr lang="zh-CN" altLang="en-US" sz="2000" dirty="0"/>
              <a:t>、</a:t>
            </a:r>
            <a:r>
              <a:rPr lang="en-US" altLang="zh-CN" sz="2000" dirty="0"/>
              <a:t>QQ</a:t>
            </a:r>
            <a:r>
              <a:rPr lang="zh-CN" altLang="en-US" sz="2000" dirty="0"/>
              <a:t>直播等）、</a:t>
            </a:r>
            <a:r>
              <a:rPr lang="zh-CN" altLang="en-US" sz="2000" dirty="0">
                <a:solidFill>
                  <a:srgbClr val="0000FF"/>
                </a:solidFill>
              </a:rPr>
              <a:t>文件共享</a:t>
            </a:r>
            <a:r>
              <a:rPr lang="zh-CN" altLang="en-US" sz="2000" dirty="0"/>
              <a:t>（ </a:t>
            </a:r>
            <a:r>
              <a:rPr lang="en-US" altLang="zh-CN" sz="2000" dirty="0" err="1"/>
              <a:t>eMule</a:t>
            </a:r>
            <a:r>
              <a:rPr lang="zh-CN" altLang="en-US" sz="2000" dirty="0"/>
              <a:t>、 </a:t>
            </a:r>
            <a:r>
              <a:rPr lang="en-US" altLang="zh-CN" sz="2000" dirty="0" err="1"/>
              <a:t>BitTorrent</a:t>
            </a:r>
            <a:r>
              <a:rPr lang="zh-CN" altLang="en-US" sz="2000" dirty="0"/>
              <a:t>、百宝、</a:t>
            </a:r>
            <a:r>
              <a:rPr lang="en-US" altLang="zh-CN" sz="2000" dirty="0" err="1"/>
              <a:t>KuGoo</a:t>
            </a:r>
            <a:r>
              <a:rPr lang="zh-CN" altLang="en-US" sz="2000" dirty="0"/>
              <a:t>等）、</a:t>
            </a:r>
            <a:r>
              <a:rPr lang="zh-CN" altLang="en-US" sz="2000" dirty="0">
                <a:solidFill>
                  <a:srgbClr val="0000FF"/>
                </a:solidFill>
              </a:rPr>
              <a:t>分布式计算</a:t>
            </a:r>
            <a:r>
              <a:rPr lang="zh-CN" altLang="en-US" sz="2000" dirty="0"/>
              <a:t>、</a:t>
            </a:r>
            <a:r>
              <a:rPr lang="zh-CN" altLang="en-US" sz="2000" dirty="0">
                <a:solidFill>
                  <a:srgbClr val="0000FF"/>
                </a:solidFill>
              </a:rPr>
              <a:t>网络安全</a:t>
            </a:r>
            <a:r>
              <a:rPr lang="zh-CN" altLang="en-US" sz="2000" dirty="0"/>
              <a:t>、</a:t>
            </a:r>
            <a:r>
              <a:rPr lang="zh-CN" altLang="en-US" sz="2000" dirty="0">
                <a:solidFill>
                  <a:srgbClr val="0000FF"/>
                </a:solidFill>
              </a:rPr>
              <a:t>在线交流</a:t>
            </a:r>
            <a:r>
              <a:rPr lang="zh-CN" altLang="en-US" sz="2000" dirty="0"/>
              <a:t>（</a:t>
            </a:r>
            <a:r>
              <a:rPr lang="en-US" altLang="zh-CN" sz="2000" dirty="0"/>
              <a:t>Skype</a:t>
            </a:r>
            <a:r>
              <a:rPr lang="zh-CN" altLang="en-US" sz="2000" dirty="0"/>
              <a:t>等）等领域都有应用。</a:t>
            </a:r>
          </a:p>
        </p:txBody>
      </p:sp>
      <p:sp>
        <p:nvSpPr>
          <p:cNvPr id="251912"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251913" name="Text Box 9"/>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计算机网络的应用</a:t>
            </a:r>
            <a:r>
              <a:rPr lang="en-US" altLang="zh-CN" sz="1200">
                <a:ea typeface="幼圆" pitchFamily="49" charset="-122"/>
              </a:rPr>
              <a:t>&gt;&gt;</a:t>
            </a:r>
            <a:r>
              <a:rPr lang="zh-CN" altLang="en-US" sz="1200">
                <a:ea typeface="幼圆" pitchFamily="49" charset="-122"/>
                <a:hlinkClick r:id="rId7" action="ppaction://hlinksldjump"/>
              </a:rPr>
              <a:t>家庭应用</a:t>
            </a:r>
            <a:r>
              <a:rPr lang="en-US" altLang="zh-CN" sz="1200">
                <a:ea typeface="幼圆" pitchFamily="49" charset="-122"/>
              </a:rPr>
              <a:t>&gt;&gt;</a:t>
            </a:r>
            <a:r>
              <a:rPr lang="zh-CN" altLang="en-US" sz="1200">
                <a:ea typeface="幼圆" pitchFamily="49" charset="-122"/>
                <a:hlinkClick r:id="rId8" action="ppaction://hlinksldjump"/>
              </a:rPr>
              <a:t>个人间通信</a:t>
            </a:r>
            <a:endParaRPr lang="zh-CN" altLang="en-US" sz="1200">
              <a:ea typeface="幼圆" pitchFamily="49" charset="-122"/>
            </a:endParaRPr>
          </a:p>
        </p:txBody>
      </p:sp>
      <p:graphicFrame>
        <p:nvGraphicFramePr>
          <p:cNvPr id="251914" name="Object 10"/>
          <p:cNvGraphicFramePr>
            <a:graphicFrameLocks noGrp="1" noChangeAspect="1"/>
          </p:cNvGraphicFramePr>
          <p:nvPr>
            <p:ph idx="4294967295"/>
          </p:nvPr>
        </p:nvGraphicFramePr>
        <p:xfrm>
          <a:off x="4427538" y="1773238"/>
          <a:ext cx="4716462" cy="4498975"/>
        </p:xfrm>
        <a:graphic>
          <a:graphicData uri="http://schemas.openxmlformats.org/presentationml/2006/ole">
            <mc:AlternateContent xmlns:mc="http://schemas.openxmlformats.org/markup-compatibility/2006">
              <mc:Choice xmlns:v="urn:schemas-microsoft-com:vml" Requires="v">
                <p:oleObj spid="_x0000_s252004" name="Visio" r:id="rId9" imgW="3862959" imgH="3683889" progId="Visio.Drawing.11">
                  <p:embed/>
                </p:oleObj>
              </mc:Choice>
              <mc:Fallback>
                <p:oleObj name="Visio" r:id="rId9" imgW="3862959" imgH="3683889" progId="Visio.Drawing.11">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27538" y="1773238"/>
                        <a:ext cx="4716462" cy="449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random/>
    <p:sndAc>
      <p:stSnd>
        <p:snd r:embed="rId3" name="camera.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r>
              <a:rPr lang="zh-CN" altLang="en-US"/>
              <a:t>交互式娱乐</a:t>
            </a:r>
          </a:p>
        </p:txBody>
      </p:sp>
      <p:sp>
        <p:nvSpPr>
          <p:cNvPr id="242693" name="Rectangle 5"/>
          <p:cNvSpPr>
            <a:spLocks noGrp="1" noChangeArrowheads="1"/>
          </p:cNvSpPr>
          <p:nvPr>
            <p:ph type="body" idx="1"/>
          </p:nvPr>
        </p:nvSpPr>
        <p:spPr>
          <a:xfrm>
            <a:off x="2484438" y="2070100"/>
            <a:ext cx="4049712" cy="3375124"/>
          </a:xfrm>
        </p:spPr>
        <p:txBody>
          <a:bodyPr/>
          <a:lstStyle/>
          <a:p>
            <a:pPr>
              <a:lnSpc>
                <a:spcPct val="140000"/>
              </a:lnSpc>
            </a:pPr>
            <a:r>
              <a:rPr lang="en-US" altLang="zh-CN" dirty="0" smtClean="0"/>
              <a:t>IP</a:t>
            </a:r>
            <a:r>
              <a:rPr lang="zh-CN" altLang="en-US" dirty="0" smtClean="0"/>
              <a:t>电视（</a:t>
            </a:r>
            <a:r>
              <a:rPr lang="en-US" altLang="zh-CN" dirty="0" smtClean="0"/>
              <a:t>IPTV</a:t>
            </a:r>
            <a:r>
              <a:rPr lang="zh-CN" altLang="en-US" dirty="0" smtClean="0"/>
              <a:t>）</a:t>
            </a:r>
            <a:endParaRPr lang="en-US" altLang="zh-CN" dirty="0" smtClean="0"/>
          </a:p>
          <a:p>
            <a:pPr>
              <a:lnSpc>
                <a:spcPct val="140000"/>
              </a:lnSpc>
            </a:pPr>
            <a:r>
              <a:rPr lang="zh-CN" altLang="en-US" dirty="0" smtClean="0"/>
              <a:t>网络游戏</a:t>
            </a:r>
          </a:p>
          <a:p>
            <a:pPr>
              <a:lnSpc>
                <a:spcPct val="140000"/>
              </a:lnSpc>
            </a:pPr>
            <a:r>
              <a:rPr lang="zh-CN" altLang="en-US" dirty="0" smtClean="0"/>
              <a:t>电子</a:t>
            </a:r>
            <a:r>
              <a:rPr lang="zh-CN" altLang="en-US" dirty="0"/>
              <a:t>赌博</a:t>
            </a:r>
          </a:p>
          <a:p>
            <a:pPr>
              <a:lnSpc>
                <a:spcPct val="140000"/>
              </a:lnSpc>
            </a:pPr>
            <a:r>
              <a:rPr lang="en-US" altLang="zh-CN" dirty="0" smtClean="0"/>
              <a:t>……</a:t>
            </a:r>
            <a:endParaRPr lang="zh-CN" altLang="en-US" dirty="0"/>
          </a:p>
        </p:txBody>
      </p:sp>
      <p:sp>
        <p:nvSpPr>
          <p:cNvPr id="242694"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计算机网络的应用</a:t>
            </a:r>
            <a:r>
              <a:rPr lang="en-US" altLang="zh-CN" sz="1200">
                <a:ea typeface="幼圆" pitchFamily="49" charset="-122"/>
              </a:rPr>
              <a:t>&gt;&gt;</a:t>
            </a:r>
            <a:r>
              <a:rPr lang="zh-CN" altLang="en-US" sz="1200">
                <a:ea typeface="幼圆" pitchFamily="49" charset="-122"/>
                <a:hlinkClick r:id="rId6" action="ppaction://hlinksldjump"/>
              </a:rPr>
              <a:t>家庭应用</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r>
              <a:rPr lang="zh-CN" altLang="en-US"/>
              <a:t>电子商务</a:t>
            </a:r>
          </a:p>
        </p:txBody>
      </p:sp>
      <p:sp>
        <p:nvSpPr>
          <p:cNvPr id="243719"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计算机网络的应用</a:t>
            </a:r>
            <a:r>
              <a:rPr lang="en-US" altLang="zh-CN" sz="1200">
                <a:ea typeface="幼圆" pitchFamily="49" charset="-122"/>
              </a:rPr>
              <a:t>&gt;&gt;</a:t>
            </a:r>
            <a:r>
              <a:rPr lang="zh-CN" altLang="en-US" sz="1200">
                <a:ea typeface="幼圆" pitchFamily="49" charset="-122"/>
                <a:hlinkClick r:id="rId6" action="ppaction://hlinksldjump"/>
              </a:rPr>
              <a:t>家庭应用</a:t>
            </a:r>
            <a:endParaRPr lang="zh-CN" altLang="en-US" sz="1200">
              <a:ea typeface="幼圆" pitchFamily="49" charset="-122"/>
            </a:endParaRPr>
          </a:p>
        </p:txBody>
      </p:sp>
      <p:sp>
        <p:nvSpPr>
          <p:cNvPr id="243720" name="Text Box 8"/>
          <p:cNvSpPr txBox="1">
            <a:spLocks noChangeArrowheads="1"/>
          </p:cNvSpPr>
          <p:nvPr/>
        </p:nvSpPr>
        <p:spPr bwMode="auto">
          <a:xfrm>
            <a:off x="755576" y="5734050"/>
            <a:ext cx="8088312" cy="494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lvl1pPr marL="622300" indent="-622300">
              <a:spcBef>
                <a:spcPct val="0"/>
              </a:spcBef>
              <a:defRPr kumimoji="1" sz="2400">
                <a:solidFill>
                  <a:schemeClr val="tx1"/>
                </a:solidFill>
                <a:latin typeface="Times New Roman" pitchFamily="18" charset="0"/>
                <a:ea typeface="宋体" pitchFamily="2" charset="-122"/>
              </a:defRPr>
            </a:lvl1pPr>
            <a:lvl2pPr marL="801688">
              <a:spcBef>
                <a:spcPct val="0"/>
              </a:spcBef>
              <a:defRPr kumimoji="1" sz="2400">
                <a:solidFill>
                  <a:schemeClr val="tx1"/>
                </a:solidFill>
                <a:latin typeface="Times New Roman" pitchFamily="18" charset="0"/>
                <a:ea typeface="宋体" pitchFamily="2" charset="-122"/>
              </a:defRPr>
            </a:lvl2pPr>
            <a:lvl3pPr marL="981075">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130000"/>
              </a:lnSpc>
              <a:spcBef>
                <a:spcPct val="50000"/>
              </a:spcBef>
            </a:pPr>
            <a:r>
              <a:rPr lang="zh-CN" altLang="en-US" sz="2000" b="1" dirty="0">
                <a:solidFill>
                  <a:srgbClr val="FF3300"/>
                </a:solidFill>
                <a:latin typeface="Arial" charset="0"/>
                <a:ea typeface="华文楷体" pitchFamily="2" charset="-122"/>
              </a:rPr>
              <a:t>注：</a:t>
            </a:r>
            <a:r>
              <a:rPr lang="zh-CN" altLang="en-US" sz="2000" b="1" dirty="0">
                <a:latin typeface="Arial" charset="0"/>
                <a:ea typeface="华文楷体" pitchFamily="2" charset="-122"/>
              </a:rPr>
              <a:t>由于“</a:t>
            </a:r>
            <a:r>
              <a:rPr lang="en-US" altLang="zh-CN" sz="2000" b="1" dirty="0">
                <a:latin typeface="Arial" charset="0"/>
                <a:ea typeface="华文楷体" pitchFamily="2" charset="-122"/>
              </a:rPr>
              <a:t>to”</a:t>
            </a:r>
            <a:r>
              <a:rPr lang="zh-CN" altLang="en-US" sz="2000" b="1" dirty="0">
                <a:latin typeface="Arial" charset="0"/>
                <a:ea typeface="华文楷体" pitchFamily="2" charset="-122"/>
              </a:rPr>
              <a:t>与“</a:t>
            </a:r>
            <a:r>
              <a:rPr lang="en-US" altLang="zh-CN" sz="2000" b="1" dirty="0">
                <a:latin typeface="Arial" charset="0"/>
                <a:ea typeface="华文楷体" pitchFamily="2" charset="-122"/>
              </a:rPr>
              <a:t>2”</a:t>
            </a:r>
            <a:r>
              <a:rPr lang="zh-CN" altLang="en-US" sz="2000" b="1" dirty="0">
                <a:latin typeface="Arial" charset="0"/>
                <a:ea typeface="华文楷体" pitchFamily="2" charset="-122"/>
              </a:rPr>
              <a:t>在英文中有相同的发音，所以借用“</a:t>
            </a:r>
            <a:r>
              <a:rPr lang="en-US" altLang="zh-CN" sz="2000" b="1" dirty="0">
                <a:latin typeface="Arial" charset="0"/>
                <a:ea typeface="华文楷体" pitchFamily="2" charset="-122"/>
              </a:rPr>
              <a:t>2”</a:t>
            </a:r>
            <a:r>
              <a:rPr lang="zh-CN" altLang="en-US" sz="2000" b="1" dirty="0">
                <a:latin typeface="Arial" charset="0"/>
                <a:ea typeface="华文楷体" pitchFamily="2" charset="-122"/>
              </a:rPr>
              <a:t>代替“</a:t>
            </a:r>
            <a:r>
              <a:rPr lang="en-US" altLang="zh-CN" sz="2000" b="1" dirty="0">
                <a:latin typeface="Arial" charset="0"/>
                <a:ea typeface="华文楷体" pitchFamily="2" charset="-122"/>
              </a:rPr>
              <a:t>to”</a:t>
            </a:r>
            <a:r>
              <a:rPr lang="zh-CN" altLang="en-US" sz="2000" b="1" dirty="0">
                <a:latin typeface="Arial" charset="0"/>
                <a:ea typeface="华文楷体" pitchFamily="2" charset="-122"/>
              </a:rPr>
              <a:t>。 </a:t>
            </a:r>
          </a:p>
        </p:txBody>
      </p:sp>
      <p:graphicFrame>
        <p:nvGraphicFramePr>
          <p:cNvPr id="243750" name="Group 38"/>
          <p:cNvGraphicFramePr>
            <a:graphicFrameLocks noGrp="1"/>
          </p:cNvGraphicFramePr>
          <p:nvPr>
            <p:ph idx="1"/>
            <p:extLst>
              <p:ext uri="{D42A27DB-BD31-4B8C-83A1-F6EECF244321}">
                <p14:modId xmlns:p14="http://schemas.microsoft.com/office/powerpoint/2010/main" val="1458150550"/>
              </p:ext>
            </p:extLst>
          </p:nvPr>
        </p:nvGraphicFramePr>
        <p:xfrm>
          <a:off x="827088" y="1773238"/>
          <a:ext cx="7958137" cy="3901440"/>
        </p:xfrm>
        <a:graphic>
          <a:graphicData uri="http://schemas.openxmlformats.org/drawingml/2006/table">
            <a:tbl>
              <a:tblPr/>
              <a:tblGrid>
                <a:gridCol w="1452562"/>
                <a:gridCol w="3372470"/>
                <a:gridCol w="3133105"/>
              </a:tblGrid>
              <a:tr h="311150">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dirty="0" smtClean="0">
                          <a:ln>
                            <a:noFill/>
                          </a:ln>
                          <a:solidFill>
                            <a:srgbClr val="080808"/>
                          </a:solidFill>
                          <a:effectLst/>
                          <a:latin typeface="Arial" charset="0"/>
                          <a:ea typeface="华文楷体" pitchFamily="2" charset="-122"/>
                          <a:cs typeface="Times New Roman" pitchFamily="18" charset="0"/>
                        </a:rPr>
                        <a:t>专用名称</a:t>
                      </a:r>
                      <a:endParaRPr kumimoji="1" lang="zh-CN" altLang="en-US" sz="2000" b="1" i="0" u="none" strike="noStrike" cap="none" normalizeH="0" baseline="0" dirty="0" smtClean="0">
                        <a:ln>
                          <a:noFill/>
                        </a:ln>
                        <a:solidFill>
                          <a:srgbClr val="080808"/>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smtClean="0">
                          <a:ln>
                            <a:noFill/>
                          </a:ln>
                          <a:solidFill>
                            <a:srgbClr val="080808"/>
                          </a:solidFill>
                          <a:effectLst/>
                          <a:latin typeface="Arial" charset="0"/>
                          <a:ea typeface="华文楷体" pitchFamily="2" charset="-122"/>
                          <a:cs typeface="Times New Roman" pitchFamily="18" charset="0"/>
                        </a:rPr>
                        <a:t>含  义</a:t>
                      </a:r>
                      <a:endParaRPr kumimoji="1" lang="zh-CN" altLang="en-US" sz="2000" b="1" i="0" u="none" strike="noStrike" cap="none" normalizeH="0" baseline="0" smtClean="0">
                        <a:ln>
                          <a:noFill/>
                        </a:ln>
                        <a:solidFill>
                          <a:srgbClr val="080808"/>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smtClean="0">
                          <a:ln>
                            <a:noFill/>
                          </a:ln>
                          <a:solidFill>
                            <a:srgbClr val="080808"/>
                          </a:solidFill>
                          <a:effectLst/>
                          <a:latin typeface="Arial" charset="0"/>
                          <a:ea typeface="华文楷体" pitchFamily="2" charset="-122"/>
                          <a:cs typeface="Times New Roman" pitchFamily="18" charset="0"/>
                        </a:rPr>
                        <a:t>例  子</a:t>
                      </a:r>
                      <a:endParaRPr kumimoji="1" lang="zh-CN" altLang="en-US" sz="2000" b="1" i="0" u="none" strike="noStrike" cap="none" normalizeH="0" baseline="0" smtClean="0">
                        <a:ln>
                          <a:noFill/>
                        </a:ln>
                        <a:solidFill>
                          <a:srgbClr val="080808"/>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552450">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en-US" altLang="zh-CN" sz="2000" b="1" i="0" u="none" strike="noStrike" cap="none" normalizeH="0" baseline="0" dirty="0" smtClean="0">
                          <a:ln>
                            <a:noFill/>
                          </a:ln>
                          <a:solidFill>
                            <a:schemeClr val="tx2"/>
                          </a:solidFill>
                          <a:effectLst/>
                          <a:latin typeface="Arial" charset="0"/>
                          <a:ea typeface="华文楷体" pitchFamily="2" charset="-122"/>
                          <a:cs typeface="Times New Roman" pitchFamily="18" charset="0"/>
                        </a:rPr>
                        <a:t>B2B</a:t>
                      </a:r>
                      <a:endParaRPr kumimoji="1" lang="en-US" altLang="zh-CN" sz="2000" b="1" i="0" u="none" strike="noStrike" cap="none" normalizeH="0" baseline="0" dirty="0" smtClean="0">
                        <a:ln>
                          <a:noFill/>
                        </a:ln>
                        <a:solidFill>
                          <a:schemeClr val="tx2"/>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en-US" altLang="zh-CN" sz="2000" b="1" i="0" u="none" strike="noStrike" cap="none" normalizeH="0" baseline="0" dirty="0" smtClean="0">
                          <a:ln>
                            <a:noFill/>
                          </a:ln>
                          <a:solidFill>
                            <a:srgbClr val="000000"/>
                          </a:solidFill>
                          <a:effectLst/>
                          <a:latin typeface="Arial" charset="0"/>
                          <a:ea typeface="华文楷体" pitchFamily="2" charset="-122"/>
                          <a:cs typeface="Times New Roman" pitchFamily="18" charset="0"/>
                        </a:rPr>
                        <a:t>Business-to-Business</a:t>
                      </a:r>
                    </a:p>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dirty="0" smtClean="0">
                          <a:ln>
                            <a:noFill/>
                          </a:ln>
                          <a:solidFill>
                            <a:srgbClr val="000000"/>
                          </a:solidFill>
                          <a:effectLst/>
                          <a:latin typeface="Arial" charset="0"/>
                          <a:ea typeface="华文楷体" pitchFamily="2" charset="-122"/>
                          <a:cs typeface="Times New Roman" pitchFamily="18" charset="0"/>
                        </a:rPr>
                        <a:t>（商家对商家）</a:t>
                      </a:r>
                      <a:endParaRPr kumimoji="1" lang="zh-CN" altLang="en-US" sz="2000" b="1" i="0" u="none" strike="noStrike" cap="none" normalizeH="0" baseline="0" dirty="0" smtClean="0">
                        <a:ln>
                          <a:noFill/>
                        </a:ln>
                        <a:solidFill>
                          <a:srgbClr val="000000"/>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dirty="0" smtClean="0">
                          <a:ln>
                            <a:noFill/>
                          </a:ln>
                          <a:solidFill>
                            <a:srgbClr val="000000"/>
                          </a:solidFill>
                          <a:effectLst/>
                          <a:latin typeface="Arial" charset="0"/>
                          <a:ea typeface="华文楷体" pitchFamily="2" charset="-122"/>
                          <a:cs typeface="Times New Roman" pitchFamily="18" charset="0"/>
                        </a:rPr>
                        <a:t>汽车制造商向供应商订购轮胎，阿里巴巴网站</a:t>
                      </a:r>
                      <a:endParaRPr kumimoji="1" lang="zh-CN" altLang="en-US" sz="2000" b="1" i="0" u="none" strike="noStrike" cap="none" normalizeH="0" baseline="0" dirty="0" smtClean="0">
                        <a:ln>
                          <a:noFill/>
                        </a:ln>
                        <a:solidFill>
                          <a:srgbClr val="000000"/>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2450">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en-US" altLang="zh-CN" sz="2000" b="1" i="0" u="none" strike="noStrike" cap="none" normalizeH="0" baseline="0" dirty="0" smtClean="0">
                          <a:ln>
                            <a:noFill/>
                          </a:ln>
                          <a:solidFill>
                            <a:schemeClr val="tx2"/>
                          </a:solidFill>
                          <a:effectLst/>
                          <a:latin typeface="Arial" charset="0"/>
                          <a:ea typeface="华文楷体" pitchFamily="2" charset="-122"/>
                          <a:cs typeface="Times New Roman" pitchFamily="18" charset="0"/>
                        </a:rPr>
                        <a:t>B2C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en-US" altLang="zh-CN" sz="2000" b="1" i="0" u="none" strike="noStrike" cap="none" normalizeH="0" baseline="0" smtClean="0">
                          <a:ln>
                            <a:noFill/>
                          </a:ln>
                          <a:solidFill>
                            <a:srgbClr val="000000"/>
                          </a:solidFill>
                          <a:effectLst/>
                          <a:latin typeface="Arial" charset="0"/>
                          <a:ea typeface="华文楷体" pitchFamily="2" charset="-122"/>
                          <a:cs typeface="Times New Roman" pitchFamily="18" charset="0"/>
                        </a:rPr>
                        <a:t>Business-to-Consumer</a:t>
                      </a:r>
                    </a:p>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smtClean="0">
                          <a:ln>
                            <a:noFill/>
                          </a:ln>
                          <a:solidFill>
                            <a:srgbClr val="000000"/>
                          </a:solidFill>
                          <a:effectLst/>
                          <a:latin typeface="Arial" charset="0"/>
                          <a:ea typeface="华文楷体" pitchFamily="2" charset="-122"/>
                          <a:cs typeface="Times New Roman" pitchFamily="18" charset="0"/>
                        </a:rPr>
                        <a:t>（商家对消费者）</a:t>
                      </a:r>
                      <a:endParaRPr kumimoji="1" lang="zh-CN" altLang="en-US" sz="2000" b="1" i="0" u="none" strike="noStrike" cap="none" normalizeH="0" baseline="0" smtClean="0">
                        <a:ln>
                          <a:noFill/>
                        </a:ln>
                        <a:solidFill>
                          <a:srgbClr val="000000"/>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dirty="0" smtClean="0">
                          <a:ln>
                            <a:noFill/>
                          </a:ln>
                          <a:solidFill>
                            <a:srgbClr val="000000"/>
                          </a:solidFill>
                          <a:effectLst/>
                          <a:latin typeface="Arial" charset="0"/>
                          <a:ea typeface="华文楷体" pitchFamily="2" charset="-122"/>
                          <a:cs typeface="Times New Roman" pitchFamily="18" charset="0"/>
                        </a:rPr>
                        <a:t>在线订购图书</a:t>
                      </a:r>
                      <a:endParaRPr kumimoji="1" lang="zh-CN" altLang="en-US" sz="2000" b="1" i="0" u="none" strike="noStrike" cap="none" normalizeH="0" baseline="0" dirty="0" smtClean="0">
                        <a:ln>
                          <a:noFill/>
                        </a:ln>
                        <a:solidFill>
                          <a:srgbClr val="000000"/>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0863">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en-US" altLang="zh-CN" sz="2000" b="1" i="0" u="none" strike="noStrike" cap="none" normalizeH="0" baseline="0" dirty="0" smtClean="0">
                          <a:ln>
                            <a:noFill/>
                          </a:ln>
                          <a:solidFill>
                            <a:schemeClr val="tx2"/>
                          </a:solidFill>
                          <a:effectLst/>
                          <a:latin typeface="Arial" charset="0"/>
                          <a:ea typeface="华文楷体" pitchFamily="2" charset="-122"/>
                          <a:cs typeface="Times New Roman" pitchFamily="18" charset="0"/>
                        </a:rPr>
                        <a:t>C2C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en-US" altLang="zh-CN" sz="2000" b="1" i="0" u="none" strike="noStrike" cap="none" normalizeH="0" baseline="0" smtClean="0">
                          <a:ln>
                            <a:noFill/>
                          </a:ln>
                          <a:solidFill>
                            <a:srgbClr val="000000"/>
                          </a:solidFill>
                          <a:effectLst/>
                          <a:latin typeface="Arial" charset="0"/>
                          <a:ea typeface="华文楷体" pitchFamily="2" charset="-122"/>
                          <a:cs typeface="Times New Roman" pitchFamily="18" charset="0"/>
                        </a:rPr>
                        <a:t>Consumer-to-Consumer</a:t>
                      </a:r>
                    </a:p>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smtClean="0">
                          <a:ln>
                            <a:noFill/>
                          </a:ln>
                          <a:solidFill>
                            <a:srgbClr val="000000"/>
                          </a:solidFill>
                          <a:effectLst/>
                          <a:latin typeface="Arial" charset="0"/>
                          <a:ea typeface="华文楷体" pitchFamily="2" charset="-122"/>
                          <a:cs typeface="Times New Roman" pitchFamily="18" charset="0"/>
                        </a:rPr>
                        <a:t>（消费者对消费者）</a:t>
                      </a:r>
                      <a:endParaRPr kumimoji="1" lang="zh-CN" altLang="en-US" sz="2000" b="1" i="0" u="none" strike="noStrike" cap="none" normalizeH="0" baseline="0" smtClean="0">
                        <a:ln>
                          <a:noFill/>
                        </a:ln>
                        <a:solidFill>
                          <a:srgbClr val="000000"/>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smtClean="0">
                          <a:ln>
                            <a:noFill/>
                          </a:ln>
                          <a:solidFill>
                            <a:srgbClr val="000000"/>
                          </a:solidFill>
                          <a:effectLst/>
                          <a:latin typeface="Arial" charset="0"/>
                          <a:ea typeface="华文楷体" pitchFamily="2" charset="-122"/>
                          <a:cs typeface="Times New Roman" pitchFamily="18" charset="0"/>
                        </a:rPr>
                        <a:t>在线拍卖二手商品</a:t>
                      </a:r>
                      <a:endParaRPr kumimoji="1" lang="zh-CN" altLang="en-US" sz="2000" b="1" i="0" u="none" strike="noStrike" cap="none" normalizeH="0" baseline="0" smtClean="0">
                        <a:ln>
                          <a:noFill/>
                        </a:ln>
                        <a:solidFill>
                          <a:srgbClr val="000000"/>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2450">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en-US" altLang="zh-CN" sz="2000" b="1" i="0" u="none" strike="noStrike" cap="none" normalizeH="0" baseline="0" dirty="0" smtClean="0">
                          <a:ln>
                            <a:noFill/>
                          </a:ln>
                          <a:solidFill>
                            <a:schemeClr val="tx2"/>
                          </a:solidFill>
                          <a:effectLst/>
                          <a:latin typeface="Arial" charset="0"/>
                          <a:ea typeface="华文楷体" pitchFamily="2" charset="-122"/>
                          <a:cs typeface="Times New Roman" pitchFamily="18" charset="0"/>
                        </a:rPr>
                        <a:t>P2P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en-US" altLang="zh-CN" sz="2000" b="1" i="0" u="none" strike="noStrike" cap="none" normalizeH="0" baseline="0" smtClean="0">
                          <a:ln>
                            <a:noFill/>
                          </a:ln>
                          <a:solidFill>
                            <a:srgbClr val="000000"/>
                          </a:solidFill>
                          <a:effectLst/>
                          <a:latin typeface="Arial" charset="0"/>
                          <a:ea typeface="华文楷体" pitchFamily="2" charset="-122"/>
                          <a:cs typeface="Times New Roman" pitchFamily="18" charset="0"/>
                        </a:rPr>
                        <a:t>Peer-to-Peer</a:t>
                      </a:r>
                    </a:p>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smtClean="0">
                          <a:ln>
                            <a:noFill/>
                          </a:ln>
                          <a:solidFill>
                            <a:srgbClr val="000000"/>
                          </a:solidFill>
                          <a:effectLst/>
                          <a:latin typeface="Arial" charset="0"/>
                          <a:ea typeface="华文楷体" pitchFamily="2" charset="-122"/>
                          <a:cs typeface="Times New Roman" pitchFamily="18" charset="0"/>
                        </a:rPr>
                        <a:t>（对等系统）</a:t>
                      </a:r>
                      <a:endParaRPr kumimoji="1" lang="zh-CN" altLang="en-US" sz="2000" b="1" i="0" u="none" strike="noStrike" cap="none" normalizeH="0" baseline="0" smtClean="0">
                        <a:ln>
                          <a:noFill/>
                        </a:ln>
                        <a:solidFill>
                          <a:srgbClr val="000000"/>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444500" indent="-444500">
                        <a:buClr>
                          <a:srgbClr val="000000"/>
                        </a:buClr>
                        <a:defRPr kumimoji="1" sz="2800" b="1">
                          <a:solidFill>
                            <a:srgbClr val="000000"/>
                          </a:solidFill>
                          <a:latin typeface="Arial" charset="0"/>
                          <a:ea typeface="华文楷体" pitchFamily="2" charset="-122"/>
                        </a:defRPr>
                      </a:lvl1pPr>
                      <a:lvl2pPr marL="909638" indent="-285750">
                        <a:buSzPct val="55000"/>
                        <a:defRPr kumimoji="1" sz="2400" b="1">
                          <a:solidFill>
                            <a:srgbClr val="000000"/>
                          </a:solidFill>
                          <a:latin typeface="Arial" charset="0"/>
                          <a:ea typeface="华文楷体" pitchFamily="2" charset="-122"/>
                        </a:defRPr>
                      </a:lvl2pPr>
                      <a:lvl3pPr marL="1317625" indent="-228600">
                        <a:buSzPct val="65000"/>
                        <a:defRPr kumimoji="1" sz="2000" b="1">
                          <a:solidFill>
                            <a:srgbClr val="000000"/>
                          </a:solidFill>
                          <a:latin typeface="Arial" charset="0"/>
                          <a:ea typeface="华文楷体" pitchFamily="2" charset="-122"/>
                        </a:defRPr>
                      </a:lvl3pPr>
                      <a:lvl4pPr marL="1725613" indent="-228600">
                        <a:buSzPct val="85000"/>
                        <a:defRPr kumimoji="1" b="1">
                          <a:solidFill>
                            <a:srgbClr val="000000"/>
                          </a:solidFill>
                          <a:latin typeface="Arial" charset="0"/>
                          <a:ea typeface="华文楷体" pitchFamily="2" charset="-122"/>
                        </a:defRPr>
                      </a:lvl4pPr>
                      <a:lvl5pPr marL="2159000" indent="-228600">
                        <a:buSzPct val="80000"/>
                        <a:defRPr kumimoji="1" sz="1600"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defRPr kumimoji="1" sz="1600" b="1">
                          <a:solidFill>
                            <a:srgbClr val="000000"/>
                          </a:solidFill>
                          <a:latin typeface="Arial" charset="0"/>
                          <a:ea typeface="华文楷体" pitchFamily="2" charset="-122"/>
                        </a:defRPr>
                      </a:lvl9p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dirty="0" smtClean="0">
                          <a:ln>
                            <a:noFill/>
                          </a:ln>
                          <a:solidFill>
                            <a:srgbClr val="000000"/>
                          </a:solidFill>
                          <a:effectLst/>
                          <a:latin typeface="Arial" charset="0"/>
                          <a:ea typeface="华文楷体" pitchFamily="2" charset="-122"/>
                          <a:cs typeface="Times New Roman" pitchFamily="18" charset="0"/>
                        </a:rPr>
                        <a:t>音乐或文件共享，</a:t>
                      </a:r>
                      <a:r>
                        <a:rPr kumimoji="1" lang="en-US" altLang="zh-CN" sz="2000" b="1" i="0" u="none" strike="noStrike" cap="none" normalizeH="0" baseline="0" dirty="0" smtClean="0">
                          <a:ln>
                            <a:noFill/>
                          </a:ln>
                          <a:solidFill>
                            <a:srgbClr val="000000"/>
                          </a:solidFill>
                          <a:effectLst/>
                          <a:latin typeface="Arial" charset="0"/>
                          <a:ea typeface="华文楷体" pitchFamily="2" charset="-122"/>
                          <a:cs typeface="Times New Roman" pitchFamily="18" charset="0"/>
                        </a:rPr>
                        <a:t>Skype</a:t>
                      </a:r>
                      <a:endParaRPr kumimoji="1" lang="zh-CN" altLang="en-US" sz="2000" b="1" i="0" u="none" strike="noStrike" cap="none" normalizeH="0" baseline="0" dirty="0" smtClean="0">
                        <a:ln>
                          <a:noFill/>
                        </a:ln>
                        <a:solidFill>
                          <a:srgbClr val="000000"/>
                        </a:solidFill>
                        <a:effectLst/>
                        <a:latin typeface="Arial" charset="0"/>
                        <a:ea typeface="华文楷体"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2450">
                <a:tc>
                  <a:txBody>
                    <a:body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en-US" altLang="zh-CN" sz="2000" b="1" i="0" u="none" strike="noStrike" cap="none" normalizeH="0" baseline="0" dirty="0" smtClean="0">
                          <a:ln>
                            <a:noFill/>
                          </a:ln>
                          <a:solidFill>
                            <a:schemeClr val="tx2"/>
                          </a:solidFill>
                          <a:effectLst/>
                          <a:latin typeface="Arial" charset="0"/>
                          <a:ea typeface="华文楷体" pitchFamily="2" charset="-122"/>
                          <a:cs typeface="Times New Roman" pitchFamily="18" charset="0"/>
                        </a:rPr>
                        <a:t>OTO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en-US" altLang="zh-CN" sz="2000" b="1" i="0" u="none" strike="noStrike" cap="none" normalizeH="0" baseline="0" dirty="0" smtClean="0">
                          <a:ln>
                            <a:noFill/>
                          </a:ln>
                          <a:solidFill>
                            <a:srgbClr val="000000"/>
                          </a:solidFill>
                          <a:effectLst/>
                          <a:latin typeface="Arial" charset="0"/>
                          <a:ea typeface="华文楷体" pitchFamily="2" charset="-122"/>
                        </a:rPr>
                        <a:t>Online To Offline</a:t>
                      </a:r>
                    </a:p>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dirty="0" smtClean="0">
                          <a:ln>
                            <a:noFill/>
                          </a:ln>
                          <a:solidFill>
                            <a:srgbClr val="000000"/>
                          </a:solidFill>
                          <a:effectLst/>
                          <a:latin typeface="Arial" charset="0"/>
                          <a:ea typeface="华文楷体" pitchFamily="2" charset="-122"/>
                        </a:rPr>
                        <a:t>（在线离线</a:t>
                      </a:r>
                      <a:r>
                        <a:rPr kumimoji="1" lang="en-US" altLang="zh-CN" sz="2000" b="1" i="0" u="none" strike="noStrike" cap="none" normalizeH="0" baseline="0" dirty="0" smtClean="0">
                          <a:ln>
                            <a:noFill/>
                          </a:ln>
                          <a:solidFill>
                            <a:srgbClr val="000000"/>
                          </a:solidFill>
                          <a:effectLst/>
                          <a:latin typeface="Arial" charset="0"/>
                          <a:ea typeface="华文楷体" pitchFamily="2" charset="-122"/>
                        </a:rPr>
                        <a:t>/</a:t>
                      </a:r>
                      <a:r>
                        <a:rPr kumimoji="1" lang="zh-CN" altLang="en-US" sz="2000" b="1" i="0" u="none" strike="noStrike" cap="none" normalizeH="0" baseline="0" dirty="0" smtClean="0">
                          <a:ln>
                            <a:noFill/>
                          </a:ln>
                          <a:solidFill>
                            <a:srgbClr val="000000"/>
                          </a:solidFill>
                          <a:effectLst/>
                          <a:latin typeface="Arial" charset="0"/>
                          <a:ea typeface="华文楷体" pitchFamily="2" charset="-122"/>
                        </a:rPr>
                        <a:t>线上到线下）</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444500" marR="0" lvl="0" indent="-444500" algn="ctr" defTabSz="914400" rtl="0" eaLnBrk="1" fontAlgn="base" latinLnBrk="0" hangingPunct="1">
                        <a:lnSpc>
                          <a:spcPct val="100000"/>
                        </a:lnSpc>
                        <a:spcBef>
                          <a:spcPct val="0"/>
                        </a:spcBef>
                        <a:spcAft>
                          <a:spcPct val="0"/>
                        </a:spcAft>
                        <a:buClr>
                          <a:schemeClr val="bg1"/>
                        </a:buClr>
                        <a:buSzTx/>
                        <a:buFontTx/>
                        <a:buNone/>
                        <a:tabLst/>
                      </a:pPr>
                      <a:r>
                        <a:rPr kumimoji="1" lang="zh-CN" altLang="en-US" sz="2000" b="1" i="0" u="none" strike="noStrike" cap="none" normalizeH="0" baseline="0" dirty="0" smtClean="0">
                          <a:ln>
                            <a:noFill/>
                          </a:ln>
                          <a:solidFill>
                            <a:srgbClr val="000000"/>
                          </a:solidFill>
                          <a:effectLst/>
                          <a:latin typeface="Arial" charset="0"/>
                          <a:ea typeface="华文楷体" pitchFamily="2" charset="-122"/>
                        </a:rPr>
                        <a:t>苏宁</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random/>
    <p:sndAc>
      <p:stSnd>
        <p:snd r:embed="rId2" name="camera.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r>
              <a:rPr lang="zh-CN" altLang="en-US" dirty="0" smtClean="0">
                <a:latin typeface="宋体" pitchFamily="2" charset="-122"/>
              </a:rPr>
              <a:t>普适计算</a:t>
            </a:r>
            <a:br>
              <a:rPr lang="zh-CN" altLang="en-US" dirty="0" smtClean="0">
                <a:latin typeface="宋体" pitchFamily="2" charset="-122"/>
              </a:rPr>
            </a:br>
            <a:r>
              <a:rPr lang="zh-CN" altLang="en-US" sz="3200" dirty="0" smtClean="0"/>
              <a:t>（</a:t>
            </a:r>
            <a:r>
              <a:rPr lang="en-US" altLang="zh-CN" sz="3200" dirty="0" smtClean="0"/>
              <a:t>ubiquitous computing</a:t>
            </a:r>
            <a:r>
              <a:rPr lang="zh-CN" altLang="en-US" sz="3200" dirty="0" smtClean="0"/>
              <a:t>）</a:t>
            </a:r>
            <a:endParaRPr lang="zh-CN" altLang="en-US" dirty="0"/>
          </a:p>
        </p:txBody>
      </p:sp>
      <p:sp>
        <p:nvSpPr>
          <p:cNvPr id="242694"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Clr>
                <a:srgbClr val="003366"/>
              </a:buClr>
            </a:pPr>
            <a:r>
              <a:rPr lang="zh-CN" altLang="en-US" sz="1200">
                <a:solidFill>
                  <a:srgbClr val="000000"/>
                </a:solidFill>
                <a:ea typeface="幼圆" pitchFamily="49" charset="-122"/>
                <a:hlinkClick r:id="rId3" action="ppaction://hlinksldjump"/>
              </a:rPr>
              <a:t>本章内容</a:t>
            </a:r>
            <a:r>
              <a:rPr lang="en-US" altLang="zh-CN" sz="1200">
                <a:solidFill>
                  <a:srgbClr val="000000"/>
                </a:solidFill>
                <a:ea typeface="幼圆" pitchFamily="49" charset="-122"/>
              </a:rPr>
              <a:t>&gt;&gt;</a:t>
            </a:r>
            <a:r>
              <a:rPr lang="zh-CN" altLang="en-US" sz="1200">
                <a:solidFill>
                  <a:srgbClr val="000000"/>
                </a:solidFill>
                <a:ea typeface="幼圆" pitchFamily="49" charset="-122"/>
                <a:hlinkClick r:id="rId4" action="ppaction://hlinksldjump"/>
              </a:rPr>
              <a:t>计算机网络概述</a:t>
            </a:r>
            <a:r>
              <a:rPr lang="en-US" altLang="zh-CN" sz="1200">
                <a:solidFill>
                  <a:srgbClr val="000000"/>
                </a:solidFill>
                <a:ea typeface="幼圆" pitchFamily="49" charset="-122"/>
              </a:rPr>
              <a:t>&gt;&gt;</a:t>
            </a:r>
            <a:r>
              <a:rPr lang="zh-CN" altLang="en-US" sz="1200">
                <a:solidFill>
                  <a:srgbClr val="000000"/>
                </a:solidFill>
                <a:ea typeface="幼圆" pitchFamily="49" charset="-122"/>
                <a:hlinkClick r:id="rId5" action="ppaction://hlinksldjump"/>
              </a:rPr>
              <a:t>计算机网络的应用</a:t>
            </a:r>
            <a:r>
              <a:rPr lang="en-US" altLang="zh-CN" sz="1200">
                <a:solidFill>
                  <a:srgbClr val="000000"/>
                </a:solidFill>
                <a:ea typeface="幼圆" pitchFamily="49" charset="-122"/>
              </a:rPr>
              <a:t>&gt;&gt;</a:t>
            </a:r>
            <a:r>
              <a:rPr lang="zh-CN" altLang="en-US" sz="1200">
                <a:solidFill>
                  <a:srgbClr val="000000"/>
                </a:solidFill>
                <a:ea typeface="幼圆" pitchFamily="49" charset="-122"/>
                <a:hlinkClick r:id="rId6" action="ppaction://hlinksldjump"/>
              </a:rPr>
              <a:t>家庭应用</a:t>
            </a:r>
            <a:endParaRPr lang="zh-CN" altLang="en-US" sz="1200">
              <a:solidFill>
                <a:srgbClr val="000000"/>
              </a:solidFill>
              <a:ea typeface="幼圆" pitchFamily="49" charset="-122"/>
            </a:endParaRPr>
          </a:p>
        </p:txBody>
      </p:sp>
      <p:sp>
        <p:nvSpPr>
          <p:cNvPr id="2" name="内容占位符 1"/>
          <p:cNvSpPr>
            <a:spLocks noGrp="1"/>
          </p:cNvSpPr>
          <p:nvPr>
            <p:ph idx="1"/>
          </p:nvPr>
        </p:nvSpPr>
        <p:spPr/>
        <p:txBody>
          <a:bodyPr/>
          <a:lstStyle/>
          <a:p>
            <a:pPr>
              <a:lnSpc>
                <a:spcPct val="120000"/>
              </a:lnSpc>
            </a:pPr>
            <a:r>
              <a:rPr lang="zh-CN" altLang="en-US" sz="2400" dirty="0" smtClean="0"/>
              <a:t>所谓</a:t>
            </a:r>
            <a:r>
              <a:rPr lang="zh-CN" altLang="en-US" sz="2400" dirty="0" smtClean="0">
                <a:solidFill>
                  <a:srgbClr val="FF0000"/>
                </a:solidFill>
              </a:rPr>
              <a:t>普适计算</a:t>
            </a:r>
            <a:r>
              <a:rPr lang="zh-CN" altLang="en-US" sz="2400" dirty="0" smtClean="0"/>
              <a:t>是指人们可以在任何时间任何地点通过我们日常生活中的物体和环境中的某</a:t>
            </a:r>
            <a:r>
              <a:rPr lang="zh-CN" altLang="en-US" sz="2400" dirty="0"/>
              <a:t>一</a:t>
            </a:r>
            <a:r>
              <a:rPr lang="zh-CN" altLang="en-US" sz="2400" dirty="0" smtClean="0"/>
              <a:t>设备进行</a:t>
            </a:r>
            <a:r>
              <a:rPr lang="zh-CN" altLang="en-US" sz="2400" dirty="0"/>
              <a:t>动态</a:t>
            </a:r>
            <a:r>
              <a:rPr lang="zh-CN" altLang="en-US" sz="2400" dirty="0" smtClean="0"/>
              <a:t>联网，而不仅仅是计算机设备进行随时随地的交流和协作。</a:t>
            </a:r>
            <a:endParaRPr lang="en-US" altLang="zh-CN" sz="2400" dirty="0" smtClean="0"/>
          </a:p>
          <a:p>
            <a:pPr>
              <a:lnSpc>
                <a:spcPct val="120000"/>
              </a:lnSpc>
            </a:pPr>
            <a:r>
              <a:rPr lang="zh-CN" altLang="en-US" sz="2400" dirty="0" smtClean="0">
                <a:solidFill>
                  <a:srgbClr val="FF0000"/>
                </a:solidFill>
              </a:rPr>
              <a:t>特点</a:t>
            </a:r>
            <a:r>
              <a:rPr lang="zh-CN" altLang="en-US" sz="2400" dirty="0" smtClean="0"/>
              <a:t>：“随时随地”和“透明”</a:t>
            </a:r>
            <a:endParaRPr lang="en-US" altLang="zh-CN" sz="2400" dirty="0" smtClean="0"/>
          </a:p>
          <a:p>
            <a:pPr>
              <a:lnSpc>
                <a:spcPct val="120000"/>
              </a:lnSpc>
            </a:pPr>
            <a:r>
              <a:rPr lang="zh-CN" altLang="en-US" sz="2400" dirty="0" smtClean="0">
                <a:solidFill>
                  <a:srgbClr val="FF0000"/>
                </a:solidFill>
              </a:rPr>
              <a:t>技术</a:t>
            </a:r>
            <a:r>
              <a:rPr lang="zh-CN" altLang="en-US" sz="2400" dirty="0" smtClean="0"/>
              <a:t>：</a:t>
            </a:r>
            <a:endParaRPr lang="en-US" altLang="zh-CN" sz="2400" dirty="0" smtClean="0">
              <a:solidFill>
                <a:srgbClr val="FF0000"/>
              </a:solidFill>
            </a:endParaRPr>
          </a:p>
          <a:p>
            <a:pPr lvl="1">
              <a:lnSpc>
                <a:spcPct val="120000"/>
              </a:lnSpc>
            </a:pPr>
            <a:r>
              <a:rPr lang="zh-CN" altLang="en-US" sz="2400" dirty="0" smtClean="0"/>
              <a:t>传感器技术</a:t>
            </a:r>
            <a:endParaRPr lang="en-US" altLang="zh-CN" sz="2400" dirty="0" smtClean="0"/>
          </a:p>
          <a:p>
            <a:pPr lvl="1">
              <a:lnSpc>
                <a:spcPct val="120000"/>
              </a:lnSpc>
            </a:pPr>
            <a:r>
              <a:rPr lang="zh-CN" altLang="en-US" sz="2400" dirty="0" smtClean="0"/>
              <a:t>联网技术：无线联网、电线网络等</a:t>
            </a:r>
            <a:endParaRPr lang="en-US" altLang="zh-CN" sz="2400" dirty="0" smtClean="0"/>
          </a:p>
          <a:p>
            <a:pPr lvl="1">
              <a:lnSpc>
                <a:spcPct val="120000"/>
              </a:lnSpc>
            </a:pPr>
            <a:r>
              <a:rPr lang="zh-CN" altLang="en-US" sz="2400" dirty="0" smtClean="0"/>
              <a:t>射频识别技术（</a:t>
            </a:r>
            <a:r>
              <a:rPr lang="en-US" altLang="zh-CN" sz="2400" dirty="0" smtClean="0"/>
              <a:t>RFID</a:t>
            </a:r>
            <a:r>
              <a:rPr lang="zh-CN" altLang="en-US" sz="2400" dirty="0" smtClean="0"/>
              <a:t>）</a:t>
            </a:r>
            <a:endParaRPr lang="en-US" altLang="zh-CN" sz="2400" dirty="0" smtClean="0"/>
          </a:p>
          <a:p>
            <a:pPr lvl="1">
              <a:lnSpc>
                <a:spcPct val="120000"/>
              </a:lnSpc>
            </a:pPr>
            <a:r>
              <a:rPr lang="en-US" altLang="zh-CN" sz="2400" dirty="0" smtClean="0"/>
              <a:t>……</a:t>
            </a:r>
          </a:p>
        </p:txBody>
      </p:sp>
    </p:spTree>
    <p:extLst>
      <p:ext uri="{BB962C8B-B14F-4D97-AF65-F5344CB8AC3E}">
        <p14:creationId xmlns:p14="http://schemas.microsoft.com/office/powerpoint/2010/main" val="3864314400"/>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r>
              <a:rPr lang="zh-CN" altLang="en-US">
                <a:latin typeface="宋体" pitchFamily="2" charset="-122"/>
              </a:rPr>
              <a:t>无线网络的形式</a:t>
            </a:r>
          </a:p>
        </p:txBody>
      </p:sp>
      <p:pic>
        <p:nvPicPr>
          <p:cNvPr id="235526" name="Picture 6" descr="1-05"/>
          <p:cNvPicPr>
            <a:picLocks noChangeAspect="1" noChangeArrowheads="1"/>
          </p:cNvPicPr>
          <p:nvPr/>
        </p:nvPicPr>
        <p:blipFill>
          <a:blip r:embed="rId3">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971550" y="2133600"/>
            <a:ext cx="7993063" cy="2174875"/>
          </a:xfrm>
          <a:prstGeom prst="rect">
            <a:avLst/>
          </a:prstGeom>
          <a:noFill/>
          <a:extLst>
            <a:ext uri="{909E8E84-426E-40DD-AFC4-6F175D3DCCD1}">
              <a14:hiddenFill xmlns:a14="http://schemas.microsoft.com/office/drawing/2010/main">
                <a:solidFill>
                  <a:srgbClr val="FFFFFF"/>
                </a:solidFill>
              </a14:hiddenFill>
            </a:ext>
          </a:extLst>
        </p:spPr>
      </p:pic>
      <p:sp>
        <p:nvSpPr>
          <p:cNvPr id="235527" name="AutoShape 7"/>
          <p:cNvSpPr>
            <a:spLocks noChangeArrowheads="1"/>
          </p:cNvSpPr>
          <p:nvPr/>
        </p:nvSpPr>
        <p:spPr bwMode="auto">
          <a:xfrm>
            <a:off x="1116013" y="4797425"/>
            <a:ext cx="2232025" cy="574675"/>
          </a:xfrm>
          <a:prstGeom prst="wedgeRoundRectCallout">
            <a:avLst>
              <a:gd name="adj1" fmla="val -5190"/>
              <a:gd name="adj2" fmla="val -274861"/>
              <a:gd name="adj3" fmla="val 16667"/>
            </a:avLst>
          </a:prstGeom>
          <a:solidFill>
            <a:srgbClr val="FFFF00"/>
          </a:solidFill>
          <a:ln w="9525">
            <a:solidFill>
              <a:schemeClr val="tx1"/>
            </a:solidFill>
            <a:miter lim="800000"/>
            <a:headEnd/>
            <a:tailEnd/>
          </a:ln>
          <a:effectLst>
            <a:outerShdw dist="107763" dir="2700000" algn="ctr" rotWithShape="0">
              <a:schemeClr val="bg2">
                <a:alpha val="50000"/>
              </a:schemeClr>
            </a:outerShdw>
          </a:effectLst>
        </p:spPr>
        <p:txBody>
          <a:bodyPr lIns="90000" tIns="46800" rIns="9000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b="1">
                <a:ea typeface="楷体_GB2312" pitchFamily="49" charset="-122"/>
              </a:rPr>
              <a:t>固定无线网络</a:t>
            </a:r>
          </a:p>
        </p:txBody>
      </p:sp>
      <p:sp>
        <p:nvSpPr>
          <p:cNvPr id="235528" name="AutoShape 8"/>
          <p:cNvSpPr>
            <a:spLocks noChangeArrowheads="1"/>
          </p:cNvSpPr>
          <p:nvPr/>
        </p:nvSpPr>
        <p:spPr bwMode="auto">
          <a:xfrm>
            <a:off x="3995738" y="4797425"/>
            <a:ext cx="2232025" cy="574675"/>
          </a:xfrm>
          <a:prstGeom prst="wedgeRoundRectCallout">
            <a:avLst>
              <a:gd name="adj1" fmla="val -85421"/>
              <a:gd name="adj2" fmla="val -212153"/>
              <a:gd name="adj3" fmla="val 16667"/>
            </a:avLst>
          </a:prstGeom>
          <a:solidFill>
            <a:srgbClr val="FFFF00"/>
          </a:solidFill>
          <a:ln w="9525">
            <a:solidFill>
              <a:schemeClr val="tx1"/>
            </a:solidFill>
            <a:miter lim="800000"/>
            <a:headEnd/>
            <a:tailEnd/>
          </a:ln>
          <a:effectLst>
            <a:outerShdw dist="107763" dir="2700000" algn="ctr" rotWithShape="0">
              <a:schemeClr val="bg2">
                <a:alpha val="50000"/>
              </a:schemeClr>
            </a:outerShdw>
          </a:effectLst>
        </p:spPr>
        <p:txBody>
          <a:bodyPr lIns="90000" tIns="46800" rIns="9000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b="1">
                <a:ea typeface="楷体_GB2312" pitchFamily="49" charset="-122"/>
              </a:rPr>
              <a:t>移动无线网络</a:t>
            </a:r>
          </a:p>
        </p:txBody>
      </p:sp>
      <p:sp>
        <p:nvSpPr>
          <p:cNvPr id="235530" name="Text Box 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235531" name="Text Box 11"/>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计算机网络的应用</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27"/>
                                        </p:tgtEl>
                                        <p:attrNameLst>
                                          <p:attrName>style.visibility</p:attrName>
                                        </p:attrNameLst>
                                      </p:cBhvr>
                                      <p:to>
                                        <p:strVal val="visible"/>
                                      </p:to>
                                    </p:set>
                                    <p:animEffect transition="in" filter="wipe(down)">
                                      <p:cBhvr>
                                        <p:cTn id="7" dur="1000"/>
                                        <p:tgtEl>
                                          <p:spTgt spid="2355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5528"/>
                                        </p:tgtEl>
                                        <p:attrNameLst>
                                          <p:attrName>style.visibility</p:attrName>
                                        </p:attrNameLst>
                                      </p:cBhvr>
                                      <p:to>
                                        <p:strVal val="visible"/>
                                      </p:to>
                                    </p:set>
                                    <p:animEffect transition="in" filter="wipe(down)">
                                      <p:cBhvr>
                                        <p:cTn id="12" dur="1000"/>
                                        <p:tgtEl>
                                          <p:spTgt spid="235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7" grpId="0" animBg="1"/>
      <p:bldP spid="2355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zh-CN" altLang="en-US">
                <a:latin typeface="宋体" pitchFamily="2" charset="-122"/>
              </a:rPr>
              <a:t>无线网络的应用</a:t>
            </a:r>
          </a:p>
        </p:txBody>
      </p:sp>
      <p:sp>
        <p:nvSpPr>
          <p:cNvPr id="245768" name="Rectangle 8"/>
          <p:cNvSpPr>
            <a:spLocks noGrp="1" noChangeArrowheads="1"/>
          </p:cNvSpPr>
          <p:nvPr>
            <p:ph type="body" sz="half" idx="1"/>
          </p:nvPr>
        </p:nvSpPr>
        <p:spPr/>
        <p:txBody>
          <a:bodyPr/>
          <a:lstStyle/>
          <a:p>
            <a:pPr>
              <a:lnSpc>
                <a:spcPct val="120000"/>
              </a:lnSpc>
              <a:buClr>
                <a:srgbClr val="FF0000"/>
              </a:buClr>
            </a:pPr>
            <a:r>
              <a:rPr lang="zh-CN" altLang="en-US" sz="3200">
                <a:solidFill>
                  <a:srgbClr val="FF0000"/>
                </a:solidFill>
                <a:effectLst>
                  <a:outerShdw blurRad="38100" dist="38100" dir="2700000" algn="tl">
                    <a:srgbClr val="C0C0C0"/>
                  </a:outerShdw>
                </a:effectLst>
              </a:rPr>
              <a:t>目前的应用</a:t>
            </a:r>
          </a:p>
          <a:p>
            <a:pPr lvl="1">
              <a:lnSpc>
                <a:spcPct val="120000"/>
              </a:lnSpc>
            </a:pPr>
            <a:r>
              <a:rPr lang="zh-CN" altLang="en-US" sz="2800"/>
              <a:t>会议场所</a:t>
            </a:r>
          </a:p>
          <a:p>
            <a:pPr lvl="1">
              <a:lnSpc>
                <a:spcPct val="120000"/>
              </a:lnSpc>
            </a:pPr>
            <a:r>
              <a:rPr lang="zh-CN" altLang="en-US" sz="2800"/>
              <a:t>校园</a:t>
            </a:r>
          </a:p>
          <a:p>
            <a:pPr lvl="1">
              <a:lnSpc>
                <a:spcPct val="120000"/>
              </a:lnSpc>
            </a:pPr>
            <a:r>
              <a:rPr lang="zh-CN" altLang="en-US" sz="2800"/>
              <a:t>出租车</a:t>
            </a:r>
          </a:p>
          <a:p>
            <a:pPr lvl="1">
              <a:lnSpc>
                <a:spcPct val="120000"/>
              </a:lnSpc>
            </a:pPr>
            <a:r>
              <a:rPr lang="zh-CN" altLang="en-US" sz="2800"/>
              <a:t>军事</a:t>
            </a:r>
          </a:p>
          <a:p>
            <a:pPr>
              <a:lnSpc>
                <a:spcPct val="120000"/>
              </a:lnSpc>
              <a:buClr>
                <a:srgbClr val="FF0000"/>
              </a:buClr>
            </a:pPr>
            <a:r>
              <a:rPr lang="zh-CN" altLang="en-US" sz="3200">
                <a:solidFill>
                  <a:srgbClr val="FF0000"/>
                </a:solidFill>
                <a:effectLst>
                  <a:outerShdw blurRad="38100" dist="38100" dir="2700000" algn="tl">
                    <a:srgbClr val="C0C0C0"/>
                  </a:outerShdw>
                </a:effectLst>
              </a:rPr>
              <a:t>潜在的应用</a:t>
            </a:r>
          </a:p>
          <a:p>
            <a:pPr lvl="1">
              <a:lnSpc>
                <a:spcPct val="120000"/>
              </a:lnSpc>
            </a:pPr>
            <a:r>
              <a:rPr lang="zh-CN" altLang="en-US" sz="2800"/>
              <a:t>停车管理</a:t>
            </a:r>
          </a:p>
        </p:txBody>
      </p:sp>
      <p:sp>
        <p:nvSpPr>
          <p:cNvPr id="245769" name="Rectangle 9"/>
          <p:cNvSpPr>
            <a:spLocks noGrp="1" noChangeArrowheads="1"/>
          </p:cNvSpPr>
          <p:nvPr>
            <p:ph type="body" sz="half" idx="2"/>
          </p:nvPr>
        </p:nvSpPr>
        <p:spPr/>
        <p:txBody>
          <a:bodyPr/>
          <a:lstStyle/>
          <a:p>
            <a:pPr marL="444500" lvl="1" indent="-444500">
              <a:lnSpc>
                <a:spcPct val="115000"/>
              </a:lnSpc>
              <a:buClr>
                <a:srgbClr val="000000"/>
              </a:buClr>
            </a:pPr>
            <a:r>
              <a:rPr lang="zh-CN" altLang="en-US" sz="2800" dirty="0">
                <a:cs typeface="+mn-cs"/>
              </a:rPr>
              <a:t>自动售货机</a:t>
            </a:r>
          </a:p>
          <a:p>
            <a:pPr marL="444500" lvl="1" indent="-444500">
              <a:lnSpc>
                <a:spcPct val="115000"/>
              </a:lnSpc>
              <a:buClr>
                <a:srgbClr val="000000"/>
              </a:buClr>
            </a:pPr>
            <a:r>
              <a:rPr lang="zh-CN" altLang="en-US" sz="2800" dirty="0">
                <a:cs typeface="+mn-cs"/>
              </a:rPr>
              <a:t>公用事业中的读表</a:t>
            </a:r>
          </a:p>
          <a:p>
            <a:pPr>
              <a:lnSpc>
                <a:spcPct val="115000"/>
              </a:lnSpc>
              <a:buSzPct val="55000"/>
              <a:buFont typeface="Wingdings" pitchFamily="2" charset="2"/>
              <a:buBlip>
                <a:blip r:embed="rId3"/>
              </a:buBlip>
            </a:pPr>
            <a:r>
              <a:rPr lang="zh-CN" altLang="en-US" dirty="0"/>
              <a:t>移动商务</a:t>
            </a:r>
          </a:p>
          <a:p>
            <a:pPr>
              <a:lnSpc>
                <a:spcPct val="115000"/>
              </a:lnSpc>
              <a:buSzPct val="55000"/>
              <a:buFont typeface="Wingdings" pitchFamily="2" charset="2"/>
              <a:buBlip>
                <a:blip r:embed="rId3"/>
              </a:buBlip>
            </a:pPr>
            <a:r>
              <a:rPr lang="zh-CN" altLang="en-US" dirty="0"/>
              <a:t>与位置有关的服务</a:t>
            </a:r>
          </a:p>
          <a:p>
            <a:pPr>
              <a:lnSpc>
                <a:spcPct val="115000"/>
              </a:lnSpc>
              <a:buSzPct val="55000"/>
              <a:buFont typeface="Wingdings" pitchFamily="2" charset="2"/>
              <a:buNone/>
            </a:pPr>
            <a:r>
              <a:rPr lang="zh-CN" altLang="en-US" dirty="0"/>
              <a:t>       例如，移动地图、本地天气预报等。</a:t>
            </a:r>
          </a:p>
          <a:p>
            <a:pPr>
              <a:lnSpc>
                <a:spcPct val="115000"/>
              </a:lnSpc>
              <a:buSzPct val="55000"/>
              <a:buFont typeface="Wingdings" pitchFamily="2" charset="2"/>
              <a:buBlip>
                <a:blip r:embed="rId3"/>
              </a:buBlip>
            </a:pPr>
            <a:r>
              <a:rPr lang="zh-CN" altLang="en-US" dirty="0" smtClean="0"/>
              <a:t>传感器网络</a:t>
            </a:r>
            <a:endParaRPr lang="zh-CN" altLang="en-US" dirty="0"/>
          </a:p>
          <a:p>
            <a:pPr>
              <a:lnSpc>
                <a:spcPct val="115000"/>
              </a:lnSpc>
              <a:buSzPct val="55000"/>
              <a:buFont typeface="Wingdings" pitchFamily="2" charset="2"/>
              <a:buBlip>
                <a:blip r:embed="rId3"/>
              </a:buBlip>
            </a:pPr>
            <a:r>
              <a:rPr lang="zh-CN" altLang="en-US" dirty="0"/>
              <a:t>可</a:t>
            </a:r>
            <a:r>
              <a:rPr lang="zh-CN" altLang="en-US" dirty="0" smtClean="0"/>
              <a:t>穿戴式计算机</a:t>
            </a:r>
            <a:endParaRPr lang="zh-CN" altLang="en-US" dirty="0"/>
          </a:p>
        </p:txBody>
      </p:sp>
      <p:sp>
        <p:nvSpPr>
          <p:cNvPr id="245770" name="Text Box 10"/>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245771" name="Text Box 11"/>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计算机网络的应用</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r>
              <a:rPr lang="zh-CN" altLang="en-US">
                <a:latin typeface="宋体" pitchFamily="2" charset="-122"/>
              </a:rPr>
              <a:t>社会问题</a:t>
            </a:r>
            <a:r>
              <a:rPr lang="zh-CN" altLang="en-US"/>
              <a:t> </a:t>
            </a:r>
          </a:p>
        </p:txBody>
      </p:sp>
      <p:sp>
        <p:nvSpPr>
          <p:cNvPr id="232452" name="Rectangle 4"/>
          <p:cNvSpPr>
            <a:spLocks noGrp="1" noChangeArrowheads="1"/>
          </p:cNvSpPr>
          <p:nvPr>
            <p:ph type="body" idx="1"/>
          </p:nvPr>
        </p:nvSpPr>
        <p:spPr>
          <a:xfrm>
            <a:off x="2124075" y="1773238"/>
            <a:ext cx="4895850" cy="4391025"/>
          </a:xfrm>
        </p:spPr>
        <p:txBody>
          <a:bodyPr/>
          <a:lstStyle/>
          <a:p>
            <a:pPr>
              <a:lnSpc>
                <a:spcPct val="120000"/>
              </a:lnSpc>
            </a:pPr>
            <a:r>
              <a:rPr lang="zh-CN" altLang="en-US" sz="2800" dirty="0"/>
              <a:t>非法信息（黄色、反政府）</a:t>
            </a:r>
          </a:p>
          <a:p>
            <a:pPr>
              <a:lnSpc>
                <a:spcPct val="120000"/>
              </a:lnSpc>
            </a:pPr>
            <a:r>
              <a:rPr lang="zh-CN" altLang="en-US" sz="2800" dirty="0"/>
              <a:t>发送匿名信息</a:t>
            </a:r>
          </a:p>
          <a:p>
            <a:pPr>
              <a:lnSpc>
                <a:spcPct val="120000"/>
              </a:lnSpc>
            </a:pPr>
            <a:r>
              <a:rPr lang="zh-CN" altLang="en-US" sz="2800" dirty="0"/>
              <a:t>电子邮件垃圾</a:t>
            </a:r>
          </a:p>
          <a:p>
            <a:pPr>
              <a:lnSpc>
                <a:spcPct val="120000"/>
              </a:lnSpc>
            </a:pPr>
            <a:r>
              <a:rPr lang="zh-CN" altLang="en-US" sz="2800" dirty="0"/>
              <a:t>病毒传播</a:t>
            </a:r>
          </a:p>
          <a:p>
            <a:pPr>
              <a:lnSpc>
                <a:spcPct val="120000"/>
              </a:lnSpc>
            </a:pPr>
            <a:r>
              <a:rPr lang="zh-CN" altLang="en-US" sz="2800" dirty="0"/>
              <a:t>身份偷窃</a:t>
            </a:r>
          </a:p>
          <a:p>
            <a:pPr>
              <a:lnSpc>
                <a:spcPct val="120000"/>
              </a:lnSpc>
            </a:pPr>
            <a:r>
              <a:rPr lang="zh-CN" altLang="en-US" sz="2800" dirty="0"/>
              <a:t>版权侵犯</a:t>
            </a:r>
          </a:p>
          <a:p>
            <a:pPr>
              <a:lnSpc>
                <a:spcPct val="120000"/>
              </a:lnSpc>
            </a:pPr>
            <a:r>
              <a:rPr lang="en-US" altLang="zh-CN" sz="2800" dirty="0"/>
              <a:t>……</a:t>
            </a:r>
          </a:p>
        </p:txBody>
      </p:sp>
      <p:sp>
        <p:nvSpPr>
          <p:cNvPr id="232453"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计算机网络的应用</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p:txBody>
          <a:bodyPr/>
          <a:lstStyle/>
          <a:p>
            <a:r>
              <a:rPr lang="zh-CN" altLang="en-US">
                <a:latin typeface="宋体" pitchFamily="2" charset="-122"/>
              </a:rPr>
              <a:t>计算机网络的分类</a:t>
            </a:r>
            <a:r>
              <a:rPr lang="zh-CN" altLang="en-US"/>
              <a:t> </a:t>
            </a:r>
          </a:p>
        </p:txBody>
      </p:sp>
      <p:sp>
        <p:nvSpPr>
          <p:cNvPr id="244740" name="Rectangle 4"/>
          <p:cNvSpPr>
            <a:spLocks noGrp="1" noChangeArrowheads="1"/>
          </p:cNvSpPr>
          <p:nvPr>
            <p:ph type="body" idx="1"/>
          </p:nvPr>
        </p:nvSpPr>
        <p:spPr>
          <a:xfrm>
            <a:off x="2195513" y="2738438"/>
            <a:ext cx="4681537" cy="2159000"/>
          </a:xfrm>
        </p:spPr>
        <p:txBody>
          <a:bodyPr/>
          <a:lstStyle/>
          <a:p>
            <a:r>
              <a:rPr lang="zh-CN" altLang="en-US">
                <a:hlinkClick r:id="rId3" action="ppaction://hlinksldjump"/>
              </a:rPr>
              <a:t>按传输技术进行分类</a:t>
            </a:r>
            <a:endParaRPr lang="zh-CN" altLang="en-US"/>
          </a:p>
          <a:p>
            <a:endParaRPr lang="zh-CN" altLang="en-US"/>
          </a:p>
          <a:p>
            <a:r>
              <a:rPr lang="zh-CN" altLang="en-US">
                <a:hlinkClick r:id="rId4" action="ppaction://hlinksldjump"/>
              </a:rPr>
              <a:t>按距离大小进行分类</a:t>
            </a:r>
            <a:endParaRPr lang="zh-CN" altLang="en-US"/>
          </a:p>
        </p:txBody>
      </p:sp>
      <p:sp>
        <p:nvSpPr>
          <p:cNvPr id="244741"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计算机网络概述</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r>
              <a:rPr lang="zh-CN" altLang="en-US"/>
              <a:t>按传输技术进行分类</a:t>
            </a:r>
          </a:p>
        </p:txBody>
      </p:sp>
      <p:sp>
        <p:nvSpPr>
          <p:cNvPr id="247812" name="Rectangle 4"/>
          <p:cNvSpPr>
            <a:spLocks noGrp="1" noChangeArrowheads="1"/>
          </p:cNvSpPr>
          <p:nvPr>
            <p:ph type="body" idx="1"/>
          </p:nvPr>
        </p:nvSpPr>
        <p:spPr>
          <a:xfrm>
            <a:off x="2771775" y="2738438"/>
            <a:ext cx="3240088" cy="2159000"/>
          </a:xfrm>
        </p:spPr>
        <p:txBody>
          <a:bodyPr/>
          <a:lstStyle/>
          <a:p>
            <a:r>
              <a:rPr lang="zh-CN" altLang="en-US">
                <a:hlinkClick r:id="rId3" action="ppaction://hlinksldjump"/>
              </a:rPr>
              <a:t>广播式网络</a:t>
            </a:r>
            <a:endParaRPr lang="zh-CN" altLang="en-US"/>
          </a:p>
          <a:p>
            <a:endParaRPr lang="zh-CN" altLang="en-US"/>
          </a:p>
          <a:p>
            <a:r>
              <a:rPr lang="zh-CN" altLang="en-US">
                <a:hlinkClick r:id="rId4" action="ppaction://hlinksldjump"/>
              </a:rPr>
              <a:t>点到点式网络</a:t>
            </a:r>
            <a:endParaRPr lang="zh-CN" altLang="en-US"/>
          </a:p>
        </p:txBody>
      </p:sp>
      <p:sp>
        <p:nvSpPr>
          <p:cNvPr id="247813"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计算机网络概述</a:t>
            </a:r>
            <a:r>
              <a:rPr lang="en-US" altLang="zh-CN" sz="1200">
                <a:ea typeface="幼圆" pitchFamily="49" charset="-122"/>
              </a:rPr>
              <a:t>&gt;&gt;</a:t>
            </a:r>
            <a:r>
              <a:rPr lang="zh-CN" altLang="en-US" sz="1200">
                <a:ea typeface="幼圆" pitchFamily="49" charset="-122"/>
                <a:hlinkClick r:id="rId7" action="ppaction://hlinksldjump"/>
              </a:rPr>
              <a:t>计算机网络的分类</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p:txBody>
          <a:bodyPr/>
          <a:lstStyle/>
          <a:p>
            <a:r>
              <a:rPr lang="zh-CN" altLang="en-US"/>
              <a:t>计算机网络概述</a:t>
            </a:r>
          </a:p>
        </p:txBody>
      </p:sp>
      <p:sp>
        <p:nvSpPr>
          <p:cNvPr id="400387" name="Rectangle 3"/>
          <p:cNvSpPr>
            <a:spLocks noGrp="1" noChangeArrowheads="1"/>
          </p:cNvSpPr>
          <p:nvPr>
            <p:ph type="body" idx="1"/>
          </p:nvPr>
        </p:nvSpPr>
        <p:spPr>
          <a:xfrm>
            <a:off x="2411413" y="1989138"/>
            <a:ext cx="4483100" cy="3960812"/>
          </a:xfrm>
        </p:spPr>
        <p:txBody>
          <a:bodyPr/>
          <a:lstStyle/>
          <a:p>
            <a:pPr>
              <a:lnSpc>
                <a:spcPct val="180000"/>
              </a:lnSpc>
            </a:pPr>
            <a:r>
              <a:rPr lang="zh-CN" altLang="en-US">
                <a:hlinkClick r:id="rId3" action="ppaction://hlinksldjump"/>
              </a:rPr>
              <a:t>计算机网络的定义</a:t>
            </a:r>
            <a:endParaRPr lang="zh-CN" altLang="en-US"/>
          </a:p>
          <a:p>
            <a:pPr>
              <a:lnSpc>
                <a:spcPct val="180000"/>
              </a:lnSpc>
            </a:pPr>
            <a:r>
              <a:rPr lang="zh-CN" altLang="en-US">
                <a:hlinkClick r:id="rId4" action="ppaction://hlinksldjump"/>
              </a:rPr>
              <a:t>计算机网络的应用</a:t>
            </a:r>
            <a:endParaRPr lang="zh-CN" altLang="en-US"/>
          </a:p>
          <a:p>
            <a:pPr>
              <a:lnSpc>
                <a:spcPct val="180000"/>
              </a:lnSpc>
            </a:pPr>
            <a:r>
              <a:rPr lang="zh-CN" altLang="en-US">
                <a:hlinkClick r:id="rId5" action="ppaction://hlinksldjump"/>
              </a:rPr>
              <a:t>计算机网络的分类</a:t>
            </a:r>
            <a:endParaRPr lang="zh-CN" altLang="en-US"/>
          </a:p>
          <a:p>
            <a:pPr>
              <a:lnSpc>
                <a:spcPct val="180000"/>
              </a:lnSpc>
            </a:pPr>
            <a:r>
              <a:rPr kumimoji="0" lang="zh-CN" altLang="en-US">
                <a:hlinkClick r:id="rId6" action="ppaction://hlinksldjump"/>
              </a:rPr>
              <a:t>计算机网络的组成</a:t>
            </a:r>
            <a:endParaRPr kumimoji="0" lang="zh-CN" altLang="en-US"/>
          </a:p>
        </p:txBody>
      </p:sp>
      <p:sp>
        <p:nvSpPr>
          <p:cNvPr id="400388"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7" action="ppaction://hlinksldjump"/>
              </a:rPr>
              <a:t>本章内容</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r>
              <a:rPr lang="zh-CN" altLang="en-US"/>
              <a:t>广播式网络</a:t>
            </a:r>
          </a:p>
        </p:txBody>
      </p:sp>
      <p:sp>
        <p:nvSpPr>
          <p:cNvPr id="248837" name="Rectangle 5"/>
          <p:cNvSpPr>
            <a:spLocks noGrp="1" noChangeArrowheads="1"/>
          </p:cNvSpPr>
          <p:nvPr>
            <p:ph type="body" idx="1"/>
          </p:nvPr>
        </p:nvSpPr>
        <p:spPr>
          <a:xfrm>
            <a:off x="809625" y="1773238"/>
            <a:ext cx="7958138" cy="965200"/>
          </a:xfrm>
        </p:spPr>
        <p:txBody>
          <a:bodyPr/>
          <a:lstStyle/>
          <a:p>
            <a:pPr marL="0" indent="0">
              <a:buFont typeface="Wingdings" pitchFamily="2" charset="2"/>
              <a:buNone/>
            </a:pPr>
            <a:r>
              <a:rPr lang="zh-CN" altLang="en-US" sz="2400"/>
              <a:t>       所有机器共享一条通信信道，信息由任何机器发送并被所有其它的机器接收。</a:t>
            </a:r>
            <a:endParaRPr lang="en-US" altLang="zh-CN" sz="2400"/>
          </a:p>
        </p:txBody>
      </p:sp>
      <p:sp>
        <p:nvSpPr>
          <p:cNvPr id="248839" name="Rectangle 7"/>
          <p:cNvSpPr>
            <a:spLocks noChangeArrowheads="1"/>
          </p:cNvSpPr>
          <p:nvPr/>
        </p:nvSpPr>
        <p:spPr bwMode="auto">
          <a:xfrm>
            <a:off x="827088" y="5516563"/>
            <a:ext cx="7958137"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016000" indent="-1016000">
              <a:buClr>
                <a:srgbClr val="000000"/>
              </a:buClr>
              <a:buChar char="@"/>
              <a:defRPr kumimoji="1" sz="3200" b="1">
                <a:solidFill>
                  <a:srgbClr val="000000"/>
                </a:solidFill>
                <a:latin typeface="Arial" charset="0"/>
                <a:ea typeface="华文楷体" pitchFamily="2" charset="-122"/>
              </a:defRPr>
            </a:lvl1pPr>
            <a:lvl2pPr marL="1544638" indent="-285750">
              <a:buSzPct val="55000"/>
              <a:buBlip>
                <a:blip r:embed="rId3"/>
              </a:buBlip>
              <a:defRPr kumimoji="1" sz="2800" b="1">
                <a:solidFill>
                  <a:srgbClr val="000000"/>
                </a:solidFill>
                <a:latin typeface="Arial" charset="0"/>
                <a:ea typeface="华文楷体" pitchFamily="2" charset="-122"/>
              </a:defRPr>
            </a:lvl2pPr>
            <a:lvl3pPr marL="1952625" indent="-228600">
              <a:buSzPct val="65000"/>
              <a:buBlip>
                <a:blip r:embed="rId4"/>
              </a:buBlip>
              <a:defRPr kumimoji="1" sz="2400" b="1">
                <a:solidFill>
                  <a:srgbClr val="000000"/>
                </a:solidFill>
                <a:latin typeface="Arial" charset="0"/>
                <a:ea typeface="华文楷体" pitchFamily="2" charset="-122"/>
              </a:defRPr>
            </a:lvl3pPr>
            <a:lvl4pPr marL="2360613" indent="-228600">
              <a:buSzPct val="85000"/>
              <a:buChar char="w"/>
              <a:defRPr kumimoji="1" sz="2000" b="1">
                <a:solidFill>
                  <a:srgbClr val="000000"/>
                </a:solidFill>
                <a:latin typeface="Arial" charset="0"/>
                <a:ea typeface="华文楷体" pitchFamily="2" charset="-122"/>
              </a:defRPr>
            </a:lvl4pPr>
            <a:lvl5pPr marL="2768600" indent="-228600">
              <a:buSzPct val="80000"/>
              <a:buChar char="§"/>
              <a:defRPr kumimoji="1" b="1">
                <a:solidFill>
                  <a:srgbClr val="000000"/>
                </a:solidFill>
                <a:latin typeface="Arial" charset="0"/>
                <a:ea typeface="华文楷体" pitchFamily="2" charset="-122"/>
              </a:defRPr>
            </a:lvl5pPr>
            <a:lvl6pPr marL="32258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36830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41402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45974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nSpc>
                <a:spcPct val="110000"/>
              </a:lnSpc>
              <a:buFont typeface="Wingdings" pitchFamily="2" charset="2"/>
              <a:buNone/>
            </a:pPr>
            <a:r>
              <a:rPr lang="en-US" altLang="zh-CN" sz="2000">
                <a:solidFill>
                  <a:srgbClr val="FF0000"/>
                </a:solidFill>
                <a:effectLst>
                  <a:outerShdw blurRad="38100" dist="38100" dir="2700000" algn="tl">
                    <a:srgbClr val="C0C0C0"/>
                  </a:outerShdw>
                </a:effectLst>
              </a:rPr>
              <a:t>【</a:t>
            </a:r>
            <a:r>
              <a:rPr lang="zh-CN" altLang="en-US" sz="2000">
                <a:solidFill>
                  <a:srgbClr val="FF0000"/>
                </a:solidFill>
                <a:effectLst>
                  <a:outerShdw blurRad="38100" dist="38100" dir="2700000" algn="tl">
                    <a:srgbClr val="C0C0C0"/>
                  </a:outerShdw>
                </a:effectLst>
              </a:rPr>
              <a:t>提示</a:t>
            </a:r>
            <a:r>
              <a:rPr lang="en-US" altLang="zh-CN" sz="2000">
                <a:solidFill>
                  <a:srgbClr val="FF0000"/>
                </a:solidFill>
                <a:effectLst>
                  <a:outerShdw blurRad="38100" dist="38100" dir="2700000" algn="tl">
                    <a:srgbClr val="C0C0C0"/>
                  </a:outerShdw>
                </a:effectLst>
              </a:rPr>
              <a:t>】</a:t>
            </a:r>
            <a:r>
              <a:rPr lang="zh-CN" altLang="en-US" sz="2000"/>
              <a:t>目的地址可以是单目地址</a:t>
            </a:r>
            <a:r>
              <a:rPr lang="en-US" altLang="zh-CN" sz="2000"/>
              <a:t>(</a:t>
            </a:r>
            <a:r>
              <a:rPr lang="zh-CN" altLang="en-US" sz="2000"/>
              <a:t>单播：</a:t>
            </a:r>
            <a:r>
              <a:rPr lang="en-US" altLang="zh-CN" sz="2000"/>
              <a:t>unicasting)</a:t>
            </a:r>
            <a:r>
              <a:rPr lang="zh-CN" altLang="en-US" sz="2000"/>
              <a:t>、多目地址</a:t>
            </a:r>
            <a:r>
              <a:rPr lang="en-US" altLang="zh-CN" sz="2000"/>
              <a:t>(</a:t>
            </a:r>
            <a:r>
              <a:rPr lang="zh-CN" altLang="en-US" sz="2000"/>
              <a:t>多播：</a:t>
            </a:r>
            <a:r>
              <a:rPr lang="en-US" altLang="zh-CN" sz="2000"/>
              <a:t>multicasting)</a:t>
            </a:r>
            <a:r>
              <a:rPr lang="zh-CN" altLang="en-US" sz="2000"/>
              <a:t>或全局地址</a:t>
            </a:r>
            <a:r>
              <a:rPr lang="en-US" altLang="zh-CN" sz="2000"/>
              <a:t>(</a:t>
            </a:r>
            <a:r>
              <a:rPr lang="zh-CN" altLang="en-US" sz="2000"/>
              <a:t>广播：</a:t>
            </a:r>
            <a:r>
              <a:rPr lang="en-US" altLang="zh-CN" sz="2000"/>
              <a:t>broadcasting)</a:t>
            </a:r>
            <a:r>
              <a:rPr lang="zh-CN" altLang="en-US" sz="2000"/>
              <a:t>。</a:t>
            </a:r>
          </a:p>
        </p:txBody>
      </p:sp>
      <p:pic>
        <p:nvPicPr>
          <p:cNvPr id="248840" name="Picture 8"/>
          <p:cNvPicPr>
            <a:picLocks noChangeAspect="1" noChangeArrowheads="1"/>
          </p:cNvPicPr>
          <p:nvPr/>
        </p:nvPicPr>
        <p:blipFill>
          <a:blip r:embed="rId5">
            <a:clrChange>
              <a:clrFrom>
                <a:srgbClr val="FFFFFF"/>
              </a:clrFrom>
              <a:clrTo>
                <a:srgbClr val="FFFFFF">
                  <a:alpha val="0"/>
                </a:srgbClr>
              </a:clrTo>
            </a:clrChange>
            <a:lum bright="-48000"/>
            <a:extLst>
              <a:ext uri="{28A0092B-C50C-407E-A947-70E740481C1C}">
                <a14:useLocalDpi xmlns:a14="http://schemas.microsoft.com/office/drawing/2010/main" val="0"/>
              </a:ext>
            </a:extLst>
          </a:blip>
          <a:srcRect/>
          <a:stretch>
            <a:fillRect/>
          </a:stretch>
        </p:blipFill>
        <p:spPr bwMode="auto">
          <a:xfrm>
            <a:off x="971550" y="2924175"/>
            <a:ext cx="7561263" cy="233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8841" name="Text Box 9"/>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6" action="ppaction://hlinksldjump"/>
              </a:rPr>
              <a:t>本章内容</a:t>
            </a:r>
            <a:r>
              <a:rPr lang="en-US" altLang="zh-CN" sz="1200">
                <a:ea typeface="幼圆" pitchFamily="49" charset="-122"/>
              </a:rPr>
              <a:t>&gt;&gt;</a:t>
            </a:r>
            <a:r>
              <a:rPr lang="zh-CN" altLang="en-US" sz="1200">
                <a:ea typeface="幼圆" pitchFamily="49" charset="-122"/>
                <a:hlinkClick r:id="rId7" action="ppaction://hlinksldjump"/>
              </a:rPr>
              <a:t>计算机网络概述</a:t>
            </a:r>
            <a:r>
              <a:rPr lang="en-US" altLang="zh-CN" sz="1200">
                <a:ea typeface="幼圆" pitchFamily="49" charset="-122"/>
              </a:rPr>
              <a:t>&gt;&gt;</a:t>
            </a:r>
            <a:r>
              <a:rPr lang="zh-CN" altLang="en-US" sz="1200">
                <a:ea typeface="幼圆" pitchFamily="49" charset="-122"/>
                <a:hlinkClick r:id="rId8" action="ppaction://hlinksldjump"/>
              </a:rPr>
              <a:t>计算机网络的分类</a:t>
            </a:r>
            <a:r>
              <a:rPr lang="en-US" altLang="zh-CN" sz="1200">
                <a:ea typeface="幼圆" pitchFamily="49" charset="-122"/>
              </a:rPr>
              <a:t>&gt;&gt;</a:t>
            </a:r>
            <a:r>
              <a:rPr lang="zh-CN" altLang="en-US" sz="1200">
                <a:ea typeface="幼圆" pitchFamily="49" charset="-122"/>
                <a:hlinkClick r:id="rId9" action="ppaction://hlinksldjump"/>
              </a:rPr>
              <a:t>按传输技术进行分类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r>
              <a:rPr lang="zh-CN" altLang="en-US"/>
              <a:t>点到点式网络</a:t>
            </a:r>
          </a:p>
        </p:txBody>
      </p:sp>
      <p:sp>
        <p:nvSpPr>
          <p:cNvPr id="249860" name="Rectangle 4"/>
          <p:cNvSpPr>
            <a:spLocks noGrp="1" noChangeArrowheads="1"/>
          </p:cNvSpPr>
          <p:nvPr>
            <p:ph type="body" idx="1"/>
          </p:nvPr>
        </p:nvSpPr>
        <p:spPr>
          <a:xfrm>
            <a:off x="827088" y="2276475"/>
            <a:ext cx="7958137" cy="1584325"/>
          </a:xfrm>
        </p:spPr>
        <p:txBody>
          <a:bodyPr/>
          <a:lstStyle/>
          <a:p>
            <a:pPr marL="0" indent="0">
              <a:lnSpc>
                <a:spcPct val="130000"/>
              </a:lnSpc>
              <a:buFont typeface="Wingdings" pitchFamily="2" charset="2"/>
              <a:buNone/>
            </a:pPr>
            <a:r>
              <a:rPr lang="zh-CN" altLang="en-US"/>
              <a:t>       由一对对机器之间的多条连接构成，采用</a:t>
            </a:r>
            <a:r>
              <a:rPr lang="zh-CN" altLang="en-US">
                <a:solidFill>
                  <a:srgbClr val="FF0000"/>
                </a:solidFill>
                <a:effectLst>
                  <a:outerShdw blurRad="38100" dist="38100" dir="2700000" algn="tl">
                    <a:srgbClr val="C0C0C0"/>
                  </a:outerShdw>
                </a:effectLst>
              </a:rPr>
              <a:t>存储</a:t>
            </a:r>
            <a:r>
              <a:rPr lang="en-US" altLang="zh-CN">
                <a:solidFill>
                  <a:srgbClr val="FF0000"/>
                </a:solidFill>
                <a:effectLst>
                  <a:outerShdw blurRad="38100" dist="38100" dir="2700000" algn="tl">
                    <a:srgbClr val="C0C0C0"/>
                  </a:outerShdw>
                </a:effectLst>
              </a:rPr>
              <a:t>-</a:t>
            </a:r>
            <a:r>
              <a:rPr lang="zh-CN" altLang="en-US">
                <a:solidFill>
                  <a:srgbClr val="FF0000"/>
                </a:solidFill>
                <a:effectLst>
                  <a:outerShdw blurRad="38100" dist="38100" dir="2700000" algn="tl">
                    <a:srgbClr val="C0C0C0"/>
                  </a:outerShdw>
                </a:effectLst>
              </a:rPr>
              <a:t>转发</a:t>
            </a:r>
            <a:r>
              <a:rPr lang="zh-CN" altLang="en-US"/>
              <a:t>的原理进行传输。</a:t>
            </a:r>
          </a:p>
        </p:txBody>
      </p:sp>
      <p:sp>
        <p:nvSpPr>
          <p:cNvPr id="249863" name="Rectangle 7"/>
          <p:cNvSpPr>
            <a:spLocks noChangeArrowheads="1"/>
          </p:cNvSpPr>
          <p:nvPr/>
        </p:nvSpPr>
        <p:spPr bwMode="auto">
          <a:xfrm>
            <a:off x="900113" y="4581525"/>
            <a:ext cx="7958137"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257300" indent="-1257300">
              <a:buClr>
                <a:srgbClr val="000000"/>
              </a:buClr>
              <a:buChar char="@"/>
              <a:defRPr kumimoji="1" sz="3200" b="1">
                <a:solidFill>
                  <a:srgbClr val="000000"/>
                </a:solidFill>
                <a:latin typeface="Arial" charset="0"/>
                <a:ea typeface="华文楷体" pitchFamily="2" charset="-122"/>
              </a:defRPr>
            </a:lvl1pPr>
            <a:lvl2pPr marL="1722438" indent="-285750">
              <a:buSzPct val="55000"/>
              <a:buBlip>
                <a:blip r:embed="rId3"/>
              </a:buBlip>
              <a:defRPr kumimoji="1" sz="2800" b="1">
                <a:solidFill>
                  <a:srgbClr val="000000"/>
                </a:solidFill>
                <a:latin typeface="Arial" charset="0"/>
                <a:ea typeface="华文楷体" pitchFamily="2" charset="-122"/>
              </a:defRPr>
            </a:lvl2pPr>
            <a:lvl3pPr marL="2130425" indent="-228600">
              <a:buSzPct val="65000"/>
              <a:buBlip>
                <a:blip r:embed="rId4"/>
              </a:buBlip>
              <a:defRPr kumimoji="1" sz="2400" b="1">
                <a:solidFill>
                  <a:srgbClr val="000000"/>
                </a:solidFill>
                <a:latin typeface="Arial" charset="0"/>
                <a:ea typeface="华文楷体" pitchFamily="2" charset="-122"/>
              </a:defRPr>
            </a:lvl3pPr>
            <a:lvl4pPr marL="2538413" indent="-228600">
              <a:buSzPct val="85000"/>
              <a:buChar char="w"/>
              <a:defRPr kumimoji="1" sz="2000" b="1">
                <a:solidFill>
                  <a:srgbClr val="000000"/>
                </a:solidFill>
                <a:latin typeface="Arial" charset="0"/>
                <a:ea typeface="华文楷体" pitchFamily="2" charset="-122"/>
              </a:defRPr>
            </a:lvl4pPr>
            <a:lvl5pPr marL="2946400" indent="-228600">
              <a:buSzPct val="80000"/>
              <a:buChar char="§"/>
              <a:defRPr kumimoji="1" b="1">
                <a:solidFill>
                  <a:srgbClr val="000000"/>
                </a:solidFill>
                <a:latin typeface="Arial" charset="0"/>
                <a:ea typeface="华文楷体" pitchFamily="2" charset="-122"/>
              </a:defRPr>
            </a:lvl5pPr>
            <a:lvl6pPr marL="34036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38608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43180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47752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nSpc>
                <a:spcPct val="130000"/>
              </a:lnSpc>
              <a:buFont typeface="Wingdings" pitchFamily="2" charset="2"/>
              <a:buNone/>
            </a:pPr>
            <a:r>
              <a:rPr lang="en-US" altLang="zh-CN" sz="2400">
                <a:solidFill>
                  <a:srgbClr val="FF0000"/>
                </a:solidFill>
                <a:effectLst>
                  <a:outerShdw blurRad="38100" dist="38100" dir="2700000" algn="tl">
                    <a:srgbClr val="C0C0C0"/>
                  </a:outerShdw>
                </a:effectLst>
              </a:rPr>
              <a:t>【</a:t>
            </a:r>
            <a:r>
              <a:rPr lang="zh-CN" altLang="en-US" sz="2400">
                <a:solidFill>
                  <a:srgbClr val="FF0000"/>
                </a:solidFill>
                <a:effectLst>
                  <a:outerShdw blurRad="38100" dist="38100" dir="2700000" algn="tl">
                    <a:srgbClr val="C0C0C0"/>
                  </a:outerShdw>
                </a:effectLst>
              </a:rPr>
              <a:t>提示</a:t>
            </a:r>
            <a:r>
              <a:rPr lang="en-US" altLang="zh-CN" sz="2400">
                <a:solidFill>
                  <a:srgbClr val="FF0000"/>
                </a:solidFill>
                <a:effectLst>
                  <a:outerShdw blurRad="38100" dist="38100" dir="2700000" algn="tl">
                    <a:srgbClr val="C0C0C0"/>
                  </a:outerShdw>
                </a:effectLst>
              </a:rPr>
              <a:t>】</a:t>
            </a:r>
            <a:r>
              <a:rPr lang="zh-CN" altLang="en-US" sz="2400"/>
              <a:t>一般来说，小的、地理上处于本地的网络倾向于采用广播传输方式，而大的网络多采用点到点传输方式。</a:t>
            </a:r>
          </a:p>
        </p:txBody>
      </p:sp>
      <p:sp>
        <p:nvSpPr>
          <p:cNvPr id="249864"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249866" name="Text Box 10"/>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计算机网络概述</a:t>
            </a:r>
            <a:r>
              <a:rPr lang="en-US" altLang="zh-CN" sz="1200">
                <a:ea typeface="幼圆" pitchFamily="49" charset="-122"/>
              </a:rPr>
              <a:t>&gt;&gt;</a:t>
            </a:r>
            <a:r>
              <a:rPr lang="zh-CN" altLang="en-US" sz="1200">
                <a:ea typeface="幼圆" pitchFamily="49" charset="-122"/>
                <a:hlinkClick r:id="rId7" action="ppaction://hlinksldjump"/>
              </a:rPr>
              <a:t>计算机网络的分类</a:t>
            </a:r>
            <a:r>
              <a:rPr lang="en-US" altLang="zh-CN" sz="1200">
                <a:ea typeface="幼圆" pitchFamily="49" charset="-122"/>
              </a:rPr>
              <a:t>&gt;&gt;</a:t>
            </a:r>
            <a:r>
              <a:rPr lang="zh-CN" altLang="en-US" sz="1200">
                <a:ea typeface="幼圆" pitchFamily="49" charset="-122"/>
                <a:hlinkClick r:id="rId8" action="ppaction://hlinksldjump"/>
              </a:rPr>
              <a:t>按传输技术进行分类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395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sz="1200">
                <a:latin typeface="幼圆" pitchFamily="49" charset="-122"/>
                <a:ea typeface="幼圆" pitchFamily="49" charset="-122"/>
              </a:rPr>
              <a:t>2 之 2</a:t>
            </a:r>
          </a:p>
        </p:txBody>
      </p:sp>
      <p:pic>
        <p:nvPicPr>
          <p:cNvPr id="25395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13" y="333375"/>
            <a:ext cx="7667625" cy="592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ot"/>
                <a:miter lim="800000"/>
                <a:headEnd/>
                <a:tailEnd/>
              </a14:hiddenLine>
            </a:ext>
          </a:extLst>
        </p:spPr>
      </p:pic>
      <p:sp>
        <p:nvSpPr>
          <p:cNvPr id="253955" name="Text Box 3"/>
          <p:cNvSpPr txBox="1">
            <a:spLocks noChangeArrowheads="1"/>
          </p:cNvSpPr>
          <p:nvPr/>
        </p:nvSpPr>
        <p:spPr bwMode="auto">
          <a:xfrm>
            <a:off x="3203575" y="6021388"/>
            <a:ext cx="2736850" cy="457200"/>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a:spcBef>
                <a:spcPct val="0"/>
              </a:spcBef>
              <a:defRPr kumimoji="1" sz="2400">
                <a:solidFill>
                  <a:schemeClr val="tx1"/>
                </a:solidFill>
                <a:latin typeface="Times New Roman" pitchFamily="18" charset="0"/>
                <a:ea typeface="宋体" pitchFamily="2" charset="-122"/>
              </a:defRPr>
            </a:lvl1pPr>
            <a:lvl2pPr marL="5184775">
              <a:spcBef>
                <a:spcPct val="0"/>
              </a:spcBef>
              <a:defRPr kumimoji="1" sz="2400">
                <a:solidFill>
                  <a:schemeClr val="tx1"/>
                </a:solidFill>
                <a:latin typeface="Times New Roman" pitchFamily="18" charset="0"/>
                <a:ea typeface="宋体" pitchFamily="2" charset="-122"/>
              </a:defRPr>
            </a:lvl2pPr>
            <a:lvl3pPr marL="5375275">
              <a:spcBef>
                <a:spcPct val="0"/>
              </a:spcBef>
              <a:defRPr kumimoji="1" sz="2400">
                <a:solidFill>
                  <a:schemeClr val="tx1"/>
                </a:solidFill>
                <a:latin typeface="Times New Roman" pitchFamily="18" charset="0"/>
                <a:ea typeface="宋体" pitchFamily="2" charset="-122"/>
              </a:defRPr>
            </a:lvl3pPr>
            <a:lvl4pPr marL="5565775">
              <a:spcBef>
                <a:spcPct val="0"/>
              </a:spcBef>
              <a:defRPr kumimoji="1" sz="2400">
                <a:solidFill>
                  <a:schemeClr val="tx1"/>
                </a:solidFill>
                <a:latin typeface="Times New Roman" pitchFamily="18" charset="0"/>
                <a:ea typeface="宋体" pitchFamily="2" charset="-122"/>
              </a:defRPr>
            </a:lvl4pPr>
            <a:lvl5pPr marL="5756275">
              <a:spcBef>
                <a:spcPct val="0"/>
              </a:spcBef>
              <a:defRPr kumimoji="1" sz="2400">
                <a:solidFill>
                  <a:schemeClr val="tx1"/>
                </a:solidFill>
                <a:latin typeface="Times New Roman" pitchFamily="18" charset="0"/>
                <a:ea typeface="宋体" pitchFamily="2" charset="-122"/>
              </a:defRPr>
            </a:lvl5pPr>
            <a:lvl6pPr marL="6213475" fontAlgn="base">
              <a:spcBef>
                <a:spcPct val="0"/>
              </a:spcBef>
              <a:spcAft>
                <a:spcPct val="0"/>
              </a:spcAft>
              <a:defRPr kumimoji="1" sz="2400">
                <a:solidFill>
                  <a:schemeClr val="tx1"/>
                </a:solidFill>
                <a:latin typeface="Times New Roman" pitchFamily="18" charset="0"/>
                <a:ea typeface="宋体" pitchFamily="2" charset="-122"/>
              </a:defRPr>
            </a:lvl6pPr>
            <a:lvl7pPr marL="6670675" fontAlgn="base">
              <a:spcBef>
                <a:spcPct val="0"/>
              </a:spcBef>
              <a:spcAft>
                <a:spcPct val="0"/>
              </a:spcAft>
              <a:defRPr kumimoji="1" sz="2400">
                <a:solidFill>
                  <a:schemeClr val="tx1"/>
                </a:solidFill>
                <a:latin typeface="Times New Roman" pitchFamily="18" charset="0"/>
                <a:ea typeface="宋体" pitchFamily="2" charset="-122"/>
              </a:defRPr>
            </a:lvl7pPr>
            <a:lvl8pPr marL="7127875" fontAlgn="base">
              <a:spcBef>
                <a:spcPct val="0"/>
              </a:spcBef>
              <a:spcAft>
                <a:spcPct val="0"/>
              </a:spcAft>
              <a:defRPr kumimoji="1" sz="2400">
                <a:solidFill>
                  <a:schemeClr val="tx1"/>
                </a:solidFill>
                <a:latin typeface="Times New Roman" pitchFamily="18" charset="0"/>
                <a:ea typeface="宋体" pitchFamily="2" charset="-122"/>
              </a:defRPr>
            </a:lvl8pPr>
            <a:lvl9pPr marL="7585075"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b="1">
                <a:latin typeface="楷体_GB2312" pitchFamily="49" charset="-122"/>
                <a:ea typeface="楷体_GB2312" pitchFamily="49" charset="-122"/>
              </a:rPr>
              <a:t>点到点式网络</a:t>
            </a:r>
          </a:p>
        </p:txBody>
      </p:sp>
      <p:sp>
        <p:nvSpPr>
          <p:cNvPr id="253960" name="Line 8"/>
          <p:cNvSpPr>
            <a:spLocks noChangeShapeType="1"/>
          </p:cNvSpPr>
          <p:nvPr/>
        </p:nvSpPr>
        <p:spPr bwMode="auto">
          <a:xfrm flipV="1">
            <a:off x="1403350" y="4149725"/>
            <a:ext cx="1008063" cy="574675"/>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53961" name="AutoShape 9"/>
          <p:cNvSpPr>
            <a:spLocks noChangeArrowheads="1"/>
          </p:cNvSpPr>
          <p:nvPr/>
        </p:nvSpPr>
        <p:spPr bwMode="auto">
          <a:xfrm>
            <a:off x="1187450" y="5157788"/>
            <a:ext cx="2376488" cy="504825"/>
          </a:xfrm>
          <a:prstGeom prst="wedgeRoundRectCallout">
            <a:avLst>
              <a:gd name="adj1" fmla="val 13458"/>
              <a:gd name="adj2" fmla="val -241194"/>
              <a:gd name="adj3" fmla="val 16667"/>
            </a:avLst>
          </a:prstGeom>
          <a:solidFill>
            <a:srgbClr val="CCFFCC"/>
          </a:solidFill>
          <a:ln w="57150">
            <a:solidFill>
              <a:srgbClr val="FF3300"/>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2000" b="1">
                <a:solidFill>
                  <a:srgbClr val="000000"/>
                </a:solidFill>
                <a:latin typeface="楷体_GB2312" pitchFamily="49" charset="-122"/>
                <a:ea typeface="楷体_GB2312" pitchFamily="49" charset="-122"/>
              </a:rPr>
              <a:t>存储</a:t>
            </a:r>
            <a:r>
              <a:rPr lang="en-US" altLang="zh-CN" sz="2000" b="1">
                <a:solidFill>
                  <a:srgbClr val="000000"/>
                </a:solidFill>
                <a:latin typeface="楷体_GB2312" pitchFamily="49" charset="-122"/>
                <a:ea typeface="楷体_GB2312" pitchFamily="49" charset="-122"/>
              </a:rPr>
              <a:t>-</a:t>
            </a:r>
            <a:r>
              <a:rPr lang="zh-CN" altLang="en-US" sz="2000" b="1">
                <a:solidFill>
                  <a:srgbClr val="000000"/>
                </a:solidFill>
                <a:latin typeface="楷体_GB2312" pitchFamily="49" charset="-122"/>
                <a:ea typeface="楷体_GB2312" pitchFamily="49" charset="-122"/>
              </a:rPr>
              <a:t>处理</a:t>
            </a:r>
            <a:r>
              <a:rPr lang="en-US" altLang="zh-CN" sz="2000" b="1">
                <a:solidFill>
                  <a:srgbClr val="000000"/>
                </a:solidFill>
                <a:latin typeface="楷体_GB2312" pitchFamily="49" charset="-122"/>
                <a:ea typeface="楷体_GB2312" pitchFamily="49" charset="-122"/>
              </a:rPr>
              <a:t>-</a:t>
            </a:r>
            <a:r>
              <a:rPr lang="zh-CN" altLang="en-US" sz="2000" b="1">
                <a:solidFill>
                  <a:srgbClr val="000000"/>
                </a:solidFill>
                <a:latin typeface="楷体_GB2312" pitchFamily="49" charset="-122"/>
                <a:ea typeface="楷体_GB2312" pitchFamily="49" charset="-122"/>
              </a:rPr>
              <a:t>转发</a:t>
            </a:r>
          </a:p>
        </p:txBody>
      </p:sp>
      <p:sp>
        <p:nvSpPr>
          <p:cNvPr id="253962" name="Line 10"/>
          <p:cNvSpPr>
            <a:spLocks noChangeShapeType="1"/>
          </p:cNvSpPr>
          <p:nvPr/>
        </p:nvSpPr>
        <p:spPr bwMode="auto">
          <a:xfrm flipV="1">
            <a:off x="3203575" y="3213100"/>
            <a:ext cx="1008063" cy="503238"/>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53963" name="AutoShape 11"/>
          <p:cNvSpPr>
            <a:spLocks noChangeArrowheads="1"/>
          </p:cNvSpPr>
          <p:nvPr/>
        </p:nvSpPr>
        <p:spPr bwMode="auto">
          <a:xfrm>
            <a:off x="3276600" y="4365625"/>
            <a:ext cx="2376488" cy="504825"/>
          </a:xfrm>
          <a:prstGeom prst="wedgeRoundRectCallout">
            <a:avLst>
              <a:gd name="adj1" fmla="val 13458"/>
              <a:gd name="adj2" fmla="val -241194"/>
              <a:gd name="adj3" fmla="val 16667"/>
            </a:avLst>
          </a:prstGeom>
          <a:solidFill>
            <a:srgbClr val="CCFFCC"/>
          </a:solidFill>
          <a:ln w="57150">
            <a:solidFill>
              <a:srgbClr val="FF3300"/>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2000" b="1">
                <a:solidFill>
                  <a:srgbClr val="000000"/>
                </a:solidFill>
                <a:latin typeface="楷体_GB2312" pitchFamily="49" charset="-122"/>
                <a:ea typeface="楷体_GB2312" pitchFamily="49" charset="-122"/>
              </a:rPr>
              <a:t>存储</a:t>
            </a:r>
            <a:r>
              <a:rPr lang="en-US" altLang="zh-CN" sz="2000" b="1">
                <a:solidFill>
                  <a:srgbClr val="000000"/>
                </a:solidFill>
                <a:latin typeface="楷体_GB2312" pitchFamily="49" charset="-122"/>
                <a:ea typeface="楷体_GB2312" pitchFamily="49" charset="-122"/>
              </a:rPr>
              <a:t>-</a:t>
            </a:r>
            <a:r>
              <a:rPr lang="zh-CN" altLang="en-US" sz="2000" b="1">
                <a:solidFill>
                  <a:srgbClr val="000000"/>
                </a:solidFill>
                <a:latin typeface="楷体_GB2312" pitchFamily="49" charset="-122"/>
                <a:ea typeface="楷体_GB2312" pitchFamily="49" charset="-122"/>
              </a:rPr>
              <a:t>处理</a:t>
            </a:r>
            <a:r>
              <a:rPr lang="en-US" altLang="zh-CN" sz="2000" b="1">
                <a:solidFill>
                  <a:srgbClr val="000000"/>
                </a:solidFill>
                <a:latin typeface="楷体_GB2312" pitchFamily="49" charset="-122"/>
                <a:ea typeface="楷体_GB2312" pitchFamily="49" charset="-122"/>
              </a:rPr>
              <a:t>-</a:t>
            </a:r>
            <a:r>
              <a:rPr lang="zh-CN" altLang="en-US" sz="2000" b="1">
                <a:solidFill>
                  <a:srgbClr val="000000"/>
                </a:solidFill>
                <a:latin typeface="楷体_GB2312" pitchFamily="49" charset="-122"/>
                <a:ea typeface="楷体_GB2312" pitchFamily="49" charset="-122"/>
              </a:rPr>
              <a:t>转发</a:t>
            </a:r>
          </a:p>
        </p:txBody>
      </p:sp>
      <p:sp>
        <p:nvSpPr>
          <p:cNvPr id="253964" name="Line 12"/>
          <p:cNvSpPr>
            <a:spLocks noChangeShapeType="1"/>
          </p:cNvSpPr>
          <p:nvPr/>
        </p:nvSpPr>
        <p:spPr bwMode="auto">
          <a:xfrm flipV="1">
            <a:off x="5003800" y="2997200"/>
            <a:ext cx="1081088" cy="71438"/>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53965" name="AutoShape 13"/>
          <p:cNvSpPr>
            <a:spLocks noChangeArrowheads="1"/>
          </p:cNvSpPr>
          <p:nvPr/>
        </p:nvSpPr>
        <p:spPr bwMode="auto">
          <a:xfrm>
            <a:off x="4932363" y="4221163"/>
            <a:ext cx="2376487" cy="504825"/>
          </a:xfrm>
          <a:prstGeom prst="wedgeRoundRectCallout">
            <a:avLst>
              <a:gd name="adj1" fmla="val 13458"/>
              <a:gd name="adj2" fmla="val -241194"/>
              <a:gd name="adj3" fmla="val 16667"/>
            </a:avLst>
          </a:prstGeom>
          <a:solidFill>
            <a:srgbClr val="CCFFCC"/>
          </a:solidFill>
          <a:ln w="57150">
            <a:solidFill>
              <a:srgbClr val="FF3300"/>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2000" b="1">
                <a:solidFill>
                  <a:srgbClr val="000000"/>
                </a:solidFill>
                <a:latin typeface="楷体_GB2312" pitchFamily="49" charset="-122"/>
                <a:ea typeface="楷体_GB2312" pitchFamily="49" charset="-122"/>
              </a:rPr>
              <a:t>存储</a:t>
            </a:r>
            <a:r>
              <a:rPr lang="en-US" altLang="zh-CN" sz="2000" b="1">
                <a:solidFill>
                  <a:srgbClr val="000000"/>
                </a:solidFill>
                <a:latin typeface="楷体_GB2312" pitchFamily="49" charset="-122"/>
                <a:ea typeface="楷体_GB2312" pitchFamily="49" charset="-122"/>
              </a:rPr>
              <a:t>-</a:t>
            </a:r>
            <a:r>
              <a:rPr lang="zh-CN" altLang="en-US" sz="2000" b="1">
                <a:solidFill>
                  <a:srgbClr val="000000"/>
                </a:solidFill>
                <a:latin typeface="楷体_GB2312" pitchFamily="49" charset="-122"/>
                <a:ea typeface="楷体_GB2312" pitchFamily="49" charset="-122"/>
              </a:rPr>
              <a:t>处理</a:t>
            </a:r>
            <a:r>
              <a:rPr lang="en-US" altLang="zh-CN" sz="2000" b="1">
                <a:solidFill>
                  <a:srgbClr val="000000"/>
                </a:solidFill>
                <a:latin typeface="楷体_GB2312" pitchFamily="49" charset="-122"/>
                <a:ea typeface="楷体_GB2312" pitchFamily="49" charset="-122"/>
              </a:rPr>
              <a:t>-</a:t>
            </a:r>
            <a:r>
              <a:rPr lang="zh-CN" altLang="en-US" sz="2000" b="1">
                <a:solidFill>
                  <a:srgbClr val="000000"/>
                </a:solidFill>
                <a:latin typeface="楷体_GB2312" pitchFamily="49" charset="-122"/>
                <a:ea typeface="楷体_GB2312" pitchFamily="49" charset="-122"/>
              </a:rPr>
              <a:t>转发</a:t>
            </a:r>
          </a:p>
        </p:txBody>
      </p:sp>
      <p:sp>
        <p:nvSpPr>
          <p:cNvPr id="253966" name="Line 14"/>
          <p:cNvSpPr>
            <a:spLocks noChangeShapeType="1"/>
          </p:cNvSpPr>
          <p:nvPr/>
        </p:nvSpPr>
        <p:spPr bwMode="auto">
          <a:xfrm flipV="1">
            <a:off x="6948488" y="2636838"/>
            <a:ext cx="647700" cy="215900"/>
          </a:xfrm>
          <a:prstGeom prst="line">
            <a:avLst/>
          </a:prstGeom>
          <a:noFill/>
          <a:ln w="57150">
            <a:solidFill>
              <a:srgbClr val="FF33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53967" name="AutoShape 15"/>
          <p:cNvSpPr>
            <a:spLocks noChangeArrowheads="1"/>
          </p:cNvSpPr>
          <p:nvPr/>
        </p:nvSpPr>
        <p:spPr bwMode="auto">
          <a:xfrm>
            <a:off x="611188" y="5734050"/>
            <a:ext cx="2016125" cy="504825"/>
          </a:xfrm>
          <a:prstGeom prst="wedgeRoundRectCallout">
            <a:avLst>
              <a:gd name="adj1" fmla="val -24722"/>
              <a:gd name="adj2" fmla="val -172644"/>
              <a:gd name="adj3" fmla="val 16667"/>
            </a:avLst>
          </a:prstGeom>
          <a:solidFill>
            <a:srgbClr val="CCFFCC"/>
          </a:solidFill>
          <a:ln w="57150">
            <a:solidFill>
              <a:srgbClr val="FF3300"/>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2000" b="1">
                <a:solidFill>
                  <a:srgbClr val="000000"/>
                </a:solidFill>
                <a:latin typeface="楷体_GB2312" pitchFamily="49" charset="-122"/>
                <a:ea typeface="楷体_GB2312" pitchFamily="49" charset="-122"/>
              </a:rPr>
              <a:t>开始发送数据</a:t>
            </a:r>
          </a:p>
        </p:txBody>
      </p:sp>
      <p:sp>
        <p:nvSpPr>
          <p:cNvPr id="253968" name="AutoShape 16"/>
          <p:cNvSpPr>
            <a:spLocks noChangeArrowheads="1"/>
          </p:cNvSpPr>
          <p:nvPr/>
        </p:nvSpPr>
        <p:spPr bwMode="auto">
          <a:xfrm>
            <a:off x="6659563" y="1268413"/>
            <a:ext cx="1441450" cy="504825"/>
          </a:xfrm>
          <a:prstGeom prst="wedgeRoundRectCallout">
            <a:avLst>
              <a:gd name="adj1" fmla="val 22685"/>
              <a:gd name="adj2" fmla="val 104088"/>
              <a:gd name="adj3" fmla="val 16667"/>
            </a:avLst>
          </a:prstGeom>
          <a:solidFill>
            <a:srgbClr val="CCFFCC"/>
          </a:solidFill>
          <a:ln w="57150">
            <a:solidFill>
              <a:srgbClr val="FF3300"/>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20000"/>
              </a:spcBef>
            </a:pPr>
            <a:r>
              <a:rPr lang="zh-CN" altLang="en-US" sz="2000" b="1">
                <a:solidFill>
                  <a:srgbClr val="000000"/>
                </a:solidFill>
                <a:latin typeface="楷体_GB2312" pitchFamily="49" charset="-122"/>
                <a:ea typeface="楷体_GB2312" pitchFamily="49" charset="-122"/>
              </a:rPr>
              <a:t>接收数据</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53967"/>
                                        </p:tgtEl>
                                        <p:attrNameLst>
                                          <p:attrName>style.visibility</p:attrName>
                                        </p:attrNameLst>
                                      </p:cBhvr>
                                      <p:to>
                                        <p:strVal val="visible"/>
                                      </p:to>
                                    </p:set>
                                    <p:anim calcmode="lin" valueType="num">
                                      <p:cBhvr>
                                        <p:cTn id="7" dur="2000" fill="hold"/>
                                        <p:tgtEl>
                                          <p:spTgt spid="253967"/>
                                        </p:tgtEl>
                                        <p:attrNameLst>
                                          <p:attrName>ppt_w</p:attrName>
                                        </p:attrNameLst>
                                      </p:cBhvr>
                                      <p:tavLst>
                                        <p:tav tm="0">
                                          <p:val>
                                            <p:fltVal val="0"/>
                                          </p:val>
                                        </p:tav>
                                        <p:tav tm="100000">
                                          <p:val>
                                            <p:strVal val="#ppt_w"/>
                                          </p:val>
                                        </p:tav>
                                      </p:tavLst>
                                    </p:anim>
                                    <p:anim calcmode="lin" valueType="num">
                                      <p:cBhvr>
                                        <p:cTn id="8" dur="2000" fill="hold"/>
                                        <p:tgtEl>
                                          <p:spTgt spid="253967"/>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253967"/>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53960"/>
                                        </p:tgtEl>
                                        <p:attrNameLst>
                                          <p:attrName>style.visibility</p:attrName>
                                        </p:attrNameLst>
                                      </p:cBhvr>
                                      <p:to>
                                        <p:strVal val="visible"/>
                                      </p:to>
                                    </p:set>
                                    <p:animEffect transition="in" filter="wipe(left)">
                                      <p:cBhvr>
                                        <p:cTn id="13" dur="1000"/>
                                        <p:tgtEl>
                                          <p:spTgt spid="253960"/>
                                        </p:tgtEl>
                                      </p:cBhvr>
                                    </p:animEffect>
                                  </p:childTnLst>
                                  <p:subTnLst>
                                    <p:set>
                                      <p:cBhvr override="childStyle">
                                        <p:cTn dur="1" fill="hold" display="0" masterRel="nextClick" afterEffect="1"/>
                                        <p:tgtEl>
                                          <p:spTgt spid="253960"/>
                                        </p:tgtEl>
                                        <p:attrNameLst>
                                          <p:attrName>style.visibility</p:attrName>
                                        </p:attrNameLst>
                                      </p:cBhvr>
                                      <p:to>
                                        <p:strVal val="hidden"/>
                                      </p:to>
                                    </p:set>
                                  </p:subTnLst>
                                </p:cTn>
                              </p:par>
                            </p:childTnLst>
                          </p:cTn>
                        </p:par>
                      </p:childTnLst>
                    </p:cTn>
                  </p:par>
                  <p:par>
                    <p:cTn id="14" fill="hold" nodeType="clickPar">
                      <p:stCondLst>
                        <p:cond delay="indefinite"/>
                      </p:stCondLst>
                      <p:childTnLst>
                        <p:par>
                          <p:cTn id="15" fill="hold" nodeType="withGroup">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53961"/>
                                        </p:tgtEl>
                                        <p:attrNameLst>
                                          <p:attrName>style.visibility</p:attrName>
                                        </p:attrNameLst>
                                      </p:cBhvr>
                                      <p:to>
                                        <p:strVal val="visible"/>
                                      </p:to>
                                    </p:set>
                                    <p:anim calcmode="lin" valueType="num">
                                      <p:cBhvr>
                                        <p:cTn id="18" dur="2000" fill="hold"/>
                                        <p:tgtEl>
                                          <p:spTgt spid="253961"/>
                                        </p:tgtEl>
                                        <p:attrNameLst>
                                          <p:attrName>ppt_w</p:attrName>
                                        </p:attrNameLst>
                                      </p:cBhvr>
                                      <p:tavLst>
                                        <p:tav tm="0">
                                          <p:val>
                                            <p:fltVal val="0"/>
                                          </p:val>
                                        </p:tav>
                                        <p:tav tm="100000">
                                          <p:val>
                                            <p:strVal val="#ppt_w"/>
                                          </p:val>
                                        </p:tav>
                                      </p:tavLst>
                                    </p:anim>
                                    <p:anim calcmode="lin" valueType="num">
                                      <p:cBhvr>
                                        <p:cTn id="19" dur="2000" fill="hold"/>
                                        <p:tgtEl>
                                          <p:spTgt spid="253961"/>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253961"/>
                                        </p:tgtEl>
                                        <p:attrNameLst>
                                          <p:attrName>style.visibility</p:attrName>
                                        </p:attrNameLst>
                                      </p:cBhvr>
                                      <p:to>
                                        <p:strVal val="hidden"/>
                                      </p:to>
                                    </p:set>
                                  </p:sub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53962"/>
                                        </p:tgtEl>
                                        <p:attrNameLst>
                                          <p:attrName>style.visibility</p:attrName>
                                        </p:attrNameLst>
                                      </p:cBhvr>
                                      <p:to>
                                        <p:strVal val="visible"/>
                                      </p:to>
                                    </p:set>
                                    <p:animEffect transition="in" filter="wipe(left)">
                                      <p:cBhvr>
                                        <p:cTn id="24" dur="1000"/>
                                        <p:tgtEl>
                                          <p:spTgt spid="253962"/>
                                        </p:tgtEl>
                                      </p:cBhvr>
                                    </p:animEffect>
                                  </p:childTnLst>
                                  <p:subTnLst>
                                    <p:set>
                                      <p:cBhvr override="childStyle">
                                        <p:cTn dur="1" fill="hold" display="0" masterRel="nextClick" afterEffect="1"/>
                                        <p:tgtEl>
                                          <p:spTgt spid="253962"/>
                                        </p:tgtEl>
                                        <p:attrNameLst>
                                          <p:attrName>style.visibility</p:attrName>
                                        </p:attrNameLst>
                                      </p:cBhvr>
                                      <p:to>
                                        <p:strVal val="hidden"/>
                                      </p:to>
                                    </p:set>
                                  </p:subTnLst>
                                </p:cTn>
                              </p:par>
                            </p:childTnLst>
                          </p:cTn>
                        </p:par>
                      </p:childTnLst>
                    </p:cTn>
                  </p:par>
                  <p:par>
                    <p:cTn id="25" fill="hold" nodeType="clickPar">
                      <p:stCondLst>
                        <p:cond delay="indefinite"/>
                      </p:stCondLst>
                      <p:childTnLst>
                        <p:par>
                          <p:cTn id="26" fill="hold" nodeType="withGroup">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253963"/>
                                        </p:tgtEl>
                                        <p:attrNameLst>
                                          <p:attrName>style.visibility</p:attrName>
                                        </p:attrNameLst>
                                      </p:cBhvr>
                                      <p:to>
                                        <p:strVal val="visible"/>
                                      </p:to>
                                    </p:set>
                                    <p:anim calcmode="lin" valueType="num">
                                      <p:cBhvr>
                                        <p:cTn id="29" dur="2000" fill="hold"/>
                                        <p:tgtEl>
                                          <p:spTgt spid="253963"/>
                                        </p:tgtEl>
                                        <p:attrNameLst>
                                          <p:attrName>ppt_w</p:attrName>
                                        </p:attrNameLst>
                                      </p:cBhvr>
                                      <p:tavLst>
                                        <p:tav tm="0">
                                          <p:val>
                                            <p:fltVal val="0"/>
                                          </p:val>
                                        </p:tav>
                                        <p:tav tm="100000">
                                          <p:val>
                                            <p:strVal val="#ppt_w"/>
                                          </p:val>
                                        </p:tav>
                                      </p:tavLst>
                                    </p:anim>
                                    <p:anim calcmode="lin" valueType="num">
                                      <p:cBhvr>
                                        <p:cTn id="30" dur="2000" fill="hold"/>
                                        <p:tgtEl>
                                          <p:spTgt spid="253963"/>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253963"/>
                                        </p:tgtEl>
                                        <p:attrNameLst>
                                          <p:attrName>style.visibility</p:attrName>
                                        </p:attrNameLst>
                                      </p:cBhvr>
                                      <p:to>
                                        <p:strVal val="hidden"/>
                                      </p:to>
                                    </p:set>
                                  </p:sub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53964"/>
                                        </p:tgtEl>
                                        <p:attrNameLst>
                                          <p:attrName>style.visibility</p:attrName>
                                        </p:attrNameLst>
                                      </p:cBhvr>
                                      <p:to>
                                        <p:strVal val="visible"/>
                                      </p:to>
                                    </p:set>
                                    <p:animEffect transition="in" filter="wipe(left)">
                                      <p:cBhvr>
                                        <p:cTn id="35" dur="1000"/>
                                        <p:tgtEl>
                                          <p:spTgt spid="253964"/>
                                        </p:tgtEl>
                                      </p:cBhvr>
                                    </p:animEffect>
                                  </p:childTnLst>
                                  <p:subTnLst>
                                    <p:set>
                                      <p:cBhvr override="childStyle">
                                        <p:cTn dur="1" fill="hold" display="0" masterRel="nextClick" afterEffect="1"/>
                                        <p:tgtEl>
                                          <p:spTgt spid="253964"/>
                                        </p:tgtEl>
                                        <p:attrNameLst>
                                          <p:attrName>style.visibility</p:attrName>
                                        </p:attrNameLst>
                                      </p:cBhvr>
                                      <p:to>
                                        <p:strVal val="hidden"/>
                                      </p:to>
                                    </p:set>
                                  </p:subTnLst>
                                </p:cTn>
                              </p:par>
                            </p:childTnLst>
                          </p:cTn>
                        </p:par>
                      </p:childTnLst>
                    </p:cTn>
                  </p:par>
                  <p:par>
                    <p:cTn id="36" fill="hold" nodeType="clickPar">
                      <p:stCondLst>
                        <p:cond delay="indefinite"/>
                      </p:stCondLst>
                      <p:childTnLst>
                        <p:par>
                          <p:cTn id="37" fill="hold" nodeType="withGroup">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253965"/>
                                        </p:tgtEl>
                                        <p:attrNameLst>
                                          <p:attrName>style.visibility</p:attrName>
                                        </p:attrNameLst>
                                      </p:cBhvr>
                                      <p:to>
                                        <p:strVal val="visible"/>
                                      </p:to>
                                    </p:set>
                                    <p:anim calcmode="lin" valueType="num">
                                      <p:cBhvr>
                                        <p:cTn id="40" dur="2000" fill="hold"/>
                                        <p:tgtEl>
                                          <p:spTgt spid="253965"/>
                                        </p:tgtEl>
                                        <p:attrNameLst>
                                          <p:attrName>ppt_w</p:attrName>
                                        </p:attrNameLst>
                                      </p:cBhvr>
                                      <p:tavLst>
                                        <p:tav tm="0">
                                          <p:val>
                                            <p:fltVal val="0"/>
                                          </p:val>
                                        </p:tav>
                                        <p:tav tm="100000">
                                          <p:val>
                                            <p:strVal val="#ppt_w"/>
                                          </p:val>
                                        </p:tav>
                                      </p:tavLst>
                                    </p:anim>
                                    <p:anim calcmode="lin" valueType="num">
                                      <p:cBhvr>
                                        <p:cTn id="41" dur="2000" fill="hold"/>
                                        <p:tgtEl>
                                          <p:spTgt spid="253965"/>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253965"/>
                                        </p:tgtEl>
                                        <p:attrNameLst>
                                          <p:attrName>style.visibility</p:attrName>
                                        </p:attrNameLst>
                                      </p:cBhvr>
                                      <p:to>
                                        <p:strVal val="hidden"/>
                                      </p:to>
                                    </p:set>
                                  </p:sub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53966"/>
                                        </p:tgtEl>
                                        <p:attrNameLst>
                                          <p:attrName>style.visibility</p:attrName>
                                        </p:attrNameLst>
                                      </p:cBhvr>
                                      <p:to>
                                        <p:strVal val="visible"/>
                                      </p:to>
                                    </p:set>
                                    <p:animEffect transition="in" filter="wipe(left)">
                                      <p:cBhvr>
                                        <p:cTn id="46" dur="1000"/>
                                        <p:tgtEl>
                                          <p:spTgt spid="253966"/>
                                        </p:tgtEl>
                                      </p:cBhvr>
                                    </p:animEffect>
                                  </p:childTnLst>
                                  <p:subTnLst>
                                    <p:set>
                                      <p:cBhvr override="childStyle">
                                        <p:cTn dur="1" fill="hold" display="0" masterRel="nextClick" afterEffect="1"/>
                                        <p:tgtEl>
                                          <p:spTgt spid="253966"/>
                                        </p:tgtEl>
                                        <p:attrNameLst>
                                          <p:attrName>style.visibility</p:attrName>
                                        </p:attrNameLst>
                                      </p:cBhvr>
                                      <p:to>
                                        <p:strVal val="hidden"/>
                                      </p:to>
                                    </p:set>
                                  </p:subTnLst>
                                </p:cTn>
                              </p:par>
                            </p:childTnLst>
                          </p:cTn>
                        </p:par>
                      </p:childTnLst>
                    </p:cTn>
                  </p:par>
                  <p:par>
                    <p:cTn id="47" fill="hold" nodeType="clickPar">
                      <p:stCondLst>
                        <p:cond delay="indefinite"/>
                      </p:stCondLst>
                      <p:childTnLst>
                        <p:par>
                          <p:cTn id="48" fill="hold" nodeType="withGroup">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253968"/>
                                        </p:tgtEl>
                                        <p:attrNameLst>
                                          <p:attrName>style.visibility</p:attrName>
                                        </p:attrNameLst>
                                      </p:cBhvr>
                                      <p:to>
                                        <p:strVal val="visible"/>
                                      </p:to>
                                    </p:set>
                                    <p:anim calcmode="lin" valueType="num">
                                      <p:cBhvr>
                                        <p:cTn id="51" dur="2000" fill="hold"/>
                                        <p:tgtEl>
                                          <p:spTgt spid="253968"/>
                                        </p:tgtEl>
                                        <p:attrNameLst>
                                          <p:attrName>ppt_w</p:attrName>
                                        </p:attrNameLst>
                                      </p:cBhvr>
                                      <p:tavLst>
                                        <p:tav tm="0">
                                          <p:val>
                                            <p:fltVal val="0"/>
                                          </p:val>
                                        </p:tav>
                                        <p:tav tm="100000">
                                          <p:val>
                                            <p:strVal val="#ppt_w"/>
                                          </p:val>
                                        </p:tav>
                                      </p:tavLst>
                                    </p:anim>
                                    <p:anim calcmode="lin" valueType="num">
                                      <p:cBhvr>
                                        <p:cTn id="52" dur="2000" fill="hold"/>
                                        <p:tgtEl>
                                          <p:spTgt spid="253968"/>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25396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60" grpId="0" animBg="1"/>
      <p:bldP spid="253961" grpId="0" animBg="1"/>
      <p:bldP spid="253962" grpId="0" animBg="1"/>
      <p:bldP spid="253963" grpId="0" animBg="1"/>
      <p:bldP spid="253964" grpId="0" animBg="1"/>
      <p:bldP spid="253965" grpId="0" animBg="1"/>
      <p:bldP spid="253966" grpId="0" animBg="1"/>
      <p:bldP spid="253967" grpId="0" animBg="1"/>
      <p:bldP spid="25396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r>
              <a:rPr lang="zh-CN" altLang="en-US"/>
              <a:t>按距离大小进行分类</a:t>
            </a:r>
          </a:p>
        </p:txBody>
      </p:sp>
      <p:pic>
        <p:nvPicPr>
          <p:cNvPr id="250886" name="Picture 6" descr="1-06"/>
          <p:cNvPicPr>
            <a:picLocks noChangeAspect="1" noChangeArrowheads="1"/>
          </p:cNvPicPr>
          <p:nvPr/>
        </p:nvPicPr>
        <p:blipFill>
          <a:blip r:embed="rId3">
            <a:clrChange>
              <a:clrFrom>
                <a:srgbClr val="FFFFFF"/>
              </a:clrFrom>
              <a:clrTo>
                <a:srgbClr val="FFFFFF">
                  <a:alpha val="0"/>
                </a:srgbClr>
              </a:clrTo>
            </a:clrChange>
            <a:lum bright="-42000"/>
            <a:extLst>
              <a:ext uri="{28A0092B-C50C-407E-A947-70E740481C1C}">
                <a14:useLocalDpi xmlns:a14="http://schemas.microsoft.com/office/drawing/2010/main" val="0"/>
              </a:ext>
            </a:extLst>
          </a:blip>
          <a:srcRect/>
          <a:stretch>
            <a:fillRect/>
          </a:stretch>
        </p:blipFill>
        <p:spPr bwMode="auto">
          <a:xfrm>
            <a:off x="1187450" y="1700213"/>
            <a:ext cx="7127875" cy="4649787"/>
          </a:xfrm>
          <a:prstGeom prst="rect">
            <a:avLst/>
          </a:prstGeom>
          <a:noFill/>
          <a:extLst>
            <a:ext uri="{909E8E84-426E-40DD-AFC4-6F175D3DCCD1}">
              <a14:hiddenFill xmlns:a14="http://schemas.microsoft.com/office/drawing/2010/main">
                <a:solidFill>
                  <a:srgbClr val="FFFFFF"/>
                </a:solidFill>
              </a14:hiddenFill>
            </a:ext>
          </a:extLst>
        </p:spPr>
      </p:pic>
      <p:sp>
        <p:nvSpPr>
          <p:cNvPr id="250887"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250888"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计算机网络的分类</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p:txBody>
          <a:bodyPr/>
          <a:lstStyle/>
          <a:p>
            <a:r>
              <a:rPr lang="zh-CN" altLang="en-US"/>
              <a:t>按距离大小进行分类</a:t>
            </a:r>
          </a:p>
        </p:txBody>
      </p:sp>
      <p:sp>
        <p:nvSpPr>
          <p:cNvPr id="254981"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254982" name="Rectangle 6"/>
          <p:cNvSpPr>
            <a:spLocks noGrp="1" noChangeArrowheads="1"/>
          </p:cNvSpPr>
          <p:nvPr>
            <p:ph type="body" idx="1"/>
          </p:nvPr>
        </p:nvSpPr>
        <p:spPr>
          <a:xfrm>
            <a:off x="3419475" y="1700808"/>
            <a:ext cx="2016125" cy="4679081"/>
          </a:xfrm>
        </p:spPr>
        <p:txBody>
          <a:bodyPr/>
          <a:lstStyle/>
          <a:p>
            <a:pPr>
              <a:lnSpc>
                <a:spcPct val="120000"/>
              </a:lnSpc>
            </a:pPr>
            <a:r>
              <a:rPr lang="zh-CN" altLang="en-US" dirty="0" smtClean="0">
                <a:hlinkClick r:id="rId3" action="ppaction://hlinksldjump"/>
              </a:rPr>
              <a:t>个域网</a:t>
            </a:r>
            <a:endParaRPr lang="en-US" altLang="zh-CN" dirty="0" smtClean="0">
              <a:hlinkClick r:id="rId3" action="ppaction://hlinksldjump"/>
            </a:endParaRPr>
          </a:p>
          <a:p>
            <a:pPr>
              <a:lnSpc>
                <a:spcPct val="120000"/>
              </a:lnSpc>
            </a:pPr>
            <a:r>
              <a:rPr lang="zh-CN" altLang="en-US" dirty="0" smtClean="0">
                <a:hlinkClick r:id="rId4" action="ppaction://hlinksldjump"/>
              </a:rPr>
              <a:t>局域网</a:t>
            </a:r>
            <a:endParaRPr lang="zh-CN" altLang="en-US" dirty="0"/>
          </a:p>
          <a:p>
            <a:pPr>
              <a:lnSpc>
                <a:spcPct val="120000"/>
              </a:lnSpc>
            </a:pPr>
            <a:r>
              <a:rPr lang="zh-CN" altLang="en-US" dirty="0">
                <a:hlinkClick r:id="rId5" action="ppaction://hlinksldjump"/>
              </a:rPr>
              <a:t>城域网</a:t>
            </a:r>
            <a:endParaRPr lang="zh-CN" altLang="en-US" dirty="0"/>
          </a:p>
          <a:p>
            <a:pPr>
              <a:lnSpc>
                <a:spcPct val="120000"/>
              </a:lnSpc>
            </a:pPr>
            <a:r>
              <a:rPr lang="zh-CN" altLang="en-US" dirty="0">
                <a:hlinkClick r:id="rId6" action="ppaction://hlinksldjump"/>
              </a:rPr>
              <a:t>广域网</a:t>
            </a:r>
            <a:endParaRPr lang="zh-CN" altLang="en-US" dirty="0"/>
          </a:p>
          <a:p>
            <a:pPr>
              <a:lnSpc>
                <a:spcPct val="120000"/>
              </a:lnSpc>
            </a:pPr>
            <a:r>
              <a:rPr lang="zh-CN" altLang="en-US" dirty="0">
                <a:hlinkClick r:id="rId7" action="ppaction://hlinksldjump"/>
              </a:rPr>
              <a:t>无线网</a:t>
            </a:r>
            <a:endParaRPr lang="zh-CN" altLang="en-US" dirty="0"/>
          </a:p>
          <a:p>
            <a:pPr>
              <a:lnSpc>
                <a:spcPct val="120000"/>
              </a:lnSpc>
            </a:pPr>
            <a:r>
              <a:rPr lang="zh-CN" altLang="en-US" dirty="0">
                <a:hlinkClick r:id="rId8" action="ppaction://hlinksldjump"/>
              </a:rPr>
              <a:t>家庭网</a:t>
            </a:r>
            <a:endParaRPr lang="zh-CN" altLang="en-US" dirty="0"/>
          </a:p>
          <a:p>
            <a:pPr>
              <a:lnSpc>
                <a:spcPct val="120000"/>
              </a:lnSpc>
            </a:pPr>
            <a:r>
              <a:rPr lang="zh-CN" altLang="en-US" dirty="0">
                <a:hlinkClick r:id="rId9" action="ppaction://hlinksldjump"/>
              </a:rPr>
              <a:t>互联网</a:t>
            </a:r>
            <a:endParaRPr lang="zh-CN" altLang="en-US" dirty="0"/>
          </a:p>
        </p:txBody>
      </p:sp>
      <p:sp>
        <p:nvSpPr>
          <p:cNvPr id="254983"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10" action="ppaction://hlinksldjump"/>
              </a:rPr>
              <a:t>本章内容</a:t>
            </a:r>
            <a:r>
              <a:rPr lang="en-US" altLang="zh-CN" sz="1200">
                <a:ea typeface="幼圆" pitchFamily="49" charset="-122"/>
              </a:rPr>
              <a:t>&gt;&gt;</a:t>
            </a:r>
            <a:r>
              <a:rPr lang="zh-CN" altLang="en-US" sz="1200">
                <a:ea typeface="幼圆" pitchFamily="49" charset="-122"/>
                <a:hlinkClick r:id="rId11" action="ppaction://hlinksldjump"/>
              </a:rPr>
              <a:t>计算机网络概述</a:t>
            </a:r>
            <a:r>
              <a:rPr lang="en-US" altLang="zh-CN" sz="1200">
                <a:ea typeface="幼圆" pitchFamily="49" charset="-122"/>
              </a:rPr>
              <a:t>&gt;&gt;</a:t>
            </a:r>
            <a:r>
              <a:rPr lang="zh-CN" altLang="en-US" sz="1200">
                <a:ea typeface="幼圆" pitchFamily="49" charset="-122"/>
                <a:hlinkClick r:id="rId12" action="ppaction://hlinksldjump"/>
              </a:rPr>
              <a:t>计算机网络的分类</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zh-CN" altLang="en-US" dirty="0" smtClean="0"/>
              <a:t>个域</a:t>
            </a:r>
            <a:r>
              <a:rPr lang="zh-CN" altLang="en-US" dirty="0"/>
              <a:t>网</a:t>
            </a:r>
            <a:br>
              <a:rPr lang="zh-CN" altLang="en-US" dirty="0"/>
            </a:br>
            <a:r>
              <a:rPr lang="zh-CN" altLang="en-US" sz="3200" dirty="0" smtClean="0"/>
              <a:t>（</a:t>
            </a:r>
            <a:r>
              <a:rPr lang="en-US" altLang="zh-CN" sz="3200" dirty="0" smtClean="0"/>
              <a:t>PAN</a:t>
            </a:r>
            <a:r>
              <a:rPr lang="zh-CN" altLang="en-US" sz="3200" dirty="0"/>
              <a:t>）</a:t>
            </a:r>
          </a:p>
        </p:txBody>
      </p:sp>
      <p:sp>
        <p:nvSpPr>
          <p:cNvPr id="256006" name="Rectangle 6"/>
          <p:cNvSpPr>
            <a:spLocks noGrp="1" noChangeArrowheads="1"/>
          </p:cNvSpPr>
          <p:nvPr>
            <p:ph type="body" idx="1"/>
          </p:nvPr>
        </p:nvSpPr>
        <p:spPr/>
        <p:txBody>
          <a:bodyPr/>
          <a:lstStyle/>
          <a:p>
            <a:pPr marL="0" indent="0">
              <a:lnSpc>
                <a:spcPct val="105000"/>
              </a:lnSpc>
              <a:buClr>
                <a:srgbClr val="FF0000"/>
              </a:buClr>
            </a:pPr>
            <a:r>
              <a:rPr lang="zh-CN" altLang="en-US" sz="2400" dirty="0" smtClean="0">
                <a:solidFill>
                  <a:srgbClr val="FF0000"/>
                </a:solidFill>
                <a:effectLst>
                  <a:outerShdw blurRad="38100" dist="38100" dir="2700000" algn="tl">
                    <a:srgbClr val="C0C0C0"/>
                  </a:outerShdw>
                </a:effectLst>
              </a:rPr>
              <a:t>  概念</a:t>
            </a:r>
            <a:r>
              <a:rPr lang="zh-CN" altLang="en-US" sz="2400" dirty="0" smtClean="0">
                <a:solidFill>
                  <a:srgbClr val="FF0000"/>
                </a:solidFill>
              </a:rPr>
              <a:t>：</a:t>
            </a:r>
            <a:r>
              <a:rPr lang="zh-CN" altLang="en-US" sz="2400" dirty="0" smtClean="0"/>
              <a:t>允许设备在一个人的活动范围内（</a:t>
            </a:r>
            <a:r>
              <a:rPr lang="en-US" altLang="zh-CN" sz="2400" dirty="0" smtClean="0"/>
              <a:t>≤10</a:t>
            </a:r>
            <a:r>
              <a:rPr lang="zh-CN" altLang="en-US" sz="2400" dirty="0" smtClean="0"/>
              <a:t>米）进行无线通信</a:t>
            </a:r>
            <a:endParaRPr lang="zh-CN" altLang="en-US" sz="2400" dirty="0"/>
          </a:p>
          <a:p>
            <a:pPr marL="0" indent="0">
              <a:lnSpc>
                <a:spcPct val="105000"/>
              </a:lnSpc>
              <a:buClr>
                <a:srgbClr val="FF0000"/>
              </a:buClr>
            </a:pPr>
            <a:r>
              <a:rPr lang="zh-CN" altLang="en-US" sz="2400" dirty="0" smtClean="0">
                <a:solidFill>
                  <a:srgbClr val="FF0000"/>
                </a:solidFill>
                <a:effectLst>
                  <a:outerShdw blurRad="38100" dist="38100" dir="2700000" algn="tl">
                    <a:srgbClr val="C0C0C0"/>
                  </a:outerShdw>
                </a:effectLst>
              </a:rPr>
              <a:t>  例子</a:t>
            </a:r>
            <a:endParaRPr lang="zh-CN" altLang="en-US" sz="2400" dirty="0">
              <a:solidFill>
                <a:srgbClr val="FF0000"/>
              </a:solidFill>
              <a:effectLst>
                <a:outerShdw blurRad="38100" dist="38100" dir="2700000" algn="tl">
                  <a:srgbClr val="C0C0C0"/>
                </a:outerShdw>
              </a:effectLst>
            </a:endParaRPr>
          </a:p>
          <a:p>
            <a:pPr lvl="1">
              <a:lnSpc>
                <a:spcPct val="105000"/>
              </a:lnSpc>
            </a:pPr>
            <a:r>
              <a:rPr lang="zh-CN" altLang="en-US" sz="2400" dirty="0" smtClean="0">
                <a:solidFill>
                  <a:schemeClr val="tx1"/>
                </a:solidFill>
              </a:rPr>
              <a:t>计算机主机与外设的无线连接</a:t>
            </a:r>
            <a:endParaRPr lang="en-US" altLang="zh-CN" sz="2400" dirty="0" smtClean="0">
              <a:solidFill>
                <a:schemeClr val="tx1"/>
              </a:solidFill>
            </a:endParaRPr>
          </a:p>
          <a:p>
            <a:pPr lvl="1">
              <a:lnSpc>
                <a:spcPct val="105000"/>
              </a:lnSpc>
            </a:pPr>
            <a:r>
              <a:rPr lang="zh-CN" altLang="en-US" sz="2400" dirty="0" smtClean="0">
                <a:solidFill>
                  <a:schemeClr val="tx1"/>
                </a:solidFill>
              </a:rPr>
              <a:t>无线耳机（头戴式或耳塞式）与智能手机的连接</a:t>
            </a:r>
            <a:endParaRPr lang="en-US" altLang="zh-CN" sz="2400" dirty="0" smtClean="0">
              <a:solidFill>
                <a:schemeClr val="tx1"/>
              </a:solidFill>
            </a:endParaRPr>
          </a:p>
          <a:p>
            <a:pPr marL="0" indent="0">
              <a:lnSpc>
                <a:spcPct val="105000"/>
              </a:lnSpc>
              <a:buClr>
                <a:srgbClr val="FF0000"/>
              </a:buClr>
            </a:pPr>
            <a:r>
              <a:rPr lang="zh-CN" altLang="en-US" sz="2400" dirty="0" smtClean="0">
                <a:solidFill>
                  <a:srgbClr val="FF0000"/>
                </a:solidFill>
                <a:effectLst>
                  <a:outerShdw blurRad="38100" dist="38100" dir="2700000" algn="tl">
                    <a:srgbClr val="C0C0C0"/>
                  </a:outerShdw>
                </a:effectLst>
              </a:rPr>
              <a:t>  常用</a:t>
            </a:r>
            <a:r>
              <a:rPr lang="zh-CN" altLang="en-US" sz="2400" dirty="0">
                <a:solidFill>
                  <a:srgbClr val="FF0000"/>
                </a:solidFill>
                <a:effectLst>
                  <a:outerShdw blurRad="38100" dist="38100" dir="2700000" algn="tl">
                    <a:srgbClr val="C0C0C0"/>
                  </a:outerShdw>
                </a:effectLst>
              </a:rPr>
              <a:t>技术</a:t>
            </a:r>
            <a:endParaRPr lang="en-US" altLang="zh-CN" sz="2400" dirty="0">
              <a:solidFill>
                <a:srgbClr val="FF0000"/>
              </a:solidFill>
              <a:effectLst>
                <a:outerShdw blurRad="38100" dist="38100" dir="2700000" algn="tl">
                  <a:srgbClr val="C0C0C0"/>
                </a:outerShdw>
              </a:effectLst>
            </a:endParaRPr>
          </a:p>
          <a:p>
            <a:pPr lvl="1">
              <a:lnSpc>
                <a:spcPct val="105000"/>
              </a:lnSpc>
            </a:pPr>
            <a:r>
              <a:rPr lang="zh-CN" altLang="en-US" sz="2400" dirty="0">
                <a:solidFill>
                  <a:srgbClr val="0000FF"/>
                </a:solidFill>
              </a:rPr>
              <a:t>蓝</a:t>
            </a:r>
            <a:r>
              <a:rPr lang="zh-CN" altLang="en-US" sz="2400" dirty="0" smtClean="0">
                <a:solidFill>
                  <a:srgbClr val="0000FF"/>
                </a:solidFill>
              </a:rPr>
              <a:t>牙</a:t>
            </a:r>
            <a:r>
              <a:rPr lang="zh-CN" altLang="en-US" sz="2400" dirty="0" smtClean="0">
                <a:solidFill>
                  <a:schemeClr val="tx1"/>
                </a:solidFill>
              </a:rPr>
              <a:t>：</a:t>
            </a:r>
            <a:r>
              <a:rPr lang="zh-CN" altLang="en-US" sz="2400" dirty="0"/>
              <a:t>采用</a:t>
            </a:r>
            <a:r>
              <a:rPr lang="zh-CN" altLang="en-US" sz="2400" dirty="0">
                <a:solidFill>
                  <a:srgbClr val="0000FF"/>
                </a:solidFill>
              </a:rPr>
              <a:t>主</a:t>
            </a:r>
            <a:r>
              <a:rPr lang="en-US" altLang="zh-CN" sz="2400" dirty="0">
                <a:solidFill>
                  <a:srgbClr val="0000FF"/>
                </a:solidFill>
              </a:rPr>
              <a:t>-</a:t>
            </a:r>
            <a:r>
              <a:rPr lang="zh-CN" altLang="en-US" sz="2400" dirty="0">
                <a:solidFill>
                  <a:srgbClr val="0000FF"/>
                </a:solidFill>
              </a:rPr>
              <a:t>从</a:t>
            </a:r>
            <a:r>
              <a:rPr lang="zh-CN" altLang="en-US" sz="2400" dirty="0" smtClean="0">
                <a:solidFill>
                  <a:srgbClr val="0000FF"/>
                </a:solidFill>
              </a:rPr>
              <a:t>模式</a:t>
            </a:r>
            <a:endParaRPr lang="en-US" altLang="zh-CN" sz="2400" dirty="0" smtClean="0">
              <a:solidFill>
                <a:srgbClr val="0000FF"/>
              </a:solidFill>
            </a:endParaRPr>
          </a:p>
          <a:p>
            <a:pPr lvl="1">
              <a:lnSpc>
                <a:spcPct val="105000"/>
              </a:lnSpc>
            </a:pPr>
            <a:r>
              <a:rPr lang="zh-CN" altLang="en-US" sz="2400" dirty="0" smtClean="0">
                <a:solidFill>
                  <a:schemeClr val="tx1"/>
                </a:solidFill>
              </a:rPr>
              <a:t>其他短程通信技术</a:t>
            </a:r>
            <a:endParaRPr lang="zh-CN" altLang="en-US" sz="2400" dirty="0">
              <a:solidFill>
                <a:schemeClr val="tx1"/>
              </a:solidFill>
            </a:endParaRPr>
          </a:p>
        </p:txBody>
      </p:sp>
      <p:sp>
        <p:nvSpPr>
          <p:cNvPr id="256007"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pic>
        <p:nvPicPr>
          <p:cNvPr id="6" name="Picture Placeholder 5" descr="Figure 1-6. Bluetooth PAN configuration. &#10;&#10;This image illustrates a simple Bluetooth networks using the master-slave paradigm. In the image there is a PC, a mouse, a keyboard and another device. With this set-up, the system unit (the PC) that is normally the master is talking to the mouse, keyboard and other device as slaves as represented by the lightning bolt images pointing towards the slave devices. The master tells the slaves what addresses to use, when they can transmit, how long they can transmit, what frequencies they can use, and so on."/>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92080" y="4048692"/>
            <a:ext cx="2805821" cy="2404644"/>
          </a:xfrm>
          <a:prstGeom prst="rect">
            <a:avLst/>
          </a:prstGeom>
        </p:spPr>
      </p:pic>
      <p:pic>
        <p:nvPicPr>
          <p:cNvPr id="7" name="Picture 2">
            <a:extLst>
              <a:ext uri="{FF2B5EF4-FFF2-40B4-BE49-F238E27FC236}">
                <a16:creationId xmlns="" xmlns:a16="http://schemas.microsoft.com/office/drawing/2014/main" id="{A2233F74-0F76-4B46-8F0F-818F5F84CBEB}"/>
              </a:ext>
            </a:extLst>
          </p:cNvPr>
          <p:cNvPicPr>
            <a:picLocks noChangeAspect="1" noChangeArrowheads="1"/>
          </p:cNvPicPr>
          <p:nvPr/>
        </p:nvPicPr>
        <p:blipFill rotWithShape="1">
          <a:blip r:embed="rId8" cstate="print">
            <a:clrChange>
              <a:clrFrom>
                <a:srgbClr val="81CCEB"/>
              </a:clrFrom>
              <a:clrTo>
                <a:srgbClr val="81CCEB">
                  <a:alpha val="0"/>
                </a:srgbClr>
              </a:clrTo>
            </a:clrChange>
            <a:extLst>
              <a:ext uri="{28A0092B-C50C-407E-A947-70E740481C1C}">
                <a14:useLocalDpi xmlns:a14="http://schemas.microsoft.com/office/drawing/2010/main"/>
              </a:ext>
            </a:extLst>
          </a:blip>
          <a:srcRect/>
          <a:stretch/>
        </p:blipFill>
        <p:spPr bwMode="auto">
          <a:xfrm>
            <a:off x="6665513" y="2425872"/>
            <a:ext cx="1728192" cy="8687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zh-CN" altLang="en-US"/>
              <a:t>局域网</a:t>
            </a:r>
            <a:br>
              <a:rPr lang="zh-CN" altLang="en-US"/>
            </a:br>
            <a:r>
              <a:rPr lang="zh-CN" altLang="en-US" sz="3200"/>
              <a:t>（</a:t>
            </a:r>
            <a:r>
              <a:rPr lang="en-US" altLang="zh-CN" sz="3200"/>
              <a:t>LAN</a:t>
            </a:r>
            <a:r>
              <a:rPr lang="zh-CN" altLang="en-US" sz="3200"/>
              <a:t>）</a:t>
            </a:r>
          </a:p>
        </p:txBody>
      </p:sp>
      <p:sp>
        <p:nvSpPr>
          <p:cNvPr id="25600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256006" name="Rectangle 6"/>
          <p:cNvSpPr>
            <a:spLocks noGrp="1" noChangeArrowheads="1"/>
          </p:cNvSpPr>
          <p:nvPr>
            <p:ph type="body" idx="1"/>
          </p:nvPr>
        </p:nvSpPr>
        <p:spPr/>
        <p:txBody>
          <a:bodyPr/>
          <a:lstStyle/>
          <a:p>
            <a:pPr marL="0" indent="0">
              <a:lnSpc>
                <a:spcPct val="105000"/>
              </a:lnSpc>
              <a:buFont typeface="Wingdings" pitchFamily="2" charset="2"/>
              <a:buNone/>
            </a:pPr>
            <a:r>
              <a:rPr lang="en-US" altLang="zh-CN" sz="2400" dirty="0"/>
              <a:t>        LAN</a:t>
            </a:r>
            <a:r>
              <a:rPr lang="zh-CN" altLang="en-US" sz="2400" dirty="0"/>
              <a:t>是处于同一建筑、同一大学或方圆几公里远地域内的</a:t>
            </a:r>
            <a:r>
              <a:rPr lang="zh-CN" altLang="en-US" sz="2400" dirty="0">
                <a:solidFill>
                  <a:srgbClr val="0000FF"/>
                </a:solidFill>
              </a:rPr>
              <a:t>专用网络</a:t>
            </a:r>
            <a:r>
              <a:rPr lang="zh-CN" altLang="en-US" sz="2400" dirty="0"/>
              <a:t>。主要特点有：</a:t>
            </a:r>
          </a:p>
          <a:p>
            <a:pPr marL="0" indent="0">
              <a:lnSpc>
                <a:spcPct val="105000"/>
              </a:lnSpc>
              <a:buClr>
                <a:srgbClr val="FF0000"/>
              </a:buClr>
            </a:pPr>
            <a:r>
              <a:rPr lang="zh-CN" altLang="en-US" sz="2400" dirty="0">
                <a:solidFill>
                  <a:srgbClr val="FF0000"/>
                </a:solidFill>
                <a:effectLst>
                  <a:outerShdw blurRad="38100" dist="38100" dir="2700000" algn="tl">
                    <a:srgbClr val="C0C0C0"/>
                  </a:outerShdw>
                </a:effectLst>
              </a:rPr>
              <a:t>  范围</a:t>
            </a:r>
          </a:p>
          <a:p>
            <a:pPr marL="0" indent="0">
              <a:lnSpc>
                <a:spcPct val="105000"/>
              </a:lnSpc>
              <a:buFont typeface="Wingdings" pitchFamily="2" charset="2"/>
              <a:buNone/>
            </a:pPr>
            <a:r>
              <a:rPr lang="zh-CN" altLang="en-US" sz="2400" dirty="0"/>
              <a:t>       小，最坏传输时间受限且预知（这对</a:t>
            </a:r>
            <a:r>
              <a:rPr lang="zh-CN" altLang="en-US" sz="2400" dirty="0" smtClean="0"/>
              <a:t>网络协议的</a:t>
            </a:r>
            <a:r>
              <a:rPr lang="zh-CN" altLang="en-US" sz="2400" dirty="0"/>
              <a:t>设计很关键）。</a:t>
            </a:r>
          </a:p>
          <a:p>
            <a:pPr marL="0" indent="0">
              <a:lnSpc>
                <a:spcPct val="105000"/>
              </a:lnSpc>
              <a:buClr>
                <a:srgbClr val="FF0000"/>
              </a:buClr>
            </a:pPr>
            <a:r>
              <a:rPr lang="zh-CN" altLang="en-US" sz="2400" dirty="0">
                <a:solidFill>
                  <a:srgbClr val="FF0000"/>
                </a:solidFill>
                <a:effectLst>
                  <a:outerShdw blurRad="38100" dist="38100" dir="2700000" algn="tl">
                    <a:srgbClr val="C0C0C0"/>
                  </a:outerShdw>
                </a:effectLst>
              </a:rPr>
              <a:t>  传输技术</a:t>
            </a:r>
          </a:p>
          <a:p>
            <a:pPr marL="0" indent="0">
              <a:lnSpc>
                <a:spcPct val="105000"/>
              </a:lnSpc>
              <a:buFont typeface="Wingdings" pitchFamily="2" charset="2"/>
              <a:buNone/>
            </a:pPr>
            <a:r>
              <a:rPr lang="zh-CN" altLang="en-US" sz="2400" dirty="0"/>
              <a:t>       多采用广播式，传输速率：</a:t>
            </a:r>
            <a:r>
              <a:rPr lang="en-US" altLang="zh-CN" sz="2400" dirty="0"/>
              <a:t>10Mb/s</a:t>
            </a:r>
            <a:r>
              <a:rPr lang="zh-CN" altLang="en-US" sz="2400" dirty="0"/>
              <a:t>～</a:t>
            </a:r>
            <a:r>
              <a:rPr lang="en-US" altLang="zh-CN" sz="2400" dirty="0"/>
              <a:t>10Gb/s</a:t>
            </a:r>
            <a:r>
              <a:rPr lang="zh-CN" altLang="en-US" sz="2400" dirty="0"/>
              <a:t>，误码率：一般在</a:t>
            </a:r>
            <a:r>
              <a:rPr lang="en-US" altLang="zh-CN" sz="2400" dirty="0"/>
              <a:t>10</a:t>
            </a:r>
            <a:r>
              <a:rPr lang="en-US" altLang="zh-CN" sz="2400" baseline="30000" dirty="0"/>
              <a:t>-11</a:t>
            </a:r>
            <a:r>
              <a:rPr lang="zh-CN" altLang="en-US" sz="2400" dirty="0"/>
              <a:t>～</a:t>
            </a:r>
            <a:r>
              <a:rPr lang="en-US" altLang="zh-CN" sz="2400" dirty="0"/>
              <a:t>10</a:t>
            </a:r>
            <a:r>
              <a:rPr lang="en-US" altLang="zh-CN" sz="2400" baseline="30000" dirty="0"/>
              <a:t>-8</a:t>
            </a:r>
            <a:r>
              <a:rPr lang="zh-CN" altLang="en-US" sz="2400" dirty="0"/>
              <a:t>以下。</a:t>
            </a:r>
          </a:p>
          <a:p>
            <a:pPr marL="0" indent="0">
              <a:lnSpc>
                <a:spcPct val="105000"/>
              </a:lnSpc>
              <a:buClr>
                <a:srgbClr val="FF0000"/>
              </a:buClr>
            </a:pPr>
            <a:r>
              <a:rPr lang="zh-CN" altLang="en-US" sz="2400" dirty="0">
                <a:solidFill>
                  <a:srgbClr val="FF0000"/>
                </a:solidFill>
                <a:effectLst>
                  <a:outerShdw blurRad="38100" dist="38100" dir="2700000" algn="tl">
                    <a:srgbClr val="C0C0C0"/>
                  </a:outerShdw>
                </a:effectLst>
              </a:rPr>
              <a:t>  拓扑结构</a:t>
            </a:r>
          </a:p>
          <a:p>
            <a:pPr marL="0" indent="0">
              <a:lnSpc>
                <a:spcPct val="105000"/>
              </a:lnSpc>
              <a:buFont typeface="Wingdings" pitchFamily="2" charset="2"/>
              <a:buNone/>
            </a:pPr>
            <a:r>
              <a:rPr lang="zh-CN" altLang="en-US" sz="2400" dirty="0"/>
              <a:t>     规则，多采用总线型、环型、树型、网状等。</a:t>
            </a:r>
          </a:p>
        </p:txBody>
      </p:sp>
      <p:sp>
        <p:nvSpPr>
          <p:cNvPr id="256007"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spTree>
    <p:extLst>
      <p:ext uri="{BB962C8B-B14F-4D97-AF65-F5344CB8AC3E}">
        <p14:creationId xmlns:p14="http://schemas.microsoft.com/office/powerpoint/2010/main" val="1376151788"/>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r>
              <a:rPr lang="zh-CN" altLang="en-US"/>
              <a:t>局域网</a:t>
            </a:r>
            <a:br>
              <a:rPr lang="zh-CN" altLang="en-US"/>
            </a:br>
            <a:r>
              <a:rPr lang="zh-CN" altLang="en-US" sz="3200"/>
              <a:t>（</a:t>
            </a:r>
            <a:r>
              <a:rPr lang="en-US" altLang="en-US" sz="3200"/>
              <a:t>拓扑结构</a:t>
            </a:r>
            <a:r>
              <a:rPr lang="zh-CN" altLang="en-US" sz="3200"/>
              <a:t>）</a:t>
            </a:r>
          </a:p>
        </p:txBody>
      </p:sp>
      <p:sp>
        <p:nvSpPr>
          <p:cNvPr id="26214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262153" name="Rectangle 9"/>
          <p:cNvSpPr>
            <a:spLocks noChangeArrowheads="1"/>
          </p:cNvSpPr>
          <p:nvPr/>
        </p:nvSpPr>
        <p:spPr bwMode="auto">
          <a:xfrm>
            <a:off x="0" y="2986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graphicFrame>
        <p:nvGraphicFramePr>
          <p:cNvPr id="262152" name="Object 8"/>
          <p:cNvGraphicFramePr>
            <a:graphicFrameLocks noChangeAspect="1"/>
          </p:cNvGraphicFramePr>
          <p:nvPr/>
        </p:nvGraphicFramePr>
        <p:xfrm>
          <a:off x="1187450" y="2276475"/>
          <a:ext cx="2200275" cy="885825"/>
        </p:xfrm>
        <a:graphic>
          <a:graphicData uri="http://schemas.openxmlformats.org/presentationml/2006/ole">
            <mc:AlternateContent xmlns:mc="http://schemas.openxmlformats.org/markup-compatibility/2006">
              <mc:Choice xmlns:v="urn:schemas-microsoft-com:vml" Requires="v">
                <p:oleObj spid="_x0000_s262603" name="图片" r:id="rId4" imgW="2200656" imgH="882396" progId="Word.Picture.8">
                  <p:embed/>
                </p:oleObj>
              </mc:Choice>
              <mc:Fallback>
                <p:oleObj name="图片" r:id="rId4" imgW="2200656" imgH="882396" progId="Word.Picture.8">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450" y="2276475"/>
                        <a:ext cx="2200275" cy="885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2154" name="Object 10"/>
          <p:cNvGraphicFramePr>
            <a:graphicFrameLocks noChangeAspect="1"/>
          </p:cNvGraphicFramePr>
          <p:nvPr/>
        </p:nvGraphicFramePr>
        <p:xfrm>
          <a:off x="4643438" y="2133600"/>
          <a:ext cx="1333500" cy="1200150"/>
        </p:xfrm>
        <a:graphic>
          <a:graphicData uri="http://schemas.openxmlformats.org/presentationml/2006/ole">
            <mc:AlternateContent xmlns:mc="http://schemas.openxmlformats.org/markup-compatibility/2006">
              <mc:Choice xmlns:v="urn:schemas-microsoft-com:vml" Requires="v">
                <p:oleObj spid="_x0000_s262604" name="图片" r:id="rId6" imgW="1328928" imgH="1199388" progId="Word.Picture.8">
                  <p:embed/>
                </p:oleObj>
              </mc:Choice>
              <mc:Fallback>
                <p:oleObj name="图片" r:id="rId6" imgW="1328928" imgH="1199388" progId="Word.Picture.8">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3438" y="2133600"/>
                        <a:ext cx="1333500" cy="1200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2156" name="Object 12"/>
          <p:cNvGraphicFramePr>
            <a:graphicFrameLocks noChangeAspect="1"/>
          </p:cNvGraphicFramePr>
          <p:nvPr/>
        </p:nvGraphicFramePr>
        <p:xfrm>
          <a:off x="7164388" y="2060575"/>
          <a:ext cx="1419225" cy="1304925"/>
        </p:xfrm>
        <a:graphic>
          <a:graphicData uri="http://schemas.openxmlformats.org/presentationml/2006/ole">
            <mc:AlternateContent xmlns:mc="http://schemas.openxmlformats.org/markup-compatibility/2006">
              <mc:Choice xmlns:v="urn:schemas-microsoft-com:vml" Requires="v">
                <p:oleObj spid="_x0000_s262605" name="图片" r:id="rId8" imgW="1421892" imgH="1303020" progId="Word.Picture.8">
                  <p:embed/>
                </p:oleObj>
              </mc:Choice>
              <mc:Fallback>
                <p:oleObj name="图片" r:id="rId8" imgW="1421892" imgH="1303020" progId="Word.Picture.8">
                  <p:embed/>
                  <p:pic>
                    <p:nvPicPr>
                      <p:cNvPr id="0" name="Object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64388" y="2060575"/>
                        <a:ext cx="1419225" cy="1304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2159" name="Rectangle 15"/>
          <p:cNvSpPr>
            <a:spLocks noChangeArrowheads="1"/>
          </p:cNvSpPr>
          <p:nvPr/>
        </p:nvSpPr>
        <p:spPr bwMode="auto">
          <a:xfrm>
            <a:off x="0" y="3284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graphicFrame>
        <p:nvGraphicFramePr>
          <p:cNvPr id="262158" name="Object 14"/>
          <p:cNvGraphicFramePr>
            <a:graphicFrameLocks noChangeAspect="1"/>
          </p:cNvGraphicFramePr>
          <p:nvPr/>
        </p:nvGraphicFramePr>
        <p:xfrm>
          <a:off x="1042988" y="4221163"/>
          <a:ext cx="2705100" cy="1428750"/>
        </p:xfrm>
        <a:graphic>
          <a:graphicData uri="http://schemas.openxmlformats.org/presentationml/2006/ole">
            <mc:AlternateContent xmlns:mc="http://schemas.openxmlformats.org/markup-compatibility/2006">
              <mc:Choice xmlns:v="urn:schemas-microsoft-com:vml" Requires="v">
                <p:oleObj spid="_x0000_s262606" name="图片" r:id="rId10" imgW="2703576" imgH="1431036" progId="Word.Picture.8">
                  <p:embed/>
                </p:oleObj>
              </mc:Choice>
              <mc:Fallback>
                <p:oleObj name="图片" r:id="rId10" imgW="2703576" imgH="1431036" progId="Word.Picture.8">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2988" y="4221163"/>
                        <a:ext cx="2705100" cy="142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2160" name="Object 16"/>
          <p:cNvGraphicFramePr>
            <a:graphicFrameLocks noChangeAspect="1"/>
          </p:cNvGraphicFramePr>
          <p:nvPr/>
        </p:nvGraphicFramePr>
        <p:xfrm>
          <a:off x="4716463" y="4076700"/>
          <a:ext cx="3933825" cy="1495425"/>
        </p:xfrm>
        <a:graphic>
          <a:graphicData uri="http://schemas.openxmlformats.org/presentationml/2006/ole">
            <mc:AlternateContent xmlns:mc="http://schemas.openxmlformats.org/markup-compatibility/2006">
              <mc:Choice xmlns:v="urn:schemas-microsoft-com:vml" Requires="v">
                <p:oleObj spid="_x0000_s262607" name="图片" r:id="rId12" imgW="3930396" imgH="1493520" progId="Word.Picture.8">
                  <p:embed/>
                </p:oleObj>
              </mc:Choice>
              <mc:Fallback>
                <p:oleObj name="图片" r:id="rId12" imgW="3930396" imgH="1493520" progId="Word.Picture.8">
                  <p:embed/>
                  <p:pic>
                    <p:nvPicPr>
                      <p:cNvPr id="0" name="Object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16463" y="4076700"/>
                        <a:ext cx="3933825" cy="1495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2162" name="Text Box 18"/>
          <p:cNvSpPr txBox="1">
            <a:spLocks noChangeArrowheads="1"/>
          </p:cNvSpPr>
          <p:nvPr/>
        </p:nvSpPr>
        <p:spPr bwMode="auto">
          <a:xfrm>
            <a:off x="1763713" y="3357563"/>
            <a:ext cx="1008062"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ea typeface="楷体_GB2312" pitchFamily="49" charset="-122"/>
              </a:rPr>
              <a:t>总线</a:t>
            </a:r>
          </a:p>
        </p:txBody>
      </p:sp>
      <p:sp>
        <p:nvSpPr>
          <p:cNvPr id="262163" name="Text Box 19"/>
          <p:cNvSpPr txBox="1">
            <a:spLocks noChangeArrowheads="1"/>
          </p:cNvSpPr>
          <p:nvPr/>
        </p:nvSpPr>
        <p:spPr bwMode="auto">
          <a:xfrm>
            <a:off x="4787900" y="3429000"/>
            <a:ext cx="1008063"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ea typeface="楷体_GB2312" pitchFamily="49" charset="-122"/>
              </a:rPr>
              <a:t>环型</a:t>
            </a:r>
          </a:p>
        </p:txBody>
      </p:sp>
      <p:sp>
        <p:nvSpPr>
          <p:cNvPr id="262164" name="Text Box 20"/>
          <p:cNvSpPr txBox="1">
            <a:spLocks noChangeArrowheads="1"/>
          </p:cNvSpPr>
          <p:nvPr/>
        </p:nvSpPr>
        <p:spPr bwMode="auto">
          <a:xfrm>
            <a:off x="7380288" y="3429000"/>
            <a:ext cx="1008062"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ea typeface="楷体_GB2312" pitchFamily="49" charset="-122"/>
              </a:rPr>
              <a:t>星型</a:t>
            </a:r>
          </a:p>
        </p:txBody>
      </p:sp>
      <p:sp>
        <p:nvSpPr>
          <p:cNvPr id="262165" name="Text Box 21"/>
          <p:cNvSpPr txBox="1">
            <a:spLocks noChangeArrowheads="1"/>
          </p:cNvSpPr>
          <p:nvPr/>
        </p:nvSpPr>
        <p:spPr bwMode="auto">
          <a:xfrm>
            <a:off x="2051050" y="5805488"/>
            <a:ext cx="1008063"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ea typeface="楷体_GB2312" pitchFamily="49" charset="-122"/>
              </a:rPr>
              <a:t>树型</a:t>
            </a:r>
          </a:p>
        </p:txBody>
      </p:sp>
      <p:sp>
        <p:nvSpPr>
          <p:cNvPr id="262166" name="Text Box 22"/>
          <p:cNvSpPr txBox="1">
            <a:spLocks noChangeArrowheads="1"/>
          </p:cNvSpPr>
          <p:nvPr/>
        </p:nvSpPr>
        <p:spPr bwMode="auto">
          <a:xfrm>
            <a:off x="6156325" y="5805488"/>
            <a:ext cx="1008063" cy="42545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ea typeface="楷体_GB2312" pitchFamily="49" charset="-122"/>
              </a:rPr>
              <a:t>网型</a:t>
            </a:r>
          </a:p>
        </p:txBody>
      </p:sp>
      <p:sp>
        <p:nvSpPr>
          <p:cNvPr id="262167" name="Text Box 2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14" action="ppaction://hlinksldjump"/>
              </a:rPr>
              <a:t>本章内容</a:t>
            </a:r>
            <a:r>
              <a:rPr lang="en-US" altLang="zh-CN" sz="1200">
                <a:ea typeface="幼圆" pitchFamily="49" charset="-122"/>
              </a:rPr>
              <a:t>&gt;&gt;</a:t>
            </a:r>
            <a:r>
              <a:rPr lang="zh-CN" altLang="en-US" sz="1200">
                <a:ea typeface="幼圆" pitchFamily="49" charset="-122"/>
                <a:hlinkClick r:id="rId15" action="ppaction://hlinksldjump"/>
              </a:rPr>
              <a:t>计算机网络概述</a:t>
            </a:r>
            <a:r>
              <a:rPr lang="en-US" altLang="zh-CN" sz="1200">
                <a:ea typeface="幼圆" pitchFamily="49" charset="-122"/>
              </a:rPr>
              <a:t>&gt;&gt;</a:t>
            </a:r>
            <a:r>
              <a:rPr lang="zh-CN" altLang="en-US" sz="1200">
                <a:ea typeface="幼圆" pitchFamily="49" charset="-122"/>
                <a:hlinkClick r:id="rId16" action="ppaction://hlinksldjump"/>
              </a:rPr>
              <a:t>计算机网络的分类</a:t>
            </a:r>
            <a:r>
              <a:rPr lang="en-US" altLang="zh-CN" sz="1200">
                <a:ea typeface="幼圆" pitchFamily="49" charset="-122"/>
              </a:rPr>
              <a:t>&gt;&gt;</a:t>
            </a:r>
            <a:r>
              <a:rPr lang="zh-CN" altLang="en-US" sz="1200">
                <a:ea typeface="幼圆" pitchFamily="49" charset="-122"/>
                <a:hlinkClick r:id="rId17"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3" name="camera.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r>
              <a:rPr lang="zh-CN" altLang="en-US"/>
              <a:t>局域网</a:t>
            </a:r>
            <a:br>
              <a:rPr lang="zh-CN" altLang="en-US"/>
            </a:br>
            <a:r>
              <a:rPr lang="zh-CN" altLang="en-US" sz="3200"/>
              <a:t>（举例）</a:t>
            </a:r>
          </a:p>
        </p:txBody>
      </p:sp>
      <p:sp>
        <p:nvSpPr>
          <p:cNvPr id="26317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grpSp>
        <p:nvGrpSpPr>
          <p:cNvPr id="264048" name="Group 880"/>
          <p:cNvGrpSpPr>
            <a:grpSpLocks/>
          </p:cNvGrpSpPr>
          <p:nvPr/>
        </p:nvGrpSpPr>
        <p:grpSpPr bwMode="auto">
          <a:xfrm>
            <a:off x="4427538" y="1838325"/>
            <a:ext cx="4181475" cy="4386263"/>
            <a:chOff x="1791" y="1294"/>
            <a:chExt cx="2634" cy="2763"/>
          </a:xfrm>
        </p:grpSpPr>
        <p:sp>
          <p:nvSpPr>
            <p:cNvPr id="263534" name="Line 366"/>
            <p:cNvSpPr>
              <a:spLocks noChangeShapeType="1"/>
            </p:cNvSpPr>
            <p:nvPr/>
          </p:nvSpPr>
          <p:spPr bwMode="auto">
            <a:xfrm>
              <a:off x="2018" y="2432"/>
              <a:ext cx="0" cy="497"/>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36" name="Freeform 368"/>
            <p:cNvSpPr>
              <a:spLocks/>
            </p:cNvSpPr>
            <p:nvPr/>
          </p:nvSpPr>
          <p:spPr bwMode="auto">
            <a:xfrm>
              <a:off x="2019" y="1570"/>
              <a:ext cx="413" cy="117"/>
            </a:xfrm>
            <a:custGeom>
              <a:avLst/>
              <a:gdLst>
                <a:gd name="T0" fmla="*/ 0 w 364"/>
                <a:gd name="T1" fmla="*/ 93 h 94"/>
                <a:gd name="T2" fmla="*/ 0 w 364"/>
                <a:gd name="T3" fmla="*/ 0 h 94"/>
                <a:gd name="T4" fmla="*/ 363 w 364"/>
                <a:gd name="T5" fmla="*/ 0 h 94"/>
              </a:gdLst>
              <a:ahLst/>
              <a:cxnLst>
                <a:cxn ang="0">
                  <a:pos x="T0" y="T1"/>
                </a:cxn>
                <a:cxn ang="0">
                  <a:pos x="T2" y="T3"/>
                </a:cxn>
                <a:cxn ang="0">
                  <a:pos x="T4" y="T5"/>
                </a:cxn>
              </a:cxnLst>
              <a:rect l="0" t="0" r="r" b="b"/>
              <a:pathLst>
                <a:path w="364" h="94">
                  <a:moveTo>
                    <a:pt x="0" y="93"/>
                  </a:moveTo>
                  <a:lnTo>
                    <a:pt x="0" y="0"/>
                  </a:lnTo>
                  <a:lnTo>
                    <a:pt x="363" y="0"/>
                  </a:lnTo>
                </a:path>
              </a:pathLst>
            </a:custGeom>
            <a:noFill/>
            <a:ln w="50799" cap="rnd" cmpd="sng">
              <a:solidFill>
                <a:srgbClr val="000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37" name="Line 369"/>
            <p:cNvSpPr>
              <a:spLocks noChangeShapeType="1"/>
            </p:cNvSpPr>
            <p:nvPr/>
          </p:nvSpPr>
          <p:spPr bwMode="auto">
            <a:xfrm>
              <a:off x="2018" y="1858"/>
              <a:ext cx="0" cy="450"/>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38" name="Line 370"/>
            <p:cNvSpPr>
              <a:spLocks noChangeShapeType="1"/>
            </p:cNvSpPr>
            <p:nvPr/>
          </p:nvSpPr>
          <p:spPr bwMode="auto">
            <a:xfrm>
              <a:off x="2018" y="3067"/>
              <a:ext cx="0" cy="488"/>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39" name="Line 371"/>
            <p:cNvSpPr>
              <a:spLocks noChangeShapeType="1"/>
            </p:cNvSpPr>
            <p:nvPr/>
          </p:nvSpPr>
          <p:spPr bwMode="auto">
            <a:xfrm>
              <a:off x="2093" y="3131"/>
              <a:ext cx="0" cy="418"/>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263540" name="Picture 372"/>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5" y="2673"/>
              <a:ext cx="378" cy="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3541" name="Picture 37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42" y="2030"/>
              <a:ext cx="378" cy="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3542" name="Picture 37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02" y="1331"/>
              <a:ext cx="379" cy="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3543" name="Freeform 375"/>
            <p:cNvSpPr>
              <a:spLocks/>
            </p:cNvSpPr>
            <p:nvPr/>
          </p:nvSpPr>
          <p:spPr bwMode="auto">
            <a:xfrm>
              <a:off x="1796" y="1572"/>
              <a:ext cx="350" cy="421"/>
            </a:xfrm>
            <a:custGeom>
              <a:avLst/>
              <a:gdLst>
                <a:gd name="T0" fmla="*/ 307 w 308"/>
                <a:gd name="T1" fmla="*/ 337 h 338"/>
                <a:gd name="T2" fmla="*/ 0 w 308"/>
                <a:gd name="T3" fmla="*/ 42 h 338"/>
                <a:gd name="T4" fmla="*/ 0 w 308"/>
                <a:gd name="T5" fmla="*/ 0 h 338"/>
                <a:gd name="T6" fmla="*/ 307 w 308"/>
                <a:gd name="T7" fmla="*/ 295 h 338"/>
                <a:gd name="T8" fmla="*/ 307 w 308"/>
                <a:gd name="T9" fmla="*/ 337 h 338"/>
              </a:gdLst>
              <a:ahLst/>
              <a:cxnLst>
                <a:cxn ang="0">
                  <a:pos x="T0" y="T1"/>
                </a:cxn>
                <a:cxn ang="0">
                  <a:pos x="T2" y="T3"/>
                </a:cxn>
                <a:cxn ang="0">
                  <a:pos x="T4" y="T5"/>
                </a:cxn>
                <a:cxn ang="0">
                  <a:pos x="T6" y="T7"/>
                </a:cxn>
                <a:cxn ang="0">
                  <a:pos x="T8" y="T9"/>
                </a:cxn>
              </a:cxnLst>
              <a:rect l="0" t="0" r="r" b="b"/>
              <a:pathLst>
                <a:path w="308" h="338">
                  <a:moveTo>
                    <a:pt x="307" y="337"/>
                  </a:moveTo>
                  <a:lnTo>
                    <a:pt x="0" y="42"/>
                  </a:lnTo>
                  <a:lnTo>
                    <a:pt x="0" y="0"/>
                  </a:lnTo>
                  <a:lnTo>
                    <a:pt x="307" y="295"/>
                  </a:lnTo>
                  <a:lnTo>
                    <a:pt x="307" y="337"/>
                  </a:lnTo>
                </a:path>
              </a:pathLst>
            </a:custGeom>
            <a:solidFill>
              <a:srgbClr val="6C707F"/>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44" name="Freeform 376"/>
            <p:cNvSpPr>
              <a:spLocks/>
            </p:cNvSpPr>
            <p:nvPr/>
          </p:nvSpPr>
          <p:spPr bwMode="auto">
            <a:xfrm>
              <a:off x="2147" y="1944"/>
              <a:ext cx="1612" cy="51"/>
            </a:xfrm>
            <a:custGeom>
              <a:avLst/>
              <a:gdLst>
                <a:gd name="T0" fmla="*/ 1423 w 1424"/>
                <a:gd name="T1" fmla="*/ 0 h 41"/>
                <a:gd name="T2" fmla="*/ 0 w 1424"/>
                <a:gd name="T3" fmla="*/ 0 h 41"/>
                <a:gd name="T4" fmla="*/ 0 w 1424"/>
                <a:gd name="T5" fmla="*/ 40 h 41"/>
                <a:gd name="T6" fmla="*/ 1423 w 1424"/>
                <a:gd name="T7" fmla="*/ 40 h 41"/>
                <a:gd name="T8" fmla="*/ 1423 w 1424"/>
                <a:gd name="T9" fmla="*/ 0 h 41"/>
              </a:gdLst>
              <a:ahLst/>
              <a:cxnLst>
                <a:cxn ang="0">
                  <a:pos x="T0" y="T1"/>
                </a:cxn>
                <a:cxn ang="0">
                  <a:pos x="T2" y="T3"/>
                </a:cxn>
                <a:cxn ang="0">
                  <a:pos x="T4" y="T5"/>
                </a:cxn>
                <a:cxn ang="0">
                  <a:pos x="T6" y="T7"/>
                </a:cxn>
                <a:cxn ang="0">
                  <a:pos x="T8" y="T9"/>
                </a:cxn>
              </a:cxnLst>
              <a:rect l="0" t="0" r="r" b="b"/>
              <a:pathLst>
                <a:path w="1424" h="41">
                  <a:moveTo>
                    <a:pt x="1423" y="0"/>
                  </a:moveTo>
                  <a:lnTo>
                    <a:pt x="0" y="0"/>
                  </a:lnTo>
                  <a:lnTo>
                    <a:pt x="0" y="40"/>
                  </a:lnTo>
                  <a:lnTo>
                    <a:pt x="1423" y="40"/>
                  </a:lnTo>
                  <a:lnTo>
                    <a:pt x="1423" y="0"/>
                  </a:lnTo>
                </a:path>
              </a:pathLst>
            </a:custGeom>
            <a:solidFill>
              <a:srgbClr val="A4ABBF"/>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63545" name="Group 377"/>
            <p:cNvGrpSpPr>
              <a:grpSpLocks/>
            </p:cNvGrpSpPr>
            <p:nvPr/>
          </p:nvGrpSpPr>
          <p:grpSpPr bwMode="auto">
            <a:xfrm>
              <a:off x="1901" y="1586"/>
              <a:ext cx="296" cy="275"/>
              <a:chOff x="3626" y="1445"/>
              <a:chExt cx="262" cy="220"/>
            </a:xfrm>
          </p:grpSpPr>
          <p:sp>
            <p:nvSpPr>
              <p:cNvPr id="263546" name="Oval 378"/>
              <p:cNvSpPr>
                <a:spLocks noChangeArrowheads="1"/>
              </p:cNvSpPr>
              <p:nvPr/>
            </p:nvSpPr>
            <p:spPr bwMode="auto">
              <a:xfrm>
                <a:off x="3626" y="1445"/>
                <a:ext cx="62" cy="28"/>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47" name="Oval 379"/>
              <p:cNvSpPr>
                <a:spLocks noChangeArrowheads="1"/>
              </p:cNvSpPr>
              <p:nvPr/>
            </p:nvSpPr>
            <p:spPr bwMode="auto">
              <a:xfrm>
                <a:off x="3694" y="1509"/>
                <a:ext cx="60" cy="28"/>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48" name="Oval 380"/>
              <p:cNvSpPr>
                <a:spLocks noChangeArrowheads="1"/>
              </p:cNvSpPr>
              <p:nvPr/>
            </p:nvSpPr>
            <p:spPr bwMode="auto">
              <a:xfrm>
                <a:off x="3759" y="1574"/>
                <a:ext cx="62" cy="27"/>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49" name="Oval 381"/>
              <p:cNvSpPr>
                <a:spLocks noChangeArrowheads="1"/>
              </p:cNvSpPr>
              <p:nvPr/>
            </p:nvSpPr>
            <p:spPr bwMode="auto">
              <a:xfrm>
                <a:off x="3827" y="1637"/>
                <a:ext cx="61" cy="28"/>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3550" name="Group 382"/>
            <p:cNvGrpSpPr>
              <a:grpSpLocks/>
            </p:cNvGrpSpPr>
            <p:nvPr/>
          </p:nvGrpSpPr>
          <p:grpSpPr bwMode="auto">
            <a:xfrm>
              <a:off x="1895" y="2207"/>
              <a:ext cx="297" cy="275"/>
              <a:chOff x="3621" y="1943"/>
              <a:chExt cx="262" cy="220"/>
            </a:xfrm>
          </p:grpSpPr>
          <p:sp>
            <p:nvSpPr>
              <p:cNvPr id="263551" name="Oval 383"/>
              <p:cNvSpPr>
                <a:spLocks noChangeArrowheads="1"/>
              </p:cNvSpPr>
              <p:nvPr/>
            </p:nvSpPr>
            <p:spPr bwMode="auto">
              <a:xfrm>
                <a:off x="3621" y="1943"/>
                <a:ext cx="62" cy="27"/>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52" name="Oval 384"/>
              <p:cNvSpPr>
                <a:spLocks noChangeArrowheads="1"/>
              </p:cNvSpPr>
              <p:nvPr/>
            </p:nvSpPr>
            <p:spPr bwMode="auto">
              <a:xfrm>
                <a:off x="3689" y="2007"/>
                <a:ext cx="60" cy="28"/>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53" name="Oval 385"/>
              <p:cNvSpPr>
                <a:spLocks noChangeArrowheads="1"/>
              </p:cNvSpPr>
              <p:nvPr/>
            </p:nvSpPr>
            <p:spPr bwMode="auto">
              <a:xfrm>
                <a:off x="3754" y="2071"/>
                <a:ext cx="62" cy="28"/>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54" name="Oval 386"/>
              <p:cNvSpPr>
                <a:spLocks noChangeArrowheads="1"/>
              </p:cNvSpPr>
              <p:nvPr/>
            </p:nvSpPr>
            <p:spPr bwMode="auto">
              <a:xfrm>
                <a:off x="3822" y="2135"/>
                <a:ext cx="61" cy="28"/>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3555" name="Freeform 387"/>
            <p:cNvSpPr>
              <a:spLocks/>
            </p:cNvSpPr>
            <p:nvPr/>
          </p:nvSpPr>
          <p:spPr bwMode="auto">
            <a:xfrm>
              <a:off x="1796" y="2789"/>
              <a:ext cx="350" cy="421"/>
            </a:xfrm>
            <a:custGeom>
              <a:avLst/>
              <a:gdLst>
                <a:gd name="T0" fmla="*/ 307 w 308"/>
                <a:gd name="T1" fmla="*/ 337 h 338"/>
                <a:gd name="T2" fmla="*/ 0 w 308"/>
                <a:gd name="T3" fmla="*/ 41 h 338"/>
                <a:gd name="T4" fmla="*/ 0 w 308"/>
                <a:gd name="T5" fmla="*/ 0 h 338"/>
                <a:gd name="T6" fmla="*/ 307 w 308"/>
                <a:gd name="T7" fmla="*/ 295 h 338"/>
                <a:gd name="T8" fmla="*/ 307 w 308"/>
                <a:gd name="T9" fmla="*/ 337 h 338"/>
              </a:gdLst>
              <a:ahLst/>
              <a:cxnLst>
                <a:cxn ang="0">
                  <a:pos x="T0" y="T1"/>
                </a:cxn>
                <a:cxn ang="0">
                  <a:pos x="T2" y="T3"/>
                </a:cxn>
                <a:cxn ang="0">
                  <a:pos x="T4" y="T5"/>
                </a:cxn>
                <a:cxn ang="0">
                  <a:pos x="T6" y="T7"/>
                </a:cxn>
                <a:cxn ang="0">
                  <a:pos x="T8" y="T9"/>
                </a:cxn>
              </a:cxnLst>
              <a:rect l="0" t="0" r="r" b="b"/>
              <a:pathLst>
                <a:path w="308" h="338">
                  <a:moveTo>
                    <a:pt x="307" y="337"/>
                  </a:moveTo>
                  <a:lnTo>
                    <a:pt x="0" y="41"/>
                  </a:lnTo>
                  <a:lnTo>
                    <a:pt x="0" y="0"/>
                  </a:lnTo>
                  <a:lnTo>
                    <a:pt x="307" y="295"/>
                  </a:lnTo>
                  <a:lnTo>
                    <a:pt x="307" y="337"/>
                  </a:lnTo>
                </a:path>
              </a:pathLst>
            </a:custGeom>
            <a:solidFill>
              <a:srgbClr val="6C707F"/>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63556" name="Group 388"/>
            <p:cNvGrpSpPr>
              <a:grpSpLocks/>
            </p:cNvGrpSpPr>
            <p:nvPr/>
          </p:nvGrpSpPr>
          <p:grpSpPr bwMode="auto">
            <a:xfrm>
              <a:off x="1895" y="2831"/>
              <a:ext cx="297" cy="276"/>
              <a:chOff x="3621" y="2443"/>
              <a:chExt cx="262" cy="221"/>
            </a:xfrm>
          </p:grpSpPr>
          <p:sp>
            <p:nvSpPr>
              <p:cNvPr id="263557" name="Oval 389"/>
              <p:cNvSpPr>
                <a:spLocks noChangeArrowheads="1"/>
              </p:cNvSpPr>
              <p:nvPr/>
            </p:nvSpPr>
            <p:spPr bwMode="auto">
              <a:xfrm>
                <a:off x="3621" y="2443"/>
                <a:ext cx="62" cy="28"/>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58" name="Oval 390"/>
              <p:cNvSpPr>
                <a:spLocks noChangeArrowheads="1"/>
              </p:cNvSpPr>
              <p:nvPr/>
            </p:nvSpPr>
            <p:spPr bwMode="auto">
              <a:xfrm>
                <a:off x="3689" y="2507"/>
                <a:ext cx="60" cy="28"/>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59" name="Oval 391"/>
              <p:cNvSpPr>
                <a:spLocks noChangeArrowheads="1"/>
              </p:cNvSpPr>
              <p:nvPr/>
            </p:nvSpPr>
            <p:spPr bwMode="auto">
              <a:xfrm>
                <a:off x="3754" y="2571"/>
                <a:ext cx="62" cy="28"/>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60" name="Oval 392"/>
              <p:cNvSpPr>
                <a:spLocks noChangeArrowheads="1"/>
              </p:cNvSpPr>
              <p:nvPr/>
            </p:nvSpPr>
            <p:spPr bwMode="auto">
              <a:xfrm>
                <a:off x="3822" y="2636"/>
                <a:ext cx="61" cy="28"/>
              </a:xfrm>
              <a:prstGeom prst="ellipse">
                <a:avLst/>
              </a:prstGeom>
              <a:solidFill>
                <a:srgbClr val="000000"/>
              </a:solidFill>
              <a:ln w="12699">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63561" name="Line 393"/>
            <p:cNvSpPr>
              <a:spLocks noChangeShapeType="1"/>
            </p:cNvSpPr>
            <p:nvPr/>
          </p:nvSpPr>
          <p:spPr bwMode="auto">
            <a:xfrm flipH="1" flipV="1">
              <a:off x="2263" y="3667"/>
              <a:ext cx="679" cy="26"/>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62" name="Line 394"/>
            <p:cNvSpPr>
              <a:spLocks noChangeShapeType="1"/>
            </p:cNvSpPr>
            <p:nvPr/>
          </p:nvSpPr>
          <p:spPr bwMode="auto">
            <a:xfrm flipH="1">
              <a:off x="2151" y="2961"/>
              <a:ext cx="337" cy="0"/>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63" name="Line 395"/>
            <p:cNvSpPr>
              <a:spLocks noChangeShapeType="1"/>
            </p:cNvSpPr>
            <p:nvPr/>
          </p:nvSpPr>
          <p:spPr bwMode="auto">
            <a:xfrm flipH="1">
              <a:off x="2162" y="2949"/>
              <a:ext cx="2" cy="134"/>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64" name="Line 396"/>
            <p:cNvSpPr>
              <a:spLocks noChangeShapeType="1"/>
            </p:cNvSpPr>
            <p:nvPr/>
          </p:nvSpPr>
          <p:spPr bwMode="auto">
            <a:xfrm flipH="1">
              <a:off x="2158" y="3212"/>
              <a:ext cx="8" cy="362"/>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65" name="Line 397"/>
            <p:cNvSpPr>
              <a:spLocks noChangeShapeType="1"/>
            </p:cNvSpPr>
            <p:nvPr/>
          </p:nvSpPr>
          <p:spPr bwMode="auto">
            <a:xfrm flipV="1">
              <a:off x="2083" y="2254"/>
              <a:ext cx="2" cy="110"/>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66" name="Line 398"/>
            <p:cNvSpPr>
              <a:spLocks noChangeShapeType="1"/>
            </p:cNvSpPr>
            <p:nvPr/>
          </p:nvSpPr>
          <p:spPr bwMode="auto">
            <a:xfrm>
              <a:off x="2063" y="2251"/>
              <a:ext cx="317" cy="0"/>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67" name="Line 399"/>
            <p:cNvSpPr>
              <a:spLocks noChangeShapeType="1"/>
            </p:cNvSpPr>
            <p:nvPr/>
          </p:nvSpPr>
          <p:spPr bwMode="auto">
            <a:xfrm>
              <a:off x="2092" y="2523"/>
              <a:ext cx="0" cy="485"/>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63568" name="Group 400"/>
            <p:cNvGrpSpPr>
              <a:grpSpLocks/>
            </p:cNvGrpSpPr>
            <p:nvPr/>
          </p:nvGrpSpPr>
          <p:grpSpPr bwMode="auto">
            <a:xfrm>
              <a:off x="2357" y="1466"/>
              <a:ext cx="513" cy="201"/>
              <a:chOff x="4026" y="1348"/>
              <a:chExt cx="452" cy="161"/>
            </a:xfrm>
          </p:grpSpPr>
          <p:sp>
            <p:nvSpPr>
              <p:cNvPr id="263569" name="Line 401"/>
              <p:cNvSpPr>
                <a:spLocks noChangeShapeType="1"/>
              </p:cNvSpPr>
              <p:nvPr/>
            </p:nvSpPr>
            <p:spPr bwMode="auto">
              <a:xfrm flipV="1">
                <a:off x="4293" y="1348"/>
                <a:ext cx="185" cy="8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70" name="Line 402"/>
              <p:cNvSpPr>
                <a:spLocks noChangeShapeType="1"/>
              </p:cNvSpPr>
              <p:nvPr/>
            </p:nvSpPr>
            <p:spPr bwMode="auto">
              <a:xfrm>
                <a:off x="4293" y="1428"/>
                <a:ext cx="185"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71" name="Line 403"/>
              <p:cNvSpPr>
                <a:spLocks noChangeShapeType="1"/>
              </p:cNvSpPr>
              <p:nvPr/>
            </p:nvSpPr>
            <p:spPr bwMode="auto">
              <a:xfrm>
                <a:off x="4293" y="1428"/>
                <a:ext cx="185" cy="81"/>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63572" name="Group 404"/>
              <p:cNvGrpSpPr>
                <a:grpSpLocks/>
              </p:cNvGrpSpPr>
              <p:nvPr/>
            </p:nvGrpSpPr>
            <p:grpSpPr bwMode="auto">
              <a:xfrm>
                <a:off x="4026" y="1385"/>
                <a:ext cx="284" cy="105"/>
                <a:chOff x="4026" y="1385"/>
                <a:chExt cx="284" cy="105"/>
              </a:xfrm>
            </p:grpSpPr>
            <p:sp>
              <p:nvSpPr>
                <p:cNvPr id="263573" name="Freeform 405"/>
                <p:cNvSpPr>
                  <a:spLocks/>
                </p:cNvSpPr>
                <p:nvPr/>
              </p:nvSpPr>
              <p:spPr bwMode="auto">
                <a:xfrm>
                  <a:off x="4026" y="1385"/>
                  <a:ext cx="278" cy="25"/>
                </a:xfrm>
                <a:custGeom>
                  <a:avLst/>
                  <a:gdLst>
                    <a:gd name="T0" fmla="*/ 277 w 278"/>
                    <a:gd name="T1" fmla="*/ 24 h 25"/>
                    <a:gd name="T2" fmla="*/ 20 w 278"/>
                    <a:gd name="T3" fmla="*/ 24 h 25"/>
                    <a:gd name="T4" fmla="*/ 0 w 278"/>
                    <a:gd name="T5" fmla="*/ 0 h 25"/>
                    <a:gd name="T6" fmla="*/ 257 w 278"/>
                    <a:gd name="T7" fmla="*/ 0 h 25"/>
                    <a:gd name="T8" fmla="*/ 277 w 278"/>
                    <a:gd name="T9" fmla="*/ 24 h 25"/>
                  </a:gdLst>
                  <a:ahLst/>
                  <a:cxnLst>
                    <a:cxn ang="0">
                      <a:pos x="T0" y="T1"/>
                    </a:cxn>
                    <a:cxn ang="0">
                      <a:pos x="T2" y="T3"/>
                    </a:cxn>
                    <a:cxn ang="0">
                      <a:pos x="T4" y="T5"/>
                    </a:cxn>
                    <a:cxn ang="0">
                      <a:pos x="T6" y="T7"/>
                    </a:cxn>
                    <a:cxn ang="0">
                      <a:pos x="T8" y="T9"/>
                    </a:cxn>
                  </a:cxnLst>
                  <a:rect l="0" t="0" r="r" b="b"/>
                  <a:pathLst>
                    <a:path w="278" h="25">
                      <a:moveTo>
                        <a:pt x="277" y="24"/>
                      </a:moveTo>
                      <a:lnTo>
                        <a:pt x="20" y="24"/>
                      </a:lnTo>
                      <a:lnTo>
                        <a:pt x="0" y="0"/>
                      </a:lnTo>
                      <a:lnTo>
                        <a:pt x="257" y="0"/>
                      </a:lnTo>
                      <a:lnTo>
                        <a:pt x="277" y="24"/>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74" name="Freeform 406"/>
                <p:cNvSpPr>
                  <a:spLocks/>
                </p:cNvSpPr>
                <p:nvPr/>
              </p:nvSpPr>
              <p:spPr bwMode="auto">
                <a:xfrm>
                  <a:off x="4026" y="1385"/>
                  <a:ext cx="17" cy="99"/>
                </a:xfrm>
                <a:custGeom>
                  <a:avLst/>
                  <a:gdLst>
                    <a:gd name="T0" fmla="*/ 16 w 17"/>
                    <a:gd name="T1" fmla="*/ 24 h 99"/>
                    <a:gd name="T2" fmla="*/ 16 w 17"/>
                    <a:gd name="T3" fmla="*/ 98 h 99"/>
                    <a:gd name="T4" fmla="*/ 0 w 17"/>
                    <a:gd name="T5" fmla="*/ 73 h 99"/>
                    <a:gd name="T6" fmla="*/ 0 w 17"/>
                    <a:gd name="T7" fmla="*/ 0 h 99"/>
                    <a:gd name="T8" fmla="*/ 16 w 17"/>
                    <a:gd name="T9" fmla="*/ 24 h 99"/>
                  </a:gdLst>
                  <a:ahLst/>
                  <a:cxnLst>
                    <a:cxn ang="0">
                      <a:pos x="T0" y="T1"/>
                    </a:cxn>
                    <a:cxn ang="0">
                      <a:pos x="T2" y="T3"/>
                    </a:cxn>
                    <a:cxn ang="0">
                      <a:pos x="T4" y="T5"/>
                    </a:cxn>
                    <a:cxn ang="0">
                      <a:pos x="T6" y="T7"/>
                    </a:cxn>
                    <a:cxn ang="0">
                      <a:pos x="T8" y="T9"/>
                    </a:cxn>
                  </a:cxnLst>
                  <a:rect l="0" t="0" r="r" b="b"/>
                  <a:pathLst>
                    <a:path w="17" h="99">
                      <a:moveTo>
                        <a:pt x="16" y="24"/>
                      </a:moveTo>
                      <a:lnTo>
                        <a:pt x="16" y="98"/>
                      </a:lnTo>
                      <a:lnTo>
                        <a:pt x="0" y="73"/>
                      </a:lnTo>
                      <a:lnTo>
                        <a:pt x="0" y="0"/>
                      </a:lnTo>
                      <a:lnTo>
                        <a:pt x="16" y="24"/>
                      </a:lnTo>
                    </a:path>
                  </a:pathLst>
                </a:custGeom>
                <a:solidFill>
                  <a:srgbClr val="716759"/>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75" name="Freeform 407"/>
                <p:cNvSpPr>
                  <a:spLocks/>
                </p:cNvSpPr>
                <p:nvPr/>
              </p:nvSpPr>
              <p:spPr bwMode="auto">
                <a:xfrm>
                  <a:off x="4043" y="1411"/>
                  <a:ext cx="267" cy="73"/>
                </a:xfrm>
                <a:custGeom>
                  <a:avLst/>
                  <a:gdLst>
                    <a:gd name="T0" fmla="*/ 0 w 267"/>
                    <a:gd name="T1" fmla="*/ 72 h 73"/>
                    <a:gd name="T2" fmla="*/ 266 w 267"/>
                    <a:gd name="T3" fmla="*/ 72 h 73"/>
                    <a:gd name="T4" fmla="*/ 266 w 267"/>
                    <a:gd name="T5" fmla="*/ 0 h 73"/>
                    <a:gd name="T6" fmla="*/ 0 w 267"/>
                    <a:gd name="T7" fmla="*/ 0 h 73"/>
                    <a:gd name="T8" fmla="*/ 0 w 267"/>
                    <a:gd name="T9" fmla="*/ 72 h 73"/>
                  </a:gdLst>
                  <a:ahLst/>
                  <a:cxnLst>
                    <a:cxn ang="0">
                      <a:pos x="T0" y="T1"/>
                    </a:cxn>
                    <a:cxn ang="0">
                      <a:pos x="T2" y="T3"/>
                    </a:cxn>
                    <a:cxn ang="0">
                      <a:pos x="T4" y="T5"/>
                    </a:cxn>
                    <a:cxn ang="0">
                      <a:pos x="T6" y="T7"/>
                    </a:cxn>
                    <a:cxn ang="0">
                      <a:pos x="T8" y="T9"/>
                    </a:cxn>
                  </a:cxnLst>
                  <a:rect l="0" t="0" r="r" b="b"/>
                  <a:pathLst>
                    <a:path w="267" h="73">
                      <a:moveTo>
                        <a:pt x="0" y="72"/>
                      </a:moveTo>
                      <a:lnTo>
                        <a:pt x="266" y="72"/>
                      </a:lnTo>
                      <a:lnTo>
                        <a:pt x="266" y="0"/>
                      </a:lnTo>
                      <a:lnTo>
                        <a:pt x="0" y="0"/>
                      </a:lnTo>
                      <a:lnTo>
                        <a:pt x="0" y="72"/>
                      </a:lnTo>
                    </a:path>
                  </a:pathLst>
                </a:custGeom>
                <a:solidFill>
                  <a:srgbClr val="BCB7A4"/>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76" name="Freeform 408"/>
                <p:cNvSpPr>
                  <a:spLocks/>
                </p:cNvSpPr>
                <p:nvPr/>
              </p:nvSpPr>
              <p:spPr bwMode="auto">
                <a:xfrm>
                  <a:off x="4187" y="142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77" name="Freeform 409"/>
                <p:cNvSpPr>
                  <a:spLocks/>
                </p:cNvSpPr>
                <p:nvPr/>
              </p:nvSpPr>
              <p:spPr bwMode="auto">
                <a:xfrm>
                  <a:off x="4056" y="1421"/>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365FB"/>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78" name="Freeform 410"/>
                <p:cNvSpPr>
                  <a:spLocks/>
                </p:cNvSpPr>
                <p:nvPr/>
              </p:nvSpPr>
              <p:spPr bwMode="auto">
                <a:xfrm>
                  <a:off x="4057"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79" name="Freeform 411"/>
                <p:cNvSpPr>
                  <a:spLocks/>
                </p:cNvSpPr>
                <p:nvPr/>
              </p:nvSpPr>
              <p:spPr bwMode="auto">
                <a:xfrm>
                  <a:off x="4077"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80" name="Freeform 412"/>
                <p:cNvSpPr>
                  <a:spLocks/>
                </p:cNvSpPr>
                <p:nvPr/>
              </p:nvSpPr>
              <p:spPr bwMode="auto">
                <a:xfrm>
                  <a:off x="4219"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81" name="Freeform 413"/>
                <p:cNvSpPr>
                  <a:spLocks/>
                </p:cNvSpPr>
                <p:nvPr/>
              </p:nvSpPr>
              <p:spPr bwMode="auto">
                <a:xfrm>
                  <a:off x="4210" y="142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82" name="Line 414"/>
                <p:cNvSpPr>
                  <a:spLocks noChangeShapeType="1"/>
                </p:cNvSpPr>
                <p:nvPr/>
              </p:nvSpPr>
              <p:spPr bwMode="auto">
                <a:xfrm>
                  <a:off x="4061" y="1458"/>
                  <a:ext cx="161"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83" name="Line 415"/>
                <p:cNvSpPr>
                  <a:spLocks noChangeShapeType="1"/>
                </p:cNvSpPr>
                <p:nvPr/>
              </p:nvSpPr>
              <p:spPr bwMode="auto">
                <a:xfrm>
                  <a:off x="4112" y="1430"/>
                  <a:ext cx="67"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584" name="Freeform 416"/>
                <p:cNvSpPr>
                  <a:spLocks/>
                </p:cNvSpPr>
                <p:nvPr/>
              </p:nvSpPr>
              <p:spPr bwMode="auto">
                <a:xfrm>
                  <a:off x="4087"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85" name="Freeform 417"/>
                <p:cNvSpPr>
                  <a:spLocks/>
                </p:cNvSpPr>
                <p:nvPr/>
              </p:nvSpPr>
              <p:spPr bwMode="auto">
                <a:xfrm>
                  <a:off x="4096"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86" name="Freeform 418"/>
                <p:cNvSpPr>
                  <a:spLocks/>
                </p:cNvSpPr>
                <p:nvPr/>
              </p:nvSpPr>
              <p:spPr bwMode="auto">
                <a:xfrm>
                  <a:off x="4108"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87" name="Freeform 419"/>
                <p:cNvSpPr>
                  <a:spLocks/>
                </p:cNvSpPr>
                <p:nvPr/>
              </p:nvSpPr>
              <p:spPr bwMode="auto">
                <a:xfrm>
                  <a:off x="4118"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88" name="Freeform 420"/>
                <p:cNvSpPr>
                  <a:spLocks/>
                </p:cNvSpPr>
                <p:nvPr/>
              </p:nvSpPr>
              <p:spPr bwMode="auto">
                <a:xfrm>
                  <a:off x="4128"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89" name="Freeform 421"/>
                <p:cNvSpPr>
                  <a:spLocks/>
                </p:cNvSpPr>
                <p:nvPr/>
              </p:nvSpPr>
              <p:spPr bwMode="auto">
                <a:xfrm>
                  <a:off x="4139"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90" name="Freeform 422"/>
                <p:cNvSpPr>
                  <a:spLocks/>
                </p:cNvSpPr>
                <p:nvPr/>
              </p:nvSpPr>
              <p:spPr bwMode="auto">
                <a:xfrm>
                  <a:off x="4150"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91" name="Freeform 423"/>
                <p:cNvSpPr>
                  <a:spLocks/>
                </p:cNvSpPr>
                <p:nvPr/>
              </p:nvSpPr>
              <p:spPr bwMode="auto">
                <a:xfrm>
                  <a:off x="4160"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92" name="Freeform 424"/>
                <p:cNvSpPr>
                  <a:spLocks/>
                </p:cNvSpPr>
                <p:nvPr/>
              </p:nvSpPr>
              <p:spPr bwMode="auto">
                <a:xfrm>
                  <a:off x="4171"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93" name="Freeform 425"/>
                <p:cNvSpPr>
                  <a:spLocks/>
                </p:cNvSpPr>
                <p:nvPr/>
              </p:nvSpPr>
              <p:spPr bwMode="auto">
                <a:xfrm>
                  <a:off x="4182"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94" name="Freeform 426"/>
                <p:cNvSpPr>
                  <a:spLocks/>
                </p:cNvSpPr>
                <p:nvPr/>
              </p:nvSpPr>
              <p:spPr bwMode="auto">
                <a:xfrm>
                  <a:off x="4192"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595" name="Freeform 427"/>
                <p:cNvSpPr>
                  <a:spLocks/>
                </p:cNvSpPr>
                <p:nvPr/>
              </p:nvSpPr>
              <p:spPr bwMode="auto">
                <a:xfrm>
                  <a:off x="4203"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63596" name="Group 428"/>
                <p:cNvGrpSpPr>
                  <a:grpSpLocks/>
                </p:cNvGrpSpPr>
                <p:nvPr/>
              </p:nvGrpSpPr>
              <p:grpSpPr bwMode="auto">
                <a:xfrm>
                  <a:off x="4246" y="1421"/>
                  <a:ext cx="60" cy="63"/>
                  <a:chOff x="4246" y="1421"/>
                  <a:chExt cx="60" cy="63"/>
                </a:xfrm>
              </p:grpSpPr>
              <p:grpSp>
                <p:nvGrpSpPr>
                  <p:cNvPr id="263597" name="Group 429"/>
                  <p:cNvGrpSpPr>
                    <a:grpSpLocks/>
                  </p:cNvGrpSpPr>
                  <p:nvPr/>
                </p:nvGrpSpPr>
                <p:grpSpPr bwMode="auto">
                  <a:xfrm>
                    <a:off x="4246" y="1421"/>
                    <a:ext cx="21" cy="28"/>
                    <a:chOff x="4246" y="1421"/>
                    <a:chExt cx="21" cy="28"/>
                  </a:xfrm>
                </p:grpSpPr>
                <p:grpSp>
                  <p:nvGrpSpPr>
                    <p:cNvPr id="263598" name="Group 430"/>
                    <p:cNvGrpSpPr>
                      <a:grpSpLocks/>
                    </p:cNvGrpSpPr>
                    <p:nvPr/>
                  </p:nvGrpSpPr>
                  <p:grpSpPr bwMode="auto">
                    <a:xfrm>
                      <a:off x="4246" y="1421"/>
                      <a:ext cx="18" cy="27"/>
                      <a:chOff x="4246" y="1421"/>
                      <a:chExt cx="18" cy="27"/>
                    </a:xfrm>
                  </p:grpSpPr>
                  <p:sp>
                    <p:nvSpPr>
                      <p:cNvPr id="263599" name="Freeform 431"/>
                      <p:cNvSpPr>
                        <a:spLocks/>
                      </p:cNvSpPr>
                      <p:nvPr/>
                    </p:nvSpPr>
                    <p:spPr bwMode="auto">
                      <a:xfrm>
                        <a:off x="4247"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00" name="Freeform 432"/>
                      <p:cNvSpPr>
                        <a:spLocks/>
                      </p:cNvSpPr>
                      <p:nvPr/>
                    </p:nvSpPr>
                    <p:spPr bwMode="auto">
                      <a:xfrm>
                        <a:off x="4246" y="1421"/>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01" name="Group 433"/>
                    <p:cNvGrpSpPr>
                      <a:grpSpLocks/>
                    </p:cNvGrpSpPr>
                    <p:nvPr/>
                  </p:nvGrpSpPr>
                  <p:grpSpPr bwMode="auto">
                    <a:xfrm>
                      <a:off x="4248" y="1422"/>
                      <a:ext cx="19" cy="26"/>
                      <a:chOff x="4248" y="1422"/>
                      <a:chExt cx="19" cy="26"/>
                    </a:xfrm>
                  </p:grpSpPr>
                  <p:sp>
                    <p:nvSpPr>
                      <p:cNvPr id="263602" name="Freeform 434"/>
                      <p:cNvSpPr>
                        <a:spLocks/>
                      </p:cNvSpPr>
                      <p:nvPr/>
                    </p:nvSpPr>
                    <p:spPr bwMode="auto">
                      <a:xfrm>
                        <a:off x="4250" y="1424"/>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03" name="Freeform 435"/>
                      <p:cNvSpPr>
                        <a:spLocks/>
                      </p:cNvSpPr>
                      <p:nvPr/>
                    </p:nvSpPr>
                    <p:spPr bwMode="auto">
                      <a:xfrm>
                        <a:off x="4248"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604" name="Freeform 436"/>
                    <p:cNvSpPr>
                      <a:spLocks/>
                    </p:cNvSpPr>
                    <p:nvPr/>
                  </p:nvSpPr>
                  <p:spPr bwMode="auto">
                    <a:xfrm>
                      <a:off x="4248" y="1424"/>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05" name="Group 437"/>
                  <p:cNvGrpSpPr>
                    <a:grpSpLocks/>
                  </p:cNvGrpSpPr>
                  <p:nvPr/>
                </p:nvGrpSpPr>
                <p:grpSpPr bwMode="auto">
                  <a:xfrm>
                    <a:off x="4246" y="1454"/>
                    <a:ext cx="21" cy="30"/>
                    <a:chOff x="4246" y="1454"/>
                    <a:chExt cx="21" cy="30"/>
                  </a:xfrm>
                </p:grpSpPr>
                <p:grpSp>
                  <p:nvGrpSpPr>
                    <p:cNvPr id="263606" name="Group 438"/>
                    <p:cNvGrpSpPr>
                      <a:grpSpLocks/>
                    </p:cNvGrpSpPr>
                    <p:nvPr/>
                  </p:nvGrpSpPr>
                  <p:grpSpPr bwMode="auto">
                    <a:xfrm>
                      <a:off x="4246" y="1454"/>
                      <a:ext cx="18" cy="26"/>
                      <a:chOff x="4246" y="1454"/>
                      <a:chExt cx="18" cy="26"/>
                    </a:xfrm>
                  </p:grpSpPr>
                  <p:sp>
                    <p:nvSpPr>
                      <p:cNvPr id="263607" name="Freeform 439"/>
                      <p:cNvSpPr>
                        <a:spLocks/>
                      </p:cNvSpPr>
                      <p:nvPr/>
                    </p:nvSpPr>
                    <p:spPr bwMode="auto">
                      <a:xfrm>
                        <a:off x="4247" y="1455"/>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08" name="Freeform 440"/>
                      <p:cNvSpPr>
                        <a:spLocks/>
                      </p:cNvSpPr>
                      <p:nvPr/>
                    </p:nvSpPr>
                    <p:spPr bwMode="auto">
                      <a:xfrm>
                        <a:off x="4246" y="145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09" name="Group 441"/>
                    <p:cNvGrpSpPr>
                      <a:grpSpLocks/>
                    </p:cNvGrpSpPr>
                    <p:nvPr/>
                  </p:nvGrpSpPr>
                  <p:grpSpPr bwMode="auto">
                    <a:xfrm>
                      <a:off x="4248" y="1458"/>
                      <a:ext cx="19" cy="26"/>
                      <a:chOff x="4248" y="1458"/>
                      <a:chExt cx="19" cy="26"/>
                    </a:xfrm>
                  </p:grpSpPr>
                  <p:sp>
                    <p:nvSpPr>
                      <p:cNvPr id="263610" name="Freeform 442"/>
                      <p:cNvSpPr>
                        <a:spLocks/>
                      </p:cNvSpPr>
                      <p:nvPr/>
                    </p:nvSpPr>
                    <p:spPr bwMode="auto">
                      <a:xfrm>
                        <a:off x="4250" y="1458"/>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11" name="Freeform 443"/>
                      <p:cNvSpPr>
                        <a:spLocks/>
                      </p:cNvSpPr>
                      <p:nvPr/>
                    </p:nvSpPr>
                    <p:spPr bwMode="auto">
                      <a:xfrm>
                        <a:off x="4248" y="145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612" name="Freeform 444"/>
                    <p:cNvSpPr>
                      <a:spLocks/>
                    </p:cNvSpPr>
                    <p:nvPr/>
                  </p:nvSpPr>
                  <p:spPr bwMode="auto">
                    <a:xfrm>
                      <a:off x="4248" y="1458"/>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13" name="Group 445"/>
                  <p:cNvGrpSpPr>
                    <a:grpSpLocks/>
                  </p:cNvGrpSpPr>
                  <p:nvPr/>
                </p:nvGrpSpPr>
                <p:grpSpPr bwMode="auto">
                  <a:xfrm>
                    <a:off x="4266" y="1421"/>
                    <a:ext cx="20" cy="28"/>
                    <a:chOff x="4266" y="1421"/>
                    <a:chExt cx="20" cy="28"/>
                  </a:xfrm>
                </p:grpSpPr>
                <p:grpSp>
                  <p:nvGrpSpPr>
                    <p:cNvPr id="263614" name="Group 446"/>
                    <p:cNvGrpSpPr>
                      <a:grpSpLocks/>
                    </p:cNvGrpSpPr>
                    <p:nvPr/>
                  </p:nvGrpSpPr>
                  <p:grpSpPr bwMode="auto">
                    <a:xfrm>
                      <a:off x="4266" y="1421"/>
                      <a:ext cx="17" cy="27"/>
                      <a:chOff x="4266" y="1421"/>
                      <a:chExt cx="17" cy="27"/>
                    </a:xfrm>
                  </p:grpSpPr>
                  <p:sp>
                    <p:nvSpPr>
                      <p:cNvPr id="263615" name="Freeform 447"/>
                      <p:cNvSpPr>
                        <a:spLocks/>
                      </p:cNvSpPr>
                      <p:nvPr/>
                    </p:nvSpPr>
                    <p:spPr bwMode="auto">
                      <a:xfrm>
                        <a:off x="4266"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16" name="Freeform 448"/>
                      <p:cNvSpPr>
                        <a:spLocks/>
                      </p:cNvSpPr>
                      <p:nvPr/>
                    </p:nvSpPr>
                    <p:spPr bwMode="auto">
                      <a:xfrm>
                        <a:off x="4266" y="1421"/>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17" name="Group 449"/>
                    <p:cNvGrpSpPr>
                      <a:grpSpLocks/>
                    </p:cNvGrpSpPr>
                    <p:nvPr/>
                  </p:nvGrpSpPr>
                  <p:grpSpPr bwMode="auto">
                    <a:xfrm>
                      <a:off x="4267" y="1422"/>
                      <a:ext cx="19" cy="26"/>
                      <a:chOff x="4267" y="1422"/>
                      <a:chExt cx="19" cy="26"/>
                    </a:xfrm>
                  </p:grpSpPr>
                  <p:sp>
                    <p:nvSpPr>
                      <p:cNvPr id="263618" name="Freeform 450"/>
                      <p:cNvSpPr>
                        <a:spLocks/>
                      </p:cNvSpPr>
                      <p:nvPr/>
                    </p:nvSpPr>
                    <p:spPr bwMode="auto">
                      <a:xfrm>
                        <a:off x="4269" y="1424"/>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19" name="Freeform 451"/>
                      <p:cNvSpPr>
                        <a:spLocks/>
                      </p:cNvSpPr>
                      <p:nvPr/>
                    </p:nvSpPr>
                    <p:spPr bwMode="auto">
                      <a:xfrm>
                        <a:off x="4267"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620" name="Freeform 452"/>
                    <p:cNvSpPr>
                      <a:spLocks/>
                    </p:cNvSpPr>
                    <p:nvPr/>
                  </p:nvSpPr>
                  <p:spPr bwMode="auto">
                    <a:xfrm>
                      <a:off x="4269" y="1424"/>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21" name="Group 453"/>
                  <p:cNvGrpSpPr>
                    <a:grpSpLocks/>
                  </p:cNvGrpSpPr>
                  <p:nvPr/>
                </p:nvGrpSpPr>
                <p:grpSpPr bwMode="auto">
                  <a:xfrm>
                    <a:off x="4266" y="1454"/>
                    <a:ext cx="20" cy="30"/>
                    <a:chOff x="4266" y="1454"/>
                    <a:chExt cx="20" cy="30"/>
                  </a:xfrm>
                </p:grpSpPr>
                <p:grpSp>
                  <p:nvGrpSpPr>
                    <p:cNvPr id="263622" name="Group 454"/>
                    <p:cNvGrpSpPr>
                      <a:grpSpLocks/>
                    </p:cNvGrpSpPr>
                    <p:nvPr/>
                  </p:nvGrpSpPr>
                  <p:grpSpPr bwMode="auto">
                    <a:xfrm>
                      <a:off x="4266" y="1454"/>
                      <a:ext cx="17" cy="26"/>
                      <a:chOff x="4266" y="1454"/>
                      <a:chExt cx="17" cy="26"/>
                    </a:xfrm>
                  </p:grpSpPr>
                  <p:sp>
                    <p:nvSpPr>
                      <p:cNvPr id="263623" name="Freeform 455"/>
                      <p:cNvSpPr>
                        <a:spLocks/>
                      </p:cNvSpPr>
                      <p:nvPr/>
                    </p:nvSpPr>
                    <p:spPr bwMode="auto">
                      <a:xfrm>
                        <a:off x="4266" y="1455"/>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24" name="Freeform 456"/>
                      <p:cNvSpPr>
                        <a:spLocks/>
                      </p:cNvSpPr>
                      <p:nvPr/>
                    </p:nvSpPr>
                    <p:spPr bwMode="auto">
                      <a:xfrm>
                        <a:off x="4266" y="145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25" name="Group 457"/>
                    <p:cNvGrpSpPr>
                      <a:grpSpLocks/>
                    </p:cNvGrpSpPr>
                    <p:nvPr/>
                  </p:nvGrpSpPr>
                  <p:grpSpPr bwMode="auto">
                    <a:xfrm>
                      <a:off x="4267" y="1458"/>
                      <a:ext cx="19" cy="26"/>
                      <a:chOff x="4267" y="1458"/>
                      <a:chExt cx="19" cy="26"/>
                    </a:xfrm>
                  </p:grpSpPr>
                  <p:sp>
                    <p:nvSpPr>
                      <p:cNvPr id="263626" name="Freeform 458"/>
                      <p:cNvSpPr>
                        <a:spLocks/>
                      </p:cNvSpPr>
                      <p:nvPr/>
                    </p:nvSpPr>
                    <p:spPr bwMode="auto">
                      <a:xfrm>
                        <a:off x="4269" y="1458"/>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27" name="Freeform 459"/>
                      <p:cNvSpPr>
                        <a:spLocks/>
                      </p:cNvSpPr>
                      <p:nvPr/>
                    </p:nvSpPr>
                    <p:spPr bwMode="auto">
                      <a:xfrm>
                        <a:off x="4267" y="145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628" name="Freeform 460"/>
                    <p:cNvSpPr>
                      <a:spLocks/>
                    </p:cNvSpPr>
                    <p:nvPr/>
                  </p:nvSpPr>
                  <p:spPr bwMode="auto">
                    <a:xfrm>
                      <a:off x="4269" y="1458"/>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29" name="Group 461"/>
                  <p:cNvGrpSpPr>
                    <a:grpSpLocks/>
                  </p:cNvGrpSpPr>
                  <p:nvPr/>
                </p:nvGrpSpPr>
                <p:grpSpPr bwMode="auto">
                  <a:xfrm>
                    <a:off x="4285" y="1421"/>
                    <a:ext cx="21" cy="28"/>
                    <a:chOff x="4285" y="1421"/>
                    <a:chExt cx="21" cy="28"/>
                  </a:xfrm>
                </p:grpSpPr>
                <p:grpSp>
                  <p:nvGrpSpPr>
                    <p:cNvPr id="263630" name="Group 462"/>
                    <p:cNvGrpSpPr>
                      <a:grpSpLocks/>
                    </p:cNvGrpSpPr>
                    <p:nvPr/>
                  </p:nvGrpSpPr>
                  <p:grpSpPr bwMode="auto">
                    <a:xfrm>
                      <a:off x="4285" y="1421"/>
                      <a:ext cx="18" cy="27"/>
                      <a:chOff x="4285" y="1421"/>
                      <a:chExt cx="18" cy="27"/>
                    </a:xfrm>
                  </p:grpSpPr>
                  <p:sp>
                    <p:nvSpPr>
                      <p:cNvPr id="263631" name="Freeform 463"/>
                      <p:cNvSpPr>
                        <a:spLocks/>
                      </p:cNvSpPr>
                      <p:nvPr/>
                    </p:nvSpPr>
                    <p:spPr bwMode="auto">
                      <a:xfrm>
                        <a:off x="4286"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32" name="Freeform 464"/>
                      <p:cNvSpPr>
                        <a:spLocks/>
                      </p:cNvSpPr>
                      <p:nvPr/>
                    </p:nvSpPr>
                    <p:spPr bwMode="auto">
                      <a:xfrm>
                        <a:off x="4285" y="1421"/>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33" name="Group 465"/>
                    <p:cNvGrpSpPr>
                      <a:grpSpLocks/>
                    </p:cNvGrpSpPr>
                    <p:nvPr/>
                  </p:nvGrpSpPr>
                  <p:grpSpPr bwMode="auto">
                    <a:xfrm>
                      <a:off x="4286" y="1422"/>
                      <a:ext cx="20" cy="26"/>
                      <a:chOff x="4286" y="1422"/>
                      <a:chExt cx="20" cy="26"/>
                    </a:xfrm>
                  </p:grpSpPr>
                  <p:sp>
                    <p:nvSpPr>
                      <p:cNvPr id="263634" name="Freeform 466"/>
                      <p:cNvSpPr>
                        <a:spLocks/>
                      </p:cNvSpPr>
                      <p:nvPr/>
                    </p:nvSpPr>
                    <p:spPr bwMode="auto">
                      <a:xfrm>
                        <a:off x="4289" y="1424"/>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35" name="Freeform 467"/>
                      <p:cNvSpPr>
                        <a:spLocks/>
                      </p:cNvSpPr>
                      <p:nvPr/>
                    </p:nvSpPr>
                    <p:spPr bwMode="auto">
                      <a:xfrm>
                        <a:off x="4286"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636" name="Freeform 468"/>
                    <p:cNvSpPr>
                      <a:spLocks/>
                    </p:cNvSpPr>
                    <p:nvPr/>
                  </p:nvSpPr>
                  <p:spPr bwMode="auto">
                    <a:xfrm>
                      <a:off x="4286" y="1424"/>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37" name="Group 469"/>
                  <p:cNvGrpSpPr>
                    <a:grpSpLocks/>
                  </p:cNvGrpSpPr>
                  <p:nvPr/>
                </p:nvGrpSpPr>
                <p:grpSpPr bwMode="auto">
                  <a:xfrm>
                    <a:off x="4285" y="1454"/>
                    <a:ext cx="21" cy="30"/>
                    <a:chOff x="4285" y="1454"/>
                    <a:chExt cx="21" cy="30"/>
                  </a:xfrm>
                </p:grpSpPr>
                <p:grpSp>
                  <p:nvGrpSpPr>
                    <p:cNvPr id="263638" name="Group 470"/>
                    <p:cNvGrpSpPr>
                      <a:grpSpLocks/>
                    </p:cNvGrpSpPr>
                    <p:nvPr/>
                  </p:nvGrpSpPr>
                  <p:grpSpPr bwMode="auto">
                    <a:xfrm>
                      <a:off x="4285" y="1454"/>
                      <a:ext cx="18" cy="26"/>
                      <a:chOff x="4285" y="1454"/>
                      <a:chExt cx="18" cy="26"/>
                    </a:xfrm>
                  </p:grpSpPr>
                  <p:sp>
                    <p:nvSpPr>
                      <p:cNvPr id="263639" name="Freeform 471"/>
                      <p:cNvSpPr>
                        <a:spLocks/>
                      </p:cNvSpPr>
                      <p:nvPr/>
                    </p:nvSpPr>
                    <p:spPr bwMode="auto">
                      <a:xfrm>
                        <a:off x="4286" y="1455"/>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40" name="Freeform 472"/>
                      <p:cNvSpPr>
                        <a:spLocks/>
                      </p:cNvSpPr>
                      <p:nvPr/>
                    </p:nvSpPr>
                    <p:spPr bwMode="auto">
                      <a:xfrm>
                        <a:off x="4285" y="145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641" name="Group 473"/>
                    <p:cNvGrpSpPr>
                      <a:grpSpLocks/>
                    </p:cNvGrpSpPr>
                    <p:nvPr/>
                  </p:nvGrpSpPr>
                  <p:grpSpPr bwMode="auto">
                    <a:xfrm>
                      <a:off x="4286" y="1458"/>
                      <a:ext cx="20" cy="26"/>
                      <a:chOff x="4286" y="1458"/>
                      <a:chExt cx="20" cy="26"/>
                    </a:xfrm>
                  </p:grpSpPr>
                  <p:sp>
                    <p:nvSpPr>
                      <p:cNvPr id="263642" name="Freeform 474"/>
                      <p:cNvSpPr>
                        <a:spLocks/>
                      </p:cNvSpPr>
                      <p:nvPr/>
                    </p:nvSpPr>
                    <p:spPr bwMode="auto">
                      <a:xfrm>
                        <a:off x="4289" y="1458"/>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43" name="Freeform 475"/>
                      <p:cNvSpPr>
                        <a:spLocks/>
                      </p:cNvSpPr>
                      <p:nvPr/>
                    </p:nvSpPr>
                    <p:spPr bwMode="auto">
                      <a:xfrm>
                        <a:off x="4286" y="145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644" name="Freeform 476"/>
                    <p:cNvSpPr>
                      <a:spLocks/>
                    </p:cNvSpPr>
                    <p:nvPr/>
                  </p:nvSpPr>
                  <p:spPr bwMode="auto">
                    <a:xfrm>
                      <a:off x="4286" y="1458"/>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sp>
          <p:nvSpPr>
            <p:cNvPr id="263646" name="Freeform 478"/>
            <p:cNvSpPr>
              <a:spLocks/>
            </p:cNvSpPr>
            <p:nvPr/>
          </p:nvSpPr>
          <p:spPr bwMode="auto">
            <a:xfrm>
              <a:off x="2147" y="2549"/>
              <a:ext cx="1612" cy="50"/>
            </a:xfrm>
            <a:custGeom>
              <a:avLst/>
              <a:gdLst>
                <a:gd name="T0" fmla="*/ 1423 w 1424"/>
                <a:gd name="T1" fmla="*/ 0 h 40"/>
                <a:gd name="T2" fmla="*/ 0 w 1424"/>
                <a:gd name="T3" fmla="*/ 0 h 40"/>
                <a:gd name="T4" fmla="*/ 0 w 1424"/>
                <a:gd name="T5" fmla="*/ 39 h 40"/>
                <a:gd name="T6" fmla="*/ 1423 w 1424"/>
                <a:gd name="T7" fmla="*/ 39 h 40"/>
                <a:gd name="T8" fmla="*/ 1423 w 1424"/>
                <a:gd name="T9" fmla="*/ 0 h 40"/>
              </a:gdLst>
              <a:ahLst/>
              <a:cxnLst>
                <a:cxn ang="0">
                  <a:pos x="T0" y="T1"/>
                </a:cxn>
                <a:cxn ang="0">
                  <a:pos x="T2" y="T3"/>
                </a:cxn>
                <a:cxn ang="0">
                  <a:pos x="T4" y="T5"/>
                </a:cxn>
                <a:cxn ang="0">
                  <a:pos x="T6" y="T7"/>
                </a:cxn>
                <a:cxn ang="0">
                  <a:pos x="T8" y="T9"/>
                </a:cxn>
              </a:cxnLst>
              <a:rect l="0" t="0" r="r" b="b"/>
              <a:pathLst>
                <a:path w="1424" h="40">
                  <a:moveTo>
                    <a:pt x="1423" y="0"/>
                  </a:moveTo>
                  <a:lnTo>
                    <a:pt x="0" y="0"/>
                  </a:lnTo>
                  <a:lnTo>
                    <a:pt x="0" y="39"/>
                  </a:lnTo>
                  <a:lnTo>
                    <a:pt x="1423" y="39"/>
                  </a:lnTo>
                  <a:lnTo>
                    <a:pt x="1423" y="0"/>
                  </a:lnTo>
                </a:path>
              </a:pathLst>
            </a:custGeom>
            <a:solidFill>
              <a:srgbClr val="A4ABBF"/>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47" name="Freeform 479"/>
            <p:cNvSpPr>
              <a:spLocks/>
            </p:cNvSpPr>
            <p:nvPr/>
          </p:nvSpPr>
          <p:spPr bwMode="auto">
            <a:xfrm>
              <a:off x="2147" y="3160"/>
              <a:ext cx="1612" cy="51"/>
            </a:xfrm>
            <a:custGeom>
              <a:avLst/>
              <a:gdLst>
                <a:gd name="T0" fmla="*/ 1423 w 1424"/>
                <a:gd name="T1" fmla="*/ 0 h 41"/>
                <a:gd name="T2" fmla="*/ 0 w 1424"/>
                <a:gd name="T3" fmla="*/ 0 h 41"/>
                <a:gd name="T4" fmla="*/ 0 w 1424"/>
                <a:gd name="T5" fmla="*/ 40 h 41"/>
                <a:gd name="T6" fmla="*/ 1423 w 1424"/>
                <a:gd name="T7" fmla="*/ 40 h 41"/>
                <a:gd name="T8" fmla="*/ 1423 w 1424"/>
                <a:gd name="T9" fmla="*/ 0 h 41"/>
              </a:gdLst>
              <a:ahLst/>
              <a:cxnLst>
                <a:cxn ang="0">
                  <a:pos x="T0" y="T1"/>
                </a:cxn>
                <a:cxn ang="0">
                  <a:pos x="T2" y="T3"/>
                </a:cxn>
                <a:cxn ang="0">
                  <a:pos x="T4" y="T5"/>
                </a:cxn>
                <a:cxn ang="0">
                  <a:pos x="T6" y="T7"/>
                </a:cxn>
                <a:cxn ang="0">
                  <a:pos x="T8" y="T9"/>
                </a:cxn>
              </a:cxnLst>
              <a:rect l="0" t="0" r="r" b="b"/>
              <a:pathLst>
                <a:path w="1424" h="41">
                  <a:moveTo>
                    <a:pt x="1423" y="0"/>
                  </a:moveTo>
                  <a:lnTo>
                    <a:pt x="0" y="0"/>
                  </a:lnTo>
                  <a:lnTo>
                    <a:pt x="0" y="40"/>
                  </a:lnTo>
                  <a:lnTo>
                    <a:pt x="1423" y="40"/>
                  </a:lnTo>
                  <a:lnTo>
                    <a:pt x="1423" y="0"/>
                  </a:lnTo>
                </a:path>
              </a:pathLst>
            </a:custGeom>
            <a:solidFill>
              <a:srgbClr val="A4ABBF"/>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648" name="Freeform 480"/>
            <p:cNvSpPr>
              <a:spLocks/>
            </p:cNvSpPr>
            <p:nvPr/>
          </p:nvSpPr>
          <p:spPr bwMode="auto">
            <a:xfrm>
              <a:off x="1796" y="2180"/>
              <a:ext cx="350" cy="421"/>
            </a:xfrm>
            <a:custGeom>
              <a:avLst/>
              <a:gdLst>
                <a:gd name="T0" fmla="*/ 307 w 308"/>
                <a:gd name="T1" fmla="*/ 337 h 338"/>
                <a:gd name="T2" fmla="*/ 0 w 308"/>
                <a:gd name="T3" fmla="*/ 41 h 338"/>
                <a:gd name="T4" fmla="*/ 0 w 308"/>
                <a:gd name="T5" fmla="*/ 0 h 338"/>
                <a:gd name="T6" fmla="*/ 307 w 308"/>
                <a:gd name="T7" fmla="*/ 295 h 338"/>
                <a:gd name="T8" fmla="*/ 307 w 308"/>
                <a:gd name="T9" fmla="*/ 337 h 338"/>
              </a:gdLst>
              <a:ahLst/>
              <a:cxnLst>
                <a:cxn ang="0">
                  <a:pos x="T0" y="T1"/>
                </a:cxn>
                <a:cxn ang="0">
                  <a:pos x="T2" y="T3"/>
                </a:cxn>
                <a:cxn ang="0">
                  <a:pos x="T4" y="T5"/>
                </a:cxn>
                <a:cxn ang="0">
                  <a:pos x="T6" y="T7"/>
                </a:cxn>
                <a:cxn ang="0">
                  <a:pos x="T8" y="T9"/>
                </a:cxn>
              </a:cxnLst>
              <a:rect l="0" t="0" r="r" b="b"/>
              <a:pathLst>
                <a:path w="308" h="338">
                  <a:moveTo>
                    <a:pt x="307" y="337"/>
                  </a:moveTo>
                  <a:lnTo>
                    <a:pt x="0" y="41"/>
                  </a:lnTo>
                  <a:lnTo>
                    <a:pt x="0" y="0"/>
                  </a:lnTo>
                  <a:lnTo>
                    <a:pt x="307" y="295"/>
                  </a:lnTo>
                  <a:lnTo>
                    <a:pt x="307" y="337"/>
                  </a:lnTo>
                </a:path>
              </a:pathLst>
            </a:custGeom>
            <a:solidFill>
              <a:srgbClr val="6C707F"/>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263805" name="Picture 637"/>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17" y="1376"/>
              <a:ext cx="379" cy="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3806" name="Picture 638"/>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24" y="2060"/>
              <a:ext cx="380" cy="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3807" name="Picture 63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76" y="2714"/>
              <a:ext cx="378" cy="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3808" name="Rectangle 640"/>
            <p:cNvSpPr>
              <a:spLocks noChangeArrowheads="1"/>
            </p:cNvSpPr>
            <p:nvPr/>
          </p:nvSpPr>
          <p:spPr bwMode="auto">
            <a:xfrm>
              <a:off x="1834" y="3826"/>
              <a:ext cx="5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dirty="0">
                  <a:solidFill>
                    <a:srgbClr val="000000"/>
                  </a:solidFill>
                  <a:effectLst>
                    <a:outerShdw blurRad="38100" dist="38100" dir="2700000" algn="tl">
                      <a:srgbClr val="C0C0C0"/>
                    </a:outerShdw>
                  </a:effectLst>
                  <a:latin typeface="Arial" charset="0"/>
                </a:rPr>
                <a:t>Switch</a:t>
              </a:r>
            </a:p>
          </p:txBody>
        </p:sp>
        <p:pic>
          <p:nvPicPr>
            <p:cNvPr id="263809" name="Picture 641"/>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33" y="3317"/>
              <a:ext cx="287" cy="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3810" name="Rectangle 642"/>
            <p:cNvSpPr>
              <a:spLocks noChangeArrowheads="1"/>
            </p:cNvSpPr>
            <p:nvPr/>
          </p:nvSpPr>
          <p:spPr bwMode="auto">
            <a:xfrm>
              <a:off x="3379" y="3657"/>
              <a:ext cx="104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a:solidFill>
                    <a:srgbClr val="000000"/>
                  </a:solidFill>
                  <a:effectLst>
                    <a:outerShdw blurRad="38100" dist="38100" dir="2700000" algn="tl">
                      <a:srgbClr val="C0C0C0"/>
                    </a:outerShdw>
                  </a:effectLst>
                  <a:latin typeface="Arial" charset="0"/>
                </a:rPr>
                <a:t>Server farm</a:t>
              </a:r>
            </a:p>
          </p:txBody>
        </p:sp>
        <p:sp>
          <p:nvSpPr>
            <p:cNvPr id="263811" name="Rectangle 643"/>
            <p:cNvSpPr>
              <a:spLocks noChangeArrowheads="1"/>
            </p:cNvSpPr>
            <p:nvPr/>
          </p:nvSpPr>
          <p:spPr bwMode="auto">
            <a:xfrm>
              <a:off x="3281" y="2732"/>
              <a:ext cx="5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a:solidFill>
                    <a:srgbClr val="000000"/>
                  </a:solidFill>
                  <a:effectLst>
                    <a:outerShdw blurRad="38100" dist="38100" dir="2700000" algn="tl">
                      <a:srgbClr val="C0C0C0"/>
                    </a:outerShdw>
                  </a:effectLst>
                  <a:latin typeface="Arial" charset="0"/>
                </a:rPr>
                <a:t>station</a:t>
              </a:r>
            </a:p>
          </p:txBody>
        </p:sp>
        <p:sp>
          <p:nvSpPr>
            <p:cNvPr id="263812" name="Rectangle 644"/>
            <p:cNvSpPr>
              <a:spLocks noChangeArrowheads="1"/>
            </p:cNvSpPr>
            <p:nvPr/>
          </p:nvSpPr>
          <p:spPr bwMode="auto">
            <a:xfrm>
              <a:off x="3242" y="2044"/>
              <a:ext cx="6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a:solidFill>
                    <a:srgbClr val="000000"/>
                  </a:solidFill>
                  <a:effectLst>
                    <a:outerShdw blurRad="38100" dist="38100" dir="2700000" algn="tl">
                      <a:srgbClr val="C0C0C0"/>
                    </a:outerShdw>
                  </a:effectLst>
                  <a:latin typeface="Arial" charset="0"/>
                </a:rPr>
                <a:t>stations</a:t>
              </a:r>
            </a:p>
          </p:txBody>
        </p:sp>
        <p:sp>
          <p:nvSpPr>
            <p:cNvPr id="263813" name="Rectangle 645"/>
            <p:cNvSpPr>
              <a:spLocks noChangeArrowheads="1"/>
            </p:cNvSpPr>
            <p:nvPr/>
          </p:nvSpPr>
          <p:spPr bwMode="auto">
            <a:xfrm>
              <a:off x="3249" y="1365"/>
              <a:ext cx="6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a:solidFill>
                    <a:srgbClr val="000000"/>
                  </a:solidFill>
                  <a:effectLst>
                    <a:outerShdw blurRad="38100" dist="38100" dir="2700000" algn="tl">
                      <a:srgbClr val="C0C0C0"/>
                    </a:outerShdw>
                  </a:effectLst>
                  <a:latin typeface="Arial" charset="0"/>
                </a:rPr>
                <a:t>stations</a:t>
              </a:r>
            </a:p>
          </p:txBody>
        </p:sp>
        <p:pic>
          <p:nvPicPr>
            <p:cNvPr id="263814" name="Picture 646"/>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1" y="3436"/>
              <a:ext cx="287" cy="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3815" name="Group 647"/>
            <p:cNvGrpSpPr>
              <a:grpSpLocks/>
            </p:cNvGrpSpPr>
            <p:nvPr/>
          </p:nvGrpSpPr>
          <p:grpSpPr bwMode="auto">
            <a:xfrm>
              <a:off x="1791" y="3557"/>
              <a:ext cx="478" cy="222"/>
              <a:chOff x="4072" y="2476"/>
              <a:chExt cx="284" cy="105"/>
            </a:xfrm>
          </p:grpSpPr>
          <p:sp>
            <p:nvSpPr>
              <p:cNvPr id="263816" name="Freeform 648"/>
              <p:cNvSpPr>
                <a:spLocks/>
              </p:cNvSpPr>
              <p:nvPr/>
            </p:nvSpPr>
            <p:spPr bwMode="auto">
              <a:xfrm>
                <a:off x="4072" y="2476"/>
                <a:ext cx="278" cy="26"/>
              </a:xfrm>
              <a:custGeom>
                <a:avLst/>
                <a:gdLst>
                  <a:gd name="T0" fmla="*/ 277 w 278"/>
                  <a:gd name="T1" fmla="*/ 25 h 26"/>
                  <a:gd name="T2" fmla="*/ 20 w 278"/>
                  <a:gd name="T3" fmla="*/ 25 h 26"/>
                  <a:gd name="T4" fmla="*/ 0 w 278"/>
                  <a:gd name="T5" fmla="*/ 0 h 26"/>
                  <a:gd name="T6" fmla="*/ 257 w 278"/>
                  <a:gd name="T7" fmla="*/ 0 h 26"/>
                  <a:gd name="T8" fmla="*/ 277 w 278"/>
                  <a:gd name="T9" fmla="*/ 25 h 26"/>
                </a:gdLst>
                <a:ahLst/>
                <a:cxnLst>
                  <a:cxn ang="0">
                    <a:pos x="T0" y="T1"/>
                  </a:cxn>
                  <a:cxn ang="0">
                    <a:pos x="T2" y="T3"/>
                  </a:cxn>
                  <a:cxn ang="0">
                    <a:pos x="T4" y="T5"/>
                  </a:cxn>
                  <a:cxn ang="0">
                    <a:pos x="T6" y="T7"/>
                  </a:cxn>
                  <a:cxn ang="0">
                    <a:pos x="T8" y="T9"/>
                  </a:cxn>
                </a:cxnLst>
                <a:rect l="0" t="0" r="r" b="b"/>
                <a:pathLst>
                  <a:path w="278" h="26">
                    <a:moveTo>
                      <a:pt x="277" y="25"/>
                    </a:moveTo>
                    <a:lnTo>
                      <a:pt x="20" y="25"/>
                    </a:lnTo>
                    <a:lnTo>
                      <a:pt x="0" y="0"/>
                    </a:lnTo>
                    <a:lnTo>
                      <a:pt x="257" y="0"/>
                    </a:lnTo>
                    <a:lnTo>
                      <a:pt x="277" y="25"/>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17" name="Freeform 649"/>
              <p:cNvSpPr>
                <a:spLocks/>
              </p:cNvSpPr>
              <p:nvPr/>
            </p:nvSpPr>
            <p:spPr bwMode="auto">
              <a:xfrm>
                <a:off x="4073" y="2476"/>
                <a:ext cx="17" cy="99"/>
              </a:xfrm>
              <a:custGeom>
                <a:avLst/>
                <a:gdLst>
                  <a:gd name="T0" fmla="*/ 16 w 17"/>
                  <a:gd name="T1" fmla="*/ 24 h 99"/>
                  <a:gd name="T2" fmla="*/ 16 w 17"/>
                  <a:gd name="T3" fmla="*/ 98 h 99"/>
                  <a:gd name="T4" fmla="*/ 0 w 17"/>
                  <a:gd name="T5" fmla="*/ 73 h 99"/>
                  <a:gd name="T6" fmla="*/ 0 w 17"/>
                  <a:gd name="T7" fmla="*/ 0 h 99"/>
                  <a:gd name="T8" fmla="*/ 16 w 17"/>
                  <a:gd name="T9" fmla="*/ 24 h 99"/>
                </a:gdLst>
                <a:ahLst/>
                <a:cxnLst>
                  <a:cxn ang="0">
                    <a:pos x="T0" y="T1"/>
                  </a:cxn>
                  <a:cxn ang="0">
                    <a:pos x="T2" y="T3"/>
                  </a:cxn>
                  <a:cxn ang="0">
                    <a:pos x="T4" y="T5"/>
                  </a:cxn>
                  <a:cxn ang="0">
                    <a:pos x="T6" y="T7"/>
                  </a:cxn>
                  <a:cxn ang="0">
                    <a:pos x="T8" y="T9"/>
                  </a:cxn>
                </a:cxnLst>
                <a:rect l="0" t="0" r="r" b="b"/>
                <a:pathLst>
                  <a:path w="17" h="99">
                    <a:moveTo>
                      <a:pt x="16" y="24"/>
                    </a:moveTo>
                    <a:lnTo>
                      <a:pt x="16" y="98"/>
                    </a:lnTo>
                    <a:lnTo>
                      <a:pt x="0" y="73"/>
                    </a:lnTo>
                    <a:lnTo>
                      <a:pt x="0" y="0"/>
                    </a:lnTo>
                    <a:lnTo>
                      <a:pt x="16" y="24"/>
                    </a:lnTo>
                  </a:path>
                </a:pathLst>
              </a:custGeom>
              <a:solidFill>
                <a:srgbClr val="716759"/>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18" name="Freeform 650"/>
              <p:cNvSpPr>
                <a:spLocks/>
              </p:cNvSpPr>
              <p:nvPr/>
            </p:nvSpPr>
            <p:spPr bwMode="auto">
              <a:xfrm>
                <a:off x="4089" y="2502"/>
                <a:ext cx="267" cy="73"/>
              </a:xfrm>
              <a:custGeom>
                <a:avLst/>
                <a:gdLst>
                  <a:gd name="T0" fmla="*/ 0 w 267"/>
                  <a:gd name="T1" fmla="*/ 72 h 73"/>
                  <a:gd name="T2" fmla="*/ 266 w 267"/>
                  <a:gd name="T3" fmla="*/ 72 h 73"/>
                  <a:gd name="T4" fmla="*/ 266 w 267"/>
                  <a:gd name="T5" fmla="*/ 0 h 73"/>
                  <a:gd name="T6" fmla="*/ 0 w 267"/>
                  <a:gd name="T7" fmla="*/ 0 h 73"/>
                  <a:gd name="T8" fmla="*/ 0 w 267"/>
                  <a:gd name="T9" fmla="*/ 72 h 73"/>
                </a:gdLst>
                <a:ahLst/>
                <a:cxnLst>
                  <a:cxn ang="0">
                    <a:pos x="T0" y="T1"/>
                  </a:cxn>
                  <a:cxn ang="0">
                    <a:pos x="T2" y="T3"/>
                  </a:cxn>
                  <a:cxn ang="0">
                    <a:pos x="T4" y="T5"/>
                  </a:cxn>
                  <a:cxn ang="0">
                    <a:pos x="T6" y="T7"/>
                  </a:cxn>
                  <a:cxn ang="0">
                    <a:pos x="T8" y="T9"/>
                  </a:cxn>
                </a:cxnLst>
                <a:rect l="0" t="0" r="r" b="b"/>
                <a:pathLst>
                  <a:path w="267" h="73">
                    <a:moveTo>
                      <a:pt x="0" y="72"/>
                    </a:moveTo>
                    <a:lnTo>
                      <a:pt x="266" y="72"/>
                    </a:lnTo>
                    <a:lnTo>
                      <a:pt x="266" y="0"/>
                    </a:lnTo>
                    <a:lnTo>
                      <a:pt x="0" y="0"/>
                    </a:lnTo>
                    <a:lnTo>
                      <a:pt x="0" y="72"/>
                    </a:lnTo>
                  </a:path>
                </a:pathLst>
              </a:custGeom>
              <a:solidFill>
                <a:srgbClr val="BCB7A4"/>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19" name="Freeform 651"/>
              <p:cNvSpPr>
                <a:spLocks/>
              </p:cNvSpPr>
              <p:nvPr/>
            </p:nvSpPr>
            <p:spPr bwMode="auto">
              <a:xfrm>
                <a:off x="4233" y="2520"/>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20" name="Freeform 652"/>
              <p:cNvSpPr>
                <a:spLocks/>
              </p:cNvSpPr>
              <p:nvPr/>
            </p:nvSpPr>
            <p:spPr bwMode="auto">
              <a:xfrm>
                <a:off x="4103" y="2512"/>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365FB"/>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21" name="Freeform 653"/>
              <p:cNvSpPr>
                <a:spLocks/>
              </p:cNvSpPr>
              <p:nvPr/>
            </p:nvSpPr>
            <p:spPr bwMode="auto">
              <a:xfrm>
                <a:off x="4104"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22" name="Freeform 654"/>
              <p:cNvSpPr>
                <a:spLocks/>
              </p:cNvSpPr>
              <p:nvPr/>
            </p:nvSpPr>
            <p:spPr bwMode="auto">
              <a:xfrm>
                <a:off x="4123"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23" name="Freeform 655"/>
              <p:cNvSpPr>
                <a:spLocks/>
              </p:cNvSpPr>
              <p:nvPr/>
            </p:nvSpPr>
            <p:spPr bwMode="auto">
              <a:xfrm>
                <a:off x="4265"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24" name="Freeform 656"/>
              <p:cNvSpPr>
                <a:spLocks/>
              </p:cNvSpPr>
              <p:nvPr/>
            </p:nvSpPr>
            <p:spPr bwMode="auto">
              <a:xfrm>
                <a:off x="4256" y="2520"/>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25" name="Line 657"/>
              <p:cNvSpPr>
                <a:spLocks noChangeShapeType="1"/>
              </p:cNvSpPr>
              <p:nvPr/>
            </p:nvSpPr>
            <p:spPr bwMode="auto">
              <a:xfrm>
                <a:off x="4108" y="2550"/>
                <a:ext cx="161"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826" name="Line 658"/>
              <p:cNvSpPr>
                <a:spLocks noChangeShapeType="1"/>
              </p:cNvSpPr>
              <p:nvPr/>
            </p:nvSpPr>
            <p:spPr bwMode="auto">
              <a:xfrm>
                <a:off x="4159" y="2522"/>
                <a:ext cx="66"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827" name="Freeform 659"/>
              <p:cNvSpPr>
                <a:spLocks/>
              </p:cNvSpPr>
              <p:nvPr/>
            </p:nvSpPr>
            <p:spPr bwMode="auto">
              <a:xfrm>
                <a:off x="4133"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28" name="Freeform 660"/>
              <p:cNvSpPr>
                <a:spLocks/>
              </p:cNvSpPr>
              <p:nvPr/>
            </p:nvSpPr>
            <p:spPr bwMode="auto">
              <a:xfrm>
                <a:off x="4142"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29" name="Freeform 661"/>
              <p:cNvSpPr>
                <a:spLocks/>
              </p:cNvSpPr>
              <p:nvPr/>
            </p:nvSpPr>
            <p:spPr bwMode="auto">
              <a:xfrm>
                <a:off x="4155"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30" name="Freeform 662"/>
              <p:cNvSpPr>
                <a:spLocks/>
              </p:cNvSpPr>
              <p:nvPr/>
            </p:nvSpPr>
            <p:spPr bwMode="auto">
              <a:xfrm>
                <a:off x="4165"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31" name="Freeform 663"/>
              <p:cNvSpPr>
                <a:spLocks/>
              </p:cNvSpPr>
              <p:nvPr/>
            </p:nvSpPr>
            <p:spPr bwMode="auto">
              <a:xfrm>
                <a:off x="4175"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32" name="Freeform 664"/>
              <p:cNvSpPr>
                <a:spLocks/>
              </p:cNvSpPr>
              <p:nvPr/>
            </p:nvSpPr>
            <p:spPr bwMode="auto">
              <a:xfrm>
                <a:off x="4186"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33" name="Freeform 665"/>
              <p:cNvSpPr>
                <a:spLocks/>
              </p:cNvSpPr>
              <p:nvPr/>
            </p:nvSpPr>
            <p:spPr bwMode="auto">
              <a:xfrm>
                <a:off x="4197"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34" name="Freeform 666"/>
              <p:cNvSpPr>
                <a:spLocks/>
              </p:cNvSpPr>
              <p:nvPr/>
            </p:nvSpPr>
            <p:spPr bwMode="auto">
              <a:xfrm>
                <a:off x="4207"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35" name="Freeform 667"/>
              <p:cNvSpPr>
                <a:spLocks/>
              </p:cNvSpPr>
              <p:nvPr/>
            </p:nvSpPr>
            <p:spPr bwMode="auto">
              <a:xfrm>
                <a:off x="4217"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36" name="Freeform 668"/>
              <p:cNvSpPr>
                <a:spLocks/>
              </p:cNvSpPr>
              <p:nvPr/>
            </p:nvSpPr>
            <p:spPr bwMode="auto">
              <a:xfrm>
                <a:off x="4228"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37" name="Freeform 669"/>
              <p:cNvSpPr>
                <a:spLocks/>
              </p:cNvSpPr>
              <p:nvPr/>
            </p:nvSpPr>
            <p:spPr bwMode="auto">
              <a:xfrm>
                <a:off x="4238"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38" name="Freeform 670"/>
              <p:cNvSpPr>
                <a:spLocks/>
              </p:cNvSpPr>
              <p:nvPr/>
            </p:nvSpPr>
            <p:spPr bwMode="auto">
              <a:xfrm>
                <a:off x="4249" y="2556"/>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63839" name="Group 671"/>
              <p:cNvGrpSpPr>
                <a:grpSpLocks/>
              </p:cNvGrpSpPr>
              <p:nvPr/>
            </p:nvGrpSpPr>
            <p:grpSpPr bwMode="auto">
              <a:xfrm>
                <a:off x="4293" y="2512"/>
                <a:ext cx="59" cy="63"/>
                <a:chOff x="4293" y="2512"/>
                <a:chExt cx="59" cy="63"/>
              </a:xfrm>
            </p:grpSpPr>
            <p:grpSp>
              <p:nvGrpSpPr>
                <p:cNvPr id="263840" name="Group 672"/>
                <p:cNvGrpSpPr>
                  <a:grpSpLocks/>
                </p:cNvGrpSpPr>
                <p:nvPr/>
              </p:nvGrpSpPr>
              <p:grpSpPr bwMode="auto">
                <a:xfrm>
                  <a:off x="4293" y="2512"/>
                  <a:ext cx="20" cy="28"/>
                  <a:chOff x="4293" y="2512"/>
                  <a:chExt cx="20" cy="28"/>
                </a:xfrm>
              </p:grpSpPr>
              <p:grpSp>
                <p:nvGrpSpPr>
                  <p:cNvPr id="263841" name="Group 673"/>
                  <p:cNvGrpSpPr>
                    <a:grpSpLocks/>
                  </p:cNvGrpSpPr>
                  <p:nvPr/>
                </p:nvGrpSpPr>
                <p:grpSpPr bwMode="auto">
                  <a:xfrm>
                    <a:off x="4293" y="2512"/>
                    <a:ext cx="17" cy="27"/>
                    <a:chOff x="4293" y="2512"/>
                    <a:chExt cx="17" cy="27"/>
                  </a:xfrm>
                </p:grpSpPr>
                <p:sp>
                  <p:nvSpPr>
                    <p:cNvPr id="263842" name="Freeform 674"/>
                    <p:cNvSpPr>
                      <a:spLocks/>
                    </p:cNvSpPr>
                    <p:nvPr/>
                  </p:nvSpPr>
                  <p:spPr bwMode="auto">
                    <a:xfrm>
                      <a:off x="4293" y="251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43" name="Freeform 675"/>
                    <p:cNvSpPr>
                      <a:spLocks/>
                    </p:cNvSpPr>
                    <p:nvPr/>
                  </p:nvSpPr>
                  <p:spPr bwMode="auto">
                    <a:xfrm>
                      <a:off x="4293" y="251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44" name="Group 676"/>
                  <p:cNvGrpSpPr>
                    <a:grpSpLocks/>
                  </p:cNvGrpSpPr>
                  <p:nvPr/>
                </p:nvGrpSpPr>
                <p:grpSpPr bwMode="auto">
                  <a:xfrm>
                    <a:off x="4295" y="2514"/>
                    <a:ext cx="18" cy="25"/>
                    <a:chOff x="4295" y="2514"/>
                    <a:chExt cx="18" cy="25"/>
                  </a:xfrm>
                </p:grpSpPr>
                <p:sp>
                  <p:nvSpPr>
                    <p:cNvPr id="263845" name="Freeform 677"/>
                    <p:cNvSpPr>
                      <a:spLocks/>
                    </p:cNvSpPr>
                    <p:nvPr/>
                  </p:nvSpPr>
                  <p:spPr bwMode="auto">
                    <a:xfrm>
                      <a:off x="4296" y="2516"/>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46" name="Freeform 678"/>
                    <p:cNvSpPr>
                      <a:spLocks/>
                    </p:cNvSpPr>
                    <p:nvPr/>
                  </p:nvSpPr>
                  <p:spPr bwMode="auto">
                    <a:xfrm>
                      <a:off x="4295" y="251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847" name="Freeform 679"/>
                  <p:cNvSpPr>
                    <a:spLocks/>
                  </p:cNvSpPr>
                  <p:nvPr/>
                </p:nvSpPr>
                <p:spPr bwMode="auto">
                  <a:xfrm>
                    <a:off x="4295" y="2516"/>
                    <a:ext cx="17" cy="24"/>
                  </a:xfrm>
                  <a:custGeom>
                    <a:avLst/>
                    <a:gdLst>
                      <a:gd name="T0" fmla="*/ 0 w 17"/>
                      <a:gd name="T1" fmla="*/ 0 h 24"/>
                      <a:gd name="T2" fmla="*/ 16 w 17"/>
                      <a:gd name="T3" fmla="*/ 0 h 24"/>
                      <a:gd name="T4" fmla="*/ 16 w 17"/>
                      <a:gd name="T5" fmla="*/ 23 h 24"/>
                      <a:gd name="T6" fmla="*/ 0 w 17"/>
                      <a:gd name="T7" fmla="*/ 23 h 24"/>
                      <a:gd name="T8" fmla="*/ 0 w 17"/>
                      <a:gd name="T9" fmla="*/ 0 h 24"/>
                    </a:gdLst>
                    <a:ahLst/>
                    <a:cxnLst>
                      <a:cxn ang="0">
                        <a:pos x="T0" y="T1"/>
                      </a:cxn>
                      <a:cxn ang="0">
                        <a:pos x="T2" y="T3"/>
                      </a:cxn>
                      <a:cxn ang="0">
                        <a:pos x="T4" y="T5"/>
                      </a:cxn>
                      <a:cxn ang="0">
                        <a:pos x="T6" y="T7"/>
                      </a:cxn>
                      <a:cxn ang="0">
                        <a:pos x="T8" y="T9"/>
                      </a:cxn>
                    </a:cxnLst>
                    <a:rect l="0" t="0" r="r" b="b"/>
                    <a:pathLst>
                      <a:path w="17" h="24">
                        <a:moveTo>
                          <a:pt x="0" y="0"/>
                        </a:moveTo>
                        <a:lnTo>
                          <a:pt x="16" y="0"/>
                        </a:lnTo>
                        <a:lnTo>
                          <a:pt x="16" y="23"/>
                        </a:lnTo>
                        <a:lnTo>
                          <a:pt x="0" y="23"/>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48" name="Group 680"/>
                <p:cNvGrpSpPr>
                  <a:grpSpLocks/>
                </p:cNvGrpSpPr>
                <p:nvPr/>
              </p:nvGrpSpPr>
              <p:grpSpPr bwMode="auto">
                <a:xfrm>
                  <a:off x="4293" y="2546"/>
                  <a:ext cx="20" cy="29"/>
                  <a:chOff x="4293" y="2546"/>
                  <a:chExt cx="20" cy="29"/>
                </a:xfrm>
              </p:grpSpPr>
              <p:grpSp>
                <p:nvGrpSpPr>
                  <p:cNvPr id="263849" name="Group 681"/>
                  <p:cNvGrpSpPr>
                    <a:grpSpLocks/>
                  </p:cNvGrpSpPr>
                  <p:nvPr/>
                </p:nvGrpSpPr>
                <p:grpSpPr bwMode="auto">
                  <a:xfrm>
                    <a:off x="4293" y="2546"/>
                    <a:ext cx="17" cy="26"/>
                    <a:chOff x="4293" y="2546"/>
                    <a:chExt cx="17" cy="26"/>
                  </a:xfrm>
                </p:grpSpPr>
                <p:sp>
                  <p:nvSpPr>
                    <p:cNvPr id="263850" name="Freeform 682"/>
                    <p:cNvSpPr>
                      <a:spLocks/>
                    </p:cNvSpPr>
                    <p:nvPr/>
                  </p:nvSpPr>
                  <p:spPr bwMode="auto">
                    <a:xfrm>
                      <a:off x="4293" y="2547"/>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51" name="Freeform 683"/>
                    <p:cNvSpPr>
                      <a:spLocks/>
                    </p:cNvSpPr>
                    <p:nvPr/>
                  </p:nvSpPr>
                  <p:spPr bwMode="auto">
                    <a:xfrm>
                      <a:off x="4293" y="2546"/>
                      <a:ext cx="17" cy="24"/>
                    </a:xfrm>
                    <a:custGeom>
                      <a:avLst/>
                      <a:gdLst>
                        <a:gd name="T0" fmla="*/ 0 w 17"/>
                        <a:gd name="T1" fmla="*/ 23 h 24"/>
                        <a:gd name="T2" fmla="*/ 16 w 17"/>
                        <a:gd name="T3" fmla="*/ 23 h 24"/>
                        <a:gd name="T4" fmla="*/ 16 w 17"/>
                        <a:gd name="T5" fmla="*/ 0 h 24"/>
                        <a:gd name="T6" fmla="*/ 0 w 17"/>
                        <a:gd name="T7" fmla="*/ 0 h 24"/>
                        <a:gd name="T8" fmla="*/ 0 w 17"/>
                        <a:gd name="T9" fmla="*/ 23 h 24"/>
                      </a:gdLst>
                      <a:ahLst/>
                      <a:cxnLst>
                        <a:cxn ang="0">
                          <a:pos x="T0" y="T1"/>
                        </a:cxn>
                        <a:cxn ang="0">
                          <a:pos x="T2" y="T3"/>
                        </a:cxn>
                        <a:cxn ang="0">
                          <a:pos x="T4" y="T5"/>
                        </a:cxn>
                        <a:cxn ang="0">
                          <a:pos x="T6" y="T7"/>
                        </a:cxn>
                        <a:cxn ang="0">
                          <a:pos x="T8" y="T9"/>
                        </a:cxn>
                      </a:cxnLst>
                      <a:rect l="0" t="0" r="r" b="b"/>
                      <a:pathLst>
                        <a:path w="17" h="24">
                          <a:moveTo>
                            <a:pt x="0" y="23"/>
                          </a:moveTo>
                          <a:lnTo>
                            <a:pt x="16" y="23"/>
                          </a:lnTo>
                          <a:lnTo>
                            <a:pt x="16" y="0"/>
                          </a:lnTo>
                          <a:lnTo>
                            <a:pt x="0" y="0"/>
                          </a:lnTo>
                          <a:lnTo>
                            <a:pt x="0" y="23"/>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52" name="Group 684"/>
                  <p:cNvGrpSpPr>
                    <a:grpSpLocks/>
                  </p:cNvGrpSpPr>
                  <p:nvPr/>
                </p:nvGrpSpPr>
                <p:grpSpPr bwMode="auto">
                  <a:xfrm>
                    <a:off x="4295" y="2550"/>
                    <a:ext cx="18" cy="25"/>
                    <a:chOff x="4295" y="2550"/>
                    <a:chExt cx="18" cy="25"/>
                  </a:xfrm>
                </p:grpSpPr>
                <p:sp>
                  <p:nvSpPr>
                    <p:cNvPr id="263853" name="Freeform 685"/>
                    <p:cNvSpPr>
                      <a:spLocks/>
                    </p:cNvSpPr>
                    <p:nvPr/>
                  </p:nvSpPr>
                  <p:spPr bwMode="auto">
                    <a:xfrm>
                      <a:off x="4296" y="2550"/>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54" name="Freeform 686"/>
                    <p:cNvSpPr>
                      <a:spLocks/>
                    </p:cNvSpPr>
                    <p:nvPr/>
                  </p:nvSpPr>
                  <p:spPr bwMode="auto">
                    <a:xfrm>
                      <a:off x="4295" y="2550"/>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855" name="Freeform 687"/>
                  <p:cNvSpPr>
                    <a:spLocks/>
                  </p:cNvSpPr>
                  <p:nvPr/>
                </p:nvSpPr>
                <p:spPr bwMode="auto">
                  <a:xfrm>
                    <a:off x="4295" y="2550"/>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56" name="Group 688"/>
                <p:cNvGrpSpPr>
                  <a:grpSpLocks/>
                </p:cNvGrpSpPr>
                <p:nvPr/>
              </p:nvGrpSpPr>
              <p:grpSpPr bwMode="auto">
                <a:xfrm>
                  <a:off x="4313" y="2512"/>
                  <a:ext cx="19" cy="28"/>
                  <a:chOff x="4313" y="2512"/>
                  <a:chExt cx="19" cy="28"/>
                </a:xfrm>
              </p:grpSpPr>
              <p:grpSp>
                <p:nvGrpSpPr>
                  <p:cNvPr id="263857" name="Group 689"/>
                  <p:cNvGrpSpPr>
                    <a:grpSpLocks/>
                  </p:cNvGrpSpPr>
                  <p:nvPr/>
                </p:nvGrpSpPr>
                <p:grpSpPr bwMode="auto">
                  <a:xfrm>
                    <a:off x="4313" y="2512"/>
                    <a:ext cx="17" cy="27"/>
                    <a:chOff x="4313" y="2512"/>
                    <a:chExt cx="17" cy="27"/>
                  </a:xfrm>
                </p:grpSpPr>
                <p:sp>
                  <p:nvSpPr>
                    <p:cNvPr id="263858" name="Freeform 690"/>
                    <p:cNvSpPr>
                      <a:spLocks/>
                    </p:cNvSpPr>
                    <p:nvPr/>
                  </p:nvSpPr>
                  <p:spPr bwMode="auto">
                    <a:xfrm>
                      <a:off x="4313" y="251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59" name="Freeform 691"/>
                    <p:cNvSpPr>
                      <a:spLocks/>
                    </p:cNvSpPr>
                    <p:nvPr/>
                  </p:nvSpPr>
                  <p:spPr bwMode="auto">
                    <a:xfrm>
                      <a:off x="4313" y="251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60" name="Group 692"/>
                  <p:cNvGrpSpPr>
                    <a:grpSpLocks/>
                  </p:cNvGrpSpPr>
                  <p:nvPr/>
                </p:nvGrpSpPr>
                <p:grpSpPr bwMode="auto">
                  <a:xfrm>
                    <a:off x="4313" y="2514"/>
                    <a:ext cx="19" cy="25"/>
                    <a:chOff x="4313" y="2514"/>
                    <a:chExt cx="19" cy="25"/>
                  </a:xfrm>
                </p:grpSpPr>
                <p:sp>
                  <p:nvSpPr>
                    <p:cNvPr id="263861" name="Freeform 693"/>
                    <p:cNvSpPr>
                      <a:spLocks/>
                    </p:cNvSpPr>
                    <p:nvPr/>
                  </p:nvSpPr>
                  <p:spPr bwMode="auto">
                    <a:xfrm>
                      <a:off x="4315" y="2516"/>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62" name="Freeform 694"/>
                    <p:cNvSpPr>
                      <a:spLocks/>
                    </p:cNvSpPr>
                    <p:nvPr/>
                  </p:nvSpPr>
                  <p:spPr bwMode="auto">
                    <a:xfrm>
                      <a:off x="4313" y="251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863" name="Freeform 695"/>
                  <p:cNvSpPr>
                    <a:spLocks/>
                  </p:cNvSpPr>
                  <p:nvPr/>
                </p:nvSpPr>
                <p:spPr bwMode="auto">
                  <a:xfrm>
                    <a:off x="4315" y="2516"/>
                    <a:ext cx="17" cy="24"/>
                  </a:xfrm>
                  <a:custGeom>
                    <a:avLst/>
                    <a:gdLst>
                      <a:gd name="T0" fmla="*/ 0 w 17"/>
                      <a:gd name="T1" fmla="*/ 0 h 24"/>
                      <a:gd name="T2" fmla="*/ 16 w 17"/>
                      <a:gd name="T3" fmla="*/ 0 h 24"/>
                      <a:gd name="T4" fmla="*/ 16 w 17"/>
                      <a:gd name="T5" fmla="*/ 23 h 24"/>
                      <a:gd name="T6" fmla="*/ 0 w 17"/>
                      <a:gd name="T7" fmla="*/ 23 h 24"/>
                      <a:gd name="T8" fmla="*/ 0 w 17"/>
                      <a:gd name="T9" fmla="*/ 0 h 24"/>
                    </a:gdLst>
                    <a:ahLst/>
                    <a:cxnLst>
                      <a:cxn ang="0">
                        <a:pos x="T0" y="T1"/>
                      </a:cxn>
                      <a:cxn ang="0">
                        <a:pos x="T2" y="T3"/>
                      </a:cxn>
                      <a:cxn ang="0">
                        <a:pos x="T4" y="T5"/>
                      </a:cxn>
                      <a:cxn ang="0">
                        <a:pos x="T6" y="T7"/>
                      </a:cxn>
                      <a:cxn ang="0">
                        <a:pos x="T8" y="T9"/>
                      </a:cxn>
                    </a:cxnLst>
                    <a:rect l="0" t="0" r="r" b="b"/>
                    <a:pathLst>
                      <a:path w="17" h="24">
                        <a:moveTo>
                          <a:pt x="0" y="0"/>
                        </a:moveTo>
                        <a:lnTo>
                          <a:pt x="16" y="0"/>
                        </a:lnTo>
                        <a:lnTo>
                          <a:pt x="16" y="23"/>
                        </a:lnTo>
                        <a:lnTo>
                          <a:pt x="0" y="23"/>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64" name="Group 696"/>
                <p:cNvGrpSpPr>
                  <a:grpSpLocks/>
                </p:cNvGrpSpPr>
                <p:nvPr/>
              </p:nvGrpSpPr>
              <p:grpSpPr bwMode="auto">
                <a:xfrm>
                  <a:off x="4313" y="2546"/>
                  <a:ext cx="19" cy="29"/>
                  <a:chOff x="4313" y="2546"/>
                  <a:chExt cx="19" cy="29"/>
                </a:xfrm>
              </p:grpSpPr>
              <p:grpSp>
                <p:nvGrpSpPr>
                  <p:cNvPr id="263865" name="Group 697"/>
                  <p:cNvGrpSpPr>
                    <a:grpSpLocks/>
                  </p:cNvGrpSpPr>
                  <p:nvPr/>
                </p:nvGrpSpPr>
                <p:grpSpPr bwMode="auto">
                  <a:xfrm>
                    <a:off x="4313" y="2546"/>
                    <a:ext cx="17" cy="26"/>
                    <a:chOff x="4313" y="2546"/>
                    <a:chExt cx="17" cy="26"/>
                  </a:xfrm>
                </p:grpSpPr>
                <p:sp>
                  <p:nvSpPr>
                    <p:cNvPr id="263866" name="Freeform 698"/>
                    <p:cNvSpPr>
                      <a:spLocks/>
                    </p:cNvSpPr>
                    <p:nvPr/>
                  </p:nvSpPr>
                  <p:spPr bwMode="auto">
                    <a:xfrm>
                      <a:off x="4313" y="2547"/>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67" name="Freeform 699"/>
                    <p:cNvSpPr>
                      <a:spLocks/>
                    </p:cNvSpPr>
                    <p:nvPr/>
                  </p:nvSpPr>
                  <p:spPr bwMode="auto">
                    <a:xfrm>
                      <a:off x="4313" y="2546"/>
                      <a:ext cx="17" cy="24"/>
                    </a:xfrm>
                    <a:custGeom>
                      <a:avLst/>
                      <a:gdLst>
                        <a:gd name="T0" fmla="*/ 0 w 17"/>
                        <a:gd name="T1" fmla="*/ 23 h 24"/>
                        <a:gd name="T2" fmla="*/ 16 w 17"/>
                        <a:gd name="T3" fmla="*/ 23 h 24"/>
                        <a:gd name="T4" fmla="*/ 16 w 17"/>
                        <a:gd name="T5" fmla="*/ 0 h 24"/>
                        <a:gd name="T6" fmla="*/ 0 w 17"/>
                        <a:gd name="T7" fmla="*/ 0 h 24"/>
                        <a:gd name="T8" fmla="*/ 0 w 17"/>
                        <a:gd name="T9" fmla="*/ 23 h 24"/>
                      </a:gdLst>
                      <a:ahLst/>
                      <a:cxnLst>
                        <a:cxn ang="0">
                          <a:pos x="T0" y="T1"/>
                        </a:cxn>
                        <a:cxn ang="0">
                          <a:pos x="T2" y="T3"/>
                        </a:cxn>
                        <a:cxn ang="0">
                          <a:pos x="T4" y="T5"/>
                        </a:cxn>
                        <a:cxn ang="0">
                          <a:pos x="T6" y="T7"/>
                        </a:cxn>
                        <a:cxn ang="0">
                          <a:pos x="T8" y="T9"/>
                        </a:cxn>
                      </a:cxnLst>
                      <a:rect l="0" t="0" r="r" b="b"/>
                      <a:pathLst>
                        <a:path w="17" h="24">
                          <a:moveTo>
                            <a:pt x="0" y="23"/>
                          </a:moveTo>
                          <a:lnTo>
                            <a:pt x="16" y="23"/>
                          </a:lnTo>
                          <a:lnTo>
                            <a:pt x="16" y="0"/>
                          </a:lnTo>
                          <a:lnTo>
                            <a:pt x="0" y="0"/>
                          </a:lnTo>
                          <a:lnTo>
                            <a:pt x="0" y="23"/>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68" name="Group 700"/>
                  <p:cNvGrpSpPr>
                    <a:grpSpLocks/>
                  </p:cNvGrpSpPr>
                  <p:nvPr/>
                </p:nvGrpSpPr>
                <p:grpSpPr bwMode="auto">
                  <a:xfrm>
                    <a:off x="4313" y="2550"/>
                    <a:ext cx="19" cy="25"/>
                    <a:chOff x="4313" y="2550"/>
                    <a:chExt cx="19" cy="25"/>
                  </a:xfrm>
                </p:grpSpPr>
                <p:sp>
                  <p:nvSpPr>
                    <p:cNvPr id="263869" name="Freeform 701"/>
                    <p:cNvSpPr>
                      <a:spLocks/>
                    </p:cNvSpPr>
                    <p:nvPr/>
                  </p:nvSpPr>
                  <p:spPr bwMode="auto">
                    <a:xfrm>
                      <a:off x="4315" y="2550"/>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70" name="Freeform 702"/>
                    <p:cNvSpPr>
                      <a:spLocks/>
                    </p:cNvSpPr>
                    <p:nvPr/>
                  </p:nvSpPr>
                  <p:spPr bwMode="auto">
                    <a:xfrm>
                      <a:off x="4313" y="2550"/>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871" name="Freeform 703"/>
                  <p:cNvSpPr>
                    <a:spLocks/>
                  </p:cNvSpPr>
                  <p:nvPr/>
                </p:nvSpPr>
                <p:spPr bwMode="auto">
                  <a:xfrm>
                    <a:off x="4315" y="2550"/>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72" name="Group 704"/>
                <p:cNvGrpSpPr>
                  <a:grpSpLocks/>
                </p:cNvGrpSpPr>
                <p:nvPr/>
              </p:nvGrpSpPr>
              <p:grpSpPr bwMode="auto">
                <a:xfrm>
                  <a:off x="4331" y="2512"/>
                  <a:ext cx="21" cy="28"/>
                  <a:chOff x="4331" y="2512"/>
                  <a:chExt cx="21" cy="28"/>
                </a:xfrm>
              </p:grpSpPr>
              <p:grpSp>
                <p:nvGrpSpPr>
                  <p:cNvPr id="263873" name="Group 705"/>
                  <p:cNvGrpSpPr>
                    <a:grpSpLocks/>
                  </p:cNvGrpSpPr>
                  <p:nvPr/>
                </p:nvGrpSpPr>
                <p:grpSpPr bwMode="auto">
                  <a:xfrm>
                    <a:off x="4331" y="2512"/>
                    <a:ext cx="18" cy="27"/>
                    <a:chOff x="4331" y="2512"/>
                    <a:chExt cx="18" cy="27"/>
                  </a:xfrm>
                </p:grpSpPr>
                <p:sp>
                  <p:nvSpPr>
                    <p:cNvPr id="263874" name="Freeform 706"/>
                    <p:cNvSpPr>
                      <a:spLocks/>
                    </p:cNvSpPr>
                    <p:nvPr/>
                  </p:nvSpPr>
                  <p:spPr bwMode="auto">
                    <a:xfrm>
                      <a:off x="4332" y="251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75" name="Freeform 707"/>
                    <p:cNvSpPr>
                      <a:spLocks/>
                    </p:cNvSpPr>
                    <p:nvPr/>
                  </p:nvSpPr>
                  <p:spPr bwMode="auto">
                    <a:xfrm>
                      <a:off x="4331" y="251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76" name="Group 708"/>
                  <p:cNvGrpSpPr>
                    <a:grpSpLocks/>
                  </p:cNvGrpSpPr>
                  <p:nvPr/>
                </p:nvGrpSpPr>
                <p:grpSpPr bwMode="auto">
                  <a:xfrm>
                    <a:off x="4333" y="2514"/>
                    <a:ext cx="19" cy="25"/>
                    <a:chOff x="4333" y="2514"/>
                    <a:chExt cx="19" cy="25"/>
                  </a:xfrm>
                </p:grpSpPr>
                <p:sp>
                  <p:nvSpPr>
                    <p:cNvPr id="263877" name="Freeform 709"/>
                    <p:cNvSpPr>
                      <a:spLocks/>
                    </p:cNvSpPr>
                    <p:nvPr/>
                  </p:nvSpPr>
                  <p:spPr bwMode="auto">
                    <a:xfrm>
                      <a:off x="4335" y="2516"/>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78" name="Freeform 710"/>
                    <p:cNvSpPr>
                      <a:spLocks/>
                    </p:cNvSpPr>
                    <p:nvPr/>
                  </p:nvSpPr>
                  <p:spPr bwMode="auto">
                    <a:xfrm>
                      <a:off x="4333" y="251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879" name="Freeform 711"/>
                  <p:cNvSpPr>
                    <a:spLocks/>
                  </p:cNvSpPr>
                  <p:nvPr/>
                </p:nvSpPr>
                <p:spPr bwMode="auto">
                  <a:xfrm>
                    <a:off x="4333" y="2516"/>
                    <a:ext cx="17" cy="24"/>
                  </a:xfrm>
                  <a:custGeom>
                    <a:avLst/>
                    <a:gdLst>
                      <a:gd name="T0" fmla="*/ 0 w 17"/>
                      <a:gd name="T1" fmla="*/ 0 h 24"/>
                      <a:gd name="T2" fmla="*/ 16 w 17"/>
                      <a:gd name="T3" fmla="*/ 0 h 24"/>
                      <a:gd name="T4" fmla="*/ 16 w 17"/>
                      <a:gd name="T5" fmla="*/ 23 h 24"/>
                      <a:gd name="T6" fmla="*/ 0 w 17"/>
                      <a:gd name="T7" fmla="*/ 23 h 24"/>
                      <a:gd name="T8" fmla="*/ 0 w 17"/>
                      <a:gd name="T9" fmla="*/ 0 h 24"/>
                    </a:gdLst>
                    <a:ahLst/>
                    <a:cxnLst>
                      <a:cxn ang="0">
                        <a:pos x="T0" y="T1"/>
                      </a:cxn>
                      <a:cxn ang="0">
                        <a:pos x="T2" y="T3"/>
                      </a:cxn>
                      <a:cxn ang="0">
                        <a:pos x="T4" y="T5"/>
                      </a:cxn>
                      <a:cxn ang="0">
                        <a:pos x="T6" y="T7"/>
                      </a:cxn>
                      <a:cxn ang="0">
                        <a:pos x="T8" y="T9"/>
                      </a:cxn>
                    </a:cxnLst>
                    <a:rect l="0" t="0" r="r" b="b"/>
                    <a:pathLst>
                      <a:path w="17" h="24">
                        <a:moveTo>
                          <a:pt x="0" y="0"/>
                        </a:moveTo>
                        <a:lnTo>
                          <a:pt x="16" y="0"/>
                        </a:lnTo>
                        <a:lnTo>
                          <a:pt x="16" y="23"/>
                        </a:lnTo>
                        <a:lnTo>
                          <a:pt x="0" y="23"/>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80" name="Group 712"/>
                <p:cNvGrpSpPr>
                  <a:grpSpLocks/>
                </p:cNvGrpSpPr>
                <p:nvPr/>
              </p:nvGrpSpPr>
              <p:grpSpPr bwMode="auto">
                <a:xfrm>
                  <a:off x="4331" y="2546"/>
                  <a:ext cx="21" cy="29"/>
                  <a:chOff x="4331" y="2546"/>
                  <a:chExt cx="21" cy="29"/>
                </a:xfrm>
              </p:grpSpPr>
              <p:grpSp>
                <p:nvGrpSpPr>
                  <p:cNvPr id="263881" name="Group 713"/>
                  <p:cNvGrpSpPr>
                    <a:grpSpLocks/>
                  </p:cNvGrpSpPr>
                  <p:nvPr/>
                </p:nvGrpSpPr>
                <p:grpSpPr bwMode="auto">
                  <a:xfrm>
                    <a:off x="4331" y="2546"/>
                    <a:ext cx="18" cy="26"/>
                    <a:chOff x="4331" y="2546"/>
                    <a:chExt cx="18" cy="26"/>
                  </a:xfrm>
                </p:grpSpPr>
                <p:sp>
                  <p:nvSpPr>
                    <p:cNvPr id="263882" name="Freeform 714"/>
                    <p:cNvSpPr>
                      <a:spLocks/>
                    </p:cNvSpPr>
                    <p:nvPr/>
                  </p:nvSpPr>
                  <p:spPr bwMode="auto">
                    <a:xfrm>
                      <a:off x="4332" y="2547"/>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83" name="Freeform 715"/>
                    <p:cNvSpPr>
                      <a:spLocks/>
                    </p:cNvSpPr>
                    <p:nvPr/>
                  </p:nvSpPr>
                  <p:spPr bwMode="auto">
                    <a:xfrm>
                      <a:off x="4331" y="2546"/>
                      <a:ext cx="17" cy="24"/>
                    </a:xfrm>
                    <a:custGeom>
                      <a:avLst/>
                      <a:gdLst>
                        <a:gd name="T0" fmla="*/ 0 w 17"/>
                        <a:gd name="T1" fmla="*/ 23 h 24"/>
                        <a:gd name="T2" fmla="*/ 16 w 17"/>
                        <a:gd name="T3" fmla="*/ 23 h 24"/>
                        <a:gd name="T4" fmla="*/ 16 w 17"/>
                        <a:gd name="T5" fmla="*/ 0 h 24"/>
                        <a:gd name="T6" fmla="*/ 0 w 17"/>
                        <a:gd name="T7" fmla="*/ 0 h 24"/>
                        <a:gd name="T8" fmla="*/ 0 w 17"/>
                        <a:gd name="T9" fmla="*/ 23 h 24"/>
                      </a:gdLst>
                      <a:ahLst/>
                      <a:cxnLst>
                        <a:cxn ang="0">
                          <a:pos x="T0" y="T1"/>
                        </a:cxn>
                        <a:cxn ang="0">
                          <a:pos x="T2" y="T3"/>
                        </a:cxn>
                        <a:cxn ang="0">
                          <a:pos x="T4" y="T5"/>
                        </a:cxn>
                        <a:cxn ang="0">
                          <a:pos x="T6" y="T7"/>
                        </a:cxn>
                        <a:cxn ang="0">
                          <a:pos x="T8" y="T9"/>
                        </a:cxn>
                      </a:cxnLst>
                      <a:rect l="0" t="0" r="r" b="b"/>
                      <a:pathLst>
                        <a:path w="17" h="24">
                          <a:moveTo>
                            <a:pt x="0" y="23"/>
                          </a:moveTo>
                          <a:lnTo>
                            <a:pt x="16" y="23"/>
                          </a:lnTo>
                          <a:lnTo>
                            <a:pt x="16" y="0"/>
                          </a:lnTo>
                          <a:lnTo>
                            <a:pt x="0" y="0"/>
                          </a:lnTo>
                          <a:lnTo>
                            <a:pt x="0" y="23"/>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884" name="Group 716"/>
                  <p:cNvGrpSpPr>
                    <a:grpSpLocks/>
                  </p:cNvGrpSpPr>
                  <p:nvPr/>
                </p:nvGrpSpPr>
                <p:grpSpPr bwMode="auto">
                  <a:xfrm>
                    <a:off x="4333" y="2550"/>
                    <a:ext cx="19" cy="25"/>
                    <a:chOff x="4333" y="2550"/>
                    <a:chExt cx="19" cy="25"/>
                  </a:xfrm>
                </p:grpSpPr>
                <p:sp>
                  <p:nvSpPr>
                    <p:cNvPr id="263885" name="Freeform 717"/>
                    <p:cNvSpPr>
                      <a:spLocks/>
                    </p:cNvSpPr>
                    <p:nvPr/>
                  </p:nvSpPr>
                  <p:spPr bwMode="auto">
                    <a:xfrm>
                      <a:off x="4335" y="2550"/>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86" name="Freeform 718"/>
                    <p:cNvSpPr>
                      <a:spLocks/>
                    </p:cNvSpPr>
                    <p:nvPr/>
                  </p:nvSpPr>
                  <p:spPr bwMode="auto">
                    <a:xfrm>
                      <a:off x="4333" y="2550"/>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887" name="Freeform 719"/>
                  <p:cNvSpPr>
                    <a:spLocks/>
                  </p:cNvSpPr>
                  <p:nvPr/>
                </p:nvSpPr>
                <p:spPr bwMode="auto">
                  <a:xfrm>
                    <a:off x="4333" y="2550"/>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pic>
          <p:nvPicPr>
            <p:cNvPr id="263888" name="Picture 720"/>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51" y="3557"/>
              <a:ext cx="286" cy="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3889" name="Line 721"/>
            <p:cNvSpPr>
              <a:spLocks noChangeShapeType="1"/>
            </p:cNvSpPr>
            <p:nvPr/>
          </p:nvSpPr>
          <p:spPr bwMode="auto">
            <a:xfrm flipH="1" flipV="1">
              <a:off x="2280" y="3676"/>
              <a:ext cx="781" cy="156"/>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890" name="Line 722"/>
            <p:cNvSpPr>
              <a:spLocks noChangeShapeType="1"/>
            </p:cNvSpPr>
            <p:nvPr/>
          </p:nvSpPr>
          <p:spPr bwMode="auto">
            <a:xfrm flipH="1" flipV="1">
              <a:off x="2302" y="3684"/>
              <a:ext cx="882" cy="291"/>
            </a:xfrm>
            <a:prstGeom prst="line">
              <a:avLst/>
            </a:prstGeom>
            <a:noFill/>
            <a:ln w="507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63891" name="Group 723"/>
            <p:cNvGrpSpPr>
              <a:grpSpLocks/>
            </p:cNvGrpSpPr>
            <p:nvPr/>
          </p:nvGrpSpPr>
          <p:grpSpPr bwMode="auto">
            <a:xfrm>
              <a:off x="2357" y="2147"/>
              <a:ext cx="513" cy="201"/>
              <a:chOff x="4026" y="1348"/>
              <a:chExt cx="452" cy="161"/>
            </a:xfrm>
          </p:grpSpPr>
          <p:sp>
            <p:nvSpPr>
              <p:cNvPr id="263892" name="Line 724"/>
              <p:cNvSpPr>
                <a:spLocks noChangeShapeType="1"/>
              </p:cNvSpPr>
              <p:nvPr/>
            </p:nvSpPr>
            <p:spPr bwMode="auto">
              <a:xfrm flipV="1">
                <a:off x="4293" y="1348"/>
                <a:ext cx="185" cy="8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893" name="Line 725"/>
              <p:cNvSpPr>
                <a:spLocks noChangeShapeType="1"/>
              </p:cNvSpPr>
              <p:nvPr/>
            </p:nvSpPr>
            <p:spPr bwMode="auto">
              <a:xfrm>
                <a:off x="4293" y="1428"/>
                <a:ext cx="185"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894" name="Line 726"/>
              <p:cNvSpPr>
                <a:spLocks noChangeShapeType="1"/>
              </p:cNvSpPr>
              <p:nvPr/>
            </p:nvSpPr>
            <p:spPr bwMode="auto">
              <a:xfrm>
                <a:off x="4293" y="1428"/>
                <a:ext cx="185" cy="81"/>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63895" name="Group 727"/>
              <p:cNvGrpSpPr>
                <a:grpSpLocks/>
              </p:cNvGrpSpPr>
              <p:nvPr/>
            </p:nvGrpSpPr>
            <p:grpSpPr bwMode="auto">
              <a:xfrm>
                <a:off x="4026" y="1385"/>
                <a:ext cx="284" cy="105"/>
                <a:chOff x="4026" y="1385"/>
                <a:chExt cx="284" cy="105"/>
              </a:xfrm>
            </p:grpSpPr>
            <p:sp>
              <p:nvSpPr>
                <p:cNvPr id="263896" name="Freeform 728"/>
                <p:cNvSpPr>
                  <a:spLocks/>
                </p:cNvSpPr>
                <p:nvPr/>
              </p:nvSpPr>
              <p:spPr bwMode="auto">
                <a:xfrm>
                  <a:off x="4026" y="1385"/>
                  <a:ext cx="278" cy="25"/>
                </a:xfrm>
                <a:custGeom>
                  <a:avLst/>
                  <a:gdLst>
                    <a:gd name="T0" fmla="*/ 277 w 278"/>
                    <a:gd name="T1" fmla="*/ 24 h 25"/>
                    <a:gd name="T2" fmla="*/ 20 w 278"/>
                    <a:gd name="T3" fmla="*/ 24 h 25"/>
                    <a:gd name="T4" fmla="*/ 0 w 278"/>
                    <a:gd name="T5" fmla="*/ 0 h 25"/>
                    <a:gd name="T6" fmla="*/ 257 w 278"/>
                    <a:gd name="T7" fmla="*/ 0 h 25"/>
                    <a:gd name="T8" fmla="*/ 277 w 278"/>
                    <a:gd name="T9" fmla="*/ 24 h 25"/>
                  </a:gdLst>
                  <a:ahLst/>
                  <a:cxnLst>
                    <a:cxn ang="0">
                      <a:pos x="T0" y="T1"/>
                    </a:cxn>
                    <a:cxn ang="0">
                      <a:pos x="T2" y="T3"/>
                    </a:cxn>
                    <a:cxn ang="0">
                      <a:pos x="T4" y="T5"/>
                    </a:cxn>
                    <a:cxn ang="0">
                      <a:pos x="T6" y="T7"/>
                    </a:cxn>
                    <a:cxn ang="0">
                      <a:pos x="T8" y="T9"/>
                    </a:cxn>
                  </a:cxnLst>
                  <a:rect l="0" t="0" r="r" b="b"/>
                  <a:pathLst>
                    <a:path w="278" h="25">
                      <a:moveTo>
                        <a:pt x="277" y="24"/>
                      </a:moveTo>
                      <a:lnTo>
                        <a:pt x="20" y="24"/>
                      </a:lnTo>
                      <a:lnTo>
                        <a:pt x="0" y="0"/>
                      </a:lnTo>
                      <a:lnTo>
                        <a:pt x="257" y="0"/>
                      </a:lnTo>
                      <a:lnTo>
                        <a:pt x="277" y="24"/>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97" name="Freeform 729"/>
                <p:cNvSpPr>
                  <a:spLocks/>
                </p:cNvSpPr>
                <p:nvPr/>
              </p:nvSpPr>
              <p:spPr bwMode="auto">
                <a:xfrm>
                  <a:off x="4026" y="1385"/>
                  <a:ext cx="17" cy="99"/>
                </a:xfrm>
                <a:custGeom>
                  <a:avLst/>
                  <a:gdLst>
                    <a:gd name="T0" fmla="*/ 16 w 17"/>
                    <a:gd name="T1" fmla="*/ 24 h 99"/>
                    <a:gd name="T2" fmla="*/ 16 w 17"/>
                    <a:gd name="T3" fmla="*/ 98 h 99"/>
                    <a:gd name="T4" fmla="*/ 0 w 17"/>
                    <a:gd name="T5" fmla="*/ 73 h 99"/>
                    <a:gd name="T6" fmla="*/ 0 w 17"/>
                    <a:gd name="T7" fmla="*/ 0 h 99"/>
                    <a:gd name="T8" fmla="*/ 16 w 17"/>
                    <a:gd name="T9" fmla="*/ 24 h 99"/>
                  </a:gdLst>
                  <a:ahLst/>
                  <a:cxnLst>
                    <a:cxn ang="0">
                      <a:pos x="T0" y="T1"/>
                    </a:cxn>
                    <a:cxn ang="0">
                      <a:pos x="T2" y="T3"/>
                    </a:cxn>
                    <a:cxn ang="0">
                      <a:pos x="T4" y="T5"/>
                    </a:cxn>
                    <a:cxn ang="0">
                      <a:pos x="T6" y="T7"/>
                    </a:cxn>
                    <a:cxn ang="0">
                      <a:pos x="T8" y="T9"/>
                    </a:cxn>
                  </a:cxnLst>
                  <a:rect l="0" t="0" r="r" b="b"/>
                  <a:pathLst>
                    <a:path w="17" h="99">
                      <a:moveTo>
                        <a:pt x="16" y="24"/>
                      </a:moveTo>
                      <a:lnTo>
                        <a:pt x="16" y="98"/>
                      </a:lnTo>
                      <a:lnTo>
                        <a:pt x="0" y="73"/>
                      </a:lnTo>
                      <a:lnTo>
                        <a:pt x="0" y="0"/>
                      </a:lnTo>
                      <a:lnTo>
                        <a:pt x="16" y="24"/>
                      </a:lnTo>
                    </a:path>
                  </a:pathLst>
                </a:custGeom>
                <a:solidFill>
                  <a:srgbClr val="716759"/>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98" name="Freeform 730"/>
                <p:cNvSpPr>
                  <a:spLocks/>
                </p:cNvSpPr>
                <p:nvPr/>
              </p:nvSpPr>
              <p:spPr bwMode="auto">
                <a:xfrm>
                  <a:off x="4043" y="1411"/>
                  <a:ext cx="267" cy="73"/>
                </a:xfrm>
                <a:custGeom>
                  <a:avLst/>
                  <a:gdLst>
                    <a:gd name="T0" fmla="*/ 0 w 267"/>
                    <a:gd name="T1" fmla="*/ 72 h 73"/>
                    <a:gd name="T2" fmla="*/ 266 w 267"/>
                    <a:gd name="T3" fmla="*/ 72 h 73"/>
                    <a:gd name="T4" fmla="*/ 266 w 267"/>
                    <a:gd name="T5" fmla="*/ 0 h 73"/>
                    <a:gd name="T6" fmla="*/ 0 w 267"/>
                    <a:gd name="T7" fmla="*/ 0 h 73"/>
                    <a:gd name="T8" fmla="*/ 0 w 267"/>
                    <a:gd name="T9" fmla="*/ 72 h 73"/>
                  </a:gdLst>
                  <a:ahLst/>
                  <a:cxnLst>
                    <a:cxn ang="0">
                      <a:pos x="T0" y="T1"/>
                    </a:cxn>
                    <a:cxn ang="0">
                      <a:pos x="T2" y="T3"/>
                    </a:cxn>
                    <a:cxn ang="0">
                      <a:pos x="T4" y="T5"/>
                    </a:cxn>
                    <a:cxn ang="0">
                      <a:pos x="T6" y="T7"/>
                    </a:cxn>
                    <a:cxn ang="0">
                      <a:pos x="T8" y="T9"/>
                    </a:cxn>
                  </a:cxnLst>
                  <a:rect l="0" t="0" r="r" b="b"/>
                  <a:pathLst>
                    <a:path w="267" h="73">
                      <a:moveTo>
                        <a:pt x="0" y="72"/>
                      </a:moveTo>
                      <a:lnTo>
                        <a:pt x="266" y="72"/>
                      </a:lnTo>
                      <a:lnTo>
                        <a:pt x="266" y="0"/>
                      </a:lnTo>
                      <a:lnTo>
                        <a:pt x="0" y="0"/>
                      </a:lnTo>
                      <a:lnTo>
                        <a:pt x="0" y="72"/>
                      </a:lnTo>
                    </a:path>
                  </a:pathLst>
                </a:custGeom>
                <a:solidFill>
                  <a:srgbClr val="BCB7A4"/>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899" name="Freeform 731"/>
                <p:cNvSpPr>
                  <a:spLocks/>
                </p:cNvSpPr>
                <p:nvPr/>
              </p:nvSpPr>
              <p:spPr bwMode="auto">
                <a:xfrm>
                  <a:off x="4187" y="142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00" name="Freeform 732"/>
                <p:cNvSpPr>
                  <a:spLocks/>
                </p:cNvSpPr>
                <p:nvPr/>
              </p:nvSpPr>
              <p:spPr bwMode="auto">
                <a:xfrm>
                  <a:off x="4056" y="1421"/>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365FB"/>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01" name="Freeform 733"/>
                <p:cNvSpPr>
                  <a:spLocks/>
                </p:cNvSpPr>
                <p:nvPr/>
              </p:nvSpPr>
              <p:spPr bwMode="auto">
                <a:xfrm>
                  <a:off x="4057"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02" name="Freeform 734"/>
                <p:cNvSpPr>
                  <a:spLocks/>
                </p:cNvSpPr>
                <p:nvPr/>
              </p:nvSpPr>
              <p:spPr bwMode="auto">
                <a:xfrm>
                  <a:off x="4077"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03" name="Freeform 735"/>
                <p:cNvSpPr>
                  <a:spLocks/>
                </p:cNvSpPr>
                <p:nvPr/>
              </p:nvSpPr>
              <p:spPr bwMode="auto">
                <a:xfrm>
                  <a:off x="4219"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04" name="Freeform 736"/>
                <p:cNvSpPr>
                  <a:spLocks/>
                </p:cNvSpPr>
                <p:nvPr/>
              </p:nvSpPr>
              <p:spPr bwMode="auto">
                <a:xfrm>
                  <a:off x="4210" y="142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05" name="Line 737"/>
                <p:cNvSpPr>
                  <a:spLocks noChangeShapeType="1"/>
                </p:cNvSpPr>
                <p:nvPr/>
              </p:nvSpPr>
              <p:spPr bwMode="auto">
                <a:xfrm>
                  <a:off x="4061" y="1458"/>
                  <a:ext cx="161"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906" name="Line 738"/>
                <p:cNvSpPr>
                  <a:spLocks noChangeShapeType="1"/>
                </p:cNvSpPr>
                <p:nvPr/>
              </p:nvSpPr>
              <p:spPr bwMode="auto">
                <a:xfrm>
                  <a:off x="4112" y="1430"/>
                  <a:ext cx="67"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907" name="Freeform 739"/>
                <p:cNvSpPr>
                  <a:spLocks/>
                </p:cNvSpPr>
                <p:nvPr/>
              </p:nvSpPr>
              <p:spPr bwMode="auto">
                <a:xfrm>
                  <a:off x="4087"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08" name="Freeform 740"/>
                <p:cNvSpPr>
                  <a:spLocks/>
                </p:cNvSpPr>
                <p:nvPr/>
              </p:nvSpPr>
              <p:spPr bwMode="auto">
                <a:xfrm>
                  <a:off x="4096"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09" name="Freeform 741"/>
                <p:cNvSpPr>
                  <a:spLocks/>
                </p:cNvSpPr>
                <p:nvPr/>
              </p:nvSpPr>
              <p:spPr bwMode="auto">
                <a:xfrm>
                  <a:off x="4108"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10" name="Freeform 742"/>
                <p:cNvSpPr>
                  <a:spLocks/>
                </p:cNvSpPr>
                <p:nvPr/>
              </p:nvSpPr>
              <p:spPr bwMode="auto">
                <a:xfrm>
                  <a:off x="4118"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11" name="Freeform 743"/>
                <p:cNvSpPr>
                  <a:spLocks/>
                </p:cNvSpPr>
                <p:nvPr/>
              </p:nvSpPr>
              <p:spPr bwMode="auto">
                <a:xfrm>
                  <a:off x="4128"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12" name="Freeform 744"/>
                <p:cNvSpPr>
                  <a:spLocks/>
                </p:cNvSpPr>
                <p:nvPr/>
              </p:nvSpPr>
              <p:spPr bwMode="auto">
                <a:xfrm>
                  <a:off x="4139"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13" name="Freeform 745"/>
                <p:cNvSpPr>
                  <a:spLocks/>
                </p:cNvSpPr>
                <p:nvPr/>
              </p:nvSpPr>
              <p:spPr bwMode="auto">
                <a:xfrm>
                  <a:off x="4150"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14" name="Freeform 746"/>
                <p:cNvSpPr>
                  <a:spLocks/>
                </p:cNvSpPr>
                <p:nvPr/>
              </p:nvSpPr>
              <p:spPr bwMode="auto">
                <a:xfrm>
                  <a:off x="4160"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15" name="Freeform 747"/>
                <p:cNvSpPr>
                  <a:spLocks/>
                </p:cNvSpPr>
                <p:nvPr/>
              </p:nvSpPr>
              <p:spPr bwMode="auto">
                <a:xfrm>
                  <a:off x="4171"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16" name="Freeform 748"/>
                <p:cNvSpPr>
                  <a:spLocks/>
                </p:cNvSpPr>
                <p:nvPr/>
              </p:nvSpPr>
              <p:spPr bwMode="auto">
                <a:xfrm>
                  <a:off x="4182"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17" name="Freeform 749"/>
                <p:cNvSpPr>
                  <a:spLocks/>
                </p:cNvSpPr>
                <p:nvPr/>
              </p:nvSpPr>
              <p:spPr bwMode="auto">
                <a:xfrm>
                  <a:off x="4192"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18" name="Freeform 750"/>
                <p:cNvSpPr>
                  <a:spLocks/>
                </p:cNvSpPr>
                <p:nvPr/>
              </p:nvSpPr>
              <p:spPr bwMode="auto">
                <a:xfrm>
                  <a:off x="4203"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63919" name="Group 751"/>
                <p:cNvGrpSpPr>
                  <a:grpSpLocks/>
                </p:cNvGrpSpPr>
                <p:nvPr/>
              </p:nvGrpSpPr>
              <p:grpSpPr bwMode="auto">
                <a:xfrm>
                  <a:off x="4246" y="1421"/>
                  <a:ext cx="60" cy="63"/>
                  <a:chOff x="4246" y="1421"/>
                  <a:chExt cx="60" cy="63"/>
                </a:xfrm>
              </p:grpSpPr>
              <p:grpSp>
                <p:nvGrpSpPr>
                  <p:cNvPr id="263920" name="Group 752"/>
                  <p:cNvGrpSpPr>
                    <a:grpSpLocks/>
                  </p:cNvGrpSpPr>
                  <p:nvPr/>
                </p:nvGrpSpPr>
                <p:grpSpPr bwMode="auto">
                  <a:xfrm>
                    <a:off x="4246" y="1421"/>
                    <a:ext cx="21" cy="28"/>
                    <a:chOff x="4246" y="1421"/>
                    <a:chExt cx="21" cy="28"/>
                  </a:xfrm>
                </p:grpSpPr>
                <p:grpSp>
                  <p:nvGrpSpPr>
                    <p:cNvPr id="263921" name="Group 753"/>
                    <p:cNvGrpSpPr>
                      <a:grpSpLocks/>
                    </p:cNvGrpSpPr>
                    <p:nvPr/>
                  </p:nvGrpSpPr>
                  <p:grpSpPr bwMode="auto">
                    <a:xfrm>
                      <a:off x="4246" y="1421"/>
                      <a:ext cx="18" cy="27"/>
                      <a:chOff x="4246" y="1421"/>
                      <a:chExt cx="18" cy="27"/>
                    </a:xfrm>
                  </p:grpSpPr>
                  <p:sp>
                    <p:nvSpPr>
                      <p:cNvPr id="263922" name="Freeform 754"/>
                      <p:cNvSpPr>
                        <a:spLocks/>
                      </p:cNvSpPr>
                      <p:nvPr/>
                    </p:nvSpPr>
                    <p:spPr bwMode="auto">
                      <a:xfrm>
                        <a:off x="4247"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23" name="Freeform 755"/>
                      <p:cNvSpPr>
                        <a:spLocks/>
                      </p:cNvSpPr>
                      <p:nvPr/>
                    </p:nvSpPr>
                    <p:spPr bwMode="auto">
                      <a:xfrm>
                        <a:off x="4246" y="1421"/>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24" name="Group 756"/>
                    <p:cNvGrpSpPr>
                      <a:grpSpLocks/>
                    </p:cNvGrpSpPr>
                    <p:nvPr/>
                  </p:nvGrpSpPr>
                  <p:grpSpPr bwMode="auto">
                    <a:xfrm>
                      <a:off x="4248" y="1422"/>
                      <a:ext cx="19" cy="26"/>
                      <a:chOff x="4248" y="1422"/>
                      <a:chExt cx="19" cy="26"/>
                    </a:xfrm>
                  </p:grpSpPr>
                  <p:sp>
                    <p:nvSpPr>
                      <p:cNvPr id="263925" name="Freeform 757"/>
                      <p:cNvSpPr>
                        <a:spLocks/>
                      </p:cNvSpPr>
                      <p:nvPr/>
                    </p:nvSpPr>
                    <p:spPr bwMode="auto">
                      <a:xfrm>
                        <a:off x="4250" y="1424"/>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26" name="Freeform 758"/>
                      <p:cNvSpPr>
                        <a:spLocks/>
                      </p:cNvSpPr>
                      <p:nvPr/>
                    </p:nvSpPr>
                    <p:spPr bwMode="auto">
                      <a:xfrm>
                        <a:off x="4248"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927" name="Freeform 759"/>
                    <p:cNvSpPr>
                      <a:spLocks/>
                    </p:cNvSpPr>
                    <p:nvPr/>
                  </p:nvSpPr>
                  <p:spPr bwMode="auto">
                    <a:xfrm>
                      <a:off x="4248" y="1424"/>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28" name="Group 760"/>
                  <p:cNvGrpSpPr>
                    <a:grpSpLocks/>
                  </p:cNvGrpSpPr>
                  <p:nvPr/>
                </p:nvGrpSpPr>
                <p:grpSpPr bwMode="auto">
                  <a:xfrm>
                    <a:off x="4246" y="1454"/>
                    <a:ext cx="21" cy="30"/>
                    <a:chOff x="4246" y="1454"/>
                    <a:chExt cx="21" cy="30"/>
                  </a:xfrm>
                </p:grpSpPr>
                <p:grpSp>
                  <p:nvGrpSpPr>
                    <p:cNvPr id="263929" name="Group 761"/>
                    <p:cNvGrpSpPr>
                      <a:grpSpLocks/>
                    </p:cNvGrpSpPr>
                    <p:nvPr/>
                  </p:nvGrpSpPr>
                  <p:grpSpPr bwMode="auto">
                    <a:xfrm>
                      <a:off x="4246" y="1454"/>
                      <a:ext cx="18" cy="26"/>
                      <a:chOff x="4246" y="1454"/>
                      <a:chExt cx="18" cy="26"/>
                    </a:xfrm>
                  </p:grpSpPr>
                  <p:sp>
                    <p:nvSpPr>
                      <p:cNvPr id="263930" name="Freeform 762"/>
                      <p:cNvSpPr>
                        <a:spLocks/>
                      </p:cNvSpPr>
                      <p:nvPr/>
                    </p:nvSpPr>
                    <p:spPr bwMode="auto">
                      <a:xfrm>
                        <a:off x="4247" y="1455"/>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31" name="Freeform 763"/>
                      <p:cNvSpPr>
                        <a:spLocks/>
                      </p:cNvSpPr>
                      <p:nvPr/>
                    </p:nvSpPr>
                    <p:spPr bwMode="auto">
                      <a:xfrm>
                        <a:off x="4246" y="145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32" name="Group 764"/>
                    <p:cNvGrpSpPr>
                      <a:grpSpLocks/>
                    </p:cNvGrpSpPr>
                    <p:nvPr/>
                  </p:nvGrpSpPr>
                  <p:grpSpPr bwMode="auto">
                    <a:xfrm>
                      <a:off x="4248" y="1458"/>
                      <a:ext cx="19" cy="26"/>
                      <a:chOff x="4248" y="1458"/>
                      <a:chExt cx="19" cy="26"/>
                    </a:xfrm>
                  </p:grpSpPr>
                  <p:sp>
                    <p:nvSpPr>
                      <p:cNvPr id="263933" name="Freeform 765"/>
                      <p:cNvSpPr>
                        <a:spLocks/>
                      </p:cNvSpPr>
                      <p:nvPr/>
                    </p:nvSpPr>
                    <p:spPr bwMode="auto">
                      <a:xfrm>
                        <a:off x="4250" y="1458"/>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34" name="Freeform 766"/>
                      <p:cNvSpPr>
                        <a:spLocks/>
                      </p:cNvSpPr>
                      <p:nvPr/>
                    </p:nvSpPr>
                    <p:spPr bwMode="auto">
                      <a:xfrm>
                        <a:off x="4248" y="145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935" name="Freeform 767"/>
                    <p:cNvSpPr>
                      <a:spLocks/>
                    </p:cNvSpPr>
                    <p:nvPr/>
                  </p:nvSpPr>
                  <p:spPr bwMode="auto">
                    <a:xfrm>
                      <a:off x="4248" y="1458"/>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36" name="Group 768"/>
                  <p:cNvGrpSpPr>
                    <a:grpSpLocks/>
                  </p:cNvGrpSpPr>
                  <p:nvPr/>
                </p:nvGrpSpPr>
                <p:grpSpPr bwMode="auto">
                  <a:xfrm>
                    <a:off x="4266" y="1421"/>
                    <a:ext cx="20" cy="28"/>
                    <a:chOff x="4266" y="1421"/>
                    <a:chExt cx="20" cy="28"/>
                  </a:xfrm>
                </p:grpSpPr>
                <p:grpSp>
                  <p:nvGrpSpPr>
                    <p:cNvPr id="263937" name="Group 769"/>
                    <p:cNvGrpSpPr>
                      <a:grpSpLocks/>
                    </p:cNvGrpSpPr>
                    <p:nvPr/>
                  </p:nvGrpSpPr>
                  <p:grpSpPr bwMode="auto">
                    <a:xfrm>
                      <a:off x="4266" y="1421"/>
                      <a:ext cx="17" cy="27"/>
                      <a:chOff x="4266" y="1421"/>
                      <a:chExt cx="17" cy="27"/>
                    </a:xfrm>
                  </p:grpSpPr>
                  <p:sp>
                    <p:nvSpPr>
                      <p:cNvPr id="263938" name="Freeform 770"/>
                      <p:cNvSpPr>
                        <a:spLocks/>
                      </p:cNvSpPr>
                      <p:nvPr/>
                    </p:nvSpPr>
                    <p:spPr bwMode="auto">
                      <a:xfrm>
                        <a:off x="4266"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39" name="Freeform 771"/>
                      <p:cNvSpPr>
                        <a:spLocks/>
                      </p:cNvSpPr>
                      <p:nvPr/>
                    </p:nvSpPr>
                    <p:spPr bwMode="auto">
                      <a:xfrm>
                        <a:off x="4266" y="1421"/>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40" name="Group 772"/>
                    <p:cNvGrpSpPr>
                      <a:grpSpLocks/>
                    </p:cNvGrpSpPr>
                    <p:nvPr/>
                  </p:nvGrpSpPr>
                  <p:grpSpPr bwMode="auto">
                    <a:xfrm>
                      <a:off x="4267" y="1422"/>
                      <a:ext cx="19" cy="26"/>
                      <a:chOff x="4267" y="1422"/>
                      <a:chExt cx="19" cy="26"/>
                    </a:xfrm>
                  </p:grpSpPr>
                  <p:sp>
                    <p:nvSpPr>
                      <p:cNvPr id="263941" name="Freeform 773"/>
                      <p:cNvSpPr>
                        <a:spLocks/>
                      </p:cNvSpPr>
                      <p:nvPr/>
                    </p:nvSpPr>
                    <p:spPr bwMode="auto">
                      <a:xfrm>
                        <a:off x="4269" y="1424"/>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42" name="Freeform 774"/>
                      <p:cNvSpPr>
                        <a:spLocks/>
                      </p:cNvSpPr>
                      <p:nvPr/>
                    </p:nvSpPr>
                    <p:spPr bwMode="auto">
                      <a:xfrm>
                        <a:off x="4267"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943" name="Freeform 775"/>
                    <p:cNvSpPr>
                      <a:spLocks/>
                    </p:cNvSpPr>
                    <p:nvPr/>
                  </p:nvSpPr>
                  <p:spPr bwMode="auto">
                    <a:xfrm>
                      <a:off x="4269" y="1424"/>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44" name="Group 776"/>
                  <p:cNvGrpSpPr>
                    <a:grpSpLocks/>
                  </p:cNvGrpSpPr>
                  <p:nvPr/>
                </p:nvGrpSpPr>
                <p:grpSpPr bwMode="auto">
                  <a:xfrm>
                    <a:off x="4266" y="1454"/>
                    <a:ext cx="20" cy="30"/>
                    <a:chOff x="4266" y="1454"/>
                    <a:chExt cx="20" cy="30"/>
                  </a:xfrm>
                </p:grpSpPr>
                <p:grpSp>
                  <p:nvGrpSpPr>
                    <p:cNvPr id="263945" name="Group 777"/>
                    <p:cNvGrpSpPr>
                      <a:grpSpLocks/>
                    </p:cNvGrpSpPr>
                    <p:nvPr/>
                  </p:nvGrpSpPr>
                  <p:grpSpPr bwMode="auto">
                    <a:xfrm>
                      <a:off x="4266" y="1454"/>
                      <a:ext cx="17" cy="26"/>
                      <a:chOff x="4266" y="1454"/>
                      <a:chExt cx="17" cy="26"/>
                    </a:xfrm>
                  </p:grpSpPr>
                  <p:sp>
                    <p:nvSpPr>
                      <p:cNvPr id="263946" name="Freeform 778"/>
                      <p:cNvSpPr>
                        <a:spLocks/>
                      </p:cNvSpPr>
                      <p:nvPr/>
                    </p:nvSpPr>
                    <p:spPr bwMode="auto">
                      <a:xfrm>
                        <a:off x="4266" y="1455"/>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47" name="Freeform 779"/>
                      <p:cNvSpPr>
                        <a:spLocks/>
                      </p:cNvSpPr>
                      <p:nvPr/>
                    </p:nvSpPr>
                    <p:spPr bwMode="auto">
                      <a:xfrm>
                        <a:off x="4266" y="145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48" name="Group 780"/>
                    <p:cNvGrpSpPr>
                      <a:grpSpLocks/>
                    </p:cNvGrpSpPr>
                    <p:nvPr/>
                  </p:nvGrpSpPr>
                  <p:grpSpPr bwMode="auto">
                    <a:xfrm>
                      <a:off x="4267" y="1458"/>
                      <a:ext cx="19" cy="26"/>
                      <a:chOff x="4267" y="1458"/>
                      <a:chExt cx="19" cy="26"/>
                    </a:xfrm>
                  </p:grpSpPr>
                  <p:sp>
                    <p:nvSpPr>
                      <p:cNvPr id="263949" name="Freeform 781"/>
                      <p:cNvSpPr>
                        <a:spLocks/>
                      </p:cNvSpPr>
                      <p:nvPr/>
                    </p:nvSpPr>
                    <p:spPr bwMode="auto">
                      <a:xfrm>
                        <a:off x="4269" y="1458"/>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50" name="Freeform 782"/>
                      <p:cNvSpPr>
                        <a:spLocks/>
                      </p:cNvSpPr>
                      <p:nvPr/>
                    </p:nvSpPr>
                    <p:spPr bwMode="auto">
                      <a:xfrm>
                        <a:off x="4267" y="145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951" name="Freeform 783"/>
                    <p:cNvSpPr>
                      <a:spLocks/>
                    </p:cNvSpPr>
                    <p:nvPr/>
                  </p:nvSpPr>
                  <p:spPr bwMode="auto">
                    <a:xfrm>
                      <a:off x="4269" y="1458"/>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52" name="Group 784"/>
                  <p:cNvGrpSpPr>
                    <a:grpSpLocks/>
                  </p:cNvGrpSpPr>
                  <p:nvPr/>
                </p:nvGrpSpPr>
                <p:grpSpPr bwMode="auto">
                  <a:xfrm>
                    <a:off x="4285" y="1421"/>
                    <a:ext cx="21" cy="28"/>
                    <a:chOff x="4285" y="1421"/>
                    <a:chExt cx="21" cy="28"/>
                  </a:xfrm>
                </p:grpSpPr>
                <p:grpSp>
                  <p:nvGrpSpPr>
                    <p:cNvPr id="263953" name="Group 785"/>
                    <p:cNvGrpSpPr>
                      <a:grpSpLocks/>
                    </p:cNvGrpSpPr>
                    <p:nvPr/>
                  </p:nvGrpSpPr>
                  <p:grpSpPr bwMode="auto">
                    <a:xfrm>
                      <a:off x="4285" y="1421"/>
                      <a:ext cx="18" cy="27"/>
                      <a:chOff x="4285" y="1421"/>
                      <a:chExt cx="18" cy="27"/>
                    </a:xfrm>
                  </p:grpSpPr>
                  <p:sp>
                    <p:nvSpPr>
                      <p:cNvPr id="263954" name="Freeform 786"/>
                      <p:cNvSpPr>
                        <a:spLocks/>
                      </p:cNvSpPr>
                      <p:nvPr/>
                    </p:nvSpPr>
                    <p:spPr bwMode="auto">
                      <a:xfrm>
                        <a:off x="4286"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55" name="Freeform 787"/>
                      <p:cNvSpPr>
                        <a:spLocks/>
                      </p:cNvSpPr>
                      <p:nvPr/>
                    </p:nvSpPr>
                    <p:spPr bwMode="auto">
                      <a:xfrm>
                        <a:off x="4285" y="1421"/>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56" name="Group 788"/>
                    <p:cNvGrpSpPr>
                      <a:grpSpLocks/>
                    </p:cNvGrpSpPr>
                    <p:nvPr/>
                  </p:nvGrpSpPr>
                  <p:grpSpPr bwMode="auto">
                    <a:xfrm>
                      <a:off x="4286" y="1422"/>
                      <a:ext cx="20" cy="26"/>
                      <a:chOff x="4286" y="1422"/>
                      <a:chExt cx="20" cy="26"/>
                    </a:xfrm>
                  </p:grpSpPr>
                  <p:sp>
                    <p:nvSpPr>
                      <p:cNvPr id="263957" name="Freeform 789"/>
                      <p:cNvSpPr>
                        <a:spLocks/>
                      </p:cNvSpPr>
                      <p:nvPr/>
                    </p:nvSpPr>
                    <p:spPr bwMode="auto">
                      <a:xfrm>
                        <a:off x="4289" y="1424"/>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58" name="Freeform 790"/>
                      <p:cNvSpPr>
                        <a:spLocks/>
                      </p:cNvSpPr>
                      <p:nvPr/>
                    </p:nvSpPr>
                    <p:spPr bwMode="auto">
                      <a:xfrm>
                        <a:off x="4286"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959" name="Freeform 791"/>
                    <p:cNvSpPr>
                      <a:spLocks/>
                    </p:cNvSpPr>
                    <p:nvPr/>
                  </p:nvSpPr>
                  <p:spPr bwMode="auto">
                    <a:xfrm>
                      <a:off x="4286" y="1424"/>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60" name="Group 792"/>
                  <p:cNvGrpSpPr>
                    <a:grpSpLocks/>
                  </p:cNvGrpSpPr>
                  <p:nvPr/>
                </p:nvGrpSpPr>
                <p:grpSpPr bwMode="auto">
                  <a:xfrm>
                    <a:off x="4285" y="1454"/>
                    <a:ext cx="21" cy="30"/>
                    <a:chOff x="4285" y="1454"/>
                    <a:chExt cx="21" cy="30"/>
                  </a:xfrm>
                </p:grpSpPr>
                <p:grpSp>
                  <p:nvGrpSpPr>
                    <p:cNvPr id="263961" name="Group 793"/>
                    <p:cNvGrpSpPr>
                      <a:grpSpLocks/>
                    </p:cNvGrpSpPr>
                    <p:nvPr/>
                  </p:nvGrpSpPr>
                  <p:grpSpPr bwMode="auto">
                    <a:xfrm>
                      <a:off x="4285" y="1454"/>
                      <a:ext cx="18" cy="26"/>
                      <a:chOff x="4285" y="1454"/>
                      <a:chExt cx="18" cy="26"/>
                    </a:xfrm>
                  </p:grpSpPr>
                  <p:sp>
                    <p:nvSpPr>
                      <p:cNvPr id="263962" name="Freeform 794"/>
                      <p:cNvSpPr>
                        <a:spLocks/>
                      </p:cNvSpPr>
                      <p:nvPr/>
                    </p:nvSpPr>
                    <p:spPr bwMode="auto">
                      <a:xfrm>
                        <a:off x="4286" y="1455"/>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63" name="Freeform 795"/>
                      <p:cNvSpPr>
                        <a:spLocks/>
                      </p:cNvSpPr>
                      <p:nvPr/>
                    </p:nvSpPr>
                    <p:spPr bwMode="auto">
                      <a:xfrm>
                        <a:off x="4285" y="145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3964" name="Group 796"/>
                    <p:cNvGrpSpPr>
                      <a:grpSpLocks/>
                    </p:cNvGrpSpPr>
                    <p:nvPr/>
                  </p:nvGrpSpPr>
                  <p:grpSpPr bwMode="auto">
                    <a:xfrm>
                      <a:off x="4286" y="1458"/>
                      <a:ext cx="20" cy="26"/>
                      <a:chOff x="4286" y="1458"/>
                      <a:chExt cx="20" cy="26"/>
                    </a:xfrm>
                  </p:grpSpPr>
                  <p:sp>
                    <p:nvSpPr>
                      <p:cNvPr id="263965" name="Freeform 797"/>
                      <p:cNvSpPr>
                        <a:spLocks/>
                      </p:cNvSpPr>
                      <p:nvPr/>
                    </p:nvSpPr>
                    <p:spPr bwMode="auto">
                      <a:xfrm>
                        <a:off x="4289" y="1458"/>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66" name="Freeform 798"/>
                      <p:cNvSpPr>
                        <a:spLocks/>
                      </p:cNvSpPr>
                      <p:nvPr/>
                    </p:nvSpPr>
                    <p:spPr bwMode="auto">
                      <a:xfrm>
                        <a:off x="4286" y="145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3967" name="Freeform 799"/>
                    <p:cNvSpPr>
                      <a:spLocks/>
                    </p:cNvSpPr>
                    <p:nvPr/>
                  </p:nvSpPr>
                  <p:spPr bwMode="auto">
                    <a:xfrm>
                      <a:off x="4286" y="1458"/>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grpSp>
          <p:nvGrpSpPr>
            <p:cNvPr id="263969" name="Group 801"/>
            <p:cNvGrpSpPr>
              <a:grpSpLocks/>
            </p:cNvGrpSpPr>
            <p:nvPr/>
          </p:nvGrpSpPr>
          <p:grpSpPr bwMode="auto">
            <a:xfrm>
              <a:off x="2402" y="2827"/>
              <a:ext cx="513" cy="201"/>
              <a:chOff x="4026" y="1348"/>
              <a:chExt cx="452" cy="161"/>
            </a:xfrm>
          </p:grpSpPr>
          <p:sp>
            <p:nvSpPr>
              <p:cNvPr id="263970" name="Line 802"/>
              <p:cNvSpPr>
                <a:spLocks noChangeShapeType="1"/>
              </p:cNvSpPr>
              <p:nvPr/>
            </p:nvSpPr>
            <p:spPr bwMode="auto">
              <a:xfrm flipV="1">
                <a:off x="4293" y="1348"/>
                <a:ext cx="185" cy="8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971" name="Line 803"/>
              <p:cNvSpPr>
                <a:spLocks noChangeShapeType="1"/>
              </p:cNvSpPr>
              <p:nvPr/>
            </p:nvSpPr>
            <p:spPr bwMode="auto">
              <a:xfrm>
                <a:off x="4293" y="1428"/>
                <a:ext cx="185"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972" name="Line 804"/>
              <p:cNvSpPr>
                <a:spLocks noChangeShapeType="1"/>
              </p:cNvSpPr>
              <p:nvPr/>
            </p:nvSpPr>
            <p:spPr bwMode="auto">
              <a:xfrm>
                <a:off x="4293" y="1428"/>
                <a:ext cx="185" cy="81"/>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63973" name="Group 805"/>
              <p:cNvGrpSpPr>
                <a:grpSpLocks/>
              </p:cNvGrpSpPr>
              <p:nvPr/>
            </p:nvGrpSpPr>
            <p:grpSpPr bwMode="auto">
              <a:xfrm>
                <a:off x="4026" y="1385"/>
                <a:ext cx="284" cy="105"/>
                <a:chOff x="4026" y="1385"/>
                <a:chExt cx="284" cy="105"/>
              </a:xfrm>
            </p:grpSpPr>
            <p:sp>
              <p:nvSpPr>
                <p:cNvPr id="263974" name="Freeform 806"/>
                <p:cNvSpPr>
                  <a:spLocks/>
                </p:cNvSpPr>
                <p:nvPr/>
              </p:nvSpPr>
              <p:spPr bwMode="auto">
                <a:xfrm>
                  <a:off x="4026" y="1385"/>
                  <a:ext cx="278" cy="25"/>
                </a:xfrm>
                <a:custGeom>
                  <a:avLst/>
                  <a:gdLst>
                    <a:gd name="T0" fmla="*/ 277 w 278"/>
                    <a:gd name="T1" fmla="*/ 24 h 25"/>
                    <a:gd name="T2" fmla="*/ 20 w 278"/>
                    <a:gd name="T3" fmla="*/ 24 h 25"/>
                    <a:gd name="T4" fmla="*/ 0 w 278"/>
                    <a:gd name="T5" fmla="*/ 0 h 25"/>
                    <a:gd name="T6" fmla="*/ 257 w 278"/>
                    <a:gd name="T7" fmla="*/ 0 h 25"/>
                    <a:gd name="T8" fmla="*/ 277 w 278"/>
                    <a:gd name="T9" fmla="*/ 24 h 25"/>
                  </a:gdLst>
                  <a:ahLst/>
                  <a:cxnLst>
                    <a:cxn ang="0">
                      <a:pos x="T0" y="T1"/>
                    </a:cxn>
                    <a:cxn ang="0">
                      <a:pos x="T2" y="T3"/>
                    </a:cxn>
                    <a:cxn ang="0">
                      <a:pos x="T4" y="T5"/>
                    </a:cxn>
                    <a:cxn ang="0">
                      <a:pos x="T6" y="T7"/>
                    </a:cxn>
                    <a:cxn ang="0">
                      <a:pos x="T8" y="T9"/>
                    </a:cxn>
                  </a:cxnLst>
                  <a:rect l="0" t="0" r="r" b="b"/>
                  <a:pathLst>
                    <a:path w="278" h="25">
                      <a:moveTo>
                        <a:pt x="277" y="24"/>
                      </a:moveTo>
                      <a:lnTo>
                        <a:pt x="20" y="24"/>
                      </a:lnTo>
                      <a:lnTo>
                        <a:pt x="0" y="0"/>
                      </a:lnTo>
                      <a:lnTo>
                        <a:pt x="257" y="0"/>
                      </a:lnTo>
                      <a:lnTo>
                        <a:pt x="277" y="24"/>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75" name="Freeform 807"/>
                <p:cNvSpPr>
                  <a:spLocks/>
                </p:cNvSpPr>
                <p:nvPr/>
              </p:nvSpPr>
              <p:spPr bwMode="auto">
                <a:xfrm>
                  <a:off x="4026" y="1385"/>
                  <a:ext cx="17" cy="99"/>
                </a:xfrm>
                <a:custGeom>
                  <a:avLst/>
                  <a:gdLst>
                    <a:gd name="T0" fmla="*/ 16 w 17"/>
                    <a:gd name="T1" fmla="*/ 24 h 99"/>
                    <a:gd name="T2" fmla="*/ 16 w 17"/>
                    <a:gd name="T3" fmla="*/ 98 h 99"/>
                    <a:gd name="T4" fmla="*/ 0 w 17"/>
                    <a:gd name="T5" fmla="*/ 73 h 99"/>
                    <a:gd name="T6" fmla="*/ 0 w 17"/>
                    <a:gd name="T7" fmla="*/ 0 h 99"/>
                    <a:gd name="T8" fmla="*/ 16 w 17"/>
                    <a:gd name="T9" fmla="*/ 24 h 99"/>
                  </a:gdLst>
                  <a:ahLst/>
                  <a:cxnLst>
                    <a:cxn ang="0">
                      <a:pos x="T0" y="T1"/>
                    </a:cxn>
                    <a:cxn ang="0">
                      <a:pos x="T2" y="T3"/>
                    </a:cxn>
                    <a:cxn ang="0">
                      <a:pos x="T4" y="T5"/>
                    </a:cxn>
                    <a:cxn ang="0">
                      <a:pos x="T6" y="T7"/>
                    </a:cxn>
                    <a:cxn ang="0">
                      <a:pos x="T8" y="T9"/>
                    </a:cxn>
                  </a:cxnLst>
                  <a:rect l="0" t="0" r="r" b="b"/>
                  <a:pathLst>
                    <a:path w="17" h="99">
                      <a:moveTo>
                        <a:pt x="16" y="24"/>
                      </a:moveTo>
                      <a:lnTo>
                        <a:pt x="16" y="98"/>
                      </a:lnTo>
                      <a:lnTo>
                        <a:pt x="0" y="73"/>
                      </a:lnTo>
                      <a:lnTo>
                        <a:pt x="0" y="0"/>
                      </a:lnTo>
                      <a:lnTo>
                        <a:pt x="16" y="24"/>
                      </a:lnTo>
                    </a:path>
                  </a:pathLst>
                </a:custGeom>
                <a:solidFill>
                  <a:srgbClr val="716759"/>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76" name="Freeform 808"/>
                <p:cNvSpPr>
                  <a:spLocks/>
                </p:cNvSpPr>
                <p:nvPr/>
              </p:nvSpPr>
              <p:spPr bwMode="auto">
                <a:xfrm>
                  <a:off x="4043" y="1411"/>
                  <a:ext cx="267" cy="73"/>
                </a:xfrm>
                <a:custGeom>
                  <a:avLst/>
                  <a:gdLst>
                    <a:gd name="T0" fmla="*/ 0 w 267"/>
                    <a:gd name="T1" fmla="*/ 72 h 73"/>
                    <a:gd name="T2" fmla="*/ 266 w 267"/>
                    <a:gd name="T3" fmla="*/ 72 h 73"/>
                    <a:gd name="T4" fmla="*/ 266 w 267"/>
                    <a:gd name="T5" fmla="*/ 0 h 73"/>
                    <a:gd name="T6" fmla="*/ 0 w 267"/>
                    <a:gd name="T7" fmla="*/ 0 h 73"/>
                    <a:gd name="T8" fmla="*/ 0 w 267"/>
                    <a:gd name="T9" fmla="*/ 72 h 73"/>
                  </a:gdLst>
                  <a:ahLst/>
                  <a:cxnLst>
                    <a:cxn ang="0">
                      <a:pos x="T0" y="T1"/>
                    </a:cxn>
                    <a:cxn ang="0">
                      <a:pos x="T2" y="T3"/>
                    </a:cxn>
                    <a:cxn ang="0">
                      <a:pos x="T4" y="T5"/>
                    </a:cxn>
                    <a:cxn ang="0">
                      <a:pos x="T6" y="T7"/>
                    </a:cxn>
                    <a:cxn ang="0">
                      <a:pos x="T8" y="T9"/>
                    </a:cxn>
                  </a:cxnLst>
                  <a:rect l="0" t="0" r="r" b="b"/>
                  <a:pathLst>
                    <a:path w="267" h="73">
                      <a:moveTo>
                        <a:pt x="0" y="72"/>
                      </a:moveTo>
                      <a:lnTo>
                        <a:pt x="266" y="72"/>
                      </a:lnTo>
                      <a:lnTo>
                        <a:pt x="266" y="0"/>
                      </a:lnTo>
                      <a:lnTo>
                        <a:pt x="0" y="0"/>
                      </a:lnTo>
                      <a:lnTo>
                        <a:pt x="0" y="72"/>
                      </a:lnTo>
                    </a:path>
                  </a:pathLst>
                </a:custGeom>
                <a:solidFill>
                  <a:srgbClr val="BCB7A4"/>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77" name="Freeform 809"/>
                <p:cNvSpPr>
                  <a:spLocks/>
                </p:cNvSpPr>
                <p:nvPr/>
              </p:nvSpPr>
              <p:spPr bwMode="auto">
                <a:xfrm>
                  <a:off x="4187" y="142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78" name="Freeform 810"/>
                <p:cNvSpPr>
                  <a:spLocks/>
                </p:cNvSpPr>
                <p:nvPr/>
              </p:nvSpPr>
              <p:spPr bwMode="auto">
                <a:xfrm>
                  <a:off x="4056" y="1421"/>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3365FB"/>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79" name="Freeform 811"/>
                <p:cNvSpPr>
                  <a:spLocks/>
                </p:cNvSpPr>
                <p:nvPr/>
              </p:nvSpPr>
              <p:spPr bwMode="auto">
                <a:xfrm>
                  <a:off x="4057"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80" name="Freeform 812"/>
                <p:cNvSpPr>
                  <a:spLocks/>
                </p:cNvSpPr>
                <p:nvPr/>
              </p:nvSpPr>
              <p:spPr bwMode="auto">
                <a:xfrm>
                  <a:off x="4077"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81" name="Freeform 813"/>
                <p:cNvSpPr>
                  <a:spLocks/>
                </p:cNvSpPr>
                <p:nvPr/>
              </p:nvSpPr>
              <p:spPr bwMode="auto">
                <a:xfrm>
                  <a:off x="4219"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82" name="Freeform 814"/>
                <p:cNvSpPr>
                  <a:spLocks/>
                </p:cNvSpPr>
                <p:nvPr/>
              </p:nvSpPr>
              <p:spPr bwMode="auto">
                <a:xfrm>
                  <a:off x="4210" y="142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83" name="Line 815"/>
                <p:cNvSpPr>
                  <a:spLocks noChangeShapeType="1"/>
                </p:cNvSpPr>
                <p:nvPr/>
              </p:nvSpPr>
              <p:spPr bwMode="auto">
                <a:xfrm>
                  <a:off x="4061" y="1458"/>
                  <a:ext cx="161"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984" name="Line 816"/>
                <p:cNvSpPr>
                  <a:spLocks noChangeShapeType="1"/>
                </p:cNvSpPr>
                <p:nvPr/>
              </p:nvSpPr>
              <p:spPr bwMode="auto">
                <a:xfrm>
                  <a:off x="4112" y="1430"/>
                  <a:ext cx="67" cy="0"/>
                </a:xfrm>
                <a:prstGeom prst="line">
                  <a:avLst/>
                </a:prstGeom>
                <a:noFill/>
                <a:ln w="12699">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3985" name="Freeform 817"/>
                <p:cNvSpPr>
                  <a:spLocks/>
                </p:cNvSpPr>
                <p:nvPr/>
              </p:nvSpPr>
              <p:spPr bwMode="auto">
                <a:xfrm>
                  <a:off x="4087"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86" name="Freeform 818"/>
                <p:cNvSpPr>
                  <a:spLocks/>
                </p:cNvSpPr>
                <p:nvPr/>
              </p:nvSpPr>
              <p:spPr bwMode="auto">
                <a:xfrm>
                  <a:off x="4096"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87" name="Freeform 819"/>
                <p:cNvSpPr>
                  <a:spLocks/>
                </p:cNvSpPr>
                <p:nvPr/>
              </p:nvSpPr>
              <p:spPr bwMode="auto">
                <a:xfrm>
                  <a:off x="4108"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88" name="Freeform 820"/>
                <p:cNvSpPr>
                  <a:spLocks/>
                </p:cNvSpPr>
                <p:nvPr/>
              </p:nvSpPr>
              <p:spPr bwMode="auto">
                <a:xfrm>
                  <a:off x="4118"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89" name="Freeform 821"/>
                <p:cNvSpPr>
                  <a:spLocks/>
                </p:cNvSpPr>
                <p:nvPr/>
              </p:nvSpPr>
              <p:spPr bwMode="auto">
                <a:xfrm>
                  <a:off x="4128"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90" name="Freeform 822"/>
                <p:cNvSpPr>
                  <a:spLocks/>
                </p:cNvSpPr>
                <p:nvPr/>
              </p:nvSpPr>
              <p:spPr bwMode="auto">
                <a:xfrm>
                  <a:off x="4139"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91" name="Freeform 823"/>
                <p:cNvSpPr>
                  <a:spLocks/>
                </p:cNvSpPr>
                <p:nvPr/>
              </p:nvSpPr>
              <p:spPr bwMode="auto">
                <a:xfrm>
                  <a:off x="4150"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92" name="Freeform 824"/>
                <p:cNvSpPr>
                  <a:spLocks/>
                </p:cNvSpPr>
                <p:nvPr/>
              </p:nvSpPr>
              <p:spPr bwMode="auto">
                <a:xfrm>
                  <a:off x="4160"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93" name="Freeform 825"/>
                <p:cNvSpPr>
                  <a:spLocks/>
                </p:cNvSpPr>
                <p:nvPr/>
              </p:nvSpPr>
              <p:spPr bwMode="auto">
                <a:xfrm>
                  <a:off x="4171"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94" name="Freeform 826"/>
                <p:cNvSpPr>
                  <a:spLocks/>
                </p:cNvSpPr>
                <p:nvPr/>
              </p:nvSpPr>
              <p:spPr bwMode="auto">
                <a:xfrm>
                  <a:off x="4182"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95" name="Freeform 827"/>
                <p:cNvSpPr>
                  <a:spLocks/>
                </p:cNvSpPr>
                <p:nvPr/>
              </p:nvSpPr>
              <p:spPr bwMode="auto">
                <a:xfrm>
                  <a:off x="4192"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3996" name="Freeform 828"/>
                <p:cNvSpPr>
                  <a:spLocks/>
                </p:cNvSpPr>
                <p:nvPr/>
              </p:nvSpPr>
              <p:spPr bwMode="auto">
                <a:xfrm>
                  <a:off x="4203" y="1464"/>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63997" name="Group 829"/>
                <p:cNvGrpSpPr>
                  <a:grpSpLocks/>
                </p:cNvGrpSpPr>
                <p:nvPr/>
              </p:nvGrpSpPr>
              <p:grpSpPr bwMode="auto">
                <a:xfrm>
                  <a:off x="4246" y="1421"/>
                  <a:ext cx="60" cy="63"/>
                  <a:chOff x="4246" y="1421"/>
                  <a:chExt cx="60" cy="63"/>
                </a:xfrm>
              </p:grpSpPr>
              <p:grpSp>
                <p:nvGrpSpPr>
                  <p:cNvPr id="263998" name="Group 830"/>
                  <p:cNvGrpSpPr>
                    <a:grpSpLocks/>
                  </p:cNvGrpSpPr>
                  <p:nvPr/>
                </p:nvGrpSpPr>
                <p:grpSpPr bwMode="auto">
                  <a:xfrm>
                    <a:off x="4246" y="1421"/>
                    <a:ext cx="21" cy="28"/>
                    <a:chOff x="4246" y="1421"/>
                    <a:chExt cx="21" cy="28"/>
                  </a:xfrm>
                </p:grpSpPr>
                <p:grpSp>
                  <p:nvGrpSpPr>
                    <p:cNvPr id="263999" name="Group 831"/>
                    <p:cNvGrpSpPr>
                      <a:grpSpLocks/>
                    </p:cNvGrpSpPr>
                    <p:nvPr/>
                  </p:nvGrpSpPr>
                  <p:grpSpPr bwMode="auto">
                    <a:xfrm>
                      <a:off x="4246" y="1421"/>
                      <a:ext cx="18" cy="27"/>
                      <a:chOff x="4246" y="1421"/>
                      <a:chExt cx="18" cy="27"/>
                    </a:xfrm>
                  </p:grpSpPr>
                  <p:sp>
                    <p:nvSpPr>
                      <p:cNvPr id="264000" name="Freeform 832"/>
                      <p:cNvSpPr>
                        <a:spLocks/>
                      </p:cNvSpPr>
                      <p:nvPr/>
                    </p:nvSpPr>
                    <p:spPr bwMode="auto">
                      <a:xfrm>
                        <a:off x="4247"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01" name="Freeform 833"/>
                      <p:cNvSpPr>
                        <a:spLocks/>
                      </p:cNvSpPr>
                      <p:nvPr/>
                    </p:nvSpPr>
                    <p:spPr bwMode="auto">
                      <a:xfrm>
                        <a:off x="4246" y="1421"/>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02" name="Group 834"/>
                    <p:cNvGrpSpPr>
                      <a:grpSpLocks/>
                    </p:cNvGrpSpPr>
                    <p:nvPr/>
                  </p:nvGrpSpPr>
                  <p:grpSpPr bwMode="auto">
                    <a:xfrm>
                      <a:off x="4248" y="1422"/>
                      <a:ext cx="19" cy="26"/>
                      <a:chOff x="4248" y="1422"/>
                      <a:chExt cx="19" cy="26"/>
                    </a:xfrm>
                  </p:grpSpPr>
                  <p:sp>
                    <p:nvSpPr>
                      <p:cNvPr id="264003" name="Freeform 835"/>
                      <p:cNvSpPr>
                        <a:spLocks/>
                      </p:cNvSpPr>
                      <p:nvPr/>
                    </p:nvSpPr>
                    <p:spPr bwMode="auto">
                      <a:xfrm>
                        <a:off x="4250" y="1424"/>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04" name="Freeform 836"/>
                      <p:cNvSpPr>
                        <a:spLocks/>
                      </p:cNvSpPr>
                      <p:nvPr/>
                    </p:nvSpPr>
                    <p:spPr bwMode="auto">
                      <a:xfrm>
                        <a:off x="4248"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4005" name="Freeform 837"/>
                    <p:cNvSpPr>
                      <a:spLocks/>
                    </p:cNvSpPr>
                    <p:nvPr/>
                  </p:nvSpPr>
                  <p:spPr bwMode="auto">
                    <a:xfrm>
                      <a:off x="4248" y="1424"/>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06" name="Group 838"/>
                  <p:cNvGrpSpPr>
                    <a:grpSpLocks/>
                  </p:cNvGrpSpPr>
                  <p:nvPr/>
                </p:nvGrpSpPr>
                <p:grpSpPr bwMode="auto">
                  <a:xfrm>
                    <a:off x="4246" y="1454"/>
                    <a:ext cx="21" cy="30"/>
                    <a:chOff x="4246" y="1454"/>
                    <a:chExt cx="21" cy="30"/>
                  </a:xfrm>
                </p:grpSpPr>
                <p:grpSp>
                  <p:nvGrpSpPr>
                    <p:cNvPr id="264007" name="Group 839"/>
                    <p:cNvGrpSpPr>
                      <a:grpSpLocks/>
                    </p:cNvGrpSpPr>
                    <p:nvPr/>
                  </p:nvGrpSpPr>
                  <p:grpSpPr bwMode="auto">
                    <a:xfrm>
                      <a:off x="4246" y="1454"/>
                      <a:ext cx="18" cy="26"/>
                      <a:chOff x="4246" y="1454"/>
                      <a:chExt cx="18" cy="26"/>
                    </a:xfrm>
                  </p:grpSpPr>
                  <p:sp>
                    <p:nvSpPr>
                      <p:cNvPr id="264008" name="Freeform 840"/>
                      <p:cNvSpPr>
                        <a:spLocks/>
                      </p:cNvSpPr>
                      <p:nvPr/>
                    </p:nvSpPr>
                    <p:spPr bwMode="auto">
                      <a:xfrm>
                        <a:off x="4247" y="1455"/>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09" name="Freeform 841"/>
                      <p:cNvSpPr>
                        <a:spLocks/>
                      </p:cNvSpPr>
                      <p:nvPr/>
                    </p:nvSpPr>
                    <p:spPr bwMode="auto">
                      <a:xfrm>
                        <a:off x="4246" y="145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10" name="Group 842"/>
                    <p:cNvGrpSpPr>
                      <a:grpSpLocks/>
                    </p:cNvGrpSpPr>
                    <p:nvPr/>
                  </p:nvGrpSpPr>
                  <p:grpSpPr bwMode="auto">
                    <a:xfrm>
                      <a:off x="4248" y="1458"/>
                      <a:ext cx="19" cy="26"/>
                      <a:chOff x="4248" y="1458"/>
                      <a:chExt cx="19" cy="26"/>
                    </a:xfrm>
                  </p:grpSpPr>
                  <p:sp>
                    <p:nvSpPr>
                      <p:cNvPr id="264011" name="Freeform 843"/>
                      <p:cNvSpPr>
                        <a:spLocks/>
                      </p:cNvSpPr>
                      <p:nvPr/>
                    </p:nvSpPr>
                    <p:spPr bwMode="auto">
                      <a:xfrm>
                        <a:off x="4250" y="1458"/>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12" name="Freeform 844"/>
                      <p:cNvSpPr>
                        <a:spLocks/>
                      </p:cNvSpPr>
                      <p:nvPr/>
                    </p:nvSpPr>
                    <p:spPr bwMode="auto">
                      <a:xfrm>
                        <a:off x="4248" y="145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4013" name="Freeform 845"/>
                    <p:cNvSpPr>
                      <a:spLocks/>
                    </p:cNvSpPr>
                    <p:nvPr/>
                  </p:nvSpPr>
                  <p:spPr bwMode="auto">
                    <a:xfrm>
                      <a:off x="4248" y="1458"/>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14" name="Group 846"/>
                  <p:cNvGrpSpPr>
                    <a:grpSpLocks/>
                  </p:cNvGrpSpPr>
                  <p:nvPr/>
                </p:nvGrpSpPr>
                <p:grpSpPr bwMode="auto">
                  <a:xfrm>
                    <a:off x="4266" y="1421"/>
                    <a:ext cx="20" cy="28"/>
                    <a:chOff x="4266" y="1421"/>
                    <a:chExt cx="20" cy="28"/>
                  </a:xfrm>
                </p:grpSpPr>
                <p:grpSp>
                  <p:nvGrpSpPr>
                    <p:cNvPr id="264015" name="Group 847"/>
                    <p:cNvGrpSpPr>
                      <a:grpSpLocks/>
                    </p:cNvGrpSpPr>
                    <p:nvPr/>
                  </p:nvGrpSpPr>
                  <p:grpSpPr bwMode="auto">
                    <a:xfrm>
                      <a:off x="4266" y="1421"/>
                      <a:ext cx="17" cy="27"/>
                      <a:chOff x="4266" y="1421"/>
                      <a:chExt cx="17" cy="27"/>
                    </a:xfrm>
                  </p:grpSpPr>
                  <p:sp>
                    <p:nvSpPr>
                      <p:cNvPr id="264016" name="Freeform 848"/>
                      <p:cNvSpPr>
                        <a:spLocks/>
                      </p:cNvSpPr>
                      <p:nvPr/>
                    </p:nvSpPr>
                    <p:spPr bwMode="auto">
                      <a:xfrm>
                        <a:off x="4266"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17" name="Freeform 849"/>
                      <p:cNvSpPr>
                        <a:spLocks/>
                      </p:cNvSpPr>
                      <p:nvPr/>
                    </p:nvSpPr>
                    <p:spPr bwMode="auto">
                      <a:xfrm>
                        <a:off x="4266" y="1421"/>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18" name="Group 850"/>
                    <p:cNvGrpSpPr>
                      <a:grpSpLocks/>
                    </p:cNvGrpSpPr>
                    <p:nvPr/>
                  </p:nvGrpSpPr>
                  <p:grpSpPr bwMode="auto">
                    <a:xfrm>
                      <a:off x="4267" y="1422"/>
                      <a:ext cx="19" cy="26"/>
                      <a:chOff x="4267" y="1422"/>
                      <a:chExt cx="19" cy="26"/>
                    </a:xfrm>
                  </p:grpSpPr>
                  <p:sp>
                    <p:nvSpPr>
                      <p:cNvPr id="264019" name="Freeform 851"/>
                      <p:cNvSpPr>
                        <a:spLocks/>
                      </p:cNvSpPr>
                      <p:nvPr/>
                    </p:nvSpPr>
                    <p:spPr bwMode="auto">
                      <a:xfrm>
                        <a:off x="4269" y="1424"/>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20" name="Freeform 852"/>
                      <p:cNvSpPr>
                        <a:spLocks/>
                      </p:cNvSpPr>
                      <p:nvPr/>
                    </p:nvSpPr>
                    <p:spPr bwMode="auto">
                      <a:xfrm>
                        <a:off x="4267"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4021" name="Freeform 853"/>
                    <p:cNvSpPr>
                      <a:spLocks/>
                    </p:cNvSpPr>
                    <p:nvPr/>
                  </p:nvSpPr>
                  <p:spPr bwMode="auto">
                    <a:xfrm>
                      <a:off x="4269" y="1424"/>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22" name="Group 854"/>
                  <p:cNvGrpSpPr>
                    <a:grpSpLocks/>
                  </p:cNvGrpSpPr>
                  <p:nvPr/>
                </p:nvGrpSpPr>
                <p:grpSpPr bwMode="auto">
                  <a:xfrm>
                    <a:off x="4266" y="1454"/>
                    <a:ext cx="20" cy="30"/>
                    <a:chOff x="4266" y="1454"/>
                    <a:chExt cx="20" cy="30"/>
                  </a:xfrm>
                </p:grpSpPr>
                <p:grpSp>
                  <p:nvGrpSpPr>
                    <p:cNvPr id="264023" name="Group 855"/>
                    <p:cNvGrpSpPr>
                      <a:grpSpLocks/>
                    </p:cNvGrpSpPr>
                    <p:nvPr/>
                  </p:nvGrpSpPr>
                  <p:grpSpPr bwMode="auto">
                    <a:xfrm>
                      <a:off x="4266" y="1454"/>
                      <a:ext cx="17" cy="26"/>
                      <a:chOff x="4266" y="1454"/>
                      <a:chExt cx="17" cy="26"/>
                    </a:xfrm>
                  </p:grpSpPr>
                  <p:sp>
                    <p:nvSpPr>
                      <p:cNvPr id="264024" name="Freeform 856"/>
                      <p:cNvSpPr>
                        <a:spLocks/>
                      </p:cNvSpPr>
                      <p:nvPr/>
                    </p:nvSpPr>
                    <p:spPr bwMode="auto">
                      <a:xfrm>
                        <a:off x="4266" y="1455"/>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25" name="Freeform 857"/>
                      <p:cNvSpPr>
                        <a:spLocks/>
                      </p:cNvSpPr>
                      <p:nvPr/>
                    </p:nvSpPr>
                    <p:spPr bwMode="auto">
                      <a:xfrm>
                        <a:off x="4266" y="145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26" name="Group 858"/>
                    <p:cNvGrpSpPr>
                      <a:grpSpLocks/>
                    </p:cNvGrpSpPr>
                    <p:nvPr/>
                  </p:nvGrpSpPr>
                  <p:grpSpPr bwMode="auto">
                    <a:xfrm>
                      <a:off x="4267" y="1458"/>
                      <a:ext cx="19" cy="26"/>
                      <a:chOff x="4267" y="1458"/>
                      <a:chExt cx="19" cy="26"/>
                    </a:xfrm>
                  </p:grpSpPr>
                  <p:sp>
                    <p:nvSpPr>
                      <p:cNvPr id="264027" name="Freeform 859"/>
                      <p:cNvSpPr>
                        <a:spLocks/>
                      </p:cNvSpPr>
                      <p:nvPr/>
                    </p:nvSpPr>
                    <p:spPr bwMode="auto">
                      <a:xfrm>
                        <a:off x="4269" y="1458"/>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28" name="Freeform 860"/>
                      <p:cNvSpPr>
                        <a:spLocks/>
                      </p:cNvSpPr>
                      <p:nvPr/>
                    </p:nvSpPr>
                    <p:spPr bwMode="auto">
                      <a:xfrm>
                        <a:off x="4267" y="145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4029" name="Freeform 861"/>
                    <p:cNvSpPr>
                      <a:spLocks/>
                    </p:cNvSpPr>
                    <p:nvPr/>
                  </p:nvSpPr>
                  <p:spPr bwMode="auto">
                    <a:xfrm>
                      <a:off x="4269" y="1458"/>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30" name="Group 862"/>
                  <p:cNvGrpSpPr>
                    <a:grpSpLocks/>
                  </p:cNvGrpSpPr>
                  <p:nvPr/>
                </p:nvGrpSpPr>
                <p:grpSpPr bwMode="auto">
                  <a:xfrm>
                    <a:off x="4285" y="1421"/>
                    <a:ext cx="21" cy="28"/>
                    <a:chOff x="4285" y="1421"/>
                    <a:chExt cx="21" cy="28"/>
                  </a:xfrm>
                </p:grpSpPr>
                <p:grpSp>
                  <p:nvGrpSpPr>
                    <p:cNvPr id="264031" name="Group 863"/>
                    <p:cNvGrpSpPr>
                      <a:grpSpLocks/>
                    </p:cNvGrpSpPr>
                    <p:nvPr/>
                  </p:nvGrpSpPr>
                  <p:grpSpPr bwMode="auto">
                    <a:xfrm>
                      <a:off x="4285" y="1421"/>
                      <a:ext cx="18" cy="27"/>
                      <a:chOff x="4285" y="1421"/>
                      <a:chExt cx="18" cy="27"/>
                    </a:xfrm>
                  </p:grpSpPr>
                  <p:sp>
                    <p:nvSpPr>
                      <p:cNvPr id="264032" name="Freeform 864"/>
                      <p:cNvSpPr>
                        <a:spLocks/>
                      </p:cNvSpPr>
                      <p:nvPr/>
                    </p:nvSpPr>
                    <p:spPr bwMode="auto">
                      <a:xfrm>
                        <a:off x="4286"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33" name="Freeform 865"/>
                      <p:cNvSpPr>
                        <a:spLocks/>
                      </p:cNvSpPr>
                      <p:nvPr/>
                    </p:nvSpPr>
                    <p:spPr bwMode="auto">
                      <a:xfrm>
                        <a:off x="4285" y="1421"/>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34" name="Group 866"/>
                    <p:cNvGrpSpPr>
                      <a:grpSpLocks/>
                    </p:cNvGrpSpPr>
                    <p:nvPr/>
                  </p:nvGrpSpPr>
                  <p:grpSpPr bwMode="auto">
                    <a:xfrm>
                      <a:off x="4286" y="1422"/>
                      <a:ext cx="20" cy="26"/>
                      <a:chOff x="4286" y="1422"/>
                      <a:chExt cx="20" cy="26"/>
                    </a:xfrm>
                  </p:grpSpPr>
                  <p:sp>
                    <p:nvSpPr>
                      <p:cNvPr id="264035" name="Freeform 867"/>
                      <p:cNvSpPr>
                        <a:spLocks/>
                      </p:cNvSpPr>
                      <p:nvPr/>
                    </p:nvSpPr>
                    <p:spPr bwMode="auto">
                      <a:xfrm>
                        <a:off x="4289" y="1424"/>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36" name="Freeform 868"/>
                      <p:cNvSpPr>
                        <a:spLocks/>
                      </p:cNvSpPr>
                      <p:nvPr/>
                    </p:nvSpPr>
                    <p:spPr bwMode="auto">
                      <a:xfrm>
                        <a:off x="4286" y="1422"/>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4037" name="Freeform 869"/>
                    <p:cNvSpPr>
                      <a:spLocks/>
                    </p:cNvSpPr>
                    <p:nvPr/>
                  </p:nvSpPr>
                  <p:spPr bwMode="auto">
                    <a:xfrm>
                      <a:off x="4286" y="1424"/>
                      <a:ext cx="17" cy="25"/>
                    </a:xfrm>
                    <a:custGeom>
                      <a:avLst/>
                      <a:gdLst>
                        <a:gd name="T0" fmla="*/ 0 w 17"/>
                        <a:gd name="T1" fmla="*/ 0 h 25"/>
                        <a:gd name="T2" fmla="*/ 16 w 17"/>
                        <a:gd name="T3" fmla="*/ 0 h 25"/>
                        <a:gd name="T4" fmla="*/ 16 w 17"/>
                        <a:gd name="T5" fmla="*/ 24 h 25"/>
                        <a:gd name="T6" fmla="*/ 0 w 17"/>
                        <a:gd name="T7" fmla="*/ 24 h 25"/>
                        <a:gd name="T8" fmla="*/ 0 w 17"/>
                        <a:gd name="T9" fmla="*/ 0 h 25"/>
                      </a:gdLst>
                      <a:ahLst/>
                      <a:cxnLst>
                        <a:cxn ang="0">
                          <a:pos x="T0" y="T1"/>
                        </a:cxn>
                        <a:cxn ang="0">
                          <a:pos x="T2" y="T3"/>
                        </a:cxn>
                        <a:cxn ang="0">
                          <a:pos x="T4" y="T5"/>
                        </a:cxn>
                        <a:cxn ang="0">
                          <a:pos x="T6" y="T7"/>
                        </a:cxn>
                        <a:cxn ang="0">
                          <a:pos x="T8" y="T9"/>
                        </a:cxn>
                      </a:cxnLst>
                      <a:rect l="0" t="0" r="r" b="b"/>
                      <a:pathLst>
                        <a:path w="17" h="25">
                          <a:moveTo>
                            <a:pt x="0" y="0"/>
                          </a:moveTo>
                          <a:lnTo>
                            <a:pt x="16" y="0"/>
                          </a:lnTo>
                          <a:lnTo>
                            <a:pt x="16" y="24"/>
                          </a:lnTo>
                          <a:lnTo>
                            <a:pt x="0" y="24"/>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38" name="Group 870"/>
                  <p:cNvGrpSpPr>
                    <a:grpSpLocks/>
                  </p:cNvGrpSpPr>
                  <p:nvPr/>
                </p:nvGrpSpPr>
                <p:grpSpPr bwMode="auto">
                  <a:xfrm>
                    <a:off x="4285" y="1454"/>
                    <a:ext cx="21" cy="30"/>
                    <a:chOff x="4285" y="1454"/>
                    <a:chExt cx="21" cy="30"/>
                  </a:xfrm>
                </p:grpSpPr>
                <p:grpSp>
                  <p:nvGrpSpPr>
                    <p:cNvPr id="264039" name="Group 871"/>
                    <p:cNvGrpSpPr>
                      <a:grpSpLocks/>
                    </p:cNvGrpSpPr>
                    <p:nvPr/>
                  </p:nvGrpSpPr>
                  <p:grpSpPr bwMode="auto">
                    <a:xfrm>
                      <a:off x="4285" y="1454"/>
                      <a:ext cx="18" cy="26"/>
                      <a:chOff x="4285" y="1454"/>
                      <a:chExt cx="18" cy="26"/>
                    </a:xfrm>
                  </p:grpSpPr>
                  <p:sp>
                    <p:nvSpPr>
                      <p:cNvPr id="264040" name="Freeform 872"/>
                      <p:cNvSpPr>
                        <a:spLocks/>
                      </p:cNvSpPr>
                      <p:nvPr/>
                    </p:nvSpPr>
                    <p:spPr bwMode="auto">
                      <a:xfrm>
                        <a:off x="4286" y="1455"/>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41" name="Freeform 873"/>
                      <p:cNvSpPr>
                        <a:spLocks/>
                      </p:cNvSpPr>
                      <p:nvPr/>
                    </p:nvSpPr>
                    <p:spPr bwMode="auto">
                      <a:xfrm>
                        <a:off x="4285" y="1454"/>
                        <a:ext cx="17" cy="25"/>
                      </a:xfrm>
                      <a:custGeom>
                        <a:avLst/>
                        <a:gdLst>
                          <a:gd name="T0" fmla="*/ 0 w 17"/>
                          <a:gd name="T1" fmla="*/ 24 h 25"/>
                          <a:gd name="T2" fmla="*/ 16 w 17"/>
                          <a:gd name="T3" fmla="*/ 24 h 25"/>
                          <a:gd name="T4" fmla="*/ 16 w 17"/>
                          <a:gd name="T5" fmla="*/ 0 h 25"/>
                          <a:gd name="T6" fmla="*/ 0 w 17"/>
                          <a:gd name="T7" fmla="*/ 0 h 25"/>
                          <a:gd name="T8" fmla="*/ 0 w 17"/>
                          <a:gd name="T9" fmla="*/ 24 h 25"/>
                        </a:gdLst>
                        <a:ahLst/>
                        <a:cxnLst>
                          <a:cxn ang="0">
                            <a:pos x="T0" y="T1"/>
                          </a:cxn>
                          <a:cxn ang="0">
                            <a:pos x="T2" y="T3"/>
                          </a:cxn>
                          <a:cxn ang="0">
                            <a:pos x="T4" y="T5"/>
                          </a:cxn>
                          <a:cxn ang="0">
                            <a:pos x="T6" y="T7"/>
                          </a:cxn>
                          <a:cxn ang="0">
                            <a:pos x="T8" y="T9"/>
                          </a:cxn>
                        </a:cxnLst>
                        <a:rect l="0" t="0" r="r" b="b"/>
                        <a:pathLst>
                          <a:path w="17" h="25">
                            <a:moveTo>
                              <a:pt x="0" y="24"/>
                            </a:moveTo>
                            <a:lnTo>
                              <a:pt x="16" y="24"/>
                            </a:lnTo>
                            <a:lnTo>
                              <a:pt x="16" y="0"/>
                            </a:lnTo>
                            <a:lnTo>
                              <a:pt x="0" y="0"/>
                            </a:lnTo>
                            <a:lnTo>
                              <a:pt x="0" y="24"/>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64042" name="Group 874"/>
                    <p:cNvGrpSpPr>
                      <a:grpSpLocks/>
                    </p:cNvGrpSpPr>
                    <p:nvPr/>
                  </p:nvGrpSpPr>
                  <p:grpSpPr bwMode="auto">
                    <a:xfrm>
                      <a:off x="4286" y="1458"/>
                      <a:ext cx="20" cy="26"/>
                      <a:chOff x="4286" y="1458"/>
                      <a:chExt cx="20" cy="26"/>
                    </a:xfrm>
                  </p:grpSpPr>
                  <p:sp>
                    <p:nvSpPr>
                      <p:cNvPr id="264043" name="Freeform 875"/>
                      <p:cNvSpPr>
                        <a:spLocks/>
                      </p:cNvSpPr>
                      <p:nvPr/>
                    </p:nvSpPr>
                    <p:spPr bwMode="auto">
                      <a:xfrm>
                        <a:off x="4289" y="1458"/>
                        <a:ext cx="17" cy="1"/>
                      </a:xfrm>
                      <a:custGeom>
                        <a:avLst/>
                        <a:gdLst>
                          <a:gd name="T0" fmla="*/ 0 w 17"/>
                          <a:gd name="T1" fmla="*/ 0 h 1"/>
                          <a:gd name="T2" fmla="*/ 16 w 17"/>
                          <a:gd name="T3" fmla="*/ 0 h 1"/>
                          <a:gd name="T4" fmla="*/ 16 w 17"/>
                          <a:gd name="T5" fmla="*/ 0 h 1"/>
                          <a:gd name="T6" fmla="*/ 0 w 17"/>
                          <a:gd name="T7" fmla="*/ 0 h 1"/>
                          <a:gd name="T8" fmla="*/ 0 w 17"/>
                          <a:gd name="T9" fmla="*/ 0 h 1"/>
                        </a:gdLst>
                        <a:ahLst/>
                        <a:cxnLst>
                          <a:cxn ang="0">
                            <a:pos x="T0" y="T1"/>
                          </a:cxn>
                          <a:cxn ang="0">
                            <a:pos x="T2" y="T3"/>
                          </a:cxn>
                          <a:cxn ang="0">
                            <a:pos x="T4" y="T5"/>
                          </a:cxn>
                          <a:cxn ang="0">
                            <a:pos x="T6" y="T7"/>
                          </a:cxn>
                          <a:cxn ang="0">
                            <a:pos x="T8" y="T9"/>
                          </a:cxn>
                        </a:cxnLst>
                        <a:rect l="0" t="0" r="r" b="b"/>
                        <a:pathLst>
                          <a:path w="17" h="1">
                            <a:moveTo>
                              <a:pt x="0" y="0"/>
                            </a:moveTo>
                            <a:lnTo>
                              <a:pt x="16" y="0"/>
                            </a:lnTo>
                            <a:lnTo>
                              <a:pt x="16" y="0"/>
                            </a:lnTo>
                            <a:lnTo>
                              <a:pt x="0" y="0"/>
                            </a:lnTo>
                            <a:lnTo>
                              <a:pt x="0" y="0"/>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4044" name="Freeform 876"/>
                      <p:cNvSpPr>
                        <a:spLocks/>
                      </p:cNvSpPr>
                      <p:nvPr/>
                    </p:nvSpPr>
                    <p:spPr bwMode="auto">
                      <a:xfrm>
                        <a:off x="4286" y="1458"/>
                        <a:ext cx="17" cy="26"/>
                      </a:xfrm>
                      <a:custGeom>
                        <a:avLst/>
                        <a:gdLst>
                          <a:gd name="T0" fmla="*/ 0 w 17"/>
                          <a:gd name="T1" fmla="*/ 25 h 26"/>
                          <a:gd name="T2" fmla="*/ 16 w 17"/>
                          <a:gd name="T3" fmla="*/ 25 h 26"/>
                          <a:gd name="T4" fmla="*/ 16 w 17"/>
                          <a:gd name="T5" fmla="*/ 0 h 26"/>
                          <a:gd name="T6" fmla="*/ 0 w 17"/>
                          <a:gd name="T7" fmla="*/ 0 h 26"/>
                          <a:gd name="T8" fmla="*/ 0 w 17"/>
                          <a:gd name="T9" fmla="*/ 25 h 26"/>
                        </a:gdLst>
                        <a:ahLst/>
                        <a:cxnLst>
                          <a:cxn ang="0">
                            <a:pos x="T0" y="T1"/>
                          </a:cxn>
                          <a:cxn ang="0">
                            <a:pos x="T2" y="T3"/>
                          </a:cxn>
                          <a:cxn ang="0">
                            <a:pos x="T4" y="T5"/>
                          </a:cxn>
                          <a:cxn ang="0">
                            <a:pos x="T6" y="T7"/>
                          </a:cxn>
                          <a:cxn ang="0">
                            <a:pos x="T8" y="T9"/>
                          </a:cxn>
                        </a:cxnLst>
                        <a:rect l="0" t="0" r="r" b="b"/>
                        <a:pathLst>
                          <a:path w="17" h="26">
                            <a:moveTo>
                              <a:pt x="0" y="25"/>
                            </a:moveTo>
                            <a:lnTo>
                              <a:pt x="16" y="25"/>
                            </a:lnTo>
                            <a:lnTo>
                              <a:pt x="16" y="0"/>
                            </a:lnTo>
                            <a:lnTo>
                              <a:pt x="0" y="0"/>
                            </a:lnTo>
                            <a:lnTo>
                              <a:pt x="0" y="25"/>
                            </a:lnTo>
                          </a:path>
                        </a:pathLst>
                      </a:custGeom>
                      <a:solidFill>
                        <a:srgbClr val="322D26"/>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64045" name="Freeform 877"/>
                    <p:cNvSpPr>
                      <a:spLocks/>
                    </p:cNvSpPr>
                    <p:nvPr/>
                  </p:nvSpPr>
                  <p:spPr bwMode="auto">
                    <a:xfrm>
                      <a:off x="4286" y="1458"/>
                      <a:ext cx="17" cy="26"/>
                    </a:xfrm>
                    <a:custGeom>
                      <a:avLst/>
                      <a:gdLst>
                        <a:gd name="T0" fmla="*/ 0 w 17"/>
                        <a:gd name="T1" fmla="*/ 0 h 26"/>
                        <a:gd name="T2" fmla="*/ 16 w 17"/>
                        <a:gd name="T3" fmla="*/ 0 h 26"/>
                        <a:gd name="T4" fmla="*/ 16 w 17"/>
                        <a:gd name="T5" fmla="*/ 25 h 26"/>
                        <a:gd name="T6" fmla="*/ 0 w 17"/>
                        <a:gd name="T7" fmla="*/ 25 h 26"/>
                        <a:gd name="T8" fmla="*/ 0 w 17"/>
                        <a:gd name="T9" fmla="*/ 0 h 26"/>
                      </a:gdLst>
                      <a:ahLst/>
                      <a:cxnLst>
                        <a:cxn ang="0">
                          <a:pos x="T0" y="T1"/>
                        </a:cxn>
                        <a:cxn ang="0">
                          <a:pos x="T2" y="T3"/>
                        </a:cxn>
                        <a:cxn ang="0">
                          <a:pos x="T4" y="T5"/>
                        </a:cxn>
                        <a:cxn ang="0">
                          <a:pos x="T6" y="T7"/>
                        </a:cxn>
                        <a:cxn ang="0">
                          <a:pos x="T8" y="T9"/>
                        </a:cxn>
                      </a:cxnLst>
                      <a:rect l="0" t="0" r="r" b="b"/>
                      <a:pathLst>
                        <a:path w="17" h="26">
                          <a:moveTo>
                            <a:pt x="0" y="0"/>
                          </a:moveTo>
                          <a:lnTo>
                            <a:pt x="16" y="0"/>
                          </a:lnTo>
                          <a:lnTo>
                            <a:pt x="16" y="25"/>
                          </a:lnTo>
                          <a:lnTo>
                            <a:pt x="0" y="25"/>
                          </a:lnTo>
                          <a:lnTo>
                            <a:pt x="0" y="0"/>
                          </a:lnTo>
                        </a:path>
                      </a:pathLst>
                    </a:custGeom>
                    <a:solidFill>
                      <a:srgbClr val="E9E7D1"/>
                    </a:solidFill>
                    <a:ln w="952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grpSp>
        </p:grpSp>
        <p:sp>
          <p:nvSpPr>
            <p:cNvPr id="363" name="Rectangle 640"/>
            <p:cNvSpPr>
              <a:spLocks noChangeArrowheads="1"/>
            </p:cNvSpPr>
            <p:nvPr/>
          </p:nvSpPr>
          <p:spPr bwMode="auto">
            <a:xfrm>
              <a:off x="2200" y="1294"/>
              <a:ext cx="5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dirty="0">
                  <a:solidFill>
                    <a:srgbClr val="000000"/>
                  </a:solidFill>
                  <a:effectLst>
                    <a:outerShdw blurRad="38100" dist="38100" dir="2700000" algn="tl">
                      <a:srgbClr val="C0C0C0"/>
                    </a:outerShdw>
                  </a:effectLst>
                  <a:latin typeface="Arial" charset="0"/>
                </a:rPr>
                <a:t>Switch</a:t>
              </a:r>
            </a:p>
          </p:txBody>
        </p:sp>
        <p:sp>
          <p:nvSpPr>
            <p:cNvPr id="364" name="Rectangle 640"/>
            <p:cNvSpPr>
              <a:spLocks noChangeArrowheads="1"/>
            </p:cNvSpPr>
            <p:nvPr/>
          </p:nvSpPr>
          <p:spPr bwMode="auto">
            <a:xfrm>
              <a:off x="2208" y="1996"/>
              <a:ext cx="5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dirty="0">
                  <a:solidFill>
                    <a:srgbClr val="000000"/>
                  </a:solidFill>
                  <a:effectLst>
                    <a:outerShdw blurRad="38100" dist="38100" dir="2700000" algn="tl">
                      <a:srgbClr val="C0C0C0"/>
                    </a:outerShdw>
                  </a:effectLst>
                  <a:latin typeface="Arial" charset="0"/>
                </a:rPr>
                <a:t>Switch</a:t>
              </a:r>
            </a:p>
          </p:txBody>
        </p:sp>
        <p:sp>
          <p:nvSpPr>
            <p:cNvPr id="365" name="Rectangle 640"/>
            <p:cNvSpPr>
              <a:spLocks noChangeArrowheads="1"/>
            </p:cNvSpPr>
            <p:nvPr/>
          </p:nvSpPr>
          <p:spPr bwMode="auto">
            <a:xfrm>
              <a:off x="2255" y="2655"/>
              <a:ext cx="5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宋体" pitchFamily="2" charset="-122"/>
                </a:defRPr>
              </a:lvl1pPr>
              <a:lvl2pPr marL="571500" defTabSz="762000">
                <a:spcBef>
                  <a:spcPct val="0"/>
                </a:spcBef>
                <a:defRPr kumimoji="1" sz="2400">
                  <a:solidFill>
                    <a:schemeClr val="tx1"/>
                  </a:solidFill>
                  <a:latin typeface="Times New Roman" pitchFamily="18" charset="0"/>
                  <a:ea typeface="宋体" pitchFamily="2" charset="-122"/>
                </a:defRPr>
              </a:lvl2pPr>
              <a:lvl3pPr marL="1143000" defTabSz="762000">
                <a:spcBef>
                  <a:spcPct val="0"/>
                </a:spcBef>
                <a:defRPr kumimoji="1" sz="2400">
                  <a:solidFill>
                    <a:schemeClr val="tx1"/>
                  </a:solidFill>
                  <a:latin typeface="Times New Roman" pitchFamily="18" charset="0"/>
                  <a:ea typeface="宋体" pitchFamily="2" charset="-122"/>
                </a:defRPr>
              </a:lvl3pPr>
              <a:lvl4pPr marL="1714500" defTabSz="762000">
                <a:spcBef>
                  <a:spcPct val="0"/>
                </a:spcBef>
                <a:defRPr kumimoji="1" sz="2400">
                  <a:solidFill>
                    <a:schemeClr val="tx1"/>
                  </a:solidFill>
                  <a:latin typeface="Times New Roman" pitchFamily="18" charset="0"/>
                  <a:ea typeface="宋体" pitchFamily="2" charset="-122"/>
                </a:defRPr>
              </a:lvl4pPr>
              <a:lvl5pPr marL="2286000" defTabSz="762000">
                <a:spcBef>
                  <a:spcPct val="0"/>
                </a:spcBef>
                <a:defRPr kumimoji="1" sz="2400">
                  <a:solidFill>
                    <a:schemeClr val="tx1"/>
                  </a:solidFill>
                  <a:latin typeface="Times New Roman" pitchFamily="18" charset="0"/>
                  <a:ea typeface="宋体" pitchFamily="2" charset="-122"/>
                </a:defRPr>
              </a:lvl5pPr>
              <a:lvl6pPr marL="2743200" defTabSz="762000" fontAlgn="base">
                <a:spcBef>
                  <a:spcPct val="0"/>
                </a:spcBef>
                <a:spcAft>
                  <a:spcPct val="0"/>
                </a:spcAft>
                <a:defRPr kumimoji="1" sz="2400">
                  <a:solidFill>
                    <a:schemeClr val="tx1"/>
                  </a:solidFill>
                  <a:latin typeface="Times New Roman" pitchFamily="18" charset="0"/>
                  <a:ea typeface="宋体" pitchFamily="2" charset="-122"/>
                </a:defRPr>
              </a:lvl6pPr>
              <a:lvl7pPr marL="3200400" defTabSz="762000" fontAlgn="base">
                <a:spcBef>
                  <a:spcPct val="0"/>
                </a:spcBef>
                <a:spcAft>
                  <a:spcPct val="0"/>
                </a:spcAft>
                <a:defRPr kumimoji="1" sz="2400">
                  <a:solidFill>
                    <a:schemeClr val="tx1"/>
                  </a:solidFill>
                  <a:latin typeface="Times New Roman" pitchFamily="18" charset="0"/>
                  <a:ea typeface="宋体" pitchFamily="2" charset="-122"/>
                </a:defRPr>
              </a:lvl7pPr>
              <a:lvl8pPr marL="3657600" defTabSz="762000" fontAlgn="base">
                <a:spcBef>
                  <a:spcPct val="0"/>
                </a:spcBef>
                <a:spcAft>
                  <a:spcPct val="0"/>
                </a:spcAft>
                <a:defRPr kumimoji="1" sz="2400">
                  <a:solidFill>
                    <a:schemeClr val="tx1"/>
                  </a:solidFill>
                  <a:latin typeface="Times New Roman" pitchFamily="18" charset="0"/>
                  <a:ea typeface="宋体" pitchFamily="2" charset="-122"/>
                </a:defRPr>
              </a:lvl8pPr>
              <a:lvl9pPr marL="4114800" defTabSz="762000" fontAlgn="base">
                <a:spcBef>
                  <a:spcPct val="0"/>
                </a:spcBef>
                <a:spcAft>
                  <a:spcPct val="0"/>
                </a:spcAft>
                <a:defRPr kumimoji="1" sz="2400">
                  <a:solidFill>
                    <a:schemeClr val="tx1"/>
                  </a:solidFill>
                  <a:latin typeface="Times New Roman" pitchFamily="18" charset="0"/>
                  <a:ea typeface="宋体" pitchFamily="2" charset="-122"/>
                </a:defRPr>
              </a:lvl9pPr>
            </a:lstStyle>
            <a:p>
              <a:pPr eaLnBrk="0" hangingPunct="0">
                <a:buClrTx/>
                <a:buFontTx/>
                <a:buNone/>
              </a:pPr>
              <a:r>
                <a:rPr lang="en-US" altLang="zh-CN" sz="1800" b="1" dirty="0">
                  <a:solidFill>
                    <a:srgbClr val="000000"/>
                  </a:solidFill>
                  <a:effectLst>
                    <a:outerShdw blurRad="38100" dist="38100" dir="2700000" algn="tl">
                      <a:srgbClr val="C0C0C0"/>
                    </a:outerShdw>
                  </a:effectLst>
                  <a:latin typeface="Arial" charset="0"/>
                </a:rPr>
                <a:t>Switch</a:t>
              </a:r>
            </a:p>
          </p:txBody>
        </p:sp>
      </p:grpSp>
      <p:sp>
        <p:nvSpPr>
          <p:cNvPr id="264049" name="Rectangle 881"/>
          <p:cNvSpPr>
            <a:spLocks noGrp="1" noChangeArrowheads="1"/>
          </p:cNvSpPr>
          <p:nvPr>
            <p:ph type="body" idx="1"/>
          </p:nvPr>
        </p:nvSpPr>
        <p:spPr>
          <a:xfrm>
            <a:off x="827088" y="2133600"/>
            <a:ext cx="3114675" cy="3889375"/>
          </a:xfrm>
        </p:spPr>
        <p:txBody>
          <a:bodyPr/>
          <a:lstStyle/>
          <a:p>
            <a:pPr>
              <a:lnSpc>
                <a:spcPct val="120000"/>
              </a:lnSpc>
            </a:pPr>
            <a:r>
              <a:rPr lang="zh-CN" altLang="en-US" sz="2800"/>
              <a:t>目前常见的局域网主要有两种：</a:t>
            </a:r>
          </a:p>
          <a:p>
            <a:pPr lvl="1">
              <a:lnSpc>
                <a:spcPct val="120000"/>
              </a:lnSpc>
            </a:pPr>
            <a:r>
              <a:rPr lang="zh-CN" altLang="en-US" sz="2400">
                <a:solidFill>
                  <a:srgbClr val="FF0000"/>
                </a:solidFill>
              </a:rPr>
              <a:t>以太网</a:t>
            </a:r>
          </a:p>
          <a:p>
            <a:pPr lvl="1">
              <a:lnSpc>
                <a:spcPct val="120000"/>
              </a:lnSpc>
              <a:buFont typeface="Wingdings" pitchFamily="2" charset="2"/>
              <a:buNone/>
            </a:pPr>
            <a:r>
              <a:rPr lang="zh-CN" altLang="en-US" sz="2400"/>
              <a:t>（</a:t>
            </a:r>
            <a:r>
              <a:rPr lang="en-US" altLang="zh-CN" sz="2400"/>
              <a:t>Ethernet</a:t>
            </a:r>
            <a:r>
              <a:rPr lang="zh-CN" altLang="en-US" sz="2400"/>
              <a:t>）</a:t>
            </a:r>
          </a:p>
          <a:p>
            <a:pPr lvl="1">
              <a:lnSpc>
                <a:spcPct val="120000"/>
              </a:lnSpc>
            </a:pPr>
            <a:r>
              <a:rPr lang="zh-CN" altLang="en-US" sz="2400">
                <a:solidFill>
                  <a:srgbClr val="FF0000"/>
                </a:solidFill>
              </a:rPr>
              <a:t>无线局域网</a:t>
            </a:r>
          </a:p>
          <a:p>
            <a:pPr lvl="1">
              <a:lnSpc>
                <a:spcPct val="120000"/>
              </a:lnSpc>
              <a:buFont typeface="Wingdings" pitchFamily="2" charset="2"/>
              <a:buNone/>
            </a:pPr>
            <a:r>
              <a:rPr lang="zh-CN" altLang="en-US" sz="2400"/>
              <a:t>（</a:t>
            </a:r>
            <a:r>
              <a:rPr lang="en-US" altLang="zh-CN" sz="2400"/>
              <a:t>WLAN</a:t>
            </a:r>
            <a:r>
              <a:rPr lang="zh-CN" altLang="en-US" sz="2400"/>
              <a:t>）</a:t>
            </a:r>
          </a:p>
        </p:txBody>
      </p:sp>
      <p:sp>
        <p:nvSpPr>
          <p:cNvPr id="264050" name="Text Box 882"/>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计算机网络概述</a:t>
            </a:r>
            <a:r>
              <a:rPr lang="en-US" altLang="zh-CN" sz="1200">
                <a:ea typeface="幼圆" pitchFamily="49" charset="-122"/>
              </a:rPr>
              <a:t>&gt;&gt;</a:t>
            </a:r>
            <a:r>
              <a:rPr lang="zh-CN" altLang="en-US" sz="1200">
                <a:ea typeface="幼圆" pitchFamily="49" charset="-122"/>
                <a:hlinkClick r:id="rId7" action="ppaction://hlinksldjump"/>
              </a:rPr>
              <a:t>计算机网络的分类</a:t>
            </a:r>
            <a:r>
              <a:rPr lang="en-US" altLang="zh-CN" sz="1200">
                <a:ea typeface="幼圆" pitchFamily="49" charset="-122"/>
              </a:rPr>
              <a:t>&gt;&gt;</a:t>
            </a:r>
            <a:r>
              <a:rPr lang="zh-CN" altLang="en-US" sz="1200">
                <a:ea typeface="幼圆" pitchFamily="49" charset="-122"/>
                <a:hlinkClick r:id="rId8"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r>
              <a:rPr lang="zh-CN" altLang="en-US" sz="4000"/>
              <a:t>城</a:t>
            </a:r>
            <a:r>
              <a:rPr lang="zh-CN" altLang="en-US"/>
              <a:t>域网</a:t>
            </a:r>
            <a:br>
              <a:rPr lang="zh-CN" altLang="en-US"/>
            </a:br>
            <a:r>
              <a:rPr lang="zh-CN" altLang="en-US" sz="3200"/>
              <a:t>（</a:t>
            </a:r>
            <a:r>
              <a:rPr lang="en-US" altLang="zh-CN" sz="3200"/>
              <a:t>MAN</a:t>
            </a:r>
            <a:r>
              <a:rPr lang="zh-CN" altLang="en-US" sz="3200"/>
              <a:t>）</a:t>
            </a:r>
          </a:p>
        </p:txBody>
      </p:sp>
      <p:pic>
        <p:nvPicPr>
          <p:cNvPr id="257030" name="Picture 6"/>
          <p:cNvPicPr>
            <a:picLocks noChangeAspect="1" noChangeArrowheads="1"/>
          </p:cNvPicPr>
          <p:nvPr/>
        </p:nvPicPr>
        <p:blipFill>
          <a:blip r:embed="rId3">
            <a:clrChange>
              <a:clrFrom>
                <a:srgbClr val="FFFFFF"/>
              </a:clrFrom>
              <a:clrTo>
                <a:srgbClr val="FFFFFF">
                  <a:alpha val="0"/>
                </a:srgbClr>
              </a:clrTo>
            </a:clrChange>
            <a:lum bright="-12000"/>
            <a:extLst>
              <a:ext uri="{28A0092B-C50C-407E-A947-70E740481C1C}">
                <a14:useLocalDpi xmlns:a14="http://schemas.microsoft.com/office/drawing/2010/main" val="0"/>
              </a:ext>
            </a:extLst>
          </a:blip>
          <a:srcRect/>
          <a:stretch>
            <a:fillRect/>
          </a:stretch>
        </p:blipFill>
        <p:spPr bwMode="auto">
          <a:xfrm>
            <a:off x="827088" y="1989138"/>
            <a:ext cx="8066087"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7031"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计算机网络的分类</a:t>
            </a:r>
            <a:r>
              <a:rPr lang="en-US" altLang="zh-CN" sz="1200">
                <a:ea typeface="幼圆" pitchFamily="49" charset="-122"/>
              </a:rPr>
              <a:t>&gt;&gt;</a:t>
            </a:r>
            <a:r>
              <a:rPr lang="zh-CN" altLang="en-US" sz="1200">
                <a:ea typeface="幼圆" pitchFamily="49" charset="-122"/>
                <a:hlinkClick r:id="rId7" action="ppaction://hlinksldjump"/>
              </a:rPr>
              <a:t>按距离大小进行分类</a:t>
            </a:r>
            <a:endParaRPr lang="en-US" altLang="zh-CN" sz="1200">
              <a:ea typeface="幼圆" pitchFamily="49" charset="-122"/>
            </a:endParaRPr>
          </a:p>
        </p:txBody>
      </p:sp>
      <p:sp>
        <p:nvSpPr>
          <p:cNvPr id="5"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2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1</a:t>
            </a:r>
            <a:endParaRPr lang="en-US" altLang="zh-CN" sz="1200" dirty="0">
              <a:latin typeface="幼圆" pitchFamily="49" charset="-122"/>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zh-CN" altLang="en-US">
                <a:latin typeface="宋体" pitchFamily="2" charset="-122"/>
              </a:rPr>
              <a:t>计算机网络的定义</a:t>
            </a:r>
            <a:r>
              <a:rPr lang="zh-CN" altLang="en-US"/>
              <a:t> </a:t>
            </a:r>
          </a:p>
        </p:txBody>
      </p:sp>
      <p:sp>
        <p:nvSpPr>
          <p:cNvPr id="27652" name="Text Box 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endParaRPr lang="zh-CN" altLang="en-US" sz="1200">
              <a:ea typeface="幼圆" pitchFamily="49" charset="-122"/>
            </a:endParaRPr>
          </a:p>
        </p:txBody>
      </p:sp>
      <p:sp>
        <p:nvSpPr>
          <p:cNvPr id="27656" name="Rectangle 8"/>
          <p:cNvSpPr>
            <a:spLocks noGrp="1" noChangeArrowheads="1"/>
          </p:cNvSpPr>
          <p:nvPr>
            <p:ph type="body" idx="1"/>
          </p:nvPr>
        </p:nvSpPr>
        <p:spPr>
          <a:xfrm>
            <a:off x="3419475" y="2889250"/>
            <a:ext cx="2393950" cy="2155825"/>
          </a:xfrm>
        </p:spPr>
        <p:txBody>
          <a:bodyPr/>
          <a:lstStyle/>
          <a:p>
            <a:r>
              <a:rPr lang="zh-CN" altLang="en-US">
                <a:hlinkClick r:id="rId5" action="ppaction://hlinksldjump"/>
              </a:rPr>
              <a:t>定义一</a:t>
            </a:r>
            <a:endParaRPr lang="zh-CN" altLang="en-US"/>
          </a:p>
          <a:p>
            <a:endParaRPr lang="zh-CN" altLang="en-US"/>
          </a:p>
          <a:p>
            <a:r>
              <a:rPr lang="zh-CN" altLang="en-US">
                <a:hlinkClick r:id="rId6" action="ppaction://hlinksldjump"/>
              </a:rPr>
              <a:t>定义二</a:t>
            </a:r>
            <a:endParaRPr lang="zh-CN" altLang="en-US"/>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r>
              <a:rPr lang="zh-CN" altLang="en-US" sz="4000" dirty="0"/>
              <a:t>城</a:t>
            </a:r>
            <a:r>
              <a:rPr lang="zh-CN" altLang="en-US" dirty="0"/>
              <a:t>域网</a:t>
            </a:r>
            <a:br>
              <a:rPr lang="zh-CN" altLang="en-US" dirty="0"/>
            </a:br>
            <a:r>
              <a:rPr lang="zh-CN" altLang="en-US" sz="3200" dirty="0" smtClean="0"/>
              <a:t>（例子）</a:t>
            </a:r>
            <a:endParaRPr lang="zh-CN" altLang="en-US" sz="3200" dirty="0"/>
          </a:p>
        </p:txBody>
      </p:sp>
      <p:sp>
        <p:nvSpPr>
          <p:cNvPr id="2" name="内容占位符 1"/>
          <p:cNvSpPr>
            <a:spLocks noGrp="1"/>
          </p:cNvSpPr>
          <p:nvPr>
            <p:ph idx="1"/>
          </p:nvPr>
        </p:nvSpPr>
        <p:spPr/>
        <p:txBody>
          <a:bodyPr/>
          <a:lstStyle/>
          <a:p>
            <a:r>
              <a:rPr lang="zh-CN" altLang="en-US" sz="2400" dirty="0">
                <a:solidFill>
                  <a:srgbClr val="FF0000"/>
                </a:solidFill>
              </a:rPr>
              <a:t>有线电视网（</a:t>
            </a:r>
            <a:r>
              <a:rPr lang="en-US" altLang="zh-CN" sz="2400" dirty="0">
                <a:solidFill>
                  <a:srgbClr val="FF0000"/>
                </a:solidFill>
              </a:rPr>
              <a:t>CATV</a:t>
            </a:r>
            <a:r>
              <a:rPr lang="zh-CN" altLang="en-US" sz="2400" dirty="0">
                <a:solidFill>
                  <a:srgbClr val="FF0000"/>
                </a:solidFill>
              </a:rPr>
              <a:t>）</a:t>
            </a:r>
            <a:endParaRPr lang="en-US" altLang="zh-CN" sz="2400" dirty="0" smtClean="0"/>
          </a:p>
          <a:p>
            <a:endParaRPr lang="en-US" altLang="zh-CN" sz="2400" dirty="0"/>
          </a:p>
          <a:p>
            <a:endParaRPr lang="en-US" altLang="zh-CN" sz="2400" dirty="0" smtClean="0"/>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a:p>
          <a:p>
            <a:r>
              <a:rPr lang="zh-CN" altLang="en-US" sz="2400" dirty="0">
                <a:solidFill>
                  <a:srgbClr val="FF0000"/>
                </a:solidFill>
              </a:rPr>
              <a:t>宽带无线访问（</a:t>
            </a:r>
            <a:r>
              <a:rPr lang="en-US" altLang="zh-CN" sz="2400" dirty="0" smtClean="0">
                <a:solidFill>
                  <a:srgbClr val="FF0000"/>
                </a:solidFill>
              </a:rPr>
              <a:t>IEEE802.16</a:t>
            </a:r>
            <a:r>
              <a:rPr lang="zh-CN" altLang="en-US" sz="2400" dirty="0" smtClean="0">
                <a:solidFill>
                  <a:srgbClr val="FF0000"/>
                </a:solidFill>
              </a:rPr>
              <a:t>，</a:t>
            </a:r>
            <a:r>
              <a:rPr lang="en-US" altLang="zh-CN" sz="2400" dirty="0" smtClean="0">
                <a:solidFill>
                  <a:srgbClr val="FF0000"/>
                </a:solidFill>
              </a:rPr>
              <a:t>WiMAX</a:t>
            </a:r>
            <a:r>
              <a:rPr lang="zh-CN" altLang="en-US" sz="2400" dirty="0" smtClean="0">
                <a:solidFill>
                  <a:srgbClr val="FF0000"/>
                </a:solidFill>
              </a:rPr>
              <a:t>）</a:t>
            </a:r>
            <a:endParaRPr lang="zh-CN" altLang="en-US" sz="2400" dirty="0">
              <a:solidFill>
                <a:srgbClr val="FF0000"/>
              </a:solidFill>
            </a:endParaRPr>
          </a:p>
        </p:txBody>
      </p:sp>
      <p:sp>
        <p:nvSpPr>
          <p:cNvPr id="257031"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sp>
        <p:nvSpPr>
          <p:cNvPr id="5"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2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2</a:t>
            </a:r>
            <a:endParaRPr lang="en-US" altLang="zh-CN" sz="1200" dirty="0">
              <a:latin typeface="幼圆" pitchFamily="49" charset="-122"/>
              <a:ea typeface="幼圆" pitchFamily="49" charset="-122"/>
            </a:endParaRPr>
          </a:p>
        </p:txBody>
      </p:sp>
      <p:pic>
        <p:nvPicPr>
          <p:cNvPr id="3" name="图片 2"/>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47664" y="2132856"/>
            <a:ext cx="6221678" cy="3600420"/>
          </a:xfrm>
          <a:prstGeom prst="rect">
            <a:avLst/>
          </a:prstGeom>
        </p:spPr>
      </p:pic>
    </p:spTree>
    <p:extLst>
      <p:ext uri="{BB962C8B-B14F-4D97-AF65-F5344CB8AC3E}">
        <p14:creationId xmlns:p14="http://schemas.microsoft.com/office/powerpoint/2010/main" val="4171946332"/>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p:txBody>
          <a:bodyPr/>
          <a:lstStyle/>
          <a:p>
            <a:r>
              <a:rPr lang="zh-CN" altLang="en-US" sz="4000"/>
              <a:t>广</a:t>
            </a:r>
            <a:r>
              <a:rPr lang="zh-CN" altLang="en-US"/>
              <a:t>域网</a:t>
            </a:r>
            <a:br>
              <a:rPr lang="zh-CN" altLang="en-US"/>
            </a:br>
            <a:r>
              <a:rPr lang="zh-CN" altLang="en-US" sz="3200"/>
              <a:t>（</a:t>
            </a:r>
            <a:r>
              <a:rPr lang="en-US" altLang="zh-CN" sz="3200"/>
              <a:t>WAN</a:t>
            </a:r>
            <a:r>
              <a:rPr lang="zh-CN" altLang="en-US" sz="3200"/>
              <a:t>）</a:t>
            </a:r>
          </a:p>
        </p:txBody>
      </p:sp>
      <p:sp>
        <p:nvSpPr>
          <p:cNvPr id="25805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smtClean="0">
                <a:latin typeface="幼圆" pitchFamily="49" charset="-122"/>
                <a:ea typeface="幼圆" pitchFamily="49" charset="-122"/>
              </a:rPr>
              <a:t>6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1</a:t>
            </a:r>
          </a:p>
        </p:txBody>
      </p:sp>
      <p:pic>
        <p:nvPicPr>
          <p:cNvPr id="258055" name="Picture 7"/>
          <p:cNvPicPr>
            <a:picLocks noChangeAspect="1" noChangeArrowheads="1"/>
          </p:cNvPicPr>
          <p:nvPr/>
        </p:nvPicPr>
        <p:blipFill>
          <a:blip r:embed="rId3">
            <a:clrChange>
              <a:clrFrom>
                <a:srgbClr val="FFFFFF"/>
              </a:clrFrom>
              <a:clrTo>
                <a:srgbClr val="FFFFFF">
                  <a:alpha val="0"/>
                </a:srgbClr>
              </a:clrTo>
            </a:clrChange>
            <a:lum bright="-6000"/>
            <a:extLst>
              <a:ext uri="{28A0092B-C50C-407E-A947-70E740481C1C}">
                <a14:useLocalDpi xmlns:a14="http://schemas.microsoft.com/office/drawing/2010/main" val="0"/>
              </a:ext>
            </a:extLst>
          </a:blip>
          <a:srcRect/>
          <a:stretch>
            <a:fillRect/>
          </a:stretch>
        </p:blipFill>
        <p:spPr bwMode="auto">
          <a:xfrm>
            <a:off x="684213" y="2565400"/>
            <a:ext cx="8208962" cy="2970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8056"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计算机网络的分类</a:t>
            </a:r>
            <a:r>
              <a:rPr lang="en-US" altLang="zh-CN" sz="1200">
                <a:ea typeface="幼圆" pitchFamily="49" charset="-122"/>
              </a:rPr>
              <a:t>&gt;&gt;</a:t>
            </a:r>
            <a:r>
              <a:rPr lang="zh-CN" altLang="en-US" sz="1200">
                <a:ea typeface="幼圆" pitchFamily="49" charset="-122"/>
                <a:hlinkClick r:id="rId7"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p:txBody>
          <a:bodyPr/>
          <a:lstStyle/>
          <a:p>
            <a:r>
              <a:rPr lang="zh-CN" altLang="en-US" sz="4000"/>
              <a:t>广</a:t>
            </a:r>
            <a:r>
              <a:rPr lang="zh-CN" altLang="en-US"/>
              <a:t>域网</a:t>
            </a:r>
            <a:br>
              <a:rPr lang="zh-CN" altLang="en-US"/>
            </a:br>
            <a:r>
              <a:rPr lang="zh-CN" altLang="en-US" sz="3200"/>
              <a:t>（构成）</a:t>
            </a:r>
          </a:p>
        </p:txBody>
      </p:sp>
      <p:sp>
        <p:nvSpPr>
          <p:cNvPr id="264196"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a:t>
            </a:r>
            <a:r>
              <a:rPr lang="en-US" altLang="zh-CN" sz="1200" dirty="0" smtClean="0">
                <a:latin typeface="幼圆" pitchFamily="49" charset="-122"/>
                <a:ea typeface="幼圆" pitchFamily="49" charset="-122"/>
              </a:rPr>
              <a:t>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2</a:t>
            </a:r>
          </a:p>
        </p:txBody>
      </p:sp>
      <p:pic>
        <p:nvPicPr>
          <p:cNvPr id="264198" name="Picture 6" descr="1-09"/>
          <p:cNvPicPr>
            <a:picLocks noChangeAspect="1" noChangeArrowheads="1"/>
          </p:cNvPicPr>
          <p:nvPr/>
        </p:nvPicPr>
        <p:blipFill>
          <a:blip r:embed="rId3">
            <a:clrChange>
              <a:clrFrom>
                <a:srgbClr val="FFFFFF"/>
              </a:clrFrom>
              <a:clrTo>
                <a:srgbClr val="FFFFFF">
                  <a:alpha val="0"/>
                </a:srgbClr>
              </a:clrTo>
            </a:clrChange>
            <a:lum bright="-6000"/>
            <a:extLst>
              <a:ext uri="{28A0092B-C50C-407E-A947-70E740481C1C}">
                <a14:useLocalDpi xmlns:a14="http://schemas.microsoft.com/office/drawing/2010/main" val="0"/>
              </a:ext>
            </a:extLst>
          </a:blip>
          <a:srcRect/>
          <a:stretch>
            <a:fillRect/>
          </a:stretch>
        </p:blipFill>
        <p:spPr bwMode="auto">
          <a:xfrm>
            <a:off x="1042988" y="1773238"/>
            <a:ext cx="7488237" cy="3170237"/>
          </a:xfrm>
          <a:prstGeom prst="rect">
            <a:avLst/>
          </a:prstGeom>
          <a:noFill/>
          <a:extLst>
            <a:ext uri="{909E8E84-426E-40DD-AFC4-6F175D3DCCD1}">
              <a14:hiddenFill xmlns:a14="http://schemas.microsoft.com/office/drawing/2010/main">
                <a:solidFill>
                  <a:srgbClr val="FFFFFF"/>
                </a:solidFill>
              </a14:hiddenFill>
            </a:ext>
          </a:extLst>
        </p:spPr>
      </p:pic>
      <p:sp>
        <p:nvSpPr>
          <p:cNvPr id="264199" name="Rectangle 7"/>
          <p:cNvSpPr>
            <a:spLocks noGrp="1" noChangeArrowheads="1"/>
          </p:cNvSpPr>
          <p:nvPr>
            <p:ph type="body" idx="1"/>
          </p:nvPr>
        </p:nvSpPr>
        <p:spPr>
          <a:xfrm>
            <a:off x="827088" y="4941888"/>
            <a:ext cx="7958137" cy="1368425"/>
          </a:xfrm>
        </p:spPr>
        <p:txBody>
          <a:bodyPr/>
          <a:lstStyle/>
          <a:p>
            <a:pPr marL="0" indent="0">
              <a:lnSpc>
                <a:spcPct val="110000"/>
              </a:lnSpc>
              <a:buFont typeface="Wingdings" pitchFamily="2" charset="2"/>
              <a:buNone/>
            </a:pPr>
            <a:r>
              <a:rPr lang="en-US" altLang="zh-CN" sz="2400"/>
              <a:t>        WAN</a:t>
            </a:r>
            <a:r>
              <a:rPr lang="zh-CN" altLang="en-US" sz="2400"/>
              <a:t>一般由</a:t>
            </a:r>
            <a:r>
              <a:rPr lang="zh-CN" altLang="en-US" sz="2400">
                <a:solidFill>
                  <a:srgbClr val="FF0000"/>
                </a:solidFill>
                <a:effectLst>
                  <a:outerShdw blurRad="38100" dist="38100" dir="2700000" algn="tl">
                    <a:srgbClr val="C0C0C0"/>
                  </a:outerShdw>
                </a:effectLst>
              </a:rPr>
              <a:t>主机（资源子网）</a:t>
            </a:r>
            <a:r>
              <a:rPr lang="zh-CN" altLang="en-US" sz="2400"/>
              <a:t>和</a:t>
            </a:r>
            <a:r>
              <a:rPr lang="zh-CN" altLang="en-US" sz="2400">
                <a:solidFill>
                  <a:srgbClr val="FF0000"/>
                </a:solidFill>
                <a:effectLst>
                  <a:outerShdw blurRad="38100" dist="38100" dir="2700000" algn="tl">
                    <a:srgbClr val="C0C0C0"/>
                  </a:outerShdw>
                </a:effectLst>
              </a:rPr>
              <a:t>子网（通信子网）</a:t>
            </a:r>
            <a:r>
              <a:rPr lang="zh-CN" altLang="en-US" sz="2400"/>
              <a:t>组成，前者是通信的信源和信宿，负责提供和使用网络资源</a:t>
            </a:r>
            <a:r>
              <a:rPr lang="en-US" altLang="zh-CN" sz="2400"/>
              <a:t>/</a:t>
            </a:r>
            <a:r>
              <a:rPr lang="zh-CN" altLang="en-US" sz="2400"/>
              <a:t>服务，实现网络的资源共享；后者负责信息的传递。</a:t>
            </a:r>
          </a:p>
        </p:txBody>
      </p:sp>
      <p:sp>
        <p:nvSpPr>
          <p:cNvPr id="264201" name="Text Box 9"/>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计算机网络的分类</a:t>
            </a:r>
            <a:r>
              <a:rPr lang="en-US" altLang="zh-CN" sz="1200">
                <a:ea typeface="幼圆" pitchFamily="49" charset="-122"/>
              </a:rPr>
              <a:t>&gt;&gt;</a:t>
            </a:r>
            <a:r>
              <a:rPr lang="zh-CN" altLang="en-US" sz="1200">
                <a:ea typeface="幼圆" pitchFamily="49" charset="-122"/>
                <a:hlinkClick r:id="rId7"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zh-CN" altLang="en-US" sz="4000"/>
              <a:t>广</a:t>
            </a:r>
            <a:r>
              <a:rPr lang="zh-CN" altLang="en-US"/>
              <a:t>域网</a:t>
            </a:r>
            <a:br>
              <a:rPr lang="zh-CN" altLang="en-US"/>
            </a:br>
            <a:r>
              <a:rPr lang="zh-CN" altLang="en-US" sz="3200"/>
              <a:t>（工作原理）</a:t>
            </a:r>
          </a:p>
        </p:txBody>
      </p:sp>
      <p:sp>
        <p:nvSpPr>
          <p:cNvPr id="26522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a:t>
            </a:r>
            <a:r>
              <a:rPr lang="en-US" altLang="zh-CN" sz="1200" dirty="0" smtClean="0">
                <a:latin typeface="幼圆" pitchFamily="49" charset="-122"/>
                <a:ea typeface="幼圆" pitchFamily="49" charset="-122"/>
              </a:rPr>
              <a:t>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3</a:t>
            </a:r>
          </a:p>
        </p:txBody>
      </p:sp>
      <p:sp>
        <p:nvSpPr>
          <p:cNvPr id="265222" name="Rectangle 6"/>
          <p:cNvSpPr>
            <a:spLocks noGrp="1" noChangeArrowheads="1"/>
          </p:cNvSpPr>
          <p:nvPr>
            <p:ph type="body" idx="1"/>
          </p:nvPr>
        </p:nvSpPr>
        <p:spPr>
          <a:xfrm>
            <a:off x="827088" y="4941888"/>
            <a:ext cx="7958137" cy="1368425"/>
          </a:xfrm>
        </p:spPr>
        <p:txBody>
          <a:bodyPr/>
          <a:lstStyle/>
          <a:p>
            <a:pPr marL="0" indent="0">
              <a:lnSpc>
                <a:spcPct val="110000"/>
              </a:lnSpc>
              <a:buFont typeface="Wingdings" pitchFamily="2" charset="2"/>
              <a:buNone/>
            </a:pPr>
            <a:r>
              <a:rPr lang="en-US" altLang="zh-CN" sz="2400" dirty="0"/>
              <a:t>       WAN</a:t>
            </a:r>
            <a:r>
              <a:rPr lang="zh-CN" altLang="en-US" sz="2400" dirty="0"/>
              <a:t>一般采用</a:t>
            </a:r>
            <a:r>
              <a:rPr lang="zh-CN" altLang="en-US" sz="2400" dirty="0">
                <a:solidFill>
                  <a:srgbClr val="FF0000"/>
                </a:solidFill>
              </a:rPr>
              <a:t>点</a:t>
            </a:r>
            <a:r>
              <a:rPr lang="en-US" altLang="zh-CN" sz="2400" dirty="0">
                <a:solidFill>
                  <a:srgbClr val="FF0000"/>
                </a:solidFill>
              </a:rPr>
              <a:t>-</a:t>
            </a:r>
            <a:r>
              <a:rPr lang="zh-CN" altLang="en-US" sz="2400" dirty="0">
                <a:solidFill>
                  <a:srgbClr val="FF0000"/>
                </a:solidFill>
              </a:rPr>
              <a:t>点式</a:t>
            </a:r>
            <a:r>
              <a:rPr lang="zh-CN" altLang="en-US" sz="2400" dirty="0"/>
              <a:t>传输技术，即：数据传输采用</a:t>
            </a:r>
            <a:r>
              <a:rPr lang="zh-CN" altLang="en-US" sz="2400" dirty="0">
                <a:solidFill>
                  <a:srgbClr val="FF0000"/>
                </a:solidFill>
              </a:rPr>
              <a:t>存储</a:t>
            </a:r>
            <a:r>
              <a:rPr lang="en-US" altLang="zh-CN" sz="2400" dirty="0">
                <a:solidFill>
                  <a:srgbClr val="FF0000"/>
                </a:solidFill>
              </a:rPr>
              <a:t>-</a:t>
            </a:r>
            <a:r>
              <a:rPr lang="zh-CN" altLang="en-US" sz="2400" dirty="0">
                <a:solidFill>
                  <a:srgbClr val="FF0000"/>
                </a:solidFill>
              </a:rPr>
              <a:t>转发（分组交换）</a:t>
            </a:r>
            <a:r>
              <a:rPr lang="zh-CN" altLang="en-US" sz="2400" dirty="0"/>
              <a:t>。但不是所有</a:t>
            </a:r>
            <a:r>
              <a:rPr lang="en-US" altLang="zh-CN" sz="2400" dirty="0"/>
              <a:t>WAN</a:t>
            </a:r>
            <a:r>
              <a:rPr lang="zh-CN" altLang="en-US" sz="2400" dirty="0"/>
              <a:t>都采用分组交换，例如：卫星系统就是采用广播技术。</a:t>
            </a:r>
          </a:p>
        </p:txBody>
      </p:sp>
      <p:pic>
        <p:nvPicPr>
          <p:cNvPr id="265223" name="Picture 7" descr="1-10"/>
          <p:cNvPicPr>
            <a:picLocks noChangeAspect="1" noChangeArrowheads="1"/>
          </p:cNvPicPr>
          <p:nvPr/>
        </p:nvPicPr>
        <p:blipFill>
          <a:blip r:embed="rId3">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827088" y="1773238"/>
            <a:ext cx="7920037" cy="3217862"/>
          </a:xfrm>
          <a:prstGeom prst="rect">
            <a:avLst/>
          </a:prstGeom>
          <a:noFill/>
          <a:extLst>
            <a:ext uri="{909E8E84-426E-40DD-AFC4-6F175D3DCCD1}">
              <a14:hiddenFill xmlns:a14="http://schemas.microsoft.com/office/drawing/2010/main">
                <a:solidFill>
                  <a:srgbClr val="FFFFFF"/>
                </a:solidFill>
              </a14:hiddenFill>
            </a:ext>
          </a:extLst>
        </p:spPr>
      </p:pic>
      <p:sp>
        <p:nvSpPr>
          <p:cNvPr id="265224"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计算机网络的分类</a:t>
            </a:r>
            <a:r>
              <a:rPr lang="en-US" altLang="zh-CN" sz="1200">
                <a:ea typeface="幼圆" pitchFamily="49" charset="-122"/>
              </a:rPr>
              <a:t>&gt;&gt;</a:t>
            </a:r>
            <a:r>
              <a:rPr lang="zh-CN" altLang="en-US" sz="1200">
                <a:ea typeface="幼圆" pitchFamily="49" charset="-122"/>
                <a:hlinkClick r:id="rId7"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zh-CN" altLang="en-US" sz="4000" dirty="0"/>
              <a:t>广</a:t>
            </a:r>
            <a:r>
              <a:rPr lang="zh-CN" altLang="en-US" dirty="0"/>
              <a:t>域网</a:t>
            </a:r>
            <a:br>
              <a:rPr lang="zh-CN" altLang="en-US" dirty="0"/>
            </a:br>
            <a:r>
              <a:rPr lang="zh-CN" altLang="en-US" sz="3200" dirty="0" smtClean="0"/>
              <a:t>（例子）</a:t>
            </a:r>
            <a:endParaRPr lang="zh-CN" altLang="en-US" sz="3200" dirty="0"/>
          </a:p>
        </p:txBody>
      </p:sp>
      <p:sp>
        <p:nvSpPr>
          <p:cNvPr id="26522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a:t>
            </a:r>
            <a:r>
              <a:rPr lang="en-US" altLang="zh-CN" sz="1200" dirty="0" smtClean="0">
                <a:latin typeface="幼圆" pitchFamily="49" charset="-122"/>
                <a:ea typeface="幼圆" pitchFamily="49" charset="-122"/>
              </a:rPr>
              <a:t> </a:t>
            </a:r>
            <a:r>
              <a:rPr lang="zh-CN" altLang="en-US" sz="1200" dirty="0">
                <a:latin typeface="幼圆" pitchFamily="49" charset="-122"/>
                <a:ea typeface="幼圆" pitchFamily="49" charset="-122"/>
              </a:rPr>
              <a:t>之 </a:t>
            </a:r>
            <a:r>
              <a:rPr lang="en-US" altLang="zh-CN" sz="1200" dirty="0">
                <a:latin typeface="幼圆" pitchFamily="49" charset="-122"/>
                <a:ea typeface="幼圆" pitchFamily="49" charset="-122"/>
              </a:rPr>
              <a:t>4</a:t>
            </a:r>
          </a:p>
        </p:txBody>
      </p:sp>
      <p:sp>
        <p:nvSpPr>
          <p:cNvPr id="265222" name="Rectangle 6"/>
          <p:cNvSpPr>
            <a:spLocks noGrp="1" noChangeArrowheads="1"/>
          </p:cNvSpPr>
          <p:nvPr>
            <p:ph type="body" idx="1"/>
          </p:nvPr>
        </p:nvSpPr>
        <p:spPr>
          <a:xfrm>
            <a:off x="2555776" y="5949280"/>
            <a:ext cx="4536999" cy="433041"/>
          </a:xfrm>
        </p:spPr>
        <p:txBody>
          <a:bodyPr/>
          <a:lstStyle/>
          <a:p>
            <a:pPr marL="0" indent="0" algn="ctr">
              <a:lnSpc>
                <a:spcPct val="110000"/>
              </a:lnSpc>
              <a:buFont typeface="Wingdings" pitchFamily="2" charset="2"/>
              <a:buNone/>
            </a:pPr>
            <a:r>
              <a:rPr lang="zh-CN" altLang="en-US" sz="2000" dirty="0" smtClean="0"/>
              <a:t>连接澳大利亚</a:t>
            </a:r>
            <a:r>
              <a:rPr lang="en-US" altLang="zh-CN" sz="2000" dirty="0" smtClean="0"/>
              <a:t>3</a:t>
            </a:r>
            <a:r>
              <a:rPr lang="zh-CN" altLang="en-US" sz="2000" dirty="0" smtClean="0"/>
              <a:t>个分支办事处的</a:t>
            </a:r>
            <a:r>
              <a:rPr lang="en-US" altLang="zh-CN" sz="2000" dirty="0" smtClean="0"/>
              <a:t>WAN</a:t>
            </a:r>
            <a:endParaRPr lang="zh-CN" altLang="en-US" sz="2000" dirty="0"/>
          </a:p>
        </p:txBody>
      </p:sp>
      <p:sp>
        <p:nvSpPr>
          <p:cNvPr id="265224"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pic>
        <p:nvPicPr>
          <p:cNvPr id="519170"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19672" y="1714500"/>
            <a:ext cx="6567929" cy="4162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1151620" y="4365104"/>
            <a:ext cx="792088" cy="400110"/>
          </a:xfrm>
          <a:prstGeom prst="rect">
            <a:avLst/>
          </a:prstGeom>
          <a:noFill/>
        </p:spPr>
        <p:txBody>
          <a:bodyPr wrap="square" rtlCol="0">
            <a:spAutoFit/>
          </a:bodyPr>
          <a:lstStyle/>
          <a:p>
            <a:r>
              <a:rPr lang="zh-CN" altLang="en-US" sz="2000" b="1" dirty="0">
                <a:latin typeface="+mn-ea"/>
                <a:ea typeface="+mn-ea"/>
              </a:rPr>
              <a:t>帕斯</a:t>
            </a:r>
          </a:p>
        </p:txBody>
      </p:sp>
      <p:sp>
        <p:nvSpPr>
          <p:cNvPr id="8" name="TextBox 7"/>
          <p:cNvSpPr txBox="1"/>
          <p:nvPr/>
        </p:nvSpPr>
        <p:spPr>
          <a:xfrm>
            <a:off x="7547892" y="3383868"/>
            <a:ext cx="1272580" cy="400110"/>
          </a:xfrm>
          <a:prstGeom prst="rect">
            <a:avLst/>
          </a:prstGeom>
          <a:noFill/>
        </p:spPr>
        <p:txBody>
          <a:bodyPr wrap="square" rtlCol="0">
            <a:spAutoFit/>
          </a:bodyPr>
          <a:lstStyle/>
          <a:p>
            <a:r>
              <a:rPr lang="zh-CN" altLang="en-US" sz="2000" b="1" dirty="0" smtClean="0">
                <a:latin typeface="+mn-ea"/>
                <a:ea typeface="+mn-ea"/>
              </a:rPr>
              <a:t>布里斯班</a:t>
            </a:r>
            <a:endParaRPr lang="zh-CN" altLang="en-US" sz="2000" b="1" dirty="0">
              <a:latin typeface="+mn-ea"/>
              <a:ea typeface="+mn-ea"/>
            </a:endParaRPr>
          </a:p>
        </p:txBody>
      </p:sp>
      <p:sp>
        <p:nvSpPr>
          <p:cNvPr id="9" name="TextBox 8"/>
          <p:cNvSpPr txBox="1"/>
          <p:nvPr/>
        </p:nvSpPr>
        <p:spPr>
          <a:xfrm>
            <a:off x="6876256" y="5373216"/>
            <a:ext cx="1008112" cy="400110"/>
          </a:xfrm>
          <a:prstGeom prst="rect">
            <a:avLst/>
          </a:prstGeom>
          <a:noFill/>
        </p:spPr>
        <p:txBody>
          <a:bodyPr wrap="square" rtlCol="0">
            <a:spAutoFit/>
          </a:bodyPr>
          <a:lstStyle/>
          <a:p>
            <a:r>
              <a:rPr lang="zh-CN" altLang="en-US" sz="2000" b="1" dirty="0" smtClean="0">
                <a:latin typeface="+mn-ea"/>
                <a:ea typeface="+mn-ea"/>
              </a:rPr>
              <a:t>墨尔本</a:t>
            </a:r>
            <a:endParaRPr lang="zh-CN" altLang="en-US" sz="2000" b="1" dirty="0">
              <a:latin typeface="+mn-ea"/>
              <a:ea typeface="+mn-ea"/>
            </a:endParaRPr>
          </a:p>
        </p:txBody>
      </p:sp>
    </p:spTree>
    <p:extLst>
      <p:ext uri="{BB962C8B-B14F-4D97-AF65-F5344CB8AC3E}">
        <p14:creationId xmlns:p14="http://schemas.microsoft.com/office/powerpoint/2010/main" val="4290394327"/>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zh-CN" altLang="en-US" sz="4000" dirty="0"/>
              <a:t>广</a:t>
            </a:r>
            <a:r>
              <a:rPr lang="zh-CN" altLang="en-US" dirty="0"/>
              <a:t>域网</a:t>
            </a:r>
            <a:br>
              <a:rPr lang="zh-CN" altLang="en-US" dirty="0"/>
            </a:br>
            <a:r>
              <a:rPr lang="zh-CN" altLang="en-US" sz="3200" dirty="0" smtClean="0"/>
              <a:t>（例子</a:t>
            </a:r>
            <a:r>
              <a:rPr lang="en-US" altLang="zh-CN" sz="3200" dirty="0" smtClean="0"/>
              <a:t>:</a:t>
            </a:r>
            <a:r>
              <a:rPr lang="zh-CN" altLang="en-US" sz="3200" dirty="0" smtClean="0"/>
              <a:t>实现</a:t>
            </a:r>
            <a:r>
              <a:rPr lang="en-US" altLang="zh-CN" sz="3200" dirty="0"/>
              <a:t>1</a:t>
            </a:r>
            <a:r>
              <a:rPr lang="zh-CN" altLang="en-US" sz="3200" dirty="0" smtClean="0"/>
              <a:t>）</a:t>
            </a:r>
            <a:endParaRPr lang="zh-CN" altLang="en-US" sz="3200" dirty="0"/>
          </a:p>
        </p:txBody>
      </p:sp>
      <p:sp>
        <p:nvSpPr>
          <p:cNvPr id="26522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a:t>
            </a:r>
            <a:r>
              <a:rPr lang="en-US" altLang="zh-CN" sz="1200" dirty="0" smtClean="0">
                <a:latin typeface="幼圆" pitchFamily="49" charset="-122"/>
                <a:ea typeface="幼圆" pitchFamily="49" charset="-122"/>
              </a:rPr>
              <a:t>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5</a:t>
            </a:r>
            <a:endParaRPr lang="en-US" altLang="zh-CN" sz="1200" dirty="0">
              <a:latin typeface="幼圆" pitchFamily="49" charset="-122"/>
              <a:ea typeface="幼圆" pitchFamily="49" charset="-122"/>
            </a:endParaRPr>
          </a:p>
        </p:txBody>
      </p:sp>
      <p:sp>
        <p:nvSpPr>
          <p:cNvPr id="265222" name="Rectangle 6"/>
          <p:cNvSpPr>
            <a:spLocks noGrp="1" noChangeArrowheads="1"/>
          </p:cNvSpPr>
          <p:nvPr>
            <p:ph type="body" idx="1"/>
          </p:nvPr>
        </p:nvSpPr>
        <p:spPr>
          <a:xfrm>
            <a:off x="2555776" y="5949280"/>
            <a:ext cx="4536999" cy="433041"/>
          </a:xfrm>
        </p:spPr>
        <p:txBody>
          <a:bodyPr/>
          <a:lstStyle/>
          <a:p>
            <a:pPr marL="0" indent="0" algn="ctr">
              <a:lnSpc>
                <a:spcPct val="110000"/>
              </a:lnSpc>
              <a:buFont typeface="Wingdings" pitchFamily="2" charset="2"/>
              <a:buNone/>
            </a:pPr>
            <a:r>
              <a:rPr lang="zh-CN" altLang="en-US" sz="2000" dirty="0" smtClean="0"/>
              <a:t>使用虚拟专用网络（</a:t>
            </a:r>
            <a:r>
              <a:rPr lang="en-US" altLang="zh-CN" sz="2000" dirty="0" smtClean="0"/>
              <a:t>VPN</a:t>
            </a:r>
            <a:r>
              <a:rPr lang="zh-CN" altLang="en-US" sz="2000" dirty="0" smtClean="0"/>
              <a:t>）的</a:t>
            </a:r>
            <a:r>
              <a:rPr lang="en-US" altLang="zh-CN" sz="2000" dirty="0" smtClean="0"/>
              <a:t>WAN</a:t>
            </a:r>
            <a:endParaRPr lang="zh-CN" altLang="en-US" sz="2000" dirty="0"/>
          </a:p>
        </p:txBody>
      </p:sp>
      <p:sp>
        <p:nvSpPr>
          <p:cNvPr id="265224"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pic>
        <p:nvPicPr>
          <p:cNvPr id="520195" name="Picture 3"/>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47664" y="1690688"/>
            <a:ext cx="6492073" cy="418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151620" y="4365104"/>
            <a:ext cx="792088" cy="400110"/>
          </a:xfrm>
          <a:prstGeom prst="rect">
            <a:avLst/>
          </a:prstGeom>
          <a:noFill/>
        </p:spPr>
        <p:txBody>
          <a:bodyPr wrap="square" rtlCol="0">
            <a:spAutoFit/>
          </a:bodyPr>
          <a:lstStyle/>
          <a:p>
            <a:r>
              <a:rPr lang="zh-CN" altLang="en-US" sz="2000" b="1" dirty="0">
                <a:latin typeface="+mn-ea"/>
                <a:ea typeface="+mn-ea"/>
              </a:rPr>
              <a:t>帕斯</a:t>
            </a:r>
          </a:p>
        </p:txBody>
      </p:sp>
      <p:sp>
        <p:nvSpPr>
          <p:cNvPr id="8" name="TextBox 7"/>
          <p:cNvSpPr txBox="1"/>
          <p:nvPr/>
        </p:nvSpPr>
        <p:spPr>
          <a:xfrm>
            <a:off x="6732240" y="5477162"/>
            <a:ext cx="1008112" cy="400110"/>
          </a:xfrm>
          <a:prstGeom prst="rect">
            <a:avLst/>
          </a:prstGeom>
          <a:noFill/>
        </p:spPr>
        <p:txBody>
          <a:bodyPr wrap="square" rtlCol="0">
            <a:spAutoFit/>
          </a:bodyPr>
          <a:lstStyle/>
          <a:p>
            <a:r>
              <a:rPr lang="zh-CN" altLang="en-US" sz="2000" b="1" dirty="0" smtClean="0">
                <a:latin typeface="+mn-ea"/>
                <a:ea typeface="+mn-ea"/>
              </a:rPr>
              <a:t>墨尔本</a:t>
            </a:r>
            <a:endParaRPr lang="zh-CN" altLang="en-US" sz="2000" b="1" dirty="0">
              <a:latin typeface="+mn-ea"/>
              <a:ea typeface="+mn-ea"/>
            </a:endParaRPr>
          </a:p>
        </p:txBody>
      </p:sp>
      <p:sp>
        <p:nvSpPr>
          <p:cNvPr id="9" name="TextBox 8"/>
          <p:cNvSpPr txBox="1"/>
          <p:nvPr/>
        </p:nvSpPr>
        <p:spPr>
          <a:xfrm>
            <a:off x="7452320" y="3383868"/>
            <a:ext cx="1272580" cy="400110"/>
          </a:xfrm>
          <a:prstGeom prst="rect">
            <a:avLst/>
          </a:prstGeom>
          <a:noFill/>
        </p:spPr>
        <p:txBody>
          <a:bodyPr wrap="square" rtlCol="0">
            <a:spAutoFit/>
          </a:bodyPr>
          <a:lstStyle/>
          <a:p>
            <a:r>
              <a:rPr lang="zh-CN" altLang="en-US" sz="2000" b="1" dirty="0" smtClean="0">
                <a:latin typeface="+mn-ea"/>
                <a:ea typeface="+mn-ea"/>
              </a:rPr>
              <a:t>布里斯班</a:t>
            </a:r>
            <a:endParaRPr lang="zh-CN" altLang="en-US" sz="2000" b="1" dirty="0">
              <a:latin typeface="+mn-ea"/>
              <a:ea typeface="+mn-ea"/>
            </a:endParaRPr>
          </a:p>
        </p:txBody>
      </p:sp>
    </p:spTree>
    <p:extLst>
      <p:ext uri="{BB962C8B-B14F-4D97-AF65-F5344CB8AC3E}">
        <p14:creationId xmlns:p14="http://schemas.microsoft.com/office/powerpoint/2010/main" val="2836864174"/>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zh-CN" altLang="en-US" sz="4000" dirty="0"/>
              <a:t>广</a:t>
            </a:r>
            <a:r>
              <a:rPr lang="zh-CN" altLang="en-US" dirty="0"/>
              <a:t>域网</a:t>
            </a:r>
            <a:br>
              <a:rPr lang="zh-CN" altLang="en-US" dirty="0"/>
            </a:br>
            <a:r>
              <a:rPr lang="zh-CN" altLang="en-US" sz="3200" dirty="0" smtClean="0"/>
              <a:t>（例子</a:t>
            </a:r>
            <a:r>
              <a:rPr lang="en-US" altLang="zh-CN" sz="3200" dirty="0" smtClean="0"/>
              <a:t>:</a:t>
            </a:r>
            <a:r>
              <a:rPr lang="zh-CN" altLang="en-US" sz="3200" dirty="0" smtClean="0"/>
              <a:t>实现</a:t>
            </a:r>
            <a:r>
              <a:rPr lang="en-US" altLang="zh-CN" sz="3200" dirty="0" smtClean="0"/>
              <a:t>2</a:t>
            </a:r>
            <a:r>
              <a:rPr lang="zh-CN" altLang="en-US" sz="3200" dirty="0" smtClean="0"/>
              <a:t>）</a:t>
            </a:r>
            <a:endParaRPr lang="zh-CN" altLang="en-US" sz="3200" dirty="0"/>
          </a:p>
        </p:txBody>
      </p:sp>
      <p:sp>
        <p:nvSpPr>
          <p:cNvPr id="265220"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6</a:t>
            </a:r>
            <a:r>
              <a:rPr lang="en-US" altLang="zh-CN" sz="1200" dirty="0" smtClean="0">
                <a:latin typeface="幼圆" pitchFamily="49" charset="-122"/>
                <a:ea typeface="幼圆" pitchFamily="49" charset="-122"/>
              </a:rPr>
              <a:t>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6</a:t>
            </a:r>
            <a:endParaRPr lang="en-US" altLang="zh-CN" sz="1200" dirty="0">
              <a:latin typeface="幼圆" pitchFamily="49" charset="-122"/>
              <a:ea typeface="幼圆" pitchFamily="49" charset="-122"/>
            </a:endParaRPr>
          </a:p>
        </p:txBody>
      </p:sp>
      <p:sp>
        <p:nvSpPr>
          <p:cNvPr id="265222" name="Rectangle 6"/>
          <p:cNvSpPr>
            <a:spLocks noGrp="1" noChangeArrowheads="1"/>
          </p:cNvSpPr>
          <p:nvPr>
            <p:ph type="body" idx="1"/>
          </p:nvPr>
        </p:nvSpPr>
        <p:spPr>
          <a:xfrm>
            <a:off x="2555776" y="5949280"/>
            <a:ext cx="4536999" cy="433041"/>
          </a:xfrm>
        </p:spPr>
        <p:txBody>
          <a:bodyPr/>
          <a:lstStyle/>
          <a:p>
            <a:pPr marL="0" indent="0" algn="ctr">
              <a:lnSpc>
                <a:spcPct val="110000"/>
              </a:lnSpc>
              <a:buFont typeface="Wingdings" pitchFamily="2" charset="2"/>
              <a:buNone/>
            </a:pPr>
            <a:r>
              <a:rPr lang="zh-CN" altLang="en-US" sz="2000" dirty="0" smtClean="0"/>
              <a:t>使用一个</a:t>
            </a:r>
            <a:r>
              <a:rPr lang="en-US" altLang="zh-CN" sz="2000" dirty="0" smtClean="0"/>
              <a:t>ISP</a:t>
            </a:r>
            <a:r>
              <a:rPr lang="zh-CN" altLang="en-US" sz="2000" dirty="0" smtClean="0"/>
              <a:t>网络的</a:t>
            </a:r>
            <a:r>
              <a:rPr lang="en-US" altLang="zh-CN" sz="2000" dirty="0" smtClean="0"/>
              <a:t>WAN</a:t>
            </a:r>
            <a:endParaRPr lang="zh-CN" altLang="en-US" sz="2000" dirty="0"/>
          </a:p>
        </p:txBody>
      </p:sp>
      <p:sp>
        <p:nvSpPr>
          <p:cNvPr id="265224"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pic>
        <p:nvPicPr>
          <p:cNvPr id="520194"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71697" y="1776412"/>
            <a:ext cx="6734103" cy="4028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1175653" y="4565159"/>
            <a:ext cx="792088" cy="400110"/>
          </a:xfrm>
          <a:prstGeom prst="rect">
            <a:avLst/>
          </a:prstGeom>
          <a:noFill/>
        </p:spPr>
        <p:txBody>
          <a:bodyPr wrap="square" rtlCol="0">
            <a:spAutoFit/>
          </a:bodyPr>
          <a:lstStyle/>
          <a:p>
            <a:r>
              <a:rPr lang="zh-CN" altLang="en-US" sz="2000" b="1" dirty="0">
                <a:latin typeface="+mn-ea"/>
                <a:ea typeface="+mn-ea"/>
              </a:rPr>
              <a:t>帕斯</a:t>
            </a:r>
          </a:p>
        </p:txBody>
      </p:sp>
      <p:sp>
        <p:nvSpPr>
          <p:cNvPr id="8" name="TextBox 7"/>
          <p:cNvSpPr txBox="1"/>
          <p:nvPr/>
        </p:nvSpPr>
        <p:spPr>
          <a:xfrm>
            <a:off x="7452320" y="3383868"/>
            <a:ext cx="1272580" cy="400110"/>
          </a:xfrm>
          <a:prstGeom prst="rect">
            <a:avLst/>
          </a:prstGeom>
          <a:noFill/>
        </p:spPr>
        <p:txBody>
          <a:bodyPr wrap="square" rtlCol="0">
            <a:spAutoFit/>
          </a:bodyPr>
          <a:lstStyle/>
          <a:p>
            <a:r>
              <a:rPr lang="zh-CN" altLang="en-US" sz="2000" b="1" dirty="0" smtClean="0">
                <a:latin typeface="+mn-ea"/>
                <a:ea typeface="+mn-ea"/>
              </a:rPr>
              <a:t>布里斯班</a:t>
            </a:r>
            <a:endParaRPr lang="zh-CN" altLang="en-US" sz="2000" b="1" dirty="0">
              <a:latin typeface="+mn-ea"/>
              <a:ea typeface="+mn-ea"/>
            </a:endParaRPr>
          </a:p>
        </p:txBody>
      </p:sp>
      <p:sp>
        <p:nvSpPr>
          <p:cNvPr id="9" name="TextBox 8"/>
          <p:cNvSpPr txBox="1"/>
          <p:nvPr/>
        </p:nvSpPr>
        <p:spPr>
          <a:xfrm>
            <a:off x="6876256" y="5517232"/>
            <a:ext cx="1008112" cy="400110"/>
          </a:xfrm>
          <a:prstGeom prst="rect">
            <a:avLst/>
          </a:prstGeom>
          <a:noFill/>
        </p:spPr>
        <p:txBody>
          <a:bodyPr wrap="square" rtlCol="0">
            <a:spAutoFit/>
          </a:bodyPr>
          <a:lstStyle/>
          <a:p>
            <a:r>
              <a:rPr lang="zh-CN" altLang="en-US" sz="2000" b="1" dirty="0" smtClean="0">
                <a:latin typeface="+mn-ea"/>
                <a:ea typeface="+mn-ea"/>
              </a:rPr>
              <a:t>墨尔本</a:t>
            </a:r>
            <a:endParaRPr lang="zh-CN" altLang="en-US" sz="2000" b="1" dirty="0">
              <a:latin typeface="+mn-ea"/>
              <a:ea typeface="+mn-ea"/>
            </a:endParaRPr>
          </a:p>
        </p:txBody>
      </p:sp>
    </p:spTree>
    <p:extLst>
      <p:ext uri="{BB962C8B-B14F-4D97-AF65-F5344CB8AC3E}">
        <p14:creationId xmlns:p14="http://schemas.microsoft.com/office/powerpoint/2010/main" val="1112600113"/>
      </p:ext>
    </p:extLst>
  </p:cSld>
  <p:clrMapOvr>
    <a:masterClrMapping/>
  </p:clrMapOvr>
  <p:transition spd="slow">
    <p:random/>
    <p:sndAc>
      <p:stSnd>
        <p:snd r:embed="rId2" name="camera.wav"/>
      </p:stSnd>
    </p:sndAc>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p:txBody>
          <a:bodyPr/>
          <a:lstStyle/>
          <a:p>
            <a:r>
              <a:rPr lang="zh-CN" altLang="en-US"/>
              <a:t>无线网</a:t>
            </a:r>
          </a:p>
        </p:txBody>
      </p:sp>
      <p:sp>
        <p:nvSpPr>
          <p:cNvPr id="25907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259077" name="Rectangle 5"/>
          <p:cNvSpPr>
            <a:spLocks noGrp="1" noChangeArrowheads="1"/>
          </p:cNvSpPr>
          <p:nvPr>
            <p:ph type="body" idx="1"/>
          </p:nvPr>
        </p:nvSpPr>
        <p:spPr>
          <a:xfrm>
            <a:off x="827088" y="1773238"/>
            <a:ext cx="7958137" cy="4464050"/>
          </a:xfrm>
        </p:spPr>
        <p:txBody>
          <a:bodyPr/>
          <a:lstStyle/>
          <a:p>
            <a:pPr marL="0" indent="0">
              <a:lnSpc>
                <a:spcPct val="90000"/>
              </a:lnSpc>
              <a:buClr>
                <a:srgbClr val="FF0000"/>
              </a:buClr>
            </a:pPr>
            <a:r>
              <a:rPr lang="zh-CN" altLang="en-US" sz="2400" dirty="0">
                <a:solidFill>
                  <a:srgbClr val="FF0000"/>
                </a:solidFill>
                <a:effectLst>
                  <a:outerShdw blurRad="38100" dist="38100" dir="2700000" algn="tl">
                    <a:srgbClr val="C0C0C0"/>
                  </a:outerShdw>
                </a:effectLst>
              </a:rPr>
              <a:t>  传输介质</a:t>
            </a:r>
          </a:p>
          <a:p>
            <a:pPr marL="0" indent="0">
              <a:lnSpc>
                <a:spcPct val="90000"/>
              </a:lnSpc>
              <a:buFont typeface="Wingdings" pitchFamily="2" charset="2"/>
              <a:buNone/>
            </a:pPr>
            <a:r>
              <a:rPr lang="zh-CN" altLang="en-US" sz="2400" dirty="0"/>
              <a:t>     </a:t>
            </a:r>
            <a:r>
              <a:rPr lang="zh-CN" altLang="en-US" sz="2000" dirty="0"/>
              <a:t>无线电、微波、卫星、红外线、激光等。</a:t>
            </a:r>
          </a:p>
          <a:p>
            <a:pPr marL="0" indent="0">
              <a:lnSpc>
                <a:spcPct val="90000"/>
              </a:lnSpc>
              <a:buClr>
                <a:srgbClr val="FF0000"/>
              </a:buClr>
            </a:pPr>
            <a:r>
              <a:rPr lang="zh-CN" altLang="en-US" sz="2400" dirty="0">
                <a:solidFill>
                  <a:srgbClr val="FF0000"/>
                </a:solidFill>
                <a:effectLst>
                  <a:outerShdw blurRad="38100" dist="38100" dir="2700000" algn="tl">
                    <a:srgbClr val="C0C0C0"/>
                  </a:outerShdw>
                </a:effectLst>
              </a:rPr>
              <a:t>  优点</a:t>
            </a:r>
          </a:p>
          <a:p>
            <a:pPr marL="0" indent="0">
              <a:lnSpc>
                <a:spcPct val="90000"/>
              </a:lnSpc>
              <a:buFont typeface="Wingdings" pitchFamily="2" charset="2"/>
              <a:buNone/>
            </a:pPr>
            <a:r>
              <a:rPr lang="zh-CN" altLang="en-US" sz="2400" dirty="0"/>
              <a:t>     </a:t>
            </a:r>
            <a:r>
              <a:rPr lang="zh-CN" altLang="en-US" sz="2000" dirty="0"/>
              <a:t>容易安装、能够满足特殊需要（不能铺设电缆、移动式办公室）。</a:t>
            </a:r>
          </a:p>
          <a:p>
            <a:pPr marL="0" indent="0">
              <a:lnSpc>
                <a:spcPct val="90000"/>
              </a:lnSpc>
              <a:buClr>
                <a:srgbClr val="FF0000"/>
              </a:buClr>
            </a:pPr>
            <a:r>
              <a:rPr lang="zh-CN" altLang="en-US" sz="2400" dirty="0">
                <a:solidFill>
                  <a:srgbClr val="FF0000"/>
                </a:solidFill>
                <a:effectLst>
                  <a:outerShdw blurRad="38100" dist="38100" dir="2700000" algn="tl">
                    <a:srgbClr val="C0C0C0"/>
                  </a:outerShdw>
                </a:effectLst>
              </a:rPr>
              <a:t>  缺点</a:t>
            </a:r>
          </a:p>
          <a:p>
            <a:pPr lvl="1">
              <a:lnSpc>
                <a:spcPct val="90000"/>
              </a:lnSpc>
            </a:pPr>
            <a:r>
              <a:rPr lang="zh-CN" altLang="en-US" sz="2000" dirty="0"/>
              <a:t>速度慢，一般为</a:t>
            </a:r>
            <a:r>
              <a:rPr lang="en-US" altLang="zh-CN" sz="2000" dirty="0"/>
              <a:t>1Mbps</a:t>
            </a:r>
            <a:r>
              <a:rPr lang="zh-CN" altLang="en-US" sz="2000" dirty="0"/>
              <a:t>～</a:t>
            </a:r>
            <a:r>
              <a:rPr lang="en-US" altLang="zh-CN" sz="2000" dirty="0"/>
              <a:t>50Mbps</a:t>
            </a:r>
            <a:endParaRPr lang="zh-CN" altLang="en-US" sz="2000" dirty="0"/>
          </a:p>
          <a:p>
            <a:pPr lvl="1">
              <a:lnSpc>
                <a:spcPct val="90000"/>
              </a:lnSpc>
            </a:pPr>
            <a:r>
              <a:rPr lang="zh-CN" altLang="en-US" sz="2000" dirty="0"/>
              <a:t>差错率通常比较高</a:t>
            </a:r>
          </a:p>
          <a:p>
            <a:pPr lvl="1">
              <a:lnSpc>
                <a:spcPct val="90000"/>
              </a:lnSpc>
            </a:pPr>
            <a:r>
              <a:rPr lang="zh-CN" altLang="en-US" sz="2000" dirty="0"/>
              <a:t>干扰大（例如，不同计算机的传输可能会相互影响）</a:t>
            </a:r>
          </a:p>
          <a:p>
            <a:pPr marL="0" indent="0">
              <a:lnSpc>
                <a:spcPct val="90000"/>
              </a:lnSpc>
              <a:buClr>
                <a:srgbClr val="FF0000"/>
              </a:buClr>
            </a:pPr>
            <a:r>
              <a:rPr lang="zh-CN" altLang="en-US" sz="2400" dirty="0">
                <a:solidFill>
                  <a:srgbClr val="FF0000"/>
                </a:solidFill>
                <a:effectLst>
                  <a:outerShdw blurRad="38100" dist="38100" dir="2700000" algn="tl">
                    <a:srgbClr val="C0C0C0"/>
                  </a:outerShdw>
                </a:effectLst>
              </a:rPr>
              <a:t>  分类</a:t>
            </a:r>
          </a:p>
          <a:p>
            <a:pPr lvl="1">
              <a:lnSpc>
                <a:spcPct val="90000"/>
              </a:lnSpc>
              <a:buClr>
                <a:srgbClr val="FF0000"/>
              </a:buClr>
            </a:pPr>
            <a:r>
              <a:rPr lang="zh-CN" altLang="en-US" sz="2000" dirty="0"/>
              <a:t>系统互连</a:t>
            </a:r>
          </a:p>
          <a:p>
            <a:pPr lvl="1">
              <a:lnSpc>
                <a:spcPct val="90000"/>
              </a:lnSpc>
              <a:buClr>
                <a:srgbClr val="FF0000"/>
              </a:buClr>
            </a:pPr>
            <a:r>
              <a:rPr lang="zh-CN" altLang="en-US" sz="2000" dirty="0"/>
              <a:t>无线</a:t>
            </a:r>
            <a:r>
              <a:rPr lang="en-US" altLang="zh-CN" sz="2000" dirty="0"/>
              <a:t>LAN</a:t>
            </a:r>
            <a:r>
              <a:rPr lang="zh-CN" altLang="en-US" sz="2000" dirty="0"/>
              <a:t>（</a:t>
            </a:r>
            <a:r>
              <a:rPr lang="en-US" altLang="zh-CN" sz="2000" dirty="0"/>
              <a:t>WLAN</a:t>
            </a:r>
            <a:r>
              <a:rPr lang="zh-CN" altLang="en-US" sz="2000" dirty="0"/>
              <a:t>）</a:t>
            </a:r>
          </a:p>
          <a:p>
            <a:pPr lvl="1">
              <a:lnSpc>
                <a:spcPct val="90000"/>
              </a:lnSpc>
              <a:buClr>
                <a:srgbClr val="FF0000"/>
              </a:buClr>
            </a:pPr>
            <a:r>
              <a:rPr lang="zh-CN" altLang="en-US" sz="2000" dirty="0"/>
              <a:t>无线</a:t>
            </a:r>
            <a:r>
              <a:rPr lang="en-US" altLang="zh-CN" sz="2000" dirty="0"/>
              <a:t>WAN</a:t>
            </a:r>
            <a:endParaRPr lang="zh-CN" altLang="en-US" sz="2000" dirty="0"/>
          </a:p>
        </p:txBody>
      </p:sp>
      <p:sp>
        <p:nvSpPr>
          <p:cNvPr id="259078"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p:txBody>
          <a:bodyPr/>
          <a:lstStyle/>
          <a:p>
            <a:r>
              <a:rPr lang="zh-CN" altLang="en-US"/>
              <a:t>系统互连</a:t>
            </a:r>
            <a:br>
              <a:rPr lang="zh-CN" altLang="en-US"/>
            </a:br>
            <a:r>
              <a:rPr lang="zh-CN" altLang="en-US" sz="3200"/>
              <a:t>（蓝牙）</a:t>
            </a:r>
          </a:p>
        </p:txBody>
      </p:sp>
      <p:sp>
        <p:nvSpPr>
          <p:cNvPr id="26624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pic>
        <p:nvPicPr>
          <p:cNvPr id="266247" name="Picture 7" descr="1-11"/>
          <p:cNvPicPr>
            <a:picLocks noChangeAspect="1" noChangeArrowheads="1"/>
          </p:cNvPicPr>
          <p:nvPr/>
        </p:nvPicPr>
        <p:blipFill>
          <a:blip r:embed="rId3">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r="48012" b="10765"/>
          <a:stretch>
            <a:fillRect/>
          </a:stretch>
        </p:blipFill>
        <p:spPr bwMode="auto">
          <a:xfrm>
            <a:off x="1763713" y="1628775"/>
            <a:ext cx="5832475" cy="4808538"/>
          </a:xfrm>
          <a:prstGeom prst="rect">
            <a:avLst/>
          </a:prstGeom>
          <a:noFill/>
          <a:extLst>
            <a:ext uri="{909E8E84-426E-40DD-AFC4-6F175D3DCCD1}">
              <a14:hiddenFill xmlns:a14="http://schemas.microsoft.com/office/drawing/2010/main">
                <a:solidFill>
                  <a:srgbClr val="FFFFFF"/>
                </a:solidFill>
              </a14:hiddenFill>
            </a:ext>
          </a:extLst>
        </p:spPr>
      </p:pic>
      <p:sp>
        <p:nvSpPr>
          <p:cNvPr id="266248"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计算机网络的分类</a:t>
            </a:r>
            <a:r>
              <a:rPr lang="en-US" altLang="zh-CN" sz="1200">
                <a:ea typeface="幼圆" pitchFamily="49" charset="-122"/>
              </a:rPr>
              <a:t>&gt;&gt;</a:t>
            </a:r>
            <a:r>
              <a:rPr lang="zh-CN" altLang="en-US" sz="1200">
                <a:ea typeface="幼圆" pitchFamily="49" charset="-122"/>
                <a:hlinkClick r:id="rId7"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p:txBody>
          <a:bodyPr/>
          <a:lstStyle/>
          <a:p>
            <a:r>
              <a:rPr lang="zh-CN" altLang="en-US"/>
              <a:t>无线</a:t>
            </a:r>
            <a:r>
              <a:rPr lang="en-US" altLang="zh-CN" sz="3600"/>
              <a:t>LAN</a:t>
            </a:r>
            <a:r>
              <a:rPr lang="en-US" altLang="zh-CN"/>
              <a:t> </a:t>
            </a:r>
            <a:br>
              <a:rPr lang="en-US" altLang="zh-CN"/>
            </a:br>
            <a:r>
              <a:rPr lang="zh-CN" altLang="en-US" sz="3200"/>
              <a:t>（</a:t>
            </a:r>
            <a:r>
              <a:rPr lang="en-US" altLang="zh-CN" sz="3200"/>
              <a:t>802.11</a:t>
            </a:r>
            <a:r>
              <a:rPr lang="zh-CN" altLang="en-US" sz="3200"/>
              <a:t>）</a:t>
            </a:r>
            <a:endParaRPr lang="en-US" altLang="zh-CN" sz="3200"/>
          </a:p>
        </p:txBody>
      </p:sp>
      <p:sp>
        <p:nvSpPr>
          <p:cNvPr id="26726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pic>
        <p:nvPicPr>
          <p:cNvPr id="267270" name="Picture 6" descr="1-11"/>
          <p:cNvPicPr>
            <a:picLocks noChangeAspect="1" noChangeArrowheads="1"/>
          </p:cNvPicPr>
          <p:nvPr/>
        </p:nvPicPr>
        <p:blipFill>
          <a:blip r:embed="rId3">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l="51706" b="10765"/>
          <a:stretch>
            <a:fillRect/>
          </a:stretch>
        </p:blipFill>
        <p:spPr bwMode="auto">
          <a:xfrm>
            <a:off x="1979613" y="1557338"/>
            <a:ext cx="5418137" cy="4808537"/>
          </a:xfrm>
          <a:prstGeom prst="rect">
            <a:avLst/>
          </a:prstGeom>
          <a:noFill/>
          <a:extLst>
            <a:ext uri="{909E8E84-426E-40DD-AFC4-6F175D3DCCD1}">
              <a14:hiddenFill xmlns:a14="http://schemas.microsoft.com/office/drawing/2010/main">
                <a:solidFill>
                  <a:srgbClr val="FFFFFF"/>
                </a:solidFill>
              </a14:hiddenFill>
            </a:ext>
          </a:extLst>
        </p:spPr>
      </p:pic>
      <p:sp>
        <p:nvSpPr>
          <p:cNvPr id="267271"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计算机网络的分类</a:t>
            </a:r>
            <a:r>
              <a:rPr lang="en-US" altLang="zh-CN" sz="1200">
                <a:ea typeface="幼圆" pitchFamily="49" charset="-122"/>
              </a:rPr>
              <a:t>&gt;&gt;</a:t>
            </a:r>
            <a:r>
              <a:rPr lang="zh-CN" altLang="en-US" sz="1200">
                <a:ea typeface="幼圆" pitchFamily="49" charset="-122"/>
                <a:hlinkClick r:id="rId7"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zh-CN" altLang="en-US"/>
              <a:t>定义一</a:t>
            </a:r>
          </a:p>
        </p:txBody>
      </p:sp>
      <p:sp>
        <p:nvSpPr>
          <p:cNvPr id="2867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zh-CN" altLang="en-US"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计算机网络的定义</a:t>
            </a:r>
            <a:endParaRPr lang="en-US" altLang="zh-CN" sz="1200">
              <a:ea typeface="幼圆" pitchFamily="49" charset="-122"/>
            </a:endParaRPr>
          </a:p>
        </p:txBody>
      </p:sp>
      <p:sp>
        <p:nvSpPr>
          <p:cNvPr id="28678" name="Rectangle 6"/>
          <p:cNvSpPr>
            <a:spLocks noGrp="1" noChangeArrowheads="1"/>
          </p:cNvSpPr>
          <p:nvPr>
            <p:ph type="body" idx="1"/>
          </p:nvPr>
        </p:nvSpPr>
        <p:spPr>
          <a:xfrm>
            <a:off x="827088" y="2205038"/>
            <a:ext cx="7958137" cy="647700"/>
          </a:xfrm>
        </p:spPr>
        <p:txBody>
          <a:bodyPr/>
          <a:lstStyle/>
          <a:p>
            <a:pPr algn="ctr">
              <a:buFont typeface="Wingdings" pitchFamily="2" charset="2"/>
              <a:buNone/>
            </a:pPr>
            <a:r>
              <a:rPr lang="zh-CN" altLang="en-US" sz="2800" dirty="0"/>
              <a:t>一组通过</a:t>
            </a:r>
            <a:r>
              <a:rPr lang="zh-CN" altLang="en-US" sz="2800" dirty="0">
                <a:solidFill>
                  <a:srgbClr val="0000FF"/>
                </a:solidFill>
              </a:rPr>
              <a:t>单一技术</a:t>
            </a:r>
            <a:r>
              <a:rPr lang="zh-CN" altLang="en-US" sz="2800" dirty="0">
                <a:solidFill>
                  <a:srgbClr val="FF0000"/>
                </a:solidFill>
              </a:rPr>
              <a:t>相互连接</a:t>
            </a:r>
            <a:r>
              <a:rPr lang="zh-CN" altLang="en-US" sz="2800" dirty="0"/>
              <a:t>的</a:t>
            </a:r>
            <a:r>
              <a:rPr lang="zh-CN" altLang="en-US" sz="2800" dirty="0">
                <a:solidFill>
                  <a:srgbClr val="FF0000"/>
                </a:solidFill>
              </a:rPr>
              <a:t>自主</a:t>
            </a:r>
            <a:r>
              <a:rPr lang="zh-CN" altLang="en-US" sz="2800" dirty="0" smtClean="0">
                <a:solidFill>
                  <a:srgbClr val="FF0000"/>
                </a:solidFill>
              </a:rPr>
              <a:t>计算机</a:t>
            </a:r>
            <a:r>
              <a:rPr lang="zh-CN" altLang="en-US" sz="2800" dirty="0"/>
              <a:t>集合。</a:t>
            </a:r>
          </a:p>
        </p:txBody>
      </p:sp>
      <p:sp>
        <p:nvSpPr>
          <p:cNvPr id="28679" name="Rectangle 7"/>
          <p:cNvSpPr>
            <a:spLocks noChangeArrowheads="1"/>
          </p:cNvSpPr>
          <p:nvPr/>
        </p:nvSpPr>
        <p:spPr bwMode="auto">
          <a:xfrm>
            <a:off x="827088" y="2997200"/>
            <a:ext cx="7958137"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44500" indent="-444500">
              <a:buClr>
                <a:srgbClr val="000000"/>
              </a:buClr>
              <a:buChar char="@"/>
              <a:defRPr kumimoji="1" sz="3200" b="1">
                <a:solidFill>
                  <a:srgbClr val="000000"/>
                </a:solidFill>
                <a:latin typeface="Arial" charset="0"/>
                <a:ea typeface="华文楷体" pitchFamily="2" charset="-122"/>
              </a:defRPr>
            </a:lvl1pPr>
            <a:lvl2pPr marL="909638" indent="-285750">
              <a:buSzPct val="55000"/>
              <a:buBlip>
                <a:blip r:embed="rId6"/>
              </a:buBlip>
              <a:defRPr kumimoji="1" sz="2800" b="1">
                <a:solidFill>
                  <a:srgbClr val="000000"/>
                </a:solidFill>
                <a:latin typeface="Arial" charset="0"/>
                <a:ea typeface="华文楷体" pitchFamily="2" charset="-122"/>
              </a:defRPr>
            </a:lvl2pPr>
            <a:lvl3pPr marL="1317625" indent="-228600">
              <a:buSzPct val="65000"/>
              <a:buBlip>
                <a:blip r:embed="rId7"/>
              </a:buBlip>
              <a:defRPr kumimoji="1" sz="2400" b="1">
                <a:solidFill>
                  <a:srgbClr val="000000"/>
                </a:solidFill>
                <a:latin typeface="Arial" charset="0"/>
                <a:ea typeface="华文楷体" pitchFamily="2" charset="-122"/>
              </a:defRPr>
            </a:lvl3pPr>
            <a:lvl4pPr marL="1725613" indent="-228600">
              <a:buSzPct val="85000"/>
              <a:buChar char="w"/>
              <a:defRPr kumimoji="1" sz="2000" b="1">
                <a:solidFill>
                  <a:srgbClr val="000000"/>
                </a:solidFill>
                <a:latin typeface="Arial" charset="0"/>
                <a:ea typeface="华文楷体" pitchFamily="2" charset="-122"/>
              </a:defRPr>
            </a:lvl4pPr>
            <a:lvl5pPr marL="2159000" indent="-228600">
              <a:buSzPct val="80000"/>
              <a:buChar char="§"/>
              <a:defRPr kumimoji="1"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nSpc>
                <a:spcPct val="110000"/>
              </a:lnSpc>
              <a:buSzPct val="75000"/>
              <a:buFont typeface="Wingdings" pitchFamily="2" charset="2"/>
              <a:buNone/>
            </a:pPr>
            <a:r>
              <a:rPr lang="en-US" altLang="zh-CN" sz="2400" dirty="0"/>
              <a:t>【</a:t>
            </a:r>
            <a:r>
              <a:rPr lang="zh-CN" altLang="en-US" sz="2400" dirty="0">
                <a:effectLst>
                  <a:outerShdw blurRad="38100" dist="38100" dir="2700000" algn="tl">
                    <a:srgbClr val="C0C0C0"/>
                  </a:outerShdw>
                </a:effectLst>
              </a:rPr>
              <a:t>解释</a:t>
            </a:r>
            <a:r>
              <a:rPr lang="en-US" altLang="zh-CN" sz="2400" dirty="0"/>
              <a:t>】</a:t>
            </a:r>
          </a:p>
          <a:p>
            <a:pPr>
              <a:lnSpc>
                <a:spcPct val="110000"/>
              </a:lnSpc>
              <a:buClr>
                <a:srgbClr val="FF0000"/>
              </a:buClr>
              <a:buSzPct val="75000"/>
              <a:buFont typeface="Wingdings" pitchFamily="2" charset="2"/>
              <a:buChar char="Ø"/>
            </a:pPr>
            <a:r>
              <a:rPr lang="zh-CN" altLang="en-US" sz="2400" dirty="0">
                <a:solidFill>
                  <a:srgbClr val="FF0000"/>
                </a:solidFill>
                <a:effectLst>
                  <a:outerShdw blurRad="38100" dist="38100" dir="2700000" algn="tl">
                    <a:srgbClr val="C0C0C0"/>
                  </a:outerShdw>
                </a:effectLst>
              </a:rPr>
              <a:t>互连的方式可以有多种，只要能够实现信息交流即可；</a:t>
            </a:r>
          </a:p>
          <a:p>
            <a:pPr>
              <a:lnSpc>
                <a:spcPct val="110000"/>
              </a:lnSpc>
              <a:buNone/>
            </a:pPr>
            <a:r>
              <a:rPr lang="zh-CN" altLang="en-US" sz="2400" dirty="0"/>
              <a:t>           例如，有线方式（同轴电缆、双绞线、光纤）、无线方式（无线电、微波、红外线、通信卫星等）。</a:t>
            </a:r>
          </a:p>
          <a:p>
            <a:pPr>
              <a:lnSpc>
                <a:spcPct val="110000"/>
              </a:lnSpc>
              <a:buClr>
                <a:srgbClr val="FF0000"/>
              </a:buClr>
              <a:buSzPct val="75000"/>
              <a:buFont typeface="Wingdings" pitchFamily="2" charset="2"/>
              <a:buChar char="Ø"/>
            </a:pPr>
            <a:r>
              <a:rPr lang="zh-CN" altLang="en-US" sz="2400" dirty="0" smtClean="0">
                <a:solidFill>
                  <a:srgbClr val="FF0000"/>
                </a:solidFill>
                <a:effectLst>
                  <a:outerShdw blurRad="38100" dist="38100" dir="2700000" algn="tl">
                    <a:srgbClr val="C0C0C0"/>
                  </a:outerShdw>
                </a:effectLst>
              </a:rPr>
              <a:t>定义中排除了网络系统中主从关系的可能；</a:t>
            </a:r>
          </a:p>
          <a:p>
            <a:pPr>
              <a:lnSpc>
                <a:spcPct val="110000"/>
              </a:lnSpc>
              <a:buFont typeface="Wingdings" pitchFamily="2" charset="2"/>
              <a:buNone/>
            </a:pPr>
            <a:r>
              <a:rPr lang="zh-CN" altLang="en-US" sz="2400" dirty="0" smtClean="0"/>
              <a:t>           例如，早期的面向终端的网络就不能算是计算机网络。</a:t>
            </a:r>
          </a:p>
        </p:txBody>
      </p:sp>
      <p:sp>
        <p:nvSpPr>
          <p:cNvPr id="28680"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p:txBody>
          <a:bodyPr/>
          <a:lstStyle/>
          <a:p>
            <a:r>
              <a:rPr lang="zh-CN" altLang="en-US"/>
              <a:t>无线</a:t>
            </a:r>
            <a:r>
              <a:rPr lang="en-US" altLang="zh-CN" sz="3600"/>
              <a:t>WAN</a:t>
            </a:r>
          </a:p>
        </p:txBody>
      </p:sp>
      <p:sp>
        <p:nvSpPr>
          <p:cNvPr id="268292"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
        <p:nvSpPr>
          <p:cNvPr id="268293" name="Rectangle 5"/>
          <p:cNvSpPr>
            <a:spLocks noGrp="1" noChangeArrowheads="1"/>
          </p:cNvSpPr>
          <p:nvPr>
            <p:ph type="body" idx="1"/>
          </p:nvPr>
        </p:nvSpPr>
        <p:spPr>
          <a:xfrm>
            <a:off x="809625" y="1772816"/>
            <a:ext cx="7958138" cy="4608512"/>
          </a:xfrm>
        </p:spPr>
        <p:txBody>
          <a:bodyPr/>
          <a:lstStyle/>
          <a:p>
            <a:pPr>
              <a:lnSpc>
                <a:spcPct val="120000"/>
              </a:lnSpc>
              <a:buClr>
                <a:srgbClr val="FF0000"/>
              </a:buClr>
            </a:pPr>
            <a:r>
              <a:rPr lang="zh-CN" altLang="en-US" sz="2400" dirty="0">
                <a:solidFill>
                  <a:srgbClr val="FF0000"/>
                </a:solidFill>
                <a:effectLst>
                  <a:outerShdw blurRad="38100" dist="38100" dir="2700000" algn="tl">
                    <a:srgbClr val="C0C0C0"/>
                  </a:outerShdw>
                </a:effectLst>
              </a:rPr>
              <a:t>低带宽无线</a:t>
            </a:r>
            <a:r>
              <a:rPr lang="en-US" altLang="zh-CN" sz="2400" dirty="0">
                <a:solidFill>
                  <a:srgbClr val="FF0000"/>
                </a:solidFill>
                <a:effectLst>
                  <a:outerShdw blurRad="38100" dist="38100" dir="2700000" algn="tl">
                    <a:srgbClr val="C0C0C0"/>
                  </a:outerShdw>
                </a:effectLst>
              </a:rPr>
              <a:t>WAN</a:t>
            </a:r>
          </a:p>
          <a:p>
            <a:pPr>
              <a:lnSpc>
                <a:spcPct val="120000"/>
              </a:lnSpc>
              <a:buNone/>
            </a:pPr>
            <a:r>
              <a:rPr lang="zh-CN" altLang="en-US" sz="2400" dirty="0"/>
              <a:t>    </a:t>
            </a:r>
            <a:r>
              <a:rPr lang="zh-CN" altLang="en-US" sz="2400" dirty="0" smtClean="0"/>
              <a:t>  例如</a:t>
            </a:r>
            <a:r>
              <a:rPr lang="zh-CN" altLang="en-US" sz="2400" dirty="0"/>
              <a:t>，蜂窝电话（</a:t>
            </a:r>
            <a:r>
              <a:rPr lang="en-US" altLang="zh-CN" sz="2400" dirty="0"/>
              <a:t>1G</a:t>
            </a:r>
            <a:r>
              <a:rPr lang="zh-CN" altLang="en-US" sz="2400" dirty="0"/>
              <a:t>、</a:t>
            </a:r>
            <a:r>
              <a:rPr lang="en-US" altLang="zh-CN" sz="2400" dirty="0" smtClean="0"/>
              <a:t>2G</a:t>
            </a:r>
            <a:r>
              <a:rPr lang="zh-CN" altLang="en-US" sz="2400" dirty="0" smtClean="0"/>
              <a:t>、</a:t>
            </a:r>
            <a:r>
              <a:rPr lang="en-US" altLang="zh-CN" sz="2400" dirty="0" smtClean="0"/>
              <a:t>3G</a:t>
            </a:r>
            <a:r>
              <a:rPr lang="zh-CN" altLang="en-US" sz="2400" dirty="0" smtClean="0"/>
              <a:t>和</a:t>
            </a:r>
            <a:r>
              <a:rPr lang="en-US" altLang="zh-CN" sz="2400" dirty="0" smtClean="0"/>
              <a:t>4G</a:t>
            </a:r>
            <a:r>
              <a:rPr lang="zh-CN" altLang="en-US" sz="2400" dirty="0" smtClean="0"/>
              <a:t>）。</a:t>
            </a:r>
            <a:endParaRPr lang="en-US" altLang="zh-CN" sz="2400" dirty="0" smtClean="0"/>
          </a:p>
          <a:p>
            <a:pPr lvl="1">
              <a:lnSpc>
                <a:spcPct val="120000"/>
              </a:lnSpc>
            </a:pPr>
            <a:r>
              <a:rPr lang="en-US" altLang="zh-CN" sz="2400" dirty="0" smtClean="0"/>
              <a:t>1G</a:t>
            </a:r>
            <a:r>
              <a:rPr lang="zh-CN" altLang="en-US" sz="2400" dirty="0" smtClean="0"/>
              <a:t>：模拟的，只能用于语音</a:t>
            </a:r>
            <a:endParaRPr lang="en-US" altLang="zh-CN" sz="2400" dirty="0" smtClean="0"/>
          </a:p>
          <a:p>
            <a:pPr lvl="1">
              <a:lnSpc>
                <a:spcPct val="120000"/>
              </a:lnSpc>
            </a:pPr>
            <a:r>
              <a:rPr lang="en-US" altLang="zh-CN" sz="2400" dirty="0" smtClean="0"/>
              <a:t>2G</a:t>
            </a:r>
            <a:r>
              <a:rPr lang="zh-CN" altLang="en-US" sz="2400" dirty="0" smtClean="0"/>
              <a:t>：数字的，</a:t>
            </a:r>
            <a:r>
              <a:rPr lang="zh-CN" altLang="en-US" sz="2400" dirty="0"/>
              <a:t>只能用于</a:t>
            </a:r>
            <a:r>
              <a:rPr lang="zh-CN" altLang="en-US" sz="2400" dirty="0" smtClean="0"/>
              <a:t>语音</a:t>
            </a:r>
            <a:endParaRPr lang="en-US" altLang="zh-CN" sz="2400" dirty="0" smtClean="0"/>
          </a:p>
          <a:p>
            <a:pPr lvl="1">
              <a:lnSpc>
                <a:spcPct val="120000"/>
              </a:lnSpc>
            </a:pPr>
            <a:r>
              <a:rPr lang="en-US" altLang="zh-CN" sz="2400" dirty="0" smtClean="0"/>
              <a:t>3G</a:t>
            </a:r>
            <a:r>
              <a:rPr lang="zh-CN" altLang="en-US" sz="2400" dirty="0"/>
              <a:t>：数字的</a:t>
            </a:r>
            <a:r>
              <a:rPr lang="zh-CN" altLang="en-US" sz="2400" dirty="0" smtClean="0"/>
              <a:t>，可同时用于语音和数据</a:t>
            </a:r>
            <a:endParaRPr lang="en-US" altLang="zh-CN" sz="2400" dirty="0"/>
          </a:p>
          <a:p>
            <a:pPr lvl="1">
              <a:lnSpc>
                <a:spcPct val="120000"/>
              </a:lnSpc>
            </a:pPr>
            <a:r>
              <a:rPr lang="en-US" altLang="zh-CN" sz="2400" dirty="0" smtClean="0"/>
              <a:t>4G</a:t>
            </a:r>
            <a:r>
              <a:rPr lang="zh-CN" altLang="en-US" sz="2400" dirty="0" smtClean="0"/>
              <a:t>：纯数字</a:t>
            </a:r>
            <a:r>
              <a:rPr lang="zh-CN" altLang="en-US" sz="2400" dirty="0"/>
              <a:t>的</a:t>
            </a:r>
            <a:r>
              <a:rPr lang="zh-CN" altLang="en-US" sz="2400" dirty="0" smtClean="0"/>
              <a:t>，语音也是数字的</a:t>
            </a:r>
            <a:endParaRPr lang="zh-CN" altLang="en-US" sz="2400" dirty="0"/>
          </a:p>
          <a:p>
            <a:pPr>
              <a:lnSpc>
                <a:spcPct val="120000"/>
              </a:lnSpc>
              <a:buClr>
                <a:srgbClr val="FF0000"/>
              </a:buClr>
            </a:pPr>
            <a:r>
              <a:rPr lang="zh-CN" altLang="en-US" sz="2400" dirty="0">
                <a:solidFill>
                  <a:srgbClr val="FF0000"/>
                </a:solidFill>
                <a:effectLst>
                  <a:outerShdw blurRad="38100" dist="38100" dir="2700000" algn="tl">
                    <a:srgbClr val="C0C0C0"/>
                  </a:outerShdw>
                </a:effectLst>
              </a:rPr>
              <a:t>高带宽无线</a:t>
            </a:r>
            <a:r>
              <a:rPr lang="en-US" altLang="zh-CN" sz="2400" dirty="0">
                <a:solidFill>
                  <a:srgbClr val="FF0000"/>
                </a:solidFill>
                <a:effectLst>
                  <a:outerShdw blurRad="38100" dist="38100" dir="2700000" algn="tl">
                    <a:srgbClr val="C0C0C0"/>
                  </a:outerShdw>
                </a:effectLst>
              </a:rPr>
              <a:t>WAN</a:t>
            </a:r>
          </a:p>
          <a:p>
            <a:pPr>
              <a:lnSpc>
                <a:spcPct val="120000"/>
              </a:lnSpc>
              <a:buFont typeface="Wingdings" pitchFamily="2" charset="2"/>
              <a:buNone/>
            </a:pPr>
            <a:r>
              <a:rPr lang="zh-CN" altLang="en-US" sz="2400" dirty="0"/>
              <a:t>          例如，</a:t>
            </a:r>
            <a:r>
              <a:rPr lang="en-US" altLang="zh-CN" sz="2400" dirty="0"/>
              <a:t>LMDS</a:t>
            </a:r>
            <a:r>
              <a:rPr lang="zh-CN" altLang="en-US" sz="2400" dirty="0"/>
              <a:t>（局部多点分发服务），即：</a:t>
            </a:r>
            <a:r>
              <a:rPr lang="en-US" altLang="zh-CN" sz="2400" dirty="0"/>
              <a:t>IEEE 802.16</a:t>
            </a:r>
            <a:r>
              <a:rPr lang="zh-CN" altLang="en-US" sz="2400" dirty="0"/>
              <a:t>。</a:t>
            </a:r>
          </a:p>
        </p:txBody>
      </p:sp>
      <p:sp>
        <p:nvSpPr>
          <p:cNvPr id="268294"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p:txBody>
          <a:bodyPr/>
          <a:lstStyle/>
          <a:p>
            <a:r>
              <a:rPr lang="zh-CN" altLang="zh-CN"/>
              <a:t>无线网与有线网的结合</a:t>
            </a:r>
            <a:endParaRPr lang="en-US" altLang="zh-CN"/>
          </a:p>
        </p:txBody>
      </p:sp>
      <p:sp>
        <p:nvSpPr>
          <p:cNvPr id="269316"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5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pic>
        <p:nvPicPr>
          <p:cNvPr id="269317" name="Picture 5" descr="1-12"/>
          <p:cNvPicPr>
            <a:picLocks noChangeAspect="1" noChangeArrowheads="1"/>
          </p:cNvPicPr>
          <p:nvPr/>
        </p:nvPicPr>
        <p:blipFill>
          <a:blip r:embed="rId3">
            <a:clrChange>
              <a:clrFrom>
                <a:srgbClr val="FFFFFF"/>
              </a:clrFrom>
              <a:clrTo>
                <a:srgbClr val="FFFFFF">
                  <a:alpha val="0"/>
                </a:srgbClr>
              </a:clrTo>
            </a:clrChange>
            <a:lum bright="-100000"/>
            <a:extLst>
              <a:ext uri="{28A0092B-C50C-407E-A947-70E740481C1C}">
                <a14:useLocalDpi xmlns:a14="http://schemas.microsoft.com/office/drawing/2010/main" val="0"/>
              </a:ext>
            </a:extLst>
          </a:blip>
          <a:srcRect/>
          <a:stretch>
            <a:fillRect/>
          </a:stretch>
        </p:blipFill>
        <p:spPr bwMode="auto">
          <a:xfrm>
            <a:off x="611188" y="2205038"/>
            <a:ext cx="8353425" cy="2686050"/>
          </a:xfrm>
          <a:prstGeom prst="rect">
            <a:avLst/>
          </a:prstGeom>
          <a:noFill/>
          <a:extLst>
            <a:ext uri="{909E8E84-426E-40DD-AFC4-6F175D3DCCD1}">
              <a14:hiddenFill xmlns:a14="http://schemas.microsoft.com/office/drawing/2010/main">
                <a:solidFill>
                  <a:srgbClr val="FFFFFF"/>
                </a:solidFill>
              </a14:hiddenFill>
            </a:ext>
          </a:extLst>
        </p:spPr>
      </p:pic>
      <p:sp>
        <p:nvSpPr>
          <p:cNvPr id="269318" name="Text Box 6"/>
          <p:cNvSpPr txBox="1">
            <a:spLocks noChangeArrowheads="1"/>
          </p:cNvSpPr>
          <p:nvPr/>
        </p:nvSpPr>
        <p:spPr bwMode="auto">
          <a:xfrm>
            <a:off x="1403350" y="5229225"/>
            <a:ext cx="2663825" cy="402291"/>
          </a:xfrm>
          <a:prstGeom prst="rect">
            <a:avLst/>
          </a:prstGeom>
          <a:solidFill>
            <a:srgbClr val="FFFF00"/>
          </a:solidFill>
          <a:ln w="28575">
            <a:solidFill>
              <a:schemeClr val="tx1"/>
            </a:solidFill>
            <a:miter lim="800000"/>
            <a:headEnd/>
            <a:tailEnd/>
          </a:ln>
          <a:effectLst>
            <a:outerShdw dist="107763" dir="2700000" algn="ctr" rotWithShape="0">
              <a:schemeClr val="bg2">
                <a:alpha val="50000"/>
              </a:schemeClr>
            </a:outerShdw>
          </a:effec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独立的移动计算机</a:t>
            </a:r>
          </a:p>
        </p:txBody>
      </p:sp>
      <p:sp>
        <p:nvSpPr>
          <p:cNvPr id="269319" name="Text Box 7"/>
          <p:cNvSpPr txBox="1">
            <a:spLocks noChangeArrowheads="1"/>
          </p:cNvSpPr>
          <p:nvPr/>
        </p:nvSpPr>
        <p:spPr bwMode="auto">
          <a:xfrm>
            <a:off x="5435600" y="5229225"/>
            <a:ext cx="2663825" cy="402291"/>
          </a:xfrm>
          <a:prstGeom prst="rect">
            <a:avLst/>
          </a:prstGeom>
          <a:solidFill>
            <a:srgbClr val="FFFF00"/>
          </a:solidFill>
          <a:ln w="28575">
            <a:solidFill>
              <a:schemeClr val="tx1"/>
            </a:solidFill>
            <a:miter lim="800000"/>
            <a:headEnd/>
            <a:tailEnd/>
          </a:ln>
          <a:effectLst>
            <a:outerShdw dist="107763" dir="2700000" algn="ctr" rotWithShape="0">
              <a:schemeClr val="bg2">
                <a:alpha val="50000"/>
              </a:schemeClr>
            </a:outerShdw>
          </a:effec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000" b="1">
                <a:latin typeface="+mn-lt"/>
                <a:ea typeface="+mn-ea"/>
              </a:rPr>
              <a:t>一个飞行中的</a:t>
            </a:r>
            <a:r>
              <a:rPr lang="en-US" altLang="zh-CN" sz="2000" b="1">
                <a:latin typeface="+mn-lt"/>
                <a:ea typeface="+mn-ea"/>
              </a:rPr>
              <a:t>LAN</a:t>
            </a:r>
          </a:p>
        </p:txBody>
      </p:sp>
      <p:sp>
        <p:nvSpPr>
          <p:cNvPr id="269320"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计算机网络的分类</a:t>
            </a:r>
            <a:r>
              <a:rPr lang="en-US" altLang="zh-CN" sz="1200">
                <a:ea typeface="幼圆" pitchFamily="49" charset="-122"/>
              </a:rPr>
              <a:t>&gt;&gt;</a:t>
            </a:r>
            <a:r>
              <a:rPr lang="zh-CN" altLang="en-US" sz="1200">
                <a:ea typeface="幼圆" pitchFamily="49" charset="-122"/>
                <a:hlinkClick r:id="rId7"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p:txBody>
          <a:bodyPr/>
          <a:lstStyle/>
          <a:p>
            <a:r>
              <a:rPr lang="zh-CN" altLang="en-US"/>
              <a:t>家庭网</a:t>
            </a:r>
            <a:br>
              <a:rPr lang="zh-CN" altLang="en-US"/>
            </a:br>
            <a:r>
              <a:rPr lang="zh-CN" altLang="en-US" sz="3200"/>
              <a:t>（应用）</a:t>
            </a:r>
          </a:p>
        </p:txBody>
      </p:sp>
      <p:sp>
        <p:nvSpPr>
          <p:cNvPr id="26010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260101" name="Rectangle 5"/>
          <p:cNvSpPr>
            <a:spLocks noGrp="1" noChangeArrowheads="1"/>
          </p:cNvSpPr>
          <p:nvPr>
            <p:ph type="body" idx="1"/>
          </p:nvPr>
        </p:nvSpPr>
        <p:spPr>
          <a:xfrm>
            <a:off x="809625" y="1773238"/>
            <a:ext cx="4194175" cy="4608512"/>
          </a:xfrm>
        </p:spPr>
        <p:txBody>
          <a:bodyPr/>
          <a:lstStyle/>
          <a:p>
            <a:pPr>
              <a:lnSpc>
                <a:spcPct val="120000"/>
              </a:lnSpc>
              <a:buClr>
                <a:srgbClr val="FF0000"/>
              </a:buClr>
            </a:pPr>
            <a:r>
              <a:rPr lang="zh-CN" altLang="en-US" sz="2400" dirty="0">
                <a:solidFill>
                  <a:srgbClr val="FF0000"/>
                </a:solidFill>
                <a:effectLst>
                  <a:outerShdw blurRad="38100" dist="38100" dir="2700000" algn="tl">
                    <a:srgbClr val="C0C0C0"/>
                  </a:outerShdw>
                </a:effectLst>
              </a:rPr>
              <a:t>资源共享</a:t>
            </a:r>
          </a:p>
          <a:p>
            <a:pPr>
              <a:lnSpc>
                <a:spcPct val="120000"/>
              </a:lnSpc>
              <a:buFont typeface="Wingdings" pitchFamily="2" charset="2"/>
              <a:buNone/>
            </a:pPr>
            <a:r>
              <a:rPr lang="zh-CN" altLang="en-US" sz="2400" dirty="0"/>
              <a:t>     例如，音乐</a:t>
            </a:r>
            <a:r>
              <a:rPr lang="en-US" altLang="zh-CN" sz="2400" dirty="0"/>
              <a:t>/</a:t>
            </a:r>
            <a:r>
              <a:rPr lang="zh-CN" altLang="en-US" sz="2400" dirty="0"/>
              <a:t>电影。</a:t>
            </a:r>
          </a:p>
          <a:p>
            <a:pPr>
              <a:lnSpc>
                <a:spcPct val="120000"/>
              </a:lnSpc>
              <a:buClr>
                <a:srgbClr val="FF0000"/>
              </a:buClr>
            </a:pPr>
            <a:r>
              <a:rPr lang="zh-CN" altLang="en-US" sz="2400" dirty="0">
                <a:solidFill>
                  <a:srgbClr val="FF0000"/>
                </a:solidFill>
                <a:effectLst>
                  <a:outerShdw blurRad="38100" dist="38100" dir="2700000" algn="tl">
                    <a:srgbClr val="C0C0C0"/>
                  </a:outerShdw>
                </a:effectLst>
              </a:rPr>
              <a:t>校正时钟</a:t>
            </a:r>
          </a:p>
          <a:p>
            <a:pPr>
              <a:lnSpc>
                <a:spcPct val="120000"/>
              </a:lnSpc>
              <a:buFont typeface="Wingdings" pitchFamily="2" charset="2"/>
              <a:buNone/>
            </a:pPr>
            <a:r>
              <a:rPr lang="zh-CN" altLang="en-US" sz="2400" dirty="0"/>
              <a:t>     例如，夏时制。</a:t>
            </a:r>
          </a:p>
          <a:p>
            <a:pPr>
              <a:lnSpc>
                <a:spcPct val="120000"/>
              </a:lnSpc>
              <a:buClr>
                <a:srgbClr val="FF0000"/>
              </a:buClr>
            </a:pPr>
            <a:r>
              <a:rPr lang="zh-CN" altLang="en-US" sz="2400" dirty="0">
                <a:solidFill>
                  <a:srgbClr val="FF0000"/>
                </a:solidFill>
                <a:effectLst>
                  <a:outerShdw blurRad="38100" dist="38100" dir="2700000" algn="tl">
                    <a:srgbClr val="C0C0C0"/>
                  </a:outerShdw>
                </a:effectLst>
              </a:rPr>
              <a:t>远程监控</a:t>
            </a:r>
          </a:p>
          <a:p>
            <a:pPr>
              <a:lnSpc>
                <a:spcPct val="120000"/>
              </a:lnSpc>
              <a:buFont typeface="Wingdings" pitchFamily="2" charset="2"/>
              <a:buNone/>
            </a:pPr>
            <a:r>
              <a:rPr lang="zh-CN" altLang="en-US" sz="2400" dirty="0"/>
              <a:t>     例如，看护婴儿。</a:t>
            </a:r>
          </a:p>
          <a:p>
            <a:pPr>
              <a:lnSpc>
                <a:spcPct val="120000"/>
              </a:lnSpc>
              <a:buClr>
                <a:srgbClr val="FF0000"/>
              </a:buClr>
            </a:pPr>
            <a:r>
              <a:rPr lang="zh-CN" altLang="en-US" sz="2400" dirty="0" smtClean="0">
                <a:solidFill>
                  <a:srgbClr val="FF0000"/>
                </a:solidFill>
                <a:effectLst>
                  <a:outerShdw blurRad="38100" dist="38100" dir="2700000" algn="tl">
                    <a:srgbClr val="C0C0C0"/>
                  </a:outerShdw>
                </a:effectLst>
              </a:rPr>
              <a:t>居家养老</a:t>
            </a:r>
            <a:endParaRPr lang="en-US" altLang="zh-CN" sz="2400" dirty="0" smtClean="0">
              <a:solidFill>
                <a:srgbClr val="FF0000"/>
              </a:solidFill>
              <a:effectLst>
                <a:outerShdw blurRad="38100" dist="38100" dir="2700000" algn="tl">
                  <a:srgbClr val="C0C0C0"/>
                </a:outerShdw>
              </a:effectLst>
            </a:endParaRPr>
          </a:p>
          <a:p>
            <a:pPr>
              <a:lnSpc>
                <a:spcPct val="120000"/>
              </a:lnSpc>
              <a:buClr>
                <a:srgbClr val="FF0000"/>
              </a:buClr>
            </a:pPr>
            <a:r>
              <a:rPr lang="en-US" altLang="zh-CN" sz="2400" dirty="0" smtClean="0">
                <a:solidFill>
                  <a:srgbClr val="FF0000"/>
                </a:solidFill>
                <a:effectLst>
                  <a:outerShdw blurRad="38100" dist="38100" dir="2700000" algn="tl">
                    <a:srgbClr val="C0C0C0"/>
                  </a:outerShdw>
                </a:effectLst>
              </a:rPr>
              <a:t>……</a:t>
            </a:r>
            <a:endParaRPr lang="zh-CN" altLang="en-US" sz="2400" dirty="0">
              <a:solidFill>
                <a:srgbClr val="FF0000"/>
              </a:solidFill>
              <a:effectLst>
                <a:outerShdw blurRad="38100" dist="38100" dir="2700000" algn="tl">
                  <a:srgbClr val="C0C0C0"/>
                </a:outerShdw>
              </a:effectLst>
            </a:endParaRPr>
          </a:p>
        </p:txBody>
      </p:sp>
      <p:sp>
        <p:nvSpPr>
          <p:cNvPr id="260107" name="Text Box 11"/>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p:txBody>
          <a:bodyPr/>
          <a:lstStyle/>
          <a:p>
            <a:r>
              <a:rPr lang="zh-CN" altLang="en-US"/>
              <a:t>家庭网</a:t>
            </a:r>
            <a:br>
              <a:rPr lang="zh-CN" altLang="en-US"/>
            </a:br>
            <a:r>
              <a:rPr lang="zh-CN" altLang="en-US" sz="3200"/>
              <a:t>（特性）</a:t>
            </a:r>
          </a:p>
        </p:txBody>
      </p:sp>
      <p:sp>
        <p:nvSpPr>
          <p:cNvPr id="270340"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270341" name="Rectangle 5"/>
          <p:cNvSpPr>
            <a:spLocks noGrp="1" noChangeArrowheads="1"/>
          </p:cNvSpPr>
          <p:nvPr>
            <p:ph type="body" idx="1"/>
          </p:nvPr>
        </p:nvSpPr>
        <p:spPr>
          <a:xfrm>
            <a:off x="827088" y="1844675"/>
            <a:ext cx="8010525" cy="4319588"/>
          </a:xfrm>
        </p:spPr>
        <p:txBody>
          <a:bodyPr/>
          <a:lstStyle/>
          <a:p>
            <a:pPr>
              <a:lnSpc>
                <a:spcPct val="120000"/>
              </a:lnSpc>
              <a:buClr>
                <a:srgbClr val="FF0000"/>
              </a:buClr>
            </a:pPr>
            <a:r>
              <a:rPr lang="zh-CN" altLang="en-US" sz="2800" dirty="0">
                <a:solidFill>
                  <a:srgbClr val="FF0000"/>
                </a:solidFill>
                <a:effectLst>
                  <a:outerShdw blurRad="38100" dist="38100" dir="2700000" algn="tl">
                    <a:srgbClr val="C0C0C0"/>
                  </a:outerShdw>
                </a:effectLst>
                <a:latin typeface="华文楷体" pitchFamily="2" charset="-122"/>
              </a:rPr>
              <a:t>网络和设备要易于安装</a:t>
            </a:r>
          </a:p>
          <a:p>
            <a:pPr>
              <a:lnSpc>
                <a:spcPct val="120000"/>
              </a:lnSpc>
              <a:buClr>
                <a:srgbClr val="FF0000"/>
              </a:buClr>
            </a:pPr>
            <a:r>
              <a:rPr lang="zh-CN" altLang="en-US" sz="2800" dirty="0">
                <a:solidFill>
                  <a:srgbClr val="FF0000"/>
                </a:solidFill>
                <a:effectLst>
                  <a:outerShdw blurRad="38100" dist="38100" dir="2700000" algn="tl">
                    <a:srgbClr val="C0C0C0"/>
                  </a:outerShdw>
                </a:effectLst>
                <a:latin typeface="华文楷体" pitchFamily="2" charset="-122"/>
              </a:rPr>
              <a:t>网络和设备要易于操作</a:t>
            </a:r>
          </a:p>
          <a:p>
            <a:pPr>
              <a:lnSpc>
                <a:spcPct val="120000"/>
              </a:lnSpc>
              <a:buClr>
                <a:srgbClr val="FF0000"/>
              </a:buClr>
            </a:pPr>
            <a:r>
              <a:rPr lang="zh-CN" altLang="en-US" sz="2800" dirty="0">
                <a:solidFill>
                  <a:srgbClr val="FF0000"/>
                </a:solidFill>
                <a:effectLst>
                  <a:outerShdw blurRad="38100" dist="38100" dir="2700000" algn="tl">
                    <a:srgbClr val="C0C0C0"/>
                  </a:outerShdw>
                </a:effectLst>
                <a:latin typeface="华文楷体" pitchFamily="2" charset="-122"/>
              </a:rPr>
              <a:t>低价是成功的关键</a:t>
            </a:r>
          </a:p>
          <a:p>
            <a:pPr>
              <a:lnSpc>
                <a:spcPct val="120000"/>
              </a:lnSpc>
              <a:buClr>
                <a:srgbClr val="FF0000"/>
              </a:buClr>
            </a:pPr>
            <a:r>
              <a:rPr lang="zh-CN" altLang="en-US" sz="2800" dirty="0">
                <a:solidFill>
                  <a:srgbClr val="FF0000"/>
                </a:solidFill>
                <a:effectLst>
                  <a:outerShdw blurRad="38100" dist="38100" dir="2700000" algn="tl">
                    <a:srgbClr val="C0C0C0"/>
                  </a:outerShdw>
                </a:effectLst>
                <a:latin typeface="华文楷体" pitchFamily="2" charset="-122"/>
              </a:rPr>
              <a:t>网络要有充足的带宽</a:t>
            </a:r>
          </a:p>
          <a:p>
            <a:pPr>
              <a:lnSpc>
                <a:spcPct val="120000"/>
              </a:lnSpc>
              <a:buClr>
                <a:schemeClr val="tx1"/>
              </a:buClr>
              <a:buFont typeface="Wingdings" pitchFamily="2" charset="2"/>
              <a:buNone/>
            </a:pPr>
            <a:r>
              <a:rPr lang="zh-CN" altLang="en-US" sz="2800" dirty="0">
                <a:latin typeface="华文楷体" pitchFamily="2" charset="-122"/>
              </a:rPr>
              <a:t>     因为家庭网络的应用主要与多媒体有关。</a:t>
            </a:r>
          </a:p>
          <a:p>
            <a:pPr>
              <a:lnSpc>
                <a:spcPct val="120000"/>
              </a:lnSpc>
              <a:buClr>
                <a:srgbClr val="FF0000"/>
              </a:buClr>
            </a:pPr>
            <a:r>
              <a:rPr lang="zh-CN" altLang="en-US" sz="2800" dirty="0">
                <a:solidFill>
                  <a:srgbClr val="FF0000"/>
                </a:solidFill>
                <a:effectLst>
                  <a:outerShdw blurRad="38100" dist="38100" dir="2700000" algn="tl">
                    <a:srgbClr val="C0C0C0"/>
                  </a:outerShdw>
                </a:effectLst>
                <a:latin typeface="华文楷体" pitchFamily="2" charset="-122"/>
              </a:rPr>
              <a:t>网络接口和布线标准要稳定</a:t>
            </a:r>
          </a:p>
          <a:p>
            <a:pPr>
              <a:lnSpc>
                <a:spcPct val="120000"/>
              </a:lnSpc>
              <a:buClr>
                <a:srgbClr val="FF0000"/>
              </a:buClr>
            </a:pPr>
            <a:r>
              <a:rPr lang="zh-CN" altLang="en-US" sz="2800" dirty="0">
                <a:solidFill>
                  <a:srgbClr val="FF0000"/>
                </a:solidFill>
                <a:effectLst>
                  <a:outerShdw blurRad="38100" dist="38100" dir="2700000" algn="tl">
                    <a:srgbClr val="C0C0C0"/>
                  </a:outerShdw>
                </a:effectLst>
                <a:latin typeface="华文楷体" pitchFamily="2" charset="-122"/>
              </a:rPr>
              <a:t>安全性和可靠性要高</a:t>
            </a:r>
          </a:p>
        </p:txBody>
      </p:sp>
      <p:sp>
        <p:nvSpPr>
          <p:cNvPr id="270342"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r>
              <a:rPr lang="zh-CN" altLang="en-US"/>
              <a:t>家庭网</a:t>
            </a:r>
            <a:br>
              <a:rPr lang="zh-CN" altLang="en-US"/>
            </a:br>
            <a:r>
              <a:rPr lang="zh-CN" altLang="en-US" sz="3200"/>
              <a:t>（有线</a:t>
            </a:r>
            <a:r>
              <a:rPr lang="en-US" altLang="zh-CN" sz="3200"/>
              <a:t>/</a:t>
            </a:r>
            <a:r>
              <a:rPr lang="zh-CN" altLang="en-US" sz="3200"/>
              <a:t>无线？）</a:t>
            </a:r>
          </a:p>
        </p:txBody>
      </p:sp>
      <p:sp>
        <p:nvSpPr>
          <p:cNvPr id="27136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3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271366" name="Rectangle 6"/>
          <p:cNvSpPr>
            <a:spLocks noGrp="1" noChangeArrowheads="1"/>
          </p:cNvSpPr>
          <p:nvPr>
            <p:ph type="body" idx="1"/>
          </p:nvPr>
        </p:nvSpPr>
        <p:spPr>
          <a:xfrm>
            <a:off x="2627313" y="2070100"/>
            <a:ext cx="6048375" cy="744538"/>
          </a:xfrm>
          <a:solidFill>
            <a:srgbClr val="FF0000"/>
          </a:solidFill>
          <a:ln w="28575">
            <a:solidFill>
              <a:schemeClr val="tx1"/>
            </a:solidFill>
            <a:miter lim="800000"/>
            <a:headEnd/>
            <a:tailEnd/>
          </a:ln>
          <a:effectLst>
            <a:outerShdw dist="107763" dir="2700000" algn="ctr" rotWithShape="0">
              <a:schemeClr val="bg2">
                <a:alpha val="50000"/>
              </a:schemeClr>
            </a:outerShdw>
          </a:effectLst>
        </p:spPr>
        <p:txBody>
          <a:bodyPr/>
          <a:lstStyle/>
          <a:p>
            <a:pPr algn="ctr">
              <a:buFont typeface="Wingdings" pitchFamily="2" charset="2"/>
              <a:buNone/>
            </a:pPr>
            <a:r>
              <a:rPr lang="zh-CN" altLang="en-US">
                <a:solidFill>
                  <a:schemeClr val="bg1"/>
                </a:solidFill>
                <a:latin typeface="华文楷体" pitchFamily="2" charset="-122"/>
              </a:rPr>
              <a:t>家庭网络是采用有线</a:t>
            </a:r>
            <a:r>
              <a:rPr lang="en-US" altLang="zh-CN">
                <a:solidFill>
                  <a:schemeClr val="bg1"/>
                </a:solidFill>
                <a:latin typeface="华文楷体" pitchFamily="2" charset="-122"/>
              </a:rPr>
              <a:t>/</a:t>
            </a:r>
            <a:r>
              <a:rPr lang="zh-CN" altLang="en-US">
                <a:solidFill>
                  <a:schemeClr val="bg1"/>
                </a:solidFill>
                <a:latin typeface="华文楷体" pitchFamily="2" charset="-122"/>
              </a:rPr>
              <a:t>无线？</a:t>
            </a:r>
          </a:p>
        </p:txBody>
      </p:sp>
      <p:sp>
        <p:nvSpPr>
          <p:cNvPr id="271367" name="Rectangle 7"/>
          <p:cNvSpPr>
            <a:spLocks noChangeArrowheads="1"/>
          </p:cNvSpPr>
          <p:nvPr/>
        </p:nvSpPr>
        <p:spPr bwMode="auto">
          <a:xfrm>
            <a:off x="2627313" y="3501008"/>
            <a:ext cx="6086475" cy="2591817"/>
          </a:xfrm>
          <a:prstGeom prst="rect">
            <a:avLst/>
          </a:prstGeom>
          <a:solidFill>
            <a:srgbClr val="3333FF"/>
          </a:solidFill>
          <a:ln w="28575">
            <a:solidFill>
              <a:schemeClr val="tx1"/>
            </a:solidFill>
            <a:miter lim="800000"/>
            <a:headEnd/>
            <a:tailEnd/>
          </a:ln>
          <a:effectLst>
            <a:outerShdw dist="107763" dir="2700000" algn="ctr" rotWithShape="0">
              <a:schemeClr val="bg2">
                <a:alpha val="50000"/>
              </a:schemeClr>
            </a:outerShdw>
          </a:effectLst>
        </p:spPr>
        <p:txBody>
          <a:bodyPr/>
          <a:lstStyle>
            <a:lvl1pPr>
              <a:buClr>
                <a:srgbClr val="000000"/>
              </a:buClr>
              <a:buChar char="@"/>
              <a:defRPr kumimoji="1" sz="3200" b="1">
                <a:solidFill>
                  <a:srgbClr val="000000"/>
                </a:solidFill>
                <a:latin typeface="Arial" charset="0"/>
                <a:ea typeface="华文楷体" pitchFamily="2" charset="-122"/>
              </a:defRPr>
            </a:lvl1pPr>
            <a:lvl2pPr marL="909638" indent="-285750">
              <a:buSzPct val="55000"/>
              <a:buBlip>
                <a:blip r:embed="rId3"/>
              </a:buBlip>
              <a:defRPr kumimoji="1" sz="2800" b="1">
                <a:solidFill>
                  <a:srgbClr val="000000"/>
                </a:solidFill>
                <a:latin typeface="Arial" charset="0"/>
                <a:ea typeface="华文楷体" pitchFamily="2" charset="-122"/>
              </a:defRPr>
            </a:lvl2pPr>
            <a:lvl3pPr marL="1139825" indent="-228600">
              <a:buSzPct val="65000"/>
              <a:buBlip>
                <a:blip r:embed="rId4"/>
              </a:buBlip>
              <a:defRPr kumimoji="1" sz="2400" b="1">
                <a:solidFill>
                  <a:srgbClr val="000000"/>
                </a:solidFill>
                <a:latin typeface="Arial" charset="0"/>
                <a:ea typeface="华文楷体" pitchFamily="2" charset="-122"/>
              </a:defRPr>
            </a:lvl3pPr>
            <a:lvl4pPr marL="1547813" indent="-228600">
              <a:buSzPct val="85000"/>
              <a:buChar char="w"/>
              <a:defRPr kumimoji="1" sz="2000" b="1">
                <a:solidFill>
                  <a:srgbClr val="000000"/>
                </a:solidFill>
                <a:latin typeface="Arial" charset="0"/>
                <a:ea typeface="华文楷体" pitchFamily="2" charset="-122"/>
              </a:defRPr>
            </a:lvl4pPr>
            <a:lvl5pPr marL="1955800" indent="-228600">
              <a:buSzPct val="80000"/>
              <a:buChar char="§"/>
              <a:defRPr kumimoji="1" b="1">
                <a:solidFill>
                  <a:srgbClr val="000000"/>
                </a:solidFill>
                <a:latin typeface="Arial" charset="0"/>
                <a:ea typeface="华文楷体" pitchFamily="2" charset="-122"/>
              </a:defRPr>
            </a:lvl5pPr>
            <a:lvl6pPr marL="24130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8702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3274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7846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buFont typeface="Wingdings" pitchFamily="2" charset="2"/>
              <a:buNone/>
            </a:pPr>
            <a:r>
              <a:rPr lang="zh-CN" altLang="en-US" dirty="0">
                <a:solidFill>
                  <a:schemeClr val="bg1"/>
                </a:solidFill>
                <a:latin typeface="华文楷体" pitchFamily="2" charset="-122"/>
              </a:rPr>
              <a:t>       </a:t>
            </a:r>
            <a:r>
              <a:rPr lang="zh-CN" altLang="en-US" dirty="0" smtClean="0">
                <a:solidFill>
                  <a:schemeClr val="bg1"/>
                </a:solidFill>
                <a:latin typeface="华文楷体" pitchFamily="2" charset="-122"/>
              </a:rPr>
              <a:t> 从便利性和成本两方面来看，无线网络比较有利；但从安全的角度出发来考虑，有线网络却比较有利；用户</a:t>
            </a:r>
            <a:r>
              <a:rPr lang="zh-CN" altLang="en-US" dirty="0">
                <a:solidFill>
                  <a:schemeClr val="bg1"/>
                </a:solidFill>
                <a:latin typeface="华文楷体" pitchFamily="2" charset="-122"/>
              </a:rPr>
              <a:t>可以根据自己的情况进行取舍。</a:t>
            </a:r>
          </a:p>
        </p:txBody>
      </p:sp>
      <p:pic>
        <p:nvPicPr>
          <p:cNvPr id="271368" name="Picture 8" descr="pe01821_[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1550" y="1916113"/>
            <a:ext cx="1195388" cy="1357312"/>
          </a:xfrm>
          <a:prstGeom prst="rect">
            <a:avLst/>
          </a:prstGeom>
          <a:noFill/>
          <a:extLst>
            <a:ext uri="{909E8E84-426E-40DD-AFC4-6F175D3DCCD1}">
              <a14:hiddenFill xmlns:a14="http://schemas.microsoft.com/office/drawing/2010/main">
                <a:solidFill>
                  <a:srgbClr val="FFFFFF"/>
                </a:solidFill>
              </a14:hiddenFill>
            </a:ext>
          </a:extLst>
        </p:spPr>
      </p:pic>
      <p:pic>
        <p:nvPicPr>
          <p:cNvPr id="271369" name="Picture 9" descr="j021700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0113" y="4292600"/>
            <a:ext cx="1584325" cy="1400175"/>
          </a:xfrm>
          <a:prstGeom prst="rect">
            <a:avLst/>
          </a:prstGeom>
          <a:noFill/>
          <a:extLst>
            <a:ext uri="{909E8E84-426E-40DD-AFC4-6F175D3DCCD1}">
              <a14:hiddenFill xmlns:a14="http://schemas.microsoft.com/office/drawing/2010/main">
                <a:solidFill>
                  <a:srgbClr val="FFFFFF"/>
                </a:solidFill>
              </a14:hiddenFill>
            </a:ext>
          </a:extLst>
        </p:spPr>
      </p:pic>
      <p:sp>
        <p:nvSpPr>
          <p:cNvPr id="271371" name="Text Box 11"/>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7" action="ppaction://hlinksldjump"/>
              </a:rPr>
              <a:t>本章内容</a:t>
            </a:r>
            <a:r>
              <a:rPr lang="en-US" altLang="zh-CN" sz="1200">
                <a:ea typeface="幼圆" pitchFamily="49" charset="-122"/>
              </a:rPr>
              <a:t>&gt;&gt;</a:t>
            </a:r>
            <a:r>
              <a:rPr lang="zh-CN" altLang="en-US" sz="1200">
                <a:ea typeface="幼圆" pitchFamily="49" charset="-122"/>
                <a:hlinkClick r:id="rId8" action="ppaction://hlinksldjump"/>
              </a:rPr>
              <a:t>计算机网络概述</a:t>
            </a:r>
            <a:r>
              <a:rPr lang="en-US" altLang="zh-CN" sz="1200">
                <a:ea typeface="幼圆" pitchFamily="49" charset="-122"/>
              </a:rPr>
              <a:t>&gt;&gt;</a:t>
            </a:r>
            <a:r>
              <a:rPr lang="zh-CN" altLang="en-US" sz="1200">
                <a:ea typeface="幼圆" pitchFamily="49" charset="-122"/>
                <a:hlinkClick r:id="rId9" action="ppaction://hlinksldjump"/>
              </a:rPr>
              <a:t>计算机网络的分类</a:t>
            </a:r>
            <a:r>
              <a:rPr lang="en-US" altLang="zh-CN" sz="1200">
                <a:ea typeface="幼圆" pitchFamily="49" charset="-122"/>
              </a:rPr>
              <a:t>&gt;&gt;</a:t>
            </a:r>
            <a:r>
              <a:rPr lang="zh-CN" altLang="en-US" sz="1200">
                <a:ea typeface="幼圆" pitchFamily="49" charset="-122"/>
                <a:hlinkClick r:id="rId10"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71367"/>
                                        </p:tgtEl>
                                        <p:attrNameLst>
                                          <p:attrName>style.visibility</p:attrName>
                                        </p:attrNameLst>
                                      </p:cBhvr>
                                      <p:to>
                                        <p:strVal val="visible"/>
                                      </p:to>
                                    </p:set>
                                    <p:animEffect transition="in" filter="circle(in)">
                                      <p:cBhvr>
                                        <p:cTn id="7" dur="2000"/>
                                        <p:tgtEl>
                                          <p:spTgt spid="271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r>
              <a:rPr lang="zh-CN" altLang="en-US"/>
              <a:t>互联网</a:t>
            </a:r>
            <a:br>
              <a:rPr lang="zh-CN" altLang="en-US"/>
            </a:br>
            <a:r>
              <a:rPr lang="zh-CN" altLang="en-US" sz="3200"/>
              <a:t>（ </a:t>
            </a:r>
            <a:r>
              <a:rPr lang="en-US" altLang="zh-CN" sz="3200"/>
              <a:t>internet </a:t>
            </a:r>
            <a:r>
              <a:rPr lang="zh-CN" altLang="en-US" sz="3200"/>
              <a:t>）</a:t>
            </a:r>
          </a:p>
        </p:txBody>
      </p:sp>
      <p:sp>
        <p:nvSpPr>
          <p:cNvPr id="261124"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26112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261130" name="Line 10"/>
          <p:cNvSpPr>
            <a:spLocks noChangeShapeType="1"/>
          </p:cNvSpPr>
          <p:nvPr/>
        </p:nvSpPr>
        <p:spPr bwMode="auto">
          <a:xfrm>
            <a:off x="7267575" y="2352675"/>
            <a:ext cx="74613" cy="73818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31" name="Line 11"/>
          <p:cNvSpPr>
            <a:spLocks noChangeShapeType="1"/>
          </p:cNvSpPr>
          <p:nvPr/>
        </p:nvSpPr>
        <p:spPr bwMode="auto">
          <a:xfrm flipH="1" flipV="1">
            <a:off x="6257925" y="4783138"/>
            <a:ext cx="273050" cy="674687"/>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32" name="Line 12"/>
          <p:cNvSpPr>
            <a:spLocks noChangeShapeType="1"/>
          </p:cNvSpPr>
          <p:nvPr/>
        </p:nvSpPr>
        <p:spPr bwMode="auto">
          <a:xfrm>
            <a:off x="5643563" y="2500313"/>
            <a:ext cx="442912" cy="6635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33" name="Line 13"/>
          <p:cNvSpPr>
            <a:spLocks noChangeShapeType="1"/>
          </p:cNvSpPr>
          <p:nvPr/>
        </p:nvSpPr>
        <p:spPr bwMode="auto">
          <a:xfrm flipH="1">
            <a:off x="7934325" y="2574925"/>
            <a:ext cx="588963" cy="66198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34" name="Line 14"/>
          <p:cNvSpPr>
            <a:spLocks noChangeShapeType="1"/>
          </p:cNvSpPr>
          <p:nvPr/>
        </p:nvSpPr>
        <p:spPr bwMode="auto">
          <a:xfrm flipV="1">
            <a:off x="5495925" y="4708525"/>
            <a:ext cx="442913" cy="811213"/>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35" name="Line 15"/>
          <p:cNvSpPr>
            <a:spLocks noChangeShapeType="1"/>
          </p:cNvSpPr>
          <p:nvPr/>
        </p:nvSpPr>
        <p:spPr bwMode="auto">
          <a:xfrm flipH="1" flipV="1">
            <a:off x="7416800" y="4783138"/>
            <a:ext cx="147638" cy="80962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36" name="Line 16"/>
          <p:cNvSpPr>
            <a:spLocks noChangeShapeType="1"/>
          </p:cNvSpPr>
          <p:nvPr/>
        </p:nvSpPr>
        <p:spPr bwMode="auto">
          <a:xfrm flipH="1" flipV="1">
            <a:off x="8154988" y="4708525"/>
            <a:ext cx="368300" cy="73660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37" name="Oval 17"/>
          <p:cNvSpPr>
            <a:spLocks noChangeArrowheads="1"/>
          </p:cNvSpPr>
          <p:nvPr/>
        </p:nvSpPr>
        <p:spPr bwMode="auto">
          <a:xfrm>
            <a:off x="3355975" y="3594100"/>
            <a:ext cx="1347788" cy="1270000"/>
          </a:xfrm>
          <a:prstGeom prst="ellipse">
            <a:avLst/>
          </a:prstGeom>
          <a:solidFill>
            <a:srgbClr val="FFFFFF"/>
          </a:solidFill>
          <a:ln w="9525">
            <a:solidFill>
              <a:srgbClr val="000000"/>
            </a:solidFill>
            <a:prstDash val="dash"/>
            <a:round/>
            <a:headEnd/>
            <a:tailEnd/>
          </a:ln>
        </p:spPr>
        <p:txBody>
          <a:bodyPr/>
          <a:lstStyle/>
          <a:p>
            <a:endParaRPr lang="zh-CN" altLang="en-US">
              <a:latin typeface="+mn-lt"/>
              <a:ea typeface="+mn-ea"/>
            </a:endParaRPr>
          </a:p>
        </p:txBody>
      </p:sp>
      <p:sp>
        <p:nvSpPr>
          <p:cNvPr id="261138" name="Oval 18"/>
          <p:cNvSpPr>
            <a:spLocks noChangeArrowheads="1"/>
          </p:cNvSpPr>
          <p:nvPr/>
        </p:nvSpPr>
        <p:spPr bwMode="auto">
          <a:xfrm>
            <a:off x="833438" y="3187700"/>
            <a:ext cx="1322387" cy="1276350"/>
          </a:xfrm>
          <a:prstGeom prst="ellipse">
            <a:avLst/>
          </a:prstGeom>
          <a:solidFill>
            <a:srgbClr val="FFFFFF"/>
          </a:solidFill>
          <a:ln w="9525">
            <a:solidFill>
              <a:srgbClr val="000000"/>
            </a:solidFill>
            <a:prstDash val="dash"/>
            <a:round/>
            <a:headEnd/>
            <a:tailEnd/>
          </a:ln>
        </p:spPr>
        <p:txBody>
          <a:bodyPr/>
          <a:lstStyle/>
          <a:p>
            <a:endParaRPr lang="zh-CN" altLang="en-US">
              <a:latin typeface="+mn-lt"/>
              <a:ea typeface="+mn-ea"/>
            </a:endParaRPr>
          </a:p>
        </p:txBody>
      </p:sp>
      <p:sp>
        <p:nvSpPr>
          <p:cNvPr id="261139" name="Oval 19"/>
          <p:cNvSpPr>
            <a:spLocks noChangeArrowheads="1"/>
          </p:cNvSpPr>
          <p:nvPr/>
        </p:nvSpPr>
        <p:spPr bwMode="auto">
          <a:xfrm>
            <a:off x="3144838" y="2741613"/>
            <a:ext cx="1346200" cy="1230312"/>
          </a:xfrm>
          <a:prstGeom prst="ellipse">
            <a:avLst/>
          </a:prstGeom>
          <a:solidFill>
            <a:srgbClr val="FFFFFF"/>
          </a:solidFill>
          <a:ln w="9525">
            <a:solidFill>
              <a:srgbClr val="000000"/>
            </a:solidFill>
            <a:prstDash val="dash"/>
            <a:round/>
            <a:headEnd/>
            <a:tailEnd/>
          </a:ln>
        </p:spPr>
        <p:txBody>
          <a:bodyPr/>
          <a:lstStyle/>
          <a:p>
            <a:endParaRPr lang="zh-CN" altLang="en-US">
              <a:latin typeface="+mn-lt"/>
              <a:ea typeface="+mn-ea"/>
            </a:endParaRPr>
          </a:p>
        </p:txBody>
      </p:sp>
      <p:sp>
        <p:nvSpPr>
          <p:cNvPr id="261140" name="Oval 20"/>
          <p:cNvSpPr>
            <a:spLocks noChangeArrowheads="1"/>
          </p:cNvSpPr>
          <p:nvPr/>
        </p:nvSpPr>
        <p:spPr bwMode="auto">
          <a:xfrm>
            <a:off x="2438400" y="3836988"/>
            <a:ext cx="1346200" cy="1296987"/>
          </a:xfrm>
          <a:prstGeom prst="ellipse">
            <a:avLst/>
          </a:prstGeom>
          <a:solidFill>
            <a:srgbClr val="FFFFFF"/>
          </a:solidFill>
          <a:ln w="9525">
            <a:solidFill>
              <a:srgbClr val="000000"/>
            </a:solidFill>
            <a:prstDash val="dash"/>
            <a:round/>
            <a:headEnd/>
            <a:tailEnd/>
          </a:ln>
        </p:spPr>
        <p:txBody>
          <a:bodyPr/>
          <a:lstStyle/>
          <a:p>
            <a:endParaRPr lang="zh-CN" altLang="en-US">
              <a:latin typeface="+mn-lt"/>
              <a:ea typeface="+mn-ea"/>
            </a:endParaRPr>
          </a:p>
        </p:txBody>
      </p:sp>
      <p:sp>
        <p:nvSpPr>
          <p:cNvPr id="261141" name="Oval 21"/>
          <p:cNvSpPr>
            <a:spLocks noChangeArrowheads="1"/>
          </p:cNvSpPr>
          <p:nvPr/>
        </p:nvSpPr>
        <p:spPr bwMode="auto">
          <a:xfrm>
            <a:off x="1281113" y="3724275"/>
            <a:ext cx="1344612" cy="1230313"/>
          </a:xfrm>
          <a:prstGeom prst="ellipse">
            <a:avLst/>
          </a:prstGeom>
          <a:solidFill>
            <a:srgbClr val="FFFFFF"/>
          </a:solidFill>
          <a:ln w="9525">
            <a:solidFill>
              <a:srgbClr val="000000"/>
            </a:solidFill>
            <a:prstDash val="dash"/>
            <a:round/>
            <a:headEnd/>
            <a:tailEnd/>
          </a:ln>
        </p:spPr>
        <p:txBody>
          <a:bodyPr/>
          <a:lstStyle/>
          <a:p>
            <a:endParaRPr lang="zh-CN" altLang="en-US">
              <a:latin typeface="+mn-lt"/>
              <a:ea typeface="+mn-ea"/>
            </a:endParaRPr>
          </a:p>
        </p:txBody>
      </p:sp>
      <p:sp>
        <p:nvSpPr>
          <p:cNvPr id="261142" name="Oval 22"/>
          <p:cNvSpPr>
            <a:spLocks noChangeArrowheads="1"/>
          </p:cNvSpPr>
          <p:nvPr/>
        </p:nvSpPr>
        <p:spPr bwMode="auto">
          <a:xfrm>
            <a:off x="2319338" y="2563813"/>
            <a:ext cx="1322387" cy="1273175"/>
          </a:xfrm>
          <a:prstGeom prst="ellipse">
            <a:avLst/>
          </a:prstGeom>
          <a:solidFill>
            <a:srgbClr val="FFFFFF"/>
          </a:solidFill>
          <a:ln w="9525">
            <a:solidFill>
              <a:srgbClr val="000000"/>
            </a:solidFill>
            <a:prstDash val="dash"/>
            <a:round/>
            <a:headEnd/>
            <a:tailEnd/>
          </a:ln>
        </p:spPr>
        <p:txBody>
          <a:bodyPr/>
          <a:lstStyle/>
          <a:p>
            <a:endParaRPr lang="zh-CN" altLang="en-US">
              <a:latin typeface="+mn-lt"/>
              <a:ea typeface="+mn-ea"/>
            </a:endParaRPr>
          </a:p>
        </p:txBody>
      </p:sp>
      <p:sp>
        <p:nvSpPr>
          <p:cNvPr id="261143" name="Oval 23"/>
          <p:cNvSpPr>
            <a:spLocks noChangeArrowheads="1"/>
          </p:cNvSpPr>
          <p:nvPr/>
        </p:nvSpPr>
        <p:spPr bwMode="auto">
          <a:xfrm>
            <a:off x="1470025" y="2563813"/>
            <a:ext cx="1322388" cy="1225550"/>
          </a:xfrm>
          <a:prstGeom prst="ellipse">
            <a:avLst/>
          </a:prstGeom>
          <a:solidFill>
            <a:srgbClr val="FFFFFF"/>
          </a:solidFill>
          <a:ln w="9525">
            <a:solidFill>
              <a:srgbClr val="000000"/>
            </a:solidFill>
            <a:prstDash val="dash"/>
            <a:round/>
            <a:headEnd/>
            <a:tailEnd/>
          </a:ln>
        </p:spPr>
        <p:txBody>
          <a:bodyPr/>
          <a:lstStyle/>
          <a:p>
            <a:endParaRPr lang="zh-CN" altLang="en-US">
              <a:latin typeface="+mn-lt"/>
              <a:ea typeface="+mn-ea"/>
            </a:endParaRPr>
          </a:p>
        </p:txBody>
      </p:sp>
      <p:sp>
        <p:nvSpPr>
          <p:cNvPr id="261144" name="Oval 24"/>
          <p:cNvSpPr>
            <a:spLocks noChangeArrowheads="1"/>
          </p:cNvSpPr>
          <p:nvPr/>
        </p:nvSpPr>
        <p:spPr bwMode="auto">
          <a:xfrm>
            <a:off x="1187450" y="2852738"/>
            <a:ext cx="3208338" cy="1768475"/>
          </a:xfrm>
          <a:prstGeom prst="ellipse">
            <a:avLst/>
          </a:prstGeom>
          <a:solidFill>
            <a:srgbClr val="FFFFFF"/>
          </a:solidFill>
          <a:ln>
            <a:noFill/>
          </a:ln>
          <a:extLst>
            <a:ext uri="{91240B29-F687-4F45-9708-019B960494DF}">
              <a14:hiddenLine xmlns:a14="http://schemas.microsoft.com/office/drawing/2010/main" w="9525">
                <a:solidFill>
                  <a:srgbClr val="000000"/>
                </a:solidFill>
                <a:prstDash val="dash"/>
                <a:round/>
                <a:headEnd/>
                <a:tailEnd/>
              </a14:hiddenLine>
            </a:ext>
          </a:extLst>
        </p:spPr>
        <p:txBody>
          <a:bodyPr/>
          <a:lstStyle/>
          <a:p>
            <a:endParaRPr lang="zh-CN" altLang="en-US">
              <a:latin typeface="+mn-lt"/>
              <a:ea typeface="+mn-ea"/>
            </a:endParaRPr>
          </a:p>
        </p:txBody>
      </p:sp>
      <p:sp>
        <p:nvSpPr>
          <p:cNvPr id="261145" name="Line 25"/>
          <p:cNvSpPr>
            <a:spLocks noChangeShapeType="1"/>
          </p:cNvSpPr>
          <p:nvPr/>
        </p:nvSpPr>
        <p:spPr bwMode="auto">
          <a:xfrm>
            <a:off x="3116263" y="2230438"/>
            <a:ext cx="204787" cy="712787"/>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46" name="Line 26"/>
          <p:cNvSpPr>
            <a:spLocks noChangeShapeType="1"/>
          </p:cNvSpPr>
          <p:nvPr/>
        </p:nvSpPr>
        <p:spPr bwMode="auto">
          <a:xfrm>
            <a:off x="3101975" y="3925888"/>
            <a:ext cx="344488" cy="365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47" name="Line 27"/>
          <p:cNvSpPr>
            <a:spLocks noChangeShapeType="1"/>
          </p:cNvSpPr>
          <p:nvPr/>
        </p:nvSpPr>
        <p:spPr bwMode="auto">
          <a:xfrm flipH="1" flipV="1">
            <a:off x="4064000" y="4806950"/>
            <a:ext cx="293688" cy="588963"/>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48" name="Line 28"/>
          <p:cNvSpPr>
            <a:spLocks noChangeShapeType="1"/>
          </p:cNvSpPr>
          <p:nvPr/>
        </p:nvSpPr>
        <p:spPr bwMode="auto">
          <a:xfrm flipH="1">
            <a:off x="3752850" y="2525713"/>
            <a:ext cx="604838" cy="515937"/>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49" name="Line 29"/>
          <p:cNvSpPr>
            <a:spLocks noChangeShapeType="1"/>
          </p:cNvSpPr>
          <p:nvPr/>
        </p:nvSpPr>
        <p:spPr bwMode="auto">
          <a:xfrm flipH="1" flipV="1">
            <a:off x="2887663" y="4121150"/>
            <a:ext cx="511175" cy="142240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50" name="Line 30"/>
          <p:cNvSpPr>
            <a:spLocks noChangeShapeType="1"/>
          </p:cNvSpPr>
          <p:nvPr/>
        </p:nvSpPr>
        <p:spPr bwMode="auto">
          <a:xfrm flipH="1" flipV="1">
            <a:off x="2093913" y="4721225"/>
            <a:ext cx="271462" cy="67468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51" name="Line 31"/>
          <p:cNvSpPr>
            <a:spLocks noChangeShapeType="1"/>
          </p:cNvSpPr>
          <p:nvPr/>
        </p:nvSpPr>
        <p:spPr bwMode="auto">
          <a:xfrm flipV="1">
            <a:off x="1331913" y="4770438"/>
            <a:ext cx="379412" cy="700087"/>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52" name="Line 32"/>
          <p:cNvSpPr>
            <a:spLocks noChangeShapeType="1"/>
          </p:cNvSpPr>
          <p:nvPr/>
        </p:nvSpPr>
        <p:spPr bwMode="auto">
          <a:xfrm>
            <a:off x="1477963" y="2451100"/>
            <a:ext cx="246062" cy="35718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53" name="Freeform 33"/>
          <p:cNvSpPr>
            <a:spLocks/>
          </p:cNvSpPr>
          <p:nvPr/>
        </p:nvSpPr>
        <p:spPr bwMode="auto">
          <a:xfrm>
            <a:off x="2535238" y="2724150"/>
            <a:ext cx="174625" cy="173038"/>
          </a:xfrm>
          <a:custGeom>
            <a:avLst/>
            <a:gdLst>
              <a:gd name="T0" fmla="*/ 0 w 112"/>
              <a:gd name="T1" fmla="*/ 6 h 113"/>
              <a:gd name="T2" fmla="*/ 48 w 112"/>
              <a:gd name="T3" fmla="*/ 22 h 113"/>
              <a:gd name="T4" fmla="*/ 24 w 112"/>
              <a:gd name="T5" fmla="*/ 6 h 113"/>
              <a:gd name="T6" fmla="*/ 64 w 112"/>
              <a:gd name="T7" fmla="*/ 14 h 113"/>
              <a:gd name="T8" fmla="*/ 112 w 112"/>
              <a:gd name="T9" fmla="*/ 78 h 113"/>
              <a:gd name="T10" fmla="*/ 104 w 112"/>
              <a:gd name="T11" fmla="*/ 102 h 113"/>
              <a:gd name="T12" fmla="*/ 64 w 112"/>
              <a:gd name="T13" fmla="*/ 70 h 113"/>
              <a:gd name="T14" fmla="*/ 16 w 112"/>
              <a:gd name="T15" fmla="*/ 38 h 113"/>
              <a:gd name="T16" fmla="*/ 0 w 112"/>
              <a:gd name="T17" fmla="*/ 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13">
                <a:moveTo>
                  <a:pt x="0" y="6"/>
                </a:moveTo>
                <a:cubicBezTo>
                  <a:pt x="16" y="11"/>
                  <a:pt x="62" y="31"/>
                  <a:pt x="48" y="22"/>
                </a:cubicBezTo>
                <a:cubicBezTo>
                  <a:pt x="40" y="17"/>
                  <a:pt x="15" y="10"/>
                  <a:pt x="24" y="6"/>
                </a:cubicBezTo>
                <a:cubicBezTo>
                  <a:pt x="36" y="0"/>
                  <a:pt x="51" y="11"/>
                  <a:pt x="64" y="14"/>
                </a:cubicBezTo>
                <a:cubicBezTo>
                  <a:pt x="92" y="33"/>
                  <a:pt x="101" y="46"/>
                  <a:pt x="112" y="78"/>
                </a:cubicBezTo>
                <a:cubicBezTo>
                  <a:pt x="109" y="86"/>
                  <a:pt x="112" y="98"/>
                  <a:pt x="104" y="102"/>
                </a:cubicBezTo>
                <a:cubicBezTo>
                  <a:pt x="83" y="113"/>
                  <a:pt x="71" y="76"/>
                  <a:pt x="64" y="70"/>
                </a:cubicBezTo>
                <a:cubicBezTo>
                  <a:pt x="50" y="57"/>
                  <a:pt x="16" y="38"/>
                  <a:pt x="16" y="38"/>
                </a:cubicBezTo>
                <a:cubicBezTo>
                  <a:pt x="7" y="10"/>
                  <a:pt x="14" y="20"/>
                  <a:pt x="0" y="6"/>
                </a:cubicBez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54" name="Freeform 34"/>
          <p:cNvSpPr>
            <a:spLocks/>
          </p:cNvSpPr>
          <p:nvPr/>
        </p:nvSpPr>
        <p:spPr bwMode="auto">
          <a:xfrm>
            <a:off x="1201738" y="4048125"/>
            <a:ext cx="192087" cy="341313"/>
          </a:xfrm>
          <a:custGeom>
            <a:avLst/>
            <a:gdLst>
              <a:gd name="T0" fmla="*/ 68 w 126"/>
              <a:gd name="T1" fmla="*/ 0 h 224"/>
              <a:gd name="T2" fmla="*/ 92 w 126"/>
              <a:gd name="T3" fmla="*/ 24 h 224"/>
              <a:gd name="T4" fmla="*/ 116 w 126"/>
              <a:gd name="T5" fmla="*/ 40 h 224"/>
              <a:gd name="T6" fmla="*/ 76 w 126"/>
              <a:gd name="T7" fmla="*/ 216 h 224"/>
              <a:gd name="T8" fmla="*/ 52 w 126"/>
              <a:gd name="T9" fmla="*/ 224 h 224"/>
              <a:gd name="T10" fmla="*/ 36 w 126"/>
              <a:gd name="T11" fmla="*/ 128 h 224"/>
              <a:gd name="T12" fmla="*/ 68 w 126"/>
              <a:gd name="T13" fmla="*/ 0 h 224"/>
            </a:gdLst>
            <a:ahLst/>
            <a:cxnLst>
              <a:cxn ang="0">
                <a:pos x="T0" y="T1"/>
              </a:cxn>
              <a:cxn ang="0">
                <a:pos x="T2" y="T3"/>
              </a:cxn>
              <a:cxn ang="0">
                <a:pos x="T4" y="T5"/>
              </a:cxn>
              <a:cxn ang="0">
                <a:pos x="T6" y="T7"/>
              </a:cxn>
              <a:cxn ang="0">
                <a:pos x="T8" y="T9"/>
              </a:cxn>
              <a:cxn ang="0">
                <a:pos x="T10" y="T11"/>
              </a:cxn>
              <a:cxn ang="0">
                <a:pos x="T12" y="T13"/>
              </a:cxn>
            </a:cxnLst>
            <a:rect l="0" t="0" r="r" b="b"/>
            <a:pathLst>
              <a:path w="126" h="224">
                <a:moveTo>
                  <a:pt x="68" y="0"/>
                </a:moveTo>
                <a:cubicBezTo>
                  <a:pt x="76" y="8"/>
                  <a:pt x="83" y="17"/>
                  <a:pt x="92" y="24"/>
                </a:cubicBezTo>
                <a:cubicBezTo>
                  <a:pt x="99" y="30"/>
                  <a:pt x="114" y="31"/>
                  <a:pt x="116" y="40"/>
                </a:cubicBezTo>
                <a:cubicBezTo>
                  <a:pt x="126" y="99"/>
                  <a:pt x="94" y="162"/>
                  <a:pt x="76" y="216"/>
                </a:cubicBezTo>
                <a:cubicBezTo>
                  <a:pt x="73" y="224"/>
                  <a:pt x="60" y="221"/>
                  <a:pt x="52" y="224"/>
                </a:cubicBezTo>
                <a:cubicBezTo>
                  <a:pt x="0" y="207"/>
                  <a:pt x="22" y="170"/>
                  <a:pt x="36" y="128"/>
                </a:cubicBezTo>
                <a:cubicBezTo>
                  <a:pt x="41" y="74"/>
                  <a:pt x="32" y="36"/>
                  <a:pt x="68" y="0"/>
                </a:cubicBez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55" name="Line 35"/>
          <p:cNvSpPr>
            <a:spLocks noChangeShapeType="1"/>
          </p:cNvSpPr>
          <p:nvPr/>
        </p:nvSpPr>
        <p:spPr bwMode="auto">
          <a:xfrm>
            <a:off x="1319213" y="3703638"/>
            <a:ext cx="295275" cy="515937"/>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56" name="Line 36"/>
          <p:cNvSpPr>
            <a:spLocks noChangeShapeType="1"/>
          </p:cNvSpPr>
          <p:nvPr/>
        </p:nvSpPr>
        <p:spPr bwMode="auto">
          <a:xfrm flipV="1">
            <a:off x="1392238" y="3187700"/>
            <a:ext cx="293687" cy="36830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57" name="Line 37"/>
          <p:cNvSpPr>
            <a:spLocks noChangeShapeType="1"/>
          </p:cNvSpPr>
          <p:nvPr/>
        </p:nvSpPr>
        <p:spPr bwMode="auto">
          <a:xfrm>
            <a:off x="2352675" y="3187700"/>
            <a:ext cx="269875" cy="49213"/>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58" name="Line 38"/>
          <p:cNvSpPr>
            <a:spLocks noChangeShapeType="1"/>
          </p:cNvSpPr>
          <p:nvPr/>
        </p:nvSpPr>
        <p:spPr bwMode="auto">
          <a:xfrm flipV="1">
            <a:off x="2832100" y="3163888"/>
            <a:ext cx="357188" cy="619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59" name="Line 39"/>
          <p:cNvSpPr>
            <a:spLocks noChangeShapeType="1"/>
          </p:cNvSpPr>
          <p:nvPr/>
        </p:nvSpPr>
        <p:spPr bwMode="auto">
          <a:xfrm>
            <a:off x="3865563" y="3322638"/>
            <a:ext cx="222250" cy="246062"/>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60" name="Line 40"/>
          <p:cNvSpPr>
            <a:spLocks noChangeShapeType="1"/>
          </p:cNvSpPr>
          <p:nvPr/>
        </p:nvSpPr>
        <p:spPr bwMode="auto">
          <a:xfrm flipH="1">
            <a:off x="4002088" y="3765550"/>
            <a:ext cx="146050" cy="490538"/>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61" name="Line 41"/>
          <p:cNvSpPr>
            <a:spLocks noChangeShapeType="1"/>
          </p:cNvSpPr>
          <p:nvPr/>
        </p:nvSpPr>
        <p:spPr bwMode="auto">
          <a:xfrm>
            <a:off x="3594100" y="4048125"/>
            <a:ext cx="209550" cy="196850"/>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62" name="Line 42"/>
          <p:cNvSpPr>
            <a:spLocks noChangeShapeType="1"/>
          </p:cNvSpPr>
          <p:nvPr/>
        </p:nvSpPr>
        <p:spPr bwMode="auto">
          <a:xfrm>
            <a:off x="2130425" y="4438650"/>
            <a:ext cx="369888" cy="14763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63" name="Line 43"/>
          <p:cNvSpPr>
            <a:spLocks noChangeShapeType="1"/>
          </p:cNvSpPr>
          <p:nvPr/>
        </p:nvSpPr>
        <p:spPr bwMode="auto">
          <a:xfrm flipV="1">
            <a:off x="2647950" y="4256088"/>
            <a:ext cx="184150" cy="2571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64" name="Line 44"/>
          <p:cNvSpPr>
            <a:spLocks noChangeShapeType="1"/>
          </p:cNvSpPr>
          <p:nvPr/>
        </p:nvSpPr>
        <p:spPr bwMode="auto">
          <a:xfrm>
            <a:off x="3533775" y="3409950"/>
            <a:ext cx="25400" cy="45402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65" name="Line 45"/>
          <p:cNvSpPr>
            <a:spLocks noChangeShapeType="1"/>
          </p:cNvSpPr>
          <p:nvPr/>
        </p:nvSpPr>
        <p:spPr bwMode="auto">
          <a:xfrm flipH="1">
            <a:off x="1946275" y="3262313"/>
            <a:ext cx="774700" cy="993775"/>
          </a:xfrm>
          <a:prstGeom prst="line">
            <a:avLst/>
          </a:prstGeom>
          <a:noFill/>
          <a:ln w="28575">
            <a:solidFill>
              <a:srgbClr val="33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nvGrpSpPr>
          <p:cNvPr id="261166" name="Group 46"/>
          <p:cNvGrpSpPr>
            <a:grpSpLocks/>
          </p:cNvGrpSpPr>
          <p:nvPr/>
        </p:nvGrpSpPr>
        <p:grpSpPr bwMode="auto">
          <a:xfrm>
            <a:off x="3101975" y="2819400"/>
            <a:ext cx="887413" cy="663575"/>
            <a:chOff x="2949" y="196"/>
            <a:chExt cx="941" cy="598"/>
          </a:xfrm>
        </p:grpSpPr>
        <p:sp>
          <p:nvSpPr>
            <p:cNvPr id="261167" name="Oval 47"/>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68" name="Oval 48"/>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69" name="Oval 49"/>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70" name="Oval 50"/>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71" name="Oval 51"/>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72" name="Oval 52"/>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73" name="Oval 53"/>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74" name="Oval 54"/>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75" name="Freeform 55"/>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261176" name="Freeform 56"/>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261177" name="Freeform 57"/>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grpSp>
        <p:nvGrpSpPr>
          <p:cNvPr id="261178" name="Group 58"/>
          <p:cNvGrpSpPr>
            <a:grpSpLocks/>
          </p:cNvGrpSpPr>
          <p:nvPr/>
        </p:nvGrpSpPr>
        <p:grpSpPr bwMode="auto">
          <a:xfrm>
            <a:off x="3546475" y="4146550"/>
            <a:ext cx="885825" cy="660400"/>
            <a:chOff x="2949" y="196"/>
            <a:chExt cx="941" cy="598"/>
          </a:xfrm>
        </p:grpSpPr>
        <p:sp>
          <p:nvSpPr>
            <p:cNvPr id="261179" name="Oval 59"/>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80" name="Oval 60"/>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81" name="Oval 61"/>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82" name="Oval 62"/>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83" name="Oval 63"/>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84" name="Oval 64"/>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85" name="Oval 65"/>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86" name="Oval 66"/>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87" name="Freeform 67"/>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261188" name="Freeform 68"/>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261189" name="Freeform 69"/>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grpSp>
        <p:nvGrpSpPr>
          <p:cNvPr id="261190" name="Group 70"/>
          <p:cNvGrpSpPr>
            <a:grpSpLocks/>
          </p:cNvGrpSpPr>
          <p:nvPr/>
        </p:nvGrpSpPr>
        <p:grpSpPr bwMode="auto">
          <a:xfrm>
            <a:off x="2290763" y="3630613"/>
            <a:ext cx="885825" cy="663575"/>
            <a:chOff x="2949" y="196"/>
            <a:chExt cx="941" cy="598"/>
          </a:xfrm>
        </p:grpSpPr>
        <p:sp>
          <p:nvSpPr>
            <p:cNvPr id="261191" name="Oval 71"/>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92" name="Oval 72"/>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93" name="Oval 73"/>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94" name="Oval 74"/>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95" name="Oval 75"/>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96" name="Oval 76"/>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97" name="Oval 77"/>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98" name="Oval 78"/>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199" name="Freeform 79"/>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261200" name="Freeform 80"/>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261201" name="Freeform 81"/>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grpSp>
        <p:nvGrpSpPr>
          <p:cNvPr id="261202" name="Group 82"/>
          <p:cNvGrpSpPr>
            <a:grpSpLocks/>
          </p:cNvGrpSpPr>
          <p:nvPr/>
        </p:nvGrpSpPr>
        <p:grpSpPr bwMode="auto">
          <a:xfrm>
            <a:off x="1331913" y="4146550"/>
            <a:ext cx="884237" cy="660400"/>
            <a:chOff x="2949" y="196"/>
            <a:chExt cx="941" cy="598"/>
          </a:xfrm>
        </p:grpSpPr>
        <p:sp>
          <p:nvSpPr>
            <p:cNvPr id="261203" name="Oval 83"/>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04" name="Oval 84"/>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05" name="Oval 85"/>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06" name="Oval 86"/>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07" name="Oval 87"/>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08" name="Oval 88"/>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09" name="Oval 89"/>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10" name="Oval 90"/>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11" name="Freeform 91"/>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261212" name="Freeform 92"/>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261213" name="Freeform 93"/>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grpSp>
        <p:nvGrpSpPr>
          <p:cNvPr id="261214" name="Group 94"/>
          <p:cNvGrpSpPr>
            <a:grpSpLocks/>
          </p:cNvGrpSpPr>
          <p:nvPr/>
        </p:nvGrpSpPr>
        <p:grpSpPr bwMode="auto">
          <a:xfrm>
            <a:off x="1550988" y="2673350"/>
            <a:ext cx="887412" cy="661988"/>
            <a:chOff x="2949" y="196"/>
            <a:chExt cx="941" cy="598"/>
          </a:xfrm>
        </p:grpSpPr>
        <p:sp>
          <p:nvSpPr>
            <p:cNvPr id="261215" name="Oval 95"/>
            <p:cNvSpPr>
              <a:spLocks noChangeArrowheads="1"/>
            </p:cNvSpPr>
            <p:nvPr/>
          </p:nvSpPr>
          <p:spPr bwMode="auto">
            <a:xfrm>
              <a:off x="3168" y="196"/>
              <a:ext cx="407" cy="162"/>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16" name="Oval 96"/>
            <p:cNvSpPr>
              <a:spLocks noChangeArrowheads="1"/>
            </p:cNvSpPr>
            <p:nvPr/>
          </p:nvSpPr>
          <p:spPr bwMode="auto">
            <a:xfrm rot="900000">
              <a:off x="3512" y="252"/>
              <a:ext cx="275" cy="131"/>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17" name="Oval 97"/>
            <p:cNvSpPr>
              <a:spLocks noChangeArrowheads="1"/>
            </p:cNvSpPr>
            <p:nvPr/>
          </p:nvSpPr>
          <p:spPr bwMode="auto">
            <a:xfrm rot="1500000">
              <a:off x="3650" y="385"/>
              <a:ext cx="240" cy="153"/>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18" name="Oval 98"/>
            <p:cNvSpPr>
              <a:spLocks noChangeArrowheads="1"/>
            </p:cNvSpPr>
            <p:nvPr/>
          </p:nvSpPr>
          <p:spPr bwMode="auto">
            <a:xfrm rot="20040000">
              <a:off x="3573" y="537"/>
              <a:ext cx="291" cy="18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19" name="Oval 99"/>
            <p:cNvSpPr>
              <a:spLocks noChangeArrowheads="1"/>
            </p:cNvSpPr>
            <p:nvPr/>
          </p:nvSpPr>
          <p:spPr bwMode="auto">
            <a:xfrm>
              <a:off x="3216" y="555"/>
              <a:ext cx="471" cy="239"/>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20" name="Oval 100"/>
            <p:cNvSpPr>
              <a:spLocks noChangeArrowheads="1"/>
            </p:cNvSpPr>
            <p:nvPr/>
          </p:nvSpPr>
          <p:spPr bwMode="auto">
            <a:xfrm rot="1080000">
              <a:off x="3023" y="555"/>
              <a:ext cx="26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21" name="Oval 101"/>
            <p:cNvSpPr>
              <a:spLocks noChangeArrowheads="1"/>
            </p:cNvSpPr>
            <p:nvPr/>
          </p:nvSpPr>
          <p:spPr bwMode="auto">
            <a:xfrm>
              <a:off x="2949" y="432"/>
              <a:ext cx="217"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22" name="Oval 102"/>
            <p:cNvSpPr>
              <a:spLocks noChangeArrowheads="1"/>
            </p:cNvSpPr>
            <p:nvPr/>
          </p:nvSpPr>
          <p:spPr bwMode="auto">
            <a:xfrm rot="19740000">
              <a:off x="2984" y="310"/>
              <a:ext cx="295" cy="156"/>
            </a:xfrm>
            <a:prstGeom prst="ellipse">
              <a:avLst/>
            </a:prstGeom>
            <a:solidFill>
              <a:srgbClr val="EAEAEA"/>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261223" name="Freeform 103"/>
            <p:cNvSpPr>
              <a:spLocks/>
            </p:cNvSpPr>
            <p:nvPr/>
          </p:nvSpPr>
          <p:spPr bwMode="auto">
            <a:xfrm>
              <a:off x="3051" y="300"/>
              <a:ext cx="738" cy="407"/>
            </a:xfrm>
            <a:custGeom>
              <a:avLst/>
              <a:gdLst>
                <a:gd name="T0" fmla="*/ 108 w 738"/>
                <a:gd name="T1" fmla="*/ 82 h 407"/>
                <a:gd name="T2" fmla="*/ 145 w 738"/>
                <a:gd name="T3" fmla="*/ 77 h 407"/>
                <a:gd name="T4" fmla="*/ 183 w 738"/>
                <a:gd name="T5" fmla="*/ 72 h 407"/>
                <a:gd name="T6" fmla="*/ 215 w 738"/>
                <a:gd name="T7" fmla="*/ 67 h 407"/>
                <a:gd name="T8" fmla="*/ 237 w 738"/>
                <a:gd name="T9" fmla="*/ 46 h 407"/>
                <a:gd name="T10" fmla="*/ 204 w 738"/>
                <a:gd name="T11" fmla="*/ 41 h 407"/>
                <a:gd name="T12" fmla="*/ 172 w 738"/>
                <a:gd name="T13" fmla="*/ 46 h 407"/>
                <a:gd name="T14" fmla="*/ 156 w 738"/>
                <a:gd name="T15" fmla="*/ 46 h 407"/>
                <a:gd name="T16" fmla="*/ 188 w 738"/>
                <a:gd name="T17" fmla="*/ 26 h 407"/>
                <a:gd name="T18" fmla="*/ 226 w 738"/>
                <a:gd name="T19" fmla="*/ 15 h 407"/>
                <a:gd name="T20" fmla="*/ 258 w 738"/>
                <a:gd name="T21" fmla="*/ 10 h 407"/>
                <a:gd name="T22" fmla="*/ 290 w 738"/>
                <a:gd name="T23" fmla="*/ 5 h 407"/>
                <a:gd name="T24" fmla="*/ 323 w 738"/>
                <a:gd name="T25" fmla="*/ 0 h 407"/>
                <a:gd name="T26" fmla="*/ 355 w 738"/>
                <a:gd name="T27" fmla="*/ 0 h 407"/>
                <a:gd name="T28" fmla="*/ 387 w 738"/>
                <a:gd name="T29" fmla="*/ 0 h 407"/>
                <a:gd name="T30" fmla="*/ 463 w 738"/>
                <a:gd name="T31" fmla="*/ 0 h 407"/>
                <a:gd name="T32" fmla="*/ 506 w 738"/>
                <a:gd name="T33" fmla="*/ 0 h 407"/>
                <a:gd name="T34" fmla="*/ 543 w 738"/>
                <a:gd name="T35" fmla="*/ 15 h 407"/>
                <a:gd name="T36" fmla="*/ 570 w 738"/>
                <a:gd name="T37" fmla="*/ 36 h 407"/>
                <a:gd name="T38" fmla="*/ 603 w 738"/>
                <a:gd name="T39" fmla="*/ 51 h 407"/>
                <a:gd name="T40" fmla="*/ 635 w 738"/>
                <a:gd name="T41" fmla="*/ 57 h 407"/>
                <a:gd name="T42" fmla="*/ 667 w 738"/>
                <a:gd name="T43" fmla="*/ 77 h 407"/>
                <a:gd name="T44" fmla="*/ 694 w 738"/>
                <a:gd name="T45" fmla="*/ 98 h 407"/>
                <a:gd name="T46" fmla="*/ 715 w 738"/>
                <a:gd name="T47" fmla="*/ 128 h 407"/>
                <a:gd name="T48" fmla="*/ 721 w 738"/>
                <a:gd name="T49" fmla="*/ 164 h 407"/>
                <a:gd name="T50" fmla="*/ 726 w 738"/>
                <a:gd name="T51" fmla="*/ 195 h 407"/>
                <a:gd name="T52" fmla="*/ 726 w 738"/>
                <a:gd name="T53" fmla="*/ 226 h 407"/>
                <a:gd name="T54" fmla="*/ 726 w 738"/>
                <a:gd name="T55" fmla="*/ 257 h 407"/>
                <a:gd name="T56" fmla="*/ 737 w 738"/>
                <a:gd name="T57" fmla="*/ 288 h 407"/>
                <a:gd name="T58" fmla="*/ 737 w 738"/>
                <a:gd name="T59" fmla="*/ 319 h 407"/>
                <a:gd name="T60" fmla="*/ 715 w 738"/>
                <a:gd name="T61" fmla="*/ 349 h 407"/>
                <a:gd name="T62" fmla="*/ 678 w 738"/>
                <a:gd name="T63" fmla="*/ 365 h 407"/>
                <a:gd name="T64" fmla="*/ 646 w 738"/>
                <a:gd name="T65" fmla="*/ 380 h 407"/>
                <a:gd name="T66" fmla="*/ 613 w 738"/>
                <a:gd name="T67" fmla="*/ 396 h 407"/>
                <a:gd name="T68" fmla="*/ 581 w 738"/>
                <a:gd name="T69" fmla="*/ 401 h 407"/>
                <a:gd name="T70" fmla="*/ 538 w 738"/>
                <a:gd name="T71" fmla="*/ 406 h 407"/>
                <a:gd name="T72" fmla="*/ 500 w 738"/>
                <a:gd name="T73" fmla="*/ 406 h 407"/>
                <a:gd name="T74" fmla="*/ 468 w 738"/>
                <a:gd name="T75" fmla="*/ 406 h 407"/>
                <a:gd name="T76" fmla="*/ 436 w 738"/>
                <a:gd name="T77" fmla="*/ 406 h 407"/>
                <a:gd name="T78" fmla="*/ 403 w 738"/>
                <a:gd name="T79" fmla="*/ 406 h 407"/>
                <a:gd name="T80" fmla="*/ 371 w 738"/>
                <a:gd name="T81" fmla="*/ 406 h 407"/>
                <a:gd name="T82" fmla="*/ 339 w 738"/>
                <a:gd name="T83" fmla="*/ 406 h 407"/>
                <a:gd name="T84" fmla="*/ 307 w 738"/>
                <a:gd name="T85" fmla="*/ 406 h 407"/>
                <a:gd name="T86" fmla="*/ 269 w 738"/>
                <a:gd name="T87" fmla="*/ 406 h 407"/>
                <a:gd name="T88" fmla="*/ 237 w 738"/>
                <a:gd name="T89" fmla="*/ 406 h 407"/>
                <a:gd name="T90" fmla="*/ 204 w 738"/>
                <a:gd name="T91" fmla="*/ 406 h 407"/>
                <a:gd name="T92" fmla="*/ 172 w 738"/>
                <a:gd name="T93" fmla="*/ 391 h 407"/>
                <a:gd name="T94" fmla="*/ 140 w 738"/>
                <a:gd name="T95" fmla="*/ 380 h 407"/>
                <a:gd name="T96" fmla="*/ 108 w 738"/>
                <a:gd name="T97" fmla="*/ 365 h 407"/>
                <a:gd name="T98" fmla="*/ 81 w 738"/>
                <a:gd name="T99" fmla="*/ 339 h 407"/>
                <a:gd name="T100" fmla="*/ 59 w 738"/>
                <a:gd name="T101" fmla="*/ 319 h 407"/>
                <a:gd name="T102" fmla="*/ 38 w 738"/>
                <a:gd name="T103" fmla="*/ 288 h 407"/>
                <a:gd name="T104" fmla="*/ 16 w 738"/>
                <a:gd name="T105" fmla="*/ 252 h 407"/>
                <a:gd name="T106" fmla="*/ 0 w 738"/>
                <a:gd name="T107" fmla="*/ 216 h 407"/>
                <a:gd name="T108" fmla="*/ 0 w 738"/>
                <a:gd name="T109" fmla="*/ 185 h 407"/>
                <a:gd name="T110" fmla="*/ 5 w 738"/>
                <a:gd name="T111" fmla="*/ 149 h 407"/>
                <a:gd name="T112" fmla="*/ 27 w 738"/>
                <a:gd name="T113" fmla="*/ 123 h 407"/>
                <a:gd name="T114" fmla="*/ 54 w 738"/>
                <a:gd name="T115" fmla="*/ 108 h 407"/>
                <a:gd name="T116" fmla="*/ 86 w 738"/>
                <a:gd name="T117" fmla="*/ 98 h 407"/>
                <a:gd name="T118" fmla="*/ 113 w 738"/>
                <a:gd name="T119" fmla="*/ 82 h 407"/>
                <a:gd name="T120" fmla="*/ 129 w 738"/>
                <a:gd name="T121" fmla="*/ 98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38" h="407">
                  <a:moveTo>
                    <a:pt x="91" y="82"/>
                  </a:moveTo>
                  <a:lnTo>
                    <a:pt x="108" y="82"/>
                  </a:lnTo>
                  <a:lnTo>
                    <a:pt x="124" y="82"/>
                  </a:lnTo>
                  <a:lnTo>
                    <a:pt x="145" y="77"/>
                  </a:lnTo>
                  <a:lnTo>
                    <a:pt x="161" y="77"/>
                  </a:lnTo>
                  <a:lnTo>
                    <a:pt x="183" y="72"/>
                  </a:lnTo>
                  <a:lnTo>
                    <a:pt x="199" y="72"/>
                  </a:lnTo>
                  <a:lnTo>
                    <a:pt x="215" y="67"/>
                  </a:lnTo>
                  <a:lnTo>
                    <a:pt x="231" y="62"/>
                  </a:lnTo>
                  <a:lnTo>
                    <a:pt x="237" y="46"/>
                  </a:lnTo>
                  <a:lnTo>
                    <a:pt x="221" y="41"/>
                  </a:lnTo>
                  <a:lnTo>
                    <a:pt x="204" y="41"/>
                  </a:lnTo>
                  <a:lnTo>
                    <a:pt x="188" y="46"/>
                  </a:lnTo>
                  <a:lnTo>
                    <a:pt x="172" y="46"/>
                  </a:lnTo>
                  <a:lnTo>
                    <a:pt x="156" y="62"/>
                  </a:lnTo>
                  <a:lnTo>
                    <a:pt x="156" y="46"/>
                  </a:lnTo>
                  <a:lnTo>
                    <a:pt x="172" y="36"/>
                  </a:lnTo>
                  <a:lnTo>
                    <a:pt x="188" y="26"/>
                  </a:lnTo>
                  <a:lnTo>
                    <a:pt x="210" y="21"/>
                  </a:lnTo>
                  <a:lnTo>
                    <a:pt x="226" y="15"/>
                  </a:lnTo>
                  <a:lnTo>
                    <a:pt x="242" y="15"/>
                  </a:lnTo>
                  <a:lnTo>
                    <a:pt x="258" y="10"/>
                  </a:lnTo>
                  <a:lnTo>
                    <a:pt x="274" y="10"/>
                  </a:lnTo>
                  <a:lnTo>
                    <a:pt x="290" y="5"/>
                  </a:lnTo>
                  <a:lnTo>
                    <a:pt x="307" y="5"/>
                  </a:lnTo>
                  <a:lnTo>
                    <a:pt x="323" y="0"/>
                  </a:lnTo>
                  <a:lnTo>
                    <a:pt x="339" y="0"/>
                  </a:lnTo>
                  <a:lnTo>
                    <a:pt x="355" y="0"/>
                  </a:lnTo>
                  <a:lnTo>
                    <a:pt x="371" y="0"/>
                  </a:lnTo>
                  <a:lnTo>
                    <a:pt x="387" y="0"/>
                  </a:lnTo>
                  <a:lnTo>
                    <a:pt x="420" y="0"/>
                  </a:lnTo>
                  <a:lnTo>
                    <a:pt x="463" y="0"/>
                  </a:lnTo>
                  <a:lnTo>
                    <a:pt x="484" y="0"/>
                  </a:lnTo>
                  <a:lnTo>
                    <a:pt x="506" y="0"/>
                  </a:lnTo>
                  <a:lnTo>
                    <a:pt x="527" y="5"/>
                  </a:lnTo>
                  <a:lnTo>
                    <a:pt x="543" y="15"/>
                  </a:lnTo>
                  <a:lnTo>
                    <a:pt x="554" y="31"/>
                  </a:lnTo>
                  <a:lnTo>
                    <a:pt x="570" y="36"/>
                  </a:lnTo>
                  <a:lnTo>
                    <a:pt x="586" y="46"/>
                  </a:lnTo>
                  <a:lnTo>
                    <a:pt x="603" y="51"/>
                  </a:lnTo>
                  <a:lnTo>
                    <a:pt x="619" y="51"/>
                  </a:lnTo>
                  <a:lnTo>
                    <a:pt x="635" y="57"/>
                  </a:lnTo>
                  <a:lnTo>
                    <a:pt x="651" y="67"/>
                  </a:lnTo>
                  <a:lnTo>
                    <a:pt x="667" y="77"/>
                  </a:lnTo>
                  <a:lnTo>
                    <a:pt x="678" y="93"/>
                  </a:lnTo>
                  <a:lnTo>
                    <a:pt x="694" y="98"/>
                  </a:lnTo>
                  <a:lnTo>
                    <a:pt x="699" y="113"/>
                  </a:lnTo>
                  <a:lnTo>
                    <a:pt x="715" y="128"/>
                  </a:lnTo>
                  <a:lnTo>
                    <a:pt x="721" y="149"/>
                  </a:lnTo>
                  <a:lnTo>
                    <a:pt x="721" y="164"/>
                  </a:lnTo>
                  <a:lnTo>
                    <a:pt x="726" y="180"/>
                  </a:lnTo>
                  <a:lnTo>
                    <a:pt x="726" y="195"/>
                  </a:lnTo>
                  <a:lnTo>
                    <a:pt x="726" y="211"/>
                  </a:lnTo>
                  <a:lnTo>
                    <a:pt x="726" y="226"/>
                  </a:lnTo>
                  <a:lnTo>
                    <a:pt x="726" y="242"/>
                  </a:lnTo>
                  <a:lnTo>
                    <a:pt x="726" y="257"/>
                  </a:lnTo>
                  <a:lnTo>
                    <a:pt x="737" y="272"/>
                  </a:lnTo>
                  <a:lnTo>
                    <a:pt x="737" y="288"/>
                  </a:lnTo>
                  <a:lnTo>
                    <a:pt x="737" y="303"/>
                  </a:lnTo>
                  <a:lnTo>
                    <a:pt x="737" y="319"/>
                  </a:lnTo>
                  <a:lnTo>
                    <a:pt x="732" y="334"/>
                  </a:lnTo>
                  <a:lnTo>
                    <a:pt x="715" y="349"/>
                  </a:lnTo>
                  <a:lnTo>
                    <a:pt x="694" y="360"/>
                  </a:lnTo>
                  <a:lnTo>
                    <a:pt x="678" y="365"/>
                  </a:lnTo>
                  <a:lnTo>
                    <a:pt x="662" y="375"/>
                  </a:lnTo>
                  <a:lnTo>
                    <a:pt x="646" y="380"/>
                  </a:lnTo>
                  <a:lnTo>
                    <a:pt x="629" y="385"/>
                  </a:lnTo>
                  <a:lnTo>
                    <a:pt x="613" y="396"/>
                  </a:lnTo>
                  <a:lnTo>
                    <a:pt x="597" y="401"/>
                  </a:lnTo>
                  <a:lnTo>
                    <a:pt x="581" y="401"/>
                  </a:lnTo>
                  <a:lnTo>
                    <a:pt x="559" y="406"/>
                  </a:lnTo>
                  <a:lnTo>
                    <a:pt x="538" y="406"/>
                  </a:lnTo>
                  <a:lnTo>
                    <a:pt x="522" y="406"/>
                  </a:lnTo>
                  <a:lnTo>
                    <a:pt x="500" y="406"/>
                  </a:lnTo>
                  <a:lnTo>
                    <a:pt x="484" y="406"/>
                  </a:lnTo>
                  <a:lnTo>
                    <a:pt x="468" y="406"/>
                  </a:lnTo>
                  <a:lnTo>
                    <a:pt x="452" y="406"/>
                  </a:lnTo>
                  <a:lnTo>
                    <a:pt x="436" y="406"/>
                  </a:lnTo>
                  <a:lnTo>
                    <a:pt x="420" y="406"/>
                  </a:lnTo>
                  <a:lnTo>
                    <a:pt x="403" y="406"/>
                  </a:lnTo>
                  <a:lnTo>
                    <a:pt x="387" y="406"/>
                  </a:lnTo>
                  <a:lnTo>
                    <a:pt x="371" y="406"/>
                  </a:lnTo>
                  <a:lnTo>
                    <a:pt x="355" y="406"/>
                  </a:lnTo>
                  <a:lnTo>
                    <a:pt x="339" y="406"/>
                  </a:lnTo>
                  <a:lnTo>
                    <a:pt x="323" y="406"/>
                  </a:lnTo>
                  <a:lnTo>
                    <a:pt x="307" y="406"/>
                  </a:lnTo>
                  <a:lnTo>
                    <a:pt x="285" y="406"/>
                  </a:lnTo>
                  <a:lnTo>
                    <a:pt x="269" y="406"/>
                  </a:lnTo>
                  <a:lnTo>
                    <a:pt x="253" y="406"/>
                  </a:lnTo>
                  <a:lnTo>
                    <a:pt x="237" y="406"/>
                  </a:lnTo>
                  <a:lnTo>
                    <a:pt x="221" y="406"/>
                  </a:lnTo>
                  <a:lnTo>
                    <a:pt x="204" y="406"/>
                  </a:lnTo>
                  <a:lnTo>
                    <a:pt x="188" y="396"/>
                  </a:lnTo>
                  <a:lnTo>
                    <a:pt x="172" y="391"/>
                  </a:lnTo>
                  <a:lnTo>
                    <a:pt x="156" y="385"/>
                  </a:lnTo>
                  <a:lnTo>
                    <a:pt x="140" y="380"/>
                  </a:lnTo>
                  <a:lnTo>
                    <a:pt x="124" y="375"/>
                  </a:lnTo>
                  <a:lnTo>
                    <a:pt x="108" y="365"/>
                  </a:lnTo>
                  <a:lnTo>
                    <a:pt x="91" y="355"/>
                  </a:lnTo>
                  <a:lnTo>
                    <a:pt x="81" y="339"/>
                  </a:lnTo>
                  <a:lnTo>
                    <a:pt x="65" y="334"/>
                  </a:lnTo>
                  <a:lnTo>
                    <a:pt x="59" y="319"/>
                  </a:lnTo>
                  <a:lnTo>
                    <a:pt x="43" y="303"/>
                  </a:lnTo>
                  <a:lnTo>
                    <a:pt x="38" y="288"/>
                  </a:lnTo>
                  <a:lnTo>
                    <a:pt x="22" y="272"/>
                  </a:lnTo>
                  <a:lnTo>
                    <a:pt x="16" y="252"/>
                  </a:lnTo>
                  <a:lnTo>
                    <a:pt x="5" y="231"/>
                  </a:lnTo>
                  <a:lnTo>
                    <a:pt x="0" y="216"/>
                  </a:lnTo>
                  <a:lnTo>
                    <a:pt x="0" y="200"/>
                  </a:lnTo>
                  <a:lnTo>
                    <a:pt x="0" y="185"/>
                  </a:lnTo>
                  <a:lnTo>
                    <a:pt x="0" y="170"/>
                  </a:lnTo>
                  <a:lnTo>
                    <a:pt x="5" y="149"/>
                  </a:lnTo>
                  <a:lnTo>
                    <a:pt x="11" y="134"/>
                  </a:lnTo>
                  <a:lnTo>
                    <a:pt x="27" y="123"/>
                  </a:lnTo>
                  <a:lnTo>
                    <a:pt x="38" y="108"/>
                  </a:lnTo>
                  <a:lnTo>
                    <a:pt x="54" y="108"/>
                  </a:lnTo>
                  <a:lnTo>
                    <a:pt x="70" y="103"/>
                  </a:lnTo>
                  <a:lnTo>
                    <a:pt x="86" y="98"/>
                  </a:lnTo>
                  <a:lnTo>
                    <a:pt x="102" y="98"/>
                  </a:lnTo>
                  <a:lnTo>
                    <a:pt x="113" y="82"/>
                  </a:lnTo>
                  <a:lnTo>
                    <a:pt x="113" y="67"/>
                  </a:lnTo>
                  <a:lnTo>
                    <a:pt x="129" y="98"/>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261224" name="Freeform 104"/>
            <p:cNvSpPr>
              <a:spLocks/>
            </p:cNvSpPr>
            <p:nvPr/>
          </p:nvSpPr>
          <p:spPr bwMode="auto">
            <a:xfrm>
              <a:off x="3193" y="270"/>
              <a:ext cx="117" cy="118"/>
            </a:xfrm>
            <a:custGeom>
              <a:avLst/>
              <a:gdLst>
                <a:gd name="T0" fmla="*/ 5 w 117"/>
                <a:gd name="T1" fmla="*/ 66 h 118"/>
                <a:gd name="T2" fmla="*/ 0 w 117"/>
                <a:gd name="T3" fmla="*/ 51 h 118"/>
                <a:gd name="T4" fmla="*/ 0 w 117"/>
                <a:gd name="T5" fmla="*/ 36 h 118"/>
                <a:gd name="T6" fmla="*/ 16 w 117"/>
                <a:gd name="T7" fmla="*/ 25 h 118"/>
                <a:gd name="T8" fmla="*/ 32 w 117"/>
                <a:gd name="T9" fmla="*/ 15 h 118"/>
                <a:gd name="T10" fmla="*/ 47 w 117"/>
                <a:gd name="T11" fmla="*/ 0 h 118"/>
                <a:gd name="T12" fmla="*/ 63 w 117"/>
                <a:gd name="T13" fmla="*/ 0 h 118"/>
                <a:gd name="T14" fmla="*/ 79 w 117"/>
                <a:gd name="T15" fmla="*/ 0 h 118"/>
                <a:gd name="T16" fmla="*/ 84 w 117"/>
                <a:gd name="T17" fmla="*/ 15 h 118"/>
                <a:gd name="T18" fmla="*/ 95 w 117"/>
                <a:gd name="T19" fmla="*/ 31 h 118"/>
                <a:gd name="T20" fmla="*/ 105 w 117"/>
                <a:gd name="T21" fmla="*/ 46 h 118"/>
                <a:gd name="T22" fmla="*/ 111 w 117"/>
                <a:gd name="T23" fmla="*/ 61 h 118"/>
                <a:gd name="T24" fmla="*/ 116 w 117"/>
                <a:gd name="T25" fmla="*/ 76 h 118"/>
                <a:gd name="T26" fmla="*/ 116 w 117"/>
                <a:gd name="T27" fmla="*/ 92 h 118"/>
                <a:gd name="T28" fmla="*/ 116 w 117"/>
                <a:gd name="T29" fmla="*/ 107 h 118"/>
                <a:gd name="T30" fmla="*/ 100 w 117"/>
                <a:gd name="T31" fmla="*/ 117 h 118"/>
                <a:gd name="T32" fmla="*/ 84 w 117"/>
                <a:gd name="T33" fmla="*/ 117 h 118"/>
                <a:gd name="T34" fmla="*/ 69 w 117"/>
                <a:gd name="T35" fmla="*/ 117 h 118"/>
                <a:gd name="T36" fmla="*/ 53 w 117"/>
                <a:gd name="T37" fmla="*/ 117 h 118"/>
                <a:gd name="T38" fmla="*/ 37 w 117"/>
                <a:gd name="T39" fmla="*/ 112 h 118"/>
                <a:gd name="T40" fmla="*/ 21 w 117"/>
                <a:gd name="T41" fmla="*/ 102 h 118"/>
                <a:gd name="T42" fmla="*/ 11 w 117"/>
                <a:gd name="T43" fmla="*/ 86 h 118"/>
                <a:gd name="T44" fmla="*/ 5 w 117"/>
                <a:gd name="T45" fmla="*/ 71 h 118"/>
                <a:gd name="T46" fmla="*/ 5 w 117"/>
                <a:gd name="T47" fmla="*/ 6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118">
                  <a:moveTo>
                    <a:pt x="5" y="66"/>
                  </a:moveTo>
                  <a:lnTo>
                    <a:pt x="0" y="51"/>
                  </a:lnTo>
                  <a:lnTo>
                    <a:pt x="0" y="36"/>
                  </a:lnTo>
                  <a:lnTo>
                    <a:pt x="16" y="25"/>
                  </a:lnTo>
                  <a:lnTo>
                    <a:pt x="32" y="15"/>
                  </a:lnTo>
                  <a:lnTo>
                    <a:pt x="47" y="0"/>
                  </a:lnTo>
                  <a:lnTo>
                    <a:pt x="63" y="0"/>
                  </a:lnTo>
                  <a:lnTo>
                    <a:pt x="79" y="0"/>
                  </a:lnTo>
                  <a:lnTo>
                    <a:pt x="84" y="15"/>
                  </a:lnTo>
                  <a:lnTo>
                    <a:pt x="95" y="31"/>
                  </a:lnTo>
                  <a:lnTo>
                    <a:pt x="105" y="46"/>
                  </a:lnTo>
                  <a:lnTo>
                    <a:pt x="111" y="61"/>
                  </a:lnTo>
                  <a:lnTo>
                    <a:pt x="116" y="76"/>
                  </a:lnTo>
                  <a:lnTo>
                    <a:pt x="116" y="92"/>
                  </a:lnTo>
                  <a:lnTo>
                    <a:pt x="116" y="107"/>
                  </a:lnTo>
                  <a:lnTo>
                    <a:pt x="100" y="117"/>
                  </a:lnTo>
                  <a:lnTo>
                    <a:pt x="84" y="117"/>
                  </a:lnTo>
                  <a:lnTo>
                    <a:pt x="69" y="117"/>
                  </a:lnTo>
                  <a:lnTo>
                    <a:pt x="53" y="117"/>
                  </a:lnTo>
                  <a:lnTo>
                    <a:pt x="37" y="112"/>
                  </a:lnTo>
                  <a:lnTo>
                    <a:pt x="21" y="102"/>
                  </a:lnTo>
                  <a:lnTo>
                    <a:pt x="11" y="86"/>
                  </a:lnTo>
                  <a:lnTo>
                    <a:pt x="5" y="71"/>
                  </a:lnTo>
                  <a:lnTo>
                    <a:pt x="5" y="66"/>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261225" name="Freeform 105"/>
            <p:cNvSpPr>
              <a:spLocks/>
            </p:cNvSpPr>
            <p:nvPr/>
          </p:nvSpPr>
          <p:spPr bwMode="auto">
            <a:xfrm>
              <a:off x="3469" y="239"/>
              <a:ext cx="82" cy="87"/>
            </a:xfrm>
            <a:custGeom>
              <a:avLst/>
              <a:gdLst>
                <a:gd name="T0" fmla="*/ 0 w 82"/>
                <a:gd name="T1" fmla="*/ 0 h 87"/>
                <a:gd name="T2" fmla="*/ 16 w 82"/>
                <a:gd name="T3" fmla="*/ 10 h 87"/>
                <a:gd name="T4" fmla="*/ 32 w 82"/>
                <a:gd name="T5" fmla="*/ 20 h 87"/>
                <a:gd name="T6" fmla="*/ 49 w 82"/>
                <a:gd name="T7" fmla="*/ 20 h 87"/>
                <a:gd name="T8" fmla="*/ 65 w 82"/>
                <a:gd name="T9" fmla="*/ 30 h 87"/>
                <a:gd name="T10" fmla="*/ 76 w 82"/>
                <a:gd name="T11" fmla="*/ 46 h 87"/>
                <a:gd name="T12" fmla="*/ 81 w 82"/>
                <a:gd name="T13" fmla="*/ 61 h 87"/>
                <a:gd name="T14" fmla="*/ 81 w 82"/>
                <a:gd name="T15" fmla="*/ 76 h 87"/>
                <a:gd name="T16" fmla="*/ 65 w 82"/>
                <a:gd name="T17" fmla="*/ 86 h 87"/>
                <a:gd name="T18" fmla="*/ 49 w 82"/>
                <a:gd name="T19" fmla="*/ 86 h 87"/>
                <a:gd name="T20" fmla="*/ 27 w 82"/>
                <a:gd name="T21" fmla="*/ 81 h 87"/>
                <a:gd name="T22" fmla="*/ 11 w 82"/>
                <a:gd name="T23" fmla="*/ 71 h 87"/>
                <a:gd name="T24" fmla="*/ 5 w 82"/>
                <a:gd name="T25" fmla="*/ 56 h 87"/>
                <a:gd name="T26" fmla="*/ 0 w 82"/>
                <a:gd name="T27" fmla="*/ 40 h 87"/>
                <a:gd name="T28" fmla="*/ 0 w 82"/>
                <a:gd name="T29" fmla="*/ 25 h 87"/>
                <a:gd name="T30" fmla="*/ 11 w 82"/>
                <a:gd name="T31" fmla="*/ 10 h 87"/>
                <a:gd name="T32" fmla="*/ 0 w 82"/>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87">
                  <a:moveTo>
                    <a:pt x="0" y="0"/>
                  </a:moveTo>
                  <a:lnTo>
                    <a:pt x="16" y="10"/>
                  </a:lnTo>
                  <a:lnTo>
                    <a:pt x="32" y="20"/>
                  </a:lnTo>
                  <a:lnTo>
                    <a:pt x="49" y="20"/>
                  </a:lnTo>
                  <a:lnTo>
                    <a:pt x="65" y="30"/>
                  </a:lnTo>
                  <a:lnTo>
                    <a:pt x="76" y="46"/>
                  </a:lnTo>
                  <a:lnTo>
                    <a:pt x="81" y="61"/>
                  </a:lnTo>
                  <a:lnTo>
                    <a:pt x="81" y="76"/>
                  </a:lnTo>
                  <a:lnTo>
                    <a:pt x="65" y="86"/>
                  </a:lnTo>
                  <a:lnTo>
                    <a:pt x="49" y="86"/>
                  </a:lnTo>
                  <a:lnTo>
                    <a:pt x="27" y="81"/>
                  </a:lnTo>
                  <a:lnTo>
                    <a:pt x="11" y="71"/>
                  </a:lnTo>
                  <a:lnTo>
                    <a:pt x="5" y="56"/>
                  </a:lnTo>
                  <a:lnTo>
                    <a:pt x="0" y="40"/>
                  </a:lnTo>
                  <a:lnTo>
                    <a:pt x="0" y="25"/>
                  </a:lnTo>
                  <a:lnTo>
                    <a:pt x="11" y="10"/>
                  </a:lnTo>
                  <a:lnTo>
                    <a:pt x="0" y="0"/>
                  </a:lnTo>
                </a:path>
              </a:pathLst>
            </a:custGeom>
            <a:solidFill>
              <a:srgbClr val="EAEAEA"/>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grpSp>
      <p:sp>
        <p:nvSpPr>
          <p:cNvPr id="261226" name="Text Box 106"/>
          <p:cNvSpPr txBox="1">
            <a:spLocks noChangeArrowheads="1"/>
          </p:cNvSpPr>
          <p:nvPr/>
        </p:nvSpPr>
        <p:spPr bwMode="auto">
          <a:xfrm>
            <a:off x="3632200" y="4262438"/>
            <a:ext cx="695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solidFill>
                  <a:srgbClr val="000000"/>
                </a:solidFill>
                <a:latin typeface="+mn-lt"/>
                <a:ea typeface="+mn-ea"/>
              </a:rPr>
              <a:t>网络</a:t>
            </a:r>
          </a:p>
        </p:txBody>
      </p:sp>
      <p:sp>
        <p:nvSpPr>
          <p:cNvPr id="261227" name="Text Box 107"/>
          <p:cNvSpPr txBox="1">
            <a:spLocks noChangeArrowheads="1"/>
          </p:cNvSpPr>
          <p:nvPr/>
        </p:nvSpPr>
        <p:spPr bwMode="auto">
          <a:xfrm>
            <a:off x="2347913" y="3773488"/>
            <a:ext cx="695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solidFill>
                  <a:srgbClr val="000000"/>
                </a:solidFill>
                <a:latin typeface="+mn-lt"/>
                <a:ea typeface="+mn-ea"/>
              </a:rPr>
              <a:t>网络</a:t>
            </a:r>
          </a:p>
        </p:txBody>
      </p:sp>
      <p:sp>
        <p:nvSpPr>
          <p:cNvPr id="261228" name="Text Box 108"/>
          <p:cNvSpPr txBox="1">
            <a:spLocks noChangeArrowheads="1"/>
          </p:cNvSpPr>
          <p:nvPr/>
        </p:nvSpPr>
        <p:spPr bwMode="auto">
          <a:xfrm>
            <a:off x="1416050" y="4276725"/>
            <a:ext cx="695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solidFill>
                  <a:srgbClr val="000000"/>
                </a:solidFill>
                <a:latin typeface="+mn-lt"/>
                <a:ea typeface="+mn-ea"/>
              </a:rPr>
              <a:t>网络</a:t>
            </a:r>
          </a:p>
        </p:txBody>
      </p:sp>
      <p:sp>
        <p:nvSpPr>
          <p:cNvPr id="261229" name="Text Box 109"/>
          <p:cNvSpPr txBox="1">
            <a:spLocks noChangeArrowheads="1"/>
          </p:cNvSpPr>
          <p:nvPr/>
        </p:nvSpPr>
        <p:spPr bwMode="auto">
          <a:xfrm>
            <a:off x="3173413" y="2952750"/>
            <a:ext cx="6937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solidFill>
                  <a:srgbClr val="000000"/>
                </a:solidFill>
                <a:latin typeface="+mn-lt"/>
                <a:ea typeface="+mn-ea"/>
              </a:rPr>
              <a:t>网络</a:t>
            </a:r>
          </a:p>
        </p:txBody>
      </p:sp>
      <p:sp>
        <p:nvSpPr>
          <p:cNvPr id="261230" name="Text Box 110"/>
          <p:cNvSpPr txBox="1">
            <a:spLocks noChangeArrowheads="1"/>
          </p:cNvSpPr>
          <p:nvPr/>
        </p:nvSpPr>
        <p:spPr bwMode="auto">
          <a:xfrm>
            <a:off x="1616075" y="2773363"/>
            <a:ext cx="695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solidFill>
                  <a:srgbClr val="000000"/>
                </a:solidFill>
                <a:latin typeface="+mn-lt"/>
                <a:ea typeface="+mn-ea"/>
              </a:rPr>
              <a:t>网络</a:t>
            </a:r>
          </a:p>
        </p:txBody>
      </p:sp>
      <p:sp>
        <p:nvSpPr>
          <p:cNvPr id="261231" name="Text Box 111"/>
          <p:cNvSpPr txBox="1">
            <a:spLocks noChangeArrowheads="1"/>
          </p:cNvSpPr>
          <p:nvPr/>
        </p:nvSpPr>
        <p:spPr bwMode="auto">
          <a:xfrm>
            <a:off x="1835150" y="6021388"/>
            <a:ext cx="185018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solidFill>
                  <a:srgbClr val="000000"/>
                </a:solidFill>
                <a:latin typeface="+mn-lt"/>
                <a:ea typeface="+mn-ea"/>
              </a:rPr>
              <a:t>(a) </a:t>
            </a:r>
            <a:r>
              <a:rPr lang="zh-CN" altLang="en-US" sz="2000" b="1">
                <a:solidFill>
                  <a:srgbClr val="000000"/>
                </a:solidFill>
                <a:latin typeface="+mn-lt"/>
                <a:ea typeface="+mn-ea"/>
              </a:rPr>
              <a:t>实际互联网</a:t>
            </a:r>
          </a:p>
        </p:txBody>
      </p:sp>
      <p:sp>
        <p:nvSpPr>
          <p:cNvPr id="261232" name="Text Box 112"/>
          <p:cNvSpPr txBox="1">
            <a:spLocks noChangeArrowheads="1"/>
          </p:cNvSpPr>
          <p:nvPr/>
        </p:nvSpPr>
        <p:spPr bwMode="auto">
          <a:xfrm>
            <a:off x="6084888" y="6021388"/>
            <a:ext cx="18646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solidFill>
                  <a:srgbClr val="000000"/>
                </a:solidFill>
                <a:latin typeface="+mn-lt"/>
                <a:ea typeface="+mn-ea"/>
              </a:rPr>
              <a:t>(b) </a:t>
            </a:r>
            <a:r>
              <a:rPr lang="zh-CN" altLang="en-US" sz="2000" b="1">
                <a:solidFill>
                  <a:srgbClr val="000000"/>
                </a:solidFill>
                <a:latin typeface="+mn-lt"/>
                <a:ea typeface="+mn-ea"/>
              </a:rPr>
              <a:t>虚拟互联网</a:t>
            </a:r>
          </a:p>
        </p:txBody>
      </p:sp>
      <p:pic>
        <p:nvPicPr>
          <p:cNvPr id="261233" name="Picture 11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9663" y="2082800"/>
            <a:ext cx="509587"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34" name="Picture 114"/>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4438" y="2997200"/>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261235" name="Picture 115"/>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2188" y="5519738"/>
            <a:ext cx="509587" cy="512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36" name="Picture 11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1038" y="2206625"/>
            <a:ext cx="512762"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37" name="Picture 117"/>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4113" y="5372100"/>
            <a:ext cx="5111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38" name="Picture 118"/>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0650" y="5372100"/>
            <a:ext cx="5111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39" name="Picture 119"/>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6700" y="2132013"/>
            <a:ext cx="512763"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40" name="Picture 120"/>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6588" y="5395913"/>
            <a:ext cx="5111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41" name="Picture 121"/>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125" y="5322888"/>
            <a:ext cx="509588"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42" name="Picture 122"/>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9663" y="5322888"/>
            <a:ext cx="509587"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43" name="Picture 12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79725" y="1862138"/>
            <a:ext cx="512763"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44" name="Picture 12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1038" y="5299075"/>
            <a:ext cx="512762"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45" name="Picture 125"/>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7025" y="5249863"/>
            <a:ext cx="511175" cy="512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46" name="Picture 12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00" y="2157413"/>
            <a:ext cx="509588" cy="512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1247" name="Picture 127"/>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36925" y="3778250"/>
            <a:ext cx="504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261248" name="Picture 128"/>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89388" y="3482975"/>
            <a:ext cx="504825" cy="3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261249" name="Picture 129"/>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39975" y="4365625"/>
            <a:ext cx="504825" cy="33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pic>
        <p:nvPicPr>
          <p:cNvPr id="261250" name="Picture 130"/>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5050" y="3482975"/>
            <a:ext cx="504825" cy="3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tx1"/>
                  </a:outerShdw>
                </a:effectLst>
              </a14:hiddenEffects>
            </a:ext>
          </a:extLst>
        </p:spPr>
      </p:pic>
      <p:sp>
        <p:nvSpPr>
          <p:cNvPr id="261251" name="Text Box 131"/>
          <p:cNvSpPr txBox="1">
            <a:spLocks noChangeArrowheads="1"/>
          </p:cNvSpPr>
          <p:nvPr/>
        </p:nvSpPr>
        <p:spPr bwMode="auto">
          <a:xfrm>
            <a:off x="1863725" y="1925638"/>
            <a:ext cx="9509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solidFill>
                  <a:srgbClr val="000000"/>
                </a:solidFill>
                <a:latin typeface="+mn-lt"/>
                <a:ea typeface="+mn-ea"/>
              </a:rPr>
              <a:t>路由器</a:t>
            </a:r>
          </a:p>
        </p:txBody>
      </p:sp>
      <p:sp>
        <p:nvSpPr>
          <p:cNvPr id="261252" name="Line 132"/>
          <p:cNvSpPr>
            <a:spLocks noChangeShapeType="1"/>
          </p:cNvSpPr>
          <p:nvPr/>
        </p:nvSpPr>
        <p:spPr bwMode="auto">
          <a:xfrm>
            <a:off x="2365375" y="2378075"/>
            <a:ext cx="368300" cy="663575"/>
          </a:xfrm>
          <a:prstGeom prst="line">
            <a:avLst/>
          </a:prstGeom>
          <a:noFill/>
          <a:ln w="28575">
            <a:solidFill>
              <a:srgbClr val="333399"/>
            </a:solidFill>
            <a:round/>
            <a:headEnd/>
            <a:tailEnd type="triangl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pic>
        <p:nvPicPr>
          <p:cNvPr id="261253" name="Picture 13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46913" y="1911350"/>
            <a:ext cx="5111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1254" name="Group 134"/>
          <p:cNvGrpSpPr>
            <a:grpSpLocks/>
          </p:cNvGrpSpPr>
          <p:nvPr/>
        </p:nvGrpSpPr>
        <p:grpSpPr bwMode="auto">
          <a:xfrm>
            <a:off x="5221288" y="2843213"/>
            <a:ext cx="3671887" cy="2381250"/>
            <a:chOff x="3134" y="1375"/>
            <a:chExt cx="2386" cy="1553"/>
          </a:xfrm>
        </p:grpSpPr>
        <p:sp>
          <p:nvSpPr>
            <p:cNvPr id="261255" name="Oval 135"/>
            <p:cNvSpPr>
              <a:spLocks noChangeArrowheads="1"/>
            </p:cNvSpPr>
            <p:nvPr/>
          </p:nvSpPr>
          <p:spPr bwMode="auto">
            <a:xfrm>
              <a:off x="3959" y="1375"/>
              <a:ext cx="1026" cy="6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56" name="Oval 136"/>
            <p:cNvSpPr>
              <a:spLocks noChangeArrowheads="1"/>
            </p:cNvSpPr>
            <p:nvPr/>
          </p:nvSpPr>
          <p:spPr bwMode="auto">
            <a:xfrm>
              <a:off x="3380" y="1548"/>
              <a:ext cx="781" cy="62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57" name="Oval 137"/>
            <p:cNvSpPr>
              <a:spLocks noChangeArrowheads="1"/>
            </p:cNvSpPr>
            <p:nvPr/>
          </p:nvSpPr>
          <p:spPr bwMode="auto">
            <a:xfrm>
              <a:off x="3134" y="1940"/>
              <a:ext cx="521" cy="50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58" name="Oval 138"/>
            <p:cNvSpPr>
              <a:spLocks noChangeArrowheads="1"/>
            </p:cNvSpPr>
            <p:nvPr/>
          </p:nvSpPr>
          <p:spPr bwMode="auto">
            <a:xfrm>
              <a:off x="3293" y="2175"/>
              <a:ext cx="796" cy="54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59" name="Oval 139"/>
            <p:cNvSpPr>
              <a:spLocks noChangeArrowheads="1"/>
            </p:cNvSpPr>
            <p:nvPr/>
          </p:nvSpPr>
          <p:spPr bwMode="auto">
            <a:xfrm>
              <a:off x="3872" y="2269"/>
              <a:ext cx="1200" cy="65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60" name="Oval 140"/>
            <p:cNvSpPr>
              <a:spLocks noChangeArrowheads="1"/>
            </p:cNvSpPr>
            <p:nvPr/>
          </p:nvSpPr>
          <p:spPr bwMode="auto">
            <a:xfrm>
              <a:off x="4653" y="1564"/>
              <a:ext cx="751" cy="486"/>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61" name="Oval 141"/>
            <p:cNvSpPr>
              <a:spLocks noChangeArrowheads="1"/>
            </p:cNvSpPr>
            <p:nvPr/>
          </p:nvSpPr>
          <p:spPr bwMode="auto">
            <a:xfrm>
              <a:off x="4768" y="1893"/>
              <a:ext cx="752" cy="486"/>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62" name="Oval 142"/>
            <p:cNvSpPr>
              <a:spLocks noChangeArrowheads="1"/>
            </p:cNvSpPr>
            <p:nvPr/>
          </p:nvSpPr>
          <p:spPr bwMode="auto">
            <a:xfrm>
              <a:off x="4696" y="2003"/>
              <a:ext cx="752" cy="81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63" name="Oval 143"/>
            <p:cNvSpPr>
              <a:spLocks noChangeArrowheads="1"/>
            </p:cNvSpPr>
            <p:nvPr/>
          </p:nvSpPr>
          <p:spPr bwMode="auto">
            <a:xfrm>
              <a:off x="3568" y="1752"/>
              <a:ext cx="1547" cy="81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grpSp>
      <p:sp>
        <p:nvSpPr>
          <p:cNvPr id="261264" name="Oval 144"/>
          <p:cNvSpPr>
            <a:spLocks noChangeArrowheads="1"/>
          </p:cNvSpPr>
          <p:nvPr/>
        </p:nvSpPr>
        <p:spPr bwMode="auto">
          <a:xfrm>
            <a:off x="6469063" y="2795588"/>
            <a:ext cx="1579562" cy="962025"/>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65" name="Oval 145"/>
          <p:cNvSpPr>
            <a:spLocks noChangeArrowheads="1"/>
          </p:cNvSpPr>
          <p:nvPr/>
        </p:nvSpPr>
        <p:spPr bwMode="auto">
          <a:xfrm>
            <a:off x="5578475" y="3062288"/>
            <a:ext cx="1203325" cy="960437"/>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66" name="Oval 146"/>
          <p:cNvSpPr>
            <a:spLocks noChangeArrowheads="1"/>
          </p:cNvSpPr>
          <p:nvPr/>
        </p:nvSpPr>
        <p:spPr bwMode="auto">
          <a:xfrm>
            <a:off x="5200650" y="3660775"/>
            <a:ext cx="800100" cy="769938"/>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67" name="Oval 147"/>
          <p:cNvSpPr>
            <a:spLocks noChangeArrowheads="1"/>
          </p:cNvSpPr>
          <p:nvPr/>
        </p:nvSpPr>
        <p:spPr bwMode="auto">
          <a:xfrm>
            <a:off x="5445125" y="4022725"/>
            <a:ext cx="1222375" cy="841375"/>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68" name="Oval 148"/>
          <p:cNvSpPr>
            <a:spLocks noChangeArrowheads="1"/>
          </p:cNvSpPr>
          <p:nvPr/>
        </p:nvSpPr>
        <p:spPr bwMode="auto">
          <a:xfrm>
            <a:off x="6334125" y="4167188"/>
            <a:ext cx="1846263" cy="1011237"/>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69" name="Oval 149"/>
          <p:cNvSpPr>
            <a:spLocks noChangeArrowheads="1"/>
          </p:cNvSpPr>
          <p:nvPr/>
        </p:nvSpPr>
        <p:spPr bwMode="auto">
          <a:xfrm>
            <a:off x="7537450" y="3084513"/>
            <a:ext cx="1155700" cy="744537"/>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70" name="Oval 150"/>
          <p:cNvSpPr>
            <a:spLocks noChangeArrowheads="1"/>
          </p:cNvSpPr>
          <p:nvPr/>
        </p:nvSpPr>
        <p:spPr bwMode="auto">
          <a:xfrm>
            <a:off x="7715250" y="3589338"/>
            <a:ext cx="1155700" cy="747712"/>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71" name="Oval 151"/>
          <p:cNvSpPr>
            <a:spLocks noChangeArrowheads="1"/>
          </p:cNvSpPr>
          <p:nvPr/>
        </p:nvSpPr>
        <p:spPr bwMode="auto">
          <a:xfrm>
            <a:off x="7602538" y="3757613"/>
            <a:ext cx="1157287" cy="1252537"/>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72" name="Oval 152"/>
          <p:cNvSpPr>
            <a:spLocks noChangeArrowheads="1"/>
          </p:cNvSpPr>
          <p:nvPr/>
        </p:nvSpPr>
        <p:spPr bwMode="auto">
          <a:xfrm>
            <a:off x="5868988" y="3371850"/>
            <a:ext cx="2379662" cy="1250950"/>
          </a:xfrm>
          <a:prstGeom prst="ellipse">
            <a:avLst/>
          </a:pr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mn-lt"/>
              <a:ea typeface="+mn-ea"/>
            </a:endParaRPr>
          </a:p>
        </p:txBody>
      </p:sp>
      <p:sp>
        <p:nvSpPr>
          <p:cNvPr id="261273" name="Text Box 153"/>
          <p:cNvSpPr txBox="1">
            <a:spLocks noChangeArrowheads="1"/>
          </p:cNvSpPr>
          <p:nvPr/>
        </p:nvSpPr>
        <p:spPr bwMode="auto">
          <a:xfrm>
            <a:off x="6202650" y="3663950"/>
            <a:ext cx="18774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0"/>
              </a:spcBef>
              <a:buClrTx/>
              <a:buFontTx/>
              <a:buNone/>
            </a:pPr>
            <a:r>
              <a:rPr lang="zh-CN" altLang="en-US" sz="2400" b="1">
                <a:solidFill>
                  <a:srgbClr val="000000"/>
                </a:solidFill>
                <a:latin typeface="+mn-lt"/>
                <a:ea typeface="+mn-ea"/>
              </a:rPr>
              <a:t>  虚拟互联网</a:t>
            </a:r>
          </a:p>
        </p:txBody>
      </p:sp>
      <p:sp>
        <p:nvSpPr>
          <p:cNvPr id="261274" name="Text Box 15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计算机网络概述</a:t>
            </a:r>
            <a:r>
              <a:rPr lang="en-US" altLang="zh-CN" sz="1200">
                <a:ea typeface="幼圆" pitchFamily="49" charset="-122"/>
              </a:rPr>
              <a:t>&gt;&gt;</a:t>
            </a:r>
            <a:r>
              <a:rPr lang="zh-CN" altLang="en-US" sz="1200">
                <a:ea typeface="幼圆" pitchFamily="49" charset="-122"/>
                <a:hlinkClick r:id="rId7" action="ppaction://hlinksldjump"/>
              </a:rPr>
              <a:t>计算机网络的分类</a:t>
            </a:r>
            <a:r>
              <a:rPr lang="en-US" altLang="zh-CN" sz="1200">
                <a:ea typeface="幼圆" pitchFamily="49" charset="-122"/>
              </a:rPr>
              <a:t>&gt;&gt;</a:t>
            </a:r>
            <a:r>
              <a:rPr lang="zh-CN" altLang="en-US" sz="1200">
                <a:ea typeface="幼圆" pitchFamily="49" charset="-122"/>
                <a:hlinkClick r:id="rId8"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r>
              <a:rPr lang="zh-CN" altLang="en-US" dirty="0" smtClean="0"/>
              <a:t>概念的</a:t>
            </a:r>
            <a:r>
              <a:rPr lang="zh-CN" altLang="en-US" dirty="0"/>
              <a:t>区分</a:t>
            </a:r>
            <a:endParaRPr lang="zh-CN" altLang="en-US" sz="3200" dirty="0"/>
          </a:p>
        </p:txBody>
      </p:sp>
      <p:sp>
        <p:nvSpPr>
          <p:cNvPr id="272388" name="Text Box 4"/>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272389" name="Rectangle 5"/>
          <p:cNvSpPr>
            <a:spLocks noGrp="1" noChangeArrowheads="1"/>
          </p:cNvSpPr>
          <p:nvPr>
            <p:ph type="body" idx="1"/>
          </p:nvPr>
        </p:nvSpPr>
        <p:spPr/>
        <p:txBody>
          <a:bodyPr/>
          <a:lstStyle/>
          <a:p>
            <a:pPr marL="0" indent="0">
              <a:lnSpc>
                <a:spcPct val="110000"/>
              </a:lnSpc>
              <a:buClr>
                <a:srgbClr val="FF0000"/>
              </a:buClr>
            </a:pPr>
            <a:r>
              <a:rPr lang="en-US" altLang="zh-CN" sz="2400" dirty="0">
                <a:solidFill>
                  <a:srgbClr val="FF0000"/>
                </a:solidFill>
                <a:effectLst>
                  <a:outerShdw blurRad="38100" dist="38100" dir="2700000" algn="tl">
                    <a:srgbClr val="C0C0C0"/>
                  </a:outerShdw>
                </a:effectLst>
              </a:rPr>
              <a:t>i</a:t>
            </a:r>
            <a:r>
              <a:rPr lang="en-US" altLang="zh-CN" sz="2400" dirty="0" smtClean="0">
                <a:solidFill>
                  <a:srgbClr val="FF0000"/>
                </a:solidFill>
                <a:effectLst>
                  <a:outerShdw blurRad="38100" dist="38100" dir="2700000" algn="tl">
                    <a:srgbClr val="C0C0C0"/>
                  </a:outerShdw>
                </a:effectLst>
              </a:rPr>
              <a:t>nternet</a:t>
            </a:r>
            <a:r>
              <a:rPr lang="zh-CN" altLang="en-US" sz="2400" dirty="0" smtClean="0">
                <a:solidFill>
                  <a:srgbClr val="FF0000"/>
                </a:solidFill>
                <a:effectLst>
                  <a:outerShdw blurRad="38100" dist="38100" dir="2700000" algn="tl">
                    <a:srgbClr val="C0C0C0"/>
                  </a:outerShdw>
                </a:effectLst>
              </a:rPr>
              <a:t>和</a:t>
            </a:r>
            <a:r>
              <a:rPr lang="en-US" altLang="zh-CN" sz="2400" dirty="0">
                <a:solidFill>
                  <a:srgbClr val="FF0000"/>
                </a:solidFill>
                <a:effectLst>
                  <a:outerShdw blurRad="38100" dist="38100" dir="2700000" algn="tl">
                    <a:srgbClr val="C0C0C0"/>
                  </a:outerShdw>
                </a:effectLst>
              </a:rPr>
              <a:t>Internet</a:t>
            </a:r>
            <a:endParaRPr lang="en-US" altLang="zh-CN" sz="2400" dirty="0" smtClean="0"/>
          </a:p>
          <a:p>
            <a:pPr marL="465138" lvl="1" indent="0">
              <a:lnSpc>
                <a:spcPct val="110000"/>
              </a:lnSpc>
              <a:buClr>
                <a:srgbClr val="FF0000"/>
              </a:buClr>
            </a:pPr>
            <a:r>
              <a:rPr lang="en-US" altLang="zh-CN" sz="2400" dirty="0" smtClean="0">
                <a:solidFill>
                  <a:srgbClr val="FF0000"/>
                </a:solidFill>
                <a:effectLst>
                  <a:outerShdw blurRad="38100" dist="38100" dir="2700000" algn="tl">
                    <a:srgbClr val="C0C0C0"/>
                  </a:outerShdw>
                </a:effectLst>
              </a:rPr>
              <a:t>  </a:t>
            </a:r>
            <a:r>
              <a:rPr lang="en-US" altLang="zh-CN" sz="2400" dirty="0">
                <a:solidFill>
                  <a:srgbClr val="0000FF"/>
                </a:solidFill>
              </a:rPr>
              <a:t>internet</a:t>
            </a:r>
            <a:r>
              <a:rPr lang="zh-CN" altLang="en-US" sz="2400" dirty="0">
                <a:solidFill>
                  <a:srgbClr val="0000FF"/>
                </a:solidFill>
              </a:rPr>
              <a:t>（互联网或互连网）：</a:t>
            </a:r>
            <a:r>
              <a:rPr lang="zh-CN" altLang="en-US" sz="2400" dirty="0" smtClean="0"/>
              <a:t>通用</a:t>
            </a:r>
            <a:r>
              <a:rPr lang="zh-CN" altLang="en-US" sz="2400" dirty="0"/>
              <a:t>名词</a:t>
            </a:r>
            <a:r>
              <a:rPr lang="zh-CN" altLang="en-US" sz="2400" dirty="0" smtClean="0"/>
              <a:t>，泛指</a:t>
            </a:r>
            <a:r>
              <a:rPr lang="zh-CN" altLang="en-US" sz="2400" dirty="0"/>
              <a:t>由多个计算机网络互连而成的虚拟网络。</a:t>
            </a:r>
          </a:p>
          <a:p>
            <a:pPr marL="465138" lvl="1" indent="0">
              <a:lnSpc>
                <a:spcPct val="110000"/>
              </a:lnSpc>
              <a:buClr>
                <a:srgbClr val="FF0000"/>
              </a:buClr>
            </a:pPr>
            <a:r>
              <a:rPr lang="zh-CN" altLang="en-US" sz="2400" dirty="0">
                <a:solidFill>
                  <a:srgbClr val="FF0000"/>
                </a:solidFill>
                <a:effectLst>
                  <a:outerShdw blurRad="38100" dist="38100" dir="2700000" algn="tl">
                    <a:srgbClr val="C0C0C0"/>
                  </a:outerShdw>
                </a:effectLst>
              </a:rPr>
              <a:t>  </a:t>
            </a:r>
            <a:r>
              <a:rPr lang="en-US" altLang="zh-CN" sz="2400" dirty="0">
                <a:solidFill>
                  <a:srgbClr val="0000FF"/>
                </a:solidFill>
              </a:rPr>
              <a:t>Internet</a:t>
            </a:r>
            <a:r>
              <a:rPr lang="zh-CN" altLang="en-US" sz="2400" dirty="0">
                <a:solidFill>
                  <a:srgbClr val="0000FF"/>
                </a:solidFill>
              </a:rPr>
              <a:t>（因特网）：</a:t>
            </a:r>
            <a:r>
              <a:rPr lang="zh-CN" altLang="en-US" sz="2400" dirty="0" smtClean="0"/>
              <a:t>专用</a:t>
            </a:r>
            <a:r>
              <a:rPr lang="zh-CN" altLang="en-US" sz="2400" dirty="0"/>
              <a:t>名词</a:t>
            </a:r>
            <a:r>
              <a:rPr lang="zh-CN" altLang="en-US" sz="2400" dirty="0" smtClean="0"/>
              <a:t>，特指</a:t>
            </a:r>
            <a:r>
              <a:rPr lang="zh-CN" altLang="en-US" sz="2400" dirty="0"/>
              <a:t>当前全球最大的、开放的、由众多网络相互连接而成的特定计算机网络，它采用 </a:t>
            </a:r>
            <a:r>
              <a:rPr lang="en-US" altLang="zh-CN" sz="2400" dirty="0">
                <a:solidFill>
                  <a:schemeClr val="tx1"/>
                </a:solidFill>
              </a:rPr>
              <a:t>TCP/IP </a:t>
            </a:r>
            <a:r>
              <a:rPr lang="zh-CN" altLang="en-US" sz="2400" dirty="0">
                <a:solidFill>
                  <a:schemeClr val="tx1"/>
                </a:solidFill>
              </a:rPr>
              <a:t>协议</a:t>
            </a:r>
            <a:r>
              <a:rPr lang="zh-CN" altLang="en-US" sz="2400" dirty="0" smtClean="0">
                <a:solidFill>
                  <a:schemeClr val="tx1"/>
                </a:solidFill>
              </a:rPr>
              <a:t>族</a:t>
            </a:r>
            <a:r>
              <a:rPr lang="zh-CN" altLang="en-US" sz="2400" dirty="0" smtClean="0"/>
              <a:t>。</a:t>
            </a:r>
            <a:endParaRPr lang="en-US" altLang="zh-CN" sz="2400" dirty="0" smtClean="0"/>
          </a:p>
          <a:p>
            <a:pPr marL="0" indent="0">
              <a:lnSpc>
                <a:spcPct val="110000"/>
              </a:lnSpc>
              <a:buClr>
                <a:srgbClr val="FF0000"/>
              </a:buClr>
            </a:pPr>
            <a:r>
              <a:rPr lang="zh-CN" altLang="en-US" sz="2400" dirty="0">
                <a:solidFill>
                  <a:srgbClr val="FF0000"/>
                </a:solidFill>
                <a:effectLst>
                  <a:outerShdw blurRad="38100" dist="38100" dir="2700000" algn="tl">
                    <a:srgbClr val="C0C0C0"/>
                  </a:outerShdw>
                </a:effectLst>
              </a:rPr>
              <a:t>子网、网络和互联网络</a:t>
            </a:r>
            <a:endParaRPr lang="en-US" altLang="zh-CN" sz="2400" dirty="0">
              <a:solidFill>
                <a:srgbClr val="FF0000"/>
              </a:solidFill>
              <a:effectLst>
                <a:outerShdw blurRad="38100" dist="38100" dir="2700000" algn="tl">
                  <a:srgbClr val="C0C0C0"/>
                </a:outerShdw>
              </a:effectLst>
            </a:endParaRPr>
          </a:p>
          <a:p>
            <a:pPr marL="465138" lvl="1" indent="0">
              <a:lnSpc>
                <a:spcPct val="110000"/>
              </a:lnSpc>
              <a:buClr>
                <a:srgbClr val="FF0000"/>
              </a:buClr>
            </a:pPr>
            <a:r>
              <a:rPr lang="zh-CN" altLang="en-US" sz="2400" dirty="0" smtClean="0">
                <a:solidFill>
                  <a:srgbClr val="0000FF"/>
                </a:solidFill>
              </a:rPr>
              <a:t> 子网</a:t>
            </a:r>
            <a:r>
              <a:rPr lang="zh-CN" altLang="en-US" sz="2400" dirty="0">
                <a:solidFill>
                  <a:srgbClr val="0000FF"/>
                </a:solidFill>
              </a:rPr>
              <a:t>：</a:t>
            </a:r>
            <a:r>
              <a:rPr lang="zh-CN" altLang="en-US" sz="2400" dirty="0" smtClean="0"/>
              <a:t>指网络运营商所拥有的一组路由器和通信线路</a:t>
            </a:r>
            <a:endParaRPr lang="en-US" altLang="zh-CN" sz="2400" dirty="0" smtClean="0"/>
          </a:p>
          <a:p>
            <a:pPr marL="465138" lvl="1" indent="0">
              <a:lnSpc>
                <a:spcPct val="110000"/>
              </a:lnSpc>
              <a:buClr>
                <a:srgbClr val="FF0000"/>
              </a:buClr>
            </a:pPr>
            <a:r>
              <a:rPr lang="zh-CN" altLang="en-US" sz="2400" dirty="0" smtClean="0">
                <a:solidFill>
                  <a:srgbClr val="0000FF"/>
                </a:solidFill>
              </a:rPr>
              <a:t> 网络</a:t>
            </a:r>
            <a:r>
              <a:rPr lang="zh-CN" altLang="en-US" sz="2400" dirty="0">
                <a:solidFill>
                  <a:srgbClr val="0000FF"/>
                </a:solidFill>
              </a:rPr>
              <a:t>：</a:t>
            </a:r>
            <a:r>
              <a:rPr lang="zh-CN" altLang="en-US" sz="2400" dirty="0" smtClean="0"/>
              <a:t>由一种单一技术相互连接在一起的计算机集合</a:t>
            </a:r>
            <a:endParaRPr lang="en-US" altLang="zh-CN" sz="2400" dirty="0" smtClean="0"/>
          </a:p>
          <a:p>
            <a:pPr marL="465138" lvl="1" indent="0">
              <a:lnSpc>
                <a:spcPct val="110000"/>
              </a:lnSpc>
              <a:buClr>
                <a:srgbClr val="FF0000"/>
              </a:buClr>
            </a:pPr>
            <a:r>
              <a:rPr lang="zh-CN" altLang="en-US" sz="2400" dirty="0" smtClean="0">
                <a:solidFill>
                  <a:srgbClr val="0000FF"/>
                </a:solidFill>
              </a:rPr>
              <a:t> 互联网络</a:t>
            </a:r>
            <a:r>
              <a:rPr lang="zh-CN" altLang="en-US" sz="2400" dirty="0">
                <a:solidFill>
                  <a:srgbClr val="0000FF"/>
                </a:solidFill>
              </a:rPr>
              <a:t>：</a:t>
            </a:r>
            <a:r>
              <a:rPr lang="zh-CN" altLang="en-US" sz="2400" dirty="0" smtClean="0"/>
              <a:t>多个不同网络相互连接的集合 </a:t>
            </a:r>
            <a:endParaRPr lang="zh-CN" altLang="en-US" sz="2400" dirty="0"/>
          </a:p>
        </p:txBody>
      </p:sp>
      <p:sp>
        <p:nvSpPr>
          <p:cNvPr id="27239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272391"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计算机网络的分类</a:t>
            </a:r>
            <a:r>
              <a:rPr lang="en-US" altLang="zh-CN" sz="1200">
                <a:ea typeface="幼圆" pitchFamily="49" charset="-122"/>
              </a:rPr>
              <a:t>&gt;&gt;</a:t>
            </a:r>
            <a:r>
              <a:rPr lang="zh-CN" altLang="en-US" sz="1200">
                <a:ea typeface="幼圆" pitchFamily="49" charset="-122"/>
                <a:hlinkClick r:id="rId6" action="ppaction://hlinksldjump"/>
              </a:rPr>
              <a:t>按距离大小进行分类</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p:txBody>
          <a:bodyPr/>
          <a:lstStyle/>
          <a:p>
            <a:r>
              <a:rPr lang="zh-CN" altLang="en-US"/>
              <a:t>计算机网络的组成</a:t>
            </a:r>
          </a:p>
        </p:txBody>
      </p:sp>
      <p:sp>
        <p:nvSpPr>
          <p:cNvPr id="409603" name="Rectangle 3"/>
          <p:cNvSpPr>
            <a:spLocks noGrp="1" noChangeArrowheads="1"/>
          </p:cNvSpPr>
          <p:nvPr>
            <p:ph type="body" idx="1"/>
          </p:nvPr>
        </p:nvSpPr>
        <p:spPr>
          <a:xfrm>
            <a:off x="2339975" y="2781300"/>
            <a:ext cx="4483100" cy="2160588"/>
          </a:xfrm>
        </p:spPr>
        <p:txBody>
          <a:bodyPr/>
          <a:lstStyle/>
          <a:p>
            <a:r>
              <a:rPr lang="zh-CN" altLang="en-US">
                <a:hlinkClick r:id="rId3" action="ppaction://hlinksldjump"/>
              </a:rPr>
              <a:t>计算机网络中的硬件</a:t>
            </a:r>
            <a:endParaRPr lang="zh-CN" altLang="en-US"/>
          </a:p>
          <a:p>
            <a:endParaRPr lang="zh-CN" altLang="en-US"/>
          </a:p>
          <a:p>
            <a:r>
              <a:rPr lang="zh-CN" altLang="en-US">
                <a:hlinkClick r:id="rId4" action="ppaction://hlinksldjump"/>
              </a:rPr>
              <a:t>计算机网络中的软件</a:t>
            </a:r>
            <a:endParaRPr lang="zh-CN" altLang="en-US"/>
          </a:p>
        </p:txBody>
      </p:sp>
      <p:sp>
        <p:nvSpPr>
          <p:cNvPr id="409605"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计算机网络概述</a:t>
            </a:r>
            <a:endParaRPr lang="zh-CN" altLang="en-US"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p:cNvSpPr>
            <a:spLocks noGrp="1" noChangeArrowheads="1"/>
          </p:cNvSpPr>
          <p:nvPr>
            <p:ph type="title"/>
          </p:nvPr>
        </p:nvSpPr>
        <p:spPr/>
        <p:txBody>
          <a:bodyPr/>
          <a:lstStyle/>
          <a:p>
            <a:r>
              <a:rPr lang="zh-CN" altLang="en-US"/>
              <a:t>计算机网络中的硬件</a:t>
            </a:r>
          </a:p>
        </p:txBody>
      </p:sp>
      <p:sp>
        <p:nvSpPr>
          <p:cNvPr id="411653" name="Rectangle 5"/>
          <p:cNvSpPr>
            <a:spLocks noGrp="1" noChangeArrowheads="1"/>
          </p:cNvSpPr>
          <p:nvPr>
            <p:ph type="body" idx="1"/>
          </p:nvPr>
        </p:nvSpPr>
        <p:spPr/>
        <p:txBody>
          <a:bodyPr/>
          <a:lstStyle/>
          <a:p>
            <a:pPr>
              <a:lnSpc>
                <a:spcPct val="120000"/>
              </a:lnSpc>
            </a:pPr>
            <a:r>
              <a:rPr lang="zh-CN" altLang="en-US" dirty="0">
                <a:solidFill>
                  <a:srgbClr val="FF0000"/>
                </a:solidFill>
              </a:rPr>
              <a:t>计算机</a:t>
            </a:r>
          </a:p>
          <a:p>
            <a:pPr lvl="1">
              <a:lnSpc>
                <a:spcPct val="120000"/>
              </a:lnSpc>
            </a:pPr>
            <a:r>
              <a:rPr lang="zh-CN" altLang="en-US" dirty="0"/>
              <a:t>客户机、服务器、网络外设等</a:t>
            </a:r>
          </a:p>
          <a:p>
            <a:pPr>
              <a:lnSpc>
                <a:spcPct val="120000"/>
              </a:lnSpc>
            </a:pPr>
            <a:r>
              <a:rPr lang="zh-CN" altLang="en-US" dirty="0">
                <a:solidFill>
                  <a:srgbClr val="FF0000"/>
                </a:solidFill>
              </a:rPr>
              <a:t>通信设备</a:t>
            </a:r>
          </a:p>
          <a:p>
            <a:pPr lvl="1">
              <a:lnSpc>
                <a:spcPct val="120000"/>
              </a:lnSpc>
            </a:pPr>
            <a:r>
              <a:rPr lang="zh-CN" altLang="en-US" dirty="0"/>
              <a:t>中继器、集线器、交换机、路由器、网关等</a:t>
            </a:r>
          </a:p>
          <a:p>
            <a:pPr>
              <a:lnSpc>
                <a:spcPct val="120000"/>
              </a:lnSpc>
            </a:pPr>
            <a:r>
              <a:rPr lang="zh-CN" altLang="en-US" dirty="0">
                <a:solidFill>
                  <a:srgbClr val="FF0000"/>
                </a:solidFill>
              </a:rPr>
              <a:t>通信线路</a:t>
            </a:r>
          </a:p>
          <a:p>
            <a:pPr lvl="1">
              <a:lnSpc>
                <a:spcPct val="120000"/>
              </a:lnSpc>
            </a:pPr>
            <a:r>
              <a:rPr lang="zh-CN" altLang="en-US" dirty="0"/>
              <a:t>有线：同轴电缆、双绞线、光纤</a:t>
            </a:r>
          </a:p>
          <a:p>
            <a:pPr lvl="1">
              <a:lnSpc>
                <a:spcPct val="120000"/>
              </a:lnSpc>
            </a:pPr>
            <a:r>
              <a:rPr lang="zh-CN" altLang="en-US" dirty="0"/>
              <a:t>无线：无线电波、微波、红外线、激光等</a:t>
            </a:r>
          </a:p>
        </p:txBody>
      </p:sp>
      <p:sp>
        <p:nvSpPr>
          <p:cNvPr id="411654"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计算机网络的组成</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p:txBody>
          <a:bodyPr/>
          <a:lstStyle/>
          <a:p>
            <a:r>
              <a:rPr lang="zh-CN" altLang="en-US"/>
              <a:t>计算机网络中的软件</a:t>
            </a:r>
          </a:p>
        </p:txBody>
      </p:sp>
      <p:sp>
        <p:nvSpPr>
          <p:cNvPr id="412676" name="Rectangle 4"/>
          <p:cNvSpPr>
            <a:spLocks noGrp="1" noChangeArrowheads="1"/>
          </p:cNvSpPr>
          <p:nvPr>
            <p:ph type="body" idx="1"/>
          </p:nvPr>
        </p:nvSpPr>
        <p:spPr>
          <a:xfrm>
            <a:off x="809625" y="1844675"/>
            <a:ext cx="7958138" cy="4392613"/>
          </a:xfrm>
        </p:spPr>
        <p:txBody>
          <a:bodyPr/>
          <a:lstStyle/>
          <a:p>
            <a:pPr>
              <a:lnSpc>
                <a:spcPct val="130000"/>
              </a:lnSpc>
            </a:pPr>
            <a:r>
              <a:rPr lang="zh-CN" altLang="en-US">
                <a:solidFill>
                  <a:srgbClr val="FF0000"/>
                </a:solidFill>
              </a:rPr>
              <a:t>网络协议软件</a:t>
            </a:r>
          </a:p>
          <a:p>
            <a:pPr lvl="1">
              <a:lnSpc>
                <a:spcPct val="130000"/>
              </a:lnSpc>
            </a:pPr>
            <a:r>
              <a:rPr lang="en-US" altLang="zh-CN"/>
              <a:t>TCP/IP</a:t>
            </a:r>
            <a:r>
              <a:rPr lang="zh-CN" altLang="en-US"/>
              <a:t>、</a:t>
            </a:r>
            <a:r>
              <a:rPr lang="en-US" altLang="zh-CN"/>
              <a:t>IPX/SPX</a:t>
            </a:r>
            <a:r>
              <a:rPr lang="zh-CN" altLang="en-US"/>
              <a:t>等</a:t>
            </a:r>
          </a:p>
          <a:p>
            <a:pPr>
              <a:lnSpc>
                <a:spcPct val="130000"/>
              </a:lnSpc>
            </a:pPr>
            <a:r>
              <a:rPr lang="zh-CN" altLang="en-US">
                <a:solidFill>
                  <a:srgbClr val="FF0000"/>
                </a:solidFill>
              </a:rPr>
              <a:t>网络操作系统</a:t>
            </a:r>
            <a:r>
              <a:rPr lang="zh-CN" altLang="en-US"/>
              <a:t> </a:t>
            </a:r>
          </a:p>
          <a:p>
            <a:pPr lvl="1">
              <a:lnSpc>
                <a:spcPct val="130000"/>
              </a:lnSpc>
            </a:pPr>
            <a:r>
              <a:rPr lang="en-US" altLang="zh-CN"/>
              <a:t>NetWare</a:t>
            </a:r>
            <a:r>
              <a:rPr lang="zh-CN" altLang="en-US"/>
              <a:t>、</a:t>
            </a:r>
            <a:r>
              <a:rPr lang="en-US" altLang="zh-CN"/>
              <a:t>Windows NT </a:t>
            </a:r>
            <a:r>
              <a:rPr lang="zh-CN" altLang="en-US"/>
              <a:t>、</a:t>
            </a:r>
            <a:r>
              <a:rPr lang="en-US" altLang="zh-CN"/>
              <a:t>UNIX </a:t>
            </a:r>
            <a:r>
              <a:rPr lang="zh-CN" altLang="en-US"/>
              <a:t>、</a:t>
            </a:r>
            <a:r>
              <a:rPr lang="en-US" altLang="zh-CN"/>
              <a:t>Linux </a:t>
            </a:r>
          </a:p>
          <a:p>
            <a:pPr>
              <a:lnSpc>
                <a:spcPct val="130000"/>
              </a:lnSpc>
            </a:pPr>
            <a:r>
              <a:rPr lang="zh-CN" altLang="en-US">
                <a:solidFill>
                  <a:srgbClr val="FF0000"/>
                </a:solidFill>
              </a:rPr>
              <a:t>网络应用软件</a:t>
            </a:r>
          </a:p>
          <a:p>
            <a:pPr lvl="1">
              <a:lnSpc>
                <a:spcPct val="130000"/>
              </a:lnSpc>
            </a:pPr>
            <a:r>
              <a:rPr lang="en-US" altLang="zh-CN"/>
              <a:t>Internet Explorer</a:t>
            </a:r>
            <a:r>
              <a:rPr lang="zh-CN" altLang="en-US"/>
              <a:t>、</a:t>
            </a:r>
            <a:r>
              <a:rPr lang="en-US" altLang="zh-CN"/>
              <a:t>FlashGet</a:t>
            </a:r>
            <a:r>
              <a:rPr lang="zh-CN" altLang="en-US"/>
              <a:t>等 </a:t>
            </a:r>
          </a:p>
        </p:txBody>
      </p:sp>
      <p:sp>
        <p:nvSpPr>
          <p:cNvPr id="412677"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计算机网络的组成</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noChangeArrowheads="1"/>
          </p:cNvSpPr>
          <p:nvPr>
            <p:ph type="title"/>
          </p:nvPr>
        </p:nvSpPr>
        <p:spPr/>
        <p:txBody>
          <a:bodyPr/>
          <a:lstStyle/>
          <a:p>
            <a:r>
              <a:rPr lang="zh-CN" altLang="en-US"/>
              <a:t>是计算机网络？</a:t>
            </a:r>
          </a:p>
        </p:txBody>
      </p:sp>
      <p:sp>
        <p:nvSpPr>
          <p:cNvPr id="4014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zh-CN" altLang="en-US"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计算机网络的定义</a:t>
            </a:r>
            <a:endParaRPr lang="en-US" altLang="zh-CN" sz="1200">
              <a:ea typeface="幼圆" pitchFamily="49" charset="-122"/>
            </a:endParaRPr>
          </a:p>
        </p:txBody>
      </p:sp>
      <p:sp>
        <p:nvSpPr>
          <p:cNvPr id="401414"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pic>
        <p:nvPicPr>
          <p:cNvPr id="401416" name="Picture 8" descr="1-11"/>
          <p:cNvPicPr>
            <a:picLocks noChangeAspect="1" noChangeArrowheads="1"/>
          </p:cNvPicPr>
          <p:nvPr/>
        </p:nvPicPr>
        <p:blipFill>
          <a:blip r:embed="rId6">
            <a:clrChange>
              <a:clrFrom>
                <a:srgbClr val="FFFFFF"/>
              </a:clrFrom>
              <a:clrTo>
                <a:srgbClr val="FFFFFF">
                  <a:alpha val="0"/>
                </a:srgbClr>
              </a:clrTo>
            </a:clrChange>
            <a:lum bright="-12000" contrast="60000"/>
            <a:extLst>
              <a:ext uri="{28A0092B-C50C-407E-A947-70E740481C1C}">
                <a14:useLocalDpi xmlns:a14="http://schemas.microsoft.com/office/drawing/2010/main" val="0"/>
              </a:ext>
            </a:extLst>
          </a:blip>
          <a:srcRect/>
          <a:stretch>
            <a:fillRect/>
          </a:stretch>
        </p:blipFill>
        <p:spPr bwMode="auto">
          <a:xfrm>
            <a:off x="539750" y="2349500"/>
            <a:ext cx="8424863" cy="4046538"/>
          </a:xfrm>
          <a:prstGeom prst="rect">
            <a:avLst/>
          </a:prstGeom>
          <a:noFill/>
          <a:extLst>
            <a:ext uri="{909E8E84-426E-40DD-AFC4-6F175D3DCCD1}">
              <a14:hiddenFill xmlns:a14="http://schemas.microsoft.com/office/drawing/2010/main">
                <a:solidFill>
                  <a:srgbClr val="FFFFFF"/>
                </a:solidFill>
              </a14:hiddenFill>
            </a:ext>
          </a:extLst>
        </p:spPr>
      </p:pic>
      <p:sp>
        <p:nvSpPr>
          <p:cNvPr id="401417" name="Rectangle 9"/>
          <p:cNvSpPr>
            <a:spLocks noChangeArrowheads="1"/>
          </p:cNvSpPr>
          <p:nvPr/>
        </p:nvSpPr>
        <p:spPr bwMode="auto">
          <a:xfrm>
            <a:off x="1042988" y="2565400"/>
            <a:ext cx="2952750" cy="307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ClrTx/>
              <a:buSzPct val="100000"/>
              <a:buFontTx/>
              <a:buNone/>
            </a:pPr>
            <a:r>
              <a:rPr lang="en-US" altLang="zh-CN" sz="19600">
                <a:solidFill>
                  <a:srgbClr val="FF3300"/>
                </a:solidFill>
                <a:latin typeface="Arial" charset="0"/>
                <a:ea typeface="华文新魏" pitchFamily="2" charset="-122"/>
                <a:sym typeface="Wingdings" pitchFamily="2" charset="2"/>
              </a:rPr>
              <a:t></a:t>
            </a:r>
            <a:endParaRPr lang="zh-CN" altLang="en-US" sz="19600">
              <a:solidFill>
                <a:srgbClr val="FF3300"/>
              </a:solidFill>
              <a:latin typeface="Arial" charset="0"/>
              <a:ea typeface="华文新魏" pitchFamily="2" charset="-122"/>
              <a:sym typeface="Wingdings" pitchFamily="2" charset="2"/>
            </a:endParaRPr>
          </a:p>
        </p:txBody>
      </p:sp>
      <p:sp>
        <p:nvSpPr>
          <p:cNvPr id="401418" name="Rectangle 10"/>
          <p:cNvSpPr>
            <a:spLocks noChangeArrowheads="1"/>
          </p:cNvSpPr>
          <p:nvPr/>
        </p:nvSpPr>
        <p:spPr bwMode="auto">
          <a:xfrm>
            <a:off x="5508625" y="2565400"/>
            <a:ext cx="2952750" cy="307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FF00"/>
                </a:solidFill>
                <a:miter lim="800000"/>
                <a:headEnd/>
                <a:tailEnd type="none" w="sm"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buClrTx/>
              <a:buSzPct val="100000"/>
              <a:buFontTx/>
              <a:buNone/>
            </a:pPr>
            <a:r>
              <a:rPr lang="en-US" altLang="zh-CN" sz="19600">
                <a:solidFill>
                  <a:srgbClr val="FF3300"/>
                </a:solidFill>
                <a:latin typeface="Arial" charset="0"/>
                <a:ea typeface="华文新魏" pitchFamily="2" charset="-122"/>
                <a:sym typeface="Wingdings" pitchFamily="2" charset="2"/>
              </a:rPr>
              <a:t></a:t>
            </a:r>
            <a:endParaRPr lang="en-US" altLang="en-US" sz="19600">
              <a:solidFill>
                <a:srgbClr val="FF3300"/>
              </a:solidFill>
              <a:latin typeface="Arial" charset="0"/>
              <a:ea typeface="华文新魏" pitchFamily="2" charset="-122"/>
              <a:sym typeface="Wingdings" pitchFamily="2" charset="2"/>
            </a:endParaRPr>
          </a:p>
        </p:txBody>
      </p:sp>
      <p:sp>
        <p:nvSpPr>
          <p:cNvPr id="401419" name="Text Box 11"/>
          <p:cNvSpPr txBox="1">
            <a:spLocks noChangeArrowheads="1"/>
          </p:cNvSpPr>
          <p:nvPr/>
        </p:nvSpPr>
        <p:spPr bwMode="auto">
          <a:xfrm>
            <a:off x="2051050" y="1916113"/>
            <a:ext cx="935038" cy="485775"/>
          </a:xfrm>
          <a:prstGeom prst="rect">
            <a:avLst/>
          </a:prstGeom>
          <a:solidFill>
            <a:srgbClr val="FFFF00"/>
          </a:solidFill>
          <a:ln w="28575">
            <a:solidFill>
              <a:srgbClr val="000000"/>
            </a:solidFill>
            <a:miter lim="800000"/>
            <a:headEnd/>
            <a:tailEnd type="none" w="sm" len="lg"/>
          </a:ln>
          <a:effectLst>
            <a:outerShdw dist="107763" dir="2700000" algn="ctr" rotWithShape="0">
              <a:schemeClr val="bg2">
                <a:alpha val="50000"/>
              </a:schemeClr>
            </a:outerShdw>
          </a:effectLst>
        </p:spPr>
        <p:txBody>
          <a:bodyPr>
            <a:spAutoFit/>
          </a:bodyPr>
          <a:lstStyle/>
          <a:p>
            <a:pPr algn="ctr">
              <a:spcBef>
                <a:spcPct val="50000"/>
              </a:spcBef>
              <a:buClrTx/>
              <a:buSzPct val="100000"/>
              <a:buFontTx/>
              <a:buNone/>
            </a:pPr>
            <a:r>
              <a:rPr lang="zh-CN" altLang="en-US" sz="2400">
                <a:solidFill>
                  <a:srgbClr val="080808"/>
                </a:solidFill>
                <a:latin typeface="Arial" charset="0"/>
                <a:ea typeface="华文新魏" pitchFamily="2" charset="-122"/>
              </a:rPr>
              <a:t>蓝牙</a:t>
            </a:r>
          </a:p>
        </p:txBody>
      </p:sp>
      <p:sp>
        <p:nvSpPr>
          <p:cNvPr id="401420" name="Text Box 12"/>
          <p:cNvSpPr txBox="1">
            <a:spLocks noChangeArrowheads="1"/>
          </p:cNvSpPr>
          <p:nvPr/>
        </p:nvSpPr>
        <p:spPr bwMode="auto">
          <a:xfrm>
            <a:off x="6156325" y="1916113"/>
            <a:ext cx="1225550" cy="485775"/>
          </a:xfrm>
          <a:prstGeom prst="rect">
            <a:avLst/>
          </a:prstGeom>
          <a:solidFill>
            <a:srgbClr val="FFFF00"/>
          </a:solidFill>
          <a:ln w="28575">
            <a:solidFill>
              <a:srgbClr val="000000"/>
            </a:solidFill>
            <a:miter lim="800000"/>
            <a:headEnd/>
            <a:tailEnd type="none" w="sm" len="lg"/>
          </a:ln>
          <a:effectLst>
            <a:outerShdw dist="107763" dir="2700000" algn="ctr" rotWithShape="0">
              <a:schemeClr val="bg2">
                <a:alpha val="50000"/>
              </a:schemeClr>
            </a:outerShdw>
          </a:effectLst>
        </p:spPr>
        <p:txBody>
          <a:bodyPr>
            <a:spAutoFit/>
          </a:bodyPr>
          <a:lstStyle/>
          <a:p>
            <a:pPr algn="ctr">
              <a:spcBef>
                <a:spcPct val="50000"/>
              </a:spcBef>
              <a:buClrTx/>
              <a:buSzPct val="100000"/>
              <a:buFontTx/>
              <a:buNone/>
            </a:pPr>
            <a:r>
              <a:rPr lang="en-US" altLang="zh-CN" sz="2400">
                <a:solidFill>
                  <a:srgbClr val="080808"/>
                </a:solidFill>
                <a:latin typeface="Arial" charset="0"/>
                <a:ea typeface="华文新魏" pitchFamily="2" charset="-122"/>
              </a:rPr>
              <a:t>802.11</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401417">
                                            <p:txEl>
                                              <p:pRg st="0" end="0"/>
                                            </p:txEl>
                                          </p:spTgt>
                                        </p:tgtEl>
                                        <p:attrNameLst>
                                          <p:attrName>style.visibility</p:attrName>
                                        </p:attrNameLst>
                                      </p:cBhvr>
                                      <p:to>
                                        <p:strVal val="visible"/>
                                      </p:to>
                                    </p:set>
                                    <p:anim calcmode="lin" valueType="num">
                                      <p:cBhvr>
                                        <p:cTn id="7" dur="500" fill="hold"/>
                                        <p:tgtEl>
                                          <p:spTgt spid="401417">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401417">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401417">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401417">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401417">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401418"/>
                                        </p:tgtEl>
                                        <p:attrNameLst>
                                          <p:attrName>style.visibility</p:attrName>
                                        </p:attrNameLst>
                                      </p:cBhvr>
                                      <p:to>
                                        <p:strVal val="visible"/>
                                      </p:to>
                                    </p:set>
                                    <p:anim calcmode="lin" valueType="num">
                                      <p:cBhvr>
                                        <p:cTn id="16" dur="500" fill="hold"/>
                                        <p:tgtEl>
                                          <p:spTgt spid="401418"/>
                                        </p:tgtEl>
                                        <p:attrNameLst>
                                          <p:attrName>ppt_w</p:attrName>
                                        </p:attrNameLst>
                                      </p:cBhvr>
                                      <p:tavLst>
                                        <p:tav tm="0">
                                          <p:val>
                                            <p:strVal val="#ppt_w*0.05"/>
                                          </p:val>
                                        </p:tav>
                                        <p:tav tm="100000">
                                          <p:val>
                                            <p:strVal val="#ppt_w"/>
                                          </p:val>
                                        </p:tav>
                                      </p:tavLst>
                                    </p:anim>
                                    <p:anim calcmode="lin" valueType="num">
                                      <p:cBhvr>
                                        <p:cTn id="17" dur="500" fill="hold"/>
                                        <p:tgtEl>
                                          <p:spTgt spid="401418"/>
                                        </p:tgtEl>
                                        <p:attrNameLst>
                                          <p:attrName>ppt_h</p:attrName>
                                        </p:attrNameLst>
                                      </p:cBhvr>
                                      <p:tavLst>
                                        <p:tav tm="0">
                                          <p:val>
                                            <p:strVal val="#ppt_h"/>
                                          </p:val>
                                        </p:tav>
                                        <p:tav tm="100000">
                                          <p:val>
                                            <p:strVal val="#ppt_h"/>
                                          </p:val>
                                        </p:tav>
                                      </p:tavLst>
                                    </p:anim>
                                    <p:anim calcmode="lin" valueType="num">
                                      <p:cBhvr>
                                        <p:cTn id="18" dur="500" fill="hold"/>
                                        <p:tgtEl>
                                          <p:spTgt spid="401418"/>
                                        </p:tgtEl>
                                        <p:attrNameLst>
                                          <p:attrName>ppt_x</p:attrName>
                                        </p:attrNameLst>
                                      </p:cBhvr>
                                      <p:tavLst>
                                        <p:tav tm="0">
                                          <p:val>
                                            <p:strVal val="#ppt_x-.2"/>
                                          </p:val>
                                        </p:tav>
                                        <p:tav tm="100000">
                                          <p:val>
                                            <p:strVal val="#ppt_x"/>
                                          </p:val>
                                        </p:tav>
                                      </p:tavLst>
                                    </p:anim>
                                    <p:anim calcmode="lin" valueType="num">
                                      <p:cBhvr>
                                        <p:cTn id="19" dur="500" fill="hold"/>
                                        <p:tgtEl>
                                          <p:spTgt spid="401418"/>
                                        </p:tgtEl>
                                        <p:attrNameLst>
                                          <p:attrName>ppt_y</p:attrName>
                                        </p:attrNameLst>
                                      </p:cBhvr>
                                      <p:tavLst>
                                        <p:tav tm="0">
                                          <p:val>
                                            <p:strVal val="#ppt_y"/>
                                          </p:val>
                                        </p:tav>
                                        <p:tav tm="100000">
                                          <p:val>
                                            <p:strVal val="#ppt_y"/>
                                          </p:val>
                                        </p:tav>
                                      </p:tavLst>
                                    </p:anim>
                                    <p:animEffect transition="in" filter="fade">
                                      <p:cBhvr>
                                        <p:cTn id="20" dur="500"/>
                                        <p:tgtEl>
                                          <p:spTgt spid="401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4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title"/>
          </p:nvPr>
        </p:nvSpPr>
        <p:spPr/>
        <p:txBody>
          <a:bodyPr/>
          <a:lstStyle/>
          <a:p>
            <a:r>
              <a:rPr lang="zh-CN" altLang="en-US">
                <a:latin typeface="宋体" pitchFamily="2" charset="-122"/>
              </a:rPr>
              <a:t>计算机网络体系结构</a:t>
            </a:r>
          </a:p>
        </p:txBody>
      </p:sp>
      <p:sp>
        <p:nvSpPr>
          <p:cNvPr id="28569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endParaRPr lang="zh-CN" altLang="en-US" sz="1200">
              <a:ea typeface="幼圆" pitchFamily="49" charset="-122"/>
            </a:endParaRPr>
          </a:p>
        </p:txBody>
      </p:sp>
      <p:sp>
        <p:nvSpPr>
          <p:cNvPr id="285703" name="Rectangle 7"/>
          <p:cNvSpPr>
            <a:spLocks noGrp="1" noChangeArrowheads="1"/>
          </p:cNvSpPr>
          <p:nvPr>
            <p:ph type="body" idx="1"/>
          </p:nvPr>
        </p:nvSpPr>
        <p:spPr>
          <a:xfrm>
            <a:off x="2339975" y="2852738"/>
            <a:ext cx="4895850" cy="2232025"/>
          </a:xfrm>
        </p:spPr>
        <p:txBody>
          <a:bodyPr/>
          <a:lstStyle/>
          <a:p>
            <a:pPr>
              <a:lnSpc>
                <a:spcPct val="120000"/>
              </a:lnSpc>
            </a:pPr>
            <a:r>
              <a:rPr lang="zh-CN" altLang="en-US" dirty="0">
                <a:hlinkClick r:id="rId4" action="ppaction://hlinksldjump"/>
              </a:rPr>
              <a:t>网络体系结构的概念</a:t>
            </a:r>
            <a:endParaRPr lang="zh-CN" altLang="en-US" dirty="0"/>
          </a:p>
          <a:p>
            <a:pPr>
              <a:lnSpc>
                <a:spcPct val="120000"/>
              </a:lnSpc>
            </a:pPr>
            <a:endParaRPr lang="zh-CN" altLang="en-US" dirty="0"/>
          </a:p>
          <a:p>
            <a:pPr>
              <a:lnSpc>
                <a:spcPct val="120000"/>
              </a:lnSpc>
            </a:pPr>
            <a:r>
              <a:rPr lang="zh-CN" altLang="en-US" dirty="0">
                <a:hlinkClick r:id="rId5" action="ppaction://hlinksldjump"/>
              </a:rPr>
              <a:t>常用网络体系结构</a:t>
            </a:r>
            <a:endParaRPr lang="zh-CN" altLang="en-US" dirty="0"/>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lstStyle/>
          <a:p>
            <a:r>
              <a:rPr lang="zh-CN" altLang="en-US">
                <a:latin typeface="宋体" pitchFamily="2" charset="-122"/>
              </a:rPr>
              <a:t>网络体系结构的概念</a:t>
            </a:r>
          </a:p>
        </p:txBody>
      </p:sp>
      <p:sp>
        <p:nvSpPr>
          <p:cNvPr id="3020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endParaRPr lang="en-US" altLang="zh-CN" sz="1200">
              <a:ea typeface="幼圆" pitchFamily="49" charset="-122"/>
            </a:endParaRPr>
          </a:p>
        </p:txBody>
      </p:sp>
      <p:sp>
        <p:nvSpPr>
          <p:cNvPr id="302086" name="Rectangle 6"/>
          <p:cNvSpPr>
            <a:spLocks noGrp="1" noChangeArrowheads="1"/>
          </p:cNvSpPr>
          <p:nvPr>
            <p:ph type="body" idx="1"/>
          </p:nvPr>
        </p:nvSpPr>
        <p:spPr>
          <a:xfrm>
            <a:off x="2771775" y="2205038"/>
            <a:ext cx="3527425" cy="3529012"/>
          </a:xfrm>
        </p:spPr>
        <p:txBody>
          <a:bodyPr/>
          <a:lstStyle/>
          <a:p>
            <a:pPr>
              <a:lnSpc>
                <a:spcPct val="200000"/>
              </a:lnSpc>
            </a:pPr>
            <a:r>
              <a:rPr lang="zh-CN" altLang="en-US" dirty="0">
                <a:hlinkClick r:id="rId5" action="ppaction://hlinksldjump"/>
              </a:rPr>
              <a:t>协议概念</a:t>
            </a:r>
            <a:endParaRPr lang="zh-CN" altLang="en-US" dirty="0"/>
          </a:p>
          <a:p>
            <a:pPr>
              <a:lnSpc>
                <a:spcPct val="200000"/>
              </a:lnSpc>
            </a:pPr>
            <a:r>
              <a:rPr lang="zh-CN" altLang="en-US" dirty="0">
                <a:hlinkClick r:id="rId6" action="ppaction://hlinksldjump"/>
              </a:rPr>
              <a:t>协议实现</a:t>
            </a:r>
            <a:endParaRPr lang="zh-CN" altLang="en-US" dirty="0"/>
          </a:p>
          <a:p>
            <a:pPr>
              <a:lnSpc>
                <a:spcPct val="200000"/>
              </a:lnSpc>
            </a:pPr>
            <a:r>
              <a:rPr lang="zh-CN" altLang="en-US" dirty="0">
                <a:hlinkClick r:id="rId7" action="ppaction://hlinksldjump"/>
              </a:rPr>
              <a:t>网络体系结构</a:t>
            </a:r>
            <a:endParaRPr lang="zh-CN" altLang="en-US" dirty="0"/>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ChangeArrowheads="1"/>
          </p:cNvSpPr>
          <p:nvPr>
            <p:ph type="title"/>
          </p:nvPr>
        </p:nvSpPr>
        <p:spPr/>
        <p:txBody>
          <a:bodyPr/>
          <a:lstStyle/>
          <a:p>
            <a:r>
              <a:rPr lang="zh-CN" altLang="en-US"/>
              <a:t>协议概念</a:t>
            </a:r>
          </a:p>
        </p:txBody>
      </p:sp>
      <p:sp>
        <p:nvSpPr>
          <p:cNvPr id="2867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
        <p:nvSpPr>
          <p:cNvPr id="286726" name="Rectangle 6"/>
          <p:cNvSpPr>
            <a:spLocks noChangeArrowheads="1"/>
          </p:cNvSpPr>
          <p:nvPr/>
        </p:nvSpPr>
        <p:spPr bwMode="auto">
          <a:xfrm>
            <a:off x="683568" y="1628800"/>
            <a:ext cx="5112568"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44500" indent="-444500">
              <a:buClr>
                <a:srgbClr val="000000"/>
              </a:buClr>
              <a:buChar char="@"/>
              <a:defRPr kumimoji="1" sz="3200" b="1">
                <a:solidFill>
                  <a:srgbClr val="000000"/>
                </a:solidFill>
                <a:latin typeface="Arial" charset="0"/>
                <a:ea typeface="华文楷体" pitchFamily="2" charset="-122"/>
              </a:defRPr>
            </a:lvl1pPr>
            <a:lvl2pPr marL="909638" indent="-285750">
              <a:buSzPct val="55000"/>
              <a:buBlip>
                <a:blip r:embed="rId6"/>
              </a:buBlip>
              <a:defRPr kumimoji="1" sz="2800" b="1">
                <a:solidFill>
                  <a:srgbClr val="000000"/>
                </a:solidFill>
                <a:latin typeface="Arial" charset="0"/>
                <a:ea typeface="华文楷体" pitchFamily="2" charset="-122"/>
              </a:defRPr>
            </a:lvl2pPr>
            <a:lvl3pPr marL="1317625" indent="-228600">
              <a:buSzPct val="65000"/>
              <a:buBlip>
                <a:blip r:embed="rId7"/>
              </a:buBlip>
              <a:defRPr kumimoji="1" sz="2400" b="1">
                <a:solidFill>
                  <a:srgbClr val="000000"/>
                </a:solidFill>
                <a:latin typeface="Arial" charset="0"/>
                <a:ea typeface="华文楷体" pitchFamily="2" charset="-122"/>
              </a:defRPr>
            </a:lvl3pPr>
            <a:lvl4pPr marL="1725613" indent="-228600">
              <a:buSzPct val="85000"/>
              <a:buChar char="w"/>
              <a:defRPr kumimoji="1" sz="2000" b="1">
                <a:solidFill>
                  <a:srgbClr val="000000"/>
                </a:solidFill>
                <a:latin typeface="Arial" charset="0"/>
                <a:ea typeface="华文楷体" pitchFamily="2" charset="-122"/>
              </a:defRPr>
            </a:lvl4pPr>
            <a:lvl5pPr marL="2133600" indent="-228600">
              <a:buSzPct val="80000"/>
              <a:buChar char="§"/>
              <a:defRPr kumimoji="1" b="1">
                <a:solidFill>
                  <a:srgbClr val="000000"/>
                </a:solidFill>
                <a:latin typeface="Arial" charset="0"/>
                <a:ea typeface="华文楷体" pitchFamily="2" charset="-122"/>
              </a:defRPr>
            </a:lvl5pPr>
            <a:lvl6pPr marL="25908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30480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5052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9624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spcBef>
                <a:spcPts val="0"/>
              </a:spcBef>
            </a:pPr>
            <a:r>
              <a:rPr lang="zh-CN" altLang="en-US" sz="2400" dirty="0" smtClean="0">
                <a:solidFill>
                  <a:srgbClr val="FF0000"/>
                </a:solidFill>
                <a:effectLst>
                  <a:outerShdw blurRad="38100" dist="38100" dir="2700000" algn="tl">
                    <a:srgbClr val="C0C0C0"/>
                  </a:outerShdw>
                </a:effectLst>
              </a:rPr>
              <a:t>网络协议（</a:t>
            </a:r>
            <a:r>
              <a:rPr lang="en-US" altLang="zh-CN" sz="2400" dirty="0" smtClean="0">
                <a:solidFill>
                  <a:srgbClr val="FF0000"/>
                </a:solidFill>
                <a:effectLst>
                  <a:outerShdw blurRad="38100" dist="38100" dir="2700000" algn="tl">
                    <a:srgbClr val="C0C0C0"/>
                  </a:outerShdw>
                </a:effectLst>
              </a:rPr>
              <a:t>network protocol</a:t>
            </a:r>
            <a:r>
              <a:rPr lang="zh-CN" altLang="en-US" sz="2400" dirty="0" smtClean="0">
                <a:solidFill>
                  <a:srgbClr val="FF0000"/>
                </a:solidFill>
                <a:effectLst>
                  <a:outerShdw blurRad="38100" dist="38100" dir="2700000" algn="tl">
                    <a:srgbClr val="C0C0C0"/>
                  </a:outerShdw>
                </a:effectLst>
              </a:rPr>
              <a:t>）</a:t>
            </a:r>
            <a:endParaRPr lang="en-US" altLang="zh-CN" sz="2400" dirty="0" smtClean="0">
              <a:solidFill>
                <a:srgbClr val="FF0000"/>
              </a:solidFill>
              <a:effectLst>
                <a:outerShdw blurRad="38100" dist="38100" dir="2700000" algn="tl">
                  <a:srgbClr val="C0C0C0"/>
                </a:outerShdw>
              </a:effectLst>
            </a:endParaRPr>
          </a:p>
          <a:p>
            <a:pPr lvl="1">
              <a:spcBef>
                <a:spcPts val="0"/>
              </a:spcBef>
            </a:pPr>
            <a:r>
              <a:rPr lang="zh-CN" altLang="en-US" sz="2400" dirty="0" smtClean="0"/>
              <a:t>简称</a:t>
            </a:r>
            <a:r>
              <a:rPr lang="zh-CN" altLang="en-US" sz="2400" dirty="0" smtClean="0">
                <a:solidFill>
                  <a:srgbClr val="0000FF"/>
                </a:solidFill>
              </a:rPr>
              <a:t>协议</a:t>
            </a:r>
            <a:r>
              <a:rPr lang="zh-CN" altLang="en-US" sz="2400" dirty="0"/>
              <a:t>，是为进行网络中的数据交换而建立的规则、标准或约定的</a:t>
            </a:r>
            <a:r>
              <a:rPr lang="zh-CN" altLang="en-US" sz="2400" dirty="0" smtClean="0"/>
              <a:t>集合</a:t>
            </a:r>
            <a:endParaRPr lang="en-US" altLang="zh-CN" sz="2400" dirty="0" smtClean="0"/>
          </a:p>
          <a:p>
            <a:pPr lvl="1">
              <a:spcBef>
                <a:spcPts val="0"/>
              </a:spcBef>
            </a:pPr>
            <a:r>
              <a:rPr lang="zh-CN" altLang="en-US" sz="2400" dirty="0"/>
              <a:t>通信双方需要共同遵守，互相理解</a:t>
            </a:r>
          </a:p>
          <a:p>
            <a:pPr>
              <a:spcBef>
                <a:spcPts val="0"/>
              </a:spcBef>
            </a:pPr>
            <a:r>
              <a:rPr lang="zh-CN" altLang="en-US" sz="2400" dirty="0" smtClean="0">
                <a:solidFill>
                  <a:srgbClr val="FF0000"/>
                </a:solidFill>
                <a:effectLst>
                  <a:outerShdw blurRad="38100" dist="38100" dir="2700000" algn="tl">
                    <a:srgbClr val="C0C0C0"/>
                  </a:outerShdw>
                </a:effectLst>
              </a:rPr>
              <a:t>三要素</a:t>
            </a:r>
            <a:endParaRPr lang="en-US" altLang="zh-CN" sz="2400" dirty="0" smtClean="0">
              <a:solidFill>
                <a:srgbClr val="FF0000"/>
              </a:solidFill>
              <a:effectLst>
                <a:outerShdw blurRad="38100" dist="38100" dir="2700000" algn="tl">
                  <a:srgbClr val="C0C0C0"/>
                </a:outerShdw>
              </a:effectLst>
            </a:endParaRPr>
          </a:p>
          <a:p>
            <a:pPr lvl="1">
              <a:spcBef>
                <a:spcPts val="0"/>
              </a:spcBef>
            </a:pPr>
            <a:r>
              <a:rPr lang="zh-CN" altLang="en-US" sz="2400" dirty="0" smtClean="0">
                <a:solidFill>
                  <a:srgbClr val="0000FF"/>
                </a:solidFill>
                <a:effectLst>
                  <a:outerShdw blurRad="38100" dist="38100" dir="2700000" algn="tl">
                    <a:srgbClr val="C0C0C0"/>
                  </a:outerShdw>
                </a:effectLst>
              </a:rPr>
              <a:t>语法</a:t>
            </a:r>
            <a:r>
              <a:rPr lang="zh-CN" altLang="en-US" sz="2400" dirty="0"/>
              <a:t>：规定传输数据的格式（如何讲</a:t>
            </a:r>
            <a:r>
              <a:rPr lang="zh-CN" altLang="en-US" sz="2400" dirty="0" smtClean="0"/>
              <a:t>） </a:t>
            </a:r>
            <a:endParaRPr lang="zh-CN" altLang="en-US" sz="2400" dirty="0"/>
          </a:p>
          <a:p>
            <a:pPr lvl="1">
              <a:spcBef>
                <a:spcPts val="0"/>
              </a:spcBef>
            </a:pPr>
            <a:r>
              <a:rPr lang="zh-CN" altLang="en-US" sz="2400" dirty="0">
                <a:solidFill>
                  <a:srgbClr val="0000FF"/>
                </a:solidFill>
                <a:effectLst>
                  <a:outerShdw blurRad="38100" dist="38100" dir="2700000" algn="tl">
                    <a:srgbClr val="C0C0C0"/>
                  </a:outerShdw>
                </a:effectLst>
              </a:rPr>
              <a:t>语义</a:t>
            </a:r>
            <a:r>
              <a:rPr lang="zh-CN" altLang="en-US" sz="2400" dirty="0"/>
              <a:t>：规定所要完成的功能（讲什么</a:t>
            </a:r>
            <a:r>
              <a:rPr lang="zh-CN" altLang="en-US" sz="2400" dirty="0" smtClean="0"/>
              <a:t>） </a:t>
            </a:r>
            <a:endParaRPr lang="zh-CN" altLang="en-US" sz="2400" dirty="0"/>
          </a:p>
          <a:p>
            <a:pPr lvl="1">
              <a:spcBef>
                <a:spcPts val="0"/>
              </a:spcBef>
            </a:pPr>
            <a:r>
              <a:rPr lang="zh-CN" altLang="en-US" sz="2400" dirty="0">
                <a:solidFill>
                  <a:srgbClr val="0000FF"/>
                </a:solidFill>
                <a:effectLst>
                  <a:outerShdw blurRad="38100" dist="38100" dir="2700000" algn="tl">
                    <a:srgbClr val="C0C0C0"/>
                  </a:outerShdw>
                </a:effectLst>
              </a:rPr>
              <a:t>同步（时序）</a:t>
            </a:r>
            <a:r>
              <a:rPr lang="zh-CN" altLang="en-US" sz="2400" dirty="0"/>
              <a:t>：规定各种操作的顺序（双方讲话的顺序</a:t>
            </a:r>
            <a:r>
              <a:rPr lang="zh-CN" altLang="en-US" sz="2400" dirty="0" smtClean="0"/>
              <a:t>） </a:t>
            </a:r>
            <a:endParaRPr lang="zh-CN" altLang="en-US" sz="2400" dirty="0"/>
          </a:p>
        </p:txBody>
      </p:sp>
      <p:sp>
        <p:nvSpPr>
          <p:cNvPr id="286727"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grpSp>
        <p:nvGrpSpPr>
          <p:cNvPr id="8" name="组合 7"/>
          <p:cNvGrpSpPr/>
          <p:nvPr/>
        </p:nvGrpSpPr>
        <p:grpSpPr>
          <a:xfrm>
            <a:off x="5940152" y="2174435"/>
            <a:ext cx="2943225" cy="3810635"/>
            <a:chOff x="12555" y="3149"/>
            <a:chExt cx="4635" cy="6001"/>
          </a:xfrm>
          <a:effectLst>
            <a:outerShdw blurRad="50800" dist="38100" dir="2700000" algn="tl" rotWithShape="0">
              <a:prstClr val="black">
                <a:alpha val="40000"/>
              </a:prstClr>
            </a:outerShdw>
          </a:effectLst>
        </p:grpSpPr>
        <p:sp>
          <p:nvSpPr>
            <p:cNvPr id="9" name="圆角矩形 8"/>
            <p:cNvSpPr/>
            <p:nvPr/>
          </p:nvSpPr>
          <p:spPr>
            <a:xfrm>
              <a:off x="12555" y="5593"/>
              <a:ext cx="1913" cy="1119"/>
            </a:xfrm>
            <a:prstGeom prst="roundRect">
              <a:avLst/>
            </a:prstGeom>
            <a:solidFill>
              <a:schemeClr val="bg1"/>
            </a:solidFill>
            <a:ln w="47625" cmpd="sng">
              <a:solidFill>
                <a:schemeClr val="accent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网络协议</a:t>
              </a:r>
            </a:p>
            <a:p>
              <a:pPr algn="ctr"/>
              <a:r>
                <a:rPr lang="zh-CN" altLang="en-US" sz="1600" dirty="0">
                  <a:solidFill>
                    <a:schemeClr val="tx1"/>
                  </a:solidFill>
                  <a:latin typeface="微软雅黑" panose="020B0503020204020204" pitchFamily="34" charset="-122"/>
                  <a:ea typeface="微软雅黑" panose="020B0503020204020204" pitchFamily="34" charset="-122"/>
                </a:rPr>
                <a:t>设计目的</a:t>
              </a:r>
            </a:p>
          </p:txBody>
        </p:sp>
        <p:sp>
          <p:nvSpPr>
            <p:cNvPr id="10" name="圆角矩形 9"/>
            <p:cNvSpPr/>
            <p:nvPr/>
          </p:nvSpPr>
          <p:spPr>
            <a:xfrm>
              <a:off x="15384" y="3149"/>
              <a:ext cx="1806" cy="750"/>
            </a:xfrm>
            <a:prstGeom prst="roundRect">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微软雅黑" panose="020B0503020204020204" pitchFamily="34" charset="-122"/>
                  <a:ea typeface="微软雅黑" panose="020B0503020204020204" pitchFamily="34" charset="-122"/>
                </a:rPr>
                <a:t>可靠性</a:t>
              </a:r>
            </a:p>
          </p:txBody>
        </p:sp>
        <p:sp>
          <p:nvSpPr>
            <p:cNvPr id="11" name="圆角矩形 10"/>
            <p:cNvSpPr/>
            <p:nvPr/>
          </p:nvSpPr>
          <p:spPr>
            <a:xfrm>
              <a:off x="15384" y="4443"/>
              <a:ext cx="1806" cy="750"/>
            </a:xfrm>
            <a:prstGeom prst="roundRect">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tx1"/>
                  </a:solidFill>
                  <a:latin typeface="微软雅黑" panose="020B0503020204020204" pitchFamily="34" charset="-122"/>
                  <a:ea typeface="微软雅黑" panose="020B0503020204020204" pitchFamily="34" charset="-122"/>
                </a:rPr>
                <a:t>资源分配</a:t>
              </a:r>
            </a:p>
          </p:txBody>
        </p:sp>
        <p:sp>
          <p:nvSpPr>
            <p:cNvPr id="12" name="圆角矩形 11"/>
            <p:cNvSpPr/>
            <p:nvPr/>
          </p:nvSpPr>
          <p:spPr>
            <a:xfrm>
              <a:off x="15384" y="5762"/>
              <a:ext cx="1806" cy="750"/>
            </a:xfrm>
            <a:prstGeom prst="roundRect">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拥塞问题</a:t>
              </a:r>
            </a:p>
          </p:txBody>
        </p:sp>
        <p:sp>
          <p:nvSpPr>
            <p:cNvPr id="13" name="圆角矩形 12"/>
            <p:cNvSpPr/>
            <p:nvPr/>
          </p:nvSpPr>
          <p:spPr>
            <a:xfrm>
              <a:off x="15384" y="7081"/>
              <a:ext cx="1806" cy="750"/>
            </a:xfrm>
            <a:prstGeom prst="roundRect">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自适应性</a:t>
              </a:r>
            </a:p>
          </p:txBody>
        </p:sp>
        <p:sp>
          <p:nvSpPr>
            <p:cNvPr id="14" name="圆角矩形 13"/>
            <p:cNvSpPr/>
            <p:nvPr/>
          </p:nvSpPr>
          <p:spPr>
            <a:xfrm>
              <a:off x="15384" y="8400"/>
              <a:ext cx="1806" cy="750"/>
            </a:xfrm>
            <a:prstGeom prst="roundRect">
              <a:avLst/>
            </a:prstGeom>
            <a:solidFill>
              <a:schemeClr val="bg1"/>
            </a:solid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安全问题</a:t>
              </a:r>
            </a:p>
          </p:txBody>
        </p:sp>
        <p:sp>
          <p:nvSpPr>
            <p:cNvPr id="15" name="左大括号 14"/>
            <p:cNvSpPr/>
            <p:nvPr/>
          </p:nvSpPr>
          <p:spPr>
            <a:xfrm>
              <a:off x="14592" y="3506"/>
              <a:ext cx="697" cy="5266"/>
            </a:xfrm>
            <a:prstGeom prst="leftBrace">
              <a:avLst>
                <a:gd name="adj1" fmla="val 60488"/>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ChangeArrowheads="1"/>
          </p:cNvSpPr>
          <p:nvPr>
            <p:ph type="title"/>
          </p:nvPr>
        </p:nvSpPr>
        <p:spPr/>
        <p:txBody>
          <a:bodyPr/>
          <a:lstStyle/>
          <a:p>
            <a:r>
              <a:rPr lang="zh-CN" altLang="en-US"/>
              <a:t>协议概念的理解</a:t>
            </a:r>
          </a:p>
        </p:txBody>
      </p:sp>
      <p:sp>
        <p:nvSpPr>
          <p:cNvPr id="43008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430089" name="Rectangle 9"/>
          <p:cNvSpPr>
            <a:spLocks noChangeArrowheads="1"/>
          </p:cNvSpPr>
          <p:nvPr/>
        </p:nvSpPr>
        <p:spPr bwMode="auto">
          <a:xfrm>
            <a:off x="0" y="25193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graphicFrame>
        <p:nvGraphicFramePr>
          <p:cNvPr id="430088" name="Object 8"/>
          <p:cNvGraphicFramePr>
            <a:graphicFrameLocks noChangeAspect="1"/>
          </p:cNvGraphicFramePr>
          <p:nvPr/>
        </p:nvGraphicFramePr>
        <p:xfrm>
          <a:off x="1116013" y="1844675"/>
          <a:ext cx="7345362" cy="4454525"/>
        </p:xfrm>
        <a:graphic>
          <a:graphicData uri="http://schemas.openxmlformats.org/presentationml/2006/ole">
            <mc:AlternateContent xmlns:mc="http://schemas.openxmlformats.org/markup-compatibility/2006">
              <mc:Choice xmlns:v="urn:schemas-microsoft-com:vml" Requires="v">
                <p:oleObj spid="_x0000_s430178" name="Visio" r:id="rId4" imgW="4996815" imgH="3027807" progId="Visio.Drawing.11">
                  <p:embed/>
                </p:oleObj>
              </mc:Choice>
              <mc:Fallback>
                <p:oleObj name="Visio" r:id="rId4" imgW="4996815" imgH="3027807" progId="Visio.Drawing.11">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6013" y="1844675"/>
                        <a:ext cx="7345362" cy="445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0090" name="Text Box 10"/>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6" action="ppaction://hlinksldjump"/>
              </a:rPr>
              <a:t>本章内容</a:t>
            </a:r>
            <a:r>
              <a:rPr lang="en-US" altLang="zh-CN" sz="1200">
                <a:ea typeface="幼圆" pitchFamily="49" charset="-122"/>
              </a:rPr>
              <a:t>&gt;&gt;</a:t>
            </a:r>
            <a:r>
              <a:rPr lang="zh-CN" altLang="en-US" sz="1200">
                <a:ea typeface="幼圆" pitchFamily="49" charset="-122"/>
                <a:hlinkClick r:id="rId7" action="ppaction://hlinksldjump"/>
              </a:rPr>
              <a:t>计算机网络的体系结构</a:t>
            </a:r>
            <a:r>
              <a:rPr lang="en-US" altLang="zh-CN" sz="1200">
                <a:ea typeface="幼圆" pitchFamily="49" charset="-122"/>
              </a:rPr>
              <a:t>&gt;&gt;</a:t>
            </a:r>
            <a:r>
              <a:rPr lang="zh-CN" altLang="zh-CN" sz="1200">
                <a:ea typeface="幼圆" pitchFamily="49" charset="-122"/>
                <a:hlinkClick r:id="rId8" action="ppaction://hlinksldjump"/>
              </a:rPr>
              <a:t>网络体系结构的概念</a:t>
            </a:r>
            <a:endParaRPr lang="en-US" altLang="zh-CN" sz="1200">
              <a:ea typeface="幼圆" pitchFamily="49" charset="-122"/>
            </a:endParaRPr>
          </a:p>
        </p:txBody>
      </p:sp>
    </p:spTree>
  </p:cSld>
  <p:clrMapOvr>
    <a:masterClrMapping/>
  </p:clrMapOvr>
  <p:transition spd="slow">
    <p:random/>
    <p:sndAc>
      <p:stSnd>
        <p:snd r:embed="rId3" name="camera.wav"/>
      </p:stSnd>
    </p:sndAc>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p:txBody>
          <a:bodyPr/>
          <a:lstStyle/>
          <a:p>
            <a:r>
              <a:rPr lang="zh-CN" altLang="en-US"/>
              <a:t>协议设计</a:t>
            </a:r>
          </a:p>
        </p:txBody>
      </p:sp>
      <p:sp>
        <p:nvSpPr>
          <p:cNvPr id="287750" name="Rectangle 6"/>
          <p:cNvSpPr>
            <a:spLocks noGrp="1" noChangeArrowheads="1"/>
          </p:cNvSpPr>
          <p:nvPr>
            <p:ph type="body" sz="half" idx="1"/>
          </p:nvPr>
        </p:nvSpPr>
        <p:spPr>
          <a:xfrm>
            <a:off x="755650" y="1844675"/>
            <a:ext cx="3762375" cy="4314825"/>
          </a:xfrm>
        </p:spPr>
        <p:txBody>
          <a:bodyPr/>
          <a:lstStyle/>
          <a:p>
            <a:pPr marL="0" indent="0">
              <a:lnSpc>
                <a:spcPct val="140000"/>
              </a:lnSpc>
              <a:buFont typeface="Wingdings" pitchFamily="2" charset="2"/>
              <a:buNone/>
            </a:pPr>
            <a:r>
              <a:rPr lang="zh-CN" altLang="en-US" sz="2800"/>
              <a:t>       设计网络协议是一个十分复杂的系统，而工程设计中对复杂的系统常采用</a:t>
            </a:r>
            <a:r>
              <a:rPr lang="zh-CN" altLang="en-US" sz="2800">
                <a:solidFill>
                  <a:srgbClr val="FF0000"/>
                </a:solidFill>
              </a:rPr>
              <a:t>结构化设计方法</a:t>
            </a:r>
            <a:r>
              <a:rPr lang="zh-CN" altLang="en-US" sz="2800"/>
              <a:t>（</a:t>
            </a:r>
            <a:r>
              <a:rPr lang="zh-CN" altLang="en-US" sz="2800">
                <a:solidFill>
                  <a:srgbClr val="0000FF"/>
                </a:solidFill>
              </a:rPr>
              <a:t>划分层次</a:t>
            </a:r>
            <a:r>
              <a:rPr lang="zh-CN" altLang="en-US" sz="2800"/>
              <a:t>），计算机网络的设计也可以借鉴。</a:t>
            </a:r>
          </a:p>
        </p:txBody>
      </p:sp>
      <p:grpSp>
        <p:nvGrpSpPr>
          <p:cNvPr id="287770" name="Group 26"/>
          <p:cNvGrpSpPr>
            <a:grpSpLocks/>
          </p:cNvGrpSpPr>
          <p:nvPr/>
        </p:nvGrpSpPr>
        <p:grpSpPr bwMode="auto">
          <a:xfrm>
            <a:off x="4787900" y="1989138"/>
            <a:ext cx="4105275" cy="4105275"/>
            <a:chOff x="3017" y="1402"/>
            <a:chExt cx="2586" cy="2586"/>
          </a:xfrm>
        </p:grpSpPr>
        <p:sp>
          <p:nvSpPr>
            <p:cNvPr id="287764" name="Oval 20"/>
            <p:cNvSpPr>
              <a:spLocks noChangeArrowheads="1"/>
            </p:cNvSpPr>
            <p:nvPr/>
          </p:nvSpPr>
          <p:spPr bwMode="auto">
            <a:xfrm>
              <a:off x="3017" y="1402"/>
              <a:ext cx="2586" cy="2586"/>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87765" name="Oval 21"/>
            <p:cNvSpPr>
              <a:spLocks noChangeArrowheads="1"/>
            </p:cNvSpPr>
            <p:nvPr/>
          </p:nvSpPr>
          <p:spPr bwMode="auto">
            <a:xfrm>
              <a:off x="3304" y="1679"/>
              <a:ext cx="2042" cy="2042"/>
            </a:xfrm>
            <a:prstGeom prst="ellipse">
              <a:avLst/>
            </a:prstGeom>
            <a:solidFill>
              <a:srgbClr val="008000"/>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87766" name="Oval 22"/>
            <p:cNvSpPr>
              <a:spLocks noChangeArrowheads="1"/>
            </p:cNvSpPr>
            <p:nvPr/>
          </p:nvSpPr>
          <p:spPr bwMode="auto">
            <a:xfrm>
              <a:off x="3544" y="1917"/>
              <a:ext cx="1566" cy="1566"/>
            </a:xfrm>
            <a:prstGeom prst="ellipse">
              <a:avLst/>
            </a:prstGeom>
            <a:solidFill>
              <a:schemeClr val="accent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87762" name="Oval 18"/>
            <p:cNvSpPr>
              <a:spLocks noChangeArrowheads="1"/>
            </p:cNvSpPr>
            <p:nvPr/>
          </p:nvSpPr>
          <p:spPr bwMode="auto">
            <a:xfrm>
              <a:off x="3785" y="2162"/>
              <a:ext cx="1089" cy="1089"/>
            </a:xfrm>
            <a:prstGeom prst="ellipse">
              <a:avLst/>
            </a:prstGeom>
            <a:solidFill>
              <a:schemeClr val="folHlink"/>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87761" name="Oval 17"/>
            <p:cNvSpPr>
              <a:spLocks noChangeArrowheads="1"/>
            </p:cNvSpPr>
            <p:nvPr/>
          </p:nvSpPr>
          <p:spPr bwMode="auto">
            <a:xfrm>
              <a:off x="4059" y="2432"/>
              <a:ext cx="545" cy="545"/>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287767" name="Text Box 23"/>
            <p:cNvSpPr txBox="1">
              <a:spLocks noChangeArrowheads="1"/>
            </p:cNvSpPr>
            <p:nvPr/>
          </p:nvSpPr>
          <p:spPr bwMode="auto">
            <a:xfrm>
              <a:off x="4067" y="2184"/>
              <a:ext cx="59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solidFill>
                    <a:srgbClr val="FFFF00"/>
                  </a:solidFill>
                  <a:latin typeface="Arial" charset="0"/>
                  <a:ea typeface="楷体_GB2312" pitchFamily="49" charset="-122"/>
                </a:rPr>
                <a:t>n-1</a:t>
              </a:r>
              <a:r>
                <a:rPr lang="zh-CN" altLang="en-US" sz="2000" b="1">
                  <a:solidFill>
                    <a:srgbClr val="FFFF00"/>
                  </a:solidFill>
                  <a:latin typeface="Arial" charset="0"/>
                  <a:ea typeface="楷体_GB2312" pitchFamily="49" charset="-122"/>
                </a:rPr>
                <a:t>层</a:t>
              </a:r>
            </a:p>
          </p:txBody>
        </p:sp>
        <p:sp>
          <p:nvSpPr>
            <p:cNvPr id="287768" name="Text Box 24"/>
            <p:cNvSpPr txBox="1">
              <a:spLocks noChangeArrowheads="1"/>
            </p:cNvSpPr>
            <p:nvPr/>
          </p:nvSpPr>
          <p:spPr bwMode="auto">
            <a:xfrm>
              <a:off x="4035" y="1917"/>
              <a:ext cx="59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solidFill>
                    <a:srgbClr val="FF0000"/>
                  </a:solidFill>
                  <a:latin typeface="Arial" charset="0"/>
                  <a:ea typeface="楷体_GB2312" pitchFamily="49" charset="-122"/>
                </a:rPr>
                <a:t>n</a:t>
              </a:r>
              <a:r>
                <a:rPr lang="zh-CN" altLang="en-US" sz="2000" b="1">
                  <a:solidFill>
                    <a:srgbClr val="FF0000"/>
                  </a:solidFill>
                  <a:latin typeface="Arial" charset="0"/>
                  <a:ea typeface="楷体_GB2312" pitchFamily="49" charset="-122"/>
                </a:rPr>
                <a:t>层</a:t>
              </a:r>
            </a:p>
          </p:txBody>
        </p:sp>
        <p:sp>
          <p:nvSpPr>
            <p:cNvPr id="287769" name="Text Box 25"/>
            <p:cNvSpPr txBox="1">
              <a:spLocks noChangeArrowheads="1"/>
            </p:cNvSpPr>
            <p:nvPr/>
          </p:nvSpPr>
          <p:spPr bwMode="auto">
            <a:xfrm>
              <a:off x="4043" y="1685"/>
              <a:ext cx="59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en-US" altLang="zh-CN" sz="2000" b="1">
                  <a:solidFill>
                    <a:schemeClr val="bg1"/>
                  </a:solidFill>
                  <a:latin typeface="Arial" charset="0"/>
                  <a:ea typeface="楷体_GB2312" pitchFamily="49" charset="-122"/>
                </a:rPr>
                <a:t>n+1</a:t>
              </a:r>
              <a:r>
                <a:rPr lang="zh-CN" altLang="en-US" sz="2000" b="1">
                  <a:solidFill>
                    <a:schemeClr val="bg1"/>
                  </a:solidFill>
                  <a:latin typeface="Arial" charset="0"/>
                  <a:ea typeface="楷体_GB2312" pitchFamily="49" charset="-122"/>
                </a:rPr>
                <a:t>层</a:t>
              </a:r>
            </a:p>
          </p:txBody>
        </p:sp>
      </p:grpSp>
      <p:sp>
        <p:nvSpPr>
          <p:cNvPr id="287771" name="Text Box 2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
        <p:nvSpPr>
          <p:cNvPr id="287772" name="Text Box 2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8" name="Rectangle 6"/>
          <p:cNvSpPr>
            <a:spLocks noGrp="1" noChangeArrowheads="1"/>
          </p:cNvSpPr>
          <p:nvPr>
            <p:ph type="title"/>
          </p:nvPr>
        </p:nvSpPr>
        <p:spPr/>
        <p:txBody>
          <a:bodyPr/>
          <a:lstStyle/>
          <a:p>
            <a:r>
              <a:rPr lang="zh-CN" altLang="en-US"/>
              <a:t>协议分层设计</a:t>
            </a:r>
          </a:p>
        </p:txBody>
      </p:sp>
      <p:sp>
        <p:nvSpPr>
          <p:cNvPr id="289807" name="Text Box 1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sp>
        <p:nvSpPr>
          <p:cNvPr id="289812" name="Text Box 20"/>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en-US" altLang="zh-CN" sz="1200">
                <a:ea typeface="幼圆" pitchFamily="49" charset="-122"/>
              </a:rPr>
              <a:t>&gt;&gt;</a:t>
            </a:r>
            <a:r>
              <a:rPr lang="zh-CN" altLang="en-US" sz="1200">
                <a:ea typeface="幼圆" pitchFamily="49" charset="-122"/>
                <a:hlinkClick r:id="rId5" action="ppaction://hlinksldjump"/>
              </a:rPr>
              <a:t>计算机网络的体系结构</a:t>
            </a:r>
            <a:r>
              <a:rPr lang="en-US" altLang="zh-CN" sz="1200">
                <a:ea typeface="幼圆" pitchFamily="49" charset="-122"/>
              </a:rPr>
              <a:t>&gt;&gt;</a:t>
            </a:r>
            <a:r>
              <a:rPr lang="zh-CN" altLang="zh-CN" sz="1200">
                <a:ea typeface="幼圆" pitchFamily="49" charset="-122"/>
                <a:hlinkClick r:id="rId6" action="ppaction://hlinksldjump"/>
              </a:rPr>
              <a:t>网络体系结构的概念</a:t>
            </a:r>
            <a:endParaRPr lang="en-US" altLang="zh-CN" sz="1200">
              <a:ea typeface="幼圆" pitchFamily="49" charset="-122"/>
            </a:endParaRPr>
          </a:p>
        </p:txBody>
      </p:sp>
      <p:graphicFrame>
        <p:nvGraphicFramePr>
          <p:cNvPr id="289814" name="Object 22"/>
          <p:cNvGraphicFramePr>
            <a:graphicFrameLocks noGrp="1" noChangeAspect="1"/>
          </p:cNvGraphicFramePr>
          <p:nvPr>
            <p:ph idx="1"/>
            <p:extLst>
              <p:ext uri="{D42A27DB-BD31-4B8C-83A1-F6EECF244321}">
                <p14:modId xmlns:p14="http://schemas.microsoft.com/office/powerpoint/2010/main" val="2704897995"/>
              </p:ext>
            </p:extLst>
          </p:nvPr>
        </p:nvGraphicFramePr>
        <p:xfrm>
          <a:off x="1692275" y="1628775"/>
          <a:ext cx="6192838" cy="4686300"/>
        </p:xfrm>
        <a:graphic>
          <a:graphicData uri="http://schemas.openxmlformats.org/presentationml/2006/ole">
            <mc:AlternateContent xmlns:mc="http://schemas.openxmlformats.org/markup-compatibility/2006">
              <mc:Choice xmlns:v="urn:schemas-microsoft-com:vml" Requires="v">
                <p:oleObj spid="_x0000_s289904" name="Visio" r:id="rId7" imgW="4367022" imgH="3304794" progId="Visio.Drawing.11">
                  <p:embed/>
                </p:oleObj>
              </mc:Choice>
              <mc:Fallback>
                <p:oleObj name="Visio" r:id="rId7" imgW="4367022" imgH="3304794" progId="Visio.Drawing.11">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92275" y="1628775"/>
                        <a:ext cx="6192838"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TextBox 1"/>
          <p:cNvSpPr txBox="1"/>
          <p:nvPr/>
        </p:nvSpPr>
        <p:spPr>
          <a:xfrm>
            <a:off x="4225118" y="5445224"/>
            <a:ext cx="1296144" cy="400110"/>
          </a:xfrm>
          <a:prstGeom prst="rect">
            <a:avLst/>
          </a:prstGeom>
          <a:noFill/>
        </p:spPr>
        <p:txBody>
          <a:bodyPr wrap="square" rtlCol="0">
            <a:spAutoFit/>
          </a:bodyPr>
          <a:lstStyle/>
          <a:p>
            <a:pPr algn="ctr"/>
            <a:r>
              <a:rPr lang="zh-CN" altLang="en-US" sz="2000" b="1" dirty="0" smtClean="0">
                <a:solidFill>
                  <a:srgbClr val="FF0000"/>
                </a:solidFill>
                <a:effectLst>
                  <a:outerShdw blurRad="38100" dist="38100" dir="2700000" algn="tl">
                    <a:srgbClr val="000000">
                      <a:alpha val="43137"/>
                    </a:srgbClr>
                  </a:outerShdw>
                </a:effectLst>
              </a:rPr>
              <a:t>协议栈</a:t>
            </a:r>
            <a:endParaRPr lang="zh-CN" altLang="en-US" sz="2000" b="1" dirty="0">
              <a:solidFill>
                <a:srgbClr val="FF0000"/>
              </a:solidFill>
              <a:effectLst>
                <a:outerShdw blurRad="38100" dist="38100" dir="2700000" algn="tl">
                  <a:srgbClr val="000000">
                    <a:alpha val="43137"/>
                  </a:srgbClr>
                </a:outerShdw>
              </a:effectLst>
            </a:endParaRPr>
          </a:p>
        </p:txBody>
      </p:sp>
    </p:spTree>
  </p:cSld>
  <p:clrMapOvr>
    <a:masterClrMapping/>
  </p:clrMapOvr>
  <p:transition spd="slow">
    <p:random/>
    <p:sndAc>
      <p:stSnd>
        <p:snd r:embed="rId3" name="camera.wav"/>
      </p:stSnd>
    </p:sndAc>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p:txBody>
          <a:bodyPr/>
          <a:lstStyle/>
          <a:p>
            <a:r>
              <a:rPr lang="zh-CN" altLang="en-US"/>
              <a:t>分层设计后的数据传输</a:t>
            </a:r>
          </a:p>
        </p:txBody>
      </p:sp>
      <p:sp>
        <p:nvSpPr>
          <p:cNvPr id="292902" name="Text Box 38"/>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14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3</a:t>
            </a:r>
            <a:endParaRPr lang="en-US" altLang="zh-CN" sz="1200" dirty="0">
              <a:latin typeface="幼圆" pitchFamily="49" charset="-122"/>
              <a:ea typeface="幼圆" pitchFamily="49" charset="-122"/>
            </a:endParaRPr>
          </a:p>
        </p:txBody>
      </p:sp>
      <p:graphicFrame>
        <p:nvGraphicFramePr>
          <p:cNvPr id="292906" name="Object 42"/>
          <p:cNvGraphicFramePr>
            <a:graphicFrameLocks noGrp="1" noChangeAspect="1"/>
          </p:cNvGraphicFramePr>
          <p:nvPr>
            <p:ph idx="1"/>
          </p:nvPr>
        </p:nvGraphicFramePr>
        <p:xfrm>
          <a:off x="1403350" y="1700213"/>
          <a:ext cx="6769100" cy="4194175"/>
        </p:xfrm>
        <a:graphic>
          <a:graphicData uri="http://schemas.openxmlformats.org/presentationml/2006/ole">
            <mc:AlternateContent xmlns:mc="http://schemas.openxmlformats.org/markup-compatibility/2006">
              <mc:Choice xmlns:v="urn:schemas-microsoft-com:vml" Requires="v">
                <p:oleObj spid="_x0000_s293007" name="Visio" r:id="rId4" imgW="5371338" imgH="3328416" progId="Visio.Drawing.11">
                  <p:embed/>
                </p:oleObj>
              </mc:Choice>
              <mc:Fallback>
                <p:oleObj name="Visio" r:id="rId4" imgW="5371338" imgH="3328416" progId="Visio.Drawing.11">
                  <p:embed/>
                  <p:pic>
                    <p:nvPicPr>
                      <p:cNvPr id="0" name="Object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3350" y="1700213"/>
                        <a:ext cx="6769100" cy="4194175"/>
                      </a:xfrm>
                      <a:prstGeom prst="rect">
                        <a:avLst/>
                      </a:prstGeom>
                      <a:solidFill>
                        <a:srgbClr val="CCFFCC"/>
                      </a:solidFill>
                      <a:ln w="28575" cmpd="sng">
                        <a:solidFill>
                          <a:srgbClr val="FC0404"/>
                        </a:solidFill>
                        <a:miter lim="800000"/>
                        <a:headEnd/>
                        <a:tailEnd/>
                      </a:ln>
                      <a:effectLst>
                        <a:outerShdw dist="107763" dir="2700000" algn="ctr" rotWithShape="0">
                          <a:srgbClr val="808080">
                            <a:alpha val="50000"/>
                          </a:srgbClr>
                        </a:outerShdw>
                      </a:effectLst>
                    </p:spPr>
                  </p:pic>
                </p:oleObj>
              </mc:Fallback>
            </mc:AlternateContent>
          </a:graphicData>
        </a:graphic>
      </p:graphicFrame>
      <p:sp>
        <p:nvSpPr>
          <p:cNvPr id="292908" name="Rectangle 44"/>
          <p:cNvSpPr>
            <a:spLocks noChangeArrowheads="1"/>
          </p:cNvSpPr>
          <p:nvPr/>
        </p:nvSpPr>
        <p:spPr bwMode="auto">
          <a:xfrm>
            <a:off x="2195513" y="4102100"/>
            <a:ext cx="1728787" cy="3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800" b="1" dirty="0">
                <a:solidFill>
                  <a:srgbClr val="0000FF"/>
                </a:solidFill>
                <a:latin typeface="+mn-ea"/>
                <a:ea typeface="+mn-ea"/>
              </a:rPr>
              <a:t>发送端：封装</a:t>
            </a:r>
          </a:p>
        </p:txBody>
      </p:sp>
      <p:sp>
        <p:nvSpPr>
          <p:cNvPr id="292909" name="Text Box 4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6" action="ppaction://hlinksldjump"/>
              </a:rPr>
              <a:t>本章内容</a:t>
            </a:r>
            <a:r>
              <a:rPr lang="en-US" altLang="zh-CN" sz="1200">
                <a:ea typeface="幼圆" pitchFamily="49" charset="-122"/>
              </a:rPr>
              <a:t>&gt;&gt;</a:t>
            </a:r>
            <a:r>
              <a:rPr lang="zh-CN" altLang="en-US" sz="1200">
                <a:ea typeface="幼圆" pitchFamily="49" charset="-122"/>
                <a:hlinkClick r:id="rId7" action="ppaction://hlinksldjump"/>
              </a:rPr>
              <a:t>计算机网络的体系结构</a:t>
            </a:r>
            <a:r>
              <a:rPr lang="en-US" altLang="zh-CN" sz="1200">
                <a:ea typeface="幼圆" pitchFamily="49" charset="-122"/>
              </a:rPr>
              <a:t>&gt;&gt;</a:t>
            </a:r>
            <a:r>
              <a:rPr lang="zh-CN" altLang="zh-CN" sz="1200">
                <a:ea typeface="幼圆" pitchFamily="49" charset="-122"/>
                <a:hlinkClick r:id="rId8" action="ppaction://hlinksldjump"/>
              </a:rPr>
              <a:t>网络体系结构的概念</a:t>
            </a:r>
            <a:endParaRPr lang="en-US" altLang="zh-CN" sz="1200">
              <a:ea typeface="幼圆" pitchFamily="49" charset="-122"/>
            </a:endParaRPr>
          </a:p>
        </p:txBody>
      </p:sp>
      <p:sp>
        <p:nvSpPr>
          <p:cNvPr id="292910" name="Rectangle 46"/>
          <p:cNvSpPr>
            <a:spLocks noChangeArrowheads="1"/>
          </p:cNvSpPr>
          <p:nvPr/>
        </p:nvSpPr>
        <p:spPr bwMode="auto">
          <a:xfrm>
            <a:off x="5580063" y="4102100"/>
            <a:ext cx="1655762" cy="3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1800" b="1" dirty="0">
                <a:solidFill>
                  <a:srgbClr val="0000FF"/>
                </a:solidFill>
                <a:latin typeface="+mn-ea"/>
                <a:ea typeface="+mn-ea"/>
              </a:rPr>
              <a:t>接收端：解封</a:t>
            </a:r>
          </a:p>
        </p:txBody>
      </p:sp>
      <p:sp>
        <p:nvSpPr>
          <p:cNvPr id="292911" name="Text Box 47"/>
          <p:cNvSpPr txBox="1">
            <a:spLocks noChangeArrowheads="1"/>
          </p:cNvSpPr>
          <p:nvPr/>
        </p:nvSpPr>
        <p:spPr bwMode="auto">
          <a:xfrm>
            <a:off x="684213" y="5949950"/>
            <a:ext cx="8243887" cy="402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lvl1pPr marL="342900" indent="-342900">
              <a:spcBef>
                <a:spcPct val="0"/>
              </a:spcBef>
              <a:defRPr kumimoji="1" sz="2400">
                <a:solidFill>
                  <a:schemeClr val="tx1"/>
                </a:solidFill>
                <a:latin typeface="Times New Roman" pitchFamily="18" charset="0"/>
                <a:ea typeface="宋体" pitchFamily="2" charset="-122"/>
              </a:defRPr>
            </a:lvl1pPr>
            <a:lvl2pPr>
              <a:spcBef>
                <a:spcPct val="0"/>
              </a:spcBef>
              <a:defRPr kumimoji="1" sz="2400">
                <a:solidFill>
                  <a:schemeClr val="tx1"/>
                </a:solidFill>
                <a:latin typeface="Times New Roman" pitchFamily="18" charset="0"/>
                <a:ea typeface="宋体" pitchFamily="2" charset="-122"/>
              </a:defRPr>
            </a:lvl2pPr>
            <a:lvl3pPr>
              <a:spcBef>
                <a:spcPct val="0"/>
              </a:spcBef>
              <a:defRPr kumimoji="1" sz="2400">
                <a:solidFill>
                  <a:schemeClr val="tx1"/>
                </a:solidFill>
                <a:latin typeface="Times New Roman" pitchFamily="18" charset="0"/>
                <a:ea typeface="宋体" pitchFamily="2" charset="-122"/>
              </a:defRPr>
            </a:lvl3pPr>
            <a:lvl4pPr>
              <a:spcBef>
                <a:spcPct val="0"/>
              </a:spcBef>
              <a:defRPr kumimoji="1" sz="2400">
                <a:solidFill>
                  <a:schemeClr val="tx1"/>
                </a:solidFill>
                <a:latin typeface="Times New Roman" pitchFamily="18" charset="0"/>
                <a:ea typeface="宋体" pitchFamily="2" charset="-122"/>
              </a:defRPr>
            </a:lvl4pPr>
            <a:lvl5pPr>
              <a:spcBef>
                <a:spcPct val="0"/>
              </a:spcBef>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2000" b="1" dirty="0">
                <a:latin typeface="+mn-ea"/>
                <a:ea typeface="+mn-ea"/>
              </a:rPr>
              <a:t>概念上可认为通信是</a:t>
            </a:r>
            <a:r>
              <a:rPr lang="zh-CN" altLang="en-US" sz="2000" b="1" dirty="0">
                <a:solidFill>
                  <a:srgbClr val="FF0000"/>
                </a:solidFill>
                <a:latin typeface="+mn-ea"/>
                <a:ea typeface="+mn-ea"/>
              </a:rPr>
              <a:t>水平</a:t>
            </a:r>
            <a:r>
              <a:rPr lang="zh-CN" altLang="en-US" sz="2000" b="1" dirty="0">
                <a:latin typeface="+mn-ea"/>
                <a:ea typeface="+mn-ea"/>
              </a:rPr>
              <a:t>的，但事实上水平通信要依赖</a:t>
            </a:r>
            <a:r>
              <a:rPr lang="zh-CN" altLang="en-US" sz="2000" b="1" dirty="0">
                <a:solidFill>
                  <a:srgbClr val="FF0000"/>
                </a:solidFill>
                <a:latin typeface="+mn-ea"/>
                <a:ea typeface="+mn-ea"/>
              </a:rPr>
              <a:t>垂直通信</a:t>
            </a:r>
            <a:r>
              <a:rPr lang="zh-CN" altLang="en-US" sz="2000" b="1" dirty="0">
                <a:latin typeface="+mn-ea"/>
                <a:ea typeface="+mn-ea"/>
              </a:rPr>
              <a:t>来实现 </a:t>
            </a:r>
          </a:p>
        </p:txBody>
      </p:sp>
      <p:sp>
        <p:nvSpPr>
          <p:cNvPr id="292916" name="Line 52"/>
          <p:cNvSpPr>
            <a:spLocks noChangeShapeType="1"/>
          </p:cNvSpPr>
          <p:nvPr/>
        </p:nvSpPr>
        <p:spPr bwMode="auto">
          <a:xfrm>
            <a:off x="2124075" y="1773238"/>
            <a:ext cx="0" cy="3887787"/>
          </a:xfrm>
          <a:prstGeom prst="line">
            <a:avLst/>
          </a:prstGeom>
          <a:noFill/>
          <a:ln w="38100">
            <a:solidFill>
              <a:srgbClr val="0000FF"/>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92917" name="Line 53"/>
          <p:cNvSpPr>
            <a:spLocks noChangeShapeType="1"/>
          </p:cNvSpPr>
          <p:nvPr/>
        </p:nvSpPr>
        <p:spPr bwMode="auto">
          <a:xfrm>
            <a:off x="2124075" y="5661025"/>
            <a:ext cx="5976938" cy="0"/>
          </a:xfrm>
          <a:prstGeom prst="line">
            <a:avLst/>
          </a:prstGeom>
          <a:noFill/>
          <a:ln w="38100">
            <a:solidFill>
              <a:srgbClr val="0000FF"/>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292918" name="Line 54"/>
          <p:cNvSpPr>
            <a:spLocks noChangeShapeType="1"/>
          </p:cNvSpPr>
          <p:nvPr/>
        </p:nvSpPr>
        <p:spPr bwMode="auto">
          <a:xfrm flipV="1">
            <a:off x="8101013" y="1773238"/>
            <a:ext cx="0" cy="3887787"/>
          </a:xfrm>
          <a:prstGeom prst="line">
            <a:avLst/>
          </a:prstGeom>
          <a:noFill/>
          <a:ln w="38100">
            <a:solidFill>
              <a:srgbClr val="0000FF"/>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Tree>
  </p:cSld>
  <p:clrMapOvr>
    <a:masterClrMapping/>
  </p:clrMapOvr>
  <p:transition spd="slow">
    <p:random/>
    <p:sndAc>
      <p:stSnd>
        <p:snd r:embed="rId3"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2916"/>
                                        </p:tgtEl>
                                        <p:attrNameLst>
                                          <p:attrName>style.visibility</p:attrName>
                                        </p:attrNameLst>
                                      </p:cBhvr>
                                      <p:to>
                                        <p:strVal val="visible"/>
                                      </p:to>
                                    </p:set>
                                    <p:animEffect transition="in" filter="wipe(up)">
                                      <p:cBhvr>
                                        <p:cTn id="7" dur="3000"/>
                                        <p:tgtEl>
                                          <p:spTgt spid="292916"/>
                                        </p:tgtEl>
                                      </p:cBhvr>
                                    </p:animEffect>
                                  </p:childTnLst>
                                </p:cTn>
                              </p:par>
                            </p:childTnLst>
                          </p:cTn>
                        </p:par>
                        <p:par>
                          <p:cTn id="8" fill="hold" nodeType="afterGroup">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292908"/>
                                        </p:tgtEl>
                                        <p:attrNameLst>
                                          <p:attrName>style.visibility</p:attrName>
                                        </p:attrNameLst>
                                      </p:cBhvr>
                                      <p:to>
                                        <p:strVal val="visible"/>
                                      </p:to>
                                    </p:set>
                                    <p:animEffect transition="in" filter="fade">
                                      <p:cBhvr>
                                        <p:cTn id="11" dur="2000"/>
                                        <p:tgtEl>
                                          <p:spTgt spid="29290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92917"/>
                                        </p:tgtEl>
                                        <p:attrNameLst>
                                          <p:attrName>style.visibility</p:attrName>
                                        </p:attrNameLst>
                                      </p:cBhvr>
                                      <p:to>
                                        <p:strVal val="visible"/>
                                      </p:to>
                                    </p:set>
                                    <p:animEffect transition="in" filter="wipe(left)">
                                      <p:cBhvr>
                                        <p:cTn id="16" dur="3000"/>
                                        <p:tgtEl>
                                          <p:spTgt spid="29291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92918"/>
                                        </p:tgtEl>
                                        <p:attrNameLst>
                                          <p:attrName>style.visibility</p:attrName>
                                        </p:attrNameLst>
                                      </p:cBhvr>
                                      <p:to>
                                        <p:strVal val="visible"/>
                                      </p:to>
                                    </p:set>
                                    <p:animEffect transition="in" filter="wipe(down)">
                                      <p:cBhvr>
                                        <p:cTn id="21" dur="3000"/>
                                        <p:tgtEl>
                                          <p:spTgt spid="292918"/>
                                        </p:tgtEl>
                                      </p:cBhvr>
                                    </p:animEffect>
                                  </p:childTnLst>
                                </p:cTn>
                              </p:par>
                            </p:childTnLst>
                          </p:cTn>
                        </p:par>
                        <p:par>
                          <p:cTn id="22" fill="hold" nodeType="afterGroup">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92910"/>
                                        </p:tgtEl>
                                        <p:attrNameLst>
                                          <p:attrName>style.visibility</p:attrName>
                                        </p:attrNameLst>
                                      </p:cBhvr>
                                      <p:to>
                                        <p:strVal val="visible"/>
                                      </p:to>
                                    </p:set>
                                    <p:animEffect transition="in" filter="fade">
                                      <p:cBhvr>
                                        <p:cTn id="25" dur="2000"/>
                                        <p:tgtEl>
                                          <p:spTgt spid="2929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908" grpId="0"/>
      <p:bldP spid="292910" grpId="0"/>
      <p:bldP spid="292916" grpId="0" animBg="1"/>
      <p:bldP spid="292917" grpId="0" animBg="1"/>
      <p:bldP spid="29291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rrowheads="1"/>
          </p:cNvSpPr>
          <p:nvPr>
            <p:ph type="title"/>
          </p:nvPr>
        </p:nvSpPr>
        <p:spPr/>
        <p:txBody>
          <a:bodyPr/>
          <a:lstStyle/>
          <a:p>
            <a:r>
              <a:rPr lang="zh-CN" altLang="en-US"/>
              <a:t>术  语</a:t>
            </a:r>
          </a:p>
        </p:txBody>
      </p:sp>
      <p:sp>
        <p:nvSpPr>
          <p:cNvPr id="436228" name="Rectangle 4"/>
          <p:cNvSpPr>
            <a:spLocks noGrp="1" noChangeArrowheads="1"/>
          </p:cNvSpPr>
          <p:nvPr>
            <p:ph type="body" idx="1"/>
          </p:nvPr>
        </p:nvSpPr>
        <p:spPr/>
        <p:txBody>
          <a:bodyPr/>
          <a:lstStyle/>
          <a:p>
            <a:pPr>
              <a:lnSpc>
                <a:spcPct val="125000"/>
              </a:lnSpc>
              <a:buClr>
                <a:srgbClr val="FF0000"/>
              </a:buClr>
            </a:pPr>
            <a:r>
              <a:rPr lang="zh-CN" altLang="en-US" sz="2400" dirty="0">
                <a:solidFill>
                  <a:srgbClr val="FF0000"/>
                </a:solidFill>
                <a:effectLst>
                  <a:outerShdw blurRad="38100" dist="38100" dir="2700000" algn="tl">
                    <a:srgbClr val="C0C0C0"/>
                  </a:outerShdw>
                </a:effectLst>
              </a:rPr>
              <a:t>实体</a:t>
            </a:r>
          </a:p>
          <a:p>
            <a:pPr lvl="1">
              <a:lnSpc>
                <a:spcPct val="125000"/>
              </a:lnSpc>
              <a:buClr>
                <a:srgbClr val="FF0000"/>
              </a:buClr>
            </a:pPr>
            <a:r>
              <a:rPr lang="zh-CN" altLang="en-US" sz="2400" dirty="0" smtClean="0">
                <a:solidFill>
                  <a:srgbClr val="0000FF"/>
                </a:solidFill>
              </a:rPr>
              <a:t>实体</a:t>
            </a:r>
            <a:r>
              <a:rPr lang="zh-CN" altLang="en-US" sz="2400" dirty="0" smtClean="0"/>
              <a:t>：每</a:t>
            </a:r>
            <a:r>
              <a:rPr lang="zh-CN" altLang="en-US" sz="2400" dirty="0"/>
              <a:t>层中的活动元素，可以是软件（进程），也可以是硬件（智能</a:t>
            </a:r>
            <a:r>
              <a:rPr lang="en-US" altLang="zh-CN" sz="2400" dirty="0"/>
              <a:t>I/O</a:t>
            </a:r>
            <a:r>
              <a:rPr lang="zh-CN" altLang="en-US" sz="2400" dirty="0"/>
              <a:t>芯片）。</a:t>
            </a:r>
          </a:p>
          <a:p>
            <a:pPr lvl="1">
              <a:lnSpc>
                <a:spcPct val="125000"/>
              </a:lnSpc>
              <a:buClr>
                <a:srgbClr val="FF0000"/>
              </a:buClr>
            </a:pPr>
            <a:r>
              <a:rPr lang="zh-CN" altLang="en-US" sz="2400" dirty="0">
                <a:solidFill>
                  <a:srgbClr val="0000FF"/>
                </a:solidFill>
              </a:rPr>
              <a:t>对等实体</a:t>
            </a:r>
            <a:r>
              <a:rPr lang="zh-CN" altLang="en-US" sz="2400" dirty="0" smtClean="0"/>
              <a:t>：不同</a:t>
            </a:r>
            <a:r>
              <a:rPr lang="zh-CN" altLang="en-US" sz="2400" dirty="0"/>
              <a:t>机器上同一层的实体。</a:t>
            </a:r>
            <a:endParaRPr lang="en-US" altLang="zh-CN" sz="2400" dirty="0"/>
          </a:p>
          <a:p>
            <a:pPr>
              <a:lnSpc>
                <a:spcPct val="125000"/>
              </a:lnSpc>
              <a:buClr>
                <a:srgbClr val="FF0000"/>
              </a:buClr>
            </a:pPr>
            <a:r>
              <a:rPr lang="zh-CN" altLang="en-US" sz="2400" dirty="0">
                <a:solidFill>
                  <a:srgbClr val="FF0000"/>
                </a:solidFill>
                <a:effectLst>
                  <a:outerShdw blurRad="38100" dist="38100" dir="2700000" algn="tl">
                    <a:srgbClr val="C0C0C0"/>
                  </a:outerShdw>
                </a:effectLst>
              </a:rPr>
              <a:t>协议</a:t>
            </a:r>
          </a:p>
          <a:p>
            <a:pPr lvl="1">
              <a:lnSpc>
                <a:spcPct val="125000"/>
              </a:lnSpc>
              <a:buClr>
                <a:srgbClr val="FF0000"/>
              </a:buClr>
            </a:pPr>
            <a:r>
              <a:rPr lang="zh-CN" altLang="en-US" sz="2400" dirty="0">
                <a:solidFill>
                  <a:srgbClr val="0000FF"/>
                </a:solidFill>
              </a:rPr>
              <a:t>协议</a:t>
            </a:r>
            <a:r>
              <a:rPr lang="zh-CN" altLang="en-US" sz="2400" dirty="0" smtClean="0"/>
              <a:t>：控制</a:t>
            </a:r>
            <a:r>
              <a:rPr lang="zh-CN" altLang="en-US" sz="2400" dirty="0"/>
              <a:t>两个对等实体进行通信的规则的集合（与前面的定义本质是一致）。</a:t>
            </a:r>
          </a:p>
          <a:p>
            <a:pPr lvl="1">
              <a:lnSpc>
                <a:spcPct val="125000"/>
              </a:lnSpc>
              <a:buClr>
                <a:srgbClr val="FF0000"/>
              </a:buClr>
            </a:pPr>
            <a:r>
              <a:rPr lang="zh-CN" altLang="en-US" sz="2400" dirty="0">
                <a:solidFill>
                  <a:srgbClr val="0000FF"/>
                </a:solidFill>
              </a:rPr>
              <a:t>协议数据单元（</a:t>
            </a:r>
            <a:r>
              <a:rPr lang="en-US" altLang="zh-CN" sz="2400" dirty="0">
                <a:solidFill>
                  <a:srgbClr val="0000FF"/>
                </a:solidFill>
              </a:rPr>
              <a:t>PDU</a:t>
            </a:r>
            <a:r>
              <a:rPr lang="zh-CN" altLang="en-US" sz="2400" dirty="0">
                <a:solidFill>
                  <a:srgbClr val="0000FF"/>
                </a:solidFill>
              </a:rPr>
              <a:t>）</a:t>
            </a:r>
            <a:r>
              <a:rPr lang="zh-CN" altLang="en-US" sz="2400" dirty="0" smtClean="0"/>
              <a:t>：在</a:t>
            </a:r>
            <a:r>
              <a:rPr lang="zh-CN" altLang="en-US" sz="2400" dirty="0"/>
              <a:t>对等层上传送的数据的基本单位。</a:t>
            </a:r>
          </a:p>
        </p:txBody>
      </p:sp>
      <p:sp>
        <p:nvSpPr>
          <p:cNvPr id="436229"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14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4</a:t>
            </a:r>
            <a:endParaRPr lang="en-US" altLang="zh-CN" sz="1200" dirty="0">
              <a:latin typeface="幼圆" pitchFamily="49" charset="-122"/>
              <a:ea typeface="幼圆" pitchFamily="49" charset="-122"/>
            </a:endParaRPr>
          </a:p>
        </p:txBody>
      </p:sp>
      <p:sp>
        <p:nvSpPr>
          <p:cNvPr id="436230"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p:txBody>
          <a:bodyPr/>
          <a:lstStyle/>
          <a:p>
            <a:r>
              <a:rPr lang="zh-CN" altLang="en-US"/>
              <a:t>术  语</a:t>
            </a:r>
          </a:p>
        </p:txBody>
      </p:sp>
      <p:sp>
        <p:nvSpPr>
          <p:cNvPr id="437253" name="Text Box 5"/>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14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5</a:t>
            </a:r>
            <a:endParaRPr lang="en-US" altLang="zh-CN" sz="1200" dirty="0">
              <a:latin typeface="幼圆" pitchFamily="49" charset="-122"/>
              <a:ea typeface="幼圆" pitchFamily="49" charset="-122"/>
            </a:endParaRPr>
          </a:p>
        </p:txBody>
      </p:sp>
      <p:sp>
        <p:nvSpPr>
          <p:cNvPr id="437254" name="Rectangle 6"/>
          <p:cNvSpPr>
            <a:spLocks noGrp="1" noChangeArrowheads="1"/>
          </p:cNvSpPr>
          <p:nvPr>
            <p:ph type="body" idx="1"/>
          </p:nvPr>
        </p:nvSpPr>
        <p:spPr/>
        <p:txBody>
          <a:bodyPr/>
          <a:lstStyle/>
          <a:p>
            <a:pPr>
              <a:lnSpc>
                <a:spcPct val="110000"/>
              </a:lnSpc>
            </a:pPr>
            <a:r>
              <a:rPr lang="zh-CN" altLang="en-US" sz="2400" dirty="0">
                <a:solidFill>
                  <a:srgbClr val="FF0000"/>
                </a:solidFill>
              </a:rPr>
              <a:t>服务</a:t>
            </a:r>
          </a:p>
          <a:p>
            <a:pPr lvl="1">
              <a:lnSpc>
                <a:spcPct val="110000"/>
              </a:lnSpc>
            </a:pPr>
            <a:r>
              <a:rPr lang="zh-CN" altLang="en-US" sz="2400" dirty="0">
                <a:solidFill>
                  <a:srgbClr val="0000FF"/>
                </a:solidFill>
              </a:rPr>
              <a:t>服务提供</a:t>
            </a:r>
            <a:r>
              <a:rPr lang="zh-CN" altLang="en-US" sz="2400" dirty="0" smtClean="0">
                <a:solidFill>
                  <a:srgbClr val="0000FF"/>
                </a:solidFill>
              </a:rPr>
              <a:t>者</a:t>
            </a:r>
            <a:r>
              <a:rPr lang="zh-CN" altLang="en-US" sz="2400" dirty="0" smtClean="0"/>
              <a:t>：提供</a:t>
            </a:r>
            <a:r>
              <a:rPr lang="zh-CN" altLang="en-US" sz="2400" dirty="0"/>
              <a:t>服务的层。</a:t>
            </a:r>
          </a:p>
          <a:p>
            <a:pPr lvl="1">
              <a:lnSpc>
                <a:spcPct val="110000"/>
              </a:lnSpc>
            </a:pPr>
            <a:r>
              <a:rPr lang="zh-CN" altLang="en-US" sz="2400" dirty="0">
                <a:solidFill>
                  <a:srgbClr val="0000FF"/>
                </a:solidFill>
              </a:rPr>
              <a:t>服务用户</a:t>
            </a:r>
            <a:r>
              <a:rPr lang="zh-CN" altLang="en-US" sz="2400" dirty="0" smtClean="0"/>
              <a:t>：使用</a:t>
            </a:r>
            <a:r>
              <a:rPr lang="zh-CN" altLang="en-US" sz="2400" dirty="0"/>
              <a:t>服务的层。</a:t>
            </a:r>
          </a:p>
          <a:p>
            <a:pPr lvl="1">
              <a:lnSpc>
                <a:spcPct val="110000"/>
              </a:lnSpc>
            </a:pPr>
            <a:r>
              <a:rPr lang="zh-CN" altLang="en-US" sz="2400" dirty="0">
                <a:solidFill>
                  <a:srgbClr val="0000FF"/>
                </a:solidFill>
              </a:rPr>
              <a:t>服务访问点（</a:t>
            </a:r>
            <a:r>
              <a:rPr lang="en-US" altLang="zh-CN" sz="2400" dirty="0">
                <a:solidFill>
                  <a:srgbClr val="0000FF"/>
                </a:solidFill>
              </a:rPr>
              <a:t>SAP</a:t>
            </a:r>
            <a:r>
              <a:rPr lang="zh-CN" altLang="en-US" sz="2400" dirty="0">
                <a:solidFill>
                  <a:srgbClr val="0000FF"/>
                </a:solidFill>
              </a:rPr>
              <a:t>）</a:t>
            </a:r>
            <a:r>
              <a:rPr lang="zh-CN" altLang="en-US" sz="2400" dirty="0" smtClean="0"/>
              <a:t>：同一</a:t>
            </a:r>
            <a:r>
              <a:rPr lang="zh-CN" altLang="en-US" sz="2400" dirty="0"/>
              <a:t>系统相邻两层间进行信息交换的接口。</a:t>
            </a:r>
          </a:p>
          <a:p>
            <a:pPr lvl="1">
              <a:lnSpc>
                <a:spcPct val="110000"/>
              </a:lnSpc>
            </a:pPr>
            <a:r>
              <a:rPr lang="zh-CN" altLang="en-US" sz="2400" dirty="0">
                <a:solidFill>
                  <a:srgbClr val="0000FF"/>
                </a:solidFill>
              </a:rPr>
              <a:t>服务数据单元（</a:t>
            </a:r>
            <a:r>
              <a:rPr lang="en-US" altLang="zh-CN" sz="2400" dirty="0">
                <a:solidFill>
                  <a:srgbClr val="0000FF"/>
                </a:solidFill>
              </a:rPr>
              <a:t>SDU</a:t>
            </a:r>
            <a:r>
              <a:rPr lang="zh-CN" altLang="en-US" sz="2400" dirty="0">
                <a:solidFill>
                  <a:srgbClr val="0000FF"/>
                </a:solidFill>
              </a:rPr>
              <a:t>）</a:t>
            </a:r>
            <a:r>
              <a:rPr lang="zh-CN" altLang="en-US" sz="2400" dirty="0" smtClean="0"/>
              <a:t>：同</a:t>
            </a:r>
            <a:r>
              <a:rPr lang="zh-CN" altLang="en-US" sz="2400" dirty="0"/>
              <a:t>一系统相邻两层间数据交换的基本单元。</a:t>
            </a:r>
          </a:p>
          <a:p>
            <a:pPr lvl="1">
              <a:lnSpc>
                <a:spcPct val="110000"/>
              </a:lnSpc>
            </a:pPr>
            <a:r>
              <a:rPr lang="zh-CN" altLang="en-US" sz="2400" dirty="0">
                <a:solidFill>
                  <a:srgbClr val="0000FF"/>
                </a:solidFill>
              </a:rPr>
              <a:t>服务原语</a:t>
            </a:r>
            <a:r>
              <a:rPr lang="zh-CN" altLang="en-US" sz="2400" dirty="0" smtClean="0"/>
              <a:t>：同</a:t>
            </a:r>
            <a:r>
              <a:rPr lang="zh-CN" altLang="en-US" sz="2400" dirty="0"/>
              <a:t>一系统相邻两层间进行信息交换所用到的命令。</a:t>
            </a:r>
          </a:p>
        </p:txBody>
      </p:sp>
      <p:sp>
        <p:nvSpPr>
          <p:cNvPr id="437255"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p:txBody>
          <a:bodyPr/>
          <a:lstStyle/>
          <a:p>
            <a:r>
              <a:rPr lang="zh-CN" altLang="en-US"/>
              <a:t>协议、服务和</a:t>
            </a:r>
            <a:r>
              <a:rPr lang="en-US" altLang="zh-CN" sz="3600"/>
              <a:t>SAP</a:t>
            </a:r>
          </a:p>
        </p:txBody>
      </p:sp>
      <p:sp>
        <p:nvSpPr>
          <p:cNvPr id="438299" name="Text Box 27"/>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14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6</a:t>
            </a:r>
            <a:endParaRPr lang="en-US" altLang="zh-CN" sz="1200" dirty="0">
              <a:latin typeface="幼圆" pitchFamily="49" charset="-122"/>
              <a:ea typeface="幼圆" pitchFamily="49" charset="-122"/>
            </a:endParaRPr>
          </a:p>
        </p:txBody>
      </p:sp>
      <p:sp>
        <p:nvSpPr>
          <p:cNvPr id="438300" name="Rectangle 28"/>
          <p:cNvSpPr>
            <a:spLocks noChangeArrowheads="1"/>
          </p:cNvSpPr>
          <p:nvPr/>
        </p:nvSpPr>
        <p:spPr bwMode="auto">
          <a:xfrm>
            <a:off x="815975" y="3211513"/>
            <a:ext cx="7848600" cy="197008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grpSp>
        <p:nvGrpSpPr>
          <p:cNvPr id="438301" name="Group 29"/>
          <p:cNvGrpSpPr>
            <a:grpSpLocks/>
          </p:cNvGrpSpPr>
          <p:nvPr/>
        </p:nvGrpSpPr>
        <p:grpSpPr bwMode="auto">
          <a:xfrm>
            <a:off x="3146425" y="1878013"/>
            <a:ext cx="2570163" cy="396875"/>
            <a:chOff x="1944" y="1592"/>
            <a:chExt cx="1619" cy="250"/>
          </a:xfrm>
        </p:grpSpPr>
        <p:sp>
          <p:nvSpPr>
            <p:cNvPr id="438302" name="Line 30"/>
            <p:cNvSpPr>
              <a:spLocks noChangeShapeType="1"/>
            </p:cNvSpPr>
            <p:nvPr/>
          </p:nvSpPr>
          <p:spPr bwMode="auto">
            <a:xfrm>
              <a:off x="1944" y="1710"/>
              <a:ext cx="1619" cy="0"/>
            </a:xfrm>
            <a:prstGeom prst="line">
              <a:avLst/>
            </a:prstGeom>
            <a:noFill/>
            <a:ln w="28575">
              <a:solidFill>
                <a:srgbClr val="333399"/>
              </a:solidFill>
              <a:prstDash val="dash"/>
              <a:round/>
              <a:headEnd type="triangl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mn-lt"/>
                <a:ea typeface="+mn-ea"/>
              </a:endParaRPr>
            </a:p>
          </p:txBody>
        </p:sp>
        <p:sp>
          <p:nvSpPr>
            <p:cNvPr id="438303" name="Text Box 31"/>
            <p:cNvSpPr txBox="1">
              <a:spLocks noChangeArrowheads="1"/>
            </p:cNvSpPr>
            <p:nvPr/>
          </p:nvSpPr>
          <p:spPr bwMode="auto">
            <a:xfrm>
              <a:off x="2492" y="1592"/>
              <a:ext cx="480" cy="250"/>
            </a:xfrm>
            <a:prstGeom prst="rect">
              <a:avLst/>
            </a:prstGeom>
            <a:solidFill>
              <a:schemeClr val="bg1"/>
            </a:solidFill>
            <a:ln>
              <a:noFill/>
            </a:ln>
            <a:effectLst/>
            <a:extLst>
              <a:ext uri="{91240B29-F687-4F45-9708-019B960494DF}">
                <a14:hiddenLine xmlns:a14="http://schemas.microsoft.com/office/drawing/2010/main" w="28575">
                  <a:solidFill>
                    <a:schemeClr val="tx1"/>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协 议</a:t>
              </a:r>
            </a:p>
          </p:txBody>
        </p:sp>
      </p:grpSp>
      <p:grpSp>
        <p:nvGrpSpPr>
          <p:cNvPr id="438304" name="Group 32"/>
          <p:cNvGrpSpPr>
            <a:grpSpLocks/>
          </p:cNvGrpSpPr>
          <p:nvPr/>
        </p:nvGrpSpPr>
        <p:grpSpPr bwMode="auto">
          <a:xfrm>
            <a:off x="2317750" y="2406650"/>
            <a:ext cx="4144963" cy="1643063"/>
            <a:chOff x="1422" y="1925"/>
            <a:chExt cx="2611" cy="1035"/>
          </a:xfrm>
        </p:grpSpPr>
        <p:sp>
          <p:nvSpPr>
            <p:cNvPr id="438305" name="Text Box 33"/>
            <p:cNvSpPr txBox="1">
              <a:spLocks noChangeArrowheads="1"/>
            </p:cNvSpPr>
            <p:nvPr/>
          </p:nvSpPr>
          <p:spPr bwMode="auto">
            <a:xfrm>
              <a:off x="1474" y="2182"/>
              <a:ext cx="756" cy="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交换原语</a:t>
              </a:r>
            </a:p>
          </p:txBody>
        </p:sp>
        <p:sp>
          <p:nvSpPr>
            <p:cNvPr id="438306" name="AutoShape 34"/>
            <p:cNvSpPr>
              <a:spLocks noChangeArrowheads="1"/>
            </p:cNvSpPr>
            <p:nvPr/>
          </p:nvSpPr>
          <p:spPr bwMode="auto">
            <a:xfrm>
              <a:off x="1422" y="1925"/>
              <a:ext cx="102" cy="1035"/>
            </a:xfrm>
            <a:prstGeom prst="upDownArrow">
              <a:avLst>
                <a:gd name="adj1" fmla="val 50000"/>
                <a:gd name="adj2" fmla="val 202941"/>
              </a:avLst>
            </a:prstGeom>
            <a:solidFill>
              <a:schemeClr val="accent1"/>
            </a:solidFill>
            <a:ln w="28575">
              <a:solidFill>
                <a:srgbClr val="333399"/>
              </a:solidFill>
              <a:miter lim="800000"/>
              <a:headEnd type="none" w="med" len="lg"/>
              <a:tailEnd type="none" w="med"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latin typeface="+mn-lt"/>
                <a:ea typeface="+mn-ea"/>
              </a:endParaRPr>
            </a:p>
          </p:txBody>
        </p:sp>
        <p:sp>
          <p:nvSpPr>
            <p:cNvPr id="438307" name="AutoShape 35"/>
            <p:cNvSpPr>
              <a:spLocks noChangeArrowheads="1"/>
            </p:cNvSpPr>
            <p:nvPr/>
          </p:nvSpPr>
          <p:spPr bwMode="auto">
            <a:xfrm>
              <a:off x="3930" y="1925"/>
              <a:ext cx="103" cy="1035"/>
            </a:xfrm>
            <a:prstGeom prst="upDownArrow">
              <a:avLst>
                <a:gd name="adj1" fmla="val 50000"/>
                <a:gd name="adj2" fmla="val 200971"/>
              </a:avLst>
            </a:prstGeom>
            <a:solidFill>
              <a:schemeClr val="accent1"/>
            </a:solidFill>
            <a:ln w="28575">
              <a:solidFill>
                <a:srgbClr val="333399"/>
              </a:solidFill>
              <a:miter lim="800000"/>
              <a:headEnd type="none" w="med" len="lg"/>
              <a:tailEnd type="none" w="med"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latin typeface="+mn-lt"/>
                <a:ea typeface="+mn-ea"/>
              </a:endParaRPr>
            </a:p>
          </p:txBody>
        </p:sp>
        <p:sp>
          <p:nvSpPr>
            <p:cNvPr id="438308" name="Text Box 36"/>
            <p:cNvSpPr txBox="1">
              <a:spLocks noChangeArrowheads="1"/>
            </p:cNvSpPr>
            <p:nvPr/>
          </p:nvSpPr>
          <p:spPr bwMode="auto">
            <a:xfrm>
              <a:off x="3199" y="2182"/>
              <a:ext cx="756" cy="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交换原语</a:t>
              </a:r>
            </a:p>
          </p:txBody>
        </p:sp>
      </p:grpSp>
      <p:sp>
        <p:nvSpPr>
          <p:cNvPr id="438309" name="Rectangle 37"/>
          <p:cNvSpPr>
            <a:spLocks noChangeArrowheads="1"/>
          </p:cNvSpPr>
          <p:nvPr/>
        </p:nvSpPr>
        <p:spPr bwMode="auto">
          <a:xfrm>
            <a:off x="1671638" y="1798638"/>
            <a:ext cx="1449387" cy="603250"/>
          </a:xfrm>
          <a:prstGeom prst="rect">
            <a:avLst/>
          </a:prstGeom>
          <a:solidFill>
            <a:srgbClr val="FFCCFF"/>
          </a:solidFill>
          <a:ln w="28575">
            <a:solidFill>
              <a:srgbClr val="333399"/>
            </a:solidFill>
            <a:miter lim="800000"/>
            <a:headEnd/>
            <a:tailEnd/>
          </a:ln>
          <a:effectLst>
            <a:outerShdw dist="45791" dir="2021404" algn="ctr" rotWithShape="0">
              <a:schemeClr val="bg2"/>
            </a:outerShdw>
          </a:effectLst>
        </p:spPr>
        <p:txBody>
          <a:bodyPr wrap="none" anchor="ctr"/>
          <a:lstStyle/>
          <a:p>
            <a:pPr algn="ctr">
              <a:spcBef>
                <a:spcPct val="0"/>
              </a:spcBef>
              <a:buClrTx/>
              <a:buFontTx/>
              <a:buNone/>
            </a:pPr>
            <a:endParaRPr lang="zh-CN" altLang="en-US" sz="2000" b="1">
              <a:latin typeface="+mn-lt"/>
              <a:ea typeface="+mn-ea"/>
            </a:endParaRPr>
          </a:p>
        </p:txBody>
      </p:sp>
      <p:sp>
        <p:nvSpPr>
          <p:cNvPr id="438310" name="Text Box 38"/>
          <p:cNvSpPr txBox="1">
            <a:spLocks noChangeArrowheads="1"/>
          </p:cNvSpPr>
          <p:nvPr/>
        </p:nvSpPr>
        <p:spPr bwMode="auto">
          <a:xfrm>
            <a:off x="1692275" y="1916113"/>
            <a:ext cx="1409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333399"/>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服 务 用 户</a:t>
            </a:r>
          </a:p>
        </p:txBody>
      </p:sp>
      <p:grpSp>
        <p:nvGrpSpPr>
          <p:cNvPr id="438311" name="Group 39"/>
          <p:cNvGrpSpPr>
            <a:grpSpLocks/>
          </p:cNvGrpSpPr>
          <p:nvPr/>
        </p:nvGrpSpPr>
        <p:grpSpPr bwMode="auto">
          <a:xfrm>
            <a:off x="1652588" y="3462338"/>
            <a:ext cx="5475287" cy="1477962"/>
            <a:chOff x="1003" y="2590"/>
            <a:chExt cx="3449" cy="931"/>
          </a:xfrm>
        </p:grpSpPr>
        <p:sp>
          <p:nvSpPr>
            <p:cNvPr id="438312" name="Rectangle 40"/>
            <p:cNvSpPr>
              <a:spLocks noChangeArrowheads="1"/>
            </p:cNvSpPr>
            <p:nvPr/>
          </p:nvSpPr>
          <p:spPr bwMode="auto">
            <a:xfrm>
              <a:off x="1003" y="3075"/>
              <a:ext cx="3449" cy="446"/>
            </a:xfrm>
            <a:prstGeom prst="rect">
              <a:avLst/>
            </a:prstGeom>
            <a:solidFill>
              <a:srgbClr val="CCECFF"/>
            </a:solidFill>
            <a:ln w="28575">
              <a:solidFill>
                <a:srgbClr val="333399"/>
              </a:solidFill>
              <a:miter lim="800000"/>
              <a:headEnd/>
              <a:tailEnd/>
            </a:ln>
            <a:effectLst>
              <a:outerShdw dist="71842" dir="2700000" algn="ctr" rotWithShape="0">
                <a:schemeClr val="bg2"/>
              </a:outerShdw>
            </a:effectLst>
          </p:spPr>
          <p:txBody>
            <a:bodyPr wrap="none" anchor="ctr"/>
            <a:lstStyle/>
            <a:p>
              <a:pPr algn="ctr">
                <a:spcBef>
                  <a:spcPct val="0"/>
                </a:spcBef>
                <a:buClrTx/>
                <a:buFontTx/>
                <a:buNone/>
              </a:pPr>
              <a:endParaRPr lang="zh-CN" altLang="en-US" sz="2000" b="1">
                <a:latin typeface="+mn-lt"/>
                <a:ea typeface="+mn-ea"/>
              </a:endParaRPr>
            </a:p>
          </p:txBody>
        </p:sp>
        <p:sp>
          <p:nvSpPr>
            <p:cNvPr id="438313" name="AutoShape 41"/>
            <p:cNvSpPr>
              <a:spLocks noChangeArrowheads="1"/>
            </p:cNvSpPr>
            <p:nvPr/>
          </p:nvSpPr>
          <p:spPr bwMode="auto">
            <a:xfrm>
              <a:off x="2467" y="2819"/>
              <a:ext cx="574" cy="319"/>
            </a:xfrm>
            <a:prstGeom prst="upArrow">
              <a:avLst>
                <a:gd name="adj1" fmla="val 44315"/>
                <a:gd name="adj2" fmla="val 47083"/>
              </a:avLst>
            </a:prstGeom>
            <a:solidFill>
              <a:srgbClr val="CCECFF"/>
            </a:solidFill>
            <a:ln w="28575">
              <a:solidFill>
                <a:srgbClr val="333399"/>
              </a:solidFill>
              <a:miter lim="800000"/>
              <a:headEnd type="none" w="med" len="lg"/>
              <a:tailEnd type="none" w="med"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latin typeface="+mn-lt"/>
                <a:ea typeface="+mn-ea"/>
              </a:endParaRPr>
            </a:p>
          </p:txBody>
        </p:sp>
        <p:sp>
          <p:nvSpPr>
            <p:cNvPr id="438314" name="Text Box 42"/>
            <p:cNvSpPr txBox="1">
              <a:spLocks noChangeArrowheads="1"/>
            </p:cNvSpPr>
            <p:nvPr/>
          </p:nvSpPr>
          <p:spPr bwMode="auto">
            <a:xfrm>
              <a:off x="2310" y="2590"/>
              <a:ext cx="888" cy="2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提 供 服 务</a:t>
              </a:r>
            </a:p>
          </p:txBody>
        </p:sp>
        <p:sp>
          <p:nvSpPr>
            <p:cNvPr id="438315" name="Text Box 43"/>
            <p:cNvSpPr txBox="1">
              <a:spLocks noChangeArrowheads="1"/>
            </p:cNvSpPr>
            <p:nvPr/>
          </p:nvSpPr>
          <p:spPr bwMode="auto">
            <a:xfrm>
              <a:off x="2155" y="3180"/>
              <a:ext cx="12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服  务  提  供  者</a:t>
              </a:r>
            </a:p>
          </p:txBody>
        </p:sp>
      </p:grpSp>
      <p:sp>
        <p:nvSpPr>
          <p:cNvPr id="438316" name="Line 44"/>
          <p:cNvSpPr>
            <a:spLocks noChangeShapeType="1"/>
          </p:cNvSpPr>
          <p:nvPr/>
        </p:nvSpPr>
        <p:spPr bwMode="auto">
          <a:xfrm>
            <a:off x="815975" y="3200400"/>
            <a:ext cx="7840663" cy="0"/>
          </a:xfrm>
          <a:prstGeom prst="line">
            <a:avLst/>
          </a:prstGeom>
          <a:noFill/>
          <a:ln w="28575">
            <a:solidFill>
              <a:srgbClr val="333399"/>
            </a:solidFill>
            <a:prstDash val="dash"/>
            <a:round/>
            <a:headEnd type="non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mn-lt"/>
              <a:ea typeface="+mn-ea"/>
            </a:endParaRPr>
          </a:p>
        </p:txBody>
      </p:sp>
      <p:sp>
        <p:nvSpPr>
          <p:cNvPr id="438317" name="Text Box 45"/>
          <p:cNvSpPr txBox="1">
            <a:spLocks noChangeArrowheads="1"/>
          </p:cNvSpPr>
          <p:nvPr/>
        </p:nvSpPr>
        <p:spPr bwMode="auto">
          <a:xfrm>
            <a:off x="7621588" y="3841750"/>
            <a:ext cx="987425" cy="396875"/>
          </a:xfrm>
          <a:prstGeom prst="rect">
            <a:avLst/>
          </a:prstGeom>
          <a:solidFill>
            <a:srgbClr val="FFFF99"/>
          </a:solidFill>
          <a:ln>
            <a:noFill/>
          </a:ln>
          <a:effectLst/>
          <a:extLst>
            <a:ext uri="{91240B29-F687-4F45-9708-019B960494DF}">
              <a14:hiddenLine xmlns:a14="http://schemas.microsoft.com/office/drawing/2010/main" w="28575">
                <a:solidFill>
                  <a:schemeClr val="tx1"/>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第 </a:t>
            </a:r>
            <a:r>
              <a:rPr lang="en-US" altLang="zh-CN" sz="2000" b="1">
                <a:latin typeface="+mn-lt"/>
                <a:ea typeface="+mn-ea"/>
              </a:rPr>
              <a:t>n </a:t>
            </a:r>
            <a:r>
              <a:rPr lang="zh-CN" altLang="en-US" sz="2000" b="1">
                <a:latin typeface="+mn-lt"/>
                <a:ea typeface="+mn-ea"/>
              </a:rPr>
              <a:t>层</a:t>
            </a:r>
          </a:p>
        </p:txBody>
      </p:sp>
      <p:sp>
        <p:nvSpPr>
          <p:cNvPr id="438318" name="Text Box 46"/>
          <p:cNvSpPr txBox="1">
            <a:spLocks noChangeArrowheads="1"/>
          </p:cNvSpPr>
          <p:nvPr/>
        </p:nvSpPr>
        <p:spPr bwMode="auto">
          <a:xfrm>
            <a:off x="7440613" y="2128838"/>
            <a:ext cx="1416050"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第 </a:t>
            </a:r>
            <a:r>
              <a:rPr lang="en-US" altLang="zh-CN" sz="2000" b="1">
                <a:latin typeface="+mn-lt"/>
                <a:ea typeface="+mn-ea"/>
              </a:rPr>
              <a:t>n + 1 </a:t>
            </a:r>
            <a:r>
              <a:rPr lang="zh-CN" altLang="en-US" sz="2000" b="1">
                <a:latin typeface="+mn-lt"/>
                <a:ea typeface="+mn-ea"/>
              </a:rPr>
              <a:t>层</a:t>
            </a:r>
          </a:p>
        </p:txBody>
      </p:sp>
      <p:sp>
        <p:nvSpPr>
          <p:cNvPr id="438319" name="Rectangle 47"/>
          <p:cNvSpPr>
            <a:spLocks noChangeArrowheads="1"/>
          </p:cNvSpPr>
          <p:nvPr/>
        </p:nvSpPr>
        <p:spPr bwMode="auto">
          <a:xfrm>
            <a:off x="5667375" y="1798638"/>
            <a:ext cx="1449388" cy="603250"/>
          </a:xfrm>
          <a:prstGeom prst="rect">
            <a:avLst/>
          </a:prstGeom>
          <a:solidFill>
            <a:srgbClr val="FFCCFF"/>
          </a:solidFill>
          <a:ln w="28575">
            <a:solidFill>
              <a:srgbClr val="333399"/>
            </a:solidFill>
            <a:miter lim="800000"/>
            <a:headEnd/>
            <a:tailEnd/>
          </a:ln>
          <a:effectLst>
            <a:outerShdw dist="45791" dir="2021404" algn="ctr" rotWithShape="0">
              <a:schemeClr val="bg2"/>
            </a:outerShdw>
          </a:effectLst>
        </p:spPr>
        <p:txBody>
          <a:bodyPr wrap="none" anchor="ctr"/>
          <a:lstStyle/>
          <a:p>
            <a:pPr algn="ctr">
              <a:spcBef>
                <a:spcPct val="0"/>
              </a:spcBef>
              <a:buClrTx/>
              <a:buFontTx/>
              <a:buNone/>
            </a:pPr>
            <a:endParaRPr lang="zh-CN" altLang="en-US" sz="2000" b="1">
              <a:latin typeface="+mn-lt"/>
              <a:ea typeface="+mn-ea"/>
            </a:endParaRPr>
          </a:p>
        </p:txBody>
      </p:sp>
      <p:sp>
        <p:nvSpPr>
          <p:cNvPr id="438320" name="Text Box 48"/>
          <p:cNvSpPr txBox="1">
            <a:spLocks noChangeArrowheads="1"/>
          </p:cNvSpPr>
          <p:nvPr/>
        </p:nvSpPr>
        <p:spPr bwMode="auto">
          <a:xfrm>
            <a:off x="5688013" y="1916113"/>
            <a:ext cx="1409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333399"/>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zh-CN" altLang="en-US" sz="2000" b="1">
                <a:latin typeface="+mn-lt"/>
                <a:ea typeface="+mn-ea"/>
              </a:rPr>
              <a:t>服 务 用 户</a:t>
            </a:r>
          </a:p>
        </p:txBody>
      </p:sp>
      <p:grpSp>
        <p:nvGrpSpPr>
          <p:cNvPr id="438321" name="Group 49"/>
          <p:cNvGrpSpPr>
            <a:grpSpLocks/>
          </p:cNvGrpSpPr>
          <p:nvPr/>
        </p:nvGrpSpPr>
        <p:grpSpPr bwMode="auto">
          <a:xfrm>
            <a:off x="2274888" y="3859213"/>
            <a:ext cx="4225925" cy="506412"/>
            <a:chOff x="1395" y="2840"/>
            <a:chExt cx="2662" cy="319"/>
          </a:xfrm>
        </p:grpSpPr>
        <p:sp>
          <p:nvSpPr>
            <p:cNvPr id="438322" name="Rectangle 50"/>
            <p:cNvSpPr>
              <a:spLocks noChangeArrowheads="1"/>
            </p:cNvSpPr>
            <p:nvPr/>
          </p:nvSpPr>
          <p:spPr bwMode="auto">
            <a:xfrm>
              <a:off x="1395" y="2975"/>
              <a:ext cx="151" cy="184"/>
            </a:xfrm>
            <a:prstGeom prst="rect">
              <a:avLst/>
            </a:prstGeom>
            <a:solidFill>
              <a:schemeClr val="bg1"/>
            </a:solidFill>
            <a:ln w="38100">
              <a:solidFill>
                <a:srgbClr val="333399"/>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latin typeface="+mn-lt"/>
                <a:ea typeface="+mn-ea"/>
              </a:endParaRPr>
            </a:p>
          </p:txBody>
        </p:sp>
        <p:sp>
          <p:nvSpPr>
            <p:cNvPr id="438323" name="Text Box 51"/>
            <p:cNvSpPr txBox="1">
              <a:spLocks noChangeArrowheads="1"/>
            </p:cNvSpPr>
            <p:nvPr/>
          </p:nvSpPr>
          <p:spPr bwMode="auto">
            <a:xfrm>
              <a:off x="1536" y="2840"/>
              <a:ext cx="45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SAP</a:t>
              </a:r>
            </a:p>
          </p:txBody>
        </p:sp>
        <p:sp>
          <p:nvSpPr>
            <p:cNvPr id="438324" name="Text Box 52"/>
            <p:cNvSpPr txBox="1">
              <a:spLocks noChangeArrowheads="1"/>
            </p:cNvSpPr>
            <p:nvPr/>
          </p:nvSpPr>
          <p:spPr bwMode="auto">
            <a:xfrm>
              <a:off x="3486" y="2840"/>
              <a:ext cx="45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prstDash val="dash"/>
                  <a:miter lim="800000"/>
                  <a:headEnd type="none" w="med" len="lg"/>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buClrTx/>
                <a:buFontTx/>
                <a:buNone/>
              </a:pPr>
              <a:r>
                <a:rPr lang="en-US" altLang="zh-CN" sz="2000" b="1">
                  <a:latin typeface="+mn-lt"/>
                  <a:ea typeface="+mn-ea"/>
                </a:rPr>
                <a:t>SAP</a:t>
              </a:r>
            </a:p>
          </p:txBody>
        </p:sp>
        <p:sp>
          <p:nvSpPr>
            <p:cNvPr id="438325" name="Rectangle 53"/>
            <p:cNvSpPr>
              <a:spLocks noChangeArrowheads="1"/>
            </p:cNvSpPr>
            <p:nvPr/>
          </p:nvSpPr>
          <p:spPr bwMode="auto">
            <a:xfrm>
              <a:off x="3905" y="2975"/>
              <a:ext cx="152" cy="184"/>
            </a:xfrm>
            <a:prstGeom prst="rect">
              <a:avLst/>
            </a:prstGeom>
            <a:solidFill>
              <a:schemeClr val="bg1"/>
            </a:solidFill>
            <a:ln w="38100">
              <a:solidFill>
                <a:srgbClr val="333399"/>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p>
              <a:endParaRPr lang="zh-CN" altLang="en-US">
                <a:latin typeface="+mn-lt"/>
                <a:ea typeface="+mn-ea"/>
              </a:endParaRPr>
            </a:p>
          </p:txBody>
        </p:sp>
      </p:grpSp>
      <p:sp>
        <p:nvSpPr>
          <p:cNvPr id="438326" name="Text Box 54"/>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
        <p:nvSpPr>
          <p:cNvPr id="438327" name="Rectangle 55"/>
          <p:cNvSpPr>
            <a:spLocks noGrp="1" noChangeArrowheads="1"/>
          </p:cNvSpPr>
          <p:nvPr>
            <p:ph type="body" idx="1"/>
          </p:nvPr>
        </p:nvSpPr>
        <p:spPr>
          <a:xfrm>
            <a:off x="900113" y="5229225"/>
            <a:ext cx="7958137" cy="1104900"/>
          </a:xfrm>
          <a:noFill/>
          <a:ln/>
        </p:spPr>
        <p:txBody>
          <a:bodyPr/>
          <a:lstStyle/>
          <a:p>
            <a:r>
              <a:rPr lang="zh-CN" altLang="en-US" sz="2000"/>
              <a:t>协议是“水平的”，服务是“垂直的”；</a:t>
            </a:r>
          </a:p>
          <a:p>
            <a:r>
              <a:rPr lang="zh-CN" altLang="en-US" sz="2000"/>
              <a:t>协议能实现一层内所有的功能，而服务是其中能被上层使用的一部分功能； 协议的实现保证了能够向上一层提供服务。</a:t>
            </a:r>
          </a:p>
        </p:txBody>
      </p:sp>
    </p:spTree>
  </p:cSld>
  <p:clrMapOvr>
    <a:masterClrMapping/>
  </p:clrMapOvr>
  <p:transition spd="slow">
    <p:random/>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emph" presetSubtype="0" repeatCount="4000" fill="hold" nodeType="clickEffect">
                                  <p:stCondLst>
                                    <p:cond delay="0"/>
                                  </p:stCondLst>
                                  <p:childTnLst>
                                    <p:anim calcmode="discrete" valueType="str">
                                      <p:cBhvr>
                                        <p:cTn id="6" dur="1000" fill="hold"/>
                                        <p:tgtEl>
                                          <p:spTgt spid="438311"/>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35" presetClass="emph" presetSubtype="0" repeatCount="3000" fill="hold" nodeType="clickEffect">
                                  <p:stCondLst>
                                    <p:cond delay="0"/>
                                  </p:stCondLst>
                                  <p:childTnLst>
                                    <p:anim calcmode="discrete" valueType="str">
                                      <p:cBhvr>
                                        <p:cTn id="10" dur="1000" fill="hold"/>
                                        <p:tgtEl>
                                          <p:spTgt spid="438321"/>
                                        </p:tgtEl>
                                        <p:attrNameLst>
                                          <p:attrName>style.visibility</p:attrName>
                                        </p:attrNameLst>
                                      </p:cBhvr>
                                      <p:tavLst>
                                        <p:tav tm="0">
                                          <p:val>
                                            <p:strVal val="hidden"/>
                                          </p:val>
                                        </p:tav>
                                        <p:tav tm="50000">
                                          <p:val>
                                            <p:strVal val="visible"/>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5" presetClass="emph" presetSubtype="0" repeatCount="3000" fill="hold" nodeType="clickEffect">
                                  <p:stCondLst>
                                    <p:cond delay="0"/>
                                  </p:stCondLst>
                                  <p:childTnLst>
                                    <p:anim calcmode="discrete" valueType="str">
                                      <p:cBhvr>
                                        <p:cTn id="14" dur="1000" fill="hold"/>
                                        <p:tgtEl>
                                          <p:spTgt spid="438304"/>
                                        </p:tgtEl>
                                        <p:attrNameLst>
                                          <p:attrName>style.visibility</p:attrName>
                                        </p:attrNameLst>
                                      </p:cBhvr>
                                      <p:tavLst>
                                        <p:tav tm="0">
                                          <p:val>
                                            <p:strVal val="hidden"/>
                                          </p:val>
                                        </p:tav>
                                        <p:tav tm="50000">
                                          <p:val>
                                            <p:strVal val="visible"/>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5" presetClass="emph" presetSubtype="0" repeatCount="3000" fill="hold" nodeType="clickEffect">
                                  <p:stCondLst>
                                    <p:cond delay="0"/>
                                  </p:stCondLst>
                                  <p:childTnLst>
                                    <p:anim calcmode="discrete" valueType="str">
                                      <p:cBhvr>
                                        <p:cTn id="18" dur="1000" fill="hold"/>
                                        <p:tgtEl>
                                          <p:spTgt spid="43830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r>
              <a:rPr lang="zh-CN" altLang="en-US"/>
              <a:t>定义二</a:t>
            </a:r>
          </a:p>
        </p:txBody>
      </p:sp>
      <p:sp>
        <p:nvSpPr>
          <p:cNvPr id="230404" name="Rectangle 4"/>
          <p:cNvSpPr>
            <a:spLocks noGrp="1" noChangeArrowheads="1"/>
          </p:cNvSpPr>
          <p:nvPr>
            <p:ph type="body" idx="1"/>
          </p:nvPr>
        </p:nvSpPr>
        <p:spPr>
          <a:xfrm>
            <a:off x="809625" y="1773238"/>
            <a:ext cx="7958138" cy="3275012"/>
          </a:xfrm>
        </p:spPr>
        <p:txBody>
          <a:bodyPr/>
          <a:lstStyle/>
          <a:p>
            <a:pPr marL="0" indent="0">
              <a:lnSpc>
                <a:spcPct val="130000"/>
              </a:lnSpc>
              <a:buFont typeface="Wingdings" pitchFamily="2" charset="2"/>
              <a:buNone/>
            </a:pPr>
            <a:r>
              <a:rPr lang="zh-CN" altLang="en-US" sz="2800" dirty="0"/>
              <a:t>       所谓计算机网络，</a:t>
            </a:r>
            <a:r>
              <a:rPr lang="zh-CN" altLang="en-US" sz="2800" dirty="0">
                <a:solidFill>
                  <a:srgbClr val="008000"/>
                </a:solidFill>
              </a:rPr>
              <a:t>就是利用通信设备和线路将地理位置不同的、功能独立的多个计算机系统互连起来</a:t>
            </a:r>
            <a:r>
              <a:rPr lang="zh-CN" altLang="en-US" sz="2800" dirty="0"/>
              <a:t>，</a:t>
            </a:r>
            <a:r>
              <a:rPr lang="zh-CN" altLang="en-US" sz="2800" dirty="0">
                <a:solidFill>
                  <a:srgbClr val="0000FF"/>
                </a:solidFill>
              </a:rPr>
              <a:t>以功能完善的网络软件（即网络通信协议、信息交换方式和网络操作系统等</a:t>
            </a:r>
            <a:r>
              <a:rPr lang="zh-CN" altLang="en-US" sz="2800" dirty="0">
                <a:solidFill>
                  <a:srgbClr val="3333FF"/>
                </a:solidFill>
              </a:rPr>
              <a:t>）</a:t>
            </a:r>
            <a:r>
              <a:rPr lang="zh-CN" altLang="en-US" sz="2800" dirty="0">
                <a:solidFill>
                  <a:srgbClr val="FF0000"/>
                </a:solidFill>
              </a:rPr>
              <a:t>实现网络中资源共享和信息传递</a:t>
            </a:r>
            <a:r>
              <a:rPr lang="zh-CN" altLang="en-US" sz="2800" dirty="0"/>
              <a:t>的系统。</a:t>
            </a:r>
          </a:p>
        </p:txBody>
      </p:sp>
      <p:sp>
        <p:nvSpPr>
          <p:cNvPr id="230405" name="Rectangle 5"/>
          <p:cNvSpPr>
            <a:spLocks noChangeArrowheads="1"/>
          </p:cNvSpPr>
          <p:nvPr/>
        </p:nvSpPr>
        <p:spPr bwMode="auto">
          <a:xfrm>
            <a:off x="827088" y="4868863"/>
            <a:ext cx="7958137" cy="1366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buClr>
                <a:srgbClr val="000000"/>
              </a:buClr>
              <a:buChar char="@"/>
              <a:defRPr kumimoji="1" sz="3200" b="1">
                <a:solidFill>
                  <a:srgbClr val="000000"/>
                </a:solidFill>
                <a:latin typeface="Arial" charset="0"/>
                <a:ea typeface="华文楷体" pitchFamily="2" charset="-122"/>
              </a:defRPr>
            </a:lvl1pPr>
            <a:lvl2pPr marL="909638" indent="-285750">
              <a:buSzPct val="55000"/>
              <a:buBlip>
                <a:blip r:embed="rId3"/>
              </a:buBlip>
              <a:defRPr kumimoji="1" sz="2800" b="1">
                <a:solidFill>
                  <a:srgbClr val="000000"/>
                </a:solidFill>
                <a:latin typeface="Arial" charset="0"/>
                <a:ea typeface="华文楷体" pitchFamily="2" charset="-122"/>
              </a:defRPr>
            </a:lvl2pPr>
            <a:lvl3pPr marL="1139825" indent="-228600">
              <a:buSzPct val="65000"/>
              <a:buBlip>
                <a:blip r:embed="rId4"/>
              </a:buBlip>
              <a:defRPr kumimoji="1" sz="2400" b="1">
                <a:solidFill>
                  <a:srgbClr val="000000"/>
                </a:solidFill>
                <a:latin typeface="Arial" charset="0"/>
                <a:ea typeface="华文楷体" pitchFamily="2" charset="-122"/>
              </a:defRPr>
            </a:lvl3pPr>
            <a:lvl4pPr marL="1547813" indent="-228600">
              <a:buSzPct val="85000"/>
              <a:buChar char="w"/>
              <a:defRPr kumimoji="1" sz="2000" b="1">
                <a:solidFill>
                  <a:srgbClr val="000000"/>
                </a:solidFill>
                <a:latin typeface="Arial" charset="0"/>
                <a:ea typeface="华文楷体" pitchFamily="2" charset="-122"/>
              </a:defRPr>
            </a:lvl4pPr>
            <a:lvl5pPr marL="1955800" indent="-228600">
              <a:buSzPct val="80000"/>
              <a:buChar char="§"/>
              <a:defRPr kumimoji="1" b="1">
                <a:solidFill>
                  <a:srgbClr val="000000"/>
                </a:solidFill>
                <a:latin typeface="Arial" charset="0"/>
                <a:ea typeface="华文楷体" pitchFamily="2" charset="-122"/>
              </a:defRPr>
            </a:lvl5pPr>
            <a:lvl6pPr marL="24130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28702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3274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7846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nSpc>
                <a:spcPct val="120000"/>
              </a:lnSpc>
              <a:buSzPct val="75000"/>
              <a:buFont typeface="Wingdings" pitchFamily="2" charset="2"/>
              <a:buNone/>
            </a:pPr>
            <a:r>
              <a:rPr lang="en-US" altLang="zh-CN" sz="2400" dirty="0"/>
              <a:t>【</a:t>
            </a:r>
            <a:r>
              <a:rPr lang="zh-CN" altLang="en-US" sz="2400" dirty="0">
                <a:effectLst>
                  <a:outerShdw blurRad="38100" dist="38100" dir="2700000" algn="tl">
                    <a:srgbClr val="C0C0C0"/>
                  </a:outerShdw>
                </a:effectLst>
              </a:rPr>
              <a:t>解释</a:t>
            </a:r>
            <a:r>
              <a:rPr lang="en-US" altLang="zh-CN" sz="2400" dirty="0"/>
              <a:t>】</a:t>
            </a:r>
          </a:p>
          <a:p>
            <a:pPr>
              <a:lnSpc>
                <a:spcPct val="120000"/>
              </a:lnSpc>
              <a:buClr>
                <a:srgbClr val="FF0000"/>
              </a:buClr>
              <a:buSzPct val="75000"/>
              <a:buFont typeface="Wingdings" pitchFamily="2" charset="2"/>
              <a:buNone/>
            </a:pPr>
            <a:r>
              <a:rPr lang="zh-CN" altLang="en-US" sz="2400" dirty="0"/>
              <a:t>       从该定义中可以知道计算机网络的</a:t>
            </a:r>
            <a:r>
              <a:rPr lang="zh-CN" altLang="en-US" sz="2400" dirty="0">
                <a:solidFill>
                  <a:srgbClr val="008000"/>
                </a:solidFill>
              </a:rPr>
              <a:t>硬件</a:t>
            </a:r>
            <a:r>
              <a:rPr lang="zh-CN" altLang="en-US" sz="2400" dirty="0"/>
              <a:t>、</a:t>
            </a:r>
            <a:r>
              <a:rPr lang="zh-CN" altLang="en-US" sz="2400" dirty="0">
                <a:solidFill>
                  <a:srgbClr val="0000FF"/>
                </a:solidFill>
              </a:rPr>
              <a:t>软件</a:t>
            </a:r>
            <a:r>
              <a:rPr lang="zh-CN" altLang="en-US" sz="2400" dirty="0"/>
              <a:t>组成以及主要</a:t>
            </a:r>
            <a:r>
              <a:rPr lang="zh-CN" altLang="en-US" sz="2400" dirty="0">
                <a:solidFill>
                  <a:srgbClr val="FF0000"/>
                </a:solidFill>
              </a:rPr>
              <a:t>功能</a:t>
            </a:r>
            <a:r>
              <a:rPr lang="zh-CN" altLang="en-US" sz="2400" dirty="0"/>
              <a:t>。           </a:t>
            </a:r>
          </a:p>
        </p:txBody>
      </p:sp>
      <p:sp>
        <p:nvSpPr>
          <p:cNvPr id="230406"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zh-CN" altLang="en-US" sz="1200">
                <a:ea typeface="幼圆" pitchFamily="49" charset="-122"/>
              </a:rPr>
              <a:t>&gt;&gt;</a:t>
            </a:r>
            <a:r>
              <a:rPr lang="zh-CN" altLang="en-US" sz="1200">
                <a:ea typeface="幼圆" pitchFamily="49" charset="-122"/>
                <a:hlinkClick r:id="rId6" action="ppaction://hlinksldjump"/>
              </a:rPr>
              <a:t>计算机网络概述</a:t>
            </a:r>
            <a:r>
              <a:rPr lang="en-US" altLang="zh-CN" sz="1200">
                <a:ea typeface="幼圆" pitchFamily="49" charset="-122"/>
              </a:rPr>
              <a:t>&gt;&gt;</a:t>
            </a:r>
            <a:r>
              <a:rPr lang="zh-CN" altLang="en-US" sz="1200">
                <a:ea typeface="幼圆" pitchFamily="49" charset="-122"/>
                <a:hlinkClick r:id="rId7" action="ppaction://hlinksldjump"/>
              </a:rPr>
              <a:t>计算机网络的定义</a:t>
            </a:r>
            <a:endParaRPr lang="en-US" altLang="zh-CN" sz="1200">
              <a:ea typeface="幼圆" pitchFamily="49" charset="-122"/>
            </a:endParaRPr>
          </a:p>
        </p:txBody>
      </p:sp>
      <p:sp>
        <p:nvSpPr>
          <p:cNvPr id="230407"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ChangeArrowheads="1"/>
          </p:cNvSpPr>
          <p:nvPr>
            <p:ph type="title"/>
          </p:nvPr>
        </p:nvSpPr>
        <p:spPr/>
        <p:txBody>
          <a:bodyPr/>
          <a:lstStyle/>
          <a:p>
            <a:r>
              <a:rPr lang="zh-CN" altLang="en-US"/>
              <a:t>服务类型</a:t>
            </a:r>
          </a:p>
        </p:txBody>
      </p:sp>
      <p:sp>
        <p:nvSpPr>
          <p:cNvPr id="440324"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14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7</a:t>
            </a:r>
            <a:endParaRPr lang="en-US" altLang="zh-CN" sz="1200" dirty="0">
              <a:latin typeface="幼圆" pitchFamily="49" charset="-122"/>
              <a:ea typeface="幼圆" pitchFamily="49" charset="-122"/>
            </a:endParaRPr>
          </a:p>
        </p:txBody>
      </p:sp>
      <p:sp>
        <p:nvSpPr>
          <p:cNvPr id="440326" name="Rectangle 6"/>
          <p:cNvSpPr>
            <a:spLocks noGrp="1" noChangeArrowheads="1"/>
          </p:cNvSpPr>
          <p:nvPr>
            <p:ph type="body" idx="1"/>
          </p:nvPr>
        </p:nvSpPr>
        <p:spPr>
          <a:xfrm>
            <a:off x="809625" y="1773238"/>
            <a:ext cx="7958138" cy="4679950"/>
          </a:xfrm>
        </p:spPr>
        <p:txBody>
          <a:bodyPr/>
          <a:lstStyle/>
          <a:p>
            <a:pPr>
              <a:lnSpc>
                <a:spcPct val="140000"/>
              </a:lnSpc>
            </a:pPr>
            <a:r>
              <a:rPr lang="zh-CN" altLang="en-US" sz="2400" dirty="0">
                <a:solidFill>
                  <a:srgbClr val="FF0000"/>
                </a:solidFill>
              </a:rPr>
              <a:t>面向连接的</a:t>
            </a:r>
            <a:r>
              <a:rPr lang="zh-CN" altLang="en-US" sz="2400" dirty="0" smtClean="0">
                <a:solidFill>
                  <a:srgbClr val="FF0000"/>
                </a:solidFill>
              </a:rPr>
              <a:t>服务</a:t>
            </a:r>
            <a:r>
              <a:rPr lang="zh-CN" altLang="en-US" sz="2400" dirty="0" smtClean="0">
                <a:solidFill>
                  <a:schemeClr val="tx1"/>
                </a:solidFill>
              </a:rPr>
              <a:t>：按照电话系统建模</a:t>
            </a:r>
            <a:endParaRPr lang="zh-CN" altLang="en-US" sz="2400" dirty="0">
              <a:solidFill>
                <a:schemeClr val="tx1"/>
              </a:solidFill>
            </a:endParaRPr>
          </a:p>
          <a:p>
            <a:pPr lvl="1">
              <a:lnSpc>
                <a:spcPct val="140000"/>
              </a:lnSpc>
            </a:pPr>
            <a:r>
              <a:rPr lang="zh-CN" altLang="en-US" sz="2000" dirty="0">
                <a:solidFill>
                  <a:srgbClr val="0000FF"/>
                </a:solidFill>
              </a:rPr>
              <a:t>可靠的消息流</a:t>
            </a:r>
            <a:r>
              <a:rPr lang="zh-CN" altLang="en-US" sz="2000" dirty="0"/>
              <a:t>：需确认，且保持消息的边界。例：页码序列。</a:t>
            </a:r>
          </a:p>
          <a:p>
            <a:pPr lvl="1">
              <a:lnSpc>
                <a:spcPct val="140000"/>
              </a:lnSpc>
            </a:pPr>
            <a:r>
              <a:rPr lang="zh-CN" altLang="en-US" sz="2000" dirty="0">
                <a:solidFill>
                  <a:srgbClr val="0000FF"/>
                </a:solidFill>
              </a:rPr>
              <a:t>可靠的字节流</a:t>
            </a:r>
            <a:r>
              <a:rPr lang="zh-CN" altLang="en-US" sz="2000" dirty="0"/>
              <a:t>：需确认，不需保持消息的边界。例</a:t>
            </a:r>
            <a:r>
              <a:rPr lang="zh-CN" altLang="en-US" sz="2000" dirty="0" smtClean="0"/>
              <a:t>：电影下载。</a:t>
            </a:r>
            <a:endParaRPr lang="zh-CN" altLang="en-US" sz="2000" dirty="0"/>
          </a:p>
          <a:p>
            <a:pPr lvl="1">
              <a:lnSpc>
                <a:spcPct val="140000"/>
              </a:lnSpc>
            </a:pPr>
            <a:r>
              <a:rPr lang="zh-CN" altLang="en-US" sz="2000" dirty="0">
                <a:solidFill>
                  <a:srgbClr val="0000FF"/>
                </a:solidFill>
              </a:rPr>
              <a:t>不可靠的连接</a:t>
            </a:r>
            <a:r>
              <a:rPr lang="zh-CN" altLang="en-US" sz="2000" dirty="0"/>
              <a:t>：不需确认。例</a:t>
            </a:r>
            <a:r>
              <a:rPr lang="zh-CN" altLang="en-US" sz="2000" dirty="0" smtClean="0"/>
              <a:t>：</a:t>
            </a:r>
            <a:r>
              <a:rPr lang="en-US" altLang="zh-CN" sz="2000" dirty="0" smtClean="0"/>
              <a:t>IP</a:t>
            </a:r>
            <a:r>
              <a:rPr lang="zh-CN" altLang="en-US" sz="2000" dirty="0" smtClean="0"/>
              <a:t>语音。</a:t>
            </a:r>
            <a:endParaRPr lang="zh-CN" altLang="en-US" sz="2000" dirty="0"/>
          </a:p>
          <a:p>
            <a:pPr>
              <a:lnSpc>
                <a:spcPct val="140000"/>
              </a:lnSpc>
            </a:pPr>
            <a:r>
              <a:rPr lang="zh-CN" altLang="en-US" sz="2400" dirty="0">
                <a:solidFill>
                  <a:srgbClr val="FF0000"/>
                </a:solidFill>
              </a:rPr>
              <a:t>无连接的</a:t>
            </a:r>
            <a:r>
              <a:rPr lang="zh-CN" altLang="en-US" sz="2400" dirty="0" smtClean="0">
                <a:solidFill>
                  <a:srgbClr val="FF0000"/>
                </a:solidFill>
              </a:rPr>
              <a:t>服务</a:t>
            </a:r>
            <a:r>
              <a:rPr lang="zh-CN" altLang="en-US" sz="2400" dirty="0" smtClean="0">
                <a:solidFill>
                  <a:schemeClr val="tx1"/>
                </a:solidFill>
              </a:rPr>
              <a:t>：按照邮政系统建模</a:t>
            </a:r>
            <a:endParaRPr lang="zh-CN" altLang="en-US" sz="2400" dirty="0">
              <a:solidFill>
                <a:schemeClr val="tx1"/>
              </a:solidFill>
            </a:endParaRPr>
          </a:p>
          <a:p>
            <a:pPr lvl="1">
              <a:lnSpc>
                <a:spcPct val="140000"/>
              </a:lnSpc>
            </a:pPr>
            <a:r>
              <a:rPr lang="zh-CN" altLang="en-US" sz="2000" dirty="0">
                <a:solidFill>
                  <a:srgbClr val="0000FF"/>
                </a:solidFill>
              </a:rPr>
              <a:t>不可靠的数据报</a:t>
            </a:r>
            <a:r>
              <a:rPr lang="zh-CN" altLang="en-US" sz="2000" dirty="0"/>
              <a:t>：不需确认。例</a:t>
            </a:r>
            <a:r>
              <a:rPr lang="zh-CN" altLang="en-US" sz="2000" dirty="0" smtClean="0"/>
              <a:t>：垃圾邮件。</a:t>
            </a:r>
            <a:endParaRPr lang="zh-CN" altLang="en-US" sz="2000" dirty="0"/>
          </a:p>
          <a:p>
            <a:pPr lvl="1">
              <a:lnSpc>
                <a:spcPct val="140000"/>
              </a:lnSpc>
            </a:pPr>
            <a:r>
              <a:rPr lang="zh-CN" altLang="en-US" sz="2000" dirty="0">
                <a:solidFill>
                  <a:srgbClr val="0000FF"/>
                </a:solidFill>
              </a:rPr>
              <a:t>有确认的数据报</a:t>
            </a:r>
            <a:r>
              <a:rPr lang="zh-CN" altLang="en-US" sz="2000" dirty="0"/>
              <a:t>：需</a:t>
            </a:r>
            <a:r>
              <a:rPr lang="zh-CN" altLang="en-US" sz="2000" dirty="0" smtClean="0"/>
              <a:t>确认（挂号邮件）。</a:t>
            </a:r>
            <a:r>
              <a:rPr lang="zh-CN" altLang="en-US" sz="2000" dirty="0"/>
              <a:t>例</a:t>
            </a:r>
            <a:r>
              <a:rPr lang="zh-CN" altLang="en-US" sz="2000" dirty="0" smtClean="0"/>
              <a:t>：文本消息。</a:t>
            </a:r>
            <a:endParaRPr lang="zh-CN" altLang="en-US" sz="2000" dirty="0"/>
          </a:p>
          <a:p>
            <a:pPr lvl="1">
              <a:lnSpc>
                <a:spcPct val="140000"/>
              </a:lnSpc>
            </a:pPr>
            <a:r>
              <a:rPr lang="zh-CN" altLang="en-US" sz="2000" dirty="0">
                <a:solidFill>
                  <a:srgbClr val="0000FF"/>
                </a:solidFill>
              </a:rPr>
              <a:t>问答服务</a:t>
            </a:r>
            <a:r>
              <a:rPr lang="zh-CN" altLang="en-US" sz="2000" dirty="0"/>
              <a:t>：发送方传送一个请求报文，接收方发出的应答报文中就包含了回答。例：</a:t>
            </a:r>
            <a:r>
              <a:rPr lang="zh-CN" altLang="en-US" sz="2000" dirty="0" smtClean="0"/>
              <a:t>数据库查询</a:t>
            </a:r>
            <a:r>
              <a:rPr lang="zh-CN" altLang="en-US" sz="2000" dirty="0"/>
              <a:t>。</a:t>
            </a:r>
          </a:p>
        </p:txBody>
      </p:sp>
      <p:sp>
        <p:nvSpPr>
          <p:cNvPr id="440327"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ChangeArrowheads="1"/>
          </p:cNvSpPr>
          <p:nvPr>
            <p:ph type="title"/>
          </p:nvPr>
        </p:nvSpPr>
        <p:spPr/>
        <p:txBody>
          <a:bodyPr/>
          <a:lstStyle/>
          <a:p>
            <a:r>
              <a:rPr lang="zh-CN" altLang="en-US"/>
              <a:t>服务原语</a:t>
            </a:r>
          </a:p>
        </p:txBody>
      </p:sp>
      <p:sp>
        <p:nvSpPr>
          <p:cNvPr id="441348"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14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8</a:t>
            </a:r>
            <a:endParaRPr lang="en-US" altLang="zh-CN" sz="1200" dirty="0">
              <a:latin typeface="幼圆" pitchFamily="49" charset="-122"/>
              <a:ea typeface="幼圆" pitchFamily="49" charset="-122"/>
            </a:endParaRPr>
          </a:p>
        </p:txBody>
      </p:sp>
      <p:sp>
        <p:nvSpPr>
          <p:cNvPr id="441350" name="Rectangle 6"/>
          <p:cNvSpPr>
            <a:spLocks noGrp="1" noChangeArrowheads="1"/>
          </p:cNvSpPr>
          <p:nvPr>
            <p:ph type="body" idx="1"/>
          </p:nvPr>
        </p:nvSpPr>
        <p:spPr>
          <a:xfrm>
            <a:off x="809625" y="1773238"/>
            <a:ext cx="7958138" cy="2232025"/>
          </a:xfrm>
        </p:spPr>
        <p:txBody>
          <a:bodyPr/>
          <a:lstStyle/>
          <a:p>
            <a:pPr>
              <a:lnSpc>
                <a:spcPct val="120000"/>
              </a:lnSpc>
              <a:buClr>
                <a:srgbClr val="FF0000"/>
              </a:buClr>
            </a:pPr>
            <a:r>
              <a:rPr lang="zh-CN" altLang="en-US" sz="2400" dirty="0">
                <a:solidFill>
                  <a:srgbClr val="FF0000"/>
                </a:solidFill>
                <a:effectLst>
                  <a:outerShdw blurRad="38100" dist="38100" dir="2700000" algn="tl">
                    <a:srgbClr val="C0C0C0"/>
                  </a:outerShdw>
                </a:effectLst>
              </a:rPr>
              <a:t>服务原语</a:t>
            </a:r>
          </a:p>
          <a:p>
            <a:pPr>
              <a:lnSpc>
                <a:spcPct val="120000"/>
              </a:lnSpc>
              <a:buFont typeface="Wingdings" pitchFamily="2" charset="2"/>
              <a:buNone/>
            </a:pPr>
            <a:r>
              <a:rPr lang="zh-CN" altLang="en-US" sz="2400" dirty="0"/>
              <a:t>            一个服务通常由一组原语操作来描述，不同服务所提供的原语有所不同。</a:t>
            </a:r>
          </a:p>
          <a:p>
            <a:pPr>
              <a:lnSpc>
                <a:spcPct val="120000"/>
              </a:lnSpc>
              <a:buClr>
                <a:srgbClr val="FF0000"/>
              </a:buClr>
            </a:pPr>
            <a:r>
              <a:rPr lang="zh-CN" altLang="en-US" sz="2400" dirty="0">
                <a:solidFill>
                  <a:srgbClr val="FF0000"/>
                </a:solidFill>
                <a:effectLst>
                  <a:outerShdw blurRad="38100" dist="38100" dir="2700000" algn="tl">
                    <a:srgbClr val="C0C0C0"/>
                  </a:outerShdw>
                </a:effectLst>
              </a:rPr>
              <a:t>举例：</a:t>
            </a:r>
            <a:r>
              <a:rPr lang="en-US" altLang="zh-CN" sz="2400" dirty="0">
                <a:solidFill>
                  <a:srgbClr val="FF0000"/>
                </a:solidFill>
                <a:effectLst>
                  <a:outerShdw blurRad="38100" dist="38100" dir="2700000" algn="tl">
                    <a:srgbClr val="C0C0C0"/>
                  </a:outerShdw>
                </a:effectLst>
              </a:rPr>
              <a:t>C/S</a:t>
            </a:r>
            <a:r>
              <a:rPr lang="zh-CN" altLang="en-US" sz="2400" dirty="0">
                <a:solidFill>
                  <a:srgbClr val="FF0000"/>
                </a:solidFill>
                <a:effectLst>
                  <a:outerShdw blurRad="38100" dist="38100" dir="2700000" algn="tl">
                    <a:srgbClr val="C0C0C0"/>
                  </a:outerShdw>
                </a:effectLst>
              </a:rPr>
              <a:t>环境中提供可靠的字节流服务所用原语</a:t>
            </a:r>
          </a:p>
        </p:txBody>
      </p:sp>
      <p:sp>
        <p:nvSpPr>
          <p:cNvPr id="441352" name="Text Box 8"/>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pic>
        <p:nvPicPr>
          <p:cNvPr id="519170"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65076" y="3781003"/>
            <a:ext cx="6591300" cy="2600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Grp="1" noChangeArrowheads="1"/>
          </p:cNvSpPr>
          <p:nvPr>
            <p:ph type="title"/>
          </p:nvPr>
        </p:nvSpPr>
        <p:spPr/>
        <p:txBody>
          <a:bodyPr/>
          <a:lstStyle/>
          <a:p>
            <a:r>
              <a:rPr lang="zh-CN" altLang="en-US" sz="3600"/>
              <a:t>举例</a:t>
            </a:r>
            <a:r>
              <a:rPr lang="en-US" altLang="zh-CN" sz="3600">
                <a:latin typeface="隶书" pitchFamily="49" charset="-122"/>
              </a:rPr>
              <a:t>:</a:t>
            </a:r>
            <a:r>
              <a:rPr lang="zh-CN" altLang="en-US" sz="3600"/>
              <a:t>一个简单的面向连接</a:t>
            </a:r>
          </a:p>
        </p:txBody>
      </p:sp>
      <p:sp>
        <p:nvSpPr>
          <p:cNvPr id="442372" name="Text Box 4"/>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14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9</a:t>
            </a:r>
            <a:endParaRPr lang="en-US" altLang="zh-CN" sz="1200" dirty="0">
              <a:latin typeface="幼圆" pitchFamily="49" charset="-122"/>
              <a:ea typeface="幼圆" pitchFamily="49" charset="-122"/>
            </a:endParaRPr>
          </a:p>
        </p:txBody>
      </p:sp>
      <p:sp>
        <p:nvSpPr>
          <p:cNvPr id="442378" name="Rectangle 10"/>
          <p:cNvSpPr>
            <a:spLocks noGrp="1" noChangeArrowheads="1"/>
          </p:cNvSpPr>
          <p:nvPr>
            <p:ph type="body" idx="1"/>
          </p:nvPr>
        </p:nvSpPr>
        <p:spPr>
          <a:xfrm>
            <a:off x="4427538" y="5949280"/>
            <a:ext cx="1584325" cy="393700"/>
          </a:xfrm>
          <a:solidFill>
            <a:srgbClr val="FFFF00"/>
          </a:solidFill>
          <a:ln w="28575">
            <a:solidFill>
              <a:schemeClr val="tx1"/>
            </a:solidFill>
            <a:miter lim="800000"/>
            <a:headEnd/>
            <a:tailEnd/>
          </a:ln>
          <a:effectLst>
            <a:outerShdw dist="107763" dir="2700000" algn="ctr" rotWithShape="0">
              <a:schemeClr val="bg2">
                <a:alpha val="50000"/>
              </a:schemeClr>
            </a:outerShdw>
          </a:effectLst>
        </p:spPr>
        <p:txBody>
          <a:bodyPr/>
          <a:lstStyle/>
          <a:p>
            <a:pPr algn="ctr">
              <a:buFont typeface="Wingdings" pitchFamily="2" charset="2"/>
              <a:buNone/>
            </a:pPr>
            <a:r>
              <a:rPr lang="zh-CN" altLang="en-US" sz="2000"/>
              <a:t>工作过程</a:t>
            </a:r>
          </a:p>
        </p:txBody>
      </p:sp>
      <p:sp>
        <p:nvSpPr>
          <p:cNvPr id="442379" name="Rectangle 11"/>
          <p:cNvSpPr>
            <a:spLocks noChangeArrowheads="1"/>
          </p:cNvSpPr>
          <p:nvPr/>
        </p:nvSpPr>
        <p:spPr bwMode="auto">
          <a:xfrm>
            <a:off x="4356100" y="3500438"/>
            <a:ext cx="1584325" cy="393700"/>
          </a:xfrm>
          <a:prstGeom prst="rect">
            <a:avLst/>
          </a:prstGeom>
          <a:solidFill>
            <a:srgbClr val="FFFF00"/>
          </a:solidFill>
          <a:ln w="28575">
            <a:solidFill>
              <a:schemeClr val="tx1"/>
            </a:solidFill>
            <a:miter lim="800000"/>
            <a:headEnd/>
            <a:tailEnd/>
          </a:ln>
          <a:effectLst>
            <a:outerShdw dist="107763" dir="2700000" algn="ctr" rotWithShape="0">
              <a:schemeClr val="bg2">
                <a:alpha val="50000"/>
              </a:schemeClr>
            </a:outerShdw>
          </a:effectLst>
        </p:spPr>
        <p:txBody>
          <a:bodyPr/>
          <a:lstStyle>
            <a:lvl1pPr marL="444500" indent="-444500">
              <a:buClr>
                <a:srgbClr val="000000"/>
              </a:buClr>
              <a:buChar char="@"/>
              <a:defRPr kumimoji="1" sz="3200" b="1">
                <a:solidFill>
                  <a:srgbClr val="000000"/>
                </a:solidFill>
                <a:latin typeface="Arial" charset="0"/>
                <a:ea typeface="华文楷体" pitchFamily="2" charset="-122"/>
              </a:defRPr>
            </a:lvl1pPr>
            <a:lvl2pPr marL="909638" indent="-285750">
              <a:buSzPct val="55000"/>
              <a:buBlip>
                <a:blip r:embed="rId3"/>
              </a:buBlip>
              <a:defRPr kumimoji="1" sz="2800" b="1">
                <a:solidFill>
                  <a:srgbClr val="000000"/>
                </a:solidFill>
                <a:latin typeface="Arial" charset="0"/>
                <a:ea typeface="华文楷体" pitchFamily="2" charset="-122"/>
              </a:defRPr>
            </a:lvl2pPr>
            <a:lvl3pPr marL="1317625" indent="-228600">
              <a:buSzPct val="65000"/>
              <a:buBlip>
                <a:blip r:embed="rId4"/>
              </a:buBlip>
              <a:defRPr kumimoji="1" sz="2400" b="1">
                <a:solidFill>
                  <a:srgbClr val="000000"/>
                </a:solidFill>
                <a:latin typeface="Arial" charset="0"/>
                <a:ea typeface="华文楷体" pitchFamily="2" charset="-122"/>
              </a:defRPr>
            </a:lvl3pPr>
            <a:lvl4pPr marL="1725613" indent="-228600">
              <a:buSzPct val="85000"/>
              <a:buChar char="w"/>
              <a:defRPr kumimoji="1" sz="2000" b="1">
                <a:solidFill>
                  <a:srgbClr val="000000"/>
                </a:solidFill>
                <a:latin typeface="Arial" charset="0"/>
                <a:ea typeface="华文楷体" pitchFamily="2" charset="-122"/>
              </a:defRPr>
            </a:lvl4pPr>
            <a:lvl5pPr marL="2159000" indent="-228600">
              <a:buSzPct val="80000"/>
              <a:buChar char="§"/>
              <a:defRPr kumimoji="1" b="1">
                <a:solidFill>
                  <a:srgbClr val="000000"/>
                </a:solidFill>
                <a:latin typeface="Arial" charset="0"/>
                <a:ea typeface="华文楷体" pitchFamily="2" charset="-122"/>
              </a:defRPr>
            </a:lvl5pPr>
            <a:lvl6pPr marL="26162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6pPr>
            <a:lvl7pPr marL="30734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7pPr>
            <a:lvl8pPr marL="35306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8pPr>
            <a:lvl9pPr marL="3987800" indent="-228600" fontAlgn="base">
              <a:spcBef>
                <a:spcPct val="20000"/>
              </a:spcBef>
              <a:spcAft>
                <a:spcPct val="0"/>
              </a:spcAft>
              <a:buClr>
                <a:schemeClr val="accent2"/>
              </a:buClr>
              <a:buSzPct val="80000"/>
              <a:buFont typeface="Wingdings" pitchFamily="2" charset="2"/>
              <a:buChar char="§"/>
              <a:defRPr kumimoji="1" b="1">
                <a:solidFill>
                  <a:srgbClr val="000000"/>
                </a:solidFill>
                <a:latin typeface="Arial" charset="0"/>
                <a:ea typeface="华文楷体" pitchFamily="2" charset="-122"/>
              </a:defRPr>
            </a:lvl9pPr>
          </a:lstStyle>
          <a:p>
            <a:pPr algn="ctr">
              <a:buFont typeface="Wingdings" pitchFamily="2" charset="2"/>
              <a:buNone/>
            </a:pPr>
            <a:r>
              <a:rPr lang="zh-CN" altLang="en-US" sz="2000"/>
              <a:t>服务原语</a:t>
            </a:r>
          </a:p>
        </p:txBody>
      </p:sp>
      <p:sp>
        <p:nvSpPr>
          <p:cNvPr id="442380" name="Text Box 12"/>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5" action="ppaction://hlinksldjump"/>
              </a:rPr>
              <a:t>本章内容</a:t>
            </a:r>
            <a:r>
              <a:rPr lang="en-US" altLang="zh-CN" sz="1200">
                <a:ea typeface="幼圆" pitchFamily="49" charset="-122"/>
              </a:rPr>
              <a:t>&gt;&gt;</a:t>
            </a:r>
            <a:r>
              <a:rPr lang="zh-CN" altLang="en-US" sz="1200">
                <a:ea typeface="幼圆" pitchFamily="49" charset="-122"/>
                <a:hlinkClick r:id="rId6" action="ppaction://hlinksldjump"/>
              </a:rPr>
              <a:t>计算机网络的体系结构</a:t>
            </a:r>
            <a:r>
              <a:rPr lang="en-US" altLang="zh-CN" sz="1200">
                <a:ea typeface="幼圆" pitchFamily="49" charset="-122"/>
              </a:rPr>
              <a:t>&gt;&gt;</a:t>
            </a:r>
            <a:r>
              <a:rPr lang="zh-CN" altLang="zh-CN" sz="1200">
                <a:ea typeface="幼圆" pitchFamily="49" charset="-122"/>
                <a:hlinkClick r:id="rId7" action="ppaction://hlinksldjump"/>
              </a:rPr>
              <a:t>网络体系结构的概念</a:t>
            </a:r>
            <a:endParaRPr lang="en-US" altLang="zh-CN" sz="1200">
              <a:ea typeface="幼圆" pitchFamily="49" charset="-122"/>
            </a:endParaRPr>
          </a:p>
        </p:txBody>
      </p:sp>
      <p:pic>
        <p:nvPicPr>
          <p:cNvPr id="10" name="Picture 2"/>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62188" y="1685616"/>
            <a:ext cx="4446116" cy="1754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0194" name="Picture 2"/>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5616" y="3878746"/>
            <a:ext cx="7452320" cy="2142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p:txBody>
          <a:bodyPr/>
          <a:lstStyle/>
          <a:p>
            <a:r>
              <a:rPr lang="zh-CN" altLang="en-US"/>
              <a:t>协议分层设计思想类比</a:t>
            </a:r>
          </a:p>
        </p:txBody>
      </p:sp>
      <p:sp>
        <p:nvSpPr>
          <p:cNvPr id="291860" name="Text Box 20"/>
          <p:cNvSpPr txBox="1">
            <a:spLocks noChangeArrowheads="1"/>
          </p:cNvSpPr>
          <p:nvPr/>
        </p:nvSpPr>
        <p:spPr bwMode="auto">
          <a:xfrm>
            <a:off x="8305800" y="0"/>
            <a:ext cx="838200" cy="279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dirty="0">
                <a:latin typeface="幼圆" pitchFamily="49" charset="-122"/>
                <a:ea typeface="幼圆" pitchFamily="49" charset="-122"/>
              </a:rPr>
              <a:t>14 </a:t>
            </a:r>
            <a:r>
              <a:rPr lang="zh-CN" altLang="en-US" sz="1200" dirty="0">
                <a:latin typeface="幼圆" pitchFamily="49" charset="-122"/>
                <a:ea typeface="幼圆" pitchFamily="49" charset="-122"/>
              </a:rPr>
              <a:t>之 </a:t>
            </a:r>
            <a:r>
              <a:rPr lang="en-US" altLang="zh-CN" sz="1200" dirty="0" smtClean="0">
                <a:latin typeface="幼圆" pitchFamily="49" charset="-122"/>
                <a:ea typeface="幼圆" pitchFamily="49" charset="-122"/>
              </a:rPr>
              <a:t>10</a:t>
            </a:r>
            <a:endParaRPr lang="en-US" altLang="zh-CN" sz="1200" dirty="0">
              <a:latin typeface="幼圆" pitchFamily="49" charset="-122"/>
              <a:ea typeface="幼圆" pitchFamily="49" charset="-122"/>
            </a:endParaRPr>
          </a:p>
        </p:txBody>
      </p:sp>
      <p:sp>
        <p:nvSpPr>
          <p:cNvPr id="291866" name="Text Box 2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
        <p:nvSpPr>
          <p:cNvPr id="73" name="矩形 72"/>
          <p:cNvSpPr/>
          <p:nvPr/>
        </p:nvSpPr>
        <p:spPr>
          <a:xfrm>
            <a:off x="4061653" y="4232994"/>
            <a:ext cx="1752600" cy="506095"/>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800" b="1" dirty="0"/>
              <a:t>运送部门</a:t>
            </a:r>
          </a:p>
        </p:txBody>
      </p:sp>
      <p:sp>
        <p:nvSpPr>
          <p:cNvPr id="74" name="矩形 73"/>
          <p:cNvSpPr/>
          <p:nvPr/>
        </p:nvSpPr>
        <p:spPr>
          <a:xfrm>
            <a:off x="3958783" y="5521409"/>
            <a:ext cx="909320" cy="643890"/>
          </a:xfrm>
          <a:prstGeom prst="rect">
            <a:avLst/>
          </a:prstGeom>
          <a:solidFill>
            <a:schemeClr val="bg1">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r>
              <a:rPr lang="zh-CN" altLang="en-US" sz="1800" b="1" dirty="0">
                <a:cs typeface="微软雅黑" panose="020B0503020204020204" pitchFamily="34" charset="-122"/>
              </a:rPr>
              <a:t>铁 路</a:t>
            </a:r>
            <a:endParaRPr lang="en-US" altLang="zh-CN" sz="1800" b="1" dirty="0">
              <a:cs typeface="微软雅黑" panose="020B0503020204020204" pitchFamily="34" charset="-122"/>
            </a:endParaRPr>
          </a:p>
          <a:p>
            <a:pPr algn="ctr" fontAlgn="auto">
              <a:lnSpc>
                <a:spcPct val="100000"/>
              </a:lnSpc>
            </a:pPr>
            <a:r>
              <a:rPr lang="zh-CN" altLang="en-US" sz="1800" b="1" dirty="0">
                <a:cs typeface="微软雅黑" panose="020B0503020204020204" pitchFamily="34" charset="-122"/>
              </a:rPr>
              <a:t>部 门</a:t>
            </a:r>
          </a:p>
        </p:txBody>
      </p:sp>
      <p:sp>
        <p:nvSpPr>
          <p:cNvPr id="75" name="矩形 74"/>
          <p:cNvSpPr/>
          <p:nvPr/>
        </p:nvSpPr>
        <p:spPr>
          <a:xfrm>
            <a:off x="7082983" y="2935054"/>
            <a:ext cx="1453515" cy="506095"/>
          </a:xfrm>
          <a:prstGeom prst="rect">
            <a:avLst/>
          </a:prstGeom>
          <a:solidFill>
            <a:srgbClr val="00B0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800" b="1" dirty="0"/>
              <a:t>邮局</a:t>
            </a:r>
          </a:p>
        </p:txBody>
      </p:sp>
      <p:sp>
        <p:nvSpPr>
          <p:cNvPr id="76" name="矩形 75"/>
          <p:cNvSpPr/>
          <p:nvPr/>
        </p:nvSpPr>
        <p:spPr>
          <a:xfrm>
            <a:off x="7049963" y="4267284"/>
            <a:ext cx="1463675" cy="506095"/>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800" b="1" dirty="0"/>
              <a:t>运送部门</a:t>
            </a:r>
          </a:p>
        </p:txBody>
      </p:sp>
      <p:sp>
        <p:nvSpPr>
          <p:cNvPr id="77" name="矩形 76"/>
          <p:cNvSpPr/>
          <p:nvPr/>
        </p:nvSpPr>
        <p:spPr>
          <a:xfrm>
            <a:off x="7063933" y="5627454"/>
            <a:ext cx="1473200" cy="506095"/>
          </a:xfrm>
          <a:prstGeom prst="rect">
            <a:avLst/>
          </a:prstGeom>
          <a:solidFill>
            <a:schemeClr val="bg1">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800" b="1" dirty="0"/>
              <a:t>汽运部门</a:t>
            </a:r>
          </a:p>
        </p:txBody>
      </p:sp>
      <p:sp>
        <p:nvSpPr>
          <p:cNvPr id="78" name="矩形 77"/>
          <p:cNvSpPr/>
          <p:nvPr/>
        </p:nvSpPr>
        <p:spPr>
          <a:xfrm>
            <a:off x="4965893" y="5521409"/>
            <a:ext cx="909320" cy="638810"/>
          </a:xfrm>
          <a:prstGeom prst="rect">
            <a:avLst/>
          </a:prstGeom>
          <a:solidFill>
            <a:schemeClr val="bg1">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r>
              <a:rPr lang="zh-CN" altLang="en-US" sz="1800" b="1" dirty="0">
                <a:cs typeface="微软雅黑" panose="020B0503020204020204" pitchFamily="34" charset="-122"/>
              </a:rPr>
              <a:t>汽 运</a:t>
            </a:r>
            <a:endParaRPr lang="en-US" altLang="zh-CN" sz="1800" b="1" dirty="0">
              <a:cs typeface="微软雅黑" panose="020B0503020204020204" pitchFamily="34" charset="-122"/>
            </a:endParaRPr>
          </a:p>
          <a:p>
            <a:pPr algn="ctr" fontAlgn="auto">
              <a:lnSpc>
                <a:spcPct val="100000"/>
              </a:lnSpc>
            </a:pPr>
            <a:r>
              <a:rPr lang="zh-CN" altLang="en-US" sz="1800" b="1" dirty="0">
                <a:cs typeface="微软雅黑" panose="020B0503020204020204" pitchFamily="34" charset="-122"/>
              </a:rPr>
              <a:t>部 门</a:t>
            </a:r>
          </a:p>
        </p:txBody>
      </p:sp>
      <p:sp>
        <p:nvSpPr>
          <p:cNvPr id="79" name="Line 47"/>
          <p:cNvSpPr>
            <a:spLocks noChangeShapeType="1"/>
          </p:cNvSpPr>
          <p:nvPr/>
        </p:nvSpPr>
        <p:spPr bwMode="auto">
          <a:xfrm>
            <a:off x="2916113" y="2119079"/>
            <a:ext cx="4044315" cy="14605"/>
          </a:xfrm>
          <a:prstGeom prst="line">
            <a:avLst/>
          </a:prstGeom>
          <a:noFill/>
          <a:ln w="38100">
            <a:solidFill>
              <a:schemeClr val="tx1"/>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80" name="Line 48"/>
          <p:cNvSpPr>
            <a:spLocks noChangeShapeType="1"/>
          </p:cNvSpPr>
          <p:nvPr/>
        </p:nvSpPr>
        <p:spPr bwMode="auto">
          <a:xfrm flipV="1">
            <a:off x="2991104" y="3207468"/>
            <a:ext cx="3988374" cy="32383"/>
          </a:xfrm>
          <a:prstGeom prst="line">
            <a:avLst/>
          </a:prstGeom>
          <a:noFill/>
          <a:ln w="38100">
            <a:solidFill>
              <a:schemeClr val="tx1"/>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81" name="Line 49"/>
          <p:cNvSpPr>
            <a:spLocks noChangeShapeType="1"/>
          </p:cNvSpPr>
          <p:nvPr/>
        </p:nvSpPr>
        <p:spPr bwMode="auto">
          <a:xfrm flipV="1">
            <a:off x="2932683" y="4513663"/>
            <a:ext cx="1112459" cy="6667"/>
          </a:xfrm>
          <a:prstGeom prst="line">
            <a:avLst/>
          </a:prstGeom>
          <a:noFill/>
          <a:ln w="38100">
            <a:solidFill>
              <a:schemeClr val="tx1"/>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82" name="Line 51"/>
          <p:cNvSpPr>
            <a:spLocks noChangeShapeType="1"/>
          </p:cNvSpPr>
          <p:nvPr/>
        </p:nvSpPr>
        <p:spPr bwMode="auto">
          <a:xfrm flipV="1">
            <a:off x="5814253" y="4546049"/>
            <a:ext cx="1235710" cy="0"/>
          </a:xfrm>
          <a:prstGeom prst="line">
            <a:avLst/>
          </a:prstGeom>
          <a:noFill/>
          <a:ln w="38100">
            <a:solidFill>
              <a:schemeClr val="tx1"/>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83" name="Line 52"/>
          <p:cNvSpPr>
            <a:spLocks noChangeShapeType="1"/>
          </p:cNvSpPr>
          <p:nvPr/>
        </p:nvSpPr>
        <p:spPr bwMode="auto">
          <a:xfrm>
            <a:off x="3014212" y="5871294"/>
            <a:ext cx="935045" cy="0"/>
          </a:xfrm>
          <a:prstGeom prst="line">
            <a:avLst/>
          </a:prstGeom>
          <a:noFill/>
          <a:ln w="38100">
            <a:solidFill>
              <a:schemeClr val="tx1"/>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84" name="Line 53"/>
          <p:cNvSpPr>
            <a:spLocks noChangeShapeType="1"/>
          </p:cNvSpPr>
          <p:nvPr/>
        </p:nvSpPr>
        <p:spPr bwMode="auto">
          <a:xfrm>
            <a:off x="5927283" y="5852244"/>
            <a:ext cx="1082040" cy="0"/>
          </a:xfrm>
          <a:prstGeom prst="line">
            <a:avLst/>
          </a:prstGeom>
          <a:noFill/>
          <a:ln w="38100">
            <a:solidFill>
              <a:schemeClr val="tx1"/>
            </a:solidFill>
            <a:prstDash val="sys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85" name="Line 60"/>
          <p:cNvSpPr>
            <a:spLocks noChangeShapeType="1"/>
          </p:cNvSpPr>
          <p:nvPr/>
        </p:nvSpPr>
        <p:spPr bwMode="auto">
          <a:xfrm>
            <a:off x="4458528" y="4773379"/>
            <a:ext cx="635" cy="676275"/>
          </a:xfrm>
          <a:prstGeom prst="line">
            <a:avLst/>
          </a:prstGeom>
          <a:noFill/>
          <a:ln w="38100">
            <a:solidFill>
              <a:schemeClr val="tx2"/>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86" name="Line 61"/>
          <p:cNvSpPr>
            <a:spLocks noChangeShapeType="1"/>
          </p:cNvSpPr>
          <p:nvPr/>
        </p:nvSpPr>
        <p:spPr bwMode="auto">
          <a:xfrm>
            <a:off x="7805613" y="4773379"/>
            <a:ext cx="6350" cy="807085"/>
          </a:xfrm>
          <a:prstGeom prst="line">
            <a:avLst/>
          </a:prstGeom>
          <a:noFill/>
          <a:ln w="38100">
            <a:solidFill>
              <a:schemeClr val="tx2"/>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87" name="Text Box 73"/>
          <p:cNvSpPr txBox="1">
            <a:spLocks noChangeArrowheads="1"/>
          </p:cNvSpPr>
          <p:nvPr/>
        </p:nvSpPr>
        <p:spPr bwMode="auto">
          <a:xfrm>
            <a:off x="3126933" y="3980899"/>
            <a:ext cx="655320" cy="4882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kumimoji="1" lang="zh-CN" altLang="en-US" sz="1800" b="1" dirty="0">
                <a:latin typeface="+mn-lt"/>
                <a:ea typeface="+mn-ea"/>
              </a:rPr>
              <a:t>邮包</a:t>
            </a:r>
          </a:p>
        </p:txBody>
      </p:sp>
      <p:sp>
        <p:nvSpPr>
          <p:cNvPr id="88" name="Text Box 74"/>
          <p:cNvSpPr txBox="1">
            <a:spLocks noChangeArrowheads="1"/>
          </p:cNvSpPr>
          <p:nvPr/>
        </p:nvSpPr>
        <p:spPr bwMode="auto">
          <a:xfrm>
            <a:off x="6046663" y="3980899"/>
            <a:ext cx="655320" cy="4882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kumimoji="1" lang="zh-CN" altLang="en-US" sz="1800" b="1">
                <a:latin typeface="+mn-lt"/>
                <a:ea typeface="+mn-ea"/>
              </a:rPr>
              <a:t>邮包</a:t>
            </a:r>
          </a:p>
        </p:txBody>
      </p:sp>
      <p:sp>
        <p:nvSpPr>
          <p:cNvPr id="89" name="Text Box 75"/>
          <p:cNvSpPr txBox="1">
            <a:spLocks noChangeArrowheads="1"/>
          </p:cNvSpPr>
          <p:nvPr/>
        </p:nvSpPr>
        <p:spPr bwMode="auto">
          <a:xfrm>
            <a:off x="3109543" y="5386204"/>
            <a:ext cx="655320" cy="4882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kumimoji="1" lang="zh-CN" altLang="en-US" sz="1800" b="1" dirty="0">
                <a:latin typeface="+mn-lt"/>
                <a:ea typeface="+mn-ea"/>
              </a:rPr>
              <a:t>货物</a:t>
            </a:r>
          </a:p>
        </p:txBody>
      </p:sp>
      <p:sp>
        <p:nvSpPr>
          <p:cNvPr id="90" name="Text Box 76"/>
          <p:cNvSpPr txBox="1">
            <a:spLocks noChangeArrowheads="1"/>
          </p:cNvSpPr>
          <p:nvPr/>
        </p:nvSpPr>
        <p:spPr bwMode="auto">
          <a:xfrm>
            <a:off x="6119727" y="5364043"/>
            <a:ext cx="655320" cy="4882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kumimoji="1" lang="zh-CN" altLang="en-US" sz="1800" b="1" dirty="0">
                <a:latin typeface="+mn-lt"/>
                <a:ea typeface="+mn-ea"/>
              </a:rPr>
              <a:t>货物</a:t>
            </a:r>
          </a:p>
        </p:txBody>
      </p:sp>
      <p:sp>
        <p:nvSpPr>
          <p:cNvPr id="91" name="Text Box 77"/>
          <p:cNvSpPr txBox="1">
            <a:spLocks noChangeArrowheads="1"/>
          </p:cNvSpPr>
          <p:nvPr/>
        </p:nvSpPr>
        <p:spPr bwMode="auto">
          <a:xfrm>
            <a:off x="3014213" y="6020858"/>
            <a:ext cx="655320" cy="488201"/>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kumimoji="1" lang="zh-CN" altLang="en-US" sz="1800" b="1" dirty="0">
                <a:latin typeface="+mn-ea"/>
                <a:ea typeface="+mn-ea"/>
              </a:rPr>
              <a:t>火车</a:t>
            </a:r>
          </a:p>
        </p:txBody>
      </p:sp>
      <p:sp>
        <p:nvSpPr>
          <p:cNvPr id="92" name="Text Box 78"/>
          <p:cNvSpPr txBox="1">
            <a:spLocks noChangeArrowheads="1"/>
          </p:cNvSpPr>
          <p:nvPr/>
        </p:nvSpPr>
        <p:spPr bwMode="auto">
          <a:xfrm>
            <a:off x="6421816" y="6003532"/>
            <a:ext cx="655320" cy="448640"/>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defPPr>
              <a:defRPr lang="en-US"/>
            </a:defPPr>
            <a:lvl1pPr algn="ctr" eaLnBrk="0" hangingPunct="0">
              <a:lnSpc>
                <a:spcPct val="150000"/>
              </a:lnSpc>
              <a:spcBef>
                <a:spcPct val="50000"/>
              </a:spcBef>
              <a:defRPr sz="1800" b="1">
                <a:latin typeface="+mn-ea"/>
                <a:ea typeface="+mn-ea"/>
              </a:defRPr>
            </a:lvl1pPr>
            <a:lvl2pPr marL="742950" indent="-285750" eaLnBrk="0" hangingPunct="0">
              <a:defRPr>
                <a:latin typeface="Arial" panose="020B0604020202020204" pitchFamily="34" charset="0"/>
              </a:defRPr>
            </a:lvl2pPr>
            <a:lvl3pPr marL="1143000" indent="-228600" eaLnBrk="0" hangingPunct="0">
              <a:defRPr>
                <a:latin typeface="Arial" panose="020B0604020202020204" pitchFamily="34" charset="0"/>
              </a:defRPr>
            </a:lvl3pPr>
            <a:lvl4pPr marL="1600200" indent="-228600" eaLnBrk="0" hangingPunct="0">
              <a:defRPr>
                <a:latin typeface="Arial" panose="020B0604020202020204" pitchFamily="34" charset="0"/>
              </a:defRPr>
            </a:lvl4pPr>
            <a:lvl5pPr marL="2057400" indent="-228600" eaLnBrk="0" hangingPunct="0">
              <a:defRPr>
                <a:latin typeface="Arial" panose="020B0604020202020204" pitchFamily="34" charset="0"/>
              </a:defRPr>
            </a:lvl5pPr>
            <a:lvl6pPr marL="2514600" indent="-228600" eaLnBrk="0" fontAlgn="base" hangingPunct="0">
              <a:spcBef>
                <a:spcPct val="0"/>
              </a:spcBef>
              <a:spcAft>
                <a:spcPct val="0"/>
              </a:spcAft>
              <a:defRPr>
                <a:latin typeface="Arial" panose="020B0604020202020204" pitchFamily="34" charset="0"/>
              </a:defRPr>
            </a:lvl6pPr>
            <a:lvl7pPr marL="2971800" indent="-228600" eaLnBrk="0" fontAlgn="base" hangingPunct="0">
              <a:spcBef>
                <a:spcPct val="0"/>
              </a:spcBef>
              <a:spcAft>
                <a:spcPct val="0"/>
              </a:spcAft>
              <a:defRPr>
                <a:latin typeface="Arial" panose="020B0604020202020204" pitchFamily="34" charset="0"/>
              </a:defRPr>
            </a:lvl7pPr>
            <a:lvl8pPr marL="3429000" indent="-228600" eaLnBrk="0" fontAlgn="base" hangingPunct="0">
              <a:spcBef>
                <a:spcPct val="0"/>
              </a:spcBef>
              <a:spcAft>
                <a:spcPct val="0"/>
              </a:spcAft>
              <a:defRPr>
                <a:latin typeface="Arial" panose="020B0604020202020204" pitchFamily="34" charset="0"/>
              </a:defRPr>
            </a:lvl8pPr>
            <a:lvl9pPr marL="3886200" indent="-228600" eaLnBrk="0" fontAlgn="base" hangingPunct="0">
              <a:spcBef>
                <a:spcPct val="0"/>
              </a:spcBef>
              <a:spcAft>
                <a:spcPct val="0"/>
              </a:spcAft>
              <a:defRPr>
                <a:latin typeface="Arial" panose="020B0604020202020204" pitchFamily="34" charset="0"/>
              </a:defRPr>
            </a:lvl9pPr>
          </a:lstStyle>
          <a:p>
            <a:r>
              <a:rPr lang="zh-CN" altLang="en-US" dirty="0"/>
              <a:t>汽车</a:t>
            </a:r>
          </a:p>
        </p:txBody>
      </p:sp>
      <p:sp>
        <p:nvSpPr>
          <p:cNvPr id="93" name="Line 79"/>
          <p:cNvSpPr>
            <a:spLocks noChangeShapeType="1"/>
          </p:cNvSpPr>
          <p:nvPr/>
        </p:nvSpPr>
        <p:spPr bwMode="auto">
          <a:xfrm>
            <a:off x="2085910" y="6160218"/>
            <a:ext cx="6661" cy="305435"/>
          </a:xfrm>
          <a:prstGeom prst="line">
            <a:avLst/>
          </a:prstGeom>
          <a:noFill/>
          <a:ln w="38100">
            <a:solidFill>
              <a:schemeClr val="tx2"/>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94" name="Line 80"/>
          <p:cNvSpPr>
            <a:spLocks noChangeShapeType="1"/>
          </p:cNvSpPr>
          <p:nvPr/>
        </p:nvSpPr>
        <p:spPr bwMode="auto">
          <a:xfrm>
            <a:off x="2092579" y="6465654"/>
            <a:ext cx="2323464" cy="0"/>
          </a:xfrm>
          <a:prstGeom prst="line">
            <a:avLst/>
          </a:prstGeom>
          <a:noFill/>
          <a:ln w="38100">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95" name="Line 81"/>
          <p:cNvSpPr>
            <a:spLocks noChangeShapeType="1"/>
          </p:cNvSpPr>
          <p:nvPr/>
        </p:nvSpPr>
        <p:spPr bwMode="auto">
          <a:xfrm flipV="1">
            <a:off x="4393123" y="6160219"/>
            <a:ext cx="0" cy="293370"/>
          </a:xfrm>
          <a:prstGeom prst="line">
            <a:avLst/>
          </a:prstGeom>
          <a:noFill/>
          <a:ln w="38100">
            <a:solidFill>
              <a:schemeClr val="tx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96" name="Line 82"/>
          <p:cNvSpPr>
            <a:spLocks noChangeShapeType="1"/>
          </p:cNvSpPr>
          <p:nvPr/>
        </p:nvSpPr>
        <p:spPr bwMode="auto">
          <a:xfrm>
            <a:off x="5529773" y="6172284"/>
            <a:ext cx="0" cy="293370"/>
          </a:xfrm>
          <a:prstGeom prst="line">
            <a:avLst/>
          </a:prstGeom>
          <a:noFill/>
          <a:ln w="38100">
            <a:solidFill>
              <a:schemeClr val="tx2"/>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97" name="Line 83"/>
          <p:cNvSpPr>
            <a:spLocks noChangeShapeType="1"/>
          </p:cNvSpPr>
          <p:nvPr/>
        </p:nvSpPr>
        <p:spPr bwMode="auto">
          <a:xfrm>
            <a:off x="5529773" y="6465654"/>
            <a:ext cx="2379345" cy="0"/>
          </a:xfrm>
          <a:prstGeom prst="line">
            <a:avLst/>
          </a:prstGeom>
          <a:noFill/>
          <a:ln w="38100">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endParaRPr lang="zh-CN" altLang="en-US" sz="1800" b="1">
              <a:latin typeface="+mn-lt"/>
              <a:ea typeface="+mn-ea"/>
            </a:endParaRPr>
          </a:p>
        </p:txBody>
      </p:sp>
      <p:sp>
        <p:nvSpPr>
          <p:cNvPr id="98" name="Line 84"/>
          <p:cNvSpPr>
            <a:spLocks noChangeShapeType="1"/>
          </p:cNvSpPr>
          <p:nvPr/>
        </p:nvSpPr>
        <p:spPr bwMode="auto">
          <a:xfrm flipV="1">
            <a:off x="7909118" y="6172284"/>
            <a:ext cx="0" cy="293370"/>
          </a:xfrm>
          <a:prstGeom prst="line">
            <a:avLst/>
          </a:prstGeom>
          <a:noFill/>
          <a:ln w="38100">
            <a:solidFill>
              <a:schemeClr val="tx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99" name="Text Box 85"/>
          <p:cNvSpPr txBox="1">
            <a:spLocks noChangeArrowheads="1"/>
          </p:cNvSpPr>
          <p:nvPr/>
        </p:nvSpPr>
        <p:spPr bwMode="auto">
          <a:xfrm>
            <a:off x="3803208" y="4864530"/>
            <a:ext cx="655320" cy="4882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kumimoji="1" lang="zh-CN" altLang="en-US" sz="1800" b="1" dirty="0">
                <a:latin typeface="+mn-lt"/>
                <a:ea typeface="+mn-ea"/>
              </a:rPr>
              <a:t>货物</a:t>
            </a:r>
          </a:p>
        </p:txBody>
      </p:sp>
      <p:sp>
        <p:nvSpPr>
          <p:cNvPr id="100" name="Text Box 86"/>
          <p:cNvSpPr txBox="1">
            <a:spLocks noChangeArrowheads="1"/>
          </p:cNvSpPr>
          <p:nvPr/>
        </p:nvSpPr>
        <p:spPr bwMode="auto">
          <a:xfrm>
            <a:off x="5544802" y="4864529"/>
            <a:ext cx="655320" cy="4882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kumimoji="1" lang="zh-CN" altLang="en-US" sz="1800" b="1" dirty="0">
                <a:latin typeface="+mn-lt"/>
                <a:ea typeface="+mn-ea"/>
              </a:rPr>
              <a:t>货物</a:t>
            </a:r>
          </a:p>
        </p:txBody>
      </p:sp>
      <p:grpSp>
        <p:nvGrpSpPr>
          <p:cNvPr id="101" name="Group 647"/>
          <p:cNvGrpSpPr>
            <a:grpSpLocks noChangeAspect="1"/>
          </p:cNvGrpSpPr>
          <p:nvPr/>
        </p:nvGrpSpPr>
        <p:grpSpPr bwMode="auto">
          <a:xfrm flipH="1">
            <a:off x="746866" y="1652808"/>
            <a:ext cx="381635" cy="369570"/>
            <a:chOff x="3161" y="1632"/>
            <a:chExt cx="1207" cy="1398"/>
          </a:xfrm>
        </p:grpSpPr>
        <p:grpSp>
          <p:nvGrpSpPr>
            <p:cNvPr id="102" name="Group 648"/>
            <p:cNvGrpSpPr/>
            <p:nvPr/>
          </p:nvGrpSpPr>
          <p:grpSpPr bwMode="auto">
            <a:xfrm>
              <a:off x="3161" y="1632"/>
              <a:ext cx="1207" cy="1398"/>
              <a:chOff x="3161" y="2497"/>
              <a:chExt cx="501" cy="533"/>
            </a:xfrm>
          </p:grpSpPr>
          <p:sp>
            <p:nvSpPr>
              <p:cNvPr id="104" name="Freeform 649"/>
              <p:cNvSpPr/>
              <p:nvPr/>
            </p:nvSpPr>
            <p:spPr bwMode="auto">
              <a:xfrm>
                <a:off x="3168" y="2592"/>
                <a:ext cx="338" cy="438"/>
              </a:xfrm>
              <a:custGeom>
                <a:avLst/>
                <a:gdLst>
                  <a:gd name="T0" fmla="*/ 1 w 676"/>
                  <a:gd name="T1" fmla="*/ 1 h 876"/>
                  <a:gd name="T2" fmla="*/ 1 w 676"/>
                  <a:gd name="T3" fmla="*/ 1 h 876"/>
                  <a:gd name="T4" fmla="*/ 1 w 676"/>
                  <a:gd name="T5" fmla="*/ 1 h 876"/>
                  <a:gd name="T6" fmla="*/ 1 w 676"/>
                  <a:gd name="T7" fmla="*/ 1 h 876"/>
                  <a:gd name="T8" fmla="*/ 1 w 676"/>
                  <a:gd name="T9" fmla="*/ 1 h 876"/>
                  <a:gd name="T10" fmla="*/ 1 w 676"/>
                  <a:gd name="T11" fmla="*/ 1 h 876"/>
                  <a:gd name="T12" fmla="*/ 1 w 676"/>
                  <a:gd name="T13" fmla="*/ 1 h 876"/>
                  <a:gd name="T14" fmla="*/ 1 w 676"/>
                  <a:gd name="T15" fmla="*/ 1 h 876"/>
                  <a:gd name="T16" fmla="*/ 1 w 676"/>
                  <a:gd name="T17" fmla="*/ 1 h 876"/>
                  <a:gd name="T18" fmla="*/ 1 w 676"/>
                  <a:gd name="T19" fmla="*/ 1 h 876"/>
                  <a:gd name="T20" fmla="*/ 1 w 676"/>
                  <a:gd name="T21" fmla="*/ 1 h 876"/>
                  <a:gd name="T22" fmla="*/ 1 w 676"/>
                  <a:gd name="T23" fmla="*/ 1 h 876"/>
                  <a:gd name="T24" fmla="*/ 1 w 676"/>
                  <a:gd name="T25" fmla="*/ 1 h 876"/>
                  <a:gd name="T26" fmla="*/ 1 w 676"/>
                  <a:gd name="T27" fmla="*/ 1 h 876"/>
                  <a:gd name="T28" fmla="*/ 1 w 676"/>
                  <a:gd name="T29" fmla="*/ 1 h 876"/>
                  <a:gd name="T30" fmla="*/ 1 w 676"/>
                  <a:gd name="T31" fmla="*/ 1 h 876"/>
                  <a:gd name="T32" fmla="*/ 1 w 676"/>
                  <a:gd name="T33" fmla="*/ 1 h 876"/>
                  <a:gd name="T34" fmla="*/ 1 w 676"/>
                  <a:gd name="T35" fmla="*/ 1 h 876"/>
                  <a:gd name="T36" fmla="*/ 1 w 676"/>
                  <a:gd name="T37" fmla="*/ 1 h 876"/>
                  <a:gd name="T38" fmla="*/ 1 w 676"/>
                  <a:gd name="T39" fmla="*/ 1 h 876"/>
                  <a:gd name="T40" fmla="*/ 1 w 676"/>
                  <a:gd name="T41" fmla="*/ 1 h 876"/>
                  <a:gd name="T42" fmla="*/ 1 w 676"/>
                  <a:gd name="T43" fmla="*/ 1 h 876"/>
                  <a:gd name="T44" fmla="*/ 1 w 676"/>
                  <a:gd name="T45" fmla="*/ 1 h 876"/>
                  <a:gd name="T46" fmla="*/ 1 w 676"/>
                  <a:gd name="T47" fmla="*/ 1 h 876"/>
                  <a:gd name="T48" fmla="*/ 1 w 676"/>
                  <a:gd name="T49" fmla="*/ 1 h 876"/>
                  <a:gd name="T50" fmla="*/ 1 w 676"/>
                  <a:gd name="T51" fmla="*/ 1 h 876"/>
                  <a:gd name="T52" fmla="*/ 1 w 676"/>
                  <a:gd name="T53" fmla="*/ 1 h 876"/>
                  <a:gd name="T54" fmla="*/ 1 w 676"/>
                  <a:gd name="T55" fmla="*/ 1 h 876"/>
                  <a:gd name="T56" fmla="*/ 1 w 676"/>
                  <a:gd name="T57" fmla="*/ 1 h 876"/>
                  <a:gd name="T58" fmla="*/ 1 w 676"/>
                  <a:gd name="T59" fmla="*/ 1 h 876"/>
                  <a:gd name="T60" fmla="*/ 1 w 676"/>
                  <a:gd name="T61" fmla="*/ 1 h 876"/>
                  <a:gd name="T62" fmla="*/ 1 w 676"/>
                  <a:gd name="T63" fmla="*/ 1 h 876"/>
                  <a:gd name="T64" fmla="*/ 1 w 676"/>
                  <a:gd name="T65" fmla="*/ 1 h 876"/>
                  <a:gd name="T66" fmla="*/ 1 w 676"/>
                  <a:gd name="T67" fmla="*/ 1 h 876"/>
                  <a:gd name="T68" fmla="*/ 1 w 676"/>
                  <a:gd name="T69" fmla="*/ 1 h 876"/>
                  <a:gd name="T70" fmla="*/ 1 w 676"/>
                  <a:gd name="T71" fmla="*/ 1 h 876"/>
                  <a:gd name="T72" fmla="*/ 1 w 676"/>
                  <a:gd name="T73" fmla="*/ 1 h 876"/>
                  <a:gd name="T74" fmla="*/ 1 w 676"/>
                  <a:gd name="T75" fmla="*/ 1 h 876"/>
                  <a:gd name="T76" fmla="*/ 1 w 676"/>
                  <a:gd name="T77" fmla="*/ 1 h 876"/>
                  <a:gd name="T78" fmla="*/ 1 w 676"/>
                  <a:gd name="T79" fmla="*/ 1 h 876"/>
                  <a:gd name="T80" fmla="*/ 1 w 676"/>
                  <a:gd name="T81" fmla="*/ 1 h 876"/>
                  <a:gd name="T82" fmla="*/ 1 w 676"/>
                  <a:gd name="T83" fmla="*/ 1 h 876"/>
                  <a:gd name="T84" fmla="*/ 1 w 676"/>
                  <a:gd name="T85" fmla="*/ 1 h 876"/>
                  <a:gd name="T86" fmla="*/ 1 w 676"/>
                  <a:gd name="T87" fmla="*/ 1 h 876"/>
                  <a:gd name="T88" fmla="*/ 1 w 676"/>
                  <a:gd name="T89" fmla="*/ 1 h 876"/>
                  <a:gd name="T90" fmla="*/ 1 w 676"/>
                  <a:gd name="T91" fmla="*/ 1 h 876"/>
                  <a:gd name="T92" fmla="*/ 1 w 676"/>
                  <a:gd name="T93" fmla="*/ 1 h 87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676"/>
                  <a:gd name="T142" fmla="*/ 0 h 876"/>
                  <a:gd name="T143" fmla="*/ 676 w 676"/>
                  <a:gd name="T144" fmla="*/ 876 h 87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676" h="876">
                    <a:moveTo>
                      <a:pt x="521" y="464"/>
                    </a:moveTo>
                    <a:lnTo>
                      <a:pt x="531" y="433"/>
                    </a:lnTo>
                    <a:lnTo>
                      <a:pt x="538" y="402"/>
                    </a:lnTo>
                    <a:lnTo>
                      <a:pt x="541" y="368"/>
                    </a:lnTo>
                    <a:lnTo>
                      <a:pt x="542" y="335"/>
                    </a:lnTo>
                    <a:lnTo>
                      <a:pt x="541" y="300"/>
                    </a:lnTo>
                    <a:lnTo>
                      <a:pt x="536" y="267"/>
                    </a:lnTo>
                    <a:lnTo>
                      <a:pt x="529" y="235"/>
                    </a:lnTo>
                    <a:lnTo>
                      <a:pt x="521" y="205"/>
                    </a:lnTo>
                    <a:lnTo>
                      <a:pt x="510" y="175"/>
                    </a:lnTo>
                    <a:lnTo>
                      <a:pt x="496" y="147"/>
                    </a:lnTo>
                    <a:lnTo>
                      <a:pt x="480" y="122"/>
                    </a:lnTo>
                    <a:lnTo>
                      <a:pt x="463" y="97"/>
                    </a:lnTo>
                    <a:lnTo>
                      <a:pt x="444" y="76"/>
                    </a:lnTo>
                    <a:lnTo>
                      <a:pt x="422" y="57"/>
                    </a:lnTo>
                    <a:lnTo>
                      <a:pt x="400" y="40"/>
                    </a:lnTo>
                    <a:lnTo>
                      <a:pt x="377" y="26"/>
                    </a:lnTo>
                    <a:lnTo>
                      <a:pt x="352" y="15"/>
                    </a:lnTo>
                    <a:lnTo>
                      <a:pt x="326" y="6"/>
                    </a:lnTo>
                    <a:lnTo>
                      <a:pt x="299" y="1"/>
                    </a:lnTo>
                    <a:lnTo>
                      <a:pt x="271" y="0"/>
                    </a:lnTo>
                    <a:lnTo>
                      <a:pt x="244" y="1"/>
                    </a:lnTo>
                    <a:lnTo>
                      <a:pt x="217" y="6"/>
                    </a:lnTo>
                    <a:lnTo>
                      <a:pt x="191" y="15"/>
                    </a:lnTo>
                    <a:lnTo>
                      <a:pt x="166" y="26"/>
                    </a:lnTo>
                    <a:lnTo>
                      <a:pt x="142" y="40"/>
                    </a:lnTo>
                    <a:lnTo>
                      <a:pt x="119" y="57"/>
                    </a:lnTo>
                    <a:lnTo>
                      <a:pt x="99" y="76"/>
                    </a:lnTo>
                    <a:lnTo>
                      <a:pt x="79" y="97"/>
                    </a:lnTo>
                    <a:lnTo>
                      <a:pt x="62" y="122"/>
                    </a:lnTo>
                    <a:lnTo>
                      <a:pt x="46" y="147"/>
                    </a:lnTo>
                    <a:lnTo>
                      <a:pt x="33" y="175"/>
                    </a:lnTo>
                    <a:lnTo>
                      <a:pt x="22" y="205"/>
                    </a:lnTo>
                    <a:lnTo>
                      <a:pt x="12" y="235"/>
                    </a:lnTo>
                    <a:lnTo>
                      <a:pt x="5" y="267"/>
                    </a:lnTo>
                    <a:lnTo>
                      <a:pt x="1" y="300"/>
                    </a:lnTo>
                    <a:lnTo>
                      <a:pt x="0" y="335"/>
                    </a:lnTo>
                    <a:lnTo>
                      <a:pt x="1" y="369"/>
                    </a:lnTo>
                    <a:lnTo>
                      <a:pt x="4" y="402"/>
                    </a:lnTo>
                    <a:lnTo>
                      <a:pt x="11" y="434"/>
                    </a:lnTo>
                    <a:lnTo>
                      <a:pt x="19" y="465"/>
                    </a:lnTo>
                    <a:lnTo>
                      <a:pt x="30" y="494"/>
                    </a:lnTo>
                    <a:lnTo>
                      <a:pt x="42" y="521"/>
                    </a:lnTo>
                    <a:lnTo>
                      <a:pt x="57" y="548"/>
                    </a:lnTo>
                    <a:lnTo>
                      <a:pt x="73" y="571"/>
                    </a:lnTo>
                    <a:lnTo>
                      <a:pt x="91" y="593"/>
                    </a:lnTo>
                    <a:lnTo>
                      <a:pt x="111" y="612"/>
                    </a:lnTo>
                    <a:lnTo>
                      <a:pt x="132" y="630"/>
                    </a:lnTo>
                    <a:lnTo>
                      <a:pt x="155" y="644"/>
                    </a:lnTo>
                    <a:lnTo>
                      <a:pt x="179" y="655"/>
                    </a:lnTo>
                    <a:lnTo>
                      <a:pt x="205" y="663"/>
                    </a:lnTo>
                    <a:lnTo>
                      <a:pt x="231" y="668"/>
                    </a:lnTo>
                    <a:lnTo>
                      <a:pt x="259" y="670"/>
                    </a:lnTo>
                    <a:lnTo>
                      <a:pt x="265" y="670"/>
                    </a:lnTo>
                    <a:lnTo>
                      <a:pt x="270" y="669"/>
                    </a:lnTo>
                    <a:lnTo>
                      <a:pt x="277" y="669"/>
                    </a:lnTo>
                    <a:lnTo>
                      <a:pt x="283" y="668"/>
                    </a:lnTo>
                    <a:lnTo>
                      <a:pt x="290" y="667"/>
                    </a:lnTo>
                    <a:lnTo>
                      <a:pt x="296" y="665"/>
                    </a:lnTo>
                    <a:lnTo>
                      <a:pt x="301" y="664"/>
                    </a:lnTo>
                    <a:lnTo>
                      <a:pt x="307" y="663"/>
                    </a:lnTo>
                    <a:lnTo>
                      <a:pt x="276" y="778"/>
                    </a:lnTo>
                    <a:lnTo>
                      <a:pt x="278" y="781"/>
                    </a:lnTo>
                    <a:lnTo>
                      <a:pt x="285" y="786"/>
                    </a:lnTo>
                    <a:lnTo>
                      <a:pt x="298" y="797"/>
                    </a:lnTo>
                    <a:lnTo>
                      <a:pt x="313" y="808"/>
                    </a:lnTo>
                    <a:lnTo>
                      <a:pt x="333" y="822"/>
                    </a:lnTo>
                    <a:lnTo>
                      <a:pt x="356" y="837"/>
                    </a:lnTo>
                    <a:lnTo>
                      <a:pt x="381" y="852"/>
                    </a:lnTo>
                    <a:lnTo>
                      <a:pt x="410" y="866"/>
                    </a:lnTo>
                    <a:lnTo>
                      <a:pt x="425" y="872"/>
                    </a:lnTo>
                    <a:lnTo>
                      <a:pt x="440" y="875"/>
                    </a:lnTo>
                    <a:lnTo>
                      <a:pt x="456" y="876"/>
                    </a:lnTo>
                    <a:lnTo>
                      <a:pt x="471" y="875"/>
                    </a:lnTo>
                    <a:lnTo>
                      <a:pt x="487" y="873"/>
                    </a:lnTo>
                    <a:lnTo>
                      <a:pt x="502" y="869"/>
                    </a:lnTo>
                    <a:lnTo>
                      <a:pt x="517" y="865"/>
                    </a:lnTo>
                    <a:lnTo>
                      <a:pt x="531" y="859"/>
                    </a:lnTo>
                    <a:lnTo>
                      <a:pt x="544" y="853"/>
                    </a:lnTo>
                    <a:lnTo>
                      <a:pt x="558" y="846"/>
                    </a:lnTo>
                    <a:lnTo>
                      <a:pt x="571" y="839"/>
                    </a:lnTo>
                    <a:lnTo>
                      <a:pt x="582" y="834"/>
                    </a:lnTo>
                    <a:lnTo>
                      <a:pt x="593" y="828"/>
                    </a:lnTo>
                    <a:lnTo>
                      <a:pt x="602" y="823"/>
                    </a:lnTo>
                    <a:lnTo>
                      <a:pt x="610" y="819"/>
                    </a:lnTo>
                    <a:lnTo>
                      <a:pt x="617" y="816"/>
                    </a:lnTo>
                    <a:lnTo>
                      <a:pt x="629" y="809"/>
                    </a:lnTo>
                    <a:lnTo>
                      <a:pt x="640" y="799"/>
                    </a:lnTo>
                    <a:lnTo>
                      <a:pt x="649" y="785"/>
                    </a:lnTo>
                    <a:lnTo>
                      <a:pt x="658" y="770"/>
                    </a:lnTo>
                    <a:lnTo>
                      <a:pt x="665" y="755"/>
                    </a:lnTo>
                    <a:lnTo>
                      <a:pt x="671" y="743"/>
                    </a:lnTo>
                    <a:lnTo>
                      <a:pt x="675" y="735"/>
                    </a:lnTo>
                    <a:lnTo>
                      <a:pt x="676" y="731"/>
                    </a:lnTo>
                    <a:lnTo>
                      <a:pt x="521" y="464"/>
                    </a:lnTo>
                    <a:close/>
                  </a:path>
                </a:pathLst>
              </a:custGeom>
              <a:solidFill>
                <a:srgbClr val="F2CCB2"/>
              </a:solidFill>
              <a:ln w="9525">
                <a:solidFill>
                  <a:srgbClr val="000000"/>
                </a:solidFill>
                <a:round/>
              </a:ln>
            </p:spPr>
            <p:txBody>
              <a:bodyPr/>
              <a:lstStyle/>
              <a:p>
                <a:pPr>
                  <a:lnSpc>
                    <a:spcPct val="150000"/>
                  </a:lnSpc>
                </a:pPr>
                <a:endParaRPr lang="zh-CN" altLang="en-US" sz="1800" b="1">
                  <a:latin typeface="+mn-lt"/>
                  <a:ea typeface="+mn-ea"/>
                </a:endParaRPr>
              </a:p>
            </p:txBody>
          </p:sp>
          <p:sp>
            <p:nvSpPr>
              <p:cNvPr id="105" name="Freeform 650"/>
              <p:cNvSpPr/>
              <p:nvPr/>
            </p:nvSpPr>
            <p:spPr bwMode="auto">
              <a:xfrm>
                <a:off x="3171" y="2497"/>
                <a:ext cx="491" cy="398"/>
              </a:xfrm>
              <a:custGeom>
                <a:avLst/>
                <a:gdLst>
                  <a:gd name="T0" fmla="*/ 0 w 983"/>
                  <a:gd name="T1" fmla="*/ 0 h 798"/>
                  <a:gd name="T2" fmla="*/ 0 w 983"/>
                  <a:gd name="T3" fmla="*/ 0 h 798"/>
                  <a:gd name="T4" fmla="*/ 0 w 983"/>
                  <a:gd name="T5" fmla="*/ 0 h 798"/>
                  <a:gd name="T6" fmla="*/ 0 w 983"/>
                  <a:gd name="T7" fmla="*/ 0 h 798"/>
                  <a:gd name="T8" fmla="*/ 0 w 983"/>
                  <a:gd name="T9" fmla="*/ 0 h 798"/>
                  <a:gd name="T10" fmla="*/ 0 w 983"/>
                  <a:gd name="T11" fmla="*/ 0 h 798"/>
                  <a:gd name="T12" fmla="*/ 0 w 983"/>
                  <a:gd name="T13" fmla="*/ 0 h 798"/>
                  <a:gd name="T14" fmla="*/ 0 w 983"/>
                  <a:gd name="T15" fmla="*/ 0 h 798"/>
                  <a:gd name="T16" fmla="*/ 0 w 983"/>
                  <a:gd name="T17" fmla="*/ 0 h 798"/>
                  <a:gd name="T18" fmla="*/ 0 w 983"/>
                  <a:gd name="T19" fmla="*/ 0 h 798"/>
                  <a:gd name="T20" fmla="*/ 0 w 983"/>
                  <a:gd name="T21" fmla="*/ 0 h 798"/>
                  <a:gd name="T22" fmla="*/ 0 w 983"/>
                  <a:gd name="T23" fmla="*/ 0 h 798"/>
                  <a:gd name="T24" fmla="*/ 0 w 983"/>
                  <a:gd name="T25" fmla="*/ 0 h 798"/>
                  <a:gd name="T26" fmla="*/ 0 w 983"/>
                  <a:gd name="T27" fmla="*/ 0 h 798"/>
                  <a:gd name="T28" fmla="*/ 0 w 983"/>
                  <a:gd name="T29" fmla="*/ 0 h 798"/>
                  <a:gd name="T30" fmla="*/ 0 w 983"/>
                  <a:gd name="T31" fmla="*/ 0 h 798"/>
                  <a:gd name="T32" fmla="*/ 0 w 983"/>
                  <a:gd name="T33" fmla="*/ 0 h 798"/>
                  <a:gd name="T34" fmla="*/ 0 w 983"/>
                  <a:gd name="T35" fmla="*/ 0 h 798"/>
                  <a:gd name="T36" fmla="*/ 0 w 983"/>
                  <a:gd name="T37" fmla="*/ 0 h 798"/>
                  <a:gd name="T38" fmla="*/ 0 w 983"/>
                  <a:gd name="T39" fmla="*/ 0 h 798"/>
                  <a:gd name="T40" fmla="*/ 0 w 983"/>
                  <a:gd name="T41" fmla="*/ 0 h 798"/>
                  <a:gd name="T42" fmla="*/ 0 w 983"/>
                  <a:gd name="T43" fmla="*/ 0 h 798"/>
                  <a:gd name="T44" fmla="*/ 0 w 983"/>
                  <a:gd name="T45" fmla="*/ 0 h 798"/>
                  <a:gd name="T46" fmla="*/ 0 w 983"/>
                  <a:gd name="T47" fmla="*/ 0 h 798"/>
                  <a:gd name="T48" fmla="*/ 0 w 983"/>
                  <a:gd name="T49" fmla="*/ 0 h 798"/>
                  <a:gd name="T50" fmla="*/ 0 w 983"/>
                  <a:gd name="T51" fmla="*/ 0 h 798"/>
                  <a:gd name="T52" fmla="*/ 0 w 983"/>
                  <a:gd name="T53" fmla="*/ 0 h 798"/>
                  <a:gd name="T54" fmla="*/ 0 w 983"/>
                  <a:gd name="T55" fmla="*/ 0 h 798"/>
                  <a:gd name="T56" fmla="*/ 0 w 983"/>
                  <a:gd name="T57" fmla="*/ 0 h 798"/>
                  <a:gd name="T58" fmla="*/ 0 w 983"/>
                  <a:gd name="T59" fmla="*/ 0 h 798"/>
                  <a:gd name="T60" fmla="*/ 0 w 983"/>
                  <a:gd name="T61" fmla="*/ 0 h 798"/>
                  <a:gd name="T62" fmla="*/ 0 w 983"/>
                  <a:gd name="T63" fmla="*/ 0 h 798"/>
                  <a:gd name="T64" fmla="*/ 0 w 983"/>
                  <a:gd name="T65" fmla="*/ 0 h 798"/>
                  <a:gd name="T66" fmla="*/ 0 w 983"/>
                  <a:gd name="T67" fmla="*/ 0 h 798"/>
                  <a:gd name="T68" fmla="*/ 0 w 983"/>
                  <a:gd name="T69" fmla="*/ 0 h 798"/>
                  <a:gd name="T70" fmla="*/ 0 w 983"/>
                  <a:gd name="T71" fmla="*/ 0 h 798"/>
                  <a:gd name="T72" fmla="*/ 0 w 983"/>
                  <a:gd name="T73" fmla="*/ 0 h 798"/>
                  <a:gd name="T74" fmla="*/ 0 w 983"/>
                  <a:gd name="T75" fmla="*/ 0 h 798"/>
                  <a:gd name="T76" fmla="*/ 0 w 983"/>
                  <a:gd name="T77" fmla="*/ 0 h 798"/>
                  <a:gd name="T78" fmla="*/ 0 w 983"/>
                  <a:gd name="T79" fmla="*/ 0 h 798"/>
                  <a:gd name="T80" fmla="*/ 0 w 983"/>
                  <a:gd name="T81" fmla="*/ 0 h 798"/>
                  <a:gd name="T82" fmla="*/ 0 w 983"/>
                  <a:gd name="T83" fmla="*/ 0 h 798"/>
                  <a:gd name="T84" fmla="*/ 0 w 983"/>
                  <a:gd name="T85" fmla="*/ 0 h 798"/>
                  <a:gd name="T86" fmla="*/ 0 w 983"/>
                  <a:gd name="T87" fmla="*/ 0 h 7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83"/>
                  <a:gd name="T133" fmla="*/ 0 h 798"/>
                  <a:gd name="T134" fmla="*/ 983 w 983"/>
                  <a:gd name="T135" fmla="*/ 798 h 7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83" h="798">
                    <a:moveTo>
                      <a:pt x="982" y="406"/>
                    </a:moveTo>
                    <a:lnTo>
                      <a:pt x="979" y="383"/>
                    </a:lnTo>
                    <a:lnTo>
                      <a:pt x="977" y="361"/>
                    </a:lnTo>
                    <a:lnTo>
                      <a:pt x="972" y="341"/>
                    </a:lnTo>
                    <a:lnTo>
                      <a:pt x="968" y="322"/>
                    </a:lnTo>
                    <a:lnTo>
                      <a:pt x="962" y="303"/>
                    </a:lnTo>
                    <a:lnTo>
                      <a:pt x="955" y="287"/>
                    </a:lnTo>
                    <a:lnTo>
                      <a:pt x="948" y="272"/>
                    </a:lnTo>
                    <a:lnTo>
                      <a:pt x="940" y="259"/>
                    </a:lnTo>
                    <a:lnTo>
                      <a:pt x="926" y="238"/>
                    </a:lnTo>
                    <a:lnTo>
                      <a:pt x="914" y="218"/>
                    </a:lnTo>
                    <a:lnTo>
                      <a:pt x="900" y="200"/>
                    </a:lnTo>
                    <a:lnTo>
                      <a:pt x="886" y="184"/>
                    </a:lnTo>
                    <a:lnTo>
                      <a:pt x="870" y="171"/>
                    </a:lnTo>
                    <a:lnTo>
                      <a:pt x="850" y="159"/>
                    </a:lnTo>
                    <a:lnTo>
                      <a:pt x="829" y="150"/>
                    </a:lnTo>
                    <a:lnTo>
                      <a:pt x="803" y="144"/>
                    </a:lnTo>
                    <a:lnTo>
                      <a:pt x="782" y="143"/>
                    </a:lnTo>
                    <a:lnTo>
                      <a:pt x="762" y="144"/>
                    </a:lnTo>
                    <a:lnTo>
                      <a:pt x="741" y="147"/>
                    </a:lnTo>
                    <a:lnTo>
                      <a:pt x="720" y="150"/>
                    </a:lnTo>
                    <a:lnTo>
                      <a:pt x="701" y="155"/>
                    </a:lnTo>
                    <a:lnTo>
                      <a:pt x="682" y="158"/>
                    </a:lnTo>
                    <a:lnTo>
                      <a:pt x="665" y="162"/>
                    </a:lnTo>
                    <a:lnTo>
                      <a:pt x="651" y="164"/>
                    </a:lnTo>
                    <a:lnTo>
                      <a:pt x="638" y="144"/>
                    </a:lnTo>
                    <a:lnTo>
                      <a:pt x="622" y="125"/>
                    </a:lnTo>
                    <a:lnTo>
                      <a:pt x="605" y="105"/>
                    </a:lnTo>
                    <a:lnTo>
                      <a:pt x="586" y="87"/>
                    </a:lnTo>
                    <a:lnTo>
                      <a:pt x="564" y="70"/>
                    </a:lnTo>
                    <a:lnTo>
                      <a:pt x="539" y="53"/>
                    </a:lnTo>
                    <a:lnTo>
                      <a:pt x="514" y="38"/>
                    </a:lnTo>
                    <a:lnTo>
                      <a:pt x="486" y="26"/>
                    </a:lnTo>
                    <a:lnTo>
                      <a:pt x="469" y="19"/>
                    </a:lnTo>
                    <a:lnTo>
                      <a:pt x="451" y="13"/>
                    </a:lnTo>
                    <a:lnTo>
                      <a:pt x="432" y="9"/>
                    </a:lnTo>
                    <a:lnTo>
                      <a:pt x="414" y="5"/>
                    </a:lnTo>
                    <a:lnTo>
                      <a:pt x="395" y="2"/>
                    </a:lnTo>
                    <a:lnTo>
                      <a:pt x="376" y="0"/>
                    </a:lnTo>
                    <a:lnTo>
                      <a:pt x="355" y="0"/>
                    </a:lnTo>
                    <a:lnTo>
                      <a:pt x="336" y="2"/>
                    </a:lnTo>
                    <a:lnTo>
                      <a:pt x="317" y="3"/>
                    </a:lnTo>
                    <a:lnTo>
                      <a:pt x="299" y="5"/>
                    </a:lnTo>
                    <a:lnTo>
                      <a:pt x="281" y="7"/>
                    </a:lnTo>
                    <a:lnTo>
                      <a:pt x="265" y="10"/>
                    </a:lnTo>
                    <a:lnTo>
                      <a:pt x="249" y="12"/>
                    </a:lnTo>
                    <a:lnTo>
                      <a:pt x="233" y="14"/>
                    </a:lnTo>
                    <a:lnTo>
                      <a:pt x="218" y="17"/>
                    </a:lnTo>
                    <a:lnTo>
                      <a:pt x="203" y="20"/>
                    </a:lnTo>
                    <a:lnTo>
                      <a:pt x="189" y="23"/>
                    </a:lnTo>
                    <a:lnTo>
                      <a:pt x="175" y="27"/>
                    </a:lnTo>
                    <a:lnTo>
                      <a:pt x="163" y="30"/>
                    </a:lnTo>
                    <a:lnTo>
                      <a:pt x="150" y="34"/>
                    </a:lnTo>
                    <a:lnTo>
                      <a:pt x="139" y="37"/>
                    </a:lnTo>
                    <a:lnTo>
                      <a:pt x="127" y="42"/>
                    </a:lnTo>
                    <a:lnTo>
                      <a:pt x="117" y="47"/>
                    </a:lnTo>
                    <a:lnTo>
                      <a:pt x="106" y="51"/>
                    </a:lnTo>
                    <a:lnTo>
                      <a:pt x="81" y="65"/>
                    </a:lnTo>
                    <a:lnTo>
                      <a:pt x="59" y="80"/>
                    </a:lnTo>
                    <a:lnTo>
                      <a:pt x="41" y="97"/>
                    </a:lnTo>
                    <a:lnTo>
                      <a:pt x="26" y="116"/>
                    </a:lnTo>
                    <a:lnTo>
                      <a:pt x="14" y="136"/>
                    </a:lnTo>
                    <a:lnTo>
                      <a:pt x="6" y="159"/>
                    </a:lnTo>
                    <a:lnTo>
                      <a:pt x="2" y="184"/>
                    </a:lnTo>
                    <a:lnTo>
                      <a:pt x="0" y="209"/>
                    </a:lnTo>
                    <a:lnTo>
                      <a:pt x="2" y="231"/>
                    </a:lnTo>
                    <a:lnTo>
                      <a:pt x="6" y="252"/>
                    </a:lnTo>
                    <a:lnTo>
                      <a:pt x="13" y="271"/>
                    </a:lnTo>
                    <a:lnTo>
                      <a:pt x="23" y="288"/>
                    </a:lnTo>
                    <a:lnTo>
                      <a:pt x="36" y="305"/>
                    </a:lnTo>
                    <a:lnTo>
                      <a:pt x="51" y="320"/>
                    </a:lnTo>
                    <a:lnTo>
                      <a:pt x="68" y="332"/>
                    </a:lnTo>
                    <a:lnTo>
                      <a:pt x="88" y="344"/>
                    </a:lnTo>
                    <a:lnTo>
                      <a:pt x="110" y="355"/>
                    </a:lnTo>
                    <a:lnTo>
                      <a:pt x="134" y="365"/>
                    </a:lnTo>
                    <a:lnTo>
                      <a:pt x="161" y="374"/>
                    </a:lnTo>
                    <a:lnTo>
                      <a:pt x="189" y="382"/>
                    </a:lnTo>
                    <a:lnTo>
                      <a:pt x="219" y="389"/>
                    </a:lnTo>
                    <a:lnTo>
                      <a:pt x="250" y="394"/>
                    </a:lnTo>
                    <a:lnTo>
                      <a:pt x="285" y="400"/>
                    </a:lnTo>
                    <a:lnTo>
                      <a:pt x="319" y="406"/>
                    </a:lnTo>
                    <a:lnTo>
                      <a:pt x="330" y="408"/>
                    </a:lnTo>
                    <a:lnTo>
                      <a:pt x="344" y="413"/>
                    </a:lnTo>
                    <a:lnTo>
                      <a:pt x="359" y="419"/>
                    </a:lnTo>
                    <a:lnTo>
                      <a:pt x="374" y="427"/>
                    </a:lnTo>
                    <a:lnTo>
                      <a:pt x="386" y="436"/>
                    </a:lnTo>
                    <a:lnTo>
                      <a:pt x="398" y="445"/>
                    </a:lnTo>
                    <a:lnTo>
                      <a:pt x="405" y="456"/>
                    </a:lnTo>
                    <a:lnTo>
                      <a:pt x="407" y="467"/>
                    </a:lnTo>
                    <a:lnTo>
                      <a:pt x="421" y="603"/>
                    </a:lnTo>
                    <a:lnTo>
                      <a:pt x="422" y="606"/>
                    </a:lnTo>
                    <a:lnTo>
                      <a:pt x="427" y="618"/>
                    </a:lnTo>
                    <a:lnTo>
                      <a:pt x="433" y="634"/>
                    </a:lnTo>
                    <a:lnTo>
                      <a:pt x="445" y="655"/>
                    </a:lnTo>
                    <a:lnTo>
                      <a:pt x="458" y="678"/>
                    </a:lnTo>
                    <a:lnTo>
                      <a:pt x="474" y="702"/>
                    </a:lnTo>
                    <a:lnTo>
                      <a:pt x="493" y="725"/>
                    </a:lnTo>
                    <a:lnTo>
                      <a:pt x="516" y="747"/>
                    </a:lnTo>
                    <a:lnTo>
                      <a:pt x="539" y="765"/>
                    </a:lnTo>
                    <a:lnTo>
                      <a:pt x="560" y="779"/>
                    </a:lnTo>
                    <a:lnTo>
                      <a:pt x="579" y="790"/>
                    </a:lnTo>
                    <a:lnTo>
                      <a:pt x="597" y="797"/>
                    </a:lnTo>
                    <a:lnTo>
                      <a:pt x="614" y="798"/>
                    </a:lnTo>
                    <a:lnTo>
                      <a:pt x="630" y="794"/>
                    </a:lnTo>
                    <a:lnTo>
                      <a:pt x="648" y="787"/>
                    </a:lnTo>
                    <a:lnTo>
                      <a:pt x="665" y="774"/>
                    </a:lnTo>
                    <a:lnTo>
                      <a:pt x="680" y="756"/>
                    </a:lnTo>
                    <a:lnTo>
                      <a:pt x="689" y="738"/>
                    </a:lnTo>
                    <a:lnTo>
                      <a:pt x="694" y="718"/>
                    </a:lnTo>
                    <a:lnTo>
                      <a:pt x="696" y="700"/>
                    </a:lnTo>
                    <a:lnTo>
                      <a:pt x="695" y="684"/>
                    </a:lnTo>
                    <a:lnTo>
                      <a:pt x="693" y="670"/>
                    </a:lnTo>
                    <a:lnTo>
                      <a:pt x="691" y="662"/>
                    </a:lnTo>
                    <a:lnTo>
                      <a:pt x="690" y="658"/>
                    </a:lnTo>
                    <a:lnTo>
                      <a:pt x="693" y="661"/>
                    </a:lnTo>
                    <a:lnTo>
                      <a:pt x="700" y="665"/>
                    </a:lnTo>
                    <a:lnTo>
                      <a:pt x="710" y="673"/>
                    </a:lnTo>
                    <a:lnTo>
                      <a:pt x="724" y="681"/>
                    </a:lnTo>
                    <a:lnTo>
                      <a:pt x="739" y="689"/>
                    </a:lnTo>
                    <a:lnTo>
                      <a:pt x="756" y="696"/>
                    </a:lnTo>
                    <a:lnTo>
                      <a:pt x="773" y="701"/>
                    </a:lnTo>
                    <a:lnTo>
                      <a:pt x="791" y="702"/>
                    </a:lnTo>
                    <a:lnTo>
                      <a:pt x="810" y="699"/>
                    </a:lnTo>
                    <a:lnTo>
                      <a:pt x="834" y="689"/>
                    </a:lnTo>
                    <a:lnTo>
                      <a:pt x="860" y="677"/>
                    </a:lnTo>
                    <a:lnTo>
                      <a:pt x="886" y="661"/>
                    </a:lnTo>
                    <a:lnTo>
                      <a:pt x="911" y="639"/>
                    </a:lnTo>
                    <a:lnTo>
                      <a:pt x="934" y="613"/>
                    </a:lnTo>
                    <a:lnTo>
                      <a:pt x="954" y="583"/>
                    </a:lnTo>
                    <a:lnTo>
                      <a:pt x="967" y="550"/>
                    </a:lnTo>
                    <a:lnTo>
                      <a:pt x="975" y="512"/>
                    </a:lnTo>
                    <a:lnTo>
                      <a:pt x="981" y="474"/>
                    </a:lnTo>
                    <a:lnTo>
                      <a:pt x="983" y="439"/>
                    </a:lnTo>
                    <a:lnTo>
                      <a:pt x="982" y="406"/>
                    </a:lnTo>
                    <a:close/>
                  </a:path>
                </a:pathLst>
              </a:custGeom>
              <a:solidFill>
                <a:srgbClr val="660000"/>
              </a:solidFill>
              <a:ln w="9525">
                <a:solidFill>
                  <a:srgbClr val="000000"/>
                </a:solidFill>
                <a:round/>
              </a:ln>
            </p:spPr>
            <p:txBody>
              <a:bodyPr/>
              <a:lstStyle/>
              <a:p>
                <a:pPr>
                  <a:lnSpc>
                    <a:spcPct val="150000"/>
                  </a:lnSpc>
                </a:pPr>
                <a:endParaRPr lang="zh-CN" altLang="en-US" sz="1800" b="1">
                  <a:latin typeface="+mn-lt"/>
                  <a:ea typeface="+mn-ea"/>
                </a:endParaRPr>
              </a:p>
            </p:txBody>
          </p:sp>
          <p:sp>
            <p:nvSpPr>
              <p:cNvPr id="106" name="Freeform 651"/>
              <p:cNvSpPr/>
              <p:nvPr/>
            </p:nvSpPr>
            <p:spPr bwMode="auto">
              <a:xfrm>
                <a:off x="3244" y="2510"/>
                <a:ext cx="256" cy="77"/>
              </a:xfrm>
              <a:custGeom>
                <a:avLst/>
                <a:gdLst>
                  <a:gd name="T0" fmla="*/ 1 w 511"/>
                  <a:gd name="T1" fmla="*/ 1 h 154"/>
                  <a:gd name="T2" fmla="*/ 1 w 511"/>
                  <a:gd name="T3" fmla="*/ 1 h 154"/>
                  <a:gd name="T4" fmla="*/ 1 w 511"/>
                  <a:gd name="T5" fmla="*/ 1 h 154"/>
                  <a:gd name="T6" fmla="*/ 1 w 511"/>
                  <a:gd name="T7" fmla="*/ 1 h 154"/>
                  <a:gd name="T8" fmla="*/ 1 w 511"/>
                  <a:gd name="T9" fmla="*/ 1 h 154"/>
                  <a:gd name="T10" fmla="*/ 1 w 511"/>
                  <a:gd name="T11" fmla="*/ 1 h 154"/>
                  <a:gd name="T12" fmla="*/ 1 w 511"/>
                  <a:gd name="T13" fmla="*/ 1 h 154"/>
                  <a:gd name="T14" fmla="*/ 1 w 511"/>
                  <a:gd name="T15" fmla="*/ 1 h 154"/>
                  <a:gd name="T16" fmla="*/ 1 w 511"/>
                  <a:gd name="T17" fmla="*/ 1 h 154"/>
                  <a:gd name="T18" fmla="*/ 1 w 511"/>
                  <a:gd name="T19" fmla="*/ 1 h 154"/>
                  <a:gd name="T20" fmla="*/ 1 w 511"/>
                  <a:gd name="T21" fmla="*/ 1 h 154"/>
                  <a:gd name="T22" fmla="*/ 1 w 511"/>
                  <a:gd name="T23" fmla="*/ 1 h 154"/>
                  <a:gd name="T24" fmla="*/ 1 w 511"/>
                  <a:gd name="T25" fmla="*/ 1 h 154"/>
                  <a:gd name="T26" fmla="*/ 1 w 511"/>
                  <a:gd name="T27" fmla="*/ 1 h 154"/>
                  <a:gd name="T28" fmla="*/ 1 w 511"/>
                  <a:gd name="T29" fmla="*/ 1 h 154"/>
                  <a:gd name="T30" fmla="*/ 1 w 511"/>
                  <a:gd name="T31" fmla="*/ 1 h 154"/>
                  <a:gd name="T32" fmla="*/ 1 w 511"/>
                  <a:gd name="T33" fmla="*/ 1 h 154"/>
                  <a:gd name="T34" fmla="*/ 1 w 511"/>
                  <a:gd name="T35" fmla="*/ 1 h 154"/>
                  <a:gd name="T36" fmla="*/ 1 w 511"/>
                  <a:gd name="T37" fmla="*/ 1 h 154"/>
                  <a:gd name="T38" fmla="*/ 1 w 511"/>
                  <a:gd name="T39" fmla="*/ 1 h 154"/>
                  <a:gd name="T40" fmla="*/ 1 w 511"/>
                  <a:gd name="T41" fmla="*/ 1 h 154"/>
                  <a:gd name="T42" fmla="*/ 1 w 511"/>
                  <a:gd name="T43" fmla="*/ 1 h 154"/>
                  <a:gd name="T44" fmla="*/ 1 w 511"/>
                  <a:gd name="T45" fmla="*/ 1 h 154"/>
                  <a:gd name="T46" fmla="*/ 0 w 511"/>
                  <a:gd name="T47" fmla="*/ 1 h 154"/>
                  <a:gd name="T48" fmla="*/ 0 w 511"/>
                  <a:gd name="T49" fmla="*/ 1 h 154"/>
                  <a:gd name="T50" fmla="*/ 1 w 511"/>
                  <a:gd name="T51" fmla="*/ 1 h 154"/>
                  <a:gd name="T52" fmla="*/ 1 w 511"/>
                  <a:gd name="T53" fmla="*/ 1 h 154"/>
                  <a:gd name="T54" fmla="*/ 1 w 511"/>
                  <a:gd name="T55" fmla="*/ 1 h 154"/>
                  <a:gd name="T56" fmla="*/ 1 w 511"/>
                  <a:gd name="T57" fmla="*/ 1 h 154"/>
                  <a:gd name="T58" fmla="*/ 1 w 511"/>
                  <a:gd name="T59" fmla="*/ 1 h 154"/>
                  <a:gd name="T60" fmla="*/ 1 w 511"/>
                  <a:gd name="T61" fmla="*/ 1 h 154"/>
                  <a:gd name="T62" fmla="*/ 1 w 511"/>
                  <a:gd name="T63" fmla="*/ 1 h 154"/>
                  <a:gd name="T64" fmla="*/ 1 w 511"/>
                  <a:gd name="T65" fmla="*/ 1 h 154"/>
                  <a:gd name="T66" fmla="*/ 1 w 511"/>
                  <a:gd name="T67" fmla="*/ 1 h 154"/>
                  <a:gd name="T68" fmla="*/ 1 w 511"/>
                  <a:gd name="T69" fmla="*/ 1 h 154"/>
                  <a:gd name="T70" fmla="*/ 1 w 511"/>
                  <a:gd name="T71" fmla="*/ 0 h 154"/>
                  <a:gd name="T72" fmla="*/ 1 w 511"/>
                  <a:gd name="T73" fmla="*/ 1 h 154"/>
                  <a:gd name="T74" fmla="*/ 1 w 511"/>
                  <a:gd name="T75" fmla="*/ 1 h 154"/>
                  <a:gd name="T76" fmla="*/ 1 w 511"/>
                  <a:gd name="T77" fmla="*/ 1 h 154"/>
                  <a:gd name="T78" fmla="*/ 1 w 511"/>
                  <a:gd name="T79" fmla="*/ 1 h 154"/>
                  <a:gd name="T80" fmla="*/ 1 w 511"/>
                  <a:gd name="T81" fmla="*/ 1 h 154"/>
                  <a:gd name="T82" fmla="*/ 1 w 511"/>
                  <a:gd name="T83" fmla="*/ 1 h 154"/>
                  <a:gd name="T84" fmla="*/ 1 w 511"/>
                  <a:gd name="T85" fmla="*/ 1 h 154"/>
                  <a:gd name="T86" fmla="*/ 1 w 511"/>
                  <a:gd name="T87" fmla="*/ 1 h 154"/>
                  <a:gd name="T88" fmla="*/ 1 w 511"/>
                  <a:gd name="T89" fmla="*/ 1 h 154"/>
                  <a:gd name="T90" fmla="*/ 1 w 511"/>
                  <a:gd name="T91" fmla="*/ 1 h 154"/>
                  <a:gd name="T92" fmla="*/ 1 w 511"/>
                  <a:gd name="T93" fmla="*/ 1 h 154"/>
                  <a:gd name="T94" fmla="*/ 1 w 511"/>
                  <a:gd name="T95" fmla="*/ 1 h 154"/>
                  <a:gd name="T96" fmla="*/ 1 w 511"/>
                  <a:gd name="T97" fmla="*/ 1 h 154"/>
                  <a:gd name="T98" fmla="*/ 1 w 511"/>
                  <a:gd name="T99" fmla="*/ 1 h 154"/>
                  <a:gd name="T100" fmla="*/ 1 w 511"/>
                  <a:gd name="T101" fmla="*/ 1 h 154"/>
                  <a:gd name="T102" fmla="*/ 1 w 511"/>
                  <a:gd name="T103" fmla="*/ 1 h 154"/>
                  <a:gd name="T104" fmla="*/ 1 w 511"/>
                  <a:gd name="T105" fmla="*/ 1 h 154"/>
                  <a:gd name="T106" fmla="*/ 1 w 511"/>
                  <a:gd name="T107" fmla="*/ 1 h 154"/>
                  <a:gd name="T108" fmla="*/ 1 w 511"/>
                  <a:gd name="T109" fmla="*/ 1 h 154"/>
                  <a:gd name="T110" fmla="*/ 1 w 511"/>
                  <a:gd name="T111" fmla="*/ 1 h 154"/>
                  <a:gd name="T112" fmla="*/ 1 w 511"/>
                  <a:gd name="T113" fmla="*/ 1 h 15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11"/>
                  <a:gd name="T172" fmla="*/ 0 h 154"/>
                  <a:gd name="T173" fmla="*/ 511 w 511"/>
                  <a:gd name="T174" fmla="*/ 154 h 15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11" h="154">
                    <a:moveTo>
                      <a:pt x="511" y="153"/>
                    </a:moveTo>
                    <a:lnTo>
                      <a:pt x="503" y="154"/>
                    </a:lnTo>
                    <a:lnTo>
                      <a:pt x="496" y="151"/>
                    </a:lnTo>
                    <a:lnTo>
                      <a:pt x="489" y="145"/>
                    </a:lnTo>
                    <a:lnTo>
                      <a:pt x="483" y="141"/>
                    </a:lnTo>
                    <a:lnTo>
                      <a:pt x="459" y="120"/>
                    </a:lnTo>
                    <a:lnTo>
                      <a:pt x="434" y="101"/>
                    </a:lnTo>
                    <a:lnTo>
                      <a:pt x="407" y="86"/>
                    </a:lnTo>
                    <a:lnTo>
                      <a:pt x="379" y="74"/>
                    </a:lnTo>
                    <a:lnTo>
                      <a:pt x="350" y="64"/>
                    </a:lnTo>
                    <a:lnTo>
                      <a:pt x="319" y="56"/>
                    </a:lnTo>
                    <a:lnTo>
                      <a:pt x="288" y="51"/>
                    </a:lnTo>
                    <a:lnTo>
                      <a:pt x="255" y="48"/>
                    </a:lnTo>
                    <a:lnTo>
                      <a:pt x="224" y="47"/>
                    </a:lnTo>
                    <a:lnTo>
                      <a:pt x="192" y="47"/>
                    </a:lnTo>
                    <a:lnTo>
                      <a:pt x="160" y="51"/>
                    </a:lnTo>
                    <a:lnTo>
                      <a:pt x="129" y="55"/>
                    </a:lnTo>
                    <a:lnTo>
                      <a:pt x="98" y="61"/>
                    </a:lnTo>
                    <a:lnTo>
                      <a:pt x="68" y="68"/>
                    </a:lnTo>
                    <a:lnTo>
                      <a:pt x="38" y="77"/>
                    </a:lnTo>
                    <a:lnTo>
                      <a:pt x="10" y="88"/>
                    </a:lnTo>
                    <a:lnTo>
                      <a:pt x="5" y="83"/>
                    </a:lnTo>
                    <a:lnTo>
                      <a:pt x="2" y="78"/>
                    </a:lnTo>
                    <a:lnTo>
                      <a:pt x="0" y="71"/>
                    </a:lnTo>
                    <a:lnTo>
                      <a:pt x="0" y="63"/>
                    </a:lnTo>
                    <a:lnTo>
                      <a:pt x="15" y="52"/>
                    </a:lnTo>
                    <a:lnTo>
                      <a:pt x="31" y="41"/>
                    </a:lnTo>
                    <a:lnTo>
                      <a:pt x="47" y="32"/>
                    </a:lnTo>
                    <a:lnTo>
                      <a:pt x="64" y="24"/>
                    </a:lnTo>
                    <a:lnTo>
                      <a:pt x="81" y="17"/>
                    </a:lnTo>
                    <a:lnTo>
                      <a:pt x="100" y="11"/>
                    </a:lnTo>
                    <a:lnTo>
                      <a:pt x="118" y="8"/>
                    </a:lnTo>
                    <a:lnTo>
                      <a:pt x="137" y="5"/>
                    </a:lnTo>
                    <a:lnTo>
                      <a:pt x="156" y="2"/>
                    </a:lnTo>
                    <a:lnTo>
                      <a:pt x="175" y="1"/>
                    </a:lnTo>
                    <a:lnTo>
                      <a:pt x="194" y="0"/>
                    </a:lnTo>
                    <a:lnTo>
                      <a:pt x="214" y="1"/>
                    </a:lnTo>
                    <a:lnTo>
                      <a:pt x="233" y="2"/>
                    </a:lnTo>
                    <a:lnTo>
                      <a:pt x="253" y="5"/>
                    </a:lnTo>
                    <a:lnTo>
                      <a:pt x="273" y="7"/>
                    </a:lnTo>
                    <a:lnTo>
                      <a:pt x="291" y="10"/>
                    </a:lnTo>
                    <a:lnTo>
                      <a:pt x="307" y="14"/>
                    </a:lnTo>
                    <a:lnTo>
                      <a:pt x="323" y="17"/>
                    </a:lnTo>
                    <a:lnTo>
                      <a:pt x="339" y="22"/>
                    </a:lnTo>
                    <a:lnTo>
                      <a:pt x="356" y="28"/>
                    </a:lnTo>
                    <a:lnTo>
                      <a:pt x="372" y="33"/>
                    </a:lnTo>
                    <a:lnTo>
                      <a:pt x="387" y="40"/>
                    </a:lnTo>
                    <a:lnTo>
                      <a:pt x="403" y="48"/>
                    </a:lnTo>
                    <a:lnTo>
                      <a:pt x="417" y="58"/>
                    </a:lnTo>
                    <a:lnTo>
                      <a:pt x="432" y="67"/>
                    </a:lnTo>
                    <a:lnTo>
                      <a:pt x="445" y="76"/>
                    </a:lnTo>
                    <a:lnTo>
                      <a:pt x="458" y="88"/>
                    </a:lnTo>
                    <a:lnTo>
                      <a:pt x="471" y="99"/>
                    </a:lnTo>
                    <a:lnTo>
                      <a:pt x="482" y="112"/>
                    </a:lnTo>
                    <a:lnTo>
                      <a:pt x="493" y="124"/>
                    </a:lnTo>
                    <a:lnTo>
                      <a:pt x="502" y="138"/>
                    </a:lnTo>
                    <a:lnTo>
                      <a:pt x="511" y="153"/>
                    </a:lnTo>
                    <a:close/>
                  </a:path>
                </a:pathLst>
              </a:custGeom>
              <a:solidFill>
                <a:srgbClr val="000000"/>
              </a:solidFill>
              <a:ln w="9525">
                <a:solidFill>
                  <a:srgbClr val="000000"/>
                </a:solidFill>
                <a:round/>
              </a:ln>
            </p:spPr>
            <p:txBody>
              <a:bodyPr/>
              <a:lstStyle/>
              <a:p>
                <a:pPr>
                  <a:lnSpc>
                    <a:spcPct val="150000"/>
                  </a:lnSpc>
                </a:pPr>
                <a:endParaRPr lang="zh-CN" altLang="en-US" sz="1800" b="1">
                  <a:latin typeface="+mn-lt"/>
                  <a:ea typeface="+mn-ea"/>
                </a:endParaRPr>
              </a:p>
            </p:txBody>
          </p:sp>
          <p:sp>
            <p:nvSpPr>
              <p:cNvPr id="107" name="Freeform 652"/>
              <p:cNvSpPr/>
              <p:nvPr/>
            </p:nvSpPr>
            <p:spPr bwMode="auto">
              <a:xfrm>
                <a:off x="3161" y="2556"/>
                <a:ext cx="338" cy="415"/>
              </a:xfrm>
              <a:custGeom>
                <a:avLst/>
                <a:gdLst>
                  <a:gd name="T0" fmla="*/ 1 w 676"/>
                  <a:gd name="T1" fmla="*/ 0 h 831"/>
                  <a:gd name="T2" fmla="*/ 1 w 676"/>
                  <a:gd name="T3" fmla="*/ 0 h 831"/>
                  <a:gd name="T4" fmla="*/ 1 w 676"/>
                  <a:gd name="T5" fmla="*/ 0 h 831"/>
                  <a:gd name="T6" fmla="*/ 1 w 676"/>
                  <a:gd name="T7" fmla="*/ 0 h 831"/>
                  <a:gd name="T8" fmla="*/ 1 w 676"/>
                  <a:gd name="T9" fmla="*/ 0 h 831"/>
                  <a:gd name="T10" fmla="*/ 1 w 676"/>
                  <a:gd name="T11" fmla="*/ 0 h 831"/>
                  <a:gd name="T12" fmla="*/ 1 w 676"/>
                  <a:gd name="T13" fmla="*/ 0 h 831"/>
                  <a:gd name="T14" fmla="*/ 1 w 676"/>
                  <a:gd name="T15" fmla="*/ 0 h 831"/>
                  <a:gd name="T16" fmla="*/ 1 w 676"/>
                  <a:gd name="T17" fmla="*/ 0 h 831"/>
                  <a:gd name="T18" fmla="*/ 1 w 676"/>
                  <a:gd name="T19" fmla="*/ 0 h 831"/>
                  <a:gd name="T20" fmla="*/ 1 w 676"/>
                  <a:gd name="T21" fmla="*/ 0 h 831"/>
                  <a:gd name="T22" fmla="*/ 1 w 676"/>
                  <a:gd name="T23" fmla="*/ 0 h 831"/>
                  <a:gd name="T24" fmla="*/ 1 w 676"/>
                  <a:gd name="T25" fmla="*/ 0 h 831"/>
                  <a:gd name="T26" fmla="*/ 1 w 676"/>
                  <a:gd name="T27" fmla="*/ 0 h 831"/>
                  <a:gd name="T28" fmla="*/ 1 w 676"/>
                  <a:gd name="T29" fmla="*/ 0 h 831"/>
                  <a:gd name="T30" fmla="*/ 1 w 676"/>
                  <a:gd name="T31" fmla="*/ 0 h 831"/>
                  <a:gd name="T32" fmla="*/ 1 w 676"/>
                  <a:gd name="T33" fmla="*/ 0 h 831"/>
                  <a:gd name="T34" fmla="*/ 1 w 676"/>
                  <a:gd name="T35" fmla="*/ 0 h 831"/>
                  <a:gd name="T36" fmla="*/ 1 w 676"/>
                  <a:gd name="T37" fmla="*/ 0 h 831"/>
                  <a:gd name="T38" fmla="*/ 1 w 676"/>
                  <a:gd name="T39" fmla="*/ 0 h 831"/>
                  <a:gd name="T40" fmla="*/ 1 w 676"/>
                  <a:gd name="T41" fmla="*/ 0 h 831"/>
                  <a:gd name="T42" fmla="*/ 1 w 676"/>
                  <a:gd name="T43" fmla="*/ 0 h 831"/>
                  <a:gd name="T44" fmla="*/ 1 w 676"/>
                  <a:gd name="T45" fmla="*/ 0 h 831"/>
                  <a:gd name="T46" fmla="*/ 1 w 676"/>
                  <a:gd name="T47" fmla="*/ 0 h 831"/>
                  <a:gd name="T48" fmla="*/ 1 w 676"/>
                  <a:gd name="T49" fmla="*/ 0 h 831"/>
                  <a:gd name="T50" fmla="*/ 1 w 676"/>
                  <a:gd name="T51" fmla="*/ 0 h 831"/>
                  <a:gd name="T52" fmla="*/ 1 w 676"/>
                  <a:gd name="T53" fmla="*/ 0 h 831"/>
                  <a:gd name="T54" fmla="*/ 1 w 676"/>
                  <a:gd name="T55" fmla="*/ 0 h 831"/>
                  <a:gd name="T56" fmla="*/ 1 w 676"/>
                  <a:gd name="T57" fmla="*/ 0 h 831"/>
                  <a:gd name="T58" fmla="*/ 1 w 676"/>
                  <a:gd name="T59" fmla="*/ 0 h 831"/>
                  <a:gd name="T60" fmla="*/ 1 w 676"/>
                  <a:gd name="T61" fmla="*/ 0 h 831"/>
                  <a:gd name="T62" fmla="*/ 1 w 676"/>
                  <a:gd name="T63" fmla="*/ 0 h 831"/>
                  <a:gd name="T64" fmla="*/ 1 w 676"/>
                  <a:gd name="T65" fmla="*/ 0 h 831"/>
                  <a:gd name="T66" fmla="*/ 1 w 676"/>
                  <a:gd name="T67" fmla="*/ 0 h 831"/>
                  <a:gd name="T68" fmla="*/ 1 w 676"/>
                  <a:gd name="T69" fmla="*/ 0 h 831"/>
                  <a:gd name="T70" fmla="*/ 1 w 676"/>
                  <a:gd name="T71" fmla="*/ 0 h 831"/>
                  <a:gd name="T72" fmla="*/ 1 w 676"/>
                  <a:gd name="T73" fmla="*/ 0 h 831"/>
                  <a:gd name="T74" fmla="*/ 1 w 676"/>
                  <a:gd name="T75" fmla="*/ 0 h 831"/>
                  <a:gd name="T76" fmla="*/ 1 w 676"/>
                  <a:gd name="T77" fmla="*/ 0 h 831"/>
                  <a:gd name="T78" fmla="*/ 1 w 676"/>
                  <a:gd name="T79" fmla="*/ 0 h 831"/>
                  <a:gd name="T80" fmla="*/ 1 w 676"/>
                  <a:gd name="T81" fmla="*/ 0 h 831"/>
                  <a:gd name="T82" fmla="*/ 1 w 676"/>
                  <a:gd name="T83" fmla="*/ 0 h 831"/>
                  <a:gd name="T84" fmla="*/ 1 w 676"/>
                  <a:gd name="T85" fmla="*/ 0 h 831"/>
                  <a:gd name="T86" fmla="*/ 1 w 676"/>
                  <a:gd name="T87" fmla="*/ 0 h 831"/>
                  <a:gd name="T88" fmla="*/ 1 w 676"/>
                  <a:gd name="T89" fmla="*/ 0 h 831"/>
                  <a:gd name="T90" fmla="*/ 1 w 676"/>
                  <a:gd name="T91" fmla="*/ 0 h 831"/>
                  <a:gd name="T92" fmla="*/ 1 w 676"/>
                  <a:gd name="T93" fmla="*/ 0 h 831"/>
                  <a:gd name="T94" fmla="*/ 1 w 676"/>
                  <a:gd name="T95" fmla="*/ 0 h 831"/>
                  <a:gd name="T96" fmla="*/ 1 w 676"/>
                  <a:gd name="T97" fmla="*/ 0 h 831"/>
                  <a:gd name="T98" fmla="*/ 1 w 676"/>
                  <a:gd name="T99" fmla="*/ 0 h 831"/>
                  <a:gd name="T100" fmla="*/ 1 w 676"/>
                  <a:gd name="T101" fmla="*/ 0 h 831"/>
                  <a:gd name="T102" fmla="*/ 1 w 676"/>
                  <a:gd name="T103" fmla="*/ 0 h 83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6"/>
                  <a:gd name="T157" fmla="*/ 0 h 831"/>
                  <a:gd name="T158" fmla="*/ 676 w 676"/>
                  <a:gd name="T159" fmla="*/ 831 h 83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6" h="831">
                    <a:moveTo>
                      <a:pt x="615" y="831"/>
                    </a:moveTo>
                    <a:lnTo>
                      <a:pt x="608" y="827"/>
                    </a:lnTo>
                    <a:lnTo>
                      <a:pt x="602" y="824"/>
                    </a:lnTo>
                    <a:lnTo>
                      <a:pt x="598" y="818"/>
                    </a:lnTo>
                    <a:lnTo>
                      <a:pt x="593" y="811"/>
                    </a:lnTo>
                    <a:lnTo>
                      <a:pt x="588" y="804"/>
                    </a:lnTo>
                    <a:lnTo>
                      <a:pt x="585" y="797"/>
                    </a:lnTo>
                    <a:lnTo>
                      <a:pt x="580" y="790"/>
                    </a:lnTo>
                    <a:lnTo>
                      <a:pt x="577" y="784"/>
                    </a:lnTo>
                    <a:lnTo>
                      <a:pt x="565" y="762"/>
                    </a:lnTo>
                    <a:lnTo>
                      <a:pt x="555" y="739"/>
                    </a:lnTo>
                    <a:lnTo>
                      <a:pt x="546" y="716"/>
                    </a:lnTo>
                    <a:lnTo>
                      <a:pt x="539" y="691"/>
                    </a:lnTo>
                    <a:lnTo>
                      <a:pt x="533" y="666"/>
                    </a:lnTo>
                    <a:lnTo>
                      <a:pt x="527" y="641"/>
                    </a:lnTo>
                    <a:lnTo>
                      <a:pt x="523" y="615"/>
                    </a:lnTo>
                    <a:lnTo>
                      <a:pt x="518" y="590"/>
                    </a:lnTo>
                    <a:lnTo>
                      <a:pt x="505" y="580"/>
                    </a:lnTo>
                    <a:lnTo>
                      <a:pt x="492" y="570"/>
                    </a:lnTo>
                    <a:lnTo>
                      <a:pt x="479" y="560"/>
                    </a:lnTo>
                    <a:lnTo>
                      <a:pt x="466" y="549"/>
                    </a:lnTo>
                    <a:lnTo>
                      <a:pt x="454" y="538"/>
                    </a:lnTo>
                    <a:lnTo>
                      <a:pt x="441" y="527"/>
                    </a:lnTo>
                    <a:lnTo>
                      <a:pt x="431" y="514"/>
                    </a:lnTo>
                    <a:lnTo>
                      <a:pt x="421" y="501"/>
                    </a:lnTo>
                    <a:lnTo>
                      <a:pt x="410" y="501"/>
                    </a:lnTo>
                    <a:lnTo>
                      <a:pt x="396" y="498"/>
                    </a:lnTo>
                    <a:lnTo>
                      <a:pt x="383" y="492"/>
                    </a:lnTo>
                    <a:lnTo>
                      <a:pt x="371" y="485"/>
                    </a:lnTo>
                    <a:lnTo>
                      <a:pt x="360" y="477"/>
                    </a:lnTo>
                    <a:lnTo>
                      <a:pt x="351" y="470"/>
                    </a:lnTo>
                    <a:lnTo>
                      <a:pt x="345" y="464"/>
                    </a:lnTo>
                    <a:lnTo>
                      <a:pt x="343" y="462"/>
                    </a:lnTo>
                    <a:lnTo>
                      <a:pt x="349" y="461"/>
                    </a:lnTo>
                    <a:lnTo>
                      <a:pt x="355" y="462"/>
                    </a:lnTo>
                    <a:lnTo>
                      <a:pt x="359" y="463"/>
                    </a:lnTo>
                    <a:lnTo>
                      <a:pt x="365" y="463"/>
                    </a:lnTo>
                    <a:lnTo>
                      <a:pt x="371" y="464"/>
                    </a:lnTo>
                    <a:lnTo>
                      <a:pt x="378" y="466"/>
                    </a:lnTo>
                    <a:lnTo>
                      <a:pt x="383" y="464"/>
                    </a:lnTo>
                    <a:lnTo>
                      <a:pt x="390" y="462"/>
                    </a:lnTo>
                    <a:lnTo>
                      <a:pt x="406" y="448"/>
                    </a:lnTo>
                    <a:lnTo>
                      <a:pt x="416" y="433"/>
                    </a:lnTo>
                    <a:lnTo>
                      <a:pt x="419" y="416"/>
                    </a:lnTo>
                    <a:lnTo>
                      <a:pt x="424" y="399"/>
                    </a:lnTo>
                    <a:lnTo>
                      <a:pt x="421" y="387"/>
                    </a:lnTo>
                    <a:lnTo>
                      <a:pt x="420" y="376"/>
                    </a:lnTo>
                    <a:lnTo>
                      <a:pt x="417" y="364"/>
                    </a:lnTo>
                    <a:lnTo>
                      <a:pt x="414" y="353"/>
                    </a:lnTo>
                    <a:lnTo>
                      <a:pt x="410" y="342"/>
                    </a:lnTo>
                    <a:lnTo>
                      <a:pt x="404" y="334"/>
                    </a:lnTo>
                    <a:lnTo>
                      <a:pt x="397" y="326"/>
                    </a:lnTo>
                    <a:lnTo>
                      <a:pt x="388" y="320"/>
                    </a:lnTo>
                    <a:lnTo>
                      <a:pt x="371" y="316"/>
                    </a:lnTo>
                    <a:lnTo>
                      <a:pt x="353" y="312"/>
                    </a:lnTo>
                    <a:lnTo>
                      <a:pt x="336" y="309"/>
                    </a:lnTo>
                    <a:lnTo>
                      <a:pt x="319" y="307"/>
                    </a:lnTo>
                    <a:lnTo>
                      <a:pt x="302" y="303"/>
                    </a:lnTo>
                    <a:lnTo>
                      <a:pt x="284" y="300"/>
                    </a:lnTo>
                    <a:lnTo>
                      <a:pt x="268" y="296"/>
                    </a:lnTo>
                    <a:lnTo>
                      <a:pt x="251" y="293"/>
                    </a:lnTo>
                    <a:lnTo>
                      <a:pt x="234" y="288"/>
                    </a:lnTo>
                    <a:lnTo>
                      <a:pt x="218" y="284"/>
                    </a:lnTo>
                    <a:lnTo>
                      <a:pt x="201" y="279"/>
                    </a:lnTo>
                    <a:lnTo>
                      <a:pt x="185" y="272"/>
                    </a:lnTo>
                    <a:lnTo>
                      <a:pt x="169" y="265"/>
                    </a:lnTo>
                    <a:lnTo>
                      <a:pt x="154" y="257"/>
                    </a:lnTo>
                    <a:lnTo>
                      <a:pt x="139" y="248"/>
                    </a:lnTo>
                    <a:lnTo>
                      <a:pt x="125" y="237"/>
                    </a:lnTo>
                    <a:lnTo>
                      <a:pt x="115" y="277"/>
                    </a:lnTo>
                    <a:lnTo>
                      <a:pt x="107" y="317"/>
                    </a:lnTo>
                    <a:lnTo>
                      <a:pt x="100" y="360"/>
                    </a:lnTo>
                    <a:lnTo>
                      <a:pt x="98" y="401"/>
                    </a:lnTo>
                    <a:lnTo>
                      <a:pt x="98" y="445"/>
                    </a:lnTo>
                    <a:lnTo>
                      <a:pt x="102" y="487"/>
                    </a:lnTo>
                    <a:lnTo>
                      <a:pt x="110" y="530"/>
                    </a:lnTo>
                    <a:lnTo>
                      <a:pt x="122" y="573"/>
                    </a:lnTo>
                    <a:lnTo>
                      <a:pt x="133" y="592"/>
                    </a:lnTo>
                    <a:lnTo>
                      <a:pt x="145" y="614"/>
                    </a:lnTo>
                    <a:lnTo>
                      <a:pt x="159" y="635"/>
                    </a:lnTo>
                    <a:lnTo>
                      <a:pt x="173" y="655"/>
                    </a:lnTo>
                    <a:lnTo>
                      <a:pt x="189" y="673"/>
                    </a:lnTo>
                    <a:lnTo>
                      <a:pt x="207" y="689"/>
                    </a:lnTo>
                    <a:lnTo>
                      <a:pt x="227" y="702"/>
                    </a:lnTo>
                    <a:lnTo>
                      <a:pt x="250" y="711"/>
                    </a:lnTo>
                    <a:lnTo>
                      <a:pt x="256" y="711"/>
                    </a:lnTo>
                    <a:lnTo>
                      <a:pt x="262" y="709"/>
                    </a:lnTo>
                    <a:lnTo>
                      <a:pt x="269" y="706"/>
                    </a:lnTo>
                    <a:lnTo>
                      <a:pt x="275" y="704"/>
                    </a:lnTo>
                    <a:lnTo>
                      <a:pt x="281" y="702"/>
                    </a:lnTo>
                    <a:lnTo>
                      <a:pt x="287" y="701"/>
                    </a:lnTo>
                    <a:lnTo>
                      <a:pt x="290" y="703"/>
                    </a:lnTo>
                    <a:lnTo>
                      <a:pt x="294" y="708"/>
                    </a:lnTo>
                    <a:lnTo>
                      <a:pt x="287" y="712"/>
                    </a:lnTo>
                    <a:lnTo>
                      <a:pt x="280" y="716"/>
                    </a:lnTo>
                    <a:lnTo>
                      <a:pt x="273" y="719"/>
                    </a:lnTo>
                    <a:lnTo>
                      <a:pt x="266" y="721"/>
                    </a:lnTo>
                    <a:lnTo>
                      <a:pt x="259" y="723"/>
                    </a:lnTo>
                    <a:lnTo>
                      <a:pt x="251" y="724"/>
                    </a:lnTo>
                    <a:lnTo>
                      <a:pt x="243" y="723"/>
                    </a:lnTo>
                    <a:lnTo>
                      <a:pt x="235" y="720"/>
                    </a:lnTo>
                    <a:lnTo>
                      <a:pt x="212" y="710"/>
                    </a:lnTo>
                    <a:lnTo>
                      <a:pt x="191" y="698"/>
                    </a:lnTo>
                    <a:lnTo>
                      <a:pt x="171" y="686"/>
                    </a:lnTo>
                    <a:lnTo>
                      <a:pt x="153" y="671"/>
                    </a:lnTo>
                    <a:lnTo>
                      <a:pt x="137" y="655"/>
                    </a:lnTo>
                    <a:lnTo>
                      <a:pt x="122" y="637"/>
                    </a:lnTo>
                    <a:lnTo>
                      <a:pt x="108" y="618"/>
                    </a:lnTo>
                    <a:lnTo>
                      <a:pt x="97" y="598"/>
                    </a:lnTo>
                    <a:lnTo>
                      <a:pt x="86" y="577"/>
                    </a:lnTo>
                    <a:lnTo>
                      <a:pt x="77" y="555"/>
                    </a:lnTo>
                    <a:lnTo>
                      <a:pt x="69" y="532"/>
                    </a:lnTo>
                    <a:lnTo>
                      <a:pt x="63" y="509"/>
                    </a:lnTo>
                    <a:lnTo>
                      <a:pt x="59" y="485"/>
                    </a:lnTo>
                    <a:lnTo>
                      <a:pt x="55" y="461"/>
                    </a:lnTo>
                    <a:lnTo>
                      <a:pt x="53" y="437"/>
                    </a:lnTo>
                    <a:lnTo>
                      <a:pt x="53" y="411"/>
                    </a:lnTo>
                    <a:lnTo>
                      <a:pt x="53" y="330"/>
                    </a:lnTo>
                    <a:lnTo>
                      <a:pt x="45" y="330"/>
                    </a:lnTo>
                    <a:lnTo>
                      <a:pt x="38" y="330"/>
                    </a:lnTo>
                    <a:lnTo>
                      <a:pt x="30" y="330"/>
                    </a:lnTo>
                    <a:lnTo>
                      <a:pt x="22" y="328"/>
                    </a:lnTo>
                    <a:lnTo>
                      <a:pt x="15" y="326"/>
                    </a:lnTo>
                    <a:lnTo>
                      <a:pt x="9" y="323"/>
                    </a:lnTo>
                    <a:lnTo>
                      <a:pt x="3" y="319"/>
                    </a:lnTo>
                    <a:lnTo>
                      <a:pt x="0" y="314"/>
                    </a:lnTo>
                    <a:lnTo>
                      <a:pt x="56" y="294"/>
                    </a:lnTo>
                    <a:lnTo>
                      <a:pt x="61" y="269"/>
                    </a:lnTo>
                    <a:lnTo>
                      <a:pt x="65" y="242"/>
                    </a:lnTo>
                    <a:lnTo>
                      <a:pt x="72" y="217"/>
                    </a:lnTo>
                    <a:lnTo>
                      <a:pt x="87" y="196"/>
                    </a:lnTo>
                    <a:lnTo>
                      <a:pt x="78" y="184"/>
                    </a:lnTo>
                    <a:lnTo>
                      <a:pt x="71" y="171"/>
                    </a:lnTo>
                    <a:lnTo>
                      <a:pt x="64" y="156"/>
                    </a:lnTo>
                    <a:lnTo>
                      <a:pt x="60" y="141"/>
                    </a:lnTo>
                    <a:lnTo>
                      <a:pt x="56" y="126"/>
                    </a:lnTo>
                    <a:lnTo>
                      <a:pt x="56" y="110"/>
                    </a:lnTo>
                    <a:lnTo>
                      <a:pt x="57" y="93"/>
                    </a:lnTo>
                    <a:lnTo>
                      <a:pt x="63" y="77"/>
                    </a:lnTo>
                    <a:lnTo>
                      <a:pt x="70" y="65"/>
                    </a:lnTo>
                    <a:lnTo>
                      <a:pt x="77" y="53"/>
                    </a:lnTo>
                    <a:lnTo>
                      <a:pt x="85" y="42"/>
                    </a:lnTo>
                    <a:lnTo>
                      <a:pt x="94" y="31"/>
                    </a:lnTo>
                    <a:lnTo>
                      <a:pt x="103" y="22"/>
                    </a:lnTo>
                    <a:lnTo>
                      <a:pt x="115" y="14"/>
                    </a:lnTo>
                    <a:lnTo>
                      <a:pt x="125" y="7"/>
                    </a:lnTo>
                    <a:lnTo>
                      <a:pt x="138" y="0"/>
                    </a:lnTo>
                    <a:lnTo>
                      <a:pt x="144" y="8"/>
                    </a:lnTo>
                    <a:lnTo>
                      <a:pt x="145" y="15"/>
                    </a:lnTo>
                    <a:lnTo>
                      <a:pt x="142" y="22"/>
                    </a:lnTo>
                    <a:lnTo>
                      <a:pt x="135" y="28"/>
                    </a:lnTo>
                    <a:lnTo>
                      <a:pt x="127" y="34"/>
                    </a:lnTo>
                    <a:lnTo>
                      <a:pt x="120" y="40"/>
                    </a:lnTo>
                    <a:lnTo>
                      <a:pt x="113" y="47"/>
                    </a:lnTo>
                    <a:lnTo>
                      <a:pt x="109" y="55"/>
                    </a:lnTo>
                    <a:lnTo>
                      <a:pt x="102" y="83"/>
                    </a:lnTo>
                    <a:lnTo>
                      <a:pt x="103" y="113"/>
                    </a:lnTo>
                    <a:lnTo>
                      <a:pt x="110" y="141"/>
                    </a:lnTo>
                    <a:lnTo>
                      <a:pt x="122" y="166"/>
                    </a:lnTo>
                    <a:lnTo>
                      <a:pt x="138" y="184"/>
                    </a:lnTo>
                    <a:lnTo>
                      <a:pt x="154" y="201"/>
                    </a:lnTo>
                    <a:lnTo>
                      <a:pt x="173" y="214"/>
                    </a:lnTo>
                    <a:lnTo>
                      <a:pt x="192" y="226"/>
                    </a:lnTo>
                    <a:lnTo>
                      <a:pt x="212" y="235"/>
                    </a:lnTo>
                    <a:lnTo>
                      <a:pt x="232" y="242"/>
                    </a:lnTo>
                    <a:lnTo>
                      <a:pt x="254" y="249"/>
                    </a:lnTo>
                    <a:lnTo>
                      <a:pt x="276" y="255"/>
                    </a:lnTo>
                    <a:lnTo>
                      <a:pt x="298" y="259"/>
                    </a:lnTo>
                    <a:lnTo>
                      <a:pt x="320" y="265"/>
                    </a:lnTo>
                    <a:lnTo>
                      <a:pt x="342" y="271"/>
                    </a:lnTo>
                    <a:lnTo>
                      <a:pt x="364" y="277"/>
                    </a:lnTo>
                    <a:lnTo>
                      <a:pt x="385" y="284"/>
                    </a:lnTo>
                    <a:lnTo>
                      <a:pt x="405" y="293"/>
                    </a:lnTo>
                    <a:lnTo>
                      <a:pt x="425" y="302"/>
                    </a:lnTo>
                    <a:lnTo>
                      <a:pt x="444" y="315"/>
                    </a:lnTo>
                    <a:lnTo>
                      <a:pt x="459" y="317"/>
                    </a:lnTo>
                    <a:lnTo>
                      <a:pt x="474" y="322"/>
                    </a:lnTo>
                    <a:lnTo>
                      <a:pt x="488" y="328"/>
                    </a:lnTo>
                    <a:lnTo>
                      <a:pt x="501" y="337"/>
                    </a:lnTo>
                    <a:lnTo>
                      <a:pt x="512" y="347"/>
                    </a:lnTo>
                    <a:lnTo>
                      <a:pt x="523" y="358"/>
                    </a:lnTo>
                    <a:lnTo>
                      <a:pt x="531" y="370"/>
                    </a:lnTo>
                    <a:lnTo>
                      <a:pt x="539" y="384"/>
                    </a:lnTo>
                    <a:lnTo>
                      <a:pt x="541" y="396"/>
                    </a:lnTo>
                    <a:lnTo>
                      <a:pt x="540" y="410"/>
                    </a:lnTo>
                    <a:lnTo>
                      <a:pt x="534" y="421"/>
                    </a:lnTo>
                    <a:lnTo>
                      <a:pt x="524" y="430"/>
                    </a:lnTo>
                    <a:lnTo>
                      <a:pt x="517" y="430"/>
                    </a:lnTo>
                    <a:lnTo>
                      <a:pt x="510" y="426"/>
                    </a:lnTo>
                    <a:lnTo>
                      <a:pt x="502" y="422"/>
                    </a:lnTo>
                    <a:lnTo>
                      <a:pt x="495" y="417"/>
                    </a:lnTo>
                    <a:lnTo>
                      <a:pt x="488" y="411"/>
                    </a:lnTo>
                    <a:lnTo>
                      <a:pt x="482" y="406"/>
                    </a:lnTo>
                    <a:lnTo>
                      <a:pt x="479" y="402"/>
                    </a:lnTo>
                    <a:lnTo>
                      <a:pt x="478" y="401"/>
                    </a:lnTo>
                    <a:lnTo>
                      <a:pt x="485" y="405"/>
                    </a:lnTo>
                    <a:lnTo>
                      <a:pt x="492" y="409"/>
                    </a:lnTo>
                    <a:lnTo>
                      <a:pt x="497" y="413"/>
                    </a:lnTo>
                    <a:lnTo>
                      <a:pt x="505" y="414"/>
                    </a:lnTo>
                    <a:lnTo>
                      <a:pt x="511" y="409"/>
                    </a:lnTo>
                    <a:lnTo>
                      <a:pt x="515" y="402"/>
                    </a:lnTo>
                    <a:lnTo>
                      <a:pt x="516" y="396"/>
                    </a:lnTo>
                    <a:lnTo>
                      <a:pt x="516" y="388"/>
                    </a:lnTo>
                    <a:lnTo>
                      <a:pt x="508" y="383"/>
                    </a:lnTo>
                    <a:lnTo>
                      <a:pt x="501" y="375"/>
                    </a:lnTo>
                    <a:lnTo>
                      <a:pt x="493" y="368"/>
                    </a:lnTo>
                    <a:lnTo>
                      <a:pt x="484" y="361"/>
                    </a:lnTo>
                    <a:lnTo>
                      <a:pt x="476" y="354"/>
                    </a:lnTo>
                    <a:lnTo>
                      <a:pt x="466" y="349"/>
                    </a:lnTo>
                    <a:lnTo>
                      <a:pt x="456" y="346"/>
                    </a:lnTo>
                    <a:lnTo>
                      <a:pt x="447" y="346"/>
                    </a:lnTo>
                    <a:lnTo>
                      <a:pt x="454" y="368"/>
                    </a:lnTo>
                    <a:lnTo>
                      <a:pt x="457" y="392"/>
                    </a:lnTo>
                    <a:lnTo>
                      <a:pt x="458" y="416"/>
                    </a:lnTo>
                    <a:lnTo>
                      <a:pt x="461" y="440"/>
                    </a:lnTo>
                    <a:lnTo>
                      <a:pt x="463" y="464"/>
                    </a:lnTo>
                    <a:lnTo>
                      <a:pt x="469" y="487"/>
                    </a:lnTo>
                    <a:lnTo>
                      <a:pt x="480" y="509"/>
                    </a:lnTo>
                    <a:lnTo>
                      <a:pt x="496" y="529"/>
                    </a:lnTo>
                    <a:lnTo>
                      <a:pt x="510" y="544"/>
                    </a:lnTo>
                    <a:lnTo>
                      <a:pt x="524" y="560"/>
                    </a:lnTo>
                    <a:lnTo>
                      <a:pt x="539" y="575"/>
                    </a:lnTo>
                    <a:lnTo>
                      <a:pt x="556" y="589"/>
                    </a:lnTo>
                    <a:lnTo>
                      <a:pt x="573" y="600"/>
                    </a:lnTo>
                    <a:lnTo>
                      <a:pt x="592" y="608"/>
                    </a:lnTo>
                    <a:lnTo>
                      <a:pt x="611" y="612"/>
                    </a:lnTo>
                    <a:lnTo>
                      <a:pt x="633" y="611"/>
                    </a:lnTo>
                    <a:lnTo>
                      <a:pt x="637" y="607"/>
                    </a:lnTo>
                    <a:lnTo>
                      <a:pt x="641" y="604"/>
                    </a:lnTo>
                    <a:lnTo>
                      <a:pt x="646" y="602"/>
                    </a:lnTo>
                    <a:lnTo>
                      <a:pt x="649" y="598"/>
                    </a:lnTo>
                    <a:lnTo>
                      <a:pt x="645" y="593"/>
                    </a:lnTo>
                    <a:lnTo>
                      <a:pt x="639" y="591"/>
                    </a:lnTo>
                    <a:lnTo>
                      <a:pt x="634" y="589"/>
                    </a:lnTo>
                    <a:lnTo>
                      <a:pt x="633" y="583"/>
                    </a:lnTo>
                    <a:lnTo>
                      <a:pt x="640" y="578"/>
                    </a:lnTo>
                    <a:lnTo>
                      <a:pt x="647" y="576"/>
                    </a:lnTo>
                    <a:lnTo>
                      <a:pt x="656" y="575"/>
                    </a:lnTo>
                    <a:lnTo>
                      <a:pt x="664" y="577"/>
                    </a:lnTo>
                    <a:lnTo>
                      <a:pt x="671" y="584"/>
                    </a:lnTo>
                    <a:lnTo>
                      <a:pt x="675" y="592"/>
                    </a:lnTo>
                    <a:lnTo>
                      <a:pt x="676" y="600"/>
                    </a:lnTo>
                    <a:lnTo>
                      <a:pt x="675" y="608"/>
                    </a:lnTo>
                    <a:lnTo>
                      <a:pt x="674" y="619"/>
                    </a:lnTo>
                    <a:lnTo>
                      <a:pt x="668" y="628"/>
                    </a:lnTo>
                    <a:lnTo>
                      <a:pt x="657" y="636"/>
                    </a:lnTo>
                    <a:lnTo>
                      <a:pt x="645" y="643"/>
                    </a:lnTo>
                    <a:lnTo>
                      <a:pt x="630" y="644"/>
                    </a:lnTo>
                    <a:lnTo>
                      <a:pt x="616" y="643"/>
                    </a:lnTo>
                    <a:lnTo>
                      <a:pt x="602" y="641"/>
                    </a:lnTo>
                    <a:lnTo>
                      <a:pt x="590" y="637"/>
                    </a:lnTo>
                    <a:lnTo>
                      <a:pt x="577" y="631"/>
                    </a:lnTo>
                    <a:lnTo>
                      <a:pt x="565" y="627"/>
                    </a:lnTo>
                    <a:lnTo>
                      <a:pt x="556" y="620"/>
                    </a:lnTo>
                    <a:lnTo>
                      <a:pt x="547" y="614"/>
                    </a:lnTo>
                    <a:lnTo>
                      <a:pt x="554" y="636"/>
                    </a:lnTo>
                    <a:lnTo>
                      <a:pt x="562" y="658"/>
                    </a:lnTo>
                    <a:lnTo>
                      <a:pt x="571" y="679"/>
                    </a:lnTo>
                    <a:lnTo>
                      <a:pt x="581" y="701"/>
                    </a:lnTo>
                    <a:lnTo>
                      <a:pt x="593" y="721"/>
                    </a:lnTo>
                    <a:lnTo>
                      <a:pt x="605" y="743"/>
                    </a:lnTo>
                    <a:lnTo>
                      <a:pt x="617" y="764"/>
                    </a:lnTo>
                    <a:lnTo>
                      <a:pt x="631" y="784"/>
                    </a:lnTo>
                    <a:lnTo>
                      <a:pt x="615" y="831"/>
                    </a:lnTo>
                    <a:close/>
                  </a:path>
                </a:pathLst>
              </a:custGeom>
              <a:solidFill>
                <a:srgbClr val="000000"/>
              </a:solidFill>
              <a:ln w="9525">
                <a:solidFill>
                  <a:srgbClr val="000000"/>
                </a:solidFill>
                <a:round/>
              </a:ln>
            </p:spPr>
            <p:txBody>
              <a:bodyPr/>
              <a:lstStyle/>
              <a:p>
                <a:pPr>
                  <a:lnSpc>
                    <a:spcPct val="150000"/>
                  </a:lnSpc>
                </a:pPr>
                <a:endParaRPr lang="zh-CN" altLang="en-US" sz="1800" b="1">
                  <a:latin typeface="+mn-lt"/>
                  <a:ea typeface="+mn-ea"/>
                </a:endParaRPr>
              </a:p>
            </p:txBody>
          </p:sp>
          <p:sp>
            <p:nvSpPr>
              <p:cNvPr id="108" name="Freeform 653"/>
              <p:cNvSpPr/>
              <p:nvPr/>
            </p:nvSpPr>
            <p:spPr bwMode="auto">
              <a:xfrm>
                <a:off x="3516" y="2583"/>
                <a:ext cx="130" cy="250"/>
              </a:xfrm>
              <a:custGeom>
                <a:avLst/>
                <a:gdLst>
                  <a:gd name="T0" fmla="*/ 1 w 260"/>
                  <a:gd name="T1" fmla="*/ 0 h 501"/>
                  <a:gd name="T2" fmla="*/ 1 w 260"/>
                  <a:gd name="T3" fmla="*/ 0 h 501"/>
                  <a:gd name="T4" fmla="*/ 1 w 260"/>
                  <a:gd name="T5" fmla="*/ 0 h 501"/>
                  <a:gd name="T6" fmla="*/ 1 w 260"/>
                  <a:gd name="T7" fmla="*/ 0 h 501"/>
                  <a:gd name="T8" fmla="*/ 1 w 260"/>
                  <a:gd name="T9" fmla="*/ 0 h 501"/>
                  <a:gd name="T10" fmla="*/ 1 w 260"/>
                  <a:gd name="T11" fmla="*/ 0 h 501"/>
                  <a:gd name="T12" fmla="*/ 1 w 260"/>
                  <a:gd name="T13" fmla="*/ 0 h 501"/>
                  <a:gd name="T14" fmla="*/ 1 w 260"/>
                  <a:gd name="T15" fmla="*/ 0 h 501"/>
                  <a:gd name="T16" fmla="*/ 1 w 260"/>
                  <a:gd name="T17" fmla="*/ 0 h 501"/>
                  <a:gd name="T18" fmla="*/ 1 w 260"/>
                  <a:gd name="T19" fmla="*/ 0 h 501"/>
                  <a:gd name="T20" fmla="*/ 1 w 260"/>
                  <a:gd name="T21" fmla="*/ 0 h 501"/>
                  <a:gd name="T22" fmla="*/ 1 w 260"/>
                  <a:gd name="T23" fmla="*/ 0 h 501"/>
                  <a:gd name="T24" fmla="*/ 1 w 260"/>
                  <a:gd name="T25" fmla="*/ 0 h 501"/>
                  <a:gd name="T26" fmla="*/ 1 w 260"/>
                  <a:gd name="T27" fmla="*/ 0 h 501"/>
                  <a:gd name="T28" fmla="*/ 1 w 260"/>
                  <a:gd name="T29" fmla="*/ 0 h 501"/>
                  <a:gd name="T30" fmla="*/ 1 w 260"/>
                  <a:gd name="T31" fmla="*/ 0 h 501"/>
                  <a:gd name="T32" fmla="*/ 1 w 260"/>
                  <a:gd name="T33" fmla="*/ 0 h 501"/>
                  <a:gd name="T34" fmla="*/ 1 w 260"/>
                  <a:gd name="T35" fmla="*/ 0 h 501"/>
                  <a:gd name="T36" fmla="*/ 1 w 260"/>
                  <a:gd name="T37" fmla="*/ 0 h 501"/>
                  <a:gd name="T38" fmla="*/ 1 w 260"/>
                  <a:gd name="T39" fmla="*/ 0 h 501"/>
                  <a:gd name="T40" fmla="*/ 1 w 260"/>
                  <a:gd name="T41" fmla="*/ 0 h 501"/>
                  <a:gd name="T42" fmla="*/ 1 w 260"/>
                  <a:gd name="T43" fmla="*/ 0 h 501"/>
                  <a:gd name="T44" fmla="*/ 1 w 260"/>
                  <a:gd name="T45" fmla="*/ 0 h 501"/>
                  <a:gd name="T46" fmla="*/ 1 w 260"/>
                  <a:gd name="T47" fmla="*/ 0 h 501"/>
                  <a:gd name="T48" fmla="*/ 1 w 260"/>
                  <a:gd name="T49" fmla="*/ 0 h 501"/>
                  <a:gd name="T50" fmla="*/ 1 w 260"/>
                  <a:gd name="T51" fmla="*/ 0 h 501"/>
                  <a:gd name="T52" fmla="*/ 1 w 260"/>
                  <a:gd name="T53" fmla="*/ 0 h 501"/>
                  <a:gd name="T54" fmla="*/ 1 w 260"/>
                  <a:gd name="T55" fmla="*/ 0 h 501"/>
                  <a:gd name="T56" fmla="*/ 1 w 260"/>
                  <a:gd name="T57" fmla="*/ 0 h 501"/>
                  <a:gd name="T58" fmla="*/ 1 w 260"/>
                  <a:gd name="T59" fmla="*/ 0 h 501"/>
                  <a:gd name="T60" fmla="*/ 1 w 260"/>
                  <a:gd name="T61" fmla="*/ 0 h 501"/>
                  <a:gd name="T62" fmla="*/ 1 w 260"/>
                  <a:gd name="T63" fmla="*/ 0 h 5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60"/>
                  <a:gd name="T97" fmla="*/ 0 h 501"/>
                  <a:gd name="T98" fmla="*/ 260 w 260"/>
                  <a:gd name="T99" fmla="*/ 501 h 50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60" h="501">
                    <a:moveTo>
                      <a:pt x="232" y="111"/>
                    </a:moveTo>
                    <a:lnTo>
                      <a:pt x="248" y="153"/>
                    </a:lnTo>
                    <a:lnTo>
                      <a:pt x="257" y="198"/>
                    </a:lnTo>
                    <a:lnTo>
                      <a:pt x="260" y="246"/>
                    </a:lnTo>
                    <a:lnTo>
                      <a:pt x="258" y="293"/>
                    </a:lnTo>
                    <a:lnTo>
                      <a:pt x="249" y="339"/>
                    </a:lnTo>
                    <a:lnTo>
                      <a:pt x="234" y="384"/>
                    </a:lnTo>
                    <a:lnTo>
                      <a:pt x="213" y="424"/>
                    </a:lnTo>
                    <a:lnTo>
                      <a:pt x="186" y="461"/>
                    </a:lnTo>
                    <a:lnTo>
                      <a:pt x="175" y="470"/>
                    </a:lnTo>
                    <a:lnTo>
                      <a:pt x="160" y="478"/>
                    </a:lnTo>
                    <a:lnTo>
                      <a:pt x="144" y="486"/>
                    </a:lnTo>
                    <a:lnTo>
                      <a:pt x="127" y="493"/>
                    </a:lnTo>
                    <a:lnTo>
                      <a:pt x="111" y="498"/>
                    </a:lnTo>
                    <a:lnTo>
                      <a:pt x="97" y="501"/>
                    </a:lnTo>
                    <a:lnTo>
                      <a:pt x="87" y="501"/>
                    </a:lnTo>
                    <a:lnTo>
                      <a:pt x="82" y="499"/>
                    </a:lnTo>
                    <a:lnTo>
                      <a:pt x="87" y="493"/>
                    </a:lnTo>
                    <a:lnTo>
                      <a:pt x="96" y="485"/>
                    </a:lnTo>
                    <a:lnTo>
                      <a:pt x="108" y="475"/>
                    </a:lnTo>
                    <a:lnTo>
                      <a:pt x="123" y="464"/>
                    </a:lnTo>
                    <a:lnTo>
                      <a:pt x="140" y="453"/>
                    </a:lnTo>
                    <a:lnTo>
                      <a:pt x="154" y="441"/>
                    </a:lnTo>
                    <a:lnTo>
                      <a:pt x="167" y="430"/>
                    </a:lnTo>
                    <a:lnTo>
                      <a:pt x="175" y="421"/>
                    </a:lnTo>
                    <a:lnTo>
                      <a:pt x="188" y="388"/>
                    </a:lnTo>
                    <a:lnTo>
                      <a:pt x="198" y="355"/>
                    </a:lnTo>
                    <a:lnTo>
                      <a:pt x="205" y="319"/>
                    </a:lnTo>
                    <a:lnTo>
                      <a:pt x="210" y="284"/>
                    </a:lnTo>
                    <a:lnTo>
                      <a:pt x="212" y="247"/>
                    </a:lnTo>
                    <a:lnTo>
                      <a:pt x="210" y="210"/>
                    </a:lnTo>
                    <a:lnTo>
                      <a:pt x="206" y="174"/>
                    </a:lnTo>
                    <a:lnTo>
                      <a:pt x="198" y="140"/>
                    </a:lnTo>
                    <a:lnTo>
                      <a:pt x="196" y="130"/>
                    </a:lnTo>
                    <a:lnTo>
                      <a:pt x="194" y="120"/>
                    </a:lnTo>
                    <a:lnTo>
                      <a:pt x="190" y="111"/>
                    </a:lnTo>
                    <a:lnTo>
                      <a:pt x="186" y="103"/>
                    </a:lnTo>
                    <a:lnTo>
                      <a:pt x="181" y="93"/>
                    </a:lnTo>
                    <a:lnTo>
                      <a:pt x="175" y="85"/>
                    </a:lnTo>
                    <a:lnTo>
                      <a:pt x="169" y="78"/>
                    </a:lnTo>
                    <a:lnTo>
                      <a:pt x="163" y="70"/>
                    </a:lnTo>
                    <a:lnTo>
                      <a:pt x="140" y="53"/>
                    </a:lnTo>
                    <a:lnTo>
                      <a:pt x="114" y="40"/>
                    </a:lnTo>
                    <a:lnTo>
                      <a:pt x="87" y="32"/>
                    </a:lnTo>
                    <a:lnTo>
                      <a:pt x="61" y="27"/>
                    </a:lnTo>
                    <a:lnTo>
                      <a:pt x="37" y="24"/>
                    </a:lnTo>
                    <a:lnTo>
                      <a:pt x="17" y="24"/>
                    </a:lnTo>
                    <a:lnTo>
                      <a:pt x="5" y="24"/>
                    </a:lnTo>
                    <a:lnTo>
                      <a:pt x="0" y="24"/>
                    </a:lnTo>
                    <a:lnTo>
                      <a:pt x="16" y="13"/>
                    </a:lnTo>
                    <a:lnTo>
                      <a:pt x="34" y="6"/>
                    </a:lnTo>
                    <a:lnTo>
                      <a:pt x="53" y="1"/>
                    </a:lnTo>
                    <a:lnTo>
                      <a:pt x="73" y="0"/>
                    </a:lnTo>
                    <a:lnTo>
                      <a:pt x="92" y="2"/>
                    </a:lnTo>
                    <a:lnTo>
                      <a:pt x="112" y="6"/>
                    </a:lnTo>
                    <a:lnTo>
                      <a:pt x="130" y="12"/>
                    </a:lnTo>
                    <a:lnTo>
                      <a:pt x="148" y="19"/>
                    </a:lnTo>
                    <a:lnTo>
                      <a:pt x="160" y="28"/>
                    </a:lnTo>
                    <a:lnTo>
                      <a:pt x="173" y="37"/>
                    </a:lnTo>
                    <a:lnTo>
                      <a:pt x="184" y="47"/>
                    </a:lnTo>
                    <a:lnTo>
                      <a:pt x="196" y="59"/>
                    </a:lnTo>
                    <a:lnTo>
                      <a:pt x="206" y="72"/>
                    </a:lnTo>
                    <a:lnTo>
                      <a:pt x="216" y="84"/>
                    </a:lnTo>
                    <a:lnTo>
                      <a:pt x="225" y="97"/>
                    </a:lnTo>
                    <a:lnTo>
                      <a:pt x="232" y="111"/>
                    </a:lnTo>
                    <a:close/>
                  </a:path>
                </a:pathLst>
              </a:custGeom>
              <a:solidFill>
                <a:srgbClr val="000000"/>
              </a:solidFill>
              <a:ln w="9525">
                <a:solidFill>
                  <a:srgbClr val="000000"/>
                </a:solidFill>
                <a:round/>
              </a:ln>
            </p:spPr>
            <p:txBody>
              <a:bodyPr/>
              <a:lstStyle/>
              <a:p>
                <a:pPr>
                  <a:lnSpc>
                    <a:spcPct val="150000"/>
                  </a:lnSpc>
                </a:pPr>
                <a:endParaRPr lang="zh-CN" altLang="en-US" sz="1800" b="1">
                  <a:latin typeface="+mn-lt"/>
                  <a:ea typeface="+mn-ea"/>
                </a:endParaRPr>
              </a:p>
            </p:txBody>
          </p:sp>
          <p:sp>
            <p:nvSpPr>
              <p:cNvPr id="109" name="Freeform 654"/>
              <p:cNvSpPr/>
              <p:nvPr/>
            </p:nvSpPr>
            <p:spPr bwMode="auto">
              <a:xfrm>
                <a:off x="3461" y="2608"/>
                <a:ext cx="117" cy="218"/>
              </a:xfrm>
              <a:custGeom>
                <a:avLst/>
                <a:gdLst>
                  <a:gd name="T0" fmla="*/ 1 w 233"/>
                  <a:gd name="T1" fmla="*/ 1 h 434"/>
                  <a:gd name="T2" fmla="*/ 1 w 233"/>
                  <a:gd name="T3" fmla="*/ 1 h 434"/>
                  <a:gd name="T4" fmla="*/ 1 w 233"/>
                  <a:gd name="T5" fmla="*/ 1 h 434"/>
                  <a:gd name="T6" fmla="*/ 1 w 233"/>
                  <a:gd name="T7" fmla="*/ 1 h 434"/>
                  <a:gd name="T8" fmla="*/ 1 w 233"/>
                  <a:gd name="T9" fmla="*/ 1 h 434"/>
                  <a:gd name="T10" fmla="*/ 1 w 233"/>
                  <a:gd name="T11" fmla="*/ 1 h 434"/>
                  <a:gd name="T12" fmla="*/ 1 w 233"/>
                  <a:gd name="T13" fmla="*/ 1 h 434"/>
                  <a:gd name="T14" fmla="*/ 1 w 233"/>
                  <a:gd name="T15" fmla="*/ 1 h 434"/>
                  <a:gd name="T16" fmla="*/ 1 w 233"/>
                  <a:gd name="T17" fmla="*/ 1 h 434"/>
                  <a:gd name="T18" fmla="*/ 1 w 233"/>
                  <a:gd name="T19" fmla="*/ 1 h 434"/>
                  <a:gd name="T20" fmla="*/ 1 w 233"/>
                  <a:gd name="T21" fmla="*/ 1 h 434"/>
                  <a:gd name="T22" fmla="*/ 1 w 233"/>
                  <a:gd name="T23" fmla="*/ 1 h 434"/>
                  <a:gd name="T24" fmla="*/ 1 w 233"/>
                  <a:gd name="T25" fmla="*/ 1 h 434"/>
                  <a:gd name="T26" fmla="*/ 1 w 233"/>
                  <a:gd name="T27" fmla="*/ 1 h 434"/>
                  <a:gd name="T28" fmla="*/ 1 w 233"/>
                  <a:gd name="T29" fmla="*/ 1 h 434"/>
                  <a:gd name="T30" fmla="*/ 1 w 233"/>
                  <a:gd name="T31" fmla="*/ 1 h 434"/>
                  <a:gd name="T32" fmla="*/ 1 w 233"/>
                  <a:gd name="T33" fmla="*/ 1 h 434"/>
                  <a:gd name="T34" fmla="*/ 1 w 233"/>
                  <a:gd name="T35" fmla="*/ 1 h 434"/>
                  <a:gd name="T36" fmla="*/ 1 w 233"/>
                  <a:gd name="T37" fmla="*/ 1 h 434"/>
                  <a:gd name="T38" fmla="*/ 1 w 233"/>
                  <a:gd name="T39" fmla="*/ 1 h 434"/>
                  <a:gd name="T40" fmla="*/ 1 w 233"/>
                  <a:gd name="T41" fmla="*/ 1 h 434"/>
                  <a:gd name="T42" fmla="*/ 1 w 233"/>
                  <a:gd name="T43" fmla="*/ 1 h 434"/>
                  <a:gd name="T44" fmla="*/ 1 w 233"/>
                  <a:gd name="T45" fmla="*/ 1 h 434"/>
                  <a:gd name="T46" fmla="*/ 1 w 233"/>
                  <a:gd name="T47" fmla="*/ 1 h 434"/>
                  <a:gd name="T48" fmla="*/ 1 w 233"/>
                  <a:gd name="T49" fmla="*/ 1 h 434"/>
                  <a:gd name="T50" fmla="*/ 1 w 233"/>
                  <a:gd name="T51" fmla="*/ 1 h 434"/>
                  <a:gd name="T52" fmla="*/ 1 w 233"/>
                  <a:gd name="T53" fmla="*/ 1 h 434"/>
                  <a:gd name="T54" fmla="*/ 1 w 233"/>
                  <a:gd name="T55" fmla="*/ 1 h 434"/>
                  <a:gd name="T56" fmla="*/ 1 w 233"/>
                  <a:gd name="T57" fmla="*/ 1 h 434"/>
                  <a:gd name="T58" fmla="*/ 1 w 233"/>
                  <a:gd name="T59" fmla="*/ 1 h 434"/>
                  <a:gd name="T60" fmla="*/ 1 w 233"/>
                  <a:gd name="T61" fmla="*/ 1 h 434"/>
                  <a:gd name="T62" fmla="*/ 1 w 233"/>
                  <a:gd name="T63" fmla="*/ 1 h 434"/>
                  <a:gd name="T64" fmla="*/ 1 w 233"/>
                  <a:gd name="T65" fmla="*/ 1 h 434"/>
                  <a:gd name="T66" fmla="*/ 1 w 233"/>
                  <a:gd name="T67" fmla="*/ 1 h 434"/>
                  <a:gd name="T68" fmla="*/ 1 w 233"/>
                  <a:gd name="T69" fmla="*/ 1 h 434"/>
                  <a:gd name="T70" fmla="*/ 1 w 233"/>
                  <a:gd name="T71" fmla="*/ 1 h 434"/>
                  <a:gd name="T72" fmla="*/ 1 w 233"/>
                  <a:gd name="T73" fmla="*/ 1 h 434"/>
                  <a:gd name="T74" fmla="*/ 1 w 233"/>
                  <a:gd name="T75" fmla="*/ 1 h 434"/>
                  <a:gd name="T76" fmla="*/ 1 w 233"/>
                  <a:gd name="T77" fmla="*/ 1 h 434"/>
                  <a:gd name="T78" fmla="*/ 1 w 233"/>
                  <a:gd name="T79" fmla="*/ 1 h 434"/>
                  <a:gd name="T80" fmla="*/ 1 w 233"/>
                  <a:gd name="T81" fmla="*/ 1 h 434"/>
                  <a:gd name="T82" fmla="*/ 1 w 233"/>
                  <a:gd name="T83" fmla="*/ 1 h 434"/>
                  <a:gd name="T84" fmla="*/ 1 w 233"/>
                  <a:gd name="T85" fmla="*/ 1 h 43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3"/>
                  <a:gd name="T130" fmla="*/ 0 h 434"/>
                  <a:gd name="T131" fmla="*/ 233 w 233"/>
                  <a:gd name="T132" fmla="*/ 434 h 43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3" h="434">
                    <a:moveTo>
                      <a:pt x="133" y="147"/>
                    </a:moveTo>
                    <a:lnTo>
                      <a:pt x="137" y="164"/>
                    </a:lnTo>
                    <a:lnTo>
                      <a:pt x="137" y="180"/>
                    </a:lnTo>
                    <a:lnTo>
                      <a:pt x="135" y="196"/>
                    </a:lnTo>
                    <a:lnTo>
                      <a:pt x="130" y="211"/>
                    </a:lnTo>
                    <a:lnTo>
                      <a:pt x="122" y="226"/>
                    </a:lnTo>
                    <a:lnTo>
                      <a:pt x="114" y="240"/>
                    </a:lnTo>
                    <a:lnTo>
                      <a:pt x="104" y="253"/>
                    </a:lnTo>
                    <a:lnTo>
                      <a:pt x="92" y="266"/>
                    </a:lnTo>
                    <a:lnTo>
                      <a:pt x="86" y="270"/>
                    </a:lnTo>
                    <a:lnTo>
                      <a:pt x="79" y="272"/>
                    </a:lnTo>
                    <a:lnTo>
                      <a:pt x="74" y="274"/>
                    </a:lnTo>
                    <a:lnTo>
                      <a:pt x="67" y="275"/>
                    </a:lnTo>
                    <a:lnTo>
                      <a:pt x="60" y="275"/>
                    </a:lnTo>
                    <a:lnTo>
                      <a:pt x="52" y="275"/>
                    </a:lnTo>
                    <a:lnTo>
                      <a:pt x="41" y="275"/>
                    </a:lnTo>
                    <a:lnTo>
                      <a:pt x="31" y="273"/>
                    </a:lnTo>
                    <a:lnTo>
                      <a:pt x="36" y="279"/>
                    </a:lnTo>
                    <a:lnTo>
                      <a:pt x="40" y="283"/>
                    </a:lnTo>
                    <a:lnTo>
                      <a:pt x="46" y="288"/>
                    </a:lnTo>
                    <a:lnTo>
                      <a:pt x="52" y="291"/>
                    </a:lnTo>
                    <a:lnTo>
                      <a:pt x="59" y="295"/>
                    </a:lnTo>
                    <a:lnTo>
                      <a:pt x="66" y="297"/>
                    </a:lnTo>
                    <a:lnTo>
                      <a:pt x="72" y="298"/>
                    </a:lnTo>
                    <a:lnTo>
                      <a:pt x="79" y="300"/>
                    </a:lnTo>
                    <a:lnTo>
                      <a:pt x="87" y="298"/>
                    </a:lnTo>
                    <a:lnTo>
                      <a:pt x="97" y="296"/>
                    </a:lnTo>
                    <a:lnTo>
                      <a:pt x="107" y="295"/>
                    </a:lnTo>
                    <a:lnTo>
                      <a:pt x="117" y="295"/>
                    </a:lnTo>
                    <a:lnTo>
                      <a:pt x="128" y="295"/>
                    </a:lnTo>
                    <a:lnTo>
                      <a:pt x="136" y="295"/>
                    </a:lnTo>
                    <a:lnTo>
                      <a:pt x="143" y="297"/>
                    </a:lnTo>
                    <a:lnTo>
                      <a:pt x="146" y="300"/>
                    </a:lnTo>
                    <a:lnTo>
                      <a:pt x="146" y="316"/>
                    </a:lnTo>
                    <a:lnTo>
                      <a:pt x="144" y="329"/>
                    </a:lnTo>
                    <a:lnTo>
                      <a:pt x="139" y="343"/>
                    </a:lnTo>
                    <a:lnTo>
                      <a:pt x="131" y="356"/>
                    </a:lnTo>
                    <a:lnTo>
                      <a:pt x="122" y="369"/>
                    </a:lnTo>
                    <a:lnTo>
                      <a:pt x="112" y="379"/>
                    </a:lnTo>
                    <a:lnTo>
                      <a:pt x="101" y="388"/>
                    </a:lnTo>
                    <a:lnTo>
                      <a:pt x="90" y="396"/>
                    </a:lnTo>
                    <a:lnTo>
                      <a:pt x="99" y="400"/>
                    </a:lnTo>
                    <a:lnTo>
                      <a:pt x="109" y="401"/>
                    </a:lnTo>
                    <a:lnTo>
                      <a:pt x="120" y="401"/>
                    </a:lnTo>
                    <a:lnTo>
                      <a:pt x="129" y="400"/>
                    </a:lnTo>
                    <a:lnTo>
                      <a:pt x="139" y="397"/>
                    </a:lnTo>
                    <a:lnTo>
                      <a:pt x="148" y="394"/>
                    </a:lnTo>
                    <a:lnTo>
                      <a:pt x="158" y="389"/>
                    </a:lnTo>
                    <a:lnTo>
                      <a:pt x="166" y="385"/>
                    </a:lnTo>
                    <a:lnTo>
                      <a:pt x="174" y="379"/>
                    </a:lnTo>
                    <a:lnTo>
                      <a:pt x="180" y="372"/>
                    </a:lnTo>
                    <a:lnTo>
                      <a:pt x="186" y="364"/>
                    </a:lnTo>
                    <a:lnTo>
                      <a:pt x="192" y="356"/>
                    </a:lnTo>
                    <a:lnTo>
                      <a:pt x="199" y="348"/>
                    </a:lnTo>
                    <a:lnTo>
                      <a:pt x="206" y="340"/>
                    </a:lnTo>
                    <a:lnTo>
                      <a:pt x="214" y="334"/>
                    </a:lnTo>
                    <a:lnTo>
                      <a:pt x="224" y="329"/>
                    </a:lnTo>
                    <a:lnTo>
                      <a:pt x="229" y="339"/>
                    </a:lnTo>
                    <a:lnTo>
                      <a:pt x="233" y="349"/>
                    </a:lnTo>
                    <a:lnTo>
                      <a:pt x="233" y="358"/>
                    </a:lnTo>
                    <a:lnTo>
                      <a:pt x="230" y="369"/>
                    </a:lnTo>
                    <a:lnTo>
                      <a:pt x="220" y="385"/>
                    </a:lnTo>
                    <a:lnTo>
                      <a:pt x="207" y="397"/>
                    </a:lnTo>
                    <a:lnTo>
                      <a:pt x="193" y="408"/>
                    </a:lnTo>
                    <a:lnTo>
                      <a:pt x="178" y="416"/>
                    </a:lnTo>
                    <a:lnTo>
                      <a:pt x="161" y="423"/>
                    </a:lnTo>
                    <a:lnTo>
                      <a:pt x="144" y="427"/>
                    </a:lnTo>
                    <a:lnTo>
                      <a:pt x="127" y="431"/>
                    </a:lnTo>
                    <a:lnTo>
                      <a:pt x="109" y="434"/>
                    </a:lnTo>
                    <a:lnTo>
                      <a:pt x="101" y="431"/>
                    </a:lnTo>
                    <a:lnTo>
                      <a:pt x="93" y="427"/>
                    </a:lnTo>
                    <a:lnTo>
                      <a:pt x="85" y="424"/>
                    </a:lnTo>
                    <a:lnTo>
                      <a:pt x="76" y="420"/>
                    </a:lnTo>
                    <a:lnTo>
                      <a:pt x="68" y="417"/>
                    </a:lnTo>
                    <a:lnTo>
                      <a:pt x="60" y="411"/>
                    </a:lnTo>
                    <a:lnTo>
                      <a:pt x="53" y="406"/>
                    </a:lnTo>
                    <a:lnTo>
                      <a:pt x="46" y="397"/>
                    </a:lnTo>
                    <a:lnTo>
                      <a:pt x="48" y="393"/>
                    </a:lnTo>
                    <a:lnTo>
                      <a:pt x="52" y="391"/>
                    </a:lnTo>
                    <a:lnTo>
                      <a:pt x="56" y="388"/>
                    </a:lnTo>
                    <a:lnTo>
                      <a:pt x="61" y="387"/>
                    </a:lnTo>
                    <a:lnTo>
                      <a:pt x="67" y="386"/>
                    </a:lnTo>
                    <a:lnTo>
                      <a:pt x="72" y="385"/>
                    </a:lnTo>
                    <a:lnTo>
                      <a:pt x="77" y="384"/>
                    </a:lnTo>
                    <a:lnTo>
                      <a:pt x="82" y="381"/>
                    </a:lnTo>
                    <a:lnTo>
                      <a:pt x="93" y="370"/>
                    </a:lnTo>
                    <a:lnTo>
                      <a:pt x="104" y="358"/>
                    </a:lnTo>
                    <a:lnTo>
                      <a:pt x="112" y="346"/>
                    </a:lnTo>
                    <a:lnTo>
                      <a:pt x="115" y="332"/>
                    </a:lnTo>
                    <a:lnTo>
                      <a:pt x="104" y="335"/>
                    </a:lnTo>
                    <a:lnTo>
                      <a:pt x="91" y="335"/>
                    </a:lnTo>
                    <a:lnTo>
                      <a:pt x="79" y="334"/>
                    </a:lnTo>
                    <a:lnTo>
                      <a:pt x="68" y="329"/>
                    </a:lnTo>
                    <a:lnTo>
                      <a:pt x="56" y="325"/>
                    </a:lnTo>
                    <a:lnTo>
                      <a:pt x="45" y="318"/>
                    </a:lnTo>
                    <a:lnTo>
                      <a:pt x="34" y="310"/>
                    </a:lnTo>
                    <a:lnTo>
                      <a:pt x="24" y="301"/>
                    </a:lnTo>
                    <a:lnTo>
                      <a:pt x="10" y="282"/>
                    </a:lnTo>
                    <a:lnTo>
                      <a:pt x="2" y="260"/>
                    </a:lnTo>
                    <a:lnTo>
                      <a:pt x="0" y="237"/>
                    </a:lnTo>
                    <a:lnTo>
                      <a:pt x="6" y="215"/>
                    </a:lnTo>
                    <a:lnTo>
                      <a:pt x="13" y="218"/>
                    </a:lnTo>
                    <a:lnTo>
                      <a:pt x="16" y="223"/>
                    </a:lnTo>
                    <a:lnTo>
                      <a:pt x="18" y="230"/>
                    </a:lnTo>
                    <a:lnTo>
                      <a:pt x="21" y="238"/>
                    </a:lnTo>
                    <a:lnTo>
                      <a:pt x="23" y="245"/>
                    </a:lnTo>
                    <a:lnTo>
                      <a:pt x="28" y="252"/>
                    </a:lnTo>
                    <a:lnTo>
                      <a:pt x="33" y="256"/>
                    </a:lnTo>
                    <a:lnTo>
                      <a:pt x="44" y="257"/>
                    </a:lnTo>
                    <a:lnTo>
                      <a:pt x="48" y="257"/>
                    </a:lnTo>
                    <a:lnTo>
                      <a:pt x="53" y="257"/>
                    </a:lnTo>
                    <a:lnTo>
                      <a:pt x="57" y="257"/>
                    </a:lnTo>
                    <a:lnTo>
                      <a:pt x="63" y="257"/>
                    </a:lnTo>
                    <a:lnTo>
                      <a:pt x="68" y="256"/>
                    </a:lnTo>
                    <a:lnTo>
                      <a:pt x="74" y="253"/>
                    </a:lnTo>
                    <a:lnTo>
                      <a:pt x="78" y="251"/>
                    </a:lnTo>
                    <a:lnTo>
                      <a:pt x="82" y="248"/>
                    </a:lnTo>
                    <a:lnTo>
                      <a:pt x="97" y="215"/>
                    </a:lnTo>
                    <a:lnTo>
                      <a:pt x="97" y="182"/>
                    </a:lnTo>
                    <a:lnTo>
                      <a:pt x="87" y="149"/>
                    </a:lnTo>
                    <a:lnTo>
                      <a:pt x="75" y="114"/>
                    </a:lnTo>
                    <a:lnTo>
                      <a:pt x="66" y="82"/>
                    </a:lnTo>
                    <a:lnTo>
                      <a:pt x="66" y="51"/>
                    </a:lnTo>
                    <a:lnTo>
                      <a:pt x="79" y="23"/>
                    </a:lnTo>
                    <a:lnTo>
                      <a:pt x="115" y="0"/>
                    </a:lnTo>
                    <a:lnTo>
                      <a:pt x="117" y="16"/>
                    </a:lnTo>
                    <a:lnTo>
                      <a:pt x="122" y="56"/>
                    </a:lnTo>
                    <a:lnTo>
                      <a:pt x="128" y="105"/>
                    </a:lnTo>
                    <a:lnTo>
                      <a:pt x="133" y="147"/>
                    </a:lnTo>
                    <a:close/>
                  </a:path>
                </a:pathLst>
              </a:custGeom>
              <a:solidFill>
                <a:srgbClr val="000000"/>
              </a:solidFill>
              <a:ln w="9525">
                <a:solidFill>
                  <a:srgbClr val="000000"/>
                </a:solidFill>
                <a:round/>
              </a:ln>
            </p:spPr>
            <p:txBody>
              <a:bodyPr/>
              <a:lstStyle/>
              <a:p>
                <a:pPr>
                  <a:lnSpc>
                    <a:spcPct val="150000"/>
                  </a:lnSpc>
                </a:pPr>
                <a:endParaRPr lang="zh-CN" altLang="en-US" sz="1800" b="1">
                  <a:latin typeface="+mn-lt"/>
                  <a:ea typeface="+mn-ea"/>
                </a:endParaRPr>
              </a:p>
            </p:txBody>
          </p:sp>
        </p:grpSp>
        <p:sp>
          <p:nvSpPr>
            <p:cNvPr id="103" name="Freeform 655"/>
            <p:cNvSpPr/>
            <p:nvPr/>
          </p:nvSpPr>
          <p:spPr bwMode="auto">
            <a:xfrm rot="462940">
              <a:off x="3540" y="2688"/>
              <a:ext cx="48" cy="240"/>
            </a:xfrm>
            <a:custGeom>
              <a:avLst/>
              <a:gdLst>
                <a:gd name="T0" fmla="*/ 0 w 144"/>
                <a:gd name="T1" fmla="*/ 0 h 624"/>
                <a:gd name="T2" fmla="*/ 0 w 144"/>
                <a:gd name="T3" fmla="*/ 0 h 624"/>
                <a:gd name="T4" fmla="*/ 0 w 144"/>
                <a:gd name="T5" fmla="*/ 0 h 624"/>
                <a:gd name="T6" fmla="*/ 0 w 144"/>
                <a:gd name="T7" fmla="*/ 0 h 624"/>
                <a:gd name="T8" fmla="*/ 0 w 144"/>
                <a:gd name="T9" fmla="*/ 0 h 624"/>
                <a:gd name="T10" fmla="*/ 0 w 144"/>
                <a:gd name="T11" fmla="*/ 0 h 624"/>
                <a:gd name="T12" fmla="*/ 0 w 144"/>
                <a:gd name="T13" fmla="*/ 0 h 624"/>
                <a:gd name="T14" fmla="*/ 0 w 144"/>
                <a:gd name="T15" fmla="*/ 0 h 624"/>
                <a:gd name="T16" fmla="*/ 0 w 144"/>
                <a:gd name="T17" fmla="*/ 0 h 624"/>
                <a:gd name="T18" fmla="*/ 0 w 144"/>
                <a:gd name="T19" fmla="*/ 0 h 6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4"/>
                <a:gd name="T31" fmla="*/ 0 h 624"/>
                <a:gd name="T32" fmla="*/ 144 w 144"/>
                <a:gd name="T33" fmla="*/ 624 h 6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4" h="624">
                  <a:moveTo>
                    <a:pt x="48" y="48"/>
                  </a:moveTo>
                  <a:lnTo>
                    <a:pt x="96" y="144"/>
                  </a:lnTo>
                  <a:lnTo>
                    <a:pt x="144" y="288"/>
                  </a:lnTo>
                  <a:lnTo>
                    <a:pt x="144" y="480"/>
                  </a:lnTo>
                  <a:lnTo>
                    <a:pt x="96" y="624"/>
                  </a:lnTo>
                  <a:lnTo>
                    <a:pt x="0" y="576"/>
                  </a:lnTo>
                  <a:lnTo>
                    <a:pt x="48" y="432"/>
                  </a:lnTo>
                  <a:lnTo>
                    <a:pt x="48" y="240"/>
                  </a:lnTo>
                  <a:lnTo>
                    <a:pt x="0" y="0"/>
                  </a:lnTo>
                  <a:lnTo>
                    <a:pt x="48" y="48"/>
                  </a:lnTo>
                  <a:close/>
                </a:path>
              </a:pathLst>
            </a:custGeom>
            <a:solidFill>
              <a:schemeClr val="tx1"/>
            </a:solidFill>
            <a:ln w="38100">
              <a:solidFill>
                <a:schemeClr val="tx1"/>
              </a:solidFill>
              <a:round/>
            </a:ln>
          </p:spPr>
          <p:txBody>
            <a:bodyPr/>
            <a:lstStyle/>
            <a:p>
              <a:pPr>
                <a:lnSpc>
                  <a:spcPct val="150000"/>
                </a:lnSpc>
              </a:pPr>
              <a:endParaRPr lang="zh-CN" altLang="en-US" sz="1800" b="1">
                <a:latin typeface="+mn-lt"/>
                <a:ea typeface="+mn-ea"/>
              </a:endParaRPr>
            </a:p>
          </p:txBody>
        </p:sp>
      </p:grpSp>
      <p:sp>
        <p:nvSpPr>
          <p:cNvPr id="110" name="Text Box 73"/>
          <p:cNvSpPr txBox="1">
            <a:spLocks noChangeArrowheads="1"/>
          </p:cNvSpPr>
          <p:nvPr/>
        </p:nvSpPr>
        <p:spPr bwMode="auto">
          <a:xfrm>
            <a:off x="4544950" y="2724870"/>
            <a:ext cx="655320" cy="4882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kumimoji="1" lang="zh-CN" altLang="en-US" sz="1800" b="1" dirty="0">
                <a:latin typeface="+mn-lt"/>
                <a:ea typeface="+mn-ea"/>
              </a:rPr>
              <a:t>信件</a:t>
            </a:r>
          </a:p>
        </p:txBody>
      </p:sp>
      <p:sp>
        <p:nvSpPr>
          <p:cNvPr id="111" name="Text Box 73"/>
          <p:cNvSpPr txBox="1">
            <a:spLocks noChangeArrowheads="1"/>
          </p:cNvSpPr>
          <p:nvPr/>
        </p:nvSpPr>
        <p:spPr bwMode="auto">
          <a:xfrm>
            <a:off x="4061567" y="1607585"/>
            <a:ext cx="1598295" cy="4882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kumimoji="1" lang="zh-CN" altLang="en-US" sz="1800" b="1" dirty="0">
                <a:latin typeface="+mn-lt"/>
                <a:ea typeface="+mn-ea"/>
              </a:rPr>
              <a:t>传递的信息</a:t>
            </a:r>
          </a:p>
        </p:txBody>
      </p:sp>
      <p:sp>
        <p:nvSpPr>
          <p:cNvPr id="112" name="Text Box 68"/>
          <p:cNvSpPr txBox="1">
            <a:spLocks noChangeArrowheads="1"/>
          </p:cNvSpPr>
          <p:nvPr/>
        </p:nvSpPr>
        <p:spPr bwMode="auto">
          <a:xfrm>
            <a:off x="7874511" y="3568149"/>
            <a:ext cx="446405" cy="6267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kumimoji="1" lang="zh-CN" altLang="en-US" sz="1800" b="1" dirty="0">
                <a:latin typeface="+mn-lt"/>
                <a:ea typeface="+mn-ea"/>
              </a:rPr>
              <a:t>邮包</a:t>
            </a:r>
          </a:p>
        </p:txBody>
      </p:sp>
      <p:sp>
        <p:nvSpPr>
          <p:cNvPr id="113" name="Text Box 69"/>
          <p:cNvSpPr txBox="1">
            <a:spLocks noChangeArrowheads="1"/>
          </p:cNvSpPr>
          <p:nvPr/>
        </p:nvSpPr>
        <p:spPr bwMode="auto">
          <a:xfrm>
            <a:off x="7929756" y="4877519"/>
            <a:ext cx="335915" cy="6267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kumimoji="1" lang="zh-CN" altLang="en-US" sz="1800" b="1" dirty="0">
                <a:latin typeface="+mn-lt"/>
                <a:ea typeface="+mn-ea"/>
              </a:rPr>
              <a:t>货物</a:t>
            </a:r>
          </a:p>
        </p:txBody>
      </p:sp>
      <p:sp>
        <p:nvSpPr>
          <p:cNvPr id="114" name="Text Box 89"/>
          <p:cNvSpPr txBox="1">
            <a:spLocks noChangeArrowheads="1"/>
          </p:cNvSpPr>
          <p:nvPr/>
        </p:nvSpPr>
        <p:spPr bwMode="auto">
          <a:xfrm>
            <a:off x="7049963" y="1730459"/>
            <a:ext cx="1463675" cy="507831"/>
          </a:xfrm>
          <a:prstGeom prst="rect">
            <a:avLst/>
          </a:prstGeom>
          <a:solidFill>
            <a:srgbClr val="7CC43A"/>
          </a:solidFill>
          <a:ln>
            <a:noFill/>
          </a:ln>
          <a:effectLst>
            <a:outerShdw blurRad="50800" dist="38100" dir="2700000" algn="tl" rotWithShape="0">
              <a:prstClr val="black">
                <a:alpha val="40000"/>
              </a:prstClr>
            </a:outerShdw>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kumimoji="1" lang="zh-CN" altLang="en-US" sz="1800" b="1" dirty="0">
                <a:solidFill>
                  <a:schemeClr val="bg1"/>
                </a:solidFill>
                <a:latin typeface="+mn-lt"/>
                <a:ea typeface="+mn-ea"/>
                <a:cs typeface="微软雅黑" panose="020B0503020204020204" pitchFamily="34" charset="-122"/>
              </a:rPr>
              <a:t>用户</a:t>
            </a:r>
            <a:r>
              <a:rPr kumimoji="1" lang="en-US" altLang="zh-CN" sz="1800" b="1" dirty="0">
                <a:solidFill>
                  <a:schemeClr val="bg1"/>
                </a:solidFill>
                <a:latin typeface="+mn-lt"/>
                <a:ea typeface="+mn-ea"/>
                <a:cs typeface="微软雅黑" panose="020B0503020204020204" pitchFamily="34" charset="-122"/>
              </a:rPr>
              <a:t>B</a:t>
            </a:r>
          </a:p>
        </p:txBody>
      </p:sp>
      <p:grpSp>
        <p:nvGrpSpPr>
          <p:cNvPr id="115" name="Group 642"/>
          <p:cNvGrpSpPr>
            <a:grpSpLocks noChangeAspect="1"/>
          </p:cNvGrpSpPr>
          <p:nvPr/>
        </p:nvGrpSpPr>
        <p:grpSpPr bwMode="auto">
          <a:xfrm flipH="1">
            <a:off x="8606348" y="1602824"/>
            <a:ext cx="358140" cy="386715"/>
            <a:chOff x="2925" y="527"/>
            <a:chExt cx="113" cy="147"/>
          </a:xfrm>
        </p:grpSpPr>
        <p:sp>
          <p:nvSpPr>
            <p:cNvPr id="116" name="Freeform 643"/>
            <p:cNvSpPr/>
            <p:nvPr/>
          </p:nvSpPr>
          <p:spPr bwMode="auto">
            <a:xfrm>
              <a:off x="2944" y="546"/>
              <a:ext cx="94" cy="128"/>
            </a:xfrm>
            <a:custGeom>
              <a:avLst/>
              <a:gdLst>
                <a:gd name="T0" fmla="*/ 16 w 111"/>
                <a:gd name="T1" fmla="*/ 3 h 149"/>
                <a:gd name="T2" fmla="*/ 16 w 111"/>
                <a:gd name="T3" fmla="*/ 8 h 149"/>
                <a:gd name="T4" fmla="*/ 16 w 111"/>
                <a:gd name="T5" fmla="*/ 9 h 149"/>
                <a:gd name="T6" fmla="*/ 18 w 111"/>
                <a:gd name="T7" fmla="*/ 13 h 149"/>
                <a:gd name="T8" fmla="*/ 18 w 111"/>
                <a:gd name="T9" fmla="*/ 14 h 149"/>
                <a:gd name="T10" fmla="*/ 16 w 111"/>
                <a:gd name="T11" fmla="*/ 14 h 149"/>
                <a:gd name="T12" fmla="*/ 16 w 111"/>
                <a:gd name="T13" fmla="*/ 16 h 149"/>
                <a:gd name="T14" fmla="*/ 15 w 111"/>
                <a:gd name="T15" fmla="*/ 16 h 149"/>
                <a:gd name="T16" fmla="*/ 15 w 111"/>
                <a:gd name="T17" fmla="*/ 17 h 149"/>
                <a:gd name="T18" fmla="*/ 15 w 111"/>
                <a:gd name="T19" fmla="*/ 17 h 149"/>
                <a:gd name="T20" fmla="*/ 15 w 111"/>
                <a:gd name="T21" fmla="*/ 20 h 149"/>
                <a:gd name="T22" fmla="*/ 15 w 111"/>
                <a:gd name="T23" fmla="*/ 21 h 149"/>
                <a:gd name="T24" fmla="*/ 14 w 111"/>
                <a:gd name="T25" fmla="*/ 21 h 149"/>
                <a:gd name="T26" fmla="*/ 12 w 111"/>
                <a:gd name="T27" fmla="*/ 21 h 149"/>
                <a:gd name="T28" fmla="*/ 10 w 111"/>
                <a:gd name="T29" fmla="*/ 25 h 149"/>
                <a:gd name="T30" fmla="*/ 8 w 111"/>
                <a:gd name="T31" fmla="*/ 29 h 149"/>
                <a:gd name="T32" fmla="*/ 0 w 111"/>
                <a:gd name="T33" fmla="*/ 20 h 149"/>
                <a:gd name="T34" fmla="*/ 4 w 111"/>
                <a:gd name="T35" fmla="*/ 0 h 149"/>
                <a:gd name="T36" fmla="*/ 16 w 111"/>
                <a:gd name="T37" fmla="*/ 3 h 1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1"/>
                <a:gd name="T58" fmla="*/ 0 h 149"/>
                <a:gd name="T59" fmla="*/ 111 w 111"/>
                <a:gd name="T60" fmla="*/ 149 h 14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1" h="149">
                  <a:moveTo>
                    <a:pt x="101" y="13"/>
                  </a:moveTo>
                  <a:lnTo>
                    <a:pt x="101" y="41"/>
                  </a:lnTo>
                  <a:lnTo>
                    <a:pt x="101" y="48"/>
                  </a:lnTo>
                  <a:lnTo>
                    <a:pt x="111" y="70"/>
                  </a:lnTo>
                  <a:lnTo>
                    <a:pt x="108" y="76"/>
                  </a:lnTo>
                  <a:lnTo>
                    <a:pt x="101" y="76"/>
                  </a:lnTo>
                  <a:lnTo>
                    <a:pt x="101" y="89"/>
                  </a:lnTo>
                  <a:lnTo>
                    <a:pt x="95" y="89"/>
                  </a:lnTo>
                  <a:lnTo>
                    <a:pt x="98" y="92"/>
                  </a:lnTo>
                  <a:lnTo>
                    <a:pt x="95" y="105"/>
                  </a:lnTo>
                  <a:lnTo>
                    <a:pt x="92" y="114"/>
                  </a:lnTo>
                  <a:lnTo>
                    <a:pt x="86" y="117"/>
                  </a:lnTo>
                  <a:lnTo>
                    <a:pt x="76" y="117"/>
                  </a:lnTo>
                  <a:lnTo>
                    <a:pt x="63" y="127"/>
                  </a:lnTo>
                  <a:lnTo>
                    <a:pt x="51" y="149"/>
                  </a:lnTo>
                  <a:lnTo>
                    <a:pt x="0" y="105"/>
                  </a:lnTo>
                  <a:lnTo>
                    <a:pt x="26" y="0"/>
                  </a:lnTo>
                  <a:lnTo>
                    <a:pt x="101" y="13"/>
                  </a:lnTo>
                  <a:close/>
                </a:path>
              </a:pathLst>
            </a:custGeom>
            <a:solidFill>
              <a:srgbClr val="FFA380"/>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800" b="1">
                <a:latin typeface="+mn-lt"/>
                <a:ea typeface="+mn-ea"/>
              </a:endParaRPr>
            </a:p>
          </p:txBody>
        </p:sp>
        <p:sp>
          <p:nvSpPr>
            <p:cNvPr id="117" name="Freeform 644"/>
            <p:cNvSpPr/>
            <p:nvPr/>
          </p:nvSpPr>
          <p:spPr bwMode="auto">
            <a:xfrm>
              <a:off x="2944" y="546"/>
              <a:ext cx="94" cy="128"/>
            </a:xfrm>
            <a:custGeom>
              <a:avLst/>
              <a:gdLst>
                <a:gd name="T0" fmla="*/ 16 w 111"/>
                <a:gd name="T1" fmla="*/ 3 h 149"/>
                <a:gd name="T2" fmla="*/ 16 w 111"/>
                <a:gd name="T3" fmla="*/ 8 h 149"/>
                <a:gd name="T4" fmla="*/ 16 w 111"/>
                <a:gd name="T5" fmla="*/ 9 h 149"/>
                <a:gd name="T6" fmla="*/ 18 w 111"/>
                <a:gd name="T7" fmla="*/ 13 h 149"/>
                <a:gd name="T8" fmla="*/ 18 w 111"/>
                <a:gd name="T9" fmla="*/ 14 h 149"/>
                <a:gd name="T10" fmla="*/ 16 w 111"/>
                <a:gd name="T11" fmla="*/ 14 h 149"/>
                <a:gd name="T12" fmla="*/ 16 w 111"/>
                <a:gd name="T13" fmla="*/ 16 h 149"/>
                <a:gd name="T14" fmla="*/ 15 w 111"/>
                <a:gd name="T15" fmla="*/ 16 h 149"/>
                <a:gd name="T16" fmla="*/ 15 w 111"/>
                <a:gd name="T17" fmla="*/ 17 h 149"/>
                <a:gd name="T18" fmla="*/ 15 w 111"/>
                <a:gd name="T19" fmla="*/ 20 h 149"/>
                <a:gd name="T20" fmla="*/ 15 w 111"/>
                <a:gd name="T21" fmla="*/ 21 h 149"/>
                <a:gd name="T22" fmla="*/ 14 w 111"/>
                <a:gd name="T23" fmla="*/ 21 h 149"/>
                <a:gd name="T24" fmla="*/ 12 w 111"/>
                <a:gd name="T25" fmla="*/ 21 h 149"/>
                <a:gd name="T26" fmla="*/ 10 w 111"/>
                <a:gd name="T27" fmla="*/ 25 h 149"/>
                <a:gd name="T28" fmla="*/ 8 w 111"/>
                <a:gd name="T29" fmla="*/ 29 h 149"/>
                <a:gd name="T30" fmla="*/ 0 w 111"/>
                <a:gd name="T31" fmla="*/ 20 h 149"/>
                <a:gd name="T32" fmla="*/ 4 w 111"/>
                <a:gd name="T33" fmla="*/ 0 h 149"/>
                <a:gd name="T34" fmla="*/ 16 w 111"/>
                <a:gd name="T35" fmla="*/ 3 h 1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1"/>
                <a:gd name="T55" fmla="*/ 0 h 149"/>
                <a:gd name="T56" fmla="*/ 111 w 111"/>
                <a:gd name="T57" fmla="*/ 149 h 1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1" h="149">
                  <a:moveTo>
                    <a:pt x="101" y="13"/>
                  </a:moveTo>
                  <a:lnTo>
                    <a:pt x="101" y="41"/>
                  </a:lnTo>
                  <a:lnTo>
                    <a:pt x="101" y="48"/>
                  </a:lnTo>
                  <a:lnTo>
                    <a:pt x="111" y="70"/>
                  </a:lnTo>
                  <a:lnTo>
                    <a:pt x="108" y="76"/>
                  </a:lnTo>
                  <a:lnTo>
                    <a:pt x="101" y="76"/>
                  </a:lnTo>
                  <a:lnTo>
                    <a:pt x="101" y="89"/>
                  </a:lnTo>
                  <a:lnTo>
                    <a:pt x="95" y="89"/>
                  </a:lnTo>
                  <a:lnTo>
                    <a:pt x="98" y="92"/>
                  </a:lnTo>
                  <a:lnTo>
                    <a:pt x="95" y="105"/>
                  </a:lnTo>
                  <a:lnTo>
                    <a:pt x="92" y="114"/>
                  </a:lnTo>
                  <a:lnTo>
                    <a:pt x="86" y="117"/>
                  </a:lnTo>
                  <a:lnTo>
                    <a:pt x="76" y="117"/>
                  </a:lnTo>
                  <a:lnTo>
                    <a:pt x="63" y="127"/>
                  </a:lnTo>
                  <a:lnTo>
                    <a:pt x="51" y="149"/>
                  </a:lnTo>
                  <a:lnTo>
                    <a:pt x="0" y="105"/>
                  </a:lnTo>
                  <a:lnTo>
                    <a:pt x="26" y="0"/>
                  </a:lnTo>
                  <a:lnTo>
                    <a:pt x="101" y="13"/>
                  </a:lnTo>
                  <a:close/>
                </a:path>
              </a:pathLst>
            </a:custGeom>
            <a:solidFill>
              <a:srgbClr val="FFA380"/>
            </a:solidFill>
            <a:ln w="4763">
              <a:solidFill>
                <a:srgbClr val="000000"/>
              </a:solidFill>
              <a:round/>
            </a:ln>
          </p:spPr>
          <p:txBody>
            <a:bodyPr/>
            <a:lstStyle/>
            <a:p>
              <a:pPr>
                <a:lnSpc>
                  <a:spcPct val="150000"/>
                </a:lnSpc>
              </a:pPr>
              <a:endParaRPr lang="zh-CN" altLang="en-US" sz="1800" b="1">
                <a:latin typeface="+mn-lt"/>
                <a:ea typeface="+mn-ea"/>
              </a:endParaRPr>
            </a:p>
          </p:txBody>
        </p:sp>
        <p:sp>
          <p:nvSpPr>
            <p:cNvPr id="118" name="Freeform 645"/>
            <p:cNvSpPr/>
            <p:nvPr/>
          </p:nvSpPr>
          <p:spPr bwMode="auto">
            <a:xfrm>
              <a:off x="2925" y="527"/>
              <a:ext cx="113" cy="106"/>
            </a:xfrm>
            <a:custGeom>
              <a:avLst/>
              <a:gdLst>
                <a:gd name="T0" fmla="*/ 13 w 133"/>
                <a:gd name="T1" fmla="*/ 15 h 124"/>
                <a:gd name="T2" fmla="*/ 11 w 133"/>
                <a:gd name="T3" fmla="*/ 17 h 124"/>
                <a:gd name="T4" fmla="*/ 9 w 133"/>
                <a:gd name="T5" fmla="*/ 21 h 124"/>
                <a:gd name="T6" fmla="*/ 5 w 133"/>
                <a:gd name="T7" fmla="*/ 23 h 124"/>
                <a:gd name="T8" fmla="*/ 3 w 133"/>
                <a:gd name="T9" fmla="*/ 21 h 124"/>
                <a:gd name="T10" fmla="*/ 0 w 133"/>
                <a:gd name="T11" fmla="*/ 11 h 124"/>
                <a:gd name="T12" fmla="*/ 0 w 133"/>
                <a:gd name="T13" fmla="*/ 8 h 124"/>
                <a:gd name="T14" fmla="*/ 3 w 133"/>
                <a:gd name="T15" fmla="*/ 3 h 124"/>
                <a:gd name="T16" fmla="*/ 6 w 133"/>
                <a:gd name="T17" fmla="*/ 0 h 124"/>
                <a:gd name="T18" fmla="*/ 12 w 133"/>
                <a:gd name="T19" fmla="*/ 0 h 124"/>
                <a:gd name="T20" fmla="*/ 18 w 133"/>
                <a:gd name="T21" fmla="*/ 3 h 124"/>
                <a:gd name="T22" fmla="*/ 19 w 133"/>
                <a:gd name="T23" fmla="*/ 3 h 124"/>
                <a:gd name="T24" fmla="*/ 22 w 133"/>
                <a:gd name="T25" fmla="*/ 6 h 124"/>
                <a:gd name="T26" fmla="*/ 22 w 133"/>
                <a:gd name="T27" fmla="*/ 8 h 124"/>
                <a:gd name="T28" fmla="*/ 20 w 133"/>
                <a:gd name="T29" fmla="*/ 9 h 124"/>
                <a:gd name="T30" fmla="*/ 18 w 133"/>
                <a:gd name="T31" fmla="*/ 9 h 124"/>
                <a:gd name="T32" fmla="*/ 16 w 133"/>
                <a:gd name="T33" fmla="*/ 11 h 124"/>
                <a:gd name="T34" fmla="*/ 16 w 133"/>
                <a:gd name="T35" fmla="*/ 15 h 124"/>
                <a:gd name="T36" fmla="*/ 14 w 133"/>
                <a:gd name="T37" fmla="*/ 17 h 124"/>
                <a:gd name="T38" fmla="*/ 13 w 133"/>
                <a:gd name="T39" fmla="*/ 15 h 1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3"/>
                <a:gd name="T61" fmla="*/ 0 h 124"/>
                <a:gd name="T62" fmla="*/ 133 w 133"/>
                <a:gd name="T63" fmla="*/ 124 h 1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3" h="124">
                  <a:moveTo>
                    <a:pt x="76" y="86"/>
                  </a:moveTo>
                  <a:lnTo>
                    <a:pt x="67" y="95"/>
                  </a:lnTo>
                  <a:lnTo>
                    <a:pt x="57" y="120"/>
                  </a:lnTo>
                  <a:lnTo>
                    <a:pt x="29" y="124"/>
                  </a:lnTo>
                  <a:lnTo>
                    <a:pt x="16" y="120"/>
                  </a:lnTo>
                  <a:lnTo>
                    <a:pt x="0" y="63"/>
                  </a:lnTo>
                  <a:lnTo>
                    <a:pt x="0" y="44"/>
                  </a:lnTo>
                  <a:lnTo>
                    <a:pt x="16" y="16"/>
                  </a:lnTo>
                  <a:lnTo>
                    <a:pt x="38" y="0"/>
                  </a:lnTo>
                  <a:lnTo>
                    <a:pt x="73" y="0"/>
                  </a:lnTo>
                  <a:lnTo>
                    <a:pt x="108" y="10"/>
                  </a:lnTo>
                  <a:lnTo>
                    <a:pt x="111" y="19"/>
                  </a:lnTo>
                  <a:lnTo>
                    <a:pt x="133" y="32"/>
                  </a:lnTo>
                  <a:lnTo>
                    <a:pt x="133" y="41"/>
                  </a:lnTo>
                  <a:lnTo>
                    <a:pt x="120" y="51"/>
                  </a:lnTo>
                  <a:lnTo>
                    <a:pt x="108" y="54"/>
                  </a:lnTo>
                  <a:lnTo>
                    <a:pt x="98" y="63"/>
                  </a:lnTo>
                  <a:lnTo>
                    <a:pt x="98" y="86"/>
                  </a:lnTo>
                  <a:lnTo>
                    <a:pt x="85" y="92"/>
                  </a:lnTo>
                  <a:lnTo>
                    <a:pt x="76" y="86"/>
                  </a:lnTo>
                  <a:close/>
                </a:path>
              </a:pathLst>
            </a:custGeom>
            <a:solidFill>
              <a:srgbClr val="8F5B1A"/>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800" b="1">
                <a:latin typeface="+mn-lt"/>
                <a:ea typeface="+mn-ea"/>
              </a:endParaRPr>
            </a:p>
          </p:txBody>
        </p:sp>
        <p:sp>
          <p:nvSpPr>
            <p:cNvPr id="119" name="Freeform 646"/>
            <p:cNvSpPr/>
            <p:nvPr/>
          </p:nvSpPr>
          <p:spPr bwMode="auto">
            <a:xfrm>
              <a:off x="2925" y="527"/>
              <a:ext cx="113" cy="106"/>
            </a:xfrm>
            <a:custGeom>
              <a:avLst/>
              <a:gdLst>
                <a:gd name="T0" fmla="*/ 13 w 133"/>
                <a:gd name="T1" fmla="*/ 15 h 124"/>
                <a:gd name="T2" fmla="*/ 11 w 133"/>
                <a:gd name="T3" fmla="*/ 17 h 124"/>
                <a:gd name="T4" fmla="*/ 9 w 133"/>
                <a:gd name="T5" fmla="*/ 21 h 124"/>
                <a:gd name="T6" fmla="*/ 5 w 133"/>
                <a:gd name="T7" fmla="*/ 23 h 124"/>
                <a:gd name="T8" fmla="*/ 3 w 133"/>
                <a:gd name="T9" fmla="*/ 21 h 124"/>
                <a:gd name="T10" fmla="*/ 0 w 133"/>
                <a:gd name="T11" fmla="*/ 11 h 124"/>
                <a:gd name="T12" fmla="*/ 0 w 133"/>
                <a:gd name="T13" fmla="*/ 8 h 124"/>
                <a:gd name="T14" fmla="*/ 3 w 133"/>
                <a:gd name="T15" fmla="*/ 3 h 124"/>
                <a:gd name="T16" fmla="*/ 6 w 133"/>
                <a:gd name="T17" fmla="*/ 0 h 124"/>
                <a:gd name="T18" fmla="*/ 12 w 133"/>
                <a:gd name="T19" fmla="*/ 0 h 124"/>
                <a:gd name="T20" fmla="*/ 18 w 133"/>
                <a:gd name="T21" fmla="*/ 3 h 124"/>
                <a:gd name="T22" fmla="*/ 19 w 133"/>
                <a:gd name="T23" fmla="*/ 3 h 124"/>
                <a:gd name="T24" fmla="*/ 22 w 133"/>
                <a:gd name="T25" fmla="*/ 6 h 124"/>
                <a:gd name="T26" fmla="*/ 22 w 133"/>
                <a:gd name="T27" fmla="*/ 8 h 124"/>
                <a:gd name="T28" fmla="*/ 20 w 133"/>
                <a:gd name="T29" fmla="*/ 9 h 124"/>
                <a:gd name="T30" fmla="*/ 18 w 133"/>
                <a:gd name="T31" fmla="*/ 9 h 124"/>
                <a:gd name="T32" fmla="*/ 16 w 133"/>
                <a:gd name="T33" fmla="*/ 11 h 124"/>
                <a:gd name="T34" fmla="*/ 16 w 133"/>
                <a:gd name="T35" fmla="*/ 15 h 124"/>
                <a:gd name="T36" fmla="*/ 14 w 133"/>
                <a:gd name="T37" fmla="*/ 17 h 124"/>
                <a:gd name="T38" fmla="*/ 13 w 133"/>
                <a:gd name="T39" fmla="*/ 15 h 1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3"/>
                <a:gd name="T61" fmla="*/ 0 h 124"/>
                <a:gd name="T62" fmla="*/ 133 w 133"/>
                <a:gd name="T63" fmla="*/ 124 h 1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3" h="124">
                  <a:moveTo>
                    <a:pt x="76" y="86"/>
                  </a:moveTo>
                  <a:lnTo>
                    <a:pt x="67" y="95"/>
                  </a:lnTo>
                  <a:lnTo>
                    <a:pt x="57" y="120"/>
                  </a:lnTo>
                  <a:lnTo>
                    <a:pt x="29" y="124"/>
                  </a:lnTo>
                  <a:lnTo>
                    <a:pt x="16" y="120"/>
                  </a:lnTo>
                  <a:lnTo>
                    <a:pt x="0" y="63"/>
                  </a:lnTo>
                  <a:lnTo>
                    <a:pt x="0" y="44"/>
                  </a:lnTo>
                  <a:lnTo>
                    <a:pt x="16" y="16"/>
                  </a:lnTo>
                  <a:lnTo>
                    <a:pt x="38" y="0"/>
                  </a:lnTo>
                  <a:lnTo>
                    <a:pt x="73" y="0"/>
                  </a:lnTo>
                  <a:lnTo>
                    <a:pt x="108" y="10"/>
                  </a:lnTo>
                  <a:lnTo>
                    <a:pt x="111" y="19"/>
                  </a:lnTo>
                  <a:lnTo>
                    <a:pt x="133" y="32"/>
                  </a:lnTo>
                  <a:lnTo>
                    <a:pt x="133" y="41"/>
                  </a:lnTo>
                  <a:lnTo>
                    <a:pt x="120" y="51"/>
                  </a:lnTo>
                  <a:lnTo>
                    <a:pt x="108" y="54"/>
                  </a:lnTo>
                  <a:lnTo>
                    <a:pt x="98" y="63"/>
                  </a:lnTo>
                  <a:lnTo>
                    <a:pt x="98" y="86"/>
                  </a:lnTo>
                  <a:lnTo>
                    <a:pt x="85" y="92"/>
                  </a:lnTo>
                  <a:lnTo>
                    <a:pt x="76" y="86"/>
                  </a:lnTo>
                  <a:close/>
                </a:path>
              </a:pathLst>
            </a:custGeom>
            <a:solidFill>
              <a:schemeClr val="tx1"/>
            </a:solidFill>
            <a:ln w="4763">
              <a:solidFill>
                <a:srgbClr val="000000"/>
              </a:solidFill>
              <a:round/>
            </a:ln>
          </p:spPr>
          <p:txBody>
            <a:bodyPr/>
            <a:lstStyle/>
            <a:p>
              <a:pPr>
                <a:lnSpc>
                  <a:spcPct val="150000"/>
                </a:lnSpc>
              </a:pPr>
              <a:endParaRPr lang="zh-CN" altLang="en-US" sz="1800" b="1">
                <a:latin typeface="+mn-lt"/>
                <a:ea typeface="+mn-ea"/>
              </a:endParaRPr>
            </a:p>
          </p:txBody>
        </p:sp>
      </p:grpSp>
      <p:sp>
        <p:nvSpPr>
          <p:cNvPr id="120" name="Line 60"/>
          <p:cNvSpPr>
            <a:spLocks noChangeShapeType="1"/>
          </p:cNvSpPr>
          <p:nvPr/>
        </p:nvSpPr>
        <p:spPr bwMode="auto">
          <a:xfrm flipV="1">
            <a:off x="5529773" y="4789889"/>
            <a:ext cx="635" cy="659765"/>
          </a:xfrm>
          <a:prstGeom prst="line">
            <a:avLst/>
          </a:prstGeom>
          <a:noFill/>
          <a:ln w="38100">
            <a:solidFill>
              <a:schemeClr val="tx2"/>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grpSp>
        <p:nvGrpSpPr>
          <p:cNvPr id="121" name="组合 120">
            <a:extLst>
              <a:ext uri="{FF2B5EF4-FFF2-40B4-BE49-F238E27FC236}">
                <a16:creationId xmlns="" xmlns:a16="http://schemas.microsoft.com/office/drawing/2014/main" id="{513A9952-1912-2144-8409-A7EEA5192488}"/>
              </a:ext>
            </a:extLst>
          </p:cNvPr>
          <p:cNvGrpSpPr/>
          <p:nvPr/>
        </p:nvGrpSpPr>
        <p:grpSpPr>
          <a:xfrm>
            <a:off x="1180084" y="1780995"/>
            <a:ext cx="1811020" cy="4355405"/>
            <a:chOff x="3931285" y="1587560"/>
            <a:chExt cx="1811020" cy="4355405"/>
          </a:xfrm>
        </p:grpSpPr>
        <p:sp>
          <p:nvSpPr>
            <p:cNvPr id="122" name="Text Box 54"/>
            <p:cNvSpPr txBox="1">
              <a:spLocks noChangeArrowheads="1"/>
            </p:cNvSpPr>
            <p:nvPr/>
          </p:nvSpPr>
          <p:spPr bwMode="auto">
            <a:xfrm>
              <a:off x="3989705" y="1587560"/>
              <a:ext cx="1694815" cy="507831"/>
            </a:xfrm>
            <a:prstGeom prst="rect">
              <a:avLst/>
            </a:prstGeom>
            <a:solidFill>
              <a:srgbClr val="7CC43A"/>
            </a:solidFill>
            <a:ln>
              <a:noFill/>
            </a:ln>
            <a:effectLst>
              <a:outerShdw blurRad="50800" dist="38100" dir="2700000" algn="tl" rotWithShape="0">
                <a:prstClr val="black">
                  <a:alpha val="40000"/>
                </a:prstClr>
              </a:outerShdw>
            </a:effec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spcBef>
                  <a:spcPct val="50000"/>
                </a:spcBef>
              </a:pPr>
              <a:r>
                <a:rPr kumimoji="1" lang="zh-CN" altLang="en-US" sz="1800" b="1" dirty="0">
                  <a:solidFill>
                    <a:schemeClr val="bg1"/>
                  </a:solidFill>
                  <a:latin typeface="+mn-lt"/>
                  <a:ea typeface="+mn-ea"/>
                  <a:cs typeface="微软雅黑" panose="020B0503020204020204" pitchFamily="34" charset="-122"/>
                </a:rPr>
                <a:t>用户</a:t>
              </a:r>
              <a:r>
                <a:rPr kumimoji="1" lang="en-US" altLang="zh-CN" sz="1800" b="1" dirty="0">
                  <a:solidFill>
                    <a:schemeClr val="bg1"/>
                  </a:solidFill>
                  <a:latin typeface="+mn-lt"/>
                  <a:ea typeface="+mn-ea"/>
                  <a:cs typeface="微软雅黑" panose="020B0503020204020204" pitchFamily="34" charset="-122"/>
                </a:rPr>
                <a:t>A</a:t>
              </a:r>
            </a:p>
          </p:txBody>
        </p:sp>
        <p:sp>
          <p:nvSpPr>
            <p:cNvPr id="123" name="矩形 122"/>
            <p:cNvSpPr/>
            <p:nvPr/>
          </p:nvSpPr>
          <p:spPr>
            <a:xfrm>
              <a:off x="3989705" y="2772410"/>
              <a:ext cx="1752600" cy="506095"/>
            </a:xfrm>
            <a:prstGeom prst="rect">
              <a:avLst/>
            </a:prstGeom>
            <a:solidFill>
              <a:srgbClr val="00B0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t>邮局</a:t>
              </a:r>
            </a:p>
          </p:txBody>
        </p:sp>
        <p:sp>
          <p:nvSpPr>
            <p:cNvPr id="124" name="矩形 123"/>
            <p:cNvSpPr/>
            <p:nvPr/>
          </p:nvSpPr>
          <p:spPr>
            <a:xfrm>
              <a:off x="3931285" y="4055745"/>
              <a:ext cx="1752600" cy="506095"/>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t>运送部门</a:t>
              </a:r>
            </a:p>
          </p:txBody>
        </p:sp>
        <p:sp>
          <p:nvSpPr>
            <p:cNvPr id="125" name="矩形 124"/>
            <p:cNvSpPr/>
            <p:nvPr/>
          </p:nvSpPr>
          <p:spPr>
            <a:xfrm>
              <a:off x="3970655" y="5436870"/>
              <a:ext cx="1752600" cy="506095"/>
            </a:xfrm>
            <a:prstGeom prst="rect">
              <a:avLst/>
            </a:prstGeom>
            <a:solidFill>
              <a:schemeClr val="bg1">
                <a:lumMod val="5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t>铁路部门</a:t>
              </a:r>
            </a:p>
          </p:txBody>
        </p:sp>
        <p:sp>
          <p:nvSpPr>
            <p:cNvPr id="126" name="Line 56"/>
            <p:cNvSpPr>
              <a:spLocks noChangeShapeType="1"/>
            </p:cNvSpPr>
            <p:nvPr/>
          </p:nvSpPr>
          <p:spPr bwMode="auto">
            <a:xfrm>
              <a:off x="4864096" y="2150405"/>
              <a:ext cx="3" cy="635975"/>
            </a:xfrm>
            <a:prstGeom prst="line">
              <a:avLst/>
            </a:prstGeom>
            <a:noFill/>
            <a:ln w="38100">
              <a:solidFill>
                <a:schemeClr val="tx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zh-CN" altLang="en-US" sz="1800" b="1">
                <a:latin typeface="+mn-lt"/>
                <a:ea typeface="+mn-ea"/>
              </a:endParaRPr>
            </a:p>
          </p:txBody>
        </p:sp>
        <p:sp>
          <p:nvSpPr>
            <p:cNvPr id="127" name="Line 57"/>
            <p:cNvSpPr>
              <a:spLocks noChangeShapeType="1"/>
            </p:cNvSpPr>
            <p:nvPr/>
          </p:nvSpPr>
          <p:spPr bwMode="auto">
            <a:xfrm>
              <a:off x="4868545" y="3353435"/>
              <a:ext cx="635" cy="663575"/>
            </a:xfrm>
            <a:prstGeom prst="line">
              <a:avLst/>
            </a:prstGeom>
            <a:noFill/>
            <a:ln w="38100">
              <a:solidFill>
                <a:schemeClr val="tx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zh-CN" altLang="en-US" sz="1800" b="1">
                <a:latin typeface="+mn-lt"/>
                <a:ea typeface="+mn-ea"/>
              </a:endParaRPr>
            </a:p>
          </p:txBody>
        </p:sp>
        <p:sp>
          <p:nvSpPr>
            <p:cNvPr id="128" name="Line 58"/>
            <p:cNvSpPr>
              <a:spLocks noChangeShapeType="1"/>
            </p:cNvSpPr>
            <p:nvPr/>
          </p:nvSpPr>
          <p:spPr bwMode="auto">
            <a:xfrm flipH="1">
              <a:off x="4837112" y="4701624"/>
              <a:ext cx="6660" cy="735246"/>
            </a:xfrm>
            <a:prstGeom prst="line">
              <a:avLst/>
            </a:prstGeom>
            <a:noFill/>
            <a:ln w="38100">
              <a:solidFill>
                <a:schemeClr val="tx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zh-CN" altLang="en-US" sz="1800" b="1">
                <a:latin typeface="+mn-lt"/>
                <a:ea typeface="+mn-ea"/>
              </a:endParaRPr>
            </a:p>
          </p:txBody>
        </p:sp>
        <p:sp>
          <p:nvSpPr>
            <p:cNvPr id="129" name="Text Box 68"/>
            <p:cNvSpPr txBox="1">
              <a:spLocks noChangeArrowheads="1"/>
            </p:cNvSpPr>
            <p:nvPr/>
          </p:nvSpPr>
          <p:spPr bwMode="auto">
            <a:xfrm>
              <a:off x="4356100" y="3324860"/>
              <a:ext cx="446405" cy="6267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kumimoji="1" lang="zh-CN" altLang="en-US" sz="1800" b="1" dirty="0" smtClean="0">
                  <a:latin typeface="+mn-lt"/>
                  <a:ea typeface="+mn-ea"/>
                </a:rPr>
                <a:t>邮包</a:t>
              </a:r>
              <a:endParaRPr kumimoji="1" lang="zh-CN" altLang="en-US" sz="1800" b="1" dirty="0">
                <a:latin typeface="+mn-lt"/>
                <a:ea typeface="+mn-ea"/>
              </a:endParaRPr>
            </a:p>
          </p:txBody>
        </p:sp>
        <p:sp>
          <p:nvSpPr>
            <p:cNvPr id="130" name="Text Box 69"/>
            <p:cNvSpPr txBox="1">
              <a:spLocks noChangeArrowheads="1"/>
            </p:cNvSpPr>
            <p:nvPr/>
          </p:nvSpPr>
          <p:spPr bwMode="auto">
            <a:xfrm>
              <a:off x="4411345" y="4608830"/>
              <a:ext cx="335915" cy="6267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kumimoji="1" lang="zh-CN" altLang="en-US" sz="1800" b="1" dirty="0">
                  <a:latin typeface="+mn-lt"/>
                  <a:ea typeface="+mn-ea"/>
                </a:rPr>
                <a:t>货物</a:t>
              </a:r>
            </a:p>
          </p:txBody>
        </p:sp>
        <p:sp>
          <p:nvSpPr>
            <p:cNvPr id="131" name="Text Box 67"/>
            <p:cNvSpPr txBox="1">
              <a:spLocks noChangeArrowheads="1"/>
            </p:cNvSpPr>
            <p:nvPr/>
          </p:nvSpPr>
          <p:spPr bwMode="auto">
            <a:xfrm>
              <a:off x="4315460" y="2085975"/>
              <a:ext cx="528320" cy="6267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kumimoji="1" lang="zh-CN" altLang="en-US" sz="1800" b="1" dirty="0">
                  <a:latin typeface="+mn-lt"/>
                  <a:ea typeface="+mn-ea"/>
                </a:rPr>
                <a:t>信件</a:t>
              </a:r>
            </a:p>
          </p:txBody>
        </p:sp>
      </p:grpSp>
      <p:sp>
        <p:nvSpPr>
          <p:cNvPr id="132" name="Text Box 67"/>
          <p:cNvSpPr txBox="1">
            <a:spLocks noChangeArrowheads="1"/>
          </p:cNvSpPr>
          <p:nvPr/>
        </p:nvSpPr>
        <p:spPr bwMode="auto">
          <a:xfrm>
            <a:off x="7833553" y="2240999"/>
            <a:ext cx="528320" cy="626701"/>
          </a:xfrm>
          <a:prstGeom prst="rect">
            <a:avLst/>
          </a:prstGeom>
          <a:noFill/>
          <a:ln w="19050">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kumimoji="1" lang="zh-CN" altLang="en-US" sz="1800" b="1" dirty="0">
                <a:latin typeface="+mn-lt"/>
                <a:ea typeface="+mn-ea"/>
              </a:rPr>
              <a:t>信件</a:t>
            </a:r>
          </a:p>
        </p:txBody>
      </p:sp>
      <p:sp>
        <p:nvSpPr>
          <p:cNvPr id="133" name="Line 62"/>
          <p:cNvSpPr>
            <a:spLocks noChangeShapeType="1"/>
          </p:cNvSpPr>
          <p:nvPr/>
        </p:nvSpPr>
        <p:spPr bwMode="auto">
          <a:xfrm>
            <a:off x="7778943" y="2253064"/>
            <a:ext cx="10795" cy="672465"/>
          </a:xfrm>
          <a:prstGeom prst="line">
            <a:avLst/>
          </a:prstGeom>
          <a:noFill/>
          <a:ln w="38100">
            <a:solidFill>
              <a:schemeClr val="tx2"/>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
        <p:nvSpPr>
          <p:cNvPr id="134" name="Line 61"/>
          <p:cNvSpPr>
            <a:spLocks noChangeShapeType="1"/>
          </p:cNvSpPr>
          <p:nvPr/>
        </p:nvSpPr>
        <p:spPr bwMode="auto">
          <a:xfrm>
            <a:off x="7799263" y="3452579"/>
            <a:ext cx="6350" cy="807085"/>
          </a:xfrm>
          <a:prstGeom prst="line">
            <a:avLst/>
          </a:prstGeom>
          <a:noFill/>
          <a:ln w="38100">
            <a:solidFill>
              <a:schemeClr val="tx2"/>
            </a:solidFill>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endParaRPr lang="zh-CN" altLang="en-US" sz="1800" b="1">
              <a:latin typeface="+mn-lt"/>
              <a:ea typeface="+mn-ea"/>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noChangeArrowheads="1"/>
          </p:cNvSpPr>
          <p:nvPr>
            <p:ph type="title"/>
          </p:nvPr>
        </p:nvSpPr>
        <p:spPr/>
        <p:txBody>
          <a:bodyPr/>
          <a:lstStyle/>
          <a:p>
            <a:r>
              <a:rPr lang="zh-CN" altLang="en-US" sz="3600"/>
              <a:t>类比</a:t>
            </a:r>
            <a:r>
              <a:rPr lang="en-US" altLang="zh-CN" sz="3600">
                <a:latin typeface="隶书" pitchFamily="49" charset="-122"/>
              </a:rPr>
              <a:t>:</a:t>
            </a:r>
            <a:r>
              <a:rPr lang="zh-CN" altLang="en-US" sz="3600"/>
              <a:t>信件的封装、传递和解封</a:t>
            </a:r>
          </a:p>
        </p:txBody>
      </p:sp>
      <p:sp>
        <p:nvSpPr>
          <p:cNvPr id="293957" name="Text Box 69"/>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11</a:t>
            </a:r>
          </a:p>
        </p:txBody>
      </p:sp>
      <p:graphicFrame>
        <p:nvGraphicFramePr>
          <p:cNvPr id="293961" name="Object 73"/>
          <p:cNvGraphicFramePr>
            <a:graphicFrameLocks noGrp="1" noChangeAspect="1"/>
          </p:cNvGraphicFramePr>
          <p:nvPr>
            <p:ph idx="1"/>
            <p:extLst>
              <p:ext uri="{D42A27DB-BD31-4B8C-83A1-F6EECF244321}">
                <p14:modId xmlns:p14="http://schemas.microsoft.com/office/powerpoint/2010/main" val="4254592751"/>
              </p:ext>
            </p:extLst>
          </p:nvPr>
        </p:nvGraphicFramePr>
        <p:xfrm>
          <a:off x="1042988" y="1722438"/>
          <a:ext cx="7345362" cy="4656137"/>
        </p:xfrm>
        <a:graphic>
          <a:graphicData uri="http://schemas.openxmlformats.org/presentationml/2006/ole">
            <mc:AlternateContent xmlns:mc="http://schemas.openxmlformats.org/markup-compatibility/2006">
              <mc:Choice xmlns:v="urn:schemas-microsoft-com:vml" Requires="v">
                <p:oleObj spid="_x0000_s294051" name="Visio" r:id="rId4" imgW="5158729" imgH="3269700" progId="Visio.Drawing.11">
                  <p:embed/>
                </p:oleObj>
              </mc:Choice>
              <mc:Fallback>
                <p:oleObj name="Visio" r:id="rId4" imgW="5158729" imgH="3269700" progId="Visio.Drawing.11">
                  <p:embed/>
                  <p:pic>
                    <p:nvPicPr>
                      <p:cNvPr id="0" name="Object 73"/>
                      <p:cNvPicPr>
                        <a:picLocks noChangeAspect="1" noChangeArrowheads="1"/>
                      </p:cNvPicPr>
                      <p:nvPr/>
                    </p:nvPicPr>
                    <p:blipFill>
                      <a:blip r:embed="rId5"/>
                      <a:srcRect/>
                      <a:stretch>
                        <a:fillRect/>
                      </a:stretch>
                    </p:blipFill>
                    <p:spPr bwMode="auto">
                      <a:xfrm>
                        <a:off x="1042988" y="1722438"/>
                        <a:ext cx="7345362" cy="4656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3963" name="Text Box 7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6" action="ppaction://hlinksldjump"/>
              </a:rPr>
              <a:t>本章内容</a:t>
            </a:r>
            <a:r>
              <a:rPr lang="en-US" altLang="zh-CN" sz="1200">
                <a:ea typeface="幼圆" pitchFamily="49" charset="-122"/>
              </a:rPr>
              <a:t>&gt;&gt;</a:t>
            </a:r>
            <a:r>
              <a:rPr lang="zh-CN" altLang="en-US" sz="1200">
                <a:ea typeface="幼圆" pitchFamily="49" charset="-122"/>
                <a:hlinkClick r:id="rId7" action="ppaction://hlinksldjump"/>
              </a:rPr>
              <a:t>计算机网络的体系结构</a:t>
            </a:r>
            <a:r>
              <a:rPr lang="en-US" altLang="zh-CN" sz="1200">
                <a:ea typeface="幼圆" pitchFamily="49" charset="-122"/>
              </a:rPr>
              <a:t>&gt;&gt;</a:t>
            </a:r>
            <a:r>
              <a:rPr lang="zh-CN" altLang="zh-CN" sz="1200">
                <a:ea typeface="幼圆" pitchFamily="49" charset="-122"/>
                <a:hlinkClick r:id="rId8" action="ppaction://hlinksldjump"/>
              </a:rPr>
              <a:t>网络体系结构的概念</a:t>
            </a:r>
            <a:endParaRPr lang="en-US" altLang="zh-CN" sz="1200">
              <a:ea typeface="幼圆" pitchFamily="49" charset="-122"/>
            </a:endParaRPr>
          </a:p>
        </p:txBody>
      </p:sp>
    </p:spTree>
  </p:cSld>
  <p:clrMapOvr>
    <a:masterClrMapping/>
  </p:clrMapOvr>
  <p:transition spd="slow">
    <p:random/>
    <p:sndAc>
      <p:stSnd>
        <p:snd r:embed="rId3" name="camera.wav"/>
      </p:stSnd>
    </p:sndAc>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ChangeArrowheads="1"/>
          </p:cNvSpPr>
          <p:nvPr>
            <p:ph type="title"/>
          </p:nvPr>
        </p:nvSpPr>
        <p:spPr/>
        <p:txBody>
          <a:bodyPr/>
          <a:lstStyle/>
          <a:p>
            <a:r>
              <a:rPr lang="zh-CN" altLang="en-US"/>
              <a:t>各层设计问题</a:t>
            </a:r>
          </a:p>
        </p:txBody>
      </p:sp>
      <p:sp>
        <p:nvSpPr>
          <p:cNvPr id="295941" name="Rectangle 5"/>
          <p:cNvSpPr>
            <a:spLocks noGrp="1" noChangeArrowheads="1"/>
          </p:cNvSpPr>
          <p:nvPr>
            <p:ph sz="half" idx="1"/>
          </p:nvPr>
        </p:nvSpPr>
        <p:spPr/>
        <p:txBody>
          <a:bodyPr/>
          <a:lstStyle/>
          <a:p>
            <a:pPr>
              <a:lnSpc>
                <a:spcPct val="110000"/>
              </a:lnSpc>
            </a:pPr>
            <a:r>
              <a:rPr lang="zh-CN" altLang="en-US" dirty="0" smtClean="0">
                <a:solidFill>
                  <a:srgbClr val="FF0000"/>
                </a:solidFill>
              </a:rPr>
              <a:t>可靠性</a:t>
            </a:r>
            <a:endParaRPr lang="en-US" altLang="zh-CN" dirty="0" smtClean="0">
              <a:solidFill>
                <a:srgbClr val="FF0000"/>
              </a:solidFill>
            </a:endParaRPr>
          </a:p>
          <a:p>
            <a:pPr lvl="1">
              <a:lnSpc>
                <a:spcPct val="110000"/>
              </a:lnSpc>
            </a:pPr>
            <a:r>
              <a:rPr lang="zh-CN" altLang="en-US" sz="2800" dirty="0" smtClean="0"/>
              <a:t>差错控制</a:t>
            </a:r>
            <a:endParaRPr lang="en-US" altLang="zh-CN" sz="2800" dirty="0" smtClean="0"/>
          </a:p>
          <a:p>
            <a:pPr lvl="1">
              <a:lnSpc>
                <a:spcPct val="110000"/>
              </a:lnSpc>
            </a:pPr>
            <a:r>
              <a:rPr lang="zh-CN" altLang="en-US" sz="2800" dirty="0" smtClean="0"/>
              <a:t>路由选择</a:t>
            </a:r>
            <a:endParaRPr lang="en-US" altLang="zh-CN" sz="2800" dirty="0" smtClean="0"/>
          </a:p>
          <a:p>
            <a:pPr>
              <a:lnSpc>
                <a:spcPct val="110000"/>
              </a:lnSpc>
            </a:pPr>
            <a:r>
              <a:rPr lang="zh-CN" altLang="en-US" dirty="0" smtClean="0">
                <a:solidFill>
                  <a:srgbClr val="FF0000"/>
                </a:solidFill>
              </a:rPr>
              <a:t>资源分配</a:t>
            </a:r>
            <a:endParaRPr lang="zh-CN" altLang="en-US" dirty="0">
              <a:solidFill>
                <a:srgbClr val="FF0000"/>
              </a:solidFill>
            </a:endParaRPr>
          </a:p>
          <a:p>
            <a:pPr lvl="1">
              <a:lnSpc>
                <a:spcPct val="110000"/>
              </a:lnSpc>
            </a:pPr>
            <a:r>
              <a:rPr lang="zh-CN" altLang="en-US" sz="2800" dirty="0"/>
              <a:t>统计复用</a:t>
            </a:r>
            <a:endParaRPr lang="en-US" altLang="zh-CN" sz="2800" dirty="0"/>
          </a:p>
          <a:p>
            <a:pPr lvl="1"/>
            <a:r>
              <a:rPr lang="zh-CN" altLang="en-US" sz="2800" dirty="0"/>
              <a:t>流量控制</a:t>
            </a:r>
          </a:p>
          <a:p>
            <a:pPr lvl="1"/>
            <a:r>
              <a:rPr lang="zh-CN" altLang="en-US" sz="2800" dirty="0"/>
              <a:t>拥塞控制</a:t>
            </a:r>
            <a:endParaRPr lang="en-US" altLang="zh-CN" sz="2800" dirty="0"/>
          </a:p>
          <a:p>
            <a:pPr lvl="1"/>
            <a:r>
              <a:rPr lang="zh-CN" altLang="en-US" sz="2800" dirty="0"/>
              <a:t>服务</a:t>
            </a:r>
            <a:r>
              <a:rPr lang="zh-CN" altLang="en-US" sz="2800" dirty="0" smtClean="0"/>
              <a:t>质量</a:t>
            </a:r>
            <a:endParaRPr lang="en-US" altLang="zh-CN" sz="2800" dirty="0"/>
          </a:p>
        </p:txBody>
      </p:sp>
      <p:sp>
        <p:nvSpPr>
          <p:cNvPr id="2" name="内容占位符 1"/>
          <p:cNvSpPr>
            <a:spLocks noGrp="1"/>
          </p:cNvSpPr>
          <p:nvPr>
            <p:ph sz="half" idx="2"/>
          </p:nvPr>
        </p:nvSpPr>
        <p:spPr/>
        <p:txBody>
          <a:bodyPr/>
          <a:lstStyle/>
          <a:p>
            <a:pPr>
              <a:lnSpc>
                <a:spcPct val="110000"/>
              </a:lnSpc>
            </a:pPr>
            <a:r>
              <a:rPr lang="zh-CN" altLang="en-US" dirty="0" smtClean="0">
                <a:solidFill>
                  <a:srgbClr val="FF0000"/>
                </a:solidFill>
              </a:rPr>
              <a:t>可</a:t>
            </a:r>
            <a:r>
              <a:rPr lang="zh-CN" altLang="en-US" dirty="0">
                <a:solidFill>
                  <a:srgbClr val="FF0000"/>
                </a:solidFill>
              </a:rPr>
              <a:t>扩展性</a:t>
            </a:r>
            <a:endParaRPr lang="en-US" altLang="zh-CN" dirty="0">
              <a:solidFill>
                <a:srgbClr val="FF0000"/>
              </a:solidFill>
            </a:endParaRPr>
          </a:p>
          <a:p>
            <a:pPr lvl="1">
              <a:lnSpc>
                <a:spcPct val="110000"/>
              </a:lnSpc>
            </a:pPr>
            <a:r>
              <a:rPr lang="zh-CN" altLang="en-US" sz="2800" dirty="0"/>
              <a:t>编址</a:t>
            </a:r>
            <a:r>
              <a:rPr lang="en-US" altLang="zh-CN" sz="2800" dirty="0"/>
              <a:t>/</a:t>
            </a:r>
            <a:r>
              <a:rPr lang="zh-CN" altLang="en-US" sz="2800" dirty="0"/>
              <a:t>命名机制</a:t>
            </a:r>
            <a:endParaRPr lang="en-US" altLang="zh-CN" sz="2800" dirty="0"/>
          </a:p>
          <a:p>
            <a:pPr lvl="1">
              <a:lnSpc>
                <a:spcPct val="110000"/>
              </a:lnSpc>
            </a:pPr>
            <a:r>
              <a:rPr lang="zh-CN" altLang="en-US" sz="2800" dirty="0"/>
              <a:t>网络互联</a:t>
            </a:r>
          </a:p>
          <a:p>
            <a:pPr>
              <a:lnSpc>
                <a:spcPct val="110000"/>
              </a:lnSpc>
            </a:pPr>
            <a:r>
              <a:rPr lang="zh-CN" altLang="en-US" dirty="0" smtClean="0">
                <a:solidFill>
                  <a:srgbClr val="FF0000"/>
                </a:solidFill>
              </a:rPr>
              <a:t>安全性</a:t>
            </a:r>
            <a:endParaRPr lang="en-US" altLang="zh-CN" dirty="0">
              <a:solidFill>
                <a:srgbClr val="FF0000"/>
              </a:solidFill>
            </a:endParaRPr>
          </a:p>
          <a:p>
            <a:pPr lvl="1"/>
            <a:r>
              <a:rPr lang="zh-CN" altLang="en-US" sz="2800" dirty="0" smtClean="0"/>
              <a:t>保密性</a:t>
            </a:r>
            <a:endParaRPr lang="en-US" altLang="zh-CN" sz="2800" dirty="0" smtClean="0"/>
          </a:p>
          <a:p>
            <a:pPr lvl="1"/>
            <a:r>
              <a:rPr lang="zh-CN" altLang="en-US" sz="2800" dirty="0" smtClean="0"/>
              <a:t>身份认证</a:t>
            </a:r>
            <a:endParaRPr lang="en-US" altLang="zh-CN" sz="2800" dirty="0" smtClean="0"/>
          </a:p>
          <a:p>
            <a:pPr lvl="1"/>
            <a:r>
              <a:rPr lang="zh-CN" altLang="en-US" sz="2800" dirty="0"/>
              <a:t>完整性</a:t>
            </a:r>
            <a:endParaRPr lang="en-US" altLang="zh-CN" sz="2800" dirty="0" smtClean="0"/>
          </a:p>
          <a:p>
            <a:endParaRPr lang="zh-CN" altLang="en-US" dirty="0"/>
          </a:p>
        </p:txBody>
      </p:sp>
      <p:sp>
        <p:nvSpPr>
          <p:cNvPr id="29594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12</a:t>
            </a:r>
          </a:p>
        </p:txBody>
      </p:sp>
      <p:sp>
        <p:nvSpPr>
          <p:cNvPr id="295943"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p:txBody>
          <a:bodyPr/>
          <a:lstStyle/>
          <a:p>
            <a:r>
              <a:rPr lang="zh-CN" altLang="en-US"/>
              <a:t>分层原则</a:t>
            </a:r>
          </a:p>
        </p:txBody>
      </p:sp>
      <p:sp>
        <p:nvSpPr>
          <p:cNvPr id="296965" name="Rectangle 5"/>
          <p:cNvSpPr>
            <a:spLocks noGrp="1" noChangeArrowheads="1"/>
          </p:cNvSpPr>
          <p:nvPr>
            <p:ph type="body" idx="1"/>
          </p:nvPr>
        </p:nvSpPr>
        <p:spPr>
          <a:xfrm>
            <a:off x="809625" y="1773238"/>
            <a:ext cx="7958138" cy="4608512"/>
          </a:xfrm>
        </p:spPr>
        <p:txBody>
          <a:bodyPr/>
          <a:lstStyle/>
          <a:p>
            <a:pPr>
              <a:lnSpc>
                <a:spcPct val="120000"/>
              </a:lnSpc>
            </a:pPr>
            <a:r>
              <a:rPr lang="zh-CN" altLang="en-US" sz="2800" dirty="0">
                <a:solidFill>
                  <a:srgbClr val="FF0000"/>
                </a:solidFill>
                <a:effectLst>
                  <a:outerShdw blurRad="38100" dist="38100" dir="2700000" algn="tl">
                    <a:srgbClr val="C0C0C0"/>
                  </a:outerShdw>
                </a:effectLst>
              </a:rPr>
              <a:t>每层的功能应明确，并且相互独立</a:t>
            </a:r>
            <a:r>
              <a:rPr lang="zh-CN" altLang="en-US" sz="2800" dirty="0"/>
              <a:t>。这样当某一层的具体实现方法更新时，只要保持上、下层间的接口不变，便不会对邻层产生影响。</a:t>
            </a:r>
          </a:p>
          <a:p>
            <a:pPr>
              <a:lnSpc>
                <a:spcPct val="120000"/>
              </a:lnSpc>
            </a:pPr>
            <a:r>
              <a:rPr lang="zh-CN" altLang="en-US" sz="2800" dirty="0">
                <a:solidFill>
                  <a:srgbClr val="FF0000"/>
                </a:solidFill>
                <a:effectLst>
                  <a:outerShdw blurRad="38100" dist="38100" dir="2700000" algn="tl">
                    <a:srgbClr val="C0C0C0"/>
                  </a:outerShdw>
                </a:effectLst>
              </a:rPr>
              <a:t>层间的接口必须清晰，跨越接口的信息量应尽可能少</a:t>
            </a:r>
            <a:r>
              <a:rPr lang="zh-CN" altLang="en-US" sz="2800" dirty="0"/>
              <a:t>。</a:t>
            </a:r>
          </a:p>
          <a:p>
            <a:pPr>
              <a:lnSpc>
                <a:spcPct val="120000"/>
              </a:lnSpc>
            </a:pPr>
            <a:r>
              <a:rPr lang="zh-CN" altLang="en-US" sz="2800" dirty="0">
                <a:solidFill>
                  <a:srgbClr val="FF0000"/>
                </a:solidFill>
                <a:effectLst>
                  <a:outerShdw blurRad="38100" dist="38100" dir="2700000" algn="tl">
                    <a:srgbClr val="C0C0C0"/>
                  </a:outerShdw>
                </a:effectLst>
              </a:rPr>
              <a:t>层数应适中</a:t>
            </a:r>
            <a:r>
              <a:rPr lang="zh-CN" altLang="en-US" sz="2800" dirty="0"/>
              <a:t>。若层数太少，则多种功能混杂在一层中，造成每一层协议太复杂；若层数太多，则体系结构过于复杂，使描述和实现变得困难。</a:t>
            </a:r>
          </a:p>
        </p:txBody>
      </p:sp>
      <p:sp>
        <p:nvSpPr>
          <p:cNvPr id="29696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13</a:t>
            </a:r>
          </a:p>
        </p:txBody>
      </p:sp>
      <p:sp>
        <p:nvSpPr>
          <p:cNvPr id="296967"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noChangeArrowheads="1"/>
          </p:cNvSpPr>
          <p:nvPr>
            <p:ph type="title"/>
          </p:nvPr>
        </p:nvSpPr>
        <p:spPr/>
        <p:txBody>
          <a:bodyPr/>
          <a:lstStyle/>
          <a:p>
            <a:r>
              <a:rPr lang="zh-CN" altLang="en-US"/>
              <a:t>分层优点</a:t>
            </a:r>
          </a:p>
        </p:txBody>
      </p:sp>
      <p:sp>
        <p:nvSpPr>
          <p:cNvPr id="294917" name="Rectangle 5"/>
          <p:cNvSpPr>
            <a:spLocks noGrp="1" noChangeArrowheads="1"/>
          </p:cNvSpPr>
          <p:nvPr>
            <p:ph type="body" idx="1"/>
          </p:nvPr>
        </p:nvSpPr>
        <p:spPr>
          <a:xfrm>
            <a:off x="2411413" y="1916113"/>
            <a:ext cx="4338637" cy="4024312"/>
          </a:xfrm>
        </p:spPr>
        <p:txBody>
          <a:bodyPr/>
          <a:lstStyle/>
          <a:p>
            <a:pPr>
              <a:lnSpc>
                <a:spcPct val="140000"/>
              </a:lnSpc>
            </a:pPr>
            <a:r>
              <a:rPr lang="zh-CN" altLang="en-US" dirty="0"/>
              <a:t>各层之间是独立的</a:t>
            </a:r>
          </a:p>
          <a:p>
            <a:pPr>
              <a:lnSpc>
                <a:spcPct val="140000"/>
              </a:lnSpc>
            </a:pPr>
            <a:r>
              <a:rPr lang="zh-CN" altLang="en-US" dirty="0"/>
              <a:t>灵活性好</a:t>
            </a:r>
          </a:p>
          <a:p>
            <a:pPr>
              <a:lnSpc>
                <a:spcPct val="140000"/>
              </a:lnSpc>
            </a:pPr>
            <a:r>
              <a:rPr lang="zh-CN" altLang="en-US" dirty="0"/>
              <a:t>结构上可分割开</a:t>
            </a:r>
          </a:p>
          <a:p>
            <a:pPr>
              <a:lnSpc>
                <a:spcPct val="140000"/>
              </a:lnSpc>
            </a:pPr>
            <a:r>
              <a:rPr lang="zh-CN" altLang="en-US" dirty="0"/>
              <a:t>易于实现和维护</a:t>
            </a:r>
          </a:p>
          <a:p>
            <a:pPr>
              <a:lnSpc>
                <a:spcPct val="140000"/>
              </a:lnSpc>
            </a:pPr>
            <a:r>
              <a:rPr lang="zh-CN" altLang="en-US" dirty="0"/>
              <a:t>能促进标准化工作 </a:t>
            </a:r>
          </a:p>
        </p:txBody>
      </p:sp>
      <p:sp>
        <p:nvSpPr>
          <p:cNvPr id="29491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14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14</a:t>
            </a:r>
          </a:p>
        </p:txBody>
      </p:sp>
      <p:sp>
        <p:nvSpPr>
          <p:cNvPr id="294919" name="Text Box 7"/>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p:txBody>
          <a:bodyPr/>
          <a:lstStyle/>
          <a:p>
            <a:r>
              <a:rPr lang="zh-CN" altLang="en-US"/>
              <a:t>网络体系结构</a:t>
            </a:r>
          </a:p>
        </p:txBody>
      </p:sp>
      <p:sp>
        <p:nvSpPr>
          <p:cNvPr id="299013" name="Rectangle 5"/>
          <p:cNvSpPr>
            <a:spLocks noGrp="1" noChangeArrowheads="1"/>
          </p:cNvSpPr>
          <p:nvPr>
            <p:ph type="body" idx="1"/>
          </p:nvPr>
        </p:nvSpPr>
        <p:spPr>
          <a:xfrm>
            <a:off x="809625" y="1846263"/>
            <a:ext cx="7958138" cy="4391025"/>
          </a:xfrm>
        </p:spPr>
        <p:txBody>
          <a:bodyPr/>
          <a:lstStyle/>
          <a:p>
            <a:pPr marL="0" indent="0">
              <a:lnSpc>
                <a:spcPct val="120000"/>
              </a:lnSpc>
              <a:buFont typeface="Wingdings" pitchFamily="2" charset="2"/>
              <a:buNone/>
            </a:pPr>
            <a:r>
              <a:rPr lang="zh-CN" altLang="en-US" sz="2800" dirty="0"/>
              <a:t>       </a:t>
            </a:r>
            <a:r>
              <a:rPr lang="zh-CN" altLang="en-US" sz="2800" dirty="0">
                <a:solidFill>
                  <a:srgbClr val="FF0000"/>
                </a:solidFill>
                <a:effectLst>
                  <a:outerShdw blurRad="38100" dist="38100" dir="2700000" algn="tl">
                    <a:srgbClr val="C0C0C0"/>
                  </a:outerShdw>
                </a:effectLst>
              </a:rPr>
              <a:t>网络体系结构</a:t>
            </a:r>
            <a:r>
              <a:rPr lang="zh-CN" altLang="en-US" sz="2800" dirty="0"/>
              <a:t>（</a:t>
            </a:r>
            <a:r>
              <a:rPr lang="en-US" altLang="zh-CN" sz="2800" dirty="0"/>
              <a:t>architecture</a:t>
            </a:r>
            <a:r>
              <a:rPr lang="zh-CN" altLang="en-US" sz="2800" dirty="0"/>
              <a:t>）是计算机网络的各层及其协议的集合，即：这个计算机网络及其部件所应</a:t>
            </a:r>
            <a:r>
              <a:rPr lang="zh-CN" altLang="en-US" sz="2800" dirty="0" smtClean="0"/>
              <a:t>完成功能</a:t>
            </a:r>
            <a:r>
              <a:rPr lang="zh-CN" altLang="en-US" sz="2800" dirty="0"/>
              <a:t>的精确定义。</a:t>
            </a:r>
          </a:p>
          <a:p>
            <a:pPr marL="0" indent="0">
              <a:lnSpc>
                <a:spcPct val="120000"/>
              </a:lnSpc>
              <a:buFont typeface="Wingdings" pitchFamily="2" charset="2"/>
              <a:buNone/>
            </a:pPr>
            <a:r>
              <a:rPr lang="zh-CN" altLang="en-US" sz="2800" dirty="0"/>
              <a:t>       </a:t>
            </a:r>
            <a:r>
              <a:rPr lang="zh-CN" altLang="en-US" sz="2800" dirty="0">
                <a:solidFill>
                  <a:srgbClr val="FF0000"/>
                </a:solidFill>
                <a:effectLst>
                  <a:outerShdw blurRad="38100" dist="38100" dir="2700000" algn="tl">
                    <a:srgbClr val="C0C0C0"/>
                  </a:outerShdw>
                </a:effectLst>
              </a:rPr>
              <a:t>网络实现</a:t>
            </a:r>
            <a:r>
              <a:rPr lang="zh-CN" altLang="en-US" sz="2800" dirty="0"/>
              <a:t>（</a:t>
            </a:r>
            <a:r>
              <a:rPr lang="en-US" altLang="zh-CN" sz="2800" dirty="0"/>
              <a:t>implementation</a:t>
            </a:r>
            <a:r>
              <a:rPr lang="zh-CN" altLang="en-US" sz="2800" dirty="0"/>
              <a:t>）是遵循这种体系结构的前提下用何种硬件或软件完成这些功能的问题。</a:t>
            </a:r>
          </a:p>
          <a:p>
            <a:pPr marL="0" indent="0">
              <a:lnSpc>
                <a:spcPct val="120000"/>
              </a:lnSpc>
              <a:buFont typeface="Wingdings" pitchFamily="2" charset="2"/>
              <a:buNone/>
            </a:pPr>
            <a:r>
              <a:rPr lang="zh-CN" altLang="en-US" sz="2800" dirty="0"/>
              <a:t>       体系结构是抽象的，而实现则是具体的，是真正在运行的计算机硬件和软件。 </a:t>
            </a:r>
          </a:p>
        </p:txBody>
      </p:sp>
      <p:sp>
        <p:nvSpPr>
          <p:cNvPr id="299014" name="Text Box 6"/>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zh-CN" sz="1200">
                <a:ea typeface="幼圆" pitchFamily="49" charset="-122"/>
                <a:hlinkClick r:id="rId5" action="ppaction://hlinksldjump"/>
              </a:rPr>
              <a:t>网络体系结构的概念</a:t>
            </a:r>
            <a:endParaRPr lang="en-US" altLang="zh-CN" sz="1200">
              <a:ea typeface="幼圆" pitchFamily="49" charset="-122"/>
            </a:endParaRP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p:txBody>
          <a:bodyPr/>
          <a:lstStyle/>
          <a:p>
            <a:r>
              <a:rPr lang="zh-CN" altLang="en-US">
                <a:latin typeface="宋体" pitchFamily="2" charset="-122"/>
              </a:rPr>
              <a:t>常用网络体系结构</a:t>
            </a:r>
          </a:p>
        </p:txBody>
      </p:sp>
      <p:sp>
        <p:nvSpPr>
          <p:cNvPr id="3143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endParaRPr lang="en-US" altLang="zh-CN" sz="1200">
              <a:ea typeface="幼圆" pitchFamily="49" charset="-122"/>
            </a:endParaRPr>
          </a:p>
        </p:txBody>
      </p:sp>
      <p:sp>
        <p:nvSpPr>
          <p:cNvPr id="314373" name="Rectangle 5"/>
          <p:cNvSpPr>
            <a:spLocks noGrp="1" noChangeArrowheads="1"/>
          </p:cNvSpPr>
          <p:nvPr>
            <p:ph type="body" idx="1"/>
          </p:nvPr>
        </p:nvSpPr>
        <p:spPr>
          <a:xfrm>
            <a:off x="2843213" y="2204145"/>
            <a:ext cx="3330575" cy="3529111"/>
          </a:xfrm>
        </p:spPr>
        <p:txBody>
          <a:bodyPr/>
          <a:lstStyle/>
          <a:p>
            <a:pPr>
              <a:lnSpc>
                <a:spcPct val="150000"/>
              </a:lnSpc>
            </a:pPr>
            <a:r>
              <a:rPr lang="en-US" altLang="zh-CN" dirty="0">
                <a:hlinkClick r:id="rId5" action="ppaction://hlinksldjump"/>
              </a:rPr>
              <a:t>ISO/OSI RM</a:t>
            </a:r>
            <a:endParaRPr lang="en-US" altLang="zh-CN" dirty="0"/>
          </a:p>
          <a:p>
            <a:pPr>
              <a:lnSpc>
                <a:spcPct val="150000"/>
              </a:lnSpc>
            </a:pPr>
            <a:r>
              <a:rPr lang="en-US" altLang="zh-CN" dirty="0" smtClean="0">
                <a:hlinkClick r:id="rId6" action="ppaction://hlinksldjump"/>
              </a:rPr>
              <a:t>TCP/IP </a:t>
            </a:r>
            <a:r>
              <a:rPr lang="en-US" altLang="zh-CN" dirty="0">
                <a:hlinkClick r:id="rId6" action="ppaction://hlinksldjump"/>
              </a:rPr>
              <a:t>RM</a:t>
            </a:r>
            <a:endParaRPr lang="en-US" altLang="zh-CN" dirty="0"/>
          </a:p>
          <a:p>
            <a:pPr>
              <a:lnSpc>
                <a:spcPct val="150000"/>
              </a:lnSpc>
            </a:pPr>
            <a:r>
              <a:rPr lang="zh-CN" altLang="en-US" dirty="0" smtClean="0">
                <a:hlinkClick r:id="rId7" action="ppaction://hlinksldjump"/>
              </a:rPr>
              <a:t>原理</a:t>
            </a:r>
            <a:r>
              <a:rPr lang="zh-CN" altLang="en-US" dirty="0">
                <a:hlinkClick r:id="rId7" action="ppaction://hlinksldjump"/>
              </a:rPr>
              <a:t>体系结构</a:t>
            </a:r>
            <a:endParaRPr lang="zh-CN" altLang="en-US" dirty="0"/>
          </a:p>
          <a:p>
            <a:pPr>
              <a:lnSpc>
                <a:spcPct val="150000"/>
              </a:lnSpc>
            </a:pPr>
            <a:r>
              <a:rPr lang="en-US" altLang="zh-CN" dirty="0" smtClean="0">
                <a:hlinkClick r:id="rId8" action="ppaction://hlinksldjump"/>
              </a:rPr>
              <a:t>LAN </a:t>
            </a:r>
            <a:r>
              <a:rPr lang="en-US" altLang="zh-CN" dirty="0">
                <a:hlinkClick r:id="rId8" action="ppaction://hlinksldjump"/>
              </a:rPr>
              <a:t>RM</a:t>
            </a:r>
            <a:endParaRPr lang="en-US" altLang="zh-CN" dirty="0"/>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p:txBody>
          <a:bodyPr/>
          <a:lstStyle/>
          <a:p>
            <a:r>
              <a:rPr lang="zh-CN" altLang="en-US"/>
              <a:t>图示计算机网络</a:t>
            </a:r>
          </a:p>
        </p:txBody>
      </p:sp>
      <p:sp>
        <p:nvSpPr>
          <p:cNvPr id="402444" name="Rectangle 12"/>
          <p:cNvSpPr>
            <a:spLocks noGrp="1" noChangeArrowheads="1"/>
          </p:cNvSpPr>
          <p:nvPr>
            <p:ph type="body" idx="1"/>
          </p:nvPr>
        </p:nvSpPr>
        <p:spPr>
          <a:xfrm>
            <a:off x="809625" y="5805488"/>
            <a:ext cx="7958138" cy="431800"/>
          </a:xfrm>
        </p:spPr>
        <p:txBody>
          <a:bodyPr/>
          <a:lstStyle/>
          <a:p>
            <a:pPr algn="ctr">
              <a:lnSpc>
                <a:spcPct val="90000"/>
              </a:lnSpc>
              <a:buFont typeface="Wingdings" pitchFamily="2" charset="2"/>
              <a:buNone/>
            </a:pPr>
            <a:r>
              <a:rPr lang="zh-CN" altLang="en-US" sz="2400"/>
              <a:t>计算机网络是</a:t>
            </a:r>
            <a:r>
              <a:rPr lang="zh-CN" altLang="en-US" sz="2400">
                <a:solidFill>
                  <a:srgbClr val="FF0000"/>
                </a:solidFill>
              </a:rPr>
              <a:t>计算机技术</a:t>
            </a:r>
            <a:r>
              <a:rPr lang="zh-CN" altLang="en-US" sz="2400"/>
              <a:t>和</a:t>
            </a:r>
            <a:r>
              <a:rPr lang="zh-CN" altLang="en-US" sz="2400">
                <a:solidFill>
                  <a:srgbClr val="FF0000"/>
                </a:solidFill>
              </a:rPr>
              <a:t>通信技术</a:t>
            </a:r>
            <a:r>
              <a:rPr lang="zh-CN" altLang="en-US" sz="2400"/>
              <a:t>相结合的产物。</a:t>
            </a:r>
          </a:p>
        </p:txBody>
      </p:sp>
      <p:sp>
        <p:nvSpPr>
          <p:cNvPr id="402437"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4" action="ppaction://hlinksldjump"/>
              </a:rPr>
              <a:t>本章内容</a:t>
            </a:r>
            <a:r>
              <a:rPr lang="zh-CN" altLang="en-US" sz="1200">
                <a:ea typeface="幼圆" pitchFamily="49" charset="-122"/>
              </a:rPr>
              <a:t>&gt;&gt;</a:t>
            </a:r>
            <a:r>
              <a:rPr lang="zh-CN" altLang="en-US" sz="1200">
                <a:ea typeface="幼圆" pitchFamily="49" charset="-122"/>
                <a:hlinkClick r:id="rId5" action="ppaction://hlinksldjump"/>
              </a:rPr>
              <a:t>计算机网络概述</a:t>
            </a:r>
            <a:r>
              <a:rPr lang="en-US" altLang="zh-CN" sz="1200">
                <a:ea typeface="幼圆" pitchFamily="49" charset="-122"/>
              </a:rPr>
              <a:t>&gt;&gt;</a:t>
            </a:r>
            <a:r>
              <a:rPr lang="zh-CN" altLang="en-US" sz="1200">
                <a:ea typeface="幼圆" pitchFamily="49" charset="-122"/>
                <a:hlinkClick r:id="rId6" action="ppaction://hlinksldjump"/>
              </a:rPr>
              <a:t>计算机网络的定义</a:t>
            </a:r>
            <a:endParaRPr lang="en-US" altLang="zh-CN" sz="1200">
              <a:ea typeface="幼圆" pitchFamily="49" charset="-122"/>
            </a:endParaRPr>
          </a:p>
        </p:txBody>
      </p:sp>
      <p:sp>
        <p:nvSpPr>
          <p:cNvPr id="40243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a:t>
            </a:r>
          </a:p>
        </p:txBody>
      </p:sp>
      <p:graphicFrame>
        <p:nvGraphicFramePr>
          <p:cNvPr id="402441" name="Object 9"/>
          <p:cNvGraphicFramePr>
            <a:graphicFrameLocks noGrp="1" noChangeAspect="1"/>
          </p:cNvGraphicFramePr>
          <p:nvPr>
            <p:ph idx="4294967295"/>
          </p:nvPr>
        </p:nvGraphicFramePr>
        <p:xfrm>
          <a:off x="1116013" y="1773238"/>
          <a:ext cx="7273925" cy="3763962"/>
        </p:xfrm>
        <a:graphic>
          <a:graphicData uri="http://schemas.openxmlformats.org/presentationml/2006/ole">
            <mc:AlternateContent xmlns:mc="http://schemas.openxmlformats.org/markup-compatibility/2006">
              <mc:Choice xmlns:v="urn:schemas-microsoft-com:vml" Requires="v">
                <p:oleObj spid="_x0000_s402532" name="Visio" r:id="rId7" imgW="4479798" imgH="2317242" progId="Visio.Drawing.11">
                  <p:embed/>
                </p:oleObj>
              </mc:Choice>
              <mc:Fallback>
                <p:oleObj name="Visio" r:id="rId7" imgW="4479798" imgH="2317242" progId="Visio.Drawing.11">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6013" y="1773238"/>
                        <a:ext cx="7273925" cy="376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random/>
    <p:sndAc>
      <p:stSnd>
        <p:snd r:embed="rId3" name="camera.wav"/>
      </p:stSnd>
    </p:sndAc>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r>
              <a:rPr lang="en-US" altLang="zh-CN" b="1"/>
              <a:t>ISO/OSI RM</a:t>
            </a:r>
            <a:endParaRPr lang="zh-CN" altLang="en-US" b="1"/>
          </a:p>
        </p:txBody>
      </p:sp>
      <p:sp>
        <p:nvSpPr>
          <p:cNvPr id="31539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15397" name="Rectangle 5"/>
          <p:cNvSpPr>
            <a:spLocks noGrp="1" noChangeArrowheads="1"/>
          </p:cNvSpPr>
          <p:nvPr>
            <p:ph type="body" idx="1"/>
          </p:nvPr>
        </p:nvSpPr>
        <p:spPr/>
        <p:txBody>
          <a:bodyPr/>
          <a:lstStyle/>
          <a:p>
            <a:pPr marL="0" indent="0">
              <a:lnSpc>
                <a:spcPct val="140000"/>
              </a:lnSpc>
              <a:buFont typeface="Wingdings" pitchFamily="2" charset="2"/>
              <a:buNone/>
            </a:pPr>
            <a:r>
              <a:rPr lang="en-US" altLang="zh-CN" sz="2800"/>
              <a:t>       OSI RM</a:t>
            </a:r>
            <a:r>
              <a:rPr lang="zh-CN" altLang="en-US" sz="2800"/>
              <a:t>（开放系统互联参考模型）由</a:t>
            </a:r>
            <a:r>
              <a:rPr lang="en-US" altLang="zh-CN" sz="2800">
                <a:solidFill>
                  <a:srgbClr val="FF0000"/>
                </a:solidFill>
                <a:effectLst>
                  <a:outerShdw blurRad="38100" dist="38100" dir="2700000" algn="tl">
                    <a:srgbClr val="C0C0C0"/>
                  </a:outerShdw>
                </a:effectLst>
              </a:rPr>
              <a:t>ISO</a:t>
            </a:r>
            <a:r>
              <a:rPr lang="zh-CN" altLang="en-US" sz="2800">
                <a:solidFill>
                  <a:srgbClr val="FF0000"/>
                </a:solidFill>
                <a:effectLst>
                  <a:outerShdw blurRad="38100" dist="38100" dir="2700000" algn="tl">
                    <a:srgbClr val="C0C0C0"/>
                  </a:outerShdw>
                </a:effectLst>
              </a:rPr>
              <a:t>组织</a:t>
            </a:r>
            <a:r>
              <a:rPr lang="zh-CN" altLang="en-US" sz="2800"/>
              <a:t>提出，目的是</a:t>
            </a:r>
            <a:r>
              <a:rPr lang="zh-CN" altLang="en-US" sz="2800">
                <a:solidFill>
                  <a:srgbClr val="FF0000"/>
                </a:solidFill>
                <a:effectLst>
                  <a:outerShdw blurRad="38100" dist="38100" dir="2700000" algn="tl">
                    <a:srgbClr val="C0C0C0"/>
                  </a:outerShdw>
                </a:effectLst>
              </a:rPr>
              <a:t>实现异种机互连</a:t>
            </a:r>
            <a:r>
              <a:rPr lang="zh-CN" altLang="en-US" sz="2800"/>
              <a:t>。</a:t>
            </a:r>
            <a:r>
              <a:rPr lang="en-US" altLang="zh-CN" sz="2800"/>
              <a:t>“</a:t>
            </a:r>
            <a:r>
              <a:rPr lang="zh-CN" altLang="en-US" sz="2800">
                <a:solidFill>
                  <a:srgbClr val="FF0000"/>
                </a:solidFill>
                <a:effectLst>
                  <a:outerShdw blurRad="38100" dist="38100" dir="2700000" algn="tl">
                    <a:srgbClr val="C0C0C0"/>
                  </a:outerShdw>
                </a:effectLst>
              </a:rPr>
              <a:t>开放</a:t>
            </a:r>
            <a:r>
              <a:rPr lang="zh-CN" altLang="en-US" sz="2800"/>
              <a:t>”表示任何两个遵守</a:t>
            </a:r>
            <a:r>
              <a:rPr lang="en-US" altLang="zh-CN" sz="2800"/>
              <a:t>OSI</a:t>
            </a:r>
            <a:r>
              <a:rPr lang="zh-CN" altLang="en-US" sz="2800"/>
              <a:t>标准的系统可以互连。“</a:t>
            </a:r>
            <a:r>
              <a:rPr lang="zh-CN" altLang="en-US" sz="2800">
                <a:solidFill>
                  <a:srgbClr val="FF0000"/>
                </a:solidFill>
                <a:effectLst>
                  <a:outerShdw blurRad="38100" dist="38100" dir="2700000" algn="tl">
                    <a:srgbClr val="C0C0C0"/>
                  </a:outerShdw>
                </a:effectLst>
              </a:rPr>
              <a:t>系统</a:t>
            </a:r>
            <a:r>
              <a:rPr lang="zh-CN" altLang="en-US" sz="2800"/>
              <a:t>”指计算机、终端或外部设备等。</a:t>
            </a:r>
          </a:p>
          <a:p>
            <a:pPr marL="0" indent="0">
              <a:lnSpc>
                <a:spcPct val="140000"/>
              </a:lnSpc>
              <a:buFont typeface="Wingdings" pitchFamily="2" charset="2"/>
              <a:buNone/>
            </a:pPr>
            <a:r>
              <a:rPr lang="zh-CN" altLang="en-US" sz="2800"/>
              <a:t>       与</a:t>
            </a:r>
            <a:r>
              <a:rPr lang="en-US" altLang="zh-CN" sz="2800"/>
              <a:t>OSI RM</a:t>
            </a:r>
            <a:r>
              <a:rPr lang="zh-CN" altLang="en-US" sz="2800"/>
              <a:t>相关的协议已经很少使用，但是该模型本身是非常通用的，并且仍然有效，在每一层上讨论到的特性也仍然非常重要。</a:t>
            </a:r>
          </a:p>
        </p:txBody>
      </p:sp>
      <p:sp>
        <p:nvSpPr>
          <p:cNvPr id="315398"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93" name="Text Box 1033"/>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sz="1200">
                <a:latin typeface="幼圆" pitchFamily="49" charset="-122"/>
                <a:ea typeface="幼圆" pitchFamily="49" charset="-122"/>
              </a:rPr>
              <a:t>2</a:t>
            </a: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2</a:t>
            </a:r>
          </a:p>
        </p:txBody>
      </p:sp>
      <p:pic>
        <p:nvPicPr>
          <p:cNvPr id="67594" name="Picture 10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260350"/>
            <a:ext cx="7961313"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591" name="Text Box 1031"/>
          <p:cNvSpPr txBox="1">
            <a:spLocks noChangeArrowheads="1"/>
          </p:cNvSpPr>
          <p:nvPr/>
        </p:nvSpPr>
        <p:spPr bwMode="auto">
          <a:xfrm>
            <a:off x="3779838" y="6237288"/>
            <a:ext cx="1655762" cy="366712"/>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a:spcBef>
                <a:spcPct val="0"/>
              </a:spcBef>
              <a:defRPr kumimoji="1" sz="2400">
                <a:solidFill>
                  <a:schemeClr val="tx1"/>
                </a:solidFill>
                <a:latin typeface="Times New Roman" pitchFamily="18" charset="0"/>
                <a:ea typeface="宋体" pitchFamily="2" charset="-122"/>
              </a:defRPr>
            </a:lvl1pPr>
            <a:lvl2pPr marL="5184775">
              <a:spcBef>
                <a:spcPct val="0"/>
              </a:spcBef>
              <a:defRPr kumimoji="1" sz="2400">
                <a:solidFill>
                  <a:schemeClr val="tx1"/>
                </a:solidFill>
                <a:latin typeface="Times New Roman" pitchFamily="18" charset="0"/>
                <a:ea typeface="宋体" pitchFamily="2" charset="-122"/>
              </a:defRPr>
            </a:lvl2pPr>
            <a:lvl3pPr marL="5375275">
              <a:spcBef>
                <a:spcPct val="0"/>
              </a:spcBef>
              <a:defRPr kumimoji="1" sz="2400">
                <a:solidFill>
                  <a:schemeClr val="tx1"/>
                </a:solidFill>
                <a:latin typeface="Times New Roman" pitchFamily="18" charset="0"/>
                <a:ea typeface="宋体" pitchFamily="2" charset="-122"/>
              </a:defRPr>
            </a:lvl3pPr>
            <a:lvl4pPr marL="5565775">
              <a:spcBef>
                <a:spcPct val="0"/>
              </a:spcBef>
              <a:defRPr kumimoji="1" sz="2400">
                <a:solidFill>
                  <a:schemeClr val="tx1"/>
                </a:solidFill>
                <a:latin typeface="Times New Roman" pitchFamily="18" charset="0"/>
                <a:ea typeface="宋体" pitchFamily="2" charset="-122"/>
              </a:defRPr>
            </a:lvl4pPr>
            <a:lvl5pPr marL="5756275">
              <a:spcBef>
                <a:spcPct val="0"/>
              </a:spcBef>
              <a:defRPr kumimoji="1" sz="2400">
                <a:solidFill>
                  <a:schemeClr val="tx1"/>
                </a:solidFill>
                <a:latin typeface="Times New Roman" pitchFamily="18" charset="0"/>
                <a:ea typeface="宋体" pitchFamily="2" charset="-122"/>
              </a:defRPr>
            </a:lvl5pPr>
            <a:lvl6pPr marL="6213475" fontAlgn="base">
              <a:spcBef>
                <a:spcPct val="0"/>
              </a:spcBef>
              <a:spcAft>
                <a:spcPct val="0"/>
              </a:spcAft>
              <a:defRPr kumimoji="1" sz="2400">
                <a:solidFill>
                  <a:schemeClr val="tx1"/>
                </a:solidFill>
                <a:latin typeface="Times New Roman" pitchFamily="18" charset="0"/>
                <a:ea typeface="宋体" pitchFamily="2" charset="-122"/>
              </a:defRPr>
            </a:lvl6pPr>
            <a:lvl7pPr marL="6670675" fontAlgn="base">
              <a:spcBef>
                <a:spcPct val="0"/>
              </a:spcBef>
              <a:spcAft>
                <a:spcPct val="0"/>
              </a:spcAft>
              <a:defRPr kumimoji="1" sz="2400">
                <a:solidFill>
                  <a:schemeClr val="tx1"/>
                </a:solidFill>
                <a:latin typeface="Times New Roman" pitchFamily="18" charset="0"/>
                <a:ea typeface="宋体" pitchFamily="2" charset="-122"/>
              </a:defRPr>
            </a:lvl7pPr>
            <a:lvl8pPr marL="7127875" fontAlgn="base">
              <a:spcBef>
                <a:spcPct val="0"/>
              </a:spcBef>
              <a:spcAft>
                <a:spcPct val="0"/>
              </a:spcAft>
              <a:defRPr kumimoji="1" sz="2400">
                <a:solidFill>
                  <a:schemeClr val="tx1"/>
                </a:solidFill>
                <a:latin typeface="Times New Roman" pitchFamily="18" charset="0"/>
                <a:ea typeface="宋体" pitchFamily="2" charset="-122"/>
              </a:defRPr>
            </a:lvl8pPr>
            <a:lvl9pPr marL="7585075"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50000"/>
              </a:spcBef>
            </a:pPr>
            <a:r>
              <a:rPr lang="zh-CN" altLang="en-US" sz="1800" b="1">
                <a:latin typeface="Arial" charset="0"/>
                <a:ea typeface="楷体_GB2312" pitchFamily="49" charset="-122"/>
              </a:rPr>
              <a:t> </a:t>
            </a:r>
            <a:r>
              <a:rPr lang="en-US" altLang="zh-CN" sz="1800" b="1">
                <a:latin typeface="Arial" charset="0"/>
                <a:ea typeface="楷体_GB2312" pitchFamily="49" charset="-122"/>
              </a:rPr>
              <a:t>ISO/OSI RM</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5874" name="Text Box 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sz="1200">
                <a:latin typeface="幼圆" pitchFamily="49" charset="-122"/>
                <a:ea typeface="幼圆" pitchFamily="49" charset="-122"/>
              </a:rPr>
              <a:t>2</a:t>
            </a: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335876" name="Text Box 4"/>
          <p:cNvSpPr txBox="1">
            <a:spLocks noChangeArrowheads="1"/>
          </p:cNvSpPr>
          <p:nvPr/>
        </p:nvSpPr>
        <p:spPr bwMode="auto">
          <a:xfrm>
            <a:off x="3348038" y="5949950"/>
            <a:ext cx="2592387" cy="463846"/>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a:spcBef>
                <a:spcPct val="0"/>
              </a:spcBef>
              <a:defRPr kumimoji="1" sz="2400">
                <a:solidFill>
                  <a:schemeClr val="tx1"/>
                </a:solidFill>
                <a:latin typeface="Times New Roman" pitchFamily="18" charset="0"/>
                <a:ea typeface="宋体" pitchFamily="2" charset="-122"/>
              </a:defRPr>
            </a:lvl1pPr>
            <a:lvl2pPr marL="5184775">
              <a:spcBef>
                <a:spcPct val="0"/>
              </a:spcBef>
              <a:defRPr kumimoji="1" sz="2400">
                <a:solidFill>
                  <a:schemeClr val="tx1"/>
                </a:solidFill>
                <a:latin typeface="Times New Roman" pitchFamily="18" charset="0"/>
                <a:ea typeface="宋体" pitchFamily="2" charset="-122"/>
              </a:defRPr>
            </a:lvl2pPr>
            <a:lvl3pPr marL="5375275">
              <a:spcBef>
                <a:spcPct val="0"/>
              </a:spcBef>
              <a:defRPr kumimoji="1" sz="2400">
                <a:solidFill>
                  <a:schemeClr val="tx1"/>
                </a:solidFill>
                <a:latin typeface="Times New Roman" pitchFamily="18" charset="0"/>
                <a:ea typeface="宋体" pitchFamily="2" charset="-122"/>
              </a:defRPr>
            </a:lvl3pPr>
            <a:lvl4pPr marL="5565775">
              <a:spcBef>
                <a:spcPct val="0"/>
              </a:spcBef>
              <a:defRPr kumimoji="1" sz="2400">
                <a:solidFill>
                  <a:schemeClr val="tx1"/>
                </a:solidFill>
                <a:latin typeface="Times New Roman" pitchFamily="18" charset="0"/>
                <a:ea typeface="宋体" pitchFamily="2" charset="-122"/>
              </a:defRPr>
            </a:lvl4pPr>
            <a:lvl5pPr marL="5756275">
              <a:spcBef>
                <a:spcPct val="0"/>
              </a:spcBef>
              <a:defRPr kumimoji="1" sz="2400">
                <a:solidFill>
                  <a:schemeClr val="tx1"/>
                </a:solidFill>
                <a:latin typeface="Times New Roman" pitchFamily="18" charset="0"/>
                <a:ea typeface="宋体" pitchFamily="2" charset="-122"/>
              </a:defRPr>
            </a:lvl5pPr>
            <a:lvl6pPr marL="6213475" fontAlgn="base">
              <a:spcBef>
                <a:spcPct val="0"/>
              </a:spcBef>
              <a:spcAft>
                <a:spcPct val="0"/>
              </a:spcAft>
              <a:defRPr kumimoji="1" sz="2400">
                <a:solidFill>
                  <a:schemeClr val="tx1"/>
                </a:solidFill>
                <a:latin typeface="Times New Roman" pitchFamily="18" charset="0"/>
                <a:ea typeface="宋体" pitchFamily="2" charset="-122"/>
              </a:defRPr>
            </a:lvl6pPr>
            <a:lvl7pPr marL="6670675" fontAlgn="base">
              <a:spcBef>
                <a:spcPct val="0"/>
              </a:spcBef>
              <a:spcAft>
                <a:spcPct val="0"/>
              </a:spcAft>
              <a:defRPr kumimoji="1" sz="2400">
                <a:solidFill>
                  <a:schemeClr val="tx1"/>
                </a:solidFill>
                <a:latin typeface="Times New Roman" pitchFamily="18" charset="0"/>
                <a:ea typeface="宋体" pitchFamily="2" charset="-122"/>
              </a:defRPr>
            </a:lvl7pPr>
            <a:lvl8pPr marL="7127875" fontAlgn="base">
              <a:spcBef>
                <a:spcPct val="0"/>
              </a:spcBef>
              <a:spcAft>
                <a:spcPct val="0"/>
              </a:spcAft>
              <a:defRPr kumimoji="1" sz="2400">
                <a:solidFill>
                  <a:schemeClr val="tx1"/>
                </a:solidFill>
                <a:latin typeface="Times New Roman" pitchFamily="18" charset="0"/>
                <a:ea typeface="宋体" pitchFamily="2" charset="-122"/>
              </a:defRPr>
            </a:lvl8pPr>
            <a:lvl9pPr marL="7585075"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b="1" dirty="0">
                <a:latin typeface="+mn-ea"/>
                <a:ea typeface="+mn-ea"/>
              </a:rPr>
              <a:t> 数据传输</a:t>
            </a:r>
          </a:p>
        </p:txBody>
      </p:sp>
      <p:pic>
        <p:nvPicPr>
          <p:cNvPr id="3358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13" y="476250"/>
            <a:ext cx="7861300" cy="528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p:txBody>
          <a:bodyPr/>
          <a:lstStyle/>
          <a:p>
            <a:r>
              <a:rPr lang="zh-CN" altLang="en-US"/>
              <a:t>物理层</a:t>
            </a:r>
            <a:br>
              <a:rPr lang="zh-CN" altLang="en-US"/>
            </a:br>
            <a:r>
              <a:rPr lang="zh-CN" altLang="en-US" sz="3200"/>
              <a:t>（概念）</a:t>
            </a:r>
          </a:p>
        </p:txBody>
      </p:sp>
      <p:sp>
        <p:nvSpPr>
          <p:cNvPr id="3174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17448" name="Rectangle 8"/>
          <p:cNvSpPr>
            <a:spLocks noGrp="1" noChangeArrowheads="1"/>
          </p:cNvSpPr>
          <p:nvPr>
            <p:ph type="body" idx="1"/>
          </p:nvPr>
        </p:nvSpPr>
        <p:spPr/>
        <p:txBody>
          <a:bodyPr/>
          <a:lstStyle/>
          <a:p>
            <a:pPr marL="0" indent="0">
              <a:lnSpc>
                <a:spcPct val="130000"/>
              </a:lnSpc>
              <a:buClr>
                <a:srgbClr val="FF0000"/>
              </a:buClr>
            </a:pPr>
            <a:r>
              <a:rPr lang="zh-CN" altLang="en-US" sz="2800" dirty="0">
                <a:solidFill>
                  <a:srgbClr val="FF0000"/>
                </a:solidFill>
                <a:effectLst>
                  <a:outerShdw blurRad="38100" dist="38100" dir="2700000" algn="tl">
                    <a:srgbClr val="C0C0C0"/>
                  </a:outerShdw>
                </a:effectLst>
              </a:rPr>
              <a:t>  功能</a:t>
            </a:r>
          </a:p>
          <a:p>
            <a:pPr marL="0" indent="0">
              <a:lnSpc>
                <a:spcPct val="130000"/>
              </a:lnSpc>
              <a:buFont typeface="Wingdings" pitchFamily="2" charset="2"/>
              <a:buNone/>
            </a:pPr>
            <a:r>
              <a:rPr lang="zh-CN" altLang="en-US" sz="2800" dirty="0"/>
              <a:t>     在物理介质上传输原始的比特流。</a:t>
            </a:r>
          </a:p>
          <a:p>
            <a:pPr marL="0" indent="0">
              <a:lnSpc>
                <a:spcPct val="130000"/>
              </a:lnSpc>
              <a:buClr>
                <a:srgbClr val="FF0000"/>
              </a:buClr>
            </a:pPr>
            <a:r>
              <a:rPr lang="zh-CN" altLang="en-US" sz="2800" dirty="0">
                <a:solidFill>
                  <a:srgbClr val="FF0000"/>
                </a:solidFill>
                <a:effectLst>
                  <a:outerShdw blurRad="38100" dist="38100" dir="2700000" algn="tl">
                    <a:srgbClr val="C0C0C0"/>
                  </a:outerShdw>
                </a:effectLst>
              </a:rPr>
              <a:t>  内容</a:t>
            </a:r>
          </a:p>
          <a:p>
            <a:pPr marL="0" indent="0">
              <a:lnSpc>
                <a:spcPct val="130000"/>
              </a:lnSpc>
              <a:buFont typeface="Wingdings" pitchFamily="2" charset="2"/>
              <a:buNone/>
            </a:pPr>
            <a:r>
              <a:rPr lang="zh-CN" altLang="en-US" sz="2800" dirty="0"/>
              <a:t>       定义了为建立、维护和拆除物理链路所需的机械的、电气的、功能的和规程的特性。</a:t>
            </a:r>
          </a:p>
          <a:p>
            <a:pPr marL="0" indent="0">
              <a:lnSpc>
                <a:spcPct val="130000"/>
              </a:lnSpc>
              <a:buClr>
                <a:srgbClr val="FF0000"/>
              </a:buClr>
            </a:pPr>
            <a:r>
              <a:rPr lang="zh-CN" altLang="en-US" sz="2800" dirty="0">
                <a:solidFill>
                  <a:srgbClr val="FF0000"/>
                </a:solidFill>
                <a:effectLst>
                  <a:outerShdw blurRad="38100" dist="38100" dir="2700000" algn="tl">
                    <a:srgbClr val="C0C0C0"/>
                  </a:outerShdw>
                </a:effectLst>
              </a:rPr>
              <a:t>  数据单位</a:t>
            </a:r>
          </a:p>
          <a:p>
            <a:pPr marL="0" indent="0">
              <a:lnSpc>
                <a:spcPct val="130000"/>
              </a:lnSpc>
              <a:buFont typeface="Wingdings" pitchFamily="2" charset="2"/>
              <a:buNone/>
            </a:pPr>
            <a:r>
              <a:rPr lang="zh-CN" altLang="en-US" sz="2800" dirty="0"/>
              <a:t>     比特流</a:t>
            </a:r>
          </a:p>
        </p:txBody>
      </p:sp>
      <p:sp>
        <p:nvSpPr>
          <p:cNvPr id="317449" name="Text Box 9"/>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4</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ChangeArrowheads="1"/>
          </p:cNvSpPr>
          <p:nvPr>
            <p:ph type="title"/>
          </p:nvPr>
        </p:nvSpPr>
        <p:spPr/>
        <p:txBody>
          <a:bodyPr/>
          <a:lstStyle/>
          <a:p>
            <a:r>
              <a:rPr lang="zh-CN" altLang="en-US"/>
              <a:t>物理层</a:t>
            </a:r>
            <a:br>
              <a:rPr lang="zh-CN" altLang="en-US"/>
            </a:br>
            <a:r>
              <a:rPr lang="zh-CN" altLang="en-US" sz="3200"/>
              <a:t>（图示）</a:t>
            </a:r>
          </a:p>
        </p:txBody>
      </p:sp>
      <p:sp>
        <p:nvSpPr>
          <p:cNvPr id="33792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pic>
        <p:nvPicPr>
          <p:cNvPr id="337926" name="Picture 6"/>
          <p:cNvPicPr>
            <a:picLocks noChangeAspect="1" noChangeArrowheads="1"/>
          </p:cNvPicPr>
          <p:nvPr/>
        </p:nvPicPr>
        <p:blipFill>
          <a:blip r:embed="rId6">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827088" y="2205038"/>
            <a:ext cx="8058150" cy="365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27"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5</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p:txBody>
          <a:bodyPr/>
          <a:lstStyle/>
          <a:p>
            <a:r>
              <a:rPr lang="zh-CN" altLang="en-US"/>
              <a:t>数据链路层</a:t>
            </a:r>
            <a:br>
              <a:rPr lang="zh-CN" altLang="en-US"/>
            </a:br>
            <a:r>
              <a:rPr lang="zh-CN" altLang="en-US" sz="3200"/>
              <a:t>（概念）</a:t>
            </a:r>
          </a:p>
        </p:txBody>
      </p:sp>
      <p:sp>
        <p:nvSpPr>
          <p:cNvPr id="33894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38949" name="Rectangle 5"/>
          <p:cNvSpPr>
            <a:spLocks noGrp="1" noChangeArrowheads="1"/>
          </p:cNvSpPr>
          <p:nvPr>
            <p:ph type="body" idx="1"/>
          </p:nvPr>
        </p:nvSpPr>
        <p:spPr/>
        <p:txBody>
          <a:bodyPr/>
          <a:lstStyle/>
          <a:p>
            <a:pPr marL="0" indent="0">
              <a:lnSpc>
                <a:spcPct val="130000"/>
              </a:lnSpc>
              <a:buClr>
                <a:srgbClr val="FF0000"/>
              </a:buClr>
            </a:pPr>
            <a:r>
              <a:rPr lang="zh-CN" altLang="en-US" sz="2800" dirty="0">
                <a:solidFill>
                  <a:srgbClr val="FF0000"/>
                </a:solidFill>
                <a:effectLst>
                  <a:outerShdw blurRad="38100" dist="38100" dir="2700000" algn="tl">
                    <a:srgbClr val="C0C0C0"/>
                  </a:outerShdw>
                </a:effectLst>
              </a:rPr>
              <a:t>  功能</a:t>
            </a:r>
          </a:p>
          <a:p>
            <a:pPr marL="0" indent="0">
              <a:lnSpc>
                <a:spcPct val="130000"/>
              </a:lnSpc>
              <a:buFont typeface="Wingdings" pitchFamily="2" charset="2"/>
              <a:buNone/>
            </a:pPr>
            <a:r>
              <a:rPr lang="zh-CN" altLang="en-US" sz="2800" dirty="0"/>
              <a:t>       为它的上一层（网络层）提供一条无差错的数据链路（点</a:t>
            </a:r>
            <a:r>
              <a:rPr lang="en-US" altLang="zh-CN" sz="2800" dirty="0"/>
              <a:t>-</a:t>
            </a:r>
            <a:r>
              <a:rPr lang="zh-CN" altLang="en-US" sz="2800"/>
              <a:t>点：直接相连）。</a:t>
            </a:r>
          </a:p>
          <a:p>
            <a:pPr marL="0" indent="0">
              <a:lnSpc>
                <a:spcPct val="130000"/>
              </a:lnSpc>
              <a:buClr>
                <a:srgbClr val="FF0000"/>
              </a:buClr>
            </a:pPr>
            <a:r>
              <a:rPr lang="zh-CN" altLang="en-US" sz="2800" dirty="0">
                <a:solidFill>
                  <a:srgbClr val="FF0000"/>
                </a:solidFill>
                <a:effectLst>
                  <a:outerShdw blurRad="38100" dist="38100" dir="2700000" algn="tl">
                    <a:srgbClr val="C0C0C0"/>
                  </a:outerShdw>
                </a:effectLst>
              </a:rPr>
              <a:t>  内容</a:t>
            </a:r>
          </a:p>
          <a:p>
            <a:pPr marL="0" indent="0">
              <a:lnSpc>
                <a:spcPct val="130000"/>
              </a:lnSpc>
              <a:buFont typeface="Wingdings" pitchFamily="2" charset="2"/>
              <a:buNone/>
            </a:pPr>
            <a:r>
              <a:rPr lang="zh-CN" altLang="en-US" sz="2800" dirty="0"/>
              <a:t>     数据成帧、差错控制和流量控制。</a:t>
            </a:r>
          </a:p>
          <a:p>
            <a:pPr marL="0" indent="0">
              <a:lnSpc>
                <a:spcPct val="130000"/>
              </a:lnSpc>
              <a:buClr>
                <a:srgbClr val="FF0000"/>
              </a:buClr>
            </a:pPr>
            <a:r>
              <a:rPr lang="zh-CN" altLang="en-US" sz="2800" dirty="0">
                <a:solidFill>
                  <a:srgbClr val="FF0000"/>
                </a:solidFill>
                <a:effectLst>
                  <a:outerShdw blurRad="38100" dist="38100" dir="2700000" algn="tl">
                    <a:srgbClr val="C0C0C0"/>
                  </a:outerShdw>
                </a:effectLst>
              </a:rPr>
              <a:t>  数据单位</a:t>
            </a:r>
          </a:p>
          <a:p>
            <a:pPr marL="0" indent="0">
              <a:lnSpc>
                <a:spcPct val="130000"/>
              </a:lnSpc>
              <a:buFont typeface="Wingdings" pitchFamily="2" charset="2"/>
              <a:buNone/>
            </a:pPr>
            <a:r>
              <a:rPr lang="zh-CN" altLang="en-US" sz="2800" dirty="0"/>
              <a:t>      帧</a:t>
            </a:r>
          </a:p>
        </p:txBody>
      </p:sp>
      <p:sp>
        <p:nvSpPr>
          <p:cNvPr id="33895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6</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p:txBody>
          <a:bodyPr/>
          <a:lstStyle/>
          <a:p>
            <a:r>
              <a:rPr lang="zh-CN" altLang="en-US"/>
              <a:t>数据链路层</a:t>
            </a:r>
            <a:br>
              <a:rPr lang="zh-CN" altLang="en-US"/>
            </a:br>
            <a:r>
              <a:rPr lang="zh-CN" altLang="en-US" sz="3200"/>
              <a:t>（图示）</a:t>
            </a:r>
          </a:p>
        </p:txBody>
      </p:sp>
      <p:sp>
        <p:nvSpPr>
          <p:cNvPr id="33997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pic>
        <p:nvPicPr>
          <p:cNvPr id="339973" name="Picture 5"/>
          <p:cNvPicPr>
            <a:picLocks noChangeAspect="1" noChangeArrowheads="1"/>
          </p:cNvPicPr>
          <p:nvPr/>
        </p:nvPicPr>
        <p:blipFill>
          <a:blip r:embed="rId6">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755650" y="2060575"/>
            <a:ext cx="8018463" cy="389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9975" name="Text Box 7"/>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7</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0994" name="Text Box 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sz="1200">
                <a:latin typeface="幼圆" pitchFamily="49" charset="-122"/>
                <a:ea typeface="幼圆" pitchFamily="49" charset="-122"/>
              </a:rPr>
              <a:t>2</a:t>
            </a: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8</a:t>
            </a:r>
          </a:p>
        </p:txBody>
      </p:sp>
      <p:sp>
        <p:nvSpPr>
          <p:cNvPr id="340995" name="Text Box 3"/>
          <p:cNvSpPr txBox="1">
            <a:spLocks noChangeArrowheads="1"/>
          </p:cNvSpPr>
          <p:nvPr/>
        </p:nvSpPr>
        <p:spPr bwMode="auto">
          <a:xfrm>
            <a:off x="3348038" y="5949950"/>
            <a:ext cx="2592387" cy="463846"/>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a:spcBef>
                <a:spcPct val="0"/>
              </a:spcBef>
              <a:defRPr kumimoji="1" sz="2400">
                <a:solidFill>
                  <a:schemeClr val="tx1"/>
                </a:solidFill>
                <a:latin typeface="Times New Roman" pitchFamily="18" charset="0"/>
                <a:ea typeface="宋体" pitchFamily="2" charset="-122"/>
              </a:defRPr>
            </a:lvl1pPr>
            <a:lvl2pPr marL="5184775">
              <a:spcBef>
                <a:spcPct val="0"/>
              </a:spcBef>
              <a:defRPr kumimoji="1" sz="2400">
                <a:solidFill>
                  <a:schemeClr val="tx1"/>
                </a:solidFill>
                <a:latin typeface="Times New Roman" pitchFamily="18" charset="0"/>
                <a:ea typeface="宋体" pitchFamily="2" charset="-122"/>
              </a:defRPr>
            </a:lvl2pPr>
            <a:lvl3pPr marL="5375275">
              <a:spcBef>
                <a:spcPct val="0"/>
              </a:spcBef>
              <a:defRPr kumimoji="1" sz="2400">
                <a:solidFill>
                  <a:schemeClr val="tx1"/>
                </a:solidFill>
                <a:latin typeface="Times New Roman" pitchFamily="18" charset="0"/>
                <a:ea typeface="宋体" pitchFamily="2" charset="-122"/>
              </a:defRPr>
            </a:lvl3pPr>
            <a:lvl4pPr marL="5565775">
              <a:spcBef>
                <a:spcPct val="0"/>
              </a:spcBef>
              <a:defRPr kumimoji="1" sz="2400">
                <a:solidFill>
                  <a:schemeClr val="tx1"/>
                </a:solidFill>
                <a:latin typeface="Times New Roman" pitchFamily="18" charset="0"/>
                <a:ea typeface="宋体" pitchFamily="2" charset="-122"/>
              </a:defRPr>
            </a:lvl4pPr>
            <a:lvl5pPr marL="5756275">
              <a:spcBef>
                <a:spcPct val="0"/>
              </a:spcBef>
              <a:defRPr kumimoji="1" sz="2400">
                <a:solidFill>
                  <a:schemeClr val="tx1"/>
                </a:solidFill>
                <a:latin typeface="Times New Roman" pitchFamily="18" charset="0"/>
                <a:ea typeface="宋体" pitchFamily="2" charset="-122"/>
              </a:defRPr>
            </a:lvl5pPr>
            <a:lvl6pPr marL="6213475" fontAlgn="base">
              <a:spcBef>
                <a:spcPct val="0"/>
              </a:spcBef>
              <a:spcAft>
                <a:spcPct val="0"/>
              </a:spcAft>
              <a:defRPr kumimoji="1" sz="2400">
                <a:solidFill>
                  <a:schemeClr val="tx1"/>
                </a:solidFill>
                <a:latin typeface="Times New Roman" pitchFamily="18" charset="0"/>
                <a:ea typeface="宋体" pitchFamily="2" charset="-122"/>
              </a:defRPr>
            </a:lvl6pPr>
            <a:lvl7pPr marL="6670675" fontAlgn="base">
              <a:spcBef>
                <a:spcPct val="0"/>
              </a:spcBef>
              <a:spcAft>
                <a:spcPct val="0"/>
              </a:spcAft>
              <a:defRPr kumimoji="1" sz="2400">
                <a:solidFill>
                  <a:schemeClr val="tx1"/>
                </a:solidFill>
                <a:latin typeface="Times New Roman" pitchFamily="18" charset="0"/>
                <a:ea typeface="宋体" pitchFamily="2" charset="-122"/>
              </a:defRPr>
            </a:lvl7pPr>
            <a:lvl8pPr marL="7127875" fontAlgn="base">
              <a:spcBef>
                <a:spcPct val="0"/>
              </a:spcBef>
              <a:spcAft>
                <a:spcPct val="0"/>
              </a:spcAft>
              <a:defRPr kumimoji="1" sz="2400">
                <a:solidFill>
                  <a:schemeClr val="tx1"/>
                </a:solidFill>
                <a:latin typeface="Times New Roman" pitchFamily="18" charset="0"/>
                <a:ea typeface="宋体" pitchFamily="2" charset="-122"/>
              </a:defRPr>
            </a:lvl8pPr>
            <a:lvl9pPr marL="7585075"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b="1">
                <a:latin typeface="+mn-ea"/>
                <a:ea typeface="+mn-ea"/>
              </a:rPr>
              <a:t> 点</a:t>
            </a:r>
            <a:r>
              <a:rPr lang="en-US" altLang="zh-CN" b="1">
                <a:latin typeface="+mn-ea"/>
                <a:ea typeface="+mn-ea"/>
              </a:rPr>
              <a:t>-</a:t>
            </a:r>
            <a:r>
              <a:rPr lang="zh-CN" altLang="en-US" b="1">
                <a:latin typeface="+mn-ea"/>
                <a:ea typeface="+mn-ea"/>
              </a:rPr>
              <a:t>点传输</a:t>
            </a:r>
          </a:p>
        </p:txBody>
      </p:sp>
      <p:pic>
        <p:nvPicPr>
          <p:cNvPr id="3409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60350"/>
            <a:ext cx="7219950" cy="556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p:txBody>
          <a:bodyPr/>
          <a:lstStyle/>
          <a:p>
            <a:r>
              <a:rPr lang="zh-CN" altLang="en-US"/>
              <a:t>网络层</a:t>
            </a:r>
            <a:br>
              <a:rPr lang="zh-CN" altLang="en-US"/>
            </a:br>
            <a:r>
              <a:rPr lang="zh-CN" altLang="en-US" sz="3200"/>
              <a:t>（概念）</a:t>
            </a:r>
          </a:p>
        </p:txBody>
      </p:sp>
      <p:sp>
        <p:nvSpPr>
          <p:cNvPr id="34201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42021" name="Rectangle 5"/>
          <p:cNvSpPr>
            <a:spLocks noGrp="1" noChangeArrowheads="1"/>
          </p:cNvSpPr>
          <p:nvPr>
            <p:ph type="body" idx="1"/>
          </p:nvPr>
        </p:nvSpPr>
        <p:spPr/>
        <p:txBody>
          <a:bodyPr/>
          <a:lstStyle/>
          <a:p>
            <a:pPr marL="0" indent="0">
              <a:lnSpc>
                <a:spcPct val="130000"/>
              </a:lnSpc>
              <a:buClr>
                <a:srgbClr val="FF0000"/>
              </a:buClr>
            </a:pPr>
            <a:r>
              <a:rPr lang="zh-CN" altLang="en-US" dirty="0">
                <a:solidFill>
                  <a:srgbClr val="FF0000"/>
                </a:solidFill>
                <a:effectLst>
                  <a:outerShdw blurRad="38100" dist="38100" dir="2700000" algn="tl">
                    <a:srgbClr val="C0C0C0"/>
                  </a:outerShdw>
                </a:effectLst>
              </a:rPr>
              <a:t>  功能</a:t>
            </a:r>
          </a:p>
          <a:p>
            <a:pPr marL="0" indent="0">
              <a:lnSpc>
                <a:spcPct val="130000"/>
              </a:lnSpc>
              <a:buFont typeface="Wingdings" pitchFamily="2" charset="2"/>
              <a:buNone/>
            </a:pPr>
            <a:r>
              <a:rPr lang="zh-CN" altLang="en-US" dirty="0"/>
              <a:t>      </a:t>
            </a:r>
            <a:r>
              <a:rPr lang="zh-CN" altLang="en-US" dirty="0" smtClean="0"/>
              <a:t>对整个通信子网</a:t>
            </a:r>
            <a:r>
              <a:rPr lang="zh-CN" altLang="en-US" dirty="0"/>
              <a:t>的运行进行控制。</a:t>
            </a:r>
          </a:p>
          <a:p>
            <a:pPr marL="0" indent="0">
              <a:lnSpc>
                <a:spcPct val="130000"/>
              </a:lnSpc>
              <a:buClr>
                <a:srgbClr val="FF0000"/>
              </a:buClr>
            </a:pPr>
            <a:r>
              <a:rPr lang="zh-CN" altLang="en-US" dirty="0">
                <a:solidFill>
                  <a:srgbClr val="FF0000"/>
                </a:solidFill>
                <a:effectLst>
                  <a:outerShdw blurRad="38100" dist="38100" dir="2700000" algn="tl">
                    <a:srgbClr val="C0C0C0"/>
                  </a:outerShdw>
                </a:effectLst>
              </a:rPr>
              <a:t>  内容</a:t>
            </a:r>
          </a:p>
          <a:p>
            <a:pPr marL="0" indent="0">
              <a:lnSpc>
                <a:spcPct val="130000"/>
              </a:lnSpc>
              <a:buFont typeface="Wingdings" pitchFamily="2" charset="2"/>
              <a:buNone/>
            </a:pPr>
            <a:r>
              <a:rPr lang="zh-CN" altLang="en-US" dirty="0"/>
              <a:t>      路由选择、阻塞控制、</a:t>
            </a:r>
            <a:r>
              <a:rPr lang="en-US" altLang="zh-CN" dirty="0" err="1"/>
              <a:t>Qos</a:t>
            </a:r>
            <a:r>
              <a:rPr lang="zh-CN" altLang="en-US" dirty="0"/>
              <a:t>和网络互连。</a:t>
            </a:r>
          </a:p>
          <a:p>
            <a:pPr marL="0" indent="0">
              <a:lnSpc>
                <a:spcPct val="130000"/>
              </a:lnSpc>
              <a:buClr>
                <a:srgbClr val="FF0000"/>
              </a:buClr>
            </a:pPr>
            <a:r>
              <a:rPr lang="zh-CN" altLang="en-US" dirty="0">
                <a:solidFill>
                  <a:srgbClr val="FF0000"/>
                </a:solidFill>
                <a:effectLst>
                  <a:outerShdw blurRad="38100" dist="38100" dir="2700000" algn="tl">
                    <a:srgbClr val="C0C0C0"/>
                  </a:outerShdw>
                </a:effectLst>
              </a:rPr>
              <a:t>  数据单位</a:t>
            </a:r>
          </a:p>
          <a:p>
            <a:pPr marL="0" indent="0">
              <a:lnSpc>
                <a:spcPct val="130000"/>
              </a:lnSpc>
              <a:buFont typeface="Wingdings" pitchFamily="2" charset="2"/>
              <a:buNone/>
            </a:pPr>
            <a:r>
              <a:rPr lang="zh-CN" altLang="en-US" dirty="0"/>
              <a:t>      分组</a:t>
            </a:r>
          </a:p>
        </p:txBody>
      </p:sp>
      <p:sp>
        <p:nvSpPr>
          <p:cNvPr id="34202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9</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p:txBody>
          <a:bodyPr/>
          <a:lstStyle/>
          <a:p>
            <a:r>
              <a:rPr lang="zh-CN" altLang="en-US"/>
              <a:t>网络层</a:t>
            </a:r>
            <a:br>
              <a:rPr lang="zh-CN" altLang="en-US"/>
            </a:br>
            <a:r>
              <a:rPr lang="zh-CN" altLang="en-US" sz="3200"/>
              <a:t>（图示）</a:t>
            </a:r>
          </a:p>
        </p:txBody>
      </p:sp>
      <p:sp>
        <p:nvSpPr>
          <p:cNvPr id="34304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pic>
        <p:nvPicPr>
          <p:cNvPr id="343047" name="Picture 7"/>
          <p:cNvPicPr>
            <a:picLocks noChangeAspect="1" noChangeArrowheads="1"/>
          </p:cNvPicPr>
          <p:nvPr/>
        </p:nvPicPr>
        <p:blipFill>
          <a:blip r:embed="rId6">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827088" y="2060575"/>
            <a:ext cx="8064500" cy="396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3048" name="Text Box 8"/>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10</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ChangeArrowheads="1"/>
          </p:cNvSpPr>
          <p:nvPr>
            <p:ph type="title"/>
          </p:nvPr>
        </p:nvSpPr>
        <p:spPr/>
        <p:txBody>
          <a:bodyPr/>
          <a:lstStyle/>
          <a:p>
            <a:r>
              <a:rPr lang="zh-CN" altLang="en-US"/>
              <a:t>概念澄清：三网</a:t>
            </a:r>
          </a:p>
        </p:txBody>
      </p:sp>
      <p:sp>
        <p:nvSpPr>
          <p:cNvPr id="405509" name="Text Box 5"/>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zh-CN" altLang="en-US" sz="1200">
                <a:ea typeface="幼圆" pitchFamily="49" charset="-122"/>
              </a:rPr>
              <a:t>&gt;&gt;</a:t>
            </a:r>
            <a:r>
              <a:rPr lang="zh-CN" altLang="en-US" sz="1200">
                <a:ea typeface="幼圆" pitchFamily="49" charset="-122"/>
                <a:hlinkClick r:id="rId4" action="ppaction://hlinksldjump"/>
              </a:rPr>
              <a:t>计算机网络概述</a:t>
            </a:r>
            <a:r>
              <a:rPr lang="en-US" altLang="zh-CN" sz="1200">
                <a:ea typeface="幼圆" pitchFamily="49" charset="-122"/>
              </a:rPr>
              <a:t>&gt;&gt;</a:t>
            </a:r>
            <a:r>
              <a:rPr lang="zh-CN" altLang="en-US" sz="1200">
                <a:ea typeface="幼圆" pitchFamily="49" charset="-122"/>
                <a:hlinkClick r:id="rId5" action="ppaction://hlinksldjump"/>
              </a:rPr>
              <a:t>计算机网络的定义</a:t>
            </a:r>
            <a:endParaRPr lang="en-US" altLang="zh-CN" sz="1200">
              <a:ea typeface="幼圆" pitchFamily="49" charset="-122"/>
            </a:endParaRPr>
          </a:p>
        </p:txBody>
      </p:sp>
      <p:sp>
        <p:nvSpPr>
          <p:cNvPr id="40551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4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3</a:t>
            </a:r>
          </a:p>
        </p:txBody>
      </p:sp>
      <p:sp>
        <p:nvSpPr>
          <p:cNvPr id="405511" name="Rectangle 7"/>
          <p:cNvSpPr>
            <a:spLocks noGrp="1" noChangeArrowheads="1"/>
          </p:cNvSpPr>
          <p:nvPr>
            <p:ph type="body" idx="1"/>
          </p:nvPr>
        </p:nvSpPr>
        <p:spPr>
          <a:xfrm>
            <a:off x="809625" y="1773238"/>
            <a:ext cx="7958138" cy="4608512"/>
          </a:xfrm>
        </p:spPr>
        <p:txBody>
          <a:bodyPr/>
          <a:lstStyle/>
          <a:p>
            <a:pPr>
              <a:lnSpc>
                <a:spcPct val="115000"/>
              </a:lnSpc>
            </a:pPr>
            <a:r>
              <a:rPr lang="zh-CN" altLang="en-US" sz="2800">
                <a:solidFill>
                  <a:srgbClr val="FF3300"/>
                </a:solidFill>
              </a:rPr>
              <a:t>电信网络</a:t>
            </a:r>
          </a:p>
          <a:p>
            <a:pPr>
              <a:lnSpc>
                <a:spcPct val="115000"/>
              </a:lnSpc>
              <a:buFont typeface="Wingdings" pitchFamily="2" charset="2"/>
              <a:buNone/>
            </a:pPr>
            <a:r>
              <a:rPr lang="zh-CN" altLang="en-US" sz="2400"/>
              <a:t>            传输声音信号。强调实时性，可靠性要求一般，对带宽要求较低。</a:t>
            </a:r>
          </a:p>
          <a:p>
            <a:pPr>
              <a:lnSpc>
                <a:spcPct val="115000"/>
              </a:lnSpc>
            </a:pPr>
            <a:r>
              <a:rPr lang="zh-CN" altLang="en-US" sz="2800">
                <a:solidFill>
                  <a:srgbClr val="FF3300"/>
                </a:solidFill>
              </a:rPr>
              <a:t>有线电视网络</a:t>
            </a:r>
          </a:p>
          <a:p>
            <a:pPr>
              <a:lnSpc>
                <a:spcPct val="115000"/>
              </a:lnSpc>
              <a:buFont typeface="Wingdings" pitchFamily="2" charset="2"/>
              <a:buNone/>
            </a:pPr>
            <a:r>
              <a:rPr lang="zh-CN" altLang="en-US" sz="2400"/>
              <a:t>            传输视频信号。强调实时性，可靠性要求一般，对带宽要求较高。</a:t>
            </a:r>
          </a:p>
          <a:p>
            <a:pPr>
              <a:lnSpc>
                <a:spcPct val="115000"/>
              </a:lnSpc>
            </a:pPr>
            <a:r>
              <a:rPr lang="zh-CN" altLang="en-US" sz="2800">
                <a:solidFill>
                  <a:srgbClr val="FF3300"/>
                </a:solidFill>
              </a:rPr>
              <a:t>计算机网络</a:t>
            </a:r>
          </a:p>
          <a:p>
            <a:pPr>
              <a:lnSpc>
                <a:spcPct val="115000"/>
              </a:lnSpc>
              <a:buFont typeface="Wingdings" pitchFamily="2" charset="2"/>
              <a:buNone/>
            </a:pPr>
            <a:r>
              <a:rPr lang="zh-CN" altLang="en-US" sz="2400"/>
              <a:t>            传输数据信号。强调可靠性，实时性和带宽要求一般。发展最快的并起到核心作用的是计算机网络。</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4066" name="Text Box 2"/>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sz="1200">
                <a:latin typeface="幼圆" pitchFamily="49" charset="-122"/>
                <a:ea typeface="幼圆" pitchFamily="49" charset="-122"/>
              </a:rPr>
              <a:t>2</a:t>
            </a:r>
            <a:r>
              <a:rPr lang="en-US" altLang="zh-CN" sz="1200">
                <a:latin typeface="幼圆" pitchFamily="49" charset="-122"/>
                <a:ea typeface="幼圆" pitchFamily="49" charset="-122"/>
              </a:rPr>
              <a:t>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11</a:t>
            </a:r>
          </a:p>
        </p:txBody>
      </p:sp>
      <p:sp>
        <p:nvSpPr>
          <p:cNvPr id="344067" name="Text Box 3"/>
          <p:cNvSpPr txBox="1">
            <a:spLocks noChangeArrowheads="1"/>
          </p:cNvSpPr>
          <p:nvPr/>
        </p:nvSpPr>
        <p:spPr bwMode="auto">
          <a:xfrm>
            <a:off x="2339975" y="6092825"/>
            <a:ext cx="3816350" cy="463846"/>
          </a:xfrm>
          <a:prstGeom prst="rect">
            <a:avLst/>
          </a:prstGeom>
          <a:solidFill>
            <a:srgbClr val="FFFF00"/>
          </a:solidFill>
          <a:ln>
            <a:noFill/>
          </a:ln>
          <a:effectLst>
            <a:outerShdw dist="107763"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a:spcBef>
                <a:spcPct val="0"/>
              </a:spcBef>
              <a:defRPr kumimoji="1" sz="2400">
                <a:solidFill>
                  <a:schemeClr val="tx1"/>
                </a:solidFill>
                <a:latin typeface="Times New Roman" pitchFamily="18" charset="0"/>
                <a:ea typeface="宋体" pitchFamily="2" charset="-122"/>
              </a:defRPr>
            </a:lvl1pPr>
            <a:lvl2pPr marL="5184775">
              <a:spcBef>
                <a:spcPct val="0"/>
              </a:spcBef>
              <a:defRPr kumimoji="1" sz="2400">
                <a:solidFill>
                  <a:schemeClr val="tx1"/>
                </a:solidFill>
                <a:latin typeface="Times New Roman" pitchFamily="18" charset="0"/>
                <a:ea typeface="宋体" pitchFamily="2" charset="-122"/>
              </a:defRPr>
            </a:lvl2pPr>
            <a:lvl3pPr marL="5375275">
              <a:spcBef>
                <a:spcPct val="0"/>
              </a:spcBef>
              <a:defRPr kumimoji="1" sz="2400">
                <a:solidFill>
                  <a:schemeClr val="tx1"/>
                </a:solidFill>
                <a:latin typeface="Times New Roman" pitchFamily="18" charset="0"/>
                <a:ea typeface="宋体" pitchFamily="2" charset="-122"/>
              </a:defRPr>
            </a:lvl3pPr>
            <a:lvl4pPr marL="5565775">
              <a:spcBef>
                <a:spcPct val="0"/>
              </a:spcBef>
              <a:defRPr kumimoji="1" sz="2400">
                <a:solidFill>
                  <a:schemeClr val="tx1"/>
                </a:solidFill>
                <a:latin typeface="Times New Roman" pitchFamily="18" charset="0"/>
                <a:ea typeface="宋体" pitchFamily="2" charset="-122"/>
              </a:defRPr>
            </a:lvl4pPr>
            <a:lvl5pPr marL="5756275">
              <a:spcBef>
                <a:spcPct val="0"/>
              </a:spcBef>
              <a:defRPr kumimoji="1" sz="2400">
                <a:solidFill>
                  <a:schemeClr val="tx1"/>
                </a:solidFill>
                <a:latin typeface="Times New Roman" pitchFamily="18" charset="0"/>
                <a:ea typeface="宋体" pitchFamily="2" charset="-122"/>
              </a:defRPr>
            </a:lvl5pPr>
            <a:lvl6pPr marL="6213475" fontAlgn="base">
              <a:spcBef>
                <a:spcPct val="0"/>
              </a:spcBef>
              <a:spcAft>
                <a:spcPct val="0"/>
              </a:spcAft>
              <a:defRPr kumimoji="1" sz="2400">
                <a:solidFill>
                  <a:schemeClr val="tx1"/>
                </a:solidFill>
                <a:latin typeface="Times New Roman" pitchFamily="18" charset="0"/>
                <a:ea typeface="宋体" pitchFamily="2" charset="-122"/>
              </a:defRPr>
            </a:lvl6pPr>
            <a:lvl7pPr marL="6670675" fontAlgn="base">
              <a:spcBef>
                <a:spcPct val="0"/>
              </a:spcBef>
              <a:spcAft>
                <a:spcPct val="0"/>
              </a:spcAft>
              <a:defRPr kumimoji="1" sz="2400">
                <a:solidFill>
                  <a:schemeClr val="tx1"/>
                </a:solidFill>
                <a:latin typeface="Times New Roman" pitchFamily="18" charset="0"/>
                <a:ea typeface="宋体" pitchFamily="2" charset="-122"/>
              </a:defRPr>
            </a:lvl7pPr>
            <a:lvl8pPr marL="7127875" fontAlgn="base">
              <a:spcBef>
                <a:spcPct val="0"/>
              </a:spcBef>
              <a:spcAft>
                <a:spcPct val="0"/>
              </a:spcAft>
              <a:defRPr kumimoji="1" sz="2400">
                <a:solidFill>
                  <a:schemeClr val="tx1"/>
                </a:solidFill>
                <a:latin typeface="Times New Roman" pitchFamily="18" charset="0"/>
                <a:ea typeface="宋体" pitchFamily="2" charset="-122"/>
              </a:defRPr>
            </a:lvl8pPr>
            <a:lvl9pPr marL="7585075"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b="1" dirty="0">
                <a:latin typeface="+mn-ea"/>
                <a:ea typeface="+mn-ea"/>
              </a:rPr>
              <a:t> 端</a:t>
            </a:r>
            <a:r>
              <a:rPr lang="en-US" altLang="zh-CN" b="1" dirty="0">
                <a:latin typeface="+mn-ea"/>
                <a:ea typeface="+mn-ea"/>
              </a:rPr>
              <a:t>-</a:t>
            </a:r>
            <a:r>
              <a:rPr lang="zh-CN" altLang="en-US" b="1" dirty="0">
                <a:latin typeface="+mn-ea"/>
                <a:ea typeface="+mn-ea"/>
              </a:rPr>
              <a:t>端（主机</a:t>
            </a:r>
            <a:r>
              <a:rPr lang="en-US" altLang="zh-CN" b="1" dirty="0">
                <a:latin typeface="+mn-ea"/>
                <a:ea typeface="+mn-ea"/>
              </a:rPr>
              <a:t>-</a:t>
            </a:r>
            <a:r>
              <a:rPr lang="zh-CN" altLang="en-US" b="1" dirty="0">
                <a:latin typeface="+mn-ea"/>
                <a:ea typeface="+mn-ea"/>
              </a:rPr>
              <a:t>主机）传输</a:t>
            </a:r>
          </a:p>
        </p:txBody>
      </p:sp>
      <p:pic>
        <p:nvPicPr>
          <p:cNvPr id="3440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888" y="260350"/>
            <a:ext cx="6224587" cy="5776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sndAc>
      <p:stSnd>
        <p:snd r:embed="rId2" name="camera.wav"/>
      </p:stSnd>
    </p:sndAc>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p:txBody>
          <a:bodyPr/>
          <a:lstStyle/>
          <a:p>
            <a:r>
              <a:rPr lang="zh-CN" altLang="en-US"/>
              <a:t>传输层</a:t>
            </a:r>
            <a:br>
              <a:rPr lang="zh-CN" altLang="en-US"/>
            </a:br>
            <a:r>
              <a:rPr lang="zh-CN" altLang="en-US" sz="3200"/>
              <a:t>（概念）</a:t>
            </a:r>
          </a:p>
        </p:txBody>
      </p:sp>
      <p:sp>
        <p:nvSpPr>
          <p:cNvPr id="34611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46116" name="Rectangle 4"/>
          <p:cNvSpPr>
            <a:spLocks noGrp="1" noChangeArrowheads="1"/>
          </p:cNvSpPr>
          <p:nvPr>
            <p:ph type="body" idx="1"/>
          </p:nvPr>
        </p:nvSpPr>
        <p:spPr/>
        <p:txBody>
          <a:bodyPr/>
          <a:lstStyle/>
          <a:p>
            <a:pPr marL="0" indent="0">
              <a:lnSpc>
                <a:spcPct val="130000"/>
              </a:lnSpc>
              <a:buClr>
                <a:srgbClr val="FF0000"/>
              </a:buClr>
            </a:pPr>
            <a:r>
              <a:rPr lang="zh-CN" altLang="en-US" sz="2800" dirty="0">
                <a:solidFill>
                  <a:srgbClr val="FF0000"/>
                </a:solidFill>
                <a:effectLst>
                  <a:outerShdw blurRad="38100" dist="38100" dir="2700000" algn="tl">
                    <a:srgbClr val="C0C0C0"/>
                  </a:outerShdw>
                </a:effectLst>
              </a:rPr>
              <a:t>  功能</a:t>
            </a:r>
          </a:p>
          <a:p>
            <a:pPr marL="0" indent="0">
              <a:lnSpc>
                <a:spcPct val="130000"/>
              </a:lnSpc>
              <a:buFont typeface="Wingdings" pitchFamily="2" charset="2"/>
              <a:buNone/>
            </a:pPr>
            <a:r>
              <a:rPr lang="zh-CN" altLang="en-US" sz="2800" dirty="0"/>
              <a:t>     </a:t>
            </a:r>
            <a:r>
              <a:rPr lang="zh-CN" altLang="en-US" sz="2800" dirty="0" smtClean="0"/>
              <a:t>负责不同主机</a:t>
            </a:r>
            <a:r>
              <a:rPr lang="zh-CN" altLang="en-US" sz="2800" dirty="0"/>
              <a:t>中两个进程之间的通信。</a:t>
            </a:r>
          </a:p>
          <a:p>
            <a:pPr marL="0" indent="0">
              <a:lnSpc>
                <a:spcPct val="130000"/>
              </a:lnSpc>
              <a:buClr>
                <a:srgbClr val="FF0000"/>
              </a:buClr>
            </a:pPr>
            <a:r>
              <a:rPr lang="zh-CN" altLang="en-US" sz="2800" dirty="0">
                <a:solidFill>
                  <a:srgbClr val="FF0000"/>
                </a:solidFill>
                <a:effectLst>
                  <a:outerShdw blurRad="38100" dist="38100" dir="2700000" algn="tl">
                    <a:srgbClr val="C0C0C0"/>
                  </a:outerShdw>
                </a:effectLst>
              </a:rPr>
              <a:t>  内容</a:t>
            </a:r>
          </a:p>
          <a:p>
            <a:pPr marL="0" indent="0">
              <a:lnSpc>
                <a:spcPct val="130000"/>
              </a:lnSpc>
              <a:buFont typeface="Wingdings" pitchFamily="2" charset="2"/>
              <a:buNone/>
            </a:pPr>
            <a:r>
              <a:rPr lang="zh-CN" altLang="en-US" sz="2800" dirty="0"/>
              <a:t>      分流与复用、端</a:t>
            </a:r>
            <a:r>
              <a:rPr lang="en-US" altLang="zh-CN" sz="2800" dirty="0"/>
              <a:t>-</a:t>
            </a:r>
            <a:r>
              <a:rPr lang="zh-CN" altLang="en-US" sz="2800" dirty="0"/>
              <a:t>端的差错控制和端</a:t>
            </a:r>
            <a:r>
              <a:rPr lang="en-US" altLang="zh-CN" sz="2800" dirty="0"/>
              <a:t>-</a:t>
            </a:r>
            <a:r>
              <a:rPr lang="zh-CN" altLang="en-US" sz="2800" dirty="0"/>
              <a:t>端的流量控制。</a:t>
            </a:r>
          </a:p>
          <a:p>
            <a:pPr marL="0" indent="0">
              <a:lnSpc>
                <a:spcPct val="130000"/>
              </a:lnSpc>
              <a:buClr>
                <a:srgbClr val="FF0000"/>
              </a:buClr>
            </a:pPr>
            <a:r>
              <a:rPr lang="zh-CN" altLang="en-US" sz="2800" dirty="0">
                <a:solidFill>
                  <a:srgbClr val="FF0000"/>
                </a:solidFill>
                <a:effectLst>
                  <a:outerShdw blurRad="38100" dist="38100" dir="2700000" algn="tl">
                    <a:srgbClr val="C0C0C0"/>
                  </a:outerShdw>
                </a:effectLst>
              </a:rPr>
              <a:t>  数据单位</a:t>
            </a:r>
          </a:p>
          <a:p>
            <a:pPr marL="0" indent="0">
              <a:lnSpc>
                <a:spcPct val="130000"/>
              </a:lnSpc>
              <a:buFont typeface="Wingdings" pitchFamily="2" charset="2"/>
              <a:buNone/>
            </a:pPr>
            <a:r>
              <a:rPr lang="zh-CN" altLang="en-US" sz="2800" dirty="0"/>
              <a:t>      </a:t>
            </a:r>
            <a:r>
              <a:rPr lang="en-US" altLang="zh-CN" sz="2800" dirty="0"/>
              <a:t>TPDU</a:t>
            </a:r>
            <a:endParaRPr lang="zh-CN" altLang="en-US" sz="2800" dirty="0"/>
          </a:p>
        </p:txBody>
      </p:sp>
      <p:sp>
        <p:nvSpPr>
          <p:cNvPr id="34611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12</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ChangeArrowheads="1"/>
          </p:cNvSpPr>
          <p:nvPr>
            <p:ph type="title"/>
          </p:nvPr>
        </p:nvSpPr>
        <p:spPr/>
        <p:txBody>
          <a:bodyPr/>
          <a:lstStyle/>
          <a:p>
            <a:r>
              <a:rPr lang="zh-CN" altLang="en-US"/>
              <a:t>传输层</a:t>
            </a:r>
            <a:br>
              <a:rPr lang="zh-CN" altLang="en-US"/>
            </a:br>
            <a:r>
              <a:rPr lang="zh-CN" altLang="en-US" sz="3200"/>
              <a:t>（图示）</a:t>
            </a:r>
          </a:p>
        </p:txBody>
      </p:sp>
      <p:sp>
        <p:nvSpPr>
          <p:cNvPr id="34713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pic>
        <p:nvPicPr>
          <p:cNvPr id="347141" name="Picture 5"/>
          <p:cNvPicPr>
            <a:picLocks noChangeAspect="1" noChangeArrowheads="1"/>
          </p:cNvPicPr>
          <p:nvPr/>
        </p:nvPicPr>
        <p:blipFill>
          <a:blip r:embed="rId6">
            <a:clrChange>
              <a:clrFrom>
                <a:srgbClr val="FFFFFF"/>
              </a:clrFrom>
              <a:clrTo>
                <a:srgbClr val="FFFFFF">
                  <a:alpha val="0"/>
                </a:srgbClr>
              </a:clrTo>
            </a:clrChange>
            <a:lum bright="-18000"/>
            <a:extLst>
              <a:ext uri="{28A0092B-C50C-407E-A947-70E740481C1C}">
                <a14:useLocalDpi xmlns:a14="http://schemas.microsoft.com/office/drawing/2010/main" val="0"/>
              </a:ext>
            </a:extLst>
          </a:blip>
          <a:srcRect/>
          <a:stretch>
            <a:fillRect/>
          </a:stretch>
        </p:blipFill>
        <p:spPr bwMode="auto">
          <a:xfrm>
            <a:off x="755650" y="2060575"/>
            <a:ext cx="8164513" cy="3973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714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13</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noChangeArrowheads="1"/>
          </p:cNvSpPr>
          <p:nvPr>
            <p:ph type="title"/>
          </p:nvPr>
        </p:nvSpPr>
        <p:spPr/>
        <p:txBody>
          <a:bodyPr/>
          <a:lstStyle/>
          <a:p>
            <a:r>
              <a:rPr lang="zh-CN" altLang="en-US"/>
              <a:t>网络层和传输层</a:t>
            </a:r>
          </a:p>
        </p:txBody>
      </p:sp>
      <p:sp>
        <p:nvSpPr>
          <p:cNvPr id="34816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pic>
        <p:nvPicPr>
          <p:cNvPr id="348165" name="Picture 5"/>
          <p:cNvPicPr>
            <a:picLocks noChangeAspect="1" noChangeArrowheads="1"/>
          </p:cNvPicPr>
          <p:nvPr/>
        </p:nvPicPr>
        <p:blipFill>
          <a:blip r:embed="rId6">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827088" y="2349500"/>
            <a:ext cx="8081962" cy="343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166"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14</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zh-CN" altLang="en-US"/>
              <a:t>会话层</a:t>
            </a:r>
            <a:br>
              <a:rPr lang="zh-CN" altLang="en-US"/>
            </a:br>
            <a:r>
              <a:rPr lang="zh-CN" altLang="en-US" sz="3200"/>
              <a:t>（概念）</a:t>
            </a:r>
          </a:p>
        </p:txBody>
      </p:sp>
      <p:sp>
        <p:nvSpPr>
          <p:cNvPr id="34918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49188" name="Rectangle 4"/>
          <p:cNvSpPr>
            <a:spLocks noGrp="1" noChangeArrowheads="1"/>
          </p:cNvSpPr>
          <p:nvPr>
            <p:ph type="body" idx="1"/>
          </p:nvPr>
        </p:nvSpPr>
        <p:spPr/>
        <p:txBody>
          <a:bodyPr/>
          <a:lstStyle/>
          <a:p>
            <a:pPr marL="0" indent="0">
              <a:lnSpc>
                <a:spcPct val="130000"/>
              </a:lnSpc>
              <a:buClr>
                <a:srgbClr val="FF0000"/>
              </a:buClr>
            </a:pPr>
            <a:r>
              <a:rPr lang="zh-CN" altLang="en-US" dirty="0">
                <a:solidFill>
                  <a:srgbClr val="FF0000"/>
                </a:solidFill>
                <a:effectLst>
                  <a:outerShdw blurRad="38100" dist="38100" dir="2700000" algn="tl">
                    <a:srgbClr val="C0C0C0"/>
                  </a:outerShdw>
                </a:effectLst>
              </a:rPr>
              <a:t>  功能</a:t>
            </a:r>
            <a:endParaRPr lang="en-US" altLang="zh-CN" dirty="0">
              <a:solidFill>
                <a:srgbClr val="FF0000"/>
              </a:solidFill>
              <a:effectLst>
                <a:outerShdw blurRad="38100" dist="38100" dir="2700000" algn="tl">
                  <a:srgbClr val="C0C0C0"/>
                </a:outerShdw>
              </a:effectLst>
            </a:endParaRPr>
          </a:p>
          <a:p>
            <a:pPr marL="0" indent="0">
              <a:lnSpc>
                <a:spcPct val="130000"/>
              </a:lnSpc>
              <a:buClr>
                <a:srgbClr val="FF0000"/>
              </a:buClr>
              <a:buNone/>
            </a:pPr>
            <a:r>
              <a:rPr lang="zh-CN" altLang="en-US" dirty="0" smtClean="0"/>
              <a:t>     负责不同主机</a:t>
            </a:r>
            <a:r>
              <a:rPr lang="zh-CN" altLang="en-US" dirty="0"/>
              <a:t>中两</a:t>
            </a:r>
            <a:r>
              <a:rPr lang="zh-CN" altLang="en-US" dirty="0" smtClean="0"/>
              <a:t>个用户之间的会话。</a:t>
            </a:r>
            <a:endParaRPr lang="zh-CN" altLang="en-US" dirty="0"/>
          </a:p>
          <a:p>
            <a:pPr marL="0" indent="0">
              <a:lnSpc>
                <a:spcPct val="130000"/>
              </a:lnSpc>
              <a:buClr>
                <a:srgbClr val="FF0000"/>
              </a:buClr>
            </a:pPr>
            <a:r>
              <a:rPr lang="zh-CN" altLang="en-US" dirty="0">
                <a:solidFill>
                  <a:srgbClr val="FF0000"/>
                </a:solidFill>
                <a:effectLst>
                  <a:outerShdw blurRad="38100" dist="38100" dir="2700000" algn="tl">
                    <a:srgbClr val="C0C0C0"/>
                  </a:outerShdw>
                </a:effectLst>
              </a:rPr>
              <a:t>  内容</a:t>
            </a:r>
          </a:p>
          <a:p>
            <a:pPr marL="0" indent="0">
              <a:lnSpc>
                <a:spcPct val="130000"/>
              </a:lnSpc>
              <a:buClr>
                <a:srgbClr val="FF0000"/>
              </a:buClr>
              <a:buFont typeface="Wingdings" pitchFamily="2" charset="2"/>
              <a:buNone/>
            </a:pPr>
            <a:r>
              <a:rPr lang="zh-CN" altLang="en-US" dirty="0"/>
              <a:t>      对话管理、令牌管理和数据同步。</a:t>
            </a:r>
          </a:p>
          <a:p>
            <a:pPr marL="0" indent="0">
              <a:lnSpc>
                <a:spcPct val="130000"/>
              </a:lnSpc>
              <a:buClr>
                <a:srgbClr val="FF0000"/>
              </a:buClr>
            </a:pPr>
            <a:r>
              <a:rPr lang="zh-CN" altLang="en-US" dirty="0">
                <a:solidFill>
                  <a:srgbClr val="FF0000"/>
                </a:solidFill>
                <a:effectLst>
                  <a:outerShdw blurRad="38100" dist="38100" dir="2700000" algn="tl">
                    <a:srgbClr val="C0C0C0"/>
                  </a:outerShdw>
                </a:effectLst>
              </a:rPr>
              <a:t>  数据单位</a:t>
            </a:r>
          </a:p>
          <a:p>
            <a:pPr marL="0" indent="0">
              <a:lnSpc>
                <a:spcPct val="130000"/>
              </a:lnSpc>
              <a:buFont typeface="Wingdings" pitchFamily="2" charset="2"/>
              <a:buNone/>
            </a:pPr>
            <a:r>
              <a:rPr lang="zh-CN" altLang="en-US" dirty="0"/>
              <a:t>      </a:t>
            </a:r>
            <a:r>
              <a:rPr lang="en-US" altLang="zh-CN" dirty="0"/>
              <a:t>SPDU</a:t>
            </a:r>
            <a:endParaRPr lang="zh-CN" altLang="en-US" dirty="0"/>
          </a:p>
        </p:txBody>
      </p:sp>
      <p:sp>
        <p:nvSpPr>
          <p:cNvPr id="349189"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15</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p:txBody>
          <a:bodyPr/>
          <a:lstStyle/>
          <a:p>
            <a:r>
              <a:rPr lang="zh-CN" altLang="en-US"/>
              <a:t>会话层</a:t>
            </a:r>
            <a:br>
              <a:rPr lang="zh-CN" altLang="en-US"/>
            </a:br>
            <a:r>
              <a:rPr lang="zh-CN" altLang="en-US" sz="3200"/>
              <a:t>（图示）</a:t>
            </a:r>
          </a:p>
        </p:txBody>
      </p:sp>
      <p:sp>
        <p:nvSpPr>
          <p:cNvPr id="350211"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pic>
        <p:nvPicPr>
          <p:cNvPr id="350213" name="Picture 5"/>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7088" y="2205038"/>
            <a:ext cx="8093075" cy="3884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0214"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16</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p:txBody>
          <a:bodyPr/>
          <a:lstStyle/>
          <a:p>
            <a:r>
              <a:rPr lang="zh-CN" altLang="en-US"/>
              <a:t>表示层</a:t>
            </a:r>
            <a:br>
              <a:rPr lang="zh-CN" altLang="en-US"/>
            </a:br>
            <a:r>
              <a:rPr lang="zh-CN" altLang="en-US" sz="3200"/>
              <a:t>（概念）</a:t>
            </a:r>
          </a:p>
        </p:txBody>
      </p:sp>
      <p:sp>
        <p:nvSpPr>
          <p:cNvPr id="351235"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51236" name="Rectangle 4"/>
          <p:cNvSpPr>
            <a:spLocks noGrp="1" noChangeArrowheads="1"/>
          </p:cNvSpPr>
          <p:nvPr>
            <p:ph type="body" idx="1"/>
          </p:nvPr>
        </p:nvSpPr>
        <p:spPr/>
        <p:txBody>
          <a:bodyPr/>
          <a:lstStyle/>
          <a:p>
            <a:pPr marL="0" indent="0">
              <a:lnSpc>
                <a:spcPct val="130000"/>
              </a:lnSpc>
              <a:buClr>
                <a:srgbClr val="FF0000"/>
              </a:buClr>
            </a:pPr>
            <a:r>
              <a:rPr lang="zh-CN" altLang="en-US" dirty="0">
                <a:solidFill>
                  <a:srgbClr val="FF0000"/>
                </a:solidFill>
                <a:effectLst>
                  <a:outerShdw blurRad="38100" dist="38100" dir="2700000" algn="tl">
                    <a:srgbClr val="C0C0C0"/>
                  </a:outerShdw>
                </a:effectLst>
                <a:latin typeface="+mn-ea"/>
              </a:rPr>
              <a:t>  功能</a:t>
            </a:r>
          </a:p>
          <a:p>
            <a:pPr marL="0" indent="0">
              <a:lnSpc>
                <a:spcPct val="130000"/>
              </a:lnSpc>
              <a:buClr>
                <a:srgbClr val="FF0000"/>
              </a:buClr>
              <a:buFont typeface="Wingdings" pitchFamily="2" charset="2"/>
              <a:buNone/>
            </a:pPr>
            <a:r>
              <a:rPr lang="zh-CN" altLang="en-US" dirty="0">
                <a:solidFill>
                  <a:srgbClr val="FF0000"/>
                </a:solidFill>
                <a:effectLst>
                  <a:outerShdw blurRad="38100" dist="38100" dir="2700000" algn="tl">
                    <a:srgbClr val="C0C0C0"/>
                  </a:outerShdw>
                </a:effectLst>
                <a:latin typeface="+mn-ea"/>
              </a:rPr>
              <a:t>      </a:t>
            </a:r>
            <a:r>
              <a:rPr lang="zh-CN" altLang="en-US" dirty="0">
                <a:latin typeface="+mn-ea"/>
              </a:rPr>
              <a:t>对数据</a:t>
            </a:r>
            <a:r>
              <a:rPr lang="en-US" altLang="zh-CN" dirty="0">
                <a:latin typeface="+mn-ea"/>
              </a:rPr>
              <a:t>/</a:t>
            </a:r>
            <a:r>
              <a:rPr lang="zh-CN" altLang="en-US" dirty="0">
                <a:latin typeface="+mn-ea"/>
              </a:rPr>
              <a:t>信息的语法表示进行变换。</a:t>
            </a:r>
          </a:p>
          <a:p>
            <a:pPr marL="0" indent="0">
              <a:lnSpc>
                <a:spcPct val="130000"/>
              </a:lnSpc>
              <a:buClr>
                <a:srgbClr val="FF0000"/>
              </a:buClr>
            </a:pPr>
            <a:r>
              <a:rPr lang="zh-CN" altLang="en-US" dirty="0">
                <a:solidFill>
                  <a:srgbClr val="FF0000"/>
                </a:solidFill>
                <a:effectLst>
                  <a:outerShdw blurRad="38100" dist="38100" dir="2700000" algn="tl">
                    <a:srgbClr val="C0C0C0"/>
                  </a:outerShdw>
                </a:effectLst>
                <a:latin typeface="+mn-ea"/>
              </a:rPr>
              <a:t>  内容</a:t>
            </a:r>
          </a:p>
          <a:p>
            <a:pPr marL="0" indent="0">
              <a:lnSpc>
                <a:spcPct val="130000"/>
              </a:lnSpc>
              <a:buClr>
                <a:srgbClr val="FF0000"/>
              </a:buClr>
              <a:buFont typeface="Wingdings" pitchFamily="2" charset="2"/>
              <a:buNone/>
            </a:pPr>
            <a:r>
              <a:rPr lang="zh-CN" altLang="en-US" dirty="0">
                <a:solidFill>
                  <a:srgbClr val="FF0000"/>
                </a:solidFill>
                <a:effectLst>
                  <a:outerShdw blurRad="38100" dist="38100" dir="2700000" algn="tl">
                    <a:srgbClr val="C0C0C0"/>
                  </a:outerShdw>
                </a:effectLst>
                <a:latin typeface="+mn-ea"/>
              </a:rPr>
              <a:t>     </a:t>
            </a:r>
            <a:r>
              <a:rPr lang="zh-CN" altLang="en-US" dirty="0">
                <a:latin typeface="+mn-ea"/>
              </a:rPr>
              <a:t>数据变换、数据压缩和数据加密。</a:t>
            </a:r>
          </a:p>
          <a:p>
            <a:pPr marL="0" indent="0">
              <a:lnSpc>
                <a:spcPct val="130000"/>
              </a:lnSpc>
              <a:buClr>
                <a:srgbClr val="FF0000"/>
              </a:buClr>
            </a:pPr>
            <a:r>
              <a:rPr lang="zh-CN" altLang="en-US" dirty="0">
                <a:solidFill>
                  <a:srgbClr val="FF0000"/>
                </a:solidFill>
                <a:effectLst>
                  <a:outerShdw blurRad="38100" dist="38100" dir="2700000" algn="tl">
                    <a:srgbClr val="C0C0C0"/>
                  </a:outerShdw>
                </a:effectLst>
                <a:latin typeface="+mn-ea"/>
              </a:rPr>
              <a:t>  数据单位</a:t>
            </a:r>
          </a:p>
          <a:p>
            <a:pPr marL="0" indent="0">
              <a:lnSpc>
                <a:spcPct val="130000"/>
              </a:lnSpc>
              <a:buNone/>
            </a:pPr>
            <a:r>
              <a:rPr lang="zh-CN" altLang="en-US" dirty="0">
                <a:latin typeface="+mn-ea"/>
              </a:rPr>
              <a:t>      </a:t>
            </a:r>
            <a:r>
              <a:rPr lang="en-US" altLang="zh-CN" dirty="0"/>
              <a:t>PPDU</a:t>
            </a:r>
            <a:endParaRPr lang="zh-CN" altLang="en-US" dirty="0"/>
          </a:p>
        </p:txBody>
      </p:sp>
      <p:sp>
        <p:nvSpPr>
          <p:cNvPr id="351237"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17</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ChangeArrowheads="1"/>
          </p:cNvSpPr>
          <p:nvPr>
            <p:ph type="title"/>
          </p:nvPr>
        </p:nvSpPr>
        <p:spPr/>
        <p:txBody>
          <a:bodyPr/>
          <a:lstStyle/>
          <a:p>
            <a:r>
              <a:rPr lang="zh-CN" altLang="en-US"/>
              <a:t>表示层</a:t>
            </a:r>
            <a:br>
              <a:rPr lang="zh-CN" altLang="en-US"/>
            </a:br>
            <a:r>
              <a:rPr lang="zh-CN" altLang="en-US" sz="3200"/>
              <a:t>（图示）</a:t>
            </a:r>
          </a:p>
        </p:txBody>
      </p:sp>
      <p:sp>
        <p:nvSpPr>
          <p:cNvPr id="352259"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pic>
        <p:nvPicPr>
          <p:cNvPr id="352261" name="Picture 5"/>
          <p:cNvPicPr>
            <a:picLocks noChangeAspect="1" noChangeArrowheads="1"/>
          </p:cNvPicPr>
          <p:nvPr/>
        </p:nvPicPr>
        <p:blipFill>
          <a:blip r:embed="rId6">
            <a:clrChange>
              <a:clrFrom>
                <a:srgbClr val="FFFFFF"/>
              </a:clrFrom>
              <a:clrTo>
                <a:srgbClr val="FFFFFF">
                  <a:alpha val="0"/>
                </a:srgbClr>
              </a:clrTo>
            </a:clrChange>
            <a:lum bright="-36000"/>
            <a:extLst>
              <a:ext uri="{28A0092B-C50C-407E-A947-70E740481C1C}">
                <a14:useLocalDpi xmlns:a14="http://schemas.microsoft.com/office/drawing/2010/main" val="0"/>
              </a:ext>
            </a:extLst>
          </a:blip>
          <a:srcRect/>
          <a:stretch>
            <a:fillRect/>
          </a:stretch>
        </p:blipFill>
        <p:spPr bwMode="auto">
          <a:xfrm>
            <a:off x="827088" y="2060575"/>
            <a:ext cx="7961312" cy="4008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2262"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18</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2"/>
          <p:cNvSpPr>
            <a:spLocks noGrp="1" noChangeArrowheads="1"/>
          </p:cNvSpPr>
          <p:nvPr>
            <p:ph type="title"/>
          </p:nvPr>
        </p:nvSpPr>
        <p:spPr/>
        <p:txBody>
          <a:bodyPr/>
          <a:lstStyle/>
          <a:p>
            <a:r>
              <a:rPr lang="zh-CN" altLang="en-US"/>
              <a:t>应用层</a:t>
            </a:r>
            <a:br>
              <a:rPr lang="zh-CN" altLang="en-US"/>
            </a:br>
            <a:r>
              <a:rPr lang="zh-CN" altLang="en-US" sz="3200"/>
              <a:t>（概念）</a:t>
            </a:r>
          </a:p>
        </p:txBody>
      </p:sp>
      <p:sp>
        <p:nvSpPr>
          <p:cNvPr id="353283"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sp>
        <p:nvSpPr>
          <p:cNvPr id="353284" name="Rectangle 4"/>
          <p:cNvSpPr>
            <a:spLocks noGrp="1" noChangeArrowheads="1"/>
          </p:cNvSpPr>
          <p:nvPr>
            <p:ph type="body" idx="1"/>
          </p:nvPr>
        </p:nvSpPr>
        <p:spPr/>
        <p:txBody>
          <a:bodyPr/>
          <a:lstStyle/>
          <a:p>
            <a:pPr marL="0" indent="0">
              <a:lnSpc>
                <a:spcPct val="130000"/>
              </a:lnSpc>
              <a:buClr>
                <a:srgbClr val="FF0000"/>
              </a:buClr>
            </a:pPr>
            <a:r>
              <a:rPr lang="zh-CN" altLang="en-US" sz="2800">
                <a:solidFill>
                  <a:srgbClr val="FF0000"/>
                </a:solidFill>
                <a:effectLst>
                  <a:outerShdw blurRad="38100" dist="38100" dir="2700000" algn="tl">
                    <a:srgbClr val="C0C0C0"/>
                  </a:outerShdw>
                </a:effectLst>
              </a:rPr>
              <a:t>  作用</a:t>
            </a:r>
          </a:p>
          <a:p>
            <a:pPr marL="0" indent="0">
              <a:lnSpc>
                <a:spcPct val="130000"/>
              </a:lnSpc>
              <a:buClr>
                <a:srgbClr val="FF0000"/>
              </a:buClr>
              <a:buFont typeface="Wingdings" pitchFamily="2" charset="2"/>
              <a:buNone/>
            </a:pPr>
            <a:r>
              <a:rPr lang="zh-CN" altLang="en-US" sz="2800"/>
              <a:t>     为</a:t>
            </a:r>
            <a:r>
              <a:rPr lang="en-US" altLang="zh-CN" sz="2800"/>
              <a:t>OSI</a:t>
            </a:r>
            <a:r>
              <a:rPr lang="zh-CN" altLang="en-US" sz="2800"/>
              <a:t>用户提供服务。</a:t>
            </a:r>
          </a:p>
          <a:p>
            <a:pPr marL="0" indent="0">
              <a:lnSpc>
                <a:spcPct val="130000"/>
              </a:lnSpc>
              <a:buClr>
                <a:srgbClr val="FF0000"/>
              </a:buClr>
            </a:pPr>
            <a:r>
              <a:rPr lang="zh-CN" altLang="en-US" sz="2800">
                <a:solidFill>
                  <a:srgbClr val="FF0000"/>
                </a:solidFill>
                <a:effectLst>
                  <a:outerShdw blurRad="38100" dist="38100" dir="2700000" algn="tl">
                    <a:srgbClr val="C0C0C0"/>
                  </a:outerShdw>
                </a:effectLst>
              </a:rPr>
              <a:t>  例如</a:t>
            </a:r>
          </a:p>
          <a:p>
            <a:pPr marL="0" indent="0">
              <a:lnSpc>
                <a:spcPct val="130000"/>
              </a:lnSpc>
              <a:buClr>
                <a:srgbClr val="FF0000"/>
              </a:buClr>
              <a:buFont typeface="Wingdings" pitchFamily="2" charset="2"/>
              <a:buNone/>
            </a:pPr>
            <a:r>
              <a:rPr lang="en-US" altLang="zh-CN" sz="2800"/>
              <a:t>      FTAM</a:t>
            </a:r>
            <a:r>
              <a:rPr lang="zh-CN" altLang="en-US" sz="2800"/>
              <a:t>（文件传送访问和管理）、</a:t>
            </a:r>
            <a:r>
              <a:rPr lang="en-US" altLang="zh-CN" sz="2800"/>
              <a:t>MHS</a:t>
            </a:r>
            <a:r>
              <a:rPr lang="zh-CN" altLang="en-US" sz="2800"/>
              <a:t>（文电处理系统）、</a:t>
            </a:r>
            <a:r>
              <a:rPr lang="en-US" altLang="zh-CN" sz="2800"/>
              <a:t>VT</a:t>
            </a:r>
            <a:r>
              <a:rPr lang="zh-CN" altLang="en-US" sz="2800"/>
              <a:t>（虚拟终端）等。</a:t>
            </a:r>
          </a:p>
          <a:p>
            <a:pPr marL="0" indent="0">
              <a:lnSpc>
                <a:spcPct val="130000"/>
              </a:lnSpc>
              <a:buClr>
                <a:srgbClr val="FF0000"/>
              </a:buClr>
            </a:pPr>
            <a:r>
              <a:rPr lang="zh-CN" altLang="en-US" sz="2800">
                <a:solidFill>
                  <a:srgbClr val="FF0000"/>
                </a:solidFill>
                <a:effectLst>
                  <a:outerShdw blurRad="38100" dist="38100" dir="2700000" algn="tl">
                    <a:srgbClr val="C0C0C0"/>
                  </a:outerShdw>
                </a:effectLst>
              </a:rPr>
              <a:t>  数据单位</a:t>
            </a:r>
          </a:p>
          <a:p>
            <a:pPr marL="0" indent="0">
              <a:lnSpc>
                <a:spcPct val="130000"/>
              </a:lnSpc>
              <a:buFont typeface="Wingdings" pitchFamily="2" charset="2"/>
              <a:buNone/>
            </a:pPr>
            <a:r>
              <a:rPr lang="zh-CN" altLang="en-US" sz="2800"/>
              <a:t>      </a:t>
            </a:r>
            <a:r>
              <a:rPr lang="en-US" altLang="zh-CN" sz="2800"/>
              <a:t>APDU</a:t>
            </a:r>
            <a:endParaRPr lang="zh-CN" altLang="en-US" sz="2800"/>
          </a:p>
        </p:txBody>
      </p:sp>
      <p:sp>
        <p:nvSpPr>
          <p:cNvPr id="353285" name="Text Box 5"/>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19</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p:cNvSpPr>
            <a:spLocks noGrp="1" noChangeArrowheads="1"/>
          </p:cNvSpPr>
          <p:nvPr>
            <p:ph type="title"/>
          </p:nvPr>
        </p:nvSpPr>
        <p:spPr/>
        <p:txBody>
          <a:bodyPr/>
          <a:lstStyle/>
          <a:p>
            <a:r>
              <a:rPr lang="zh-CN" altLang="en-US"/>
              <a:t>应用层</a:t>
            </a:r>
            <a:br>
              <a:rPr lang="zh-CN" altLang="en-US"/>
            </a:br>
            <a:r>
              <a:rPr lang="zh-CN" altLang="en-US" sz="3200"/>
              <a:t>（图示）</a:t>
            </a:r>
          </a:p>
        </p:txBody>
      </p:sp>
      <p:sp>
        <p:nvSpPr>
          <p:cNvPr id="354307" name="Text Box 3"/>
          <p:cNvSpPr txBox="1">
            <a:spLocks noChangeArrowheads="1"/>
          </p:cNvSpPr>
          <p:nvPr/>
        </p:nvSpPr>
        <p:spPr bwMode="auto">
          <a:xfrm>
            <a:off x="1346200" y="87313"/>
            <a:ext cx="7569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1200">
                <a:ea typeface="幼圆" pitchFamily="49" charset="-122"/>
                <a:hlinkClick r:id="rId3" action="ppaction://hlinksldjump"/>
              </a:rPr>
              <a:t>本章内容</a:t>
            </a:r>
            <a:r>
              <a:rPr lang="en-US" altLang="zh-CN" sz="1200">
                <a:ea typeface="幼圆" pitchFamily="49" charset="-122"/>
              </a:rPr>
              <a:t>&gt;&gt;</a:t>
            </a:r>
            <a:r>
              <a:rPr lang="zh-CN" altLang="en-US" sz="1200">
                <a:ea typeface="幼圆" pitchFamily="49" charset="-122"/>
                <a:hlinkClick r:id="rId4" action="ppaction://hlinksldjump"/>
              </a:rPr>
              <a:t>计算机网络的体系结构</a:t>
            </a:r>
            <a:r>
              <a:rPr lang="en-US" altLang="zh-CN" sz="1200">
                <a:ea typeface="幼圆" pitchFamily="49" charset="-122"/>
              </a:rPr>
              <a:t>&gt;&gt;</a:t>
            </a:r>
            <a:r>
              <a:rPr lang="zh-CN" altLang="en-US" sz="1200">
                <a:ea typeface="幼圆" pitchFamily="49" charset="-122"/>
                <a:hlinkClick r:id="rId5" action="ppaction://hlinksldjump"/>
              </a:rPr>
              <a:t>常用网络体系结构</a:t>
            </a:r>
            <a:endParaRPr lang="en-US" altLang="zh-CN" sz="1200">
              <a:ea typeface="幼圆" pitchFamily="49" charset="-122"/>
            </a:endParaRPr>
          </a:p>
        </p:txBody>
      </p:sp>
      <p:pic>
        <p:nvPicPr>
          <p:cNvPr id="354309" name="Picture 5"/>
          <p:cNvPicPr>
            <a:picLocks noChangeAspect="1" noChangeArrowheads="1"/>
          </p:cNvPicPr>
          <p:nvPr/>
        </p:nvPicPr>
        <p:blipFill>
          <a:blip r:embed="rId6">
            <a:clrChange>
              <a:clrFrom>
                <a:srgbClr val="FFFFFF"/>
              </a:clrFrom>
              <a:clrTo>
                <a:srgbClr val="FFFFFF">
                  <a:alpha val="0"/>
                </a:srgbClr>
              </a:clrTo>
            </a:clrChange>
            <a:lum bright="-24000"/>
            <a:extLst>
              <a:ext uri="{28A0092B-C50C-407E-A947-70E740481C1C}">
                <a14:useLocalDpi xmlns:a14="http://schemas.microsoft.com/office/drawing/2010/main" val="0"/>
              </a:ext>
            </a:extLst>
          </a:blip>
          <a:srcRect/>
          <a:stretch>
            <a:fillRect/>
          </a:stretch>
        </p:blipFill>
        <p:spPr bwMode="auto">
          <a:xfrm>
            <a:off x="755650" y="2205038"/>
            <a:ext cx="8062913" cy="359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4310" name="Text Box 6"/>
          <p:cNvSpPr txBox="1">
            <a:spLocks noChangeArrowheads="1"/>
          </p:cNvSpPr>
          <p:nvPr/>
        </p:nvSpPr>
        <p:spPr bwMode="auto">
          <a:xfrm>
            <a:off x="8305800" y="0"/>
            <a:ext cx="83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en-US" altLang="zh-CN" sz="1200">
                <a:latin typeface="幼圆" pitchFamily="49" charset="-122"/>
                <a:ea typeface="幼圆" pitchFamily="49" charset="-122"/>
              </a:rPr>
              <a:t>22 </a:t>
            </a:r>
            <a:r>
              <a:rPr lang="zh-CN" altLang="en-US" sz="1200">
                <a:latin typeface="幼圆" pitchFamily="49" charset="-122"/>
                <a:ea typeface="幼圆" pitchFamily="49" charset="-122"/>
              </a:rPr>
              <a:t>之 </a:t>
            </a:r>
            <a:r>
              <a:rPr lang="en-US" altLang="zh-CN" sz="1200">
                <a:latin typeface="幼圆" pitchFamily="49" charset="-122"/>
                <a:ea typeface="幼圆" pitchFamily="49" charset="-122"/>
              </a:rPr>
              <a:t>20</a:t>
            </a:r>
          </a:p>
        </p:txBody>
      </p:sp>
    </p:spTree>
  </p:cSld>
  <p:clrMapOvr>
    <a:masterClrMapping/>
  </p:clrMapOvr>
  <p:transition spd="slow">
    <p:random/>
    <p:sndAc>
      <p:stSnd>
        <p:snd r:embed="rId2" name="camera.wav"/>
      </p:stSnd>
    </p:sndAc>
  </p:transition>
  <p:timing>
    <p:tnLst>
      <p:par>
        <p:cTn id="1" dur="indefinite" restart="never" nodeType="tmRoot"/>
      </p:par>
    </p:tnLst>
  </p:timing>
</p:sld>
</file>

<file path=ppt/theme/theme1.xml><?xml version="1.0" encoding="utf-8"?>
<a:theme xmlns:a="http://schemas.openxmlformats.org/drawingml/2006/main" name="Straight Edge">
  <a:themeElements>
    <a:clrScheme name="Straight Edge 7">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fontScheme name="Straight Edge">
      <a:majorFont>
        <a:latin typeface="Arial"/>
        <a:ea typeface="隶书"/>
        <a:cs typeface=""/>
      </a:majorFont>
      <a:minorFont>
        <a:latin typeface="Arial"/>
        <a:ea typeface="华文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Straight Edge 1">
        <a:dk1>
          <a:srgbClr val="008080"/>
        </a:dk1>
        <a:lt1>
          <a:srgbClr val="FFFFCC"/>
        </a:lt1>
        <a:dk2>
          <a:srgbClr val="009999"/>
        </a:dk2>
        <a:lt2>
          <a:srgbClr val="FFFF99"/>
        </a:lt2>
        <a:accent1>
          <a:srgbClr val="336699"/>
        </a:accent1>
        <a:accent2>
          <a:srgbClr val="FFFF99"/>
        </a:accent2>
        <a:accent3>
          <a:srgbClr val="AACACA"/>
        </a:accent3>
        <a:accent4>
          <a:srgbClr val="DADAAE"/>
        </a:accent4>
        <a:accent5>
          <a:srgbClr val="ADB8CA"/>
        </a:accent5>
        <a:accent6>
          <a:srgbClr val="E7E78A"/>
        </a:accent6>
        <a:hlink>
          <a:srgbClr val="FFFFCC"/>
        </a:hlink>
        <a:folHlink>
          <a:srgbClr val="DDDDDD"/>
        </a:folHlink>
      </a:clrScheme>
      <a:clrMap bg1="dk2" tx1="lt1" bg2="dk1" tx2="lt2" accent1="accent1" accent2="accent2" accent3="accent3" accent4="accent4" accent5="accent5" accent6="accent6" hlink="hlink" folHlink="folHlink"/>
    </a:extraClrScheme>
    <a:extraClrScheme>
      <a:clrScheme name="Straight Edge 2">
        <a:dk1>
          <a:srgbClr val="003366"/>
        </a:dk1>
        <a:lt1>
          <a:srgbClr val="FFFFFF"/>
        </a:lt1>
        <a:dk2>
          <a:srgbClr val="003366"/>
        </a:dk2>
        <a:lt2>
          <a:srgbClr val="E3E2C7"/>
        </a:lt2>
        <a:accent1>
          <a:srgbClr val="CCCC99"/>
        </a:accent1>
        <a:accent2>
          <a:srgbClr val="003366"/>
        </a:accent2>
        <a:accent3>
          <a:srgbClr val="FFFFFF"/>
        </a:accent3>
        <a:accent4>
          <a:srgbClr val="002A56"/>
        </a:accent4>
        <a:accent5>
          <a:srgbClr val="E2E2CA"/>
        </a:accent5>
        <a:accent6>
          <a:srgbClr val="002D5C"/>
        </a:accent6>
        <a:hlink>
          <a:srgbClr val="003366"/>
        </a:hlink>
        <a:folHlink>
          <a:srgbClr val="800000"/>
        </a:folHlink>
      </a:clrScheme>
      <a:clrMap bg1="lt1" tx1="dk1" bg2="lt2" tx2="dk2" accent1="accent1" accent2="accent2" accent3="accent3" accent4="accent4" accent5="accent5" accent6="accent6" hlink="hlink" folHlink="folHlink"/>
    </a:extraClrScheme>
    <a:extraClrScheme>
      <a:clrScheme name="Straight Edge 3">
        <a:dk1>
          <a:srgbClr val="000000"/>
        </a:dk1>
        <a:lt1>
          <a:srgbClr val="FFFFFF"/>
        </a:lt1>
        <a:dk2>
          <a:srgbClr val="000000"/>
        </a:dk2>
        <a:lt2>
          <a:srgbClr val="DDDDDD"/>
        </a:lt2>
        <a:accent1>
          <a:srgbClr val="DDDDDD"/>
        </a:accent1>
        <a:accent2>
          <a:srgbClr val="333333"/>
        </a:accent2>
        <a:accent3>
          <a:srgbClr val="FFFFFF"/>
        </a:accent3>
        <a:accent4>
          <a:srgbClr val="000000"/>
        </a:accent4>
        <a:accent5>
          <a:srgbClr val="EBEBEB"/>
        </a:accent5>
        <a:accent6>
          <a:srgbClr val="2D2D2D"/>
        </a:accent6>
        <a:hlink>
          <a:srgbClr val="808080"/>
        </a:hlink>
        <a:folHlink>
          <a:srgbClr val="808080"/>
        </a:folHlink>
      </a:clrScheme>
      <a:clrMap bg1="lt1" tx1="dk1" bg2="lt2" tx2="dk2" accent1="accent1" accent2="accent2" accent3="accent3" accent4="accent4" accent5="accent5" accent6="accent6" hlink="hlink" folHlink="folHlink"/>
    </a:extraClrScheme>
    <a:extraClrScheme>
      <a:clrScheme name="Straight Edge 4">
        <a:dk1>
          <a:srgbClr val="5F5F5F"/>
        </a:dk1>
        <a:lt1>
          <a:srgbClr val="FFFFFF"/>
        </a:lt1>
        <a:dk2>
          <a:srgbClr val="003366"/>
        </a:dk2>
        <a:lt2>
          <a:srgbClr val="FFFFFF"/>
        </a:lt2>
        <a:accent1>
          <a:srgbClr val="7E003F"/>
        </a:accent1>
        <a:accent2>
          <a:srgbClr val="DDDDDD"/>
        </a:accent2>
        <a:accent3>
          <a:srgbClr val="AAADB8"/>
        </a:accent3>
        <a:accent4>
          <a:srgbClr val="DADADA"/>
        </a:accent4>
        <a:accent5>
          <a:srgbClr val="C0AAAF"/>
        </a:accent5>
        <a:accent6>
          <a:srgbClr val="C8C8C8"/>
        </a:accent6>
        <a:hlink>
          <a:srgbClr val="969696"/>
        </a:hlink>
        <a:folHlink>
          <a:srgbClr val="DDDDDD"/>
        </a:folHlink>
      </a:clrScheme>
      <a:clrMap bg1="dk2" tx1="lt1" bg2="dk1" tx2="lt2" accent1="accent1" accent2="accent2" accent3="accent3" accent4="accent4" accent5="accent5" accent6="accent6" hlink="hlink" folHlink="folHlink"/>
    </a:extraClrScheme>
    <a:extraClrScheme>
      <a:clrScheme name="Straight Edge 5">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292929"/>
        </a:hlink>
        <a:folHlink>
          <a:srgbClr val="800000"/>
        </a:folHlink>
      </a:clrScheme>
      <a:clrMap bg1="lt1" tx1="dk1" bg2="lt2" tx2="dk2" accent1="accent1" accent2="accent2" accent3="accent3" accent4="accent4" accent5="accent5" accent6="accent6" hlink="hlink" folHlink="folHlink"/>
    </a:extraClrScheme>
    <a:extraClrScheme>
      <a:clrScheme name="Straight Edge 6">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6600"/>
        </a:hlink>
        <a:folHlink>
          <a:srgbClr val="800000"/>
        </a:folHlink>
      </a:clrScheme>
      <a:clrMap bg1="lt1" tx1="dk1" bg2="lt2" tx2="dk2" accent1="accent1" accent2="accent2" accent3="accent3" accent4="accent4" accent5="accent5" accent6="accent6" hlink="hlink" folHlink="folHlink"/>
    </a:extraClrScheme>
    <a:extraClrScheme>
      <a:clrScheme name="Straight Edge 7">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000" tIns="46800" rIns="90000" bIns="46800" numCol="1" anchor="t" anchorCtr="0" compatLnSpc="1">
        <a:prstTxWarp prst="textNoShape">
          <a:avLst/>
        </a:prstTxWarp>
        <a:spAutoFit/>
      </a:bodyPr>
      <a:lstStyle>
        <a:defPPr marL="342900" marR="0" indent="-342900" algn="l" defTabSz="914400" rtl="0" eaLnBrk="1" fontAlgn="base" latinLnBrk="0" hangingPunct="1">
          <a:lnSpc>
            <a:spcPct val="100000"/>
          </a:lnSpc>
          <a:spcBef>
            <a:spcPct val="20000"/>
          </a:spcBef>
          <a:spcAft>
            <a:spcPct val="0"/>
          </a:spcAft>
          <a:buClr>
            <a:schemeClr val="accent2"/>
          </a:buClr>
          <a:buSzTx/>
          <a:buFont typeface="Wingdings" pitchFamily="2" charset="2"/>
          <a:buNone/>
          <a:tabLst/>
          <a:defRPr kumimoji="1" lang="en-US" altLang="zh-CN" sz="2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自定义设计方案 13">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292929"/>
        </a:hlink>
        <a:folHlink>
          <a:srgbClr val="800000"/>
        </a:folHlink>
      </a:clrScheme>
      <a:clrMap bg1="lt1" tx1="dk1" bg2="lt2" tx2="dk2" accent1="accent1" accent2="accent2" accent3="accent3" accent4="accent4" accent5="accent5" accent6="accent6" hlink="hlink" folHlink="folHlink"/>
    </a:extraClrScheme>
    <a:extraClrScheme>
      <a:clrScheme name="自定义设计方案 14">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6600"/>
        </a:hlink>
        <a:folHlink>
          <a:srgbClr val="800000"/>
        </a:folHlink>
      </a:clrScheme>
      <a:clrMap bg1="lt1" tx1="dk1" bg2="lt2" tx2="dk2" accent1="accent1" accent2="accent2" accent3="accent3" accent4="accent4" accent5="accent5" accent6="accent6" hlink="hlink" folHlink="folHlink"/>
    </a:extraClrScheme>
    <a:extraClrScheme>
      <a:clrScheme name="自定义设计方案 15">
        <a:dk1>
          <a:srgbClr val="000000"/>
        </a:dk1>
        <a:lt1>
          <a:srgbClr val="FFFFFF"/>
        </a:lt1>
        <a:dk2>
          <a:srgbClr val="000000"/>
        </a:dk2>
        <a:lt2>
          <a:srgbClr val="E3E2C7"/>
        </a:lt2>
        <a:accent1>
          <a:srgbClr val="CCCC99"/>
        </a:accent1>
        <a:accent2>
          <a:srgbClr val="003366"/>
        </a:accent2>
        <a:accent3>
          <a:srgbClr val="FFFFFF"/>
        </a:accent3>
        <a:accent4>
          <a:srgbClr val="000000"/>
        </a:accent4>
        <a:accent5>
          <a:srgbClr val="E2E2CA"/>
        </a:accent5>
        <a:accent6>
          <a:srgbClr val="002D5C"/>
        </a:accent6>
        <a:hlink>
          <a:srgbClr val="0000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8589</TotalTime>
  <Words>9791</Words>
  <Application>Microsoft Office PowerPoint</Application>
  <PresentationFormat>全屏显示(4:3)</PresentationFormat>
  <Paragraphs>1573</Paragraphs>
  <Slides>177</Slides>
  <Notes>0</Notes>
  <HiddenSlides>0</HiddenSlides>
  <MMClips>0</MMClips>
  <ScaleCrop>false</ScaleCrop>
  <HeadingPairs>
    <vt:vector size="6" baseType="variant">
      <vt:variant>
        <vt:lpstr>主题</vt:lpstr>
      </vt:variant>
      <vt:variant>
        <vt:i4>2</vt:i4>
      </vt:variant>
      <vt:variant>
        <vt:lpstr>嵌入 OLE 服务器</vt:lpstr>
      </vt:variant>
      <vt:variant>
        <vt:i4>4</vt:i4>
      </vt:variant>
      <vt:variant>
        <vt:lpstr>幻灯片标题</vt:lpstr>
      </vt:variant>
      <vt:variant>
        <vt:i4>177</vt:i4>
      </vt:variant>
    </vt:vector>
  </HeadingPairs>
  <TitlesOfParts>
    <vt:vector size="183" baseType="lpstr">
      <vt:lpstr>Straight Edge</vt:lpstr>
      <vt:lpstr>自定义设计方案</vt:lpstr>
      <vt:lpstr>Visio</vt:lpstr>
      <vt:lpstr>图片</vt:lpstr>
      <vt:lpstr>VISIO</vt:lpstr>
      <vt:lpstr>公式</vt:lpstr>
      <vt:lpstr>第一章   计算机网络基础</vt:lpstr>
      <vt:lpstr>计算机网络基础</vt:lpstr>
      <vt:lpstr>计算机网络概述</vt:lpstr>
      <vt:lpstr>计算机网络的定义 </vt:lpstr>
      <vt:lpstr>定义一</vt:lpstr>
      <vt:lpstr>是计算机网络？</vt:lpstr>
      <vt:lpstr>定义二</vt:lpstr>
      <vt:lpstr>图示计算机网络</vt:lpstr>
      <vt:lpstr>概念澄清：三网</vt:lpstr>
      <vt:lpstr>概念澄清： 计算机网络与分布式系统</vt:lpstr>
      <vt:lpstr>计算机网络的应用 </vt:lpstr>
      <vt:lpstr>商业应用 </vt:lpstr>
      <vt:lpstr>客户-服务器 （网络环境）</vt:lpstr>
      <vt:lpstr>客户-服务器 （工作过程和特点）</vt:lpstr>
      <vt:lpstr>客户-服务器 （举例）</vt:lpstr>
      <vt:lpstr>浏览器-服务器 （B/S）</vt:lpstr>
      <vt:lpstr>家庭应用 </vt:lpstr>
      <vt:lpstr>访问远程信息</vt:lpstr>
      <vt:lpstr>个人间通信</vt:lpstr>
      <vt:lpstr>P2P系统</vt:lpstr>
      <vt:lpstr>P2P的特点和应用</vt:lpstr>
      <vt:lpstr>交互式娱乐</vt:lpstr>
      <vt:lpstr>电子商务</vt:lpstr>
      <vt:lpstr>普适计算 （ubiquitous computing）</vt:lpstr>
      <vt:lpstr>无线网络的形式</vt:lpstr>
      <vt:lpstr>无线网络的应用</vt:lpstr>
      <vt:lpstr>社会问题 </vt:lpstr>
      <vt:lpstr>计算机网络的分类 </vt:lpstr>
      <vt:lpstr>按传输技术进行分类</vt:lpstr>
      <vt:lpstr>广播式网络</vt:lpstr>
      <vt:lpstr>点到点式网络</vt:lpstr>
      <vt:lpstr>PowerPoint 演示文稿</vt:lpstr>
      <vt:lpstr>按距离大小进行分类</vt:lpstr>
      <vt:lpstr>按距离大小进行分类</vt:lpstr>
      <vt:lpstr>个域网 （PAN）</vt:lpstr>
      <vt:lpstr>局域网 （LAN）</vt:lpstr>
      <vt:lpstr>局域网 （拓扑结构）</vt:lpstr>
      <vt:lpstr>局域网 （举例）</vt:lpstr>
      <vt:lpstr>城域网 （MAN）</vt:lpstr>
      <vt:lpstr>城域网 （例子）</vt:lpstr>
      <vt:lpstr>广域网 （WAN）</vt:lpstr>
      <vt:lpstr>广域网 （构成）</vt:lpstr>
      <vt:lpstr>广域网 （工作原理）</vt:lpstr>
      <vt:lpstr>广域网 （例子）</vt:lpstr>
      <vt:lpstr>广域网 （例子:实现1）</vt:lpstr>
      <vt:lpstr>广域网 （例子:实现2）</vt:lpstr>
      <vt:lpstr>无线网</vt:lpstr>
      <vt:lpstr>系统互连 （蓝牙）</vt:lpstr>
      <vt:lpstr>无线LAN  （802.11）</vt:lpstr>
      <vt:lpstr>无线WAN</vt:lpstr>
      <vt:lpstr>无线网与有线网的结合</vt:lpstr>
      <vt:lpstr>家庭网 （应用）</vt:lpstr>
      <vt:lpstr>家庭网 （特性）</vt:lpstr>
      <vt:lpstr>家庭网 （有线/无线？）</vt:lpstr>
      <vt:lpstr>互联网 （ internet ）</vt:lpstr>
      <vt:lpstr>概念的区分</vt:lpstr>
      <vt:lpstr>计算机网络的组成</vt:lpstr>
      <vt:lpstr>计算机网络中的硬件</vt:lpstr>
      <vt:lpstr>计算机网络中的软件</vt:lpstr>
      <vt:lpstr>计算机网络体系结构</vt:lpstr>
      <vt:lpstr>网络体系结构的概念</vt:lpstr>
      <vt:lpstr>协议概念</vt:lpstr>
      <vt:lpstr>协议概念的理解</vt:lpstr>
      <vt:lpstr>协议设计</vt:lpstr>
      <vt:lpstr>协议分层设计</vt:lpstr>
      <vt:lpstr>分层设计后的数据传输</vt:lpstr>
      <vt:lpstr>术  语</vt:lpstr>
      <vt:lpstr>术  语</vt:lpstr>
      <vt:lpstr>协议、服务和SAP</vt:lpstr>
      <vt:lpstr>服务类型</vt:lpstr>
      <vt:lpstr>服务原语</vt:lpstr>
      <vt:lpstr>举例:一个简单的面向连接</vt:lpstr>
      <vt:lpstr>协议分层设计思想类比</vt:lpstr>
      <vt:lpstr>类比:信件的封装、传递和解封</vt:lpstr>
      <vt:lpstr>各层设计问题</vt:lpstr>
      <vt:lpstr>分层原则</vt:lpstr>
      <vt:lpstr>分层优点</vt:lpstr>
      <vt:lpstr>网络体系结构</vt:lpstr>
      <vt:lpstr>常用网络体系结构</vt:lpstr>
      <vt:lpstr>ISO/OSI RM</vt:lpstr>
      <vt:lpstr>PowerPoint 演示文稿</vt:lpstr>
      <vt:lpstr>PowerPoint 演示文稿</vt:lpstr>
      <vt:lpstr>物理层 （概念）</vt:lpstr>
      <vt:lpstr>物理层 （图示）</vt:lpstr>
      <vt:lpstr>数据链路层 （概念）</vt:lpstr>
      <vt:lpstr>数据链路层 （图示）</vt:lpstr>
      <vt:lpstr>PowerPoint 演示文稿</vt:lpstr>
      <vt:lpstr>网络层 （概念）</vt:lpstr>
      <vt:lpstr>网络层 （图示）</vt:lpstr>
      <vt:lpstr>PowerPoint 演示文稿</vt:lpstr>
      <vt:lpstr>传输层 （概念）</vt:lpstr>
      <vt:lpstr>传输层 （图示）</vt:lpstr>
      <vt:lpstr>网络层和传输层</vt:lpstr>
      <vt:lpstr>会话层 （概念）</vt:lpstr>
      <vt:lpstr>会话层 （图示）</vt:lpstr>
      <vt:lpstr>表示层 （概念）</vt:lpstr>
      <vt:lpstr>表示层 （图示）</vt:lpstr>
      <vt:lpstr>应用层 （概念）</vt:lpstr>
      <vt:lpstr>应用层 （图示）</vt:lpstr>
      <vt:lpstr>总  结</vt:lpstr>
      <vt:lpstr>命  运</vt:lpstr>
      <vt:lpstr>概  述</vt:lpstr>
      <vt:lpstr>TCP/IP RM</vt:lpstr>
      <vt:lpstr>数据传输</vt:lpstr>
      <vt:lpstr>网络接口层 （Host-to-network）</vt:lpstr>
      <vt:lpstr>网际互连层 （Internet）</vt:lpstr>
      <vt:lpstr>传输层 （Transport）</vt:lpstr>
      <vt:lpstr>应用层 （Application）</vt:lpstr>
      <vt:lpstr>PowerPoint 演示文稿</vt:lpstr>
      <vt:lpstr>例:WWW</vt:lpstr>
      <vt:lpstr>存在的问题 </vt:lpstr>
      <vt:lpstr>原理体系结构 </vt:lpstr>
      <vt:lpstr>数据传输</vt:lpstr>
      <vt:lpstr>LAN RM</vt:lpstr>
      <vt:lpstr>LAN RM</vt:lpstr>
      <vt:lpstr>各层功能介绍</vt:lpstr>
      <vt:lpstr>PowerPoint 演示文稿</vt:lpstr>
      <vt:lpstr>计算机网络实例</vt:lpstr>
      <vt:lpstr>Internet</vt:lpstr>
      <vt:lpstr>Internet发展过程</vt:lpstr>
      <vt:lpstr>ARPANET</vt:lpstr>
      <vt:lpstr>原始的ARPANET设计</vt:lpstr>
      <vt:lpstr>ARPANET的成长 (最初3年内)</vt:lpstr>
      <vt:lpstr>NSFNET</vt:lpstr>
      <vt:lpstr>三级网络结构中的通信</vt:lpstr>
      <vt:lpstr>Internet</vt:lpstr>
      <vt:lpstr>Internet交换点 (IXP)</vt:lpstr>
      <vt:lpstr>用户通过ISP上网</vt:lpstr>
      <vt:lpstr>NGI和Internet2</vt:lpstr>
      <vt:lpstr>Internet典型应用</vt:lpstr>
      <vt:lpstr>Internet的体系结构</vt:lpstr>
      <vt:lpstr>ISP</vt:lpstr>
      <vt:lpstr>接入网</vt:lpstr>
      <vt:lpstr>Internet在中国 （网络建设）</vt:lpstr>
      <vt:lpstr>Internet在中国 （发展情况）</vt:lpstr>
      <vt:lpstr>Internet在中国 （下一代Internet）</vt:lpstr>
      <vt:lpstr>NSFCNET网络结构</vt:lpstr>
      <vt:lpstr>以太网</vt:lpstr>
      <vt:lpstr>最初网络结构和技术</vt:lpstr>
      <vt:lpstr>发展过程</vt:lpstr>
      <vt:lpstr>无线LAN</vt:lpstr>
      <vt:lpstr>发展历程</vt:lpstr>
      <vt:lpstr>主要组网方式</vt:lpstr>
      <vt:lpstr>无线射频识别 （RFID）</vt:lpstr>
      <vt:lpstr>无线射频识别 （RFID）</vt:lpstr>
      <vt:lpstr>无线传感器网络 （WSN）</vt:lpstr>
      <vt:lpstr>无线传感器网络 （WSN）</vt:lpstr>
      <vt:lpstr>一些应该了解的知识</vt:lpstr>
      <vt:lpstr>计算机网络的主要 性能指标</vt:lpstr>
      <vt:lpstr>什么是带宽?</vt:lpstr>
      <vt:lpstr>容易混淆的单位</vt:lpstr>
      <vt:lpstr>数字信号和带宽</vt:lpstr>
      <vt:lpstr>时  延</vt:lpstr>
      <vt:lpstr>发送时延</vt:lpstr>
      <vt:lpstr>传播时延</vt:lpstr>
      <vt:lpstr>处理时延</vt:lpstr>
      <vt:lpstr>图  示</vt:lpstr>
      <vt:lpstr>一个误区</vt:lpstr>
      <vt:lpstr>利用率</vt:lpstr>
      <vt:lpstr>时延与网络利用率的关系</vt:lpstr>
      <vt:lpstr>图  示</vt:lpstr>
      <vt:lpstr>时延带宽积</vt:lpstr>
      <vt:lpstr>往返时间RTT  (Round-Trip Time)</vt:lpstr>
      <vt:lpstr>计算机网络的标准化</vt:lpstr>
      <vt:lpstr>国际电信联盟 （ITU）</vt:lpstr>
      <vt:lpstr>国际标准化组织 （ISO）</vt:lpstr>
      <vt:lpstr>电器和电子工程师协会 （IEEE）</vt:lpstr>
      <vt:lpstr>Internet协会 （ISOC）</vt:lpstr>
      <vt:lpstr>组织结构图</vt:lpstr>
      <vt:lpstr>组织结构</vt:lpstr>
      <vt:lpstr>建立标准的程序</vt:lpstr>
      <vt:lpstr>标准化过程</vt:lpstr>
      <vt:lpstr>RFC成熟等级 （解释）</vt:lpstr>
      <vt:lpstr>RFC成熟等级 （解释）</vt:lpstr>
      <vt:lpstr>一些重要的资料</vt:lpstr>
      <vt:lpstr>一些重要的资料</vt:lpstr>
      <vt:lpstr>作  业</vt:lpstr>
    </vt:vector>
  </TitlesOfParts>
  <Company>同济大学.电子与信息工程学院.计算机科学与技术系</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dc:title>
  <dc:subject>计算机网络基础</dc:subject>
  <dc:creator>陆有军</dc:creator>
  <cp:lastModifiedBy>lyj</cp:lastModifiedBy>
  <cp:revision>305</cp:revision>
  <dcterms:created xsi:type="dcterms:W3CDTF">1601-01-01T00:00:00Z</dcterms:created>
  <dcterms:modified xsi:type="dcterms:W3CDTF">2025-09-26T04:42:20Z</dcterms:modified>
</cp:coreProperties>
</file>