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67" r:id="rId2"/>
    <p:sldMasterId id="2147483681" r:id="rId3"/>
  </p:sldMasterIdLst>
  <p:notesMasterIdLst>
    <p:notesMasterId r:id="rId221"/>
  </p:notesMasterIdLst>
  <p:handoutMasterIdLst>
    <p:handoutMasterId r:id="rId222"/>
  </p:handoutMasterIdLst>
  <p:sldIdLst>
    <p:sldId id="544" r:id="rId4"/>
    <p:sldId id="263" r:id="rId5"/>
    <p:sldId id="545" r:id="rId6"/>
    <p:sldId id="645" r:id="rId7"/>
    <p:sldId id="650" r:id="rId8"/>
    <p:sldId id="657" r:id="rId9"/>
    <p:sldId id="658" r:id="rId10"/>
    <p:sldId id="659" r:id="rId11"/>
    <p:sldId id="660" r:id="rId12"/>
    <p:sldId id="663" r:id="rId13"/>
    <p:sldId id="661" r:id="rId14"/>
    <p:sldId id="662" r:id="rId15"/>
    <p:sldId id="687" r:id="rId16"/>
    <p:sldId id="688" r:id="rId17"/>
    <p:sldId id="689" r:id="rId18"/>
    <p:sldId id="651" r:id="rId19"/>
    <p:sldId id="652" r:id="rId20"/>
    <p:sldId id="653" r:id="rId21"/>
    <p:sldId id="654" r:id="rId22"/>
    <p:sldId id="667" r:id="rId23"/>
    <p:sldId id="664" r:id="rId24"/>
    <p:sldId id="665" r:id="rId25"/>
    <p:sldId id="655" r:id="rId26"/>
    <p:sldId id="656" r:id="rId27"/>
    <p:sldId id="668" r:id="rId28"/>
    <p:sldId id="669" r:id="rId29"/>
    <p:sldId id="670" r:id="rId30"/>
    <p:sldId id="671" r:id="rId31"/>
    <p:sldId id="672" r:id="rId32"/>
    <p:sldId id="673" r:id="rId33"/>
    <p:sldId id="674" r:id="rId34"/>
    <p:sldId id="675" r:id="rId35"/>
    <p:sldId id="869" r:id="rId36"/>
    <p:sldId id="870" r:id="rId37"/>
    <p:sldId id="871" r:id="rId38"/>
    <p:sldId id="872" r:id="rId39"/>
    <p:sldId id="873" r:id="rId40"/>
    <p:sldId id="874" r:id="rId41"/>
    <p:sldId id="875" r:id="rId42"/>
    <p:sldId id="876" r:id="rId43"/>
    <p:sldId id="877" r:id="rId44"/>
    <p:sldId id="878" r:id="rId45"/>
    <p:sldId id="879" r:id="rId46"/>
    <p:sldId id="880" r:id="rId47"/>
    <p:sldId id="881" r:id="rId48"/>
    <p:sldId id="882" r:id="rId49"/>
    <p:sldId id="883" r:id="rId50"/>
    <p:sldId id="884" r:id="rId51"/>
    <p:sldId id="885" r:id="rId52"/>
    <p:sldId id="886" r:id="rId53"/>
    <p:sldId id="887" r:id="rId54"/>
    <p:sldId id="888" r:id="rId55"/>
    <p:sldId id="889" r:id="rId56"/>
    <p:sldId id="890" r:id="rId57"/>
    <p:sldId id="891" r:id="rId58"/>
    <p:sldId id="892" r:id="rId59"/>
    <p:sldId id="893" r:id="rId60"/>
    <p:sldId id="894" r:id="rId61"/>
    <p:sldId id="895" r:id="rId62"/>
    <p:sldId id="896" r:id="rId63"/>
    <p:sldId id="897" r:id="rId64"/>
    <p:sldId id="898" r:id="rId65"/>
    <p:sldId id="899" r:id="rId66"/>
    <p:sldId id="900" r:id="rId67"/>
    <p:sldId id="901" r:id="rId68"/>
    <p:sldId id="902" r:id="rId69"/>
    <p:sldId id="903" r:id="rId70"/>
    <p:sldId id="904" r:id="rId71"/>
    <p:sldId id="905" r:id="rId72"/>
    <p:sldId id="927" r:id="rId73"/>
    <p:sldId id="906" r:id="rId74"/>
    <p:sldId id="928" r:id="rId75"/>
    <p:sldId id="907" r:id="rId76"/>
    <p:sldId id="908" r:id="rId77"/>
    <p:sldId id="909" r:id="rId78"/>
    <p:sldId id="910" r:id="rId79"/>
    <p:sldId id="911" r:id="rId80"/>
    <p:sldId id="912" r:id="rId81"/>
    <p:sldId id="913" r:id="rId82"/>
    <p:sldId id="914" r:id="rId83"/>
    <p:sldId id="915" r:id="rId84"/>
    <p:sldId id="916" r:id="rId85"/>
    <p:sldId id="917" r:id="rId86"/>
    <p:sldId id="918" r:id="rId87"/>
    <p:sldId id="919" r:id="rId88"/>
    <p:sldId id="920" r:id="rId89"/>
    <p:sldId id="921" r:id="rId90"/>
    <p:sldId id="922" r:id="rId91"/>
    <p:sldId id="929" r:id="rId92"/>
    <p:sldId id="678" r:id="rId93"/>
    <p:sldId id="679" r:id="rId94"/>
    <p:sldId id="721" r:id="rId95"/>
    <p:sldId id="722" r:id="rId96"/>
    <p:sldId id="723" r:id="rId97"/>
    <p:sldId id="724" r:id="rId98"/>
    <p:sldId id="725" r:id="rId99"/>
    <p:sldId id="726" r:id="rId100"/>
    <p:sldId id="727" r:id="rId101"/>
    <p:sldId id="690" r:id="rId102"/>
    <p:sldId id="931" r:id="rId103"/>
    <p:sldId id="701" r:id="rId104"/>
    <p:sldId id="702" r:id="rId105"/>
    <p:sldId id="923" r:id="rId106"/>
    <p:sldId id="924" r:id="rId107"/>
    <p:sldId id="691" r:id="rId108"/>
    <p:sldId id="692" r:id="rId109"/>
    <p:sldId id="703" r:id="rId110"/>
    <p:sldId id="704" r:id="rId111"/>
    <p:sldId id="693" r:id="rId112"/>
    <p:sldId id="680" r:id="rId113"/>
    <p:sldId id="681" r:id="rId114"/>
    <p:sldId id="705" r:id="rId115"/>
    <p:sldId id="706" r:id="rId116"/>
    <p:sldId id="925" r:id="rId117"/>
    <p:sldId id="707" r:id="rId118"/>
    <p:sldId id="708" r:id="rId119"/>
    <p:sldId id="709" r:id="rId120"/>
    <p:sldId id="710" r:id="rId121"/>
    <p:sldId id="711" r:id="rId122"/>
    <p:sldId id="712" r:id="rId123"/>
    <p:sldId id="713" r:id="rId124"/>
    <p:sldId id="714" r:id="rId125"/>
    <p:sldId id="715" r:id="rId126"/>
    <p:sldId id="716" r:id="rId127"/>
    <p:sldId id="717" r:id="rId128"/>
    <p:sldId id="718" r:id="rId129"/>
    <p:sldId id="719" r:id="rId130"/>
    <p:sldId id="728" r:id="rId131"/>
    <p:sldId id="729" r:id="rId132"/>
    <p:sldId id="682" r:id="rId133"/>
    <p:sldId id="730" r:id="rId134"/>
    <p:sldId id="731" r:id="rId135"/>
    <p:sldId id="742" r:id="rId136"/>
    <p:sldId id="736" r:id="rId137"/>
    <p:sldId id="737" r:id="rId138"/>
    <p:sldId id="732" r:id="rId139"/>
    <p:sldId id="733" r:id="rId140"/>
    <p:sldId id="738" r:id="rId141"/>
    <p:sldId id="734" r:id="rId142"/>
    <p:sldId id="735" r:id="rId143"/>
    <p:sldId id="739" r:id="rId144"/>
    <p:sldId id="740" r:id="rId145"/>
    <p:sldId id="741" r:id="rId146"/>
    <p:sldId id="648" r:id="rId147"/>
    <p:sldId id="791" r:id="rId148"/>
    <p:sldId id="794" r:id="rId149"/>
    <p:sldId id="798" r:id="rId150"/>
    <p:sldId id="799" r:id="rId151"/>
    <p:sldId id="800" r:id="rId152"/>
    <p:sldId id="795" r:id="rId153"/>
    <p:sldId id="801" r:id="rId154"/>
    <p:sldId id="804" r:id="rId155"/>
    <p:sldId id="805" r:id="rId156"/>
    <p:sldId id="806" r:id="rId157"/>
    <p:sldId id="808" r:id="rId158"/>
    <p:sldId id="809" r:id="rId159"/>
    <p:sldId id="802" r:id="rId160"/>
    <p:sldId id="810" r:id="rId161"/>
    <p:sldId id="811" r:id="rId162"/>
    <p:sldId id="812" r:id="rId163"/>
    <p:sldId id="815" r:id="rId164"/>
    <p:sldId id="816" r:id="rId165"/>
    <p:sldId id="813" r:id="rId166"/>
    <p:sldId id="814" r:id="rId167"/>
    <p:sldId id="803" r:id="rId168"/>
    <p:sldId id="818" r:id="rId169"/>
    <p:sldId id="817" r:id="rId170"/>
    <p:sldId id="796" r:id="rId171"/>
    <p:sldId id="819" r:id="rId172"/>
    <p:sldId id="820" r:id="rId173"/>
    <p:sldId id="823" r:id="rId174"/>
    <p:sldId id="821" r:id="rId175"/>
    <p:sldId id="824" r:id="rId176"/>
    <p:sldId id="825" r:id="rId177"/>
    <p:sldId id="826" r:id="rId178"/>
    <p:sldId id="827" r:id="rId179"/>
    <p:sldId id="829" r:id="rId180"/>
    <p:sldId id="831" r:id="rId181"/>
    <p:sldId id="822" r:id="rId182"/>
    <p:sldId id="832" r:id="rId183"/>
    <p:sldId id="834" r:id="rId184"/>
    <p:sldId id="835" r:id="rId185"/>
    <p:sldId id="833" r:id="rId186"/>
    <p:sldId id="836" r:id="rId187"/>
    <p:sldId id="837" r:id="rId188"/>
    <p:sldId id="838" r:id="rId189"/>
    <p:sldId id="797" r:id="rId190"/>
    <p:sldId id="839" r:id="rId191"/>
    <p:sldId id="792" r:id="rId192"/>
    <p:sldId id="840" r:id="rId193"/>
    <p:sldId id="843" r:id="rId194"/>
    <p:sldId id="853" r:id="rId195"/>
    <p:sldId id="848" r:id="rId196"/>
    <p:sldId id="841" r:id="rId197"/>
    <p:sldId id="844" r:id="rId198"/>
    <p:sldId id="847" r:id="rId199"/>
    <p:sldId id="850" r:id="rId200"/>
    <p:sldId id="845" r:id="rId201"/>
    <p:sldId id="849" r:id="rId202"/>
    <p:sldId id="926" r:id="rId203"/>
    <p:sldId id="851" r:id="rId204"/>
    <p:sldId id="852" r:id="rId205"/>
    <p:sldId id="859" r:id="rId206"/>
    <p:sldId id="846" r:id="rId207"/>
    <p:sldId id="842" r:id="rId208"/>
    <p:sldId id="854" r:id="rId209"/>
    <p:sldId id="855" r:id="rId210"/>
    <p:sldId id="856" r:id="rId211"/>
    <p:sldId id="857" r:id="rId212"/>
    <p:sldId id="930" r:id="rId213"/>
    <p:sldId id="793" r:id="rId214"/>
    <p:sldId id="860" r:id="rId215"/>
    <p:sldId id="861" r:id="rId216"/>
    <p:sldId id="862" r:id="rId217"/>
    <p:sldId id="863" r:id="rId218"/>
    <p:sldId id="868" r:id="rId219"/>
    <p:sldId id="644" r:id="rId220"/>
  </p:sldIdLst>
  <p:sldSz cx="9144000" cy="6858000" type="screen4x3"/>
  <p:notesSz cx="6858000" cy="9144000"/>
  <p:defaultTextStyle>
    <a:defPPr>
      <a:defRPr lang="en-US"/>
    </a:defPPr>
    <a:lvl1pPr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1pPr>
    <a:lvl2pPr marL="4572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2pPr>
    <a:lvl3pPr marL="9144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3pPr>
    <a:lvl4pPr marL="13716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4pPr>
    <a:lvl5pPr marL="18288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8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8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8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800" kern="1200">
        <a:solidFill>
          <a:schemeClr val="tx1"/>
        </a:solidFill>
        <a:latin typeface="Times New Roman" pitchFamily="18" charset="0"/>
        <a:ea typeface="宋体" pitchFamily="2" charset="-122"/>
        <a:cs typeface="+mn-cs"/>
      </a:defRPr>
    </a:lvl9pPr>
  </p:defaultTextStyle>
  <p:extLst>
    <p:ext uri="{521415D9-36F7-43E2-AB2F-B90AF26B5E84}">
      <p14:sectionLst xmlns:p14="http://schemas.microsoft.com/office/powerpoint/2010/main">
        <p14:section name="默认节" id="{F1AD9C2C-7FE7-4BB0-AC5C-4F72F58A90B9}">
          <p14:sldIdLst>
            <p14:sldId id="544"/>
            <p14:sldId id="263"/>
            <p14:sldId id="545"/>
            <p14:sldId id="645"/>
            <p14:sldId id="650"/>
            <p14:sldId id="657"/>
            <p14:sldId id="658"/>
            <p14:sldId id="659"/>
            <p14:sldId id="660"/>
            <p14:sldId id="663"/>
            <p14:sldId id="661"/>
            <p14:sldId id="662"/>
            <p14:sldId id="687"/>
            <p14:sldId id="688"/>
            <p14:sldId id="689"/>
            <p14:sldId id="651"/>
            <p14:sldId id="652"/>
            <p14:sldId id="653"/>
            <p14:sldId id="654"/>
            <p14:sldId id="667"/>
            <p14:sldId id="664"/>
            <p14:sldId id="665"/>
            <p14:sldId id="655"/>
            <p14:sldId id="656"/>
            <p14:sldId id="668"/>
            <p14:sldId id="669"/>
            <p14:sldId id="670"/>
            <p14:sldId id="671"/>
            <p14:sldId id="672"/>
            <p14:sldId id="673"/>
            <p14:sldId id="674"/>
            <p14:sldId id="675"/>
            <p14:sldId id="869"/>
            <p14:sldId id="870"/>
            <p14:sldId id="871"/>
            <p14:sldId id="872"/>
            <p14:sldId id="873"/>
            <p14:sldId id="874"/>
            <p14:sldId id="875"/>
            <p14:sldId id="876"/>
            <p14:sldId id="877"/>
            <p14:sldId id="878"/>
            <p14:sldId id="879"/>
            <p14:sldId id="880"/>
            <p14:sldId id="881"/>
            <p14:sldId id="882"/>
            <p14:sldId id="883"/>
            <p14:sldId id="884"/>
            <p14:sldId id="885"/>
            <p14:sldId id="886"/>
            <p14:sldId id="887"/>
            <p14:sldId id="888"/>
            <p14:sldId id="889"/>
            <p14:sldId id="890"/>
            <p14:sldId id="891"/>
            <p14:sldId id="892"/>
            <p14:sldId id="893"/>
            <p14:sldId id="894"/>
            <p14:sldId id="895"/>
            <p14:sldId id="896"/>
            <p14:sldId id="897"/>
            <p14:sldId id="898"/>
            <p14:sldId id="899"/>
            <p14:sldId id="900"/>
            <p14:sldId id="901"/>
            <p14:sldId id="902"/>
            <p14:sldId id="903"/>
            <p14:sldId id="904"/>
            <p14:sldId id="905"/>
            <p14:sldId id="927"/>
            <p14:sldId id="906"/>
            <p14:sldId id="928"/>
            <p14:sldId id="907"/>
            <p14:sldId id="908"/>
            <p14:sldId id="909"/>
            <p14:sldId id="910"/>
            <p14:sldId id="911"/>
            <p14:sldId id="912"/>
            <p14:sldId id="913"/>
            <p14:sldId id="914"/>
            <p14:sldId id="915"/>
            <p14:sldId id="916"/>
            <p14:sldId id="917"/>
            <p14:sldId id="918"/>
            <p14:sldId id="919"/>
            <p14:sldId id="920"/>
            <p14:sldId id="921"/>
            <p14:sldId id="922"/>
            <p14:sldId id="929"/>
            <p14:sldId id="678"/>
            <p14:sldId id="679"/>
            <p14:sldId id="721"/>
            <p14:sldId id="722"/>
            <p14:sldId id="723"/>
            <p14:sldId id="724"/>
            <p14:sldId id="725"/>
            <p14:sldId id="726"/>
            <p14:sldId id="727"/>
            <p14:sldId id="690"/>
            <p14:sldId id="931"/>
            <p14:sldId id="701"/>
            <p14:sldId id="702"/>
            <p14:sldId id="923"/>
            <p14:sldId id="924"/>
            <p14:sldId id="691"/>
            <p14:sldId id="692"/>
            <p14:sldId id="703"/>
            <p14:sldId id="704"/>
            <p14:sldId id="693"/>
            <p14:sldId id="680"/>
            <p14:sldId id="681"/>
            <p14:sldId id="705"/>
            <p14:sldId id="706"/>
            <p14:sldId id="925"/>
            <p14:sldId id="707"/>
            <p14:sldId id="708"/>
            <p14:sldId id="709"/>
            <p14:sldId id="710"/>
            <p14:sldId id="711"/>
            <p14:sldId id="712"/>
            <p14:sldId id="713"/>
            <p14:sldId id="714"/>
            <p14:sldId id="715"/>
            <p14:sldId id="716"/>
            <p14:sldId id="717"/>
            <p14:sldId id="718"/>
            <p14:sldId id="719"/>
            <p14:sldId id="728"/>
            <p14:sldId id="729"/>
            <p14:sldId id="682"/>
            <p14:sldId id="730"/>
            <p14:sldId id="731"/>
            <p14:sldId id="742"/>
            <p14:sldId id="736"/>
            <p14:sldId id="737"/>
            <p14:sldId id="732"/>
            <p14:sldId id="733"/>
            <p14:sldId id="738"/>
            <p14:sldId id="734"/>
            <p14:sldId id="735"/>
            <p14:sldId id="739"/>
            <p14:sldId id="740"/>
            <p14:sldId id="741"/>
            <p14:sldId id="648"/>
            <p14:sldId id="791"/>
            <p14:sldId id="794"/>
            <p14:sldId id="798"/>
            <p14:sldId id="799"/>
            <p14:sldId id="800"/>
            <p14:sldId id="795"/>
            <p14:sldId id="801"/>
            <p14:sldId id="804"/>
            <p14:sldId id="805"/>
            <p14:sldId id="806"/>
            <p14:sldId id="808"/>
            <p14:sldId id="809"/>
            <p14:sldId id="802"/>
            <p14:sldId id="810"/>
            <p14:sldId id="811"/>
            <p14:sldId id="812"/>
            <p14:sldId id="815"/>
            <p14:sldId id="816"/>
            <p14:sldId id="813"/>
            <p14:sldId id="814"/>
            <p14:sldId id="803"/>
            <p14:sldId id="818"/>
            <p14:sldId id="817"/>
            <p14:sldId id="796"/>
          </p14:sldIdLst>
        </p14:section>
        <p14:section name="无标题节" id="{2CCEDCBA-B8D9-452D-BB8D-1594F82576C9}">
          <p14:sldIdLst>
            <p14:sldId id="819"/>
            <p14:sldId id="820"/>
            <p14:sldId id="823"/>
            <p14:sldId id="821"/>
            <p14:sldId id="824"/>
            <p14:sldId id="825"/>
            <p14:sldId id="826"/>
            <p14:sldId id="827"/>
            <p14:sldId id="829"/>
            <p14:sldId id="831"/>
            <p14:sldId id="822"/>
            <p14:sldId id="832"/>
            <p14:sldId id="834"/>
            <p14:sldId id="835"/>
            <p14:sldId id="833"/>
            <p14:sldId id="836"/>
            <p14:sldId id="837"/>
            <p14:sldId id="838"/>
            <p14:sldId id="797"/>
            <p14:sldId id="839"/>
            <p14:sldId id="792"/>
            <p14:sldId id="840"/>
            <p14:sldId id="843"/>
            <p14:sldId id="853"/>
            <p14:sldId id="848"/>
            <p14:sldId id="841"/>
            <p14:sldId id="844"/>
            <p14:sldId id="847"/>
            <p14:sldId id="850"/>
            <p14:sldId id="845"/>
            <p14:sldId id="849"/>
            <p14:sldId id="926"/>
            <p14:sldId id="851"/>
            <p14:sldId id="852"/>
            <p14:sldId id="859"/>
            <p14:sldId id="846"/>
            <p14:sldId id="842"/>
            <p14:sldId id="854"/>
            <p14:sldId id="855"/>
            <p14:sldId id="856"/>
            <p14:sldId id="857"/>
            <p14:sldId id="930"/>
            <p14:sldId id="793"/>
            <p14:sldId id="860"/>
            <p14:sldId id="861"/>
            <p14:sldId id="862"/>
            <p14:sldId id="863"/>
            <p14:sldId id="868"/>
            <p14:sldId id="64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800000"/>
    <a:srgbClr val="008000"/>
    <a:srgbClr val="FFFF00"/>
    <a:srgbClr val="00002E"/>
    <a:srgbClr val="00000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15" autoAdjust="0"/>
    <p:restoredTop sz="94682" autoAdjust="0"/>
  </p:normalViewPr>
  <p:slideViewPr>
    <p:cSldViewPr>
      <p:cViewPr>
        <p:scale>
          <a:sx n="66" d="100"/>
          <a:sy n="66" d="100"/>
        </p:scale>
        <p:origin x="6" y="3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588"/>
    </p:cViewPr>
  </p:sorterViewPr>
  <p:notesViewPr>
    <p:cSldViewPr>
      <p:cViewPr varScale="1">
        <p:scale>
          <a:sx n="57" d="100"/>
          <a:sy n="57" d="100"/>
        </p:scale>
        <p:origin x="-175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226" Type="http://schemas.openxmlformats.org/officeDocument/2006/relationships/tableStyles" Target="tableStyles.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slide" Target="slides/slide178.xml"/><Relationship Id="rId216" Type="http://schemas.openxmlformats.org/officeDocument/2006/relationships/slide" Target="slides/slide213.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92" Type="http://schemas.openxmlformats.org/officeDocument/2006/relationships/slide" Target="slides/slide189.xml"/><Relationship Id="rId206" Type="http://schemas.openxmlformats.org/officeDocument/2006/relationships/slide" Target="slides/slide203.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182" Type="http://schemas.openxmlformats.org/officeDocument/2006/relationships/slide" Target="slides/slide179.xml"/><Relationship Id="rId217" Type="http://schemas.openxmlformats.org/officeDocument/2006/relationships/slide" Target="slides/slide214.xml"/><Relationship Id="rId6" Type="http://schemas.openxmlformats.org/officeDocument/2006/relationships/slide" Target="slides/slide3.xml"/><Relationship Id="rId23" Type="http://schemas.openxmlformats.org/officeDocument/2006/relationships/slide" Target="slides/slide20.xml"/><Relationship Id="rId119" Type="http://schemas.openxmlformats.org/officeDocument/2006/relationships/slide" Target="slides/slide116.xml"/><Relationship Id="rId44" Type="http://schemas.openxmlformats.org/officeDocument/2006/relationships/slide" Target="slides/slide41.xml"/><Relationship Id="rId65" Type="http://schemas.openxmlformats.org/officeDocument/2006/relationships/slide" Target="slides/slide62.xml"/><Relationship Id="rId86" Type="http://schemas.openxmlformats.org/officeDocument/2006/relationships/slide" Target="slides/slide83.xml"/><Relationship Id="rId130" Type="http://schemas.openxmlformats.org/officeDocument/2006/relationships/slide" Target="slides/slide127.xml"/><Relationship Id="rId151" Type="http://schemas.openxmlformats.org/officeDocument/2006/relationships/slide" Target="slides/slide148.xml"/><Relationship Id="rId172" Type="http://schemas.openxmlformats.org/officeDocument/2006/relationships/slide" Target="slides/slide169.xml"/><Relationship Id="rId193" Type="http://schemas.openxmlformats.org/officeDocument/2006/relationships/slide" Target="slides/slide190.xml"/><Relationship Id="rId207" Type="http://schemas.openxmlformats.org/officeDocument/2006/relationships/slide" Target="slides/slide204.xml"/><Relationship Id="rId13" Type="http://schemas.openxmlformats.org/officeDocument/2006/relationships/slide" Target="slides/slide10.xml"/><Relationship Id="rId109" Type="http://schemas.openxmlformats.org/officeDocument/2006/relationships/slide" Target="slides/slide106.xml"/><Relationship Id="rId34" Type="http://schemas.openxmlformats.org/officeDocument/2006/relationships/slide" Target="slides/slide31.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20" Type="http://schemas.openxmlformats.org/officeDocument/2006/relationships/slide" Target="slides/slide117.xml"/><Relationship Id="rId141" Type="http://schemas.openxmlformats.org/officeDocument/2006/relationships/slide" Target="slides/slide138.xml"/><Relationship Id="rId7" Type="http://schemas.openxmlformats.org/officeDocument/2006/relationships/slide" Target="slides/slide4.xml"/><Relationship Id="rId162" Type="http://schemas.openxmlformats.org/officeDocument/2006/relationships/slide" Target="slides/slide159.xml"/><Relationship Id="rId183" Type="http://schemas.openxmlformats.org/officeDocument/2006/relationships/slide" Target="slides/slide180.xml"/><Relationship Id="rId218" Type="http://schemas.openxmlformats.org/officeDocument/2006/relationships/slide" Target="slides/slide215.xml"/><Relationship Id="rId24" Type="http://schemas.openxmlformats.org/officeDocument/2006/relationships/slide" Target="slides/slide21.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31" Type="http://schemas.openxmlformats.org/officeDocument/2006/relationships/slide" Target="slides/slide128.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208" Type="http://schemas.openxmlformats.org/officeDocument/2006/relationships/slide" Target="slides/slide205.xml"/><Relationship Id="rId14" Type="http://schemas.openxmlformats.org/officeDocument/2006/relationships/slide" Target="slides/slide11.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8" Type="http://schemas.openxmlformats.org/officeDocument/2006/relationships/slide" Target="slides/slide5.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219" Type="http://schemas.openxmlformats.org/officeDocument/2006/relationships/slide" Target="slides/slide216.xml"/><Relationship Id="rId3" Type="http://schemas.openxmlformats.org/officeDocument/2006/relationships/slideMaster" Target="slideMasters/slideMaster3.xml"/><Relationship Id="rId214" Type="http://schemas.openxmlformats.org/officeDocument/2006/relationships/slide" Target="slides/slide21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220" Type="http://schemas.openxmlformats.org/officeDocument/2006/relationships/slide" Target="slides/slide217.xml"/><Relationship Id="rId225" Type="http://schemas.openxmlformats.org/officeDocument/2006/relationships/theme" Target="theme/theme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slide" Target="slides/slide212.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notesMaster" Target="notesMasters/notesMaster1.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slide" Target="slides/slide183.xml"/><Relationship Id="rId211" Type="http://schemas.openxmlformats.org/officeDocument/2006/relationships/slide" Target="slides/slide208.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slide" Target="slides/slide173.xml"/><Relationship Id="rId197" Type="http://schemas.openxmlformats.org/officeDocument/2006/relationships/slide" Target="slides/slide194.xml"/><Relationship Id="rId201" Type="http://schemas.openxmlformats.org/officeDocument/2006/relationships/slide" Target="slides/slide198.xml"/><Relationship Id="rId222" Type="http://schemas.openxmlformats.org/officeDocument/2006/relationships/handoutMaster" Target="handoutMasters/handoutMaster1.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87" Type="http://schemas.openxmlformats.org/officeDocument/2006/relationships/slide" Target="slides/slide184.xml"/><Relationship Id="rId1" Type="http://schemas.openxmlformats.org/officeDocument/2006/relationships/slideMaster" Target="slideMasters/slideMaster1.xml"/><Relationship Id="rId212" Type="http://schemas.openxmlformats.org/officeDocument/2006/relationships/slide" Target="slides/slide209.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60" Type="http://schemas.openxmlformats.org/officeDocument/2006/relationships/slide" Target="slides/slide57.xml"/><Relationship Id="rId81" Type="http://schemas.openxmlformats.org/officeDocument/2006/relationships/slide" Target="slides/slide78.xml"/><Relationship Id="rId135" Type="http://schemas.openxmlformats.org/officeDocument/2006/relationships/slide" Target="slides/slide132.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202" Type="http://schemas.openxmlformats.org/officeDocument/2006/relationships/slide" Target="slides/slide199.xml"/><Relationship Id="rId223" Type="http://schemas.openxmlformats.org/officeDocument/2006/relationships/presProps" Target="presProps.xml"/><Relationship Id="rId18" Type="http://schemas.openxmlformats.org/officeDocument/2006/relationships/slide" Target="slides/slide15.xml"/><Relationship Id="rId39" Type="http://schemas.openxmlformats.org/officeDocument/2006/relationships/slide" Target="slides/slide36.xml"/><Relationship Id="rId50" Type="http://schemas.openxmlformats.org/officeDocument/2006/relationships/slide" Target="slides/slide47.xml"/><Relationship Id="rId104" Type="http://schemas.openxmlformats.org/officeDocument/2006/relationships/slide" Target="slides/slide101.xml"/><Relationship Id="rId125" Type="http://schemas.openxmlformats.org/officeDocument/2006/relationships/slide" Target="slides/slide122.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1" Type="http://schemas.openxmlformats.org/officeDocument/2006/relationships/slide" Target="slides/slide68.xml"/><Relationship Id="rId92" Type="http://schemas.openxmlformats.org/officeDocument/2006/relationships/slide" Target="slides/slide89.xml"/><Relationship Id="rId213" Type="http://schemas.openxmlformats.org/officeDocument/2006/relationships/slide" Target="slides/slide210.xml"/><Relationship Id="rId2" Type="http://schemas.openxmlformats.org/officeDocument/2006/relationships/slideMaster" Target="slideMasters/slideMaster2.xml"/><Relationship Id="rId29" Type="http://schemas.openxmlformats.org/officeDocument/2006/relationships/slide" Target="slides/slide26.xml"/><Relationship Id="rId40" Type="http://schemas.openxmlformats.org/officeDocument/2006/relationships/slide" Target="slides/slide37.xml"/><Relationship Id="rId115" Type="http://schemas.openxmlformats.org/officeDocument/2006/relationships/slide" Target="slides/slide112.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99" Type="http://schemas.openxmlformats.org/officeDocument/2006/relationships/slide" Target="slides/slide196.xml"/><Relationship Id="rId203" Type="http://schemas.openxmlformats.org/officeDocument/2006/relationships/slide" Target="slides/slide200.xml"/><Relationship Id="rId19" Type="http://schemas.openxmlformats.org/officeDocument/2006/relationships/slide" Target="slides/slide16.xml"/><Relationship Id="rId224" Type="http://schemas.openxmlformats.org/officeDocument/2006/relationships/viewProps" Target="viewProps.xml"/><Relationship Id="rId30" Type="http://schemas.openxmlformats.org/officeDocument/2006/relationships/slide" Target="slides/slide2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189" Type="http://schemas.openxmlformats.org/officeDocument/2006/relationships/slide" Target="slides/slide18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endParaRPr lang="zh-CN" altLang="en-US"/>
          </a:p>
        </p:txBody>
      </p:sp>
      <p:sp>
        <p:nvSpPr>
          <p:cNvPr id="1126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endParaRPr lang="en-US" altLang="zh-CN"/>
          </a:p>
        </p:txBody>
      </p:sp>
      <p:sp>
        <p:nvSpPr>
          <p:cNvPr id="1126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endParaRPr lang="en-US" altLang="zh-CN"/>
          </a:p>
        </p:txBody>
      </p:sp>
      <p:sp>
        <p:nvSpPr>
          <p:cNvPr id="1126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00E71747-7982-4A7D-917F-54B509C0B16B}" type="slidenum">
              <a:rPr lang="zh-CN" altLang="en-US"/>
              <a:pPr/>
              <a:t>‹#›</a:t>
            </a:fld>
            <a:endParaRPr lang="en-US" altLang="zh-CN"/>
          </a:p>
        </p:txBody>
      </p:sp>
    </p:spTree>
    <p:extLst>
      <p:ext uri="{BB962C8B-B14F-4D97-AF65-F5344CB8AC3E}">
        <p14:creationId xmlns:p14="http://schemas.microsoft.com/office/powerpoint/2010/main" val="30059315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endParaRPr lang="zh-CN" altLang="en-US"/>
          </a:p>
        </p:txBody>
      </p:sp>
      <p:sp>
        <p:nvSpPr>
          <p:cNvPr id="133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endParaRPr lang="en-US" altLang="zh-CN"/>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2176B740-B8C7-4952-A698-7A923313D1EC}" type="slidenum">
              <a:rPr lang="zh-CN" altLang="en-US"/>
              <a:pPr/>
              <a:t>‹#›</a:t>
            </a:fld>
            <a:endParaRPr lang="en-US" altLang="zh-CN"/>
          </a:p>
        </p:txBody>
      </p:sp>
    </p:spTree>
    <p:extLst>
      <p:ext uri="{BB962C8B-B14F-4D97-AF65-F5344CB8AC3E}">
        <p14:creationId xmlns:p14="http://schemas.microsoft.com/office/powerpoint/2010/main" val="75427784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2.jpeg"/></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3.xml"/><Relationship Id="rId1" Type="http://schemas.openxmlformats.org/officeDocument/2006/relationships/audio" Target="../media/audio1.wav"/><Relationship Id="rId4" Type="http://schemas.openxmlformats.org/officeDocument/2006/relationships/image" Target="../media/image2.jpeg"/></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92194" name="Picture 2"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92195" name="Group 3"/>
          <p:cNvGrpSpPr>
            <a:grpSpLocks/>
          </p:cNvGrpSpPr>
          <p:nvPr/>
        </p:nvGrpSpPr>
        <p:grpSpPr bwMode="auto">
          <a:xfrm>
            <a:off x="0" y="38100"/>
            <a:ext cx="647700" cy="6769100"/>
            <a:chOff x="0" y="43"/>
            <a:chExt cx="5760" cy="4229"/>
          </a:xfrm>
        </p:grpSpPr>
        <p:sp>
          <p:nvSpPr>
            <p:cNvPr id="392196"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7"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8"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9"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0"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1"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2"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3"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4"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5"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6"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7"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8"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9"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0"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1"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2"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3"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4"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5"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6"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7"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8"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9"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0"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1"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2"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3"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4"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5"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6"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7"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8"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9"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0"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1"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2"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3"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4"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5"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6"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7"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8"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9"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0"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1"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2"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3"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4"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5"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6"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7"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8"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9"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0"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1"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2"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3"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4"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5"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6"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7"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8"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9"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0"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1"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2"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3"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4"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5"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6"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7"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8"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9"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0"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1"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2"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3"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4"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5"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6"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7"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8"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9"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0"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1"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2"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3"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4"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5"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6"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7"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8"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9"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0"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1"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2"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3"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92298" name="Rectangle 106"/>
          <p:cNvSpPr>
            <a:spLocks noGrp="1" noChangeArrowheads="1"/>
          </p:cNvSpPr>
          <p:nvPr>
            <p:ph type="subTitle" idx="1"/>
          </p:nvPr>
        </p:nvSpPr>
        <p:spPr>
          <a:xfrm>
            <a:off x="1371600" y="3716338"/>
            <a:ext cx="6400800" cy="1922462"/>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392299" name="Rectangle 107"/>
          <p:cNvSpPr>
            <a:spLocks noGrp="1" noChangeArrowheads="1"/>
          </p:cNvSpPr>
          <p:nvPr>
            <p:ph type="ctrTitle"/>
          </p:nvPr>
        </p:nvSpPr>
        <p:spPr>
          <a:xfrm>
            <a:off x="755650" y="1412875"/>
            <a:ext cx="7772400" cy="1944688"/>
          </a:xfrm>
        </p:spPr>
        <p:txBody>
          <a:bodyPr/>
          <a:lstStyle>
            <a:lvl1pPr>
              <a:defRPr/>
            </a:lvl1pPr>
          </a:lstStyle>
          <a:p>
            <a:pPr lvl="0"/>
            <a:r>
              <a:rPr lang="zh-CN" altLang="en-US" noProof="0"/>
              <a:t>单击此处编辑母版标题样式</a:t>
            </a:r>
          </a:p>
        </p:txBody>
      </p:sp>
      <p:pic>
        <p:nvPicPr>
          <p:cNvPr id="392302" name="Picture 110" descr="tongji"/>
          <p:cNvPicPr>
            <a:picLocks noChangeAspect="1" noChangeArrowheads="1"/>
          </p:cNvPicPr>
          <p:nvPr/>
        </p:nvPicPr>
        <p:blipFill>
          <a:blip r:embed="rId4" cstate="print">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29010706"/>
      </p:ext>
    </p:extLst>
  </p:cSld>
  <p:clrMapOvr>
    <a:masterClrMapping/>
  </p:clrMapOvr>
  <p:transition spd="slow">
    <p:random/>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476250"/>
            <a:ext cx="1989138" cy="57610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09625" y="476250"/>
            <a:ext cx="5816600" cy="57610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11592996"/>
      </p:ext>
    </p:extLst>
  </p:cSld>
  <p:clrMapOvr>
    <a:masterClrMapping/>
  </p:clrMapOvr>
  <p:transition spd="slow">
    <p:random/>
    <p:sndAc>
      <p:stSnd>
        <p:snd r:embed="rId1"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文本占位符 2"/>
          <p:cNvSpPr>
            <a:spLocks noGrp="1"/>
          </p:cNvSpPr>
          <p:nvPr>
            <p:ph type="body" sz="half" idx="1"/>
          </p:nvPr>
        </p:nvSpPr>
        <p:spPr>
          <a:xfrm>
            <a:off x="809625" y="1773238"/>
            <a:ext cx="3902075"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864100" y="1773238"/>
            <a:ext cx="3903663" cy="2155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864100" y="4081463"/>
            <a:ext cx="3903663" cy="21558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8409478"/>
      </p:ext>
    </p:extLst>
  </p:cSld>
  <p:clrMapOvr>
    <a:masterClrMapping/>
  </p:clrMapOvr>
  <p:transition spd="slow">
    <p:random/>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文本占位符 2"/>
          <p:cNvSpPr>
            <a:spLocks noGrp="1"/>
          </p:cNvSpPr>
          <p:nvPr>
            <p:ph type="body" sz="half" idx="1"/>
          </p:nvPr>
        </p:nvSpPr>
        <p:spPr>
          <a:xfrm>
            <a:off x="809625" y="1773238"/>
            <a:ext cx="3902075"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91816398"/>
      </p:ext>
    </p:extLst>
  </p:cSld>
  <p:clrMapOvr>
    <a:masterClrMapping/>
  </p:clrMapOvr>
  <p:transition spd="slow">
    <p:random/>
    <p:sndAc>
      <p:stSnd>
        <p:snd r:embed="rId1"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表格占位符 2"/>
          <p:cNvSpPr>
            <a:spLocks noGrp="1"/>
          </p:cNvSpPr>
          <p:nvPr>
            <p:ph type="tbl" idx="1"/>
          </p:nvPr>
        </p:nvSpPr>
        <p:spPr>
          <a:xfrm>
            <a:off x="809625" y="1773238"/>
            <a:ext cx="7958138" cy="4464050"/>
          </a:xfrm>
        </p:spPr>
        <p:txBody>
          <a:bodyPr/>
          <a:lstStyle/>
          <a:p>
            <a:endParaRPr lang="zh-CN" altLang="en-US"/>
          </a:p>
        </p:txBody>
      </p:sp>
    </p:spTree>
    <p:extLst>
      <p:ext uri="{BB962C8B-B14F-4D97-AF65-F5344CB8AC3E}">
        <p14:creationId xmlns:p14="http://schemas.microsoft.com/office/powerpoint/2010/main" val="1127971252"/>
      </p:ext>
    </p:extLst>
  </p:cSld>
  <p:clrMapOvr>
    <a:masterClrMapping/>
  </p:clrMapOvr>
  <p:transition spd="slow">
    <p:random/>
    <p:sndAc>
      <p:stSnd>
        <p:snd r:embed="rId1" name="camera.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
          <p:cNvGrpSpPr>
            <a:grpSpLocks/>
          </p:cNvGrpSpPr>
          <p:nvPr/>
        </p:nvGrpSpPr>
        <p:grpSpPr bwMode="auto">
          <a:xfrm>
            <a:off x="0" y="38100"/>
            <a:ext cx="647700" cy="6769100"/>
            <a:chOff x="0" y="43"/>
            <a:chExt cx="5760" cy="4229"/>
          </a:xfrm>
        </p:grpSpPr>
        <p:sp>
          <p:nvSpPr>
            <p:cNvPr id="6"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2"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3"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4"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5"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6"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7"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8"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9"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0"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1"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2"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3"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4"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5"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6"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7"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8"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9"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0"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1"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2"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3"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4"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5"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6"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7"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8"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9"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0"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1"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2"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3"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4"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5"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6"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7"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8"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9"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0"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1"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2"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3"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4"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5"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6"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7"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8"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9"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0"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1"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2"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3"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4"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5"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6"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7"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8"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9"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0"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1"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2"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3"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4"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5"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6"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7"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8"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9"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0"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1"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2"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3"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4"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5"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6"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7"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8"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9"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0"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1"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2"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3"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4"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5"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6"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7"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8"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9"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0"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1"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2"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grpSp>
      <p:pic>
        <p:nvPicPr>
          <p:cNvPr id="104" name="Picture 110" descr="tongji"/>
          <p:cNvPicPr>
            <a:picLocks noChangeAspect="1" noChangeArrowheads="1"/>
          </p:cNvPicPr>
          <p:nvPr/>
        </p:nvPicPr>
        <p:blipFill>
          <a:blip r:embed="rId4">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298" name="Rectangle 106"/>
          <p:cNvSpPr>
            <a:spLocks noGrp="1" noChangeArrowheads="1"/>
          </p:cNvSpPr>
          <p:nvPr>
            <p:ph type="subTitle" idx="1"/>
          </p:nvPr>
        </p:nvSpPr>
        <p:spPr>
          <a:xfrm>
            <a:off x="1371600" y="3716338"/>
            <a:ext cx="6400800" cy="1922462"/>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392299" name="Rectangle 107"/>
          <p:cNvSpPr>
            <a:spLocks noGrp="1" noChangeArrowheads="1"/>
          </p:cNvSpPr>
          <p:nvPr>
            <p:ph type="ctrTitle"/>
          </p:nvPr>
        </p:nvSpPr>
        <p:spPr>
          <a:xfrm>
            <a:off x="755650" y="1412875"/>
            <a:ext cx="7772400" cy="1944688"/>
          </a:xfrm>
        </p:spPr>
        <p:txBody>
          <a:bodyPr/>
          <a:lstStyle>
            <a:lvl1pPr>
              <a:defRPr/>
            </a:lvl1pPr>
          </a:lstStyle>
          <a:p>
            <a:pPr lvl="0"/>
            <a:r>
              <a:rPr lang="zh-CN" altLang="en-US" noProof="0"/>
              <a:t>单击此处编辑母版标题样式</a:t>
            </a:r>
          </a:p>
        </p:txBody>
      </p:sp>
    </p:spTree>
    <p:extLst>
      <p:ext uri="{BB962C8B-B14F-4D97-AF65-F5344CB8AC3E}">
        <p14:creationId xmlns:p14="http://schemas.microsoft.com/office/powerpoint/2010/main" val="2891758451"/>
      </p:ext>
    </p:extLst>
  </p:cSld>
  <p:clrMapOvr>
    <a:masterClrMapping/>
  </p:clrMapOvr>
  <p:transition spd="slow">
    <p:random/>
    <p:sndAc>
      <p:stSnd>
        <p:snd r:embed="rId1" name="camera.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18928903"/>
      </p:ext>
    </p:extLst>
  </p:cSld>
  <p:clrMapOvr>
    <a:masterClrMapping/>
  </p:clrMapOvr>
  <p:transition spd="slow">
    <p:random/>
    <p:sndAc>
      <p:stSnd>
        <p:snd r:embed="rId1" name="camera.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020376116"/>
      </p:ext>
    </p:extLst>
  </p:cSld>
  <p:clrMapOvr>
    <a:masterClrMapping/>
  </p:clrMapOvr>
  <p:transition spd="slow">
    <p:random/>
    <p:sndAc>
      <p:stSnd>
        <p:snd r:embed="rId1" name="camera.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09625" y="1773238"/>
            <a:ext cx="390207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41236310"/>
      </p:ext>
    </p:extLst>
  </p:cSld>
  <p:clrMapOvr>
    <a:masterClrMapping/>
  </p:clrMapOvr>
  <p:transition spd="slow">
    <p:random/>
    <p:sndAc>
      <p:stSnd>
        <p:snd r:embed="rId1" name="camera.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69062970"/>
      </p:ext>
    </p:extLst>
  </p:cSld>
  <p:clrMapOvr>
    <a:masterClrMapping/>
  </p:clrMapOvr>
  <p:transition spd="slow">
    <p:random/>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71118106"/>
      </p:ext>
    </p:extLst>
  </p:cSld>
  <p:clrMapOvr>
    <a:masterClrMapping/>
  </p:clrMapOvr>
  <p:transition spd="slow">
    <p:random/>
    <p:sndAc>
      <p:stSnd>
        <p:snd r:embed="rId1" name="camera.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078482305"/>
      </p:ext>
    </p:extLst>
  </p:cSld>
  <p:clrMapOvr>
    <a:masterClrMapping/>
  </p:clrMapOvr>
  <p:transition spd="slow">
    <p:random/>
    <p:sndAc>
      <p:stSnd>
        <p:snd r:embed="rId1" name="camera.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4005924"/>
      </p:ext>
    </p:extLst>
  </p:cSld>
  <p:clrMapOvr>
    <a:masterClrMapping/>
  </p:clrMapOvr>
  <p:transition spd="slow">
    <p:random/>
    <p:sndAc>
      <p:stSnd>
        <p:snd r:embed="rId1" name="camera.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633674363"/>
      </p:ext>
    </p:extLst>
  </p:cSld>
  <p:clrMapOvr>
    <a:masterClrMapping/>
  </p:clrMapOvr>
  <p:transition spd="slow">
    <p:random/>
    <p:sndAc>
      <p:stSnd>
        <p:snd r:embed="rId1" name="camera.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22897737"/>
      </p:ext>
    </p:extLst>
  </p:cSld>
  <p:clrMapOvr>
    <a:masterClrMapping/>
  </p:clrMapOvr>
  <p:transition spd="slow">
    <p:random/>
    <p:sndAc>
      <p:stSnd>
        <p:snd r:embed="rId1" name="camera.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07144409"/>
      </p:ext>
    </p:extLst>
  </p:cSld>
  <p:clrMapOvr>
    <a:masterClrMapping/>
  </p:clrMapOvr>
  <p:transition spd="slow">
    <p:random/>
    <p:sndAc>
      <p:stSnd>
        <p:snd r:embed="rId1" name="camera.wav"/>
      </p:stSnd>
    </p:sndAc>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476250"/>
            <a:ext cx="1989138" cy="57610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09625" y="476250"/>
            <a:ext cx="5816600" cy="57610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7775367"/>
      </p:ext>
    </p:extLst>
  </p:cSld>
  <p:clrMapOvr>
    <a:masterClrMapping/>
  </p:clrMapOvr>
  <p:transition spd="slow">
    <p:random/>
    <p:sndAc>
      <p:stSnd>
        <p:snd r:embed="rId1" name="camera.wav"/>
      </p:stSnd>
    </p:sndAc>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文本占位符 2"/>
          <p:cNvSpPr>
            <a:spLocks noGrp="1"/>
          </p:cNvSpPr>
          <p:nvPr>
            <p:ph type="body" sz="half" idx="1"/>
          </p:nvPr>
        </p:nvSpPr>
        <p:spPr>
          <a:xfrm>
            <a:off x="809625" y="1773238"/>
            <a:ext cx="3902075"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72342236"/>
      </p:ext>
    </p:extLst>
  </p:cSld>
  <p:clrMapOvr>
    <a:masterClrMapping/>
  </p:clrMapOvr>
  <p:transition spd="slow">
    <p:random/>
    <p:sndAc>
      <p:stSnd>
        <p:snd r:embed="rId1" name="camera.wav"/>
      </p:stSnd>
    </p:sndAc>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表格占位符 2"/>
          <p:cNvSpPr>
            <a:spLocks noGrp="1"/>
          </p:cNvSpPr>
          <p:nvPr>
            <p:ph type="tbl" idx="1"/>
          </p:nvPr>
        </p:nvSpPr>
        <p:spPr>
          <a:xfrm>
            <a:off x="809625" y="1773238"/>
            <a:ext cx="7958138" cy="4464050"/>
          </a:xfrm>
        </p:spPr>
        <p:txBody>
          <a:bodyPr/>
          <a:lstStyle/>
          <a:p>
            <a:pPr lvl="0"/>
            <a:endParaRPr lang="zh-CN" altLang="en-US" noProof="0"/>
          </a:p>
        </p:txBody>
      </p:sp>
    </p:spTree>
    <p:extLst>
      <p:ext uri="{BB962C8B-B14F-4D97-AF65-F5344CB8AC3E}">
        <p14:creationId xmlns:p14="http://schemas.microsoft.com/office/powerpoint/2010/main" val="1979359396"/>
      </p:ext>
    </p:extLst>
  </p:cSld>
  <p:clrMapOvr>
    <a:masterClrMapping/>
  </p:clrMapOvr>
  <p:transition spd="slow">
    <p:random/>
    <p:sndAc>
      <p:stSnd>
        <p:snd r:embed="rId1" name="camera.wav"/>
      </p:stSnd>
    </p:sndAc>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3"/>
          <p:cNvGrpSpPr>
            <a:grpSpLocks/>
          </p:cNvGrpSpPr>
          <p:nvPr/>
        </p:nvGrpSpPr>
        <p:grpSpPr bwMode="auto">
          <a:xfrm>
            <a:off x="0" y="38100"/>
            <a:ext cx="647700" cy="6769100"/>
            <a:chOff x="0" y="43"/>
            <a:chExt cx="5760" cy="4229"/>
          </a:xfrm>
        </p:grpSpPr>
        <p:sp>
          <p:nvSpPr>
            <p:cNvPr id="6"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2"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3"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4"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5"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6"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7"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8"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9"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0"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1"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2"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3"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4"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5"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6"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7"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8"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29"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0"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1"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2"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3"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4"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5"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6"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7"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8"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39"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0"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1"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2"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3"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4"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5"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6"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7"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8"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49"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0"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1"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2"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3"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4"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5"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6"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7"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8"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59"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0"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1"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2"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3"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4"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5"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6"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7"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8"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69"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0"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1"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2"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3"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4"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5"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6"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7"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8"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79"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0"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1"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2"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3"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4"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5"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6"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7"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8"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89"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0"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1"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2"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3"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4"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5"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6"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7"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8"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99"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0"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1"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2"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grpSp>
      <p:pic>
        <p:nvPicPr>
          <p:cNvPr id="104" name="Picture 110" descr="tongji"/>
          <p:cNvPicPr>
            <a:picLocks noChangeAspect="1" noChangeArrowheads="1"/>
          </p:cNvPicPr>
          <p:nvPr/>
        </p:nvPicPr>
        <p:blipFill>
          <a:blip r:embed="rId4">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2298" name="Rectangle 106"/>
          <p:cNvSpPr>
            <a:spLocks noGrp="1" noChangeArrowheads="1"/>
          </p:cNvSpPr>
          <p:nvPr>
            <p:ph type="subTitle" idx="1"/>
          </p:nvPr>
        </p:nvSpPr>
        <p:spPr>
          <a:xfrm>
            <a:off x="1371600" y="3716338"/>
            <a:ext cx="6400800" cy="1922462"/>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392299" name="Rectangle 107"/>
          <p:cNvSpPr>
            <a:spLocks noGrp="1" noChangeArrowheads="1"/>
          </p:cNvSpPr>
          <p:nvPr>
            <p:ph type="ctrTitle"/>
          </p:nvPr>
        </p:nvSpPr>
        <p:spPr>
          <a:xfrm>
            <a:off x="755650" y="1412875"/>
            <a:ext cx="7772400" cy="1944688"/>
          </a:xfrm>
        </p:spPr>
        <p:txBody>
          <a:bodyPr/>
          <a:lstStyle>
            <a:lvl1pPr>
              <a:defRPr/>
            </a:lvl1pPr>
          </a:lstStyle>
          <a:p>
            <a:pPr lvl="0"/>
            <a:r>
              <a:rPr lang="zh-CN" altLang="en-US" noProof="0"/>
              <a:t>单击此处编辑母版标题样式</a:t>
            </a:r>
          </a:p>
        </p:txBody>
      </p:sp>
    </p:spTree>
    <p:extLst>
      <p:ext uri="{BB962C8B-B14F-4D97-AF65-F5344CB8AC3E}">
        <p14:creationId xmlns:p14="http://schemas.microsoft.com/office/powerpoint/2010/main" val="2569625448"/>
      </p:ext>
    </p:extLst>
  </p:cSld>
  <p:clrMapOvr>
    <a:masterClrMapping/>
  </p:clrMapOvr>
  <p:transition spd="slow">
    <p:random/>
    <p:sndAc>
      <p:stSnd>
        <p:snd r:embed="rId1" name="camera.wav"/>
      </p:stSnd>
    </p:sndAc>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80968954"/>
      </p:ext>
    </p:extLst>
  </p:cSld>
  <p:clrMapOvr>
    <a:masterClrMapping/>
  </p:clrMapOvr>
  <p:transition spd="slow">
    <p:random/>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701918048"/>
      </p:ext>
    </p:extLst>
  </p:cSld>
  <p:clrMapOvr>
    <a:masterClrMapping/>
  </p:clrMapOvr>
  <p:transition spd="slow">
    <p:random/>
    <p:sndAc>
      <p:stSnd>
        <p:snd r:embed="rId1" name="camera.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558294401"/>
      </p:ext>
    </p:extLst>
  </p:cSld>
  <p:clrMapOvr>
    <a:masterClrMapping/>
  </p:clrMapOvr>
  <p:transition spd="slow">
    <p:random/>
    <p:sndAc>
      <p:stSnd>
        <p:snd r:embed="rId1" name="camera.wav"/>
      </p:stSnd>
    </p:sndAc>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09625" y="1773238"/>
            <a:ext cx="390207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7705858"/>
      </p:ext>
    </p:extLst>
  </p:cSld>
  <p:clrMapOvr>
    <a:masterClrMapping/>
  </p:clrMapOvr>
  <p:transition spd="slow">
    <p:random/>
    <p:sndAc>
      <p:stSnd>
        <p:snd r:embed="rId1" name="camera.wav"/>
      </p:stSnd>
    </p:sndAc>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85440438"/>
      </p:ext>
    </p:extLst>
  </p:cSld>
  <p:clrMapOvr>
    <a:masterClrMapping/>
  </p:clrMapOvr>
  <p:transition spd="slow">
    <p:random/>
    <p:sndAc>
      <p:stSnd>
        <p:snd r:embed="rId1" name="camera.wav"/>
      </p:stSnd>
    </p:sndAc>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247485894"/>
      </p:ext>
    </p:extLst>
  </p:cSld>
  <p:clrMapOvr>
    <a:masterClrMapping/>
  </p:clrMapOvr>
  <p:transition spd="slow">
    <p:random/>
    <p:sndAc>
      <p:stSnd>
        <p:snd r:embed="rId1" name="camera.wav"/>
      </p:stSnd>
    </p:sndAc>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892530"/>
      </p:ext>
    </p:extLst>
  </p:cSld>
  <p:clrMapOvr>
    <a:masterClrMapping/>
  </p:clrMapOvr>
  <p:transition spd="slow">
    <p:random/>
    <p:sndAc>
      <p:stSnd>
        <p:snd r:embed="rId1" name="camera.wav"/>
      </p:stSnd>
    </p:sndAc>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56008319"/>
      </p:ext>
    </p:extLst>
  </p:cSld>
  <p:clrMapOvr>
    <a:masterClrMapping/>
  </p:clrMapOvr>
  <p:transition spd="slow">
    <p:random/>
    <p:sndAc>
      <p:stSnd>
        <p:snd r:embed="rId1" name="camera.wav"/>
      </p:stSnd>
    </p:sndAc>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1804226"/>
      </p:ext>
    </p:extLst>
  </p:cSld>
  <p:clrMapOvr>
    <a:masterClrMapping/>
  </p:clrMapOvr>
  <p:transition spd="slow">
    <p:random/>
    <p:sndAc>
      <p:stSnd>
        <p:snd r:embed="rId1" name="camera.wav"/>
      </p:stSnd>
    </p:sndAc>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04194413"/>
      </p:ext>
    </p:extLst>
  </p:cSld>
  <p:clrMapOvr>
    <a:masterClrMapping/>
  </p:clrMapOvr>
  <p:transition spd="slow">
    <p:random/>
    <p:sndAc>
      <p:stSnd>
        <p:snd r:embed="rId1" name="camera.wav"/>
      </p:stSnd>
    </p:sndAc>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476250"/>
            <a:ext cx="1989138" cy="57610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09625" y="476250"/>
            <a:ext cx="5816600" cy="57610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3143936"/>
      </p:ext>
    </p:extLst>
  </p:cSld>
  <p:clrMapOvr>
    <a:masterClrMapping/>
  </p:clrMapOvr>
  <p:transition spd="slow">
    <p:random/>
    <p:sndAc>
      <p:stSnd>
        <p:snd r:embed="rId1" name="camera.wav"/>
      </p:stSnd>
    </p:sndAc>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文本占位符 2"/>
          <p:cNvSpPr>
            <a:spLocks noGrp="1"/>
          </p:cNvSpPr>
          <p:nvPr>
            <p:ph type="body" sz="half" idx="1"/>
          </p:nvPr>
        </p:nvSpPr>
        <p:spPr>
          <a:xfrm>
            <a:off x="809625" y="1773238"/>
            <a:ext cx="3902075"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35825711"/>
      </p:ext>
    </p:extLst>
  </p:cSld>
  <p:clrMapOvr>
    <a:masterClrMapping/>
  </p:clrMapOvr>
  <p:transition spd="slow">
    <p:random/>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09625" y="1773238"/>
            <a:ext cx="390207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864100" y="1773238"/>
            <a:ext cx="390366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50963492"/>
      </p:ext>
    </p:extLst>
  </p:cSld>
  <p:clrMapOvr>
    <a:masterClrMapping/>
  </p:clrMapOvr>
  <p:transition spd="slow">
    <p:random/>
    <p:sndAc>
      <p:stSnd>
        <p:snd r:embed="rId1" name="camera.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a:t>单击此处编辑母版标题样式</a:t>
            </a:r>
          </a:p>
        </p:txBody>
      </p:sp>
      <p:sp>
        <p:nvSpPr>
          <p:cNvPr id="3" name="表格占位符 2"/>
          <p:cNvSpPr>
            <a:spLocks noGrp="1"/>
          </p:cNvSpPr>
          <p:nvPr>
            <p:ph type="tbl" idx="1"/>
          </p:nvPr>
        </p:nvSpPr>
        <p:spPr>
          <a:xfrm>
            <a:off x="809625" y="1773238"/>
            <a:ext cx="7958138" cy="4464050"/>
          </a:xfrm>
        </p:spPr>
        <p:txBody>
          <a:bodyPr/>
          <a:lstStyle/>
          <a:p>
            <a:pPr lvl="0"/>
            <a:endParaRPr lang="zh-CN" altLang="en-US" noProof="0"/>
          </a:p>
        </p:txBody>
      </p:sp>
    </p:spTree>
    <p:extLst>
      <p:ext uri="{BB962C8B-B14F-4D97-AF65-F5344CB8AC3E}">
        <p14:creationId xmlns:p14="http://schemas.microsoft.com/office/powerpoint/2010/main" val="669372241"/>
      </p:ext>
    </p:extLst>
  </p:cSld>
  <p:clrMapOvr>
    <a:masterClrMapping/>
  </p:clrMapOvr>
  <p:transition spd="slow">
    <p:random/>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32996246"/>
      </p:ext>
    </p:extLst>
  </p:cSld>
  <p:clrMapOvr>
    <a:masterClrMapping/>
  </p:clrMapOvr>
  <p:transition spd="slow">
    <p:random/>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567314973"/>
      </p:ext>
    </p:extLst>
  </p:cSld>
  <p:clrMapOvr>
    <a:masterClrMapping/>
  </p:clrMapOvr>
  <p:transition spd="slow">
    <p:random/>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527010"/>
      </p:ext>
    </p:extLst>
  </p:cSld>
  <p:clrMapOvr>
    <a:masterClrMapping/>
  </p:clrMapOvr>
  <p:transition spd="slow">
    <p:random/>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128333575"/>
      </p:ext>
    </p:extLst>
  </p:cSld>
  <p:clrMapOvr>
    <a:masterClrMapping/>
  </p:clrMapOvr>
  <p:transition spd="slow">
    <p:random/>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98745214"/>
      </p:ext>
    </p:extLst>
  </p:cSld>
  <p:clrMapOvr>
    <a:masterClrMapping/>
  </p:clrMapOvr>
  <p:transition spd="slow">
    <p:random/>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audio" Target="../media/audio1.wav"/><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audio" Target="../media/audio1.wav"/><Relationship Id="rId10" Type="http://schemas.openxmlformats.org/officeDocument/2006/relationships/slideLayout" Target="../slideLayouts/slideLayout24.xml"/><Relationship Id="rId19" Type="http://schemas.openxmlformats.org/officeDocument/2006/relationships/image" Target="../media/image4.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image" Target="../media/image3.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image" Target="../media/image2.jpeg"/><Relationship Id="rId2" Type="http://schemas.openxmlformats.org/officeDocument/2006/relationships/slideLayout" Target="../slideLayouts/slideLayout29.xml"/><Relationship Id="rId16" Type="http://schemas.openxmlformats.org/officeDocument/2006/relationships/image" Target="../media/image1.jpe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audio" Target="../media/audio1.wav"/><Relationship Id="rId10" Type="http://schemas.openxmlformats.org/officeDocument/2006/relationships/slideLayout" Target="../slideLayouts/slideLayout37.xml"/><Relationship Id="rId19" Type="http://schemas.openxmlformats.org/officeDocument/2006/relationships/image" Target="../media/image4.png"/><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284" name="Picture 116" descr="图片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7171" name="Group 3"/>
          <p:cNvGrpSpPr>
            <a:grpSpLocks/>
          </p:cNvGrpSpPr>
          <p:nvPr/>
        </p:nvGrpSpPr>
        <p:grpSpPr bwMode="auto">
          <a:xfrm>
            <a:off x="0" y="38100"/>
            <a:ext cx="647700" cy="6769100"/>
            <a:chOff x="0" y="43"/>
            <a:chExt cx="5760" cy="4229"/>
          </a:xfrm>
        </p:grpSpPr>
        <p:sp>
          <p:nvSpPr>
            <p:cNvPr id="7172"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3"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4"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5"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6"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7"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8"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9"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0"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1"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2"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3"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4"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6"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8"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9"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0"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1"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2"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3"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4"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5"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6"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0"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4"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8"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2"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6"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0"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4"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8"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2"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6"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0"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4"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8"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9"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0"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1"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2"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3"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4"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5"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6"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7"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8"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9"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0"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1"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2"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3"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4"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5"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6"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7"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8"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9"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271" name="Rectangle 103"/>
          <p:cNvSpPr>
            <a:spLocks noChangeArrowheads="1"/>
          </p:cNvSpPr>
          <p:nvPr/>
        </p:nvSpPr>
        <p:spPr bwMode="auto">
          <a:xfrm>
            <a:off x="884238" y="257175"/>
            <a:ext cx="496887" cy="13716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 name="Rectangle 104"/>
          <p:cNvSpPr>
            <a:spLocks noChangeArrowheads="1"/>
          </p:cNvSpPr>
          <p:nvPr/>
        </p:nvSpPr>
        <p:spPr bwMode="auto">
          <a:xfrm>
            <a:off x="635000" y="388938"/>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3" name="Rectangle 105"/>
          <p:cNvSpPr>
            <a:spLocks noChangeArrowheads="1"/>
          </p:cNvSpPr>
          <p:nvPr/>
        </p:nvSpPr>
        <p:spPr bwMode="auto">
          <a:xfrm>
            <a:off x="7308850" y="1341438"/>
            <a:ext cx="1474788" cy="33813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 name="Rectangle 106"/>
          <p:cNvSpPr>
            <a:spLocks noChangeArrowheads="1"/>
          </p:cNvSpPr>
          <p:nvPr/>
        </p:nvSpPr>
        <p:spPr bwMode="auto">
          <a:xfrm>
            <a:off x="3276600" y="14843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 name="Rectangle 107"/>
          <p:cNvSpPr>
            <a:spLocks noGrp="1" noChangeArrowheads="1"/>
          </p:cNvSpPr>
          <p:nvPr>
            <p:ph type="body" idx="1"/>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279" name="Rectangle 111"/>
          <p:cNvSpPr>
            <a:spLocks noGrp="1" noChangeArrowheads="1"/>
          </p:cNvSpPr>
          <p:nvPr>
            <p:ph type="title"/>
          </p:nvPr>
        </p:nvSpPr>
        <p:spPr bwMode="auto">
          <a:xfrm>
            <a:off x="1403350" y="476250"/>
            <a:ext cx="5867400" cy="1008063"/>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7281" name="Rectangle 113"/>
          <p:cNvSpPr>
            <a:spLocks noChangeArrowheads="1"/>
          </p:cNvSpPr>
          <p:nvPr/>
        </p:nvSpPr>
        <p:spPr bwMode="auto">
          <a:xfrm>
            <a:off x="685800" y="6315075"/>
            <a:ext cx="3525838"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pPr>
            <a:r>
              <a:rPr lang="zh-CN" altLang="en-US" sz="1200" dirty="0">
                <a:solidFill>
                  <a:srgbClr val="000000"/>
                </a:solidFill>
                <a:latin typeface="Arial" pitchFamily="34" charset="0"/>
              </a:rPr>
              <a:t>《</a:t>
            </a:r>
            <a:r>
              <a:rPr lang="en-US" altLang="zh-CN" sz="1200" dirty="0">
                <a:solidFill>
                  <a:srgbClr val="000000"/>
                </a:solidFill>
                <a:latin typeface="Arial" pitchFamily="34" charset="0"/>
              </a:rPr>
              <a:t>Computer Networks》V6     </a:t>
            </a:r>
            <a:r>
              <a:rPr lang="zh-CN" altLang="en-US" sz="1200" dirty="0">
                <a:solidFill>
                  <a:srgbClr val="000000"/>
                </a:solidFill>
                <a:latin typeface="Arial" pitchFamily="34" charset="0"/>
              </a:rPr>
              <a:t>（</a:t>
            </a:r>
            <a:fld id="{149FB0DC-E661-420C-878E-FE02685082AF}" type="slidenum">
              <a:rPr lang="zh-CN" altLang="en-US" sz="1200">
                <a:solidFill>
                  <a:srgbClr val="000000"/>
                </a:solidFill>
                <a:latin typeface="Arial" pitchFamily="34" charset="0"/>
              </a:rPr>
              <a:pPr>
                <a:lnSpc>
                  <a:spcPct val="85000"/>
                </a:lnSpc>
                <a:buClrTx/>
                <a:buFontTx/>
                <a:buNone/>
              </a:pPr>
              <a:t>‹#›</a:t>
            </a:fld>
            <a:r>
              <a:rPr lang="en-US" altLang="zh-CN" sz="1200" dirty="0">
                <a:solidFill>
                  <a:srgbClr val="000000"/>
                </a:solidFill>
                <a:latin typeface="Arial" pitchFamily="34" charset="0"/>
              </a:rPr>
              <a:t>/216</a:t>
            </a:r>
            <a:r>
              <a:rPr lang="zh-CN" altLang="en-US" sz="1200" dirty="0">
                <a:solidFill>
                  <a:srgbClr val="000000"/>
                </a:solidFill>
                <a:latin typeface="Arial" pitchFamily="34" charset="0"/>
              </a:rPr>
              <a:t>）</a:t>
            </a:r>
          </a:p>
        </p:txBody>
      </p:sp>
      <p:sp>
        <p:nvSpPr>
          <p:cNvPr id="7282" name="Rectangle 114"/>
          <p:cNvSpPr>
            <a:spLocks noChangeArrowheads="1"/>
          </p:cNvSpPr>
          <p:nvPr/>
        </p:nvSpPr>
        <p:spPr bwMode="auto">
          <a:xfrm>
            <a:off x="6588224" y="6315075"/>
            <a:ext cx="2555776"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pPr>
            <a:r>
              <a:rPr lang="zh-CN" altLang="en-US" sz="1200" dirty="0">
                <a:solidFill>
                  <a:srgbClr val="000000"/>
                </a:solidFill>
              </a:rPr>
              <a:t>同济大学.计算机科学与技术学院</a:t>
            </a:r>
          </a:p>
        </p:txBody>
      </p:sp>
      <p:pic>
        <p:nvPicPr>
          <p:cNvPr id="7287" name="Picture 119" descr="tongji"/>
          <p:cNvPicPr>
            <a:picLocks noChangeAspect="1" noChangeArrowheads="1"/>
          </p:cNvPicPr>
          <p:nvPr/>
        </p:nvPicPr>
        <p:blipFill>
          <a:blip r:embed="rId18" cstate="print">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Lst>
  <p:transition spd="slow">
    <p:random/>
    <p:sndAc>
      <p:stSnd>
        <p:snd r:embed="rId16" name="camera.wav"/>
      </p:stSnd>
    </p:sndAc>
  </p:transition>
  <p:txStyles>
    <p:titleStyle>
      <a:lvl1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mj-lt"/>
          <a:ea typeface="+mj-ea"/>
          <a:cs typeface="+mj-cs"/>
        </a:defRPr>
      </a:lvl1pPr>
      <a:lvl2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2pPr>
      <a:lvl3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3pPr>
      <a:lvl4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4pPr>
      <a:lvl5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5pPr>
      <a:lvl6pPr marL="4572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6pPr>
      <a:lvl7pPr marL="9144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7pPr>
      <a:lvl8pPr marL="13716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8pPr>
      <a:lvl9pPr marL="18288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pitchFamily="34" charset="0"/>
          <a:ea typeface="隶书" pitchFamily="49" charset="-122"/>
        </a:defRPr>
      </a:lvl9pPr>
    </p:titleStyle>
    <p:bodyStyle>
      <a:lvl1pPr marL="444500" indent="-444500" algn="l" rtl="0" fontAlgn="base">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fontAlgn="base">
        <a:spcBef>
          <a:spcPct val="20000"/>
        </a:spcBef>
        <a:spcAft>
          <a:spcPct val="0"/>
        </a:spcAft>
        <a:buClr>
          <a:schemeClr val="accent2"/>
        </a:buClr>
        <a:buSzPct val="55000"/>
        <a:buFont typeface="Wingdings" pitchFamily="2" charset="2"/>
        <a:buBlip>
          <a:blip r:embed="rId19"/>
        </a:buBlip>
        <a:defRPr kumimoji="1" sz="2800" b="1">
          <a:solidFill>
            <a:srgbClr val="000000"/>
          </a:solidFill>
          <a:latin typeface="+mn-lt"/>
          <a:ea typeface="+mn-ea"/>
        </a:defRPr>
      </a:lvl2pPr>
      <a:lvl3pPr marL="1317625" indent="-228600" algn="l" rtl="0" fontAlgn="base">
        <a:spcBef>
          <a:spcPct val="20000"/>
        </a:spcBef>
        <a:spcAft>
          <a:spcPct val="0"/>
        </a:spcAft>
        <a:buClr>
          <a:schemeClr val="accent2"/>
        </a:buClr>
        <a:buSzPct val="65000"/>
        <a:buFont typeface="Wingdings" pitchFamily="2" charset="2"/>
        <a:buBlip>
          <a:blip r:embed="rId20"/>
        </a:buBlip>
        <a:defRPr kumimoji="1" sz="2400" b="1">
          <a:solidFill>
            <a:srgbClr val="000000"/>
          </a:solidFill>
          <a:latin typeface="+mn-lt"/>
          <a:ea typeface="+mn-ea"/>
        </a:defRPr>
      </a:lvl3pPr>
      <a:lvl4pPr marL="1725613" indent="-228600" algn="l" rtl="0" fontAlgn="base">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6" descr="图片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7" name="Group 3"/>
          <p:cNvGrpSpPr>
            <a:grpSpLocks/>
          </p:cNvGrpSpPr>
          <p:nvPr/>
        </p:nvGrpSpPr>
        <p:grpSpPr bwMode="auto">
          <a:xfrm>
            <a:off x="0" y="38100"/>
            <a:ext cx="647700" cy="6769100"/>
            <a:chOff x="0" y="43"/>
            <a:chExt cx="5760" cy="4229"/>
          </a:xfrm>
        </p:grpSpPr>
        <p:sp>
          <p:nvSpPr>
            <p:cNvPr id="1037"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8"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9"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0"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1"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2"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3"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4"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5"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6"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7"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8"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9"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0"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1"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2"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3"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4"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5"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6"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7"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8"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9"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0"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1"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2"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3"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4"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5"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6"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7"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8"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9"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0"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1"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2"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3"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4"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5"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6"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7"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8"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9"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0"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1"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2"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3"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4"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5"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6"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7"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8"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9"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0"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1"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2"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3"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4"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5"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6"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7"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8"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9"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0"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1"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2"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3"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4"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5"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6"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7"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8"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9"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0"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1"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2"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3"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4"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5"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6"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7"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8"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9"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0"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1"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2"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3"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4"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5"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6"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7"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8"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9"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0"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1"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2"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3"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4"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grpSp>
      <p:sp>
        <p:nvSpPr>
          <p:cNvPr id="1028" name="Rectangle 103"/>
          <p:cNvSpPr>
            <a:spLocks noChangeArrowheads="1"/>
          </p:cNvSpPr>
          <p:nvPr/>
        </p:nvSpPr>
        <p:spPr bwMode="auto">
          <a:xfrm>
            <a:off x="884238" y="257175"/>
            <a:ext cx="496887" cy="13716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29" name="Rectangle 104"/>
          <p:cNvSpPr>
            <a:spLocks noChangeArrowheads="1"/>
          </p:cNvSpPr>
          <p:nvPr/>
        </p:nvSpPr>
        <p:spPr bwMode="auto">
          <a:xfrm>
            <a:off x="635000" y="388938"/>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0" name="Rectangle 105"/>
          <p:cNvSpPr>
            <a:spLocks noChangeArrowheads="1"/>
          </p:cNvSpPr>
          <p:nvPr/>
        </p:nvSpPr>
        <p:spPr bwMode="auto">
          <a:xfrm>
            <a:off x="7308850" y="1341438"/>
            <a:ext cx="1474788" cy="33813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1" name="Rectangle 106"/>
          <p:cNvSpPr>
            <a:spLocks noChangeArrowheads="1"/>
          </p:cNvSpPr>
          <p:nvPr/>
        </p:nvSpPr>
        <p:spPr bwMode="auto">
          <a:xfrm>
            <a:off x="3276600" y="14843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2" name="Rectangle 107"/>
          <p:cNvSpPr>
            <a:spLocks noGrp="1" noChangeArrowheads="1"/>
          </p:cNvSpPr>
          <p:nvPr>
            <p:ph type="body" idx="1"/>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279" name="Rectangle 111"/>
          <p:cNvSpPr>
            <a:spLocks noGrp="1" noChangeArrowheads="1"/>
          </p:cNvSpPr>
          <p:nvPr>
            <p:ph type="title"/>
          </p:nvPr>
        </p:nvSpPr>
        <p:spPr bwMode="auto">
          <a:xfrm>
            <a:off x="1403350" y="476250"/>
            <a:ext cx="5867400" cy="1008063"/>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7281" name="Rectangle 113"/>
          <p:cNvSpPr>
            <a:spLocks noChangeArrowheads="1"/>
          </p:cNvSpPr>
          <p:nvPr/>
        </p:nvSpPr>
        <p:spPr bwMode="auto">
          <a:xfrm>
            <a:off x="685800" y="6315075"/>
            <a:ext cx="3525838"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dirty="0">
                <a:solidFill>
                  <a:srgbClr val="000000"/>
                </a:solidFill>
                <a:latin typeface="Arial" charset="0"/>
              </a:rPr>
              <a:t>《</a:t>
            </a:r>
            <a:r>
              <a:rPr lang="en-US" altLang="zh-CN" sz="1200" dirty="0">
                <a:solidFill>
                  <a:srgbClr val="000000"/>
                </a:solidFill>
                <a:latin typeface="Arial" charset="0"/>
              </a:rPr>
              <a:t>Computer Networks》V5     </a:t>
            </a:r>
            <a:r>
              <a:rPr lang="zh-CN" altLang="en-US" sz="1200" dirty="0">
                <a:solidFill>
                  <a:srgbClr val="000000"/>
                </a:solidFill>
                <a:latin typeface="Arial" charset="0"/>
              </a:rPr>
              <a:t>（</a:t>
            </a:r>
            <a:fld id="{55F1AE72-871D-4446-9D9C-27D0B25E7341}" type="slidenum">
              <a:rPr lang="zh-CN" altLang="en-US" sz="1200" smtClean="0">
                <a:solidFill>
                  <a:srgbClr val="000000"/>
                </a:solidFill>
                <a:latin typeface="Arial" charset="0"/>
              </a:rPr>
              <a:pPr>
                <a:lnSpc>
                  <a:spcPct val="85000"/>
                </a:lnSpc>
                <a:buClrTx/>
                <a:buFontTx/>
                <a:buNone/>
                <a:defRPr/>
              </a:pPr>
              <a:t>‹#›</a:t>
            </a:fld>
            <a:r>
              <a:rPr lang="en-US" altLang="zh-CN" sz="1200" dirty="0">
                <a:solidFill>
                  <a:srgbClr val="000000"/>
                </a:solidFill>
                <a:latin typeface="Arial" charset="0"/>
              </a:rPr>
              <a:t>/186</a:t>
            </a:r>
            <a:r>
              <a:rPr lang="zh-CN" altLang="en-US" sz="1200" dirty="0">
                <a:solidFill>
                  <a:srgbClr val="000000"/>
                </a:solidFill>
                <a:latin typeface="Arial" charset="0"/>
              </a:rPr>
              <a:t>）</a:t>
            </a:r>
          </a:p>
        </p:txBody>
      </p:sp>
      <p:sp>
        <p:nvSpPr>
          <p:cNvPr id="7282" name="Rectangle 114"/>
          <p:cNvSpPr>
            <a:spLocks noChangeArrowheads="1"/>
          </p:cNvSpPr>
          <p:nvPr/>
        </p:nvSpPr>
        <p:spPr bwMode="auto">
          <a:xfrm>
            <a:off x="5334000" y="6315075"/>
            <a:ext cx="3810000"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a:solidFill>
                  <a:srgbClr val="000000"/>
                </a:solidFill>
              </a:rPr>
              <a:t>同济大学.电子与信息工程学院.计算机科学与工程系</a:t>
            </a:r>
          </a:p>
        </p:txBody>
      </p:sp>
      <p:pic>
        <p:nvPicPr>
          <p:cNvPr id="1036" name="Picture 119" descr="tongji"/>
          <p:cNvPicPr>
            <a:picLocks noChangeAspect="1" noChangeArrowheads="1"/>
          </p:cNvPicPr>
          <p:nvPr/>
        </p:nvPicPr>
        <p:blipFill>
          <a:blip r:embed="rId17">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151031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transition spd="slow">
    <p:random/>
    <p:sndAc>
      <p:stSnd>
        <p:snd r:embed="rId15" name="camera.wav"/>
      </p:stSnd>
    </p:sndAc>
  </p:transition>
  <p:txStyles>
    <p:titleStyle>
      <a:lvl1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mj-lt"/>
          <a:ea typeface="+mj-ea"/>
          <a:cs typeface="+mj-cs"/>
        </a:defRPr>
      </a:lvl1pPr>
      <a:lvl2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2pPr>
      <a:lvl3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3pPr>
      <a:lvl4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4pPr>
      <a:lvl5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5pPr>
      <a:lvl6pPr marL="4572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6pPr>
      <a:lvl7pPr marL="9144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7pPr>
      <a:lvl8pPr marL="13716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8pPr>
      <a:lvl9pPr marL="18288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9pPr>
    </p:titleStyle>
    <p:bodyStyle>
      <a:lvl1pPr marL="444500" indent="-444500" algn="l" rtl="0" eaLnBrk="0" fontAlgn="base" hangingPunct="0">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eaLnBrk="0" fontAlgn="base" hangingPunct="0">
        <a:spcBef>
          <a:spcPct val="20000"/>
        </a:spcBef>
        <a:spcAft>
          <a:spcPct val="0"/>
        </a:spcAft>
        <a:buClr>
          <a:schemeClr val="accent2"/>
        </a:buClr>
        <a:buSzPct val="55000"/>
        <a:buFont typeface="Wingdings" pitchFamily="2" charset="2"/>
        <a:buBlip>
          <a:blip r:embed="rId18"/>
        </a:buBlip>
        <a:defRPr kumimoji="1" sz="2800" b="1">
          <a:solidFill>
            <a:srgbClr val="000000"/>
          </a:solidFill>
          <a:latin typeface="+mn-lt"/>
          <a:ea typeface="+mn-ea"/>
        </a:defRPr>
      </a:lvl2pPr>
      <a:lvl3pPr marL="1317625" indent="-228600" algn="l" rtl="0" eaLnBrk="0" fontAlgn="base" hangingPunct="0">
        <a:spcBef>
          <a:spcPct val="20000"/>
        </a:spcBef>
        <a:spcAft>
          <a:spcPct val="0"/>
        </a:spcAft>
        <a:buClr>
          <a:schemeClr val="accent2"/>
        </a:buClr>
        <a:buSzPct val="65000"/>
        <a:buFont typeface="Wingdings" pitchFamily="2" charset="2"/>
        <a:buBlip>
          <a:blip r:embed="rId19"/>
        </a:buBlip>
        <a:defRPr kumimoji="1" sz="2400" b="1">
          <a:solidFill>
            <a:srgbClr val="000000"/>
          </a:solidFill>
          <a:latin typeface="+mn-lt"/>
          <a:ea typeface="+mn-ea"/>
        </a:defRPr>
      </a:lvl3pPr>
      <a:lvl4pPr marL="1725613" indent="-228600" algn="l" rtl="0" eaLnBrk="0" fontAlgn="base" hangingPunct="0">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6" descr="图片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7" name="Group 3"/>
          <p:cNvGrpSpPr>
            <a:grpSpLocks/>
          </p:cNvGrpSpPr>
          <p:nvPr/>
        </p:nvGrpSpPr>
        <p:grpSpPr bwMode="auto">
          <a:xfrm>
            <a:off x="0" y="38100"/>
            <a:ext cx="647700" cy="6769100"/>
            <a:chOff x="0" y="43"/>
            <a:chExt cx="5760" cy="4229"/>
          </a:xfrm>
        </p:grpSpPr>
        <p:sp>
          <p:nvSpPr>
            <p:cNvPr id="1037"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8"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39"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0"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1"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2"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3"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4"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5"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6"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7"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8"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49"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0"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1"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2"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3"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4"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5"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6"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7"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8"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59"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0"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1"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2"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3"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4"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5"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6"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7"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8"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69"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0"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1"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2"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3"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4"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5"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6"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7"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8"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79"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0"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1"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2"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3"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4"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5"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6"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7"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8"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89"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0"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1"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2"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3"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4"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5"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6"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7"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8"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099"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0"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1"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2"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3"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4"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5"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6"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7"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8"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09"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0"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1"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2"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3"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4"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5"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6"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7"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8"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19"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0"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1"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2"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3"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4"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5"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6"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7"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8"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29"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0"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1"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2"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3"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sp>
          <p:nvSpPr>
            <p:cNvPr id="1134"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Clr>
                  <a:srgbClr val="003366"/>
                </a:buClr>
              </a:pPr>
              <a:endParaRPr lang="zh-CN" altLang="en-US">
                <a:solidFill>
                  <a:srgbClr val="000000"/>
                </a:solidFill>
              </a:endParaRPr>
            </a:p>
          </p:txBody>
        </p:sp>
      </p:grpSp>
      <p:sp>
        <p:nvSpPr>
          <p:cNvPr id="1028" name="Rectangle 103"/>
          <p:cNvSpPr>
            <a:spLocks noChangeArrowheads="1"/>
          </p:cNvSpPr>
          <p:nvPr/>
        </p:nvSpPr>
        <p:spPr bwMode="auto">
          <a:xfrm>
            <a:off x="884238" y="257175"/>
            <a:ext cx="496887" cy="13716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29" name="Rectangle 104"/>
          <p:cNvSpPr>
            <a:spLocks noChangeArrowheads="1"/>
          </p:cNvSpPr>
          <p:nvPr/>
        </p:nvSpPr>
        <p:spPr bwMode="auto">
          <a:xfrm>
            <a:off x="635000" y="388938"/>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0" name="Rectangle 105"/>
          <p:cNvSpPr>
            <a:spLocks noChangeArrowheads="1"/>
          </p:cNvSpPr>
          <p:nvPr/>
        </p:nvSpPr>
        <p:spPr bwMode="auto">
          <a:xfrm>
            <a:off x="7308850" y="1341438"/>
            <a:ext cx="1474788" cy="33813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1" name="Rectangle 106"/>
          <p:cNvSpPr>
            <a:spLocks noChangeArrowheads="1"/>
          </p:cNvSpPr>
          <p:nvPr/>
        </p:nvSpPr>
        <p:spPr bwMode="auto">
          <a:xfrm>
            <a:off x="3276600" y="14843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sz="2800">
                <a:solidFill>
                  <a:schemeClr val="tx1"/>
                </a:solidFill>
                <a:latin typeface="Times New Roman" pitchFamily="18" charset="0"/>
                <a:ea typeface="宋体" pitchFamily="2" charset="-122"/>
              </a:defRPr>
            </a:lvl1pPr>
            <a:lvl2pPr marL="742950" indent="-285750" eaLnBrk="0" hangingPunct="0">
              <a:defRPr kumimoji="1" sz="2800">
                <a:solidFill>
                  <a:schemeClr val="tx1"/>
                </a:solidFill>
                <a:latin typeface="Times New Roman" pitchFamily="18" charset="0"/>
                <a:ea typeface="宋体" pitchFamily="2" charset="-122"/>
              </a:defRPr>
            </a:lvl2pPr>
            <a:lvl3pPr marL="1143000" indent="-228600" eaLnBrk="0" hangingPunct="0">
              <a:defRPr kumimoji="1" sz="2800">
                <a:solidFill>
                  <a:schemeClr val="tx1"/>
                </a:solidFill>
                <a:latin typeface="Times New Roman" pitchFamily="18" charset="0"/>
                <a:ea typeface="宋体" pitchFamily="2" charset="-122"/>
              </a:defRPr>
            </a:lvl3pPr>
            <a:lvl4pPr marL="1600200" indent="-228600" eaLnBrk="0" hangingPunct="0">
              <a:defRPr kumimoji="1" sz="2800">
                <a:solidFill>
                  <a:schemeClr val="tx1"/>
                </a:solidFill>
                <a:latin typeface="Times New Roman" pitchFamily="18" charset="0"/>
                <a:ea typeface="宋体" pitchFamily="2" charset="-122"/>
              </a:defRPr>
            </a:lvl4pPr>
            <a:lvl5pPr marL="2057400" indent="-228600" eaLnBrk="0" hangingPunct="0">
              <a:defRPr kumimoji="1" sz="2800">
                <a:solidFill>
                  <a:schemeClr val="tx1"/>
                </a:solidFill>
                <a:latin typeface="Times New Roman" pitchFamily="18" charset="0"/>
                <a:ea typeface="宋体" pitchFamily="2" charset="-122"/>
              </a:defRPr>
            </a:lvl5pPr>
            <a:lvl6pPr marL="25146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6pPr>
            <a:lvl7pPr marL="29718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7pPr>
            <a:lvl8pPr marL="34290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8pPr>
            <a:lvl9pPr marL="3886200" indent="-228600" eaLnBrk="0" fontAlgn="base" hangingPunct="0">
              <a:spcBef>
                <a:spcPct val="20000"/>
              </a:spcBef>
              <a:spcAft>
                <a:spcPct val="0"/>
              </a:spcAft>
              <a:buClr>
                <a:schemeClr val="accent2"/>
              </a:buClr>
              <a:buFont typeface="Wingdings" pitchFamily="2" charset="2"/>
              <a:defRPr kumimoji="1" sz="2800">
                <a:solidFill>
                  <a:schemeClr val="tx1"/>
                </a:solidFill>
                <a:latin typeface="Times New Roman" pitchFamily="18" charset="0"/>
                <a:ea typeface="宋体" pitchFamily="2" charset="-122"/>
              </a:defRPr>
            </a:lvl9pPr>
          </a:lstStyle>
          <a:p>
            <a:pPr eaLnBrk="1" hangingPunct="1">
              <a:buClr>
                <a:srgbClr val="003366"/>
              </a:buClr>
              <a:defRPr/>
            </a:pPr>
            <a:endParaRPr lang="zh-CN" altLang="en-US">
              <a:solidFill>
                <a:srgbClr val="000000"/>
              </a:solidFill>
            </a:endParaRPr>
          </a:p>
        </p:txBody>
      </p:sp>
      <p:sp>
        <p:nvSpPr>
          <p:cNvPr id="1032" name="Rectangle 107"/>
          <p:cNvSpPr>
            <a:spLocks noGrp="1" noChangeArrowheads="1"/>
          </p:cNvSpPr>
          <p:nvPr>
            <p:ph type="body" idx="1"/>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279" name="Rectangle 111"/>
          <p:cNvSpPr>
            <a:spLocks noGrp="1" noChangeArrowheads="1"/>
          </p:cNvSpPr>
          <p:nvPr>
            <p:ph type="title"/>
          </p:nvPr>
        </p:nvSpPr>
        <p:spPr bwMode="auto">
          <a:xfrm>
            <a:off x="1403350" y="476250"/>
            <a:ext cx="5867400" cy="1008063"/>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7281" name="Rectangle 113"/>
          <p:cNvSpPr>
            <a:spLocks noChangeArrowheads="1"/>
          </p:cNvSpPr>
          <p:nvPr/>
        </p:nvSpPr>
        <p:spPr bwMode="auto">
          <a:xfrm>
            <a:off x="685800" y="6315075"/>
            <a:ext cx="3525838"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dirty="0">
                <a:solidFill>
                  <a:srgbClr val="000000"/>
                </a:solidFill>
                <a:latin typeface="Arial" charset="0"/>
              </a:rPr>
              <a:t>《</a:t>
            </a:r>
            <a:r>
              <a:rPr lang="en-US" altLang="zh-CN" sz="1200" dirty="0">
                <a:solidFill>
                  <a:srgbClr val="000000"/>
                </a:solidFill>
                <a:latin typeface="Arial" charset="0"/>
              </a:rPr>
              <a:t>Computer Networks》V5     </a:t>
            </a:r>
            <a:r>
              <a:rPr lang="zh-CN" altLang="en-US" sz="1200" dirty="0">
                <a:solidFill>
                  <a:srgbClr val="000000"/>
                </a:solidFill>
                <a:latin typeface="Arial" charset="0"/>
              </a:rPr>
              <a:t>（</a:t>
            </a:r>
            <a:fld id="{55F1AE72-871D-4446-9D9C-27D0B25E7341}" type="slidenum">
              <a:rPr lang="zh-CN" altLang="en-US" sz="1200" smtClean="0">
                <a:solidFill>
                  <a:srgbClr val="000000"/>
                </a:solidFill>
                <a:latin typeface="Arial" charset="0"/>
              </a:rPr>
              <a:pPr>
                <a:lnSpc>
                  <a:spcPct val="85000"/>
                </a:lnSpc>
                <a:buClrTx/>
                <a:buFontTx/>
                <a:buNone/>
                <a:defRPr/>
              </a:pPr>
              <a:t>‹#›</a:t>
            </a:fld>
            <a:r>
              <a:rPr lang="en-US" altLang="zh-CN" sz="1200" dirty="0">
                <a:solidFill>
                  <a:srgbClr val="000000"/>
                </a:solidFill>
                <a:latin typeface="Arial" charset="0"/>
              </a:rPr>
              <a:t>/186</a:t>
            </a:r>
            <a:r>
              <a:rPr lang="zh-CN" altLang="en-US" sz="1200" dirty="0">
                <a:solidFill>
                  <a:srgbClr val="000000"/>
                </a:solidFill>
                <a:latin typeface="Arial" charset="0"/>
              </a:rPr>
              <a:t>）</a:t>
            </a:r>
          </a:p>
        </p:txBody>
      </p:sp>
      <p:sp>
        <p:nvSpPr>
          <p:cNvPr id="7282" name="Rectangle 114"/>
          <p:cNvSpPr>
            <a:spLocks noChangeArrowheads="1"/>
          </p:cNvSpPr>
          <p:nvPr/>
        </p:nvSpPr>
        <p:spPr bwMode="auto">
          <a:xfrm>
            <a:off x="5334000" y="6315075"/>
            <a:ext cx="3810000"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defRPr/>
            </a:pPr>
            <a:r>
              <a:rPr lang="zh-CN" altLang="en-US" sz="1200">
                <a:solidFill>
                  <a:srgbClr val="000000"/>
                </a:solidFill>
              </a:rPr>
              <a:t>同济大学.电子与信息工程学院.计算机科学与工程系</a:t>
            </a:r>
          </a:p>
        </p:txBody>
      </p:sp>
      <p:pic>
        <p:nvPicPr>
          <p:cNvPr id="1036" name="Picture 119" descr="tongji"/>
          <p:cNvPicPr>
            <a:picLocks noChangeAspect="1" noChangeArrowheads="1"/>
          </p:cNvPicPr>
          <p:nvPr/>
        </p:nvPicPr>
        <p:blipFill>
          <a:blip r:embed="rId17">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6273883"/>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Lst>
  <p:transition spd="slow">
    <p:random/>
    <p:sndAc>
      <p:stSnd>
        <p:snd r:embed="rId15" name="camera.wav"/>
      </p:stSnd>
    </p:sndAc>
  </p:transition>
  <p:txStyles>
    <p:titleStyle>
      <a:lvl1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mj-lt"/>
          <a:ea typeface="+mj-ea"/>
          <a:cs typeface="+mj-cs"/>
        </a:defRPr>
      </a:lvl1pPr>
      <a:lvl2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2pPr>
      <a:lvl3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3pPr>
      <a:lvl4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4pPr>
      <a:lvl5pPr algn="ctr" rtl="0" eaLnBrk="0" fontAlgn="base" hangingPunct="0">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5pPr>
      <a:lvl6pPr marL="4572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6pPr>
      <a:lvl7pPr marL="9144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7pPr>
      <a:lvl8pPr marL="13716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8pPr>
      <a:lvl9pPr marL="18288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9pPr>
    </p:titleStyle>
    <p:bodyStyle>
      <a:lvl1pPr marL="444500" indent="-444500" algn="l" rtl="0" eaLnBrk="0" fontAlgn="base" hangingPunct="0">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eaLnBrk="0" fontAlgn="base" hangingPunct="0">
        <a:spcBef>
          <a:spcPct val="20000"/>
        </a:spcBef>
        <a:spcAft>
          <a:spcPct val="0"/>
        </a:spcAft>
        <a:buClr>
          <a:schemeClr val="accent2"/>
        </a:buClr>
        <a:buSzPct val="55000"/>
        <a:buFont typeface="Wingdings" pitchFamily="2" charset="2"/>
        <a:buBlip>
          <a:blip r:embed="rId18"/>
        </a:buBlip>
        <a:defRPr kumimoji="1" sz="2800" b="1">
          <a:solidFill>
            <a:srgbClr val="000000"/>
          </a:solidFill>
          <a:latin typeface="+mn-lt"/>
          <a:ea typeface="+mn-ea"/>
        </a:defRPr>
      </a:lvl2pPr>
      <a:lvl3pPr marL="1317625" indent="-228600" algn="l" rtl="0" eaLnBrk="0" fontAlgn="base" hangingPunct="0">
        <a:spcBef>
          <a:spcPct val="20000"/>
        </a:spcBef>
        <a:spcAft>
          <a:spcPct val="0"/>
        </a:spcAft>
        <a:buClr>
          <a:schemeClr val="accent2"/>
        </a:buClr>
        <a:buSzPct val="65000"/>
        <a:buFont typeface="Wingdings" pitchFamily="2" charset="2"/>
        <a:buBlip>
          <a:blip r:embed="rId19"/>
        </a:buBlip>
        <a:defRPr kumimoji="1" sz="2400" b="1">
          <a:solidFill>
            <a:srgbClr val="000000"/>
          </a:solidFill>
          <a:latin typeface="+mn-lt"/>
          <a:ea typeface="+mn-ea"/>
        </a:defRPr>
      </a:lvl3pPr>
      <a:lvl4pPr marL="1725613" indent="-228600" algn="l" rtl="0" eaLnBrk="0" fontAlgn="base" hangingPunct="0">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jlyj@tongji.edu.cn"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2.xml"/></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10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10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slide" Target="slide90.xml"/></Relationships>
</file>

<file path=ppt/slides/_rels/slide1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1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slide" Target="slide90.xml"/></Relationships>
</file>

<file path=ppt/slides/_rels/slide10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slide" Target="slide90.xml"/></Relationships>
</file>

<file path=ppt/slides/_rels/slide10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slide" Target="slide90.xml"/></Relationships>
</file>

<file path=ppt/slides/_rels/slide10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slide" Target="slide9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2.xml"/></Relationships>
</file>

<file path=ppt/slides/_rels/slide1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111.xml.rels><?xml version="1.0" encoding="UTF-8" standalone="yes"?>
<Relationships xmlns="http://schemas.openxmlformats.org/package/2006/relationships"><Relationship Id="rId3" Type="http://schemas.openxmlformats.org/officeDocument/2006/relationships/slide" Target="slide112.xm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2.xml"/><Relationship Id="rId5" Type="http://schemas.openxmlformats.org/officeDocument/2006/relationships/slide" Target="slide120.xml"/><Relationship Id="rId4" Type="http://schemas.openxmlformats.org/officeDocument/2006/relationships/slide" Target="slide115.xml"/></Relationships>
</file>

<file path=ppt/slides/_rels/slide1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slide" Target="slide111.xml"/></Relationships>
</file>

<file path=ppt/slides/_rels/slide1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 Target="slide2.xml"/><Relationship Id="rId7"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1.wmf"/><Relationship Id="rId5" Type="http://schemas.openxmlformats.org/officeDocument/2006/relationships/oleObject" Target="../embeddings/oleObject15.bin"/><Relationship Id="rId4" Type="http://schemas.openxmlformats.org/officeDocument/2006/relationships/slide" Target="slide111.xml"/></Relationships>
</file>

<file path=ppt/slides/_rels/slide11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11.xml"/><Relationship Id="rId4" Type="http://schemas.openxmlformats.org/officeDocument/2006/relationships/slide" Target="slide2.xml"/></Relationships>
</file>

<file path=ppt/slides/_rels/slide1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slide" Target="slide111.xml"/></Relationships>
</file>

<file path=ppt/slides/_rels/slide1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slide" Target="slide111.xml"/></Relationships>
</file>

<file path=ppt/slides/_rels/slide1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slide" Target="slide111.xml"/></Relationships>
</file>

<file path=ppt/slides/_rels/slide1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slide" Target="slide111.xml"/></Relationships>
</file>

<file path=ppt/slides/_rels/slide1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slide" Target="slide1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2.xml"/></Relationships>
</file>

<file path=ppt/slides/_rels/slide1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98.jpeg"/><Relationship Id="rId4" Type="http://schemas.openxmlformats.org/officeDocument/2006/relationships/slide" Target="slide111.xml"/></Relationships>
</file>

<file path=ppt/slides/_rels/slide1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24.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slide" Target="slide2.xml"/><Relationship Id="rId7" Type="http://schemas.openxmlformats.org/officeDocument/2006/relationships/oleObject" Target="../embeddings/oleObject17.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99.wmf"/><Relationship Id="rId5" Type="http://schemas.openxmlformats.org/officeDocument/2006/relationships/oleObject" Target="../embeddings/oleObject16.bin"/><Relationship Id="rId10" Type="http://schemas.openxmlformats.org/officeDocument/2006/relationships/image" Target="../media/image101.wmf"/><Relationship Id="rId4" Type="http://schemas.openxmlformats.org/officeDocument/2006/relationships/slide" Target="slide111.xml"/><Relationship Id="rId9" Type="http://schemas.openxmlformats.org/officeDocument/2006/relationships/oleObject" Target="../embeddings/oleObject18.bin"/></Relationships>
</file>

<file path=ppt/slides/_rels/slide125.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slide" Target="slide2.xml"/><Relationship Id="rId7" Type="http://schemas.openxmlformats.org/officeDocument/2006/relationships/oleObject" Target="../embeddings/oleObject20.bin"/><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2.wmf"/><Relationship Id="rId5" Type="http://schemas.openxmlformats.org/officeDocument/2006/relationships/oleObject" Target="../embeddings/oleObject19.bin"/><Relationship Id="rId4" Type="http://schemas.openxmlformats.org/officeDocument/2006/relationships/slide" Target="slide111.xml"/></Relationships>
</file>

<file path=ppt/slides/_rels/slide1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slide" Target="slide111.xml"/></Relationships>
</file>

<file path=ppt/slides/_rels/slide1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1.xml"/></Relationships>
</file>

<file path=ppt/slides/_rels/slide129.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oleObject" Target="../embeddings/oleObject21.bin"/><Relationship Id="rId7" Type="http://schemas.openxmlformats.org/officeDocument/2006/relationships/image" Target="../media/image104.jpeg"/><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111.xml"/><Relationship Id="rId5" Type="http://schemas.openxmlformats.org/officeDocument/2006/relationships/slide" Target="slide2.xml"/><Relationship Id="rId4" Type="http://schemas.openxmlformats.org/officeDocument/2006/relationships/image" Target="../media/image105.wmf"/><Relationship Id="rId9" Type="http://schemas.openxmlformats.org/officeDocument/2006/relationships/image" Target="../media/image106.wmf"/></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30.xml.rels><?xml version="1.0" encoding="UTF-8" standalone="yes"?>
<Relationships xmlns="http://schemas.openxmlformats.org/package/2006/relationships"><Relationship Id="rId3" Type="http://schemas.openxmlformats.org/officeDocument/2006/relationships/slide" Target="slide13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139.xml"/><Relationship Id="rId4" Type="http://schemas.openxmlformats.org/officeDocument/2006/relationships/slide" Target="slide136.xml"/></Relationships>
</file>

<file path=ppt/slides/_rels/slide1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slide" Target="slide130.xml"/></Relationships>
</file>

<file path=ppt/slides/_rels/slide1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slide" Target="slide130.xml"/></Relationships>
</file>

<file path=ppt/slides/_rels/slide1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slide" Target="slide130.xml"/></Relationships>
</file>

<file path=ppt/slides/_rels/slide1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slide" Target="slide130.xml"/></Relationships>
</file>

<file path=ppt/slides/_rels/slide1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30.xml"/></Relationships>
</file>

<file path=ppt/slides/_rels/slide1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11.xml"/><Relationship Id="rId5" Type="http://schemas.openxmlformats.org/officeDocument/2006/relationships/slide" Target="slide189.xml"/><Relationship Id="rId4" Type="http://schemas.openxmlformats.org/officeDocument/2006/relationships/slide" Target="slide145.xml"/></Relationships>
</file>

<file path=ppt/slides/_rels/slide145.xml.rels><?xml version="1.0" encoding="UTF-8" standalone="yes"?>
<Relationships xmlns="http://schemas.openxmlformats.org/package/2006/relationships"><Relationship Id="rId8" Type="http://schemas.openxmlformats.org/officeDocument/2006/relationships/slide" Target="slide187.xml"/><Relationship Id="rId3" Type="http://schemas.openxmlformats.org/officeDocument/2006/relationships/slide" Target="slide2.xml"/><Relationship Id="rId7" Type="http://schemas.openxmlformats.org/officeDocument/2006/relationships/slide" Target="slide16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6.xml"/><Relationship Id="rId4" Type="http://schemas.openxmlformats.org/officeDocument/2006/relationships/slide" Target="slide144.xml"/></Relationships>
</file>

<file path=ppt/slides/_rels/slide1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5.xml"/><Relationship Id="rId4" Type="http://schemas.openxmlformats.org/officeDocument/2006/relationships/slide" Target="slide144.xml"/></Relationships>
</file>

<file path=ppt/slides/_rels/slide1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3.jpeg"/><Relationship Id="rId5" Type="http://schemas.openxmlformats.org/officeDocument/2006/relationships/slide" Target="slide145.xml"/><Relationship Id="rId4" Type="http://schemas.openxmlformats.org/officeDocument/2006/relationships/slide" Target="slide144.xml"/></Relationships>
</file>

<file path=ppt/slides/_rels/slide1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4.jpeg"/><Relationship Id="rId5" Type="http://schemas.openxmlformats.org/officeDocument/2006/relationships/slide" Target="slide145.xml"/><Relationship Id="rId4" Type="http://schemas.openxmlformats.org/officeDocument/2006/relationships/slide" Target="slide144.xml"/></Relationships>
</file>

<file path=ppt/slides/_rels/slide1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5.xml"/><Relationship Id="rId4" Type="http://schemas.openxmlformats.org/officeDocument/2006/relationships/slide" Target="slide144.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0.xml.rels><?xml version="1.0" encoding="UTF-8" standalone="yes"?>
<Relationships xmlns="http://schemas.openxmlformats.org/package/2006/relationships"><Relationship Id="rId8" Type="http://schemas.openxmlformats.org/officeDocument/2006/relationships/slide" Target="slide165.xml"/><Relationship Id="rId3" Type="http://schemas.openxmlformats.org/officeDocument/2006/relationships/slide" Target="slide2.xml"/><Relationship Id="rId7" Type="http://schemas.openxmlformats.org/officeDocument/2006/relationships/slide" Target="slide15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1.xml"/><Relationship Id="rId5" Type="http://schemas.openxmlformats.org/officeDocument/2006/relationships/slide" Target="slide145.xml"/><Relationship Id="rId4" Type="http://schemas.openxmlformats.org/officeDocument/2006/relationships/slide" Target="slide144.xml"/></Relationships>
</file>

<file path=ppt/slides/_rels/slide15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5.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2.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slide" Target="slide150.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145.xml"/><Relationship Id="rId5" Type="http://schemas.openxmlformats.org/officeDocument/2006/relationships/slide" Target="slide144.xml"/><Relationship Id="rId4" Type="http://schemas.openxmlformats.org/officeDocument/2006/relationships/slide" Target="slide2.xml"/></Relationships>
</file>

<file path=ppt/slides/_rels/slide1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5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oleObject" Target="../embeddings/oleObject4.bin"/><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image" Target="../media/image15.wmf"/><Relationship Id="rId5" Type="http://schemas.openxmlformats.org/officeDocument/2006/relationships/oleObject" Target="../embeddings/oleObject5.bin"/><Relationship Id="rId4" Type="http://schemas.openxmlformats.org/officeDocument/2006/relationships/image" Target="../media/image14.wmf"/></Relationships>
</file>

<file path=ppt/slides/_rels/slide1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19.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4.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slide" Target="slide2.xml"/><Relationship Id="rId7" Type="http://schemas.openxmlformats.org/officeDocument/2006/relationships/image" Target="../media/image122.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0.xml"/><Relationship Id="rId5" Type="http://schemas.openxmlformats.org/officeDocument/2006/relationships/slide" Target="slide145.xml"/><Relationship Id="rId4" Type="http://schemas.openxmlformats.org/officeDocument/2006/relationships/slide" Target="slide144.xml"/></Relationships>
</file>

<file path=ppt/slides/_rels/slide168.xml.rels><?xml version="1.0" encoding="UTF-8" standalone="yes"?>
<Relationships xmlns="http://schemas.openxmlformats.org/package/2006/relationships"><Relationship Id="rId8" Type="http://schemas.openxmlformats.org/officeDocument/2006/relationships/slide" Target="slide172.xml"/><Relationship Id="rId3" Type="http://schemas.openxmlformats.org/officeDocument/2006/relationships/slide" Target="slide2.xml"/><Relationship Id="rId7" Type="http://schemas.openxmlformats.org/officeDocument/2006/relationships/slide" Target="slide17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9.xml"/><Relationship Id="rId5" Type="http://schemas.openxmlformats.org/officeDocument/2006/relationships/slide" Target="slide145.xml"/><Relationship Id="rId4" Type="http://schemas.openxmlformats.org/officeDocument/2006/relationships/slide" Target="slide144.xml"/><Relationship Id="rId9" Type="http://schemas.openxmlformats.org/officeDocument/2006/relationships/slide" Target="slide179.xml"/></Relationships>
</file>

<file path=ppt/slides/_rels/slide1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7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6.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29.jpeg"/><Relationship Id="rId2" Type="http://schemas.openxmlformats.org/officeDocument/2006/relationships/audio" Target="../media/audio1.wav"/><Relationship Id="rId1" Type="http://schemas.openxmlformats.org/officeDocument/2006/relationships/slideLayout" Target="../slideLayouts/slideLayout14.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4.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13.xml"/><Relationship Id="rId6" Type="http://schemas.openxmlformats.org/officeDocument/2006/relationships/slide" Target="slide2.xml"/><Relationship Id="rId5" Type="http://schemas.openxmlformats.org/officeDocument/2006/relationships/image" Target="../media/image17.wmf"/><Relationship Id="rId4" Type="http://schemas.openxmlformats.org/officeDocument/2006/relationships/oleObject" Target="../embeddings/oleObject6.bin"/></Relationships>
</file>

<file path=ppt/slides/_rels/slide18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3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1.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slide" Target="slide2.xml"/><Relationship Id="rId7" Type="http://schemas.openxmlformats.org/officeDocument/2006/relationships/image" Target="../media/image13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3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3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3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45.xml"/><Relationship Id="rId4" Type="http://schemas.openxmlformats.org/officeDocument/2006/relationships/slide" Target="slide144.xml"/></Relationships>
</file>

<file path=ppt/slides/_rels/slide1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5.xml"/><Relationship Id="rId4" Type="http://schemas.openxmlformats.org/officeDocument/2006/relationships/slide" Target="slide144.xml"/></Relationships>
</file>

<file path=ppt/slides/_rels/slide1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6.jpeg"/><Relationship Id="rId5" Type="http://schemas.openxmlformats.org/officeDocument/2006/relationships/slide" Target="slide145.xml"/><Relationship Id="rId4" Type="http://schemas.openxmlformats.org/officeDocument/2006/relationships/slide" Target="slide144.xml"/></Relationships>
</file>

<file path=ppt/slides/_rels/slide18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05.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90.xml"/><Relationship Id="rId4" Type="http://schemas.openxmlformats.org/officeDocument/2006/relationships/slide" Target="slide14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7.wmf"/><Relationship Id="rId4" Type="http://schemas.openxmlformats.org/officeDocument/2006/relationships/oleObject" Target="../embeddings/oleObject7.bin"/></Relationships>
</file>

<file path=ppt/slides/_rels/slide19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1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slide" Target="slide189.xml"/><Relationship Id="rId4" Type="http://schemas.openxmlformats.org/officeDocument/2006/relationships/slide" Target="slide144.xml"/></Relationships>
</file>

<file path=ppt/slides/_rels/slide1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slide" Target="slide189.xml"/><Relationship Id="rId4" Type="http://schemas.openxmlformats.org/officeDocument/2006/relationships/slide" Target="slide144.xml"/></Relationships>
</file>

<file path=ppt/slides/_rels/slide19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89.xml"/><Relationship Id="rId5" Type="http://schemas.openxmlformats.org/officeDocument/2006/relationships/slide" Target="slide144.xml"/><Relationship Id="rId4" Type="http://schemas.openxmlformats.org/officeDocument/2006/relationships/slide" Target="slide2.xml"/></Relationships>
</file>

<file path=ppt/slides/_rels/slide194.xml.rels><?xml version="1.0" encoding="UTF-8" standalone="yes"?>
<Relationships xmlns="http://schemas.openxmlformats.org/package/2006/relationships"><Relationship Id="rId8" Type="http://schemas.openxmlformats.org/officeDocument/2006/relationships/slide" Target="slide204.xml"/><Relationship Id="rId3" Type="http://schemas.openxmlformats.org/officeDocument/2006/relationships/slide" Target="slide2.xml"/><Relationship Id="rId7" Type="http://schemas.openxmlformats.org/officeDocument/2006/relationships/slide" Target="slide19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5.xml"/><Relationship Id="rId5" Type="http://schemas.openxmlformats.org/officeDocument/2006/relationships/slide" Target="slide189.xml"/><Relationship Id="rId4" Type="http://schemas.openxmlformats.org/officeDocument/2006/relationships/slide" Target="slide144.xml"/></Relationships>
</file>

<file path=ppt/slides/_rels/slide1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19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19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19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19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2.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2.xml.rels><?xml version="1.0" encoding="UTF-8" standalone="yes"?>
<Relationships xmlns="http://schemas.openxmlformats.org/package/2006/relationships"><Relationship Id="rId8" Type="http://schemas.openxmlformats.org/officeDocument/2006/relationships/slide" Target="slide144.xml"/><Relationship Id="rId3" Type="http://schemas.openxmlformats.org/officeDocument/2006/relationships/slide" Target="slide3.xml"/><Relationship Id="rId7" Type="http://schemas.openxmlformats.org/officeDocument/2006/relationships/slide" Target="slide130.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0.xml"/><Relationship Id="rId5" Type="http://schemas.openxmlformats.org/officeDocument/2006/relationships/slide" Target="slide90.xml"/><Relationship Id="rId4" Type="http://schemas.openxmlformats.org/officeDocument/2006/relationships/slide" Target="slide3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8.png"/><Relationship Id="rId4" Type="http://schemas.openxmlformats.org/officeDocument/2006/relationships/image" Target="../media/image17.wmf"/></Relationships>
</file>

<file path=ppt/slides/_rels/slide20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20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20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45.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20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94.xml"/><Relationship Id="rId5" Type="http://schemas.openxmlformats.org/officeDocument/2006/relationships/slide" Target="slide189.xml"/><Relationship Id="rId4" Type="http://schemas.openxmlformats.org/officeDocument/2006/relationships/slide" Target="slide144.xml"/></Relationships>
</file>

<file path=ppt/slides/_rels/slide2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0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0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0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89.xml"/><Relationship Id="rId4" Type="http://schemas.openxmlformats.org/officeDocument/2006/relationships/slide" Target="slide144.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46.jpeg"/><Relationship Id="rId4" Type="http://schemas.openxmlformats.org/officeDocument/2006/relationships/slide" Target="slide144.xml"/></Relationships>
</file>

<file path=ppt/slides/_rels/slide21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4.xml"/><Relationship Id="rId4" Type="http://schemas.openxmlformats.org/officeDocument/2006/relationships/slide" Target="slide2.xml"/></Relationships>
</file>

<file path=ppt/slides/_rels/slide2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47.jpeg"/><Relationship Id="rId4" Type="http://schemas.openxmlformats.org/officeDocument/2006/relationships/slide" Target="slide144.xml"/></Relationships>
</file>

<file path=ppt/slides/_rels/slide2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48.png"/><Relationship Id="rId4" Type="http://schemas.openxmlformats.org/officeDocument/2006/relationships/slide" Target="slide144.xml"/></Relationships>
</file>

<file path=ppt/slides/_rels/slide2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44.xml"/></Relationships>
</file>

<file path=ppt/slides/_rels/slide2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44.xml"/></Relationships>
</file>

<file path=ppt/slides/_rels/slide217.x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31.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20.w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oleObject" Target="../embeddings/oleObject9.bin"/><Relationship Id="rId5" Type="http://schemas.openxmlformats.org/officeDocument/2006/relationships/slide" Target="slide23.xml"/><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slide" Target="slide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3.xml"/><Relationship Id="rId4" Type="http://schemas.openxmlformats.org/officeDocument/2006/relationships/slide" Target="slide3.xml"/><Relationship Id="rId9" Type="http://schemas.openxmlformats.org/officeDocument/2006/relationships/image" Target="../media/image21.wmf"/></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3.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slide" Target="slide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23.xml"/><Relationship Id="rId4" Type="http://schemas.openxmlformats.org/officeDocument/2006/relationships/slide" Target="slide3.xml"/><Relationship Id="rId9" Type="http://schemas.openxmlformats.org/officeDocument/2006/relationships/image" Target="../media/image22.wmf"/></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8" Type="http://schemas.openxmlformats.org/officeDocument/2006/relationships/slide" Target="slide75.xml"/><Relationship Id="rId13" Type="http://schemas.openxmlformats.org/officeDocument/2006/relationships/slide" Target="slide2.xml"/><Relationship Id="rId3" Type="http://schemas.openxmlformats.org/officeDocument/2006/relationships/slide" Target="slide34.xml"/><Relationship Id="rId7" Type="http://schemas.openxmlformats.org/officeDocument/2006/relationships/slide" Target="slide66.xml"/><Relationship Id="rId12" Type="http://schemas.openxmlformats.org/officeDocument/2006/relationships/slide" Target="slide80.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52.xml"/><Relationship Id="rId11" Type="http://schemas.openxmlformats.org/officeDocument/2006/relationships/slide" Target="slide79.xml"/><Relationship Id="rId5" Type="http://schemas.openxmlformats.org/officeDocument/2006/relationships/slide" Target="slide51.xml"/><Relationship Id="rId10" Type="http://schemas.openxmlformats.org/officeDocument/2006/relationships/slide" Target="slide78.xml"/><Relationship Id="rId4" Type="http://schemas.openxmlformats.org/officeDocument/2006/relationships/slide" Target="slide48.xml"/><Relationship Id="rId9" Type="http://schemas.openxmlformats.org/officeDocument/2006/relationships/slide" Target="slide76.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slide" Target="slide35.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slide" Target="slide34.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 Target="slide2.xml"/><Relationship Id="rId7"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slide" Target="slide34.xml"/><Relationship Id="rId4" Type="http://schemas.openxmlformats.org/officeDocument/2006/relationships/slide" Target="slide33.xml"/><Relationship Id="rId9"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4.xml"/><Relationship Id="rId5" Type="http://schemas.openxmlformats.org/officeDocument/2006/relationships/slide" Target="slide34.xml"/><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slide" Target="slide34.xml"/><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slide" Target="slide34.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 Target="slide2.xml"/><Relationship Id="rId7"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slide" Target="slide34.xml"/><Relationship Id="rId10" Type="http://schemas.openxmlformats.org/officeDocument/2006/relationships/image" Target="../media/image4.png"/><Relationship Id="rId4" Type="http://schemas.openxmlformats.org/officeDocument/2006/relationships/slide" Target="slide33.xml"/><Relationship Id="rId9"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 Target="slide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4.xml"/><Relationship Id="rId4" Type="http://schemas.openxmlformats.org/officeDocument/2006/relationships/slide" Target="slide33.xml"/><Relationship Id="rId9" Type="http://schemas.openxmlformats.org/officeDocument/2006/relationships/image" Target="../media/image32.png"/></Relationships>
</file>

<file path=ppt/slides/_rels/slide4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2.xml"/><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slide" Target="slide34.xml"/><Relationship Id="rId10" Type="http://schemas.openxmlformats.org/officeDocument/2006/relationships/image" Target="../media/image37.png"/><Relationship Id="rId4" Type="http://schemas.openxmlformats.org/officeDocument/2006/relationships/slide" Target="slide33.xml"/><Relationship Id="rId9"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slide" Target="slide34.xml"/><Relationship Id="rId4" Type="http://schemas.openxmlformats.org/officeDocument/2006/relationships/slide" Target="slide33.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slide" Target="slide34.xml"/><Relationship Id="rId4" Type="http://schemas.openxmlformats.org/officeDocument/2006/relationships/slide" Target="slide33.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slide" Target="slide34.xml"/><Relationship Id="rId4" Type="http://schemas.openxmlformats.org/officeDocument/2006/relationships/slide" Target="slide33.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slide" Target="slide34.xml"/><Relationship Id="rId4" Type="http://schemas.openxmlformats.org/officeDocument/2006/relationships/slide" Target="slide33.xml"/></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4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slide" Target="slide34.xml"/><Relationship Id="rId4" Type="http://schemas.openxmlformats.org/officeDocument/2006/relationships/slide" Target="slide33.xml"/></Relationships>
</file>

<file path=ppt/slides/_rels/slide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slide" Target="slide33.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slide" Target="slide33.xml"/></Relationships>
</file>

<file path=ppt/slides/_rels/slide5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slide" Target="slide33.xml"/></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6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slide" Target="slide53.xml"/><Relationship Id="rId4" Type="http://schemas.openxmlformats.org/officeDocument/2006/relationships/slide" Target="slide33.xml"/></Relationships>
</file>

<file path=ppt/slides/_rels/slide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slide" Target="slide52.xml"/><Relationship Id="rId4" Type="http://schemas.openxmlformats.org/officeDocument/2006/relationships/slide" Target="slide33.xml"/></Relationships>
</file>

<file path=ppt/slides/_rels/slide5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5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slide" Target="slide52.xml"/><Relationship Id="rId4" Type="http://schemas.openxmlformats.org/officeDocument/2006/relationships/slide" Target="slide33.xml"/></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5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slide" Target="slide52.xml"/><Relationship Id="rId4" Type="http://schemas.openxmlformats.org/officeDocument/2006/relationships/slide" Target="slide33.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slide" Target="slide52.xml"/><Relationship Id="rId4" Type="http://schemas.openxmlformats.org/officeDocument/2006/relationships/slide" Target="slide33.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slide" Target="slide52.xml"/><Relationship Id="rId4" Type="http://schemas.openxmlformats.org/officeDocument/2006/relationships/slide" Target="slide33.xml"/></Relationships>
</file>

<file path=ppt/slides/_rels/slide6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5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slide" Target="slide52.xml"/><Relationship Id="rId4" Type="http://schemas.openxmlformats.org/officeDocument/2006/relationships/slide" Target="slide33.xml"/></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33.xml"/></Relationships>
</file>

<file path=ppt/slides/_rels/slide6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slide" Target="slide52.xml"/><Relationship Id="rId4" Type="http://schemas.openxmlformats.org/officeDocument/2006/relationships/slide" Target="slide33.xml"/></Relationships>
</file>

<file path=ppt/slides/_rels/slide6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3.xml"/></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slide" Target="slide33.xml"/></Relationships>
</file>

<file path=ppt/slides/_rels/slide68.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12.bin"/><Relationship Id="rId7" Type="http://schemas.openxmlformats.org/officeDocument/2006/relationships/oleObject" Target="../embeddings/oleObject13.bin"/><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33.xml"/><Relationship Id="rId5" Type="http://schemas.openxmlformats.org/officeDocument/2006/relationships/slide" Target="slide2.xml"/><Relationship Id="rId10" Type="http://schemas.openxmlformats.org/officeDocument/2006/relationships/image" Target="../media/image58.wmf"/><Relationship Id="rId4" Type="http://schemas.openxmlformats.org/officeDocument/2006/relationships/image" Target="../media/image56.wmf"/><Relationship Id="rId9" Type="http://schemas.openxmlformats.org/officeDocument/2006/relationships/oleObject" Target="../embeddings/oleObject14.bin"/></Relationships>
</file>

<file path=ppt/slides/_rels/slide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6.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4.png"/></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29.xml"/><Relationship Id="rId5" Type="http://schemas.openxmlformats.org/officeDocument/2006/relationships/image" Target="../media/image62.png"/><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xml"/></Relationships>
</file>

<file path=ppt/slides/_rels/slide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slide" Target="slide33.xml"/></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slide" Target="slide33.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33.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slide" Target="slide33.xml"/></Relationships>
</file>

<file path=ppt/slides/_rels/slide7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33.xml"/><Relationship Id="rId4" Type="http://schemas.openxmlformats.org/officeDocument/2006/relationships/slide" Target="slide2.xml"/></Relationships>
</file>

<file path=ppt/slides/_rels/slide7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slide" Target="slide33.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oleObject" Target="../embeddings/oleObject1.bin"/><Relationship Id="rId7" Type="http://schemas.openxmlformats.org/officeDocument/2006/relationships/image" Target="../media/image9.e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oleObject" Target="../embeddings/oleObject2.bin"/><Relationship Id="rId10" Type="http://schemas.openxmlformats.org/officeDocument/2006/relationships/slide" Target="slide3.xml"/><Relationship Id="rId4" Type="http://schemas.openxmlformats.org/officeDocument/2006/relationships/image" Target="../media/image8.emf"/><Relationship Id="rId9" Type="http://schemas.openxmlformats.org/officeDocument/2006/relationships/slide" Target="slide2.xml"/></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slide" Target="slide33.xml"/></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9.jpeg"/><Relationship Id="rId4" Type="http://schemas.openxmlformats.org/officeDocument/2006/relationships/slide" Target="slide33.xml"/></Relationships>
</file>

<file path=ppt/slides/_rels/slide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slide" Target="slide33.xml"/></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slide" Target="slide33.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3.xml"/></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slide" Target="slide33.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slide" Target="slide33.xml"/></Relationships>
</file>

<file path=ppt/slides/_rels/slide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slide" Target="slide33.xml"/></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image" Target="../media/image76.png"/><Relationship Id="rId4" Type="http://schemas.openxmlformats.org/officeDocument/2006/relationships/slide" Target="slide33.xml"/></Relationships>
</file>

<file path=ppt/slides/_rels/slide8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105.xml"/><Relationship Id="rId4" Type="http://schemas.openxmlformats.org/officeDocument/2006/relationships/slide" Target="slide99.xml"/></Relationships>
</file>

<file path=ppt/slides/_rels/slide91.xml.rels><?xml version="1.0" encoding="UTF-8" standalone="yes"?>
<Relationships xmlns="http://schemas.openxmlformats.org/package/2006/relationships"><Relationship Id="rId8" Type="http://schemas.openxmlformats.org/officeDocument/2006/relationships/slide" Target="slide95.xml"/><Relationship Id="rId3" Type="http://schemas.openxmlformats.org/officeDocument/2006/relationships/slide" Target="slide2.xml"/><Relationship Id="rId7" Type="http://schemas.openxmlformats.org/officeDocument/2006/relationships/slide" Target="slide9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3.xml"/><Relationship Id="rId5" Type="http://schemas.openxmlformats.org/officeDocument/2006/relationships/slide" Target="slide92.xml"/><Relationship Id="rId4" Type="http://schemas.openxmlformats.org/officeDocument/2006/relationships/slide" Target="slide90.xml"/></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slide" Target="slide91.xml"/><Relationship Id="rId4" Type="http://schemas.openxmlformats.org/officeDocument/2006/relationships/slide" Target="slide90.xml"/></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slide" Target="slide91.xml"/><Relationship Id="rId4" Type="http://schemas.openxmlformats.org/officeDocument/2006/relationships/slide" Target="slide90.xml"/></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slide" Target="slide91.xml"/><Relationship Id="rId4" Type="http://schemas.openxmlformats.org/officeDocument/2006/relationships/slide" Target="slide90.xml"/></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slide" Target="slide91.xml"/><Relationship Id="rId4" Type="http://schemas.openxmlformats.org/officeDocument/2006/relationships/slide" Target="slide90.xml"/></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91.xml"/><Relationship Id="rId4" Type="http://schemas.openxmlformats.org/officeDocument/2006/relationships/slide" Target="slide90.xml"/></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slide" Target="slide91.xml"/><Relationship Id="rId4" Type="http://schemas.openxmlformats.org/officeDocument/2006/relationships/slide" Target="slide90.xml"/></Relationships>
</file>

<file path=ppt/slides/_rels/slide9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slide" Target="slide91.xml"/><Relationship Id="rId4" Type="http://schemas.openxmlformats.org/officeDocument/2006/relationships/slide" Target="slide90.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ctrTitle"/>
          </p:nvPr>
        </p:nvSpPr>
        <p:spPr>
          <a:xfrm>
            <a:off x="755650" y="1628775"/>
            <a:ext cx="7772400" cy="2305050"/>
          </a:xfrm>
        </p:spPr>
        <p:txBody>
          <a:bodyPr/>
          <a:lstStyle/>
          <a:p>
            <a:pPr>
              <a:lnSpc>
                <a:spcPct val="120000"/>
              </a:lnSpc>
            </a:pPr>
            <a:r>
              <a:rPr lang="zh-CN" altLang="en-US" sz="5400" dirty="0"/>
              <a:t>第二章  </a:t>
            </a:r>
            <a:br>
              <a:rPr lang="zh-CN" altLang="en-US" sz="5400" dirty="0"/>
            </a:br>
            <a:r>
              <a:rPr lang="zh-CN" altLang="en-US" sz="5400" dirty="0"/>
              <a:t>物  理  层</a:t>
            </a:r>
          </a:p>
        </p:txBody>
      </p:sp>
      <p:sp>
        <p:nvSpPr>
          <p:cNvPr id="398339" name="Rectangle 3"/>
          <p:cNvSpPr>
            <a:spLocks noGrp="1" noChangeArrowheads="1"/>
          </p:cNvSpPr>
          <p:nvPr>
            <p:ph type="subTitle" idx="1"/>
          </p:nvPr>
        </p:nvSpPr>
        <p:spPr>
          <a:xfrm>
            <a:off x="1476375" y="4868863"/>
            <a:ext cx="6513513" cy="1008062"/>
          </a:xfrm>
        </p:spPr>
        <p:txBody>
          <a:bodyPr/>
          <a:lstStyle/>
          <a:p>
            <a:pPr>
              <a:lnSpc>
                <a:spcPct val="150000"/>
              </a:lnSpc>
            </a:pPr>
            <a:r>
              <a:rPr lang="zh-CN" altLang="en-US" dirty="0"/>
              <a:t>陆有军    </a:t>
            </a:r>
            <a:r>
              <a:rPr lang="en-US" altLang="zh-CN" dirty="0">
                <a:latin typeface="华文新魏" pitchFamily="2" charset="-122"/>
                <a:ea typeface="华文新魏" pitchFamily="2" charset="-122"/>
                <a:hlinkClick r:id="rId3"/>
              </a:rPr>
              <a:t>tjlyj@tongji.edu.cn</a:t>
            </a:r>
            <a:endParaRPr lang="zh-CN" altLang="en-US" dirty="0">
              <a:latin typeface="华文新魏" pitchFamily="2" charset="-122"/>
              <a:ea typeface="华文新魏" pitchFamily="2" charset="-122"/>
            </a:endParaRPr>
          </a:p>
        </p:txBody>
      </p:sp>
    </p:spTree>
  </p:cSld>
  <p:clrMapOvr>
    <a:masterClrMapping/>
  </p:clrMapOvr>
  <p:transition spd="slow">
    <p:random/>
    <p:sndAc>
      <p:stSnd>
        <p:snd r:embed="rId2" name="camera.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5" name="Rectangle 3"/>
          <p:cNvSpPr>
            <a:spLocks noGrp="1" noChangeArrowheads="1"/>
          </p:cNvSpPr>
          <p:nvPr>
            <p:ph type="title"/>
          </p:nvPr>
        </p:nvSpPr>
        <p:spPr/>
        <p:txBody>
          <a:bodyPr/>
          <a:lstStyle/>
          <a:p>
            <a:r>
              <a:rPr lang="zh-CN" altLang="en-US"/>
              <a:t>带  宽</a:t>
            </a:r>
          </a:p>
        </p:txBody>
      </p:sp>
      <p:sp>
        <p:nvSpPr>
          <p:cNvPr id="545796" name="Rectangle 4"/>
          <p:cNvSpPr>
            <a:spLocks noGrp="1" noChangeArrowheads="1"/>
          </p:cNvSpPr>
          <p:nvPr>
            <p:ph type="body" idx="1"/>
          </p:nvPr>
        </p:nvSpPr>
        <p:spPr>
          <a:xfrm>
            <a:off x="809625" y="1773238"/>
            <a:ext cx="7958138" cy="1800225"/>
          </a:xfrm>
        </p:spPr>
        <p:txBody>
          <a:bodyPr/>
          <a:lstStyle/>
          <a:p>
            <a:pPr>
              <a:lnSpc>
                <a:spcPct val="110000"/>
              </a:lnSpc>
            </a:pPr>
            <a:r>
              <a:rPr lang="zh-CN" altLang="en-US" sz="2400" dirty="0">
                <a:solidFill>
                  <a:srgbClr val="FF0000"/>
                </a:solidFill>
              </a:rPr>
              <a:t>带宽</a:t>
            </a:r>
          </a:p>
          <a:p>
            <a:pPr lvl="1">
              <a:lnSpc>
                <a:spcPct val="110000"/>
              </a:lnSpc>
            </a:pPr>
            <a:r>
              <a:rPr lang="zh-CN" altLang="en-US" sz="2000" dirty="0"/>
              <a:t>在</a:t>
            </a:r>
            <a:r>
              <a:rPr lang="zh-CN" altLang="en-US" sz="2000" dirty="0">
                <a:solidFill>
                  <a:srgbClr val="0000FF"/>
                </a:solidFill>
              </a:rPr>
              <a:t>模拟通信</a:t>
            </a:r>
            <a:r>
              <a:rPr lang="zh-CN" altLang="en-US" sz="2000" dirty="0"/>
              <a:t>中，带宽是指频带宽度，即：最大频率－最小频率。</a:t>
            </a:r>
          </a:p>
          <a:p>
            <a:pPr lvl="1">
              <a:lnSpc>
                <a:spcPct val="110000"/>
              </a:lnSpc>
            </a:pPr>
            <a:r>
              <a:rPr lang="zh-CN" altLang="en-US" sz="2000" dirty="0"/>
              <a:t>在</a:t>
            </a:r>
            <a:r>
              <a:rPr lang="zh-CN" altLang="en-US" sz="2000" dirty="0">
                <a:solidFill>
                  <a:srgbClr val="0000FF"/>
                </a:solidFill>
              </a:rPr>
              <a:t>数字通信</a:t>
            </a:r>
            <a:r>
              <a:rPr lang="zh-CN" altLang="en-US" sz="2000" dirty="0"/>
              <a:t>中，带宽可以理解成“介质的整体数据传输速率”（即：整个网络的数据传输能力）。</a:t>
            </a:r>
          </a:p>
        </p:txBody>
      </p:sp>
      <p:pic>
        <p:nvPicPr>
          <p:cNvPr id="545797" name="Picture 5"/>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961934" y="3501008"/>
            <a:ext cx="7714522" cy="2799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579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
        <p:nvSpPr>
          <p:cNvPr id="54579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9826" name="Rectangle 2"/>
          <p:cNvSpPr>
            <a:spLocks noGrp="1" noChangeArrowheads="1"/>
          </p:cNvSpPr>
          <p:nvPr>
            <p:ph type="body" idx="1"/>
          </p:nvPr>
        </p:nvSpPr>
        <p:spPr>
          <a:xfrm>
            <a:off x="809625" y="1773238"/>
            <a:ext cx="7958138" cy="4751387"/>
          </a:xfrm>
        </p:spPr>
        <p:txBody>
          <a:bodyPr/>
          <a:lstStyle/>
          <a:p>
            <a:pPr>
              <a:lnSpc>
                <a:spcPct val="105000"/>
              </a:lnSpc>
            </a:pPr>
            <a:r>
              <a:rPr lang="zh-CN" altLang="en-US" sz="2400" dirty="0">
                <a:solidFill>
                  <a:srgbClr val="FF0000"/>
                </a:solidFill>
              </a:rPr>
              <a:t>编码原理</a:t>
            </a:r>
          </a:p>
          <a:p>
            <a:pPr lvl="1">
              <a:lnSpc>
                <a:spcPct val="105000"/>
              </a:lnSpc>
            </a:pPr>
            <a:r>
              <a:rPr lang="zh-CN" altLang="en-US" sz="2000" dirty="0"/>
              <a:t>正电平表示</a:t>
            </a:r>
            <a:r>
              <a:rPr lang="en-US" altLang="zh-CN" sz="2000" dirty="0"/>
              <a:t>1</a:t>
            </a:r>
            <a:r>
              <a:rPr lang="zh-CN" altLang="en-US" sz="2000" dirty="0"/>
              <a:t>，负电平表示</a:t>
            </a:r>
            <a:r>
              <a:rPr lang="en-US" altLang="zh-CN" sz="2000" dirty="0"/>
              <a:t>0</a:t>
            </a:r>
            <a:r>
              <a:rPr lang="zh-CN" altLang="en-US" sz="2000" dirty="0"/>
              <a:t>，并且在表示完一个码元后，电压无需回到零。</a:t>
            </a:r>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r>
              <a:rPr lang="zh-CN" altLang="en-US" sz="2400" dirty="0">
                <a:solidFill>
                  <a:srgbClr val="FF0000"/>
                </a:solidFill>
              </a:rPr>
              <a:t>特点</a:t>
            </a:r>
          </a:p>
          <a:p>
            <a:pPr lvl="1">
              <a:lnSpc>
                <a:spcPct val="105000"/>
              </a:lnSpc>
            </a:pPr>
            <a:r>
              <a:rPr lang="zh-CN" altLang="en-US" sz="2000" dirty="0"/>
              <a:t>编码简单，带宽效率很高（</a:t>
            </a:r>
            <a:r>
              <a:rPr lang="en-US" altLang="zh-CN" sz="2000" dirty="0"/>
              <a:t>B/2Hz</a:t>
            </a:r>
            <a:r>
              <a:rPr lang="zh-CN" altLang="en-US" sz="2000" dirty="0"/>
              <a:t>的带宽可获得</a:t>
            </a:r>
            <a:r>
              <a:rPr lang="en-US" altLang="zh-CN" sz="2000" dirty="0" err="1"/>
              <a:t>Bbps</a:t>
            </a:r>
            <a:r>
              <a:rPr lang="zh-CN" altLang="en-US" sz="2000" dirty="0"/>
              <a:t>的比特率），但实际很少使用；</a:t>
            </a:r>
          </a:p>
          <a:p>
            <a:pPr lvl="1">
              <a:lnSpc>
                <a:spcPct val="105000"/>
              </a:lnSpc>
            </a:pPr>
            <a:r>
              <a:rPr lang="zh-CN" altLang="en-US" sz="2000" dirty="0">
                <a:solidFill>
                  <a:srgbClr val="0000FF"/>
                </a:solidFill>
              </a:rPr>
              <a:t>不能携带时钟信号（无法同步），</a:t>
            </a:r>
            <a:r>
              <a:rPr lang="zh-CN" altLang="en-US" sz="2000" dirty="0"/>
              <a:t>且无法表示没有数据传输。</a:t>
            </a:r>
          </a:p>
        </p:txBody>
      </p:sp>
      <p:sp>
        <p:nvSpPr>
          <p:cNvPr id="589827" name="Rectangle 3"/>
          <p:cNvSpPr>
            <a:spLocks noGrp="1" noChangeArrowheads="1"/>
          </p:cNvSpPr>
          <p:nvPr>
            <p:ph type="title"/>
          </p:nvPr>
        </p:nvSpPr>
        <p:spPr/>
        <p:txBody>
          <a:bodyPr/>
          <a:lstStyle/>
          <a:p>
            <a:r>
              <a:rPr lang="zh-CN" altLang="en-US" dirty="0"/>
              <a:t>不归零编码</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non return-to zero</a:t>
            </a:r>
            <a:r>
              <a:rPr lang="zh-CN" altLang="en-US" sz="2800" dirty="0">
                <a:latin typeface="华文新魏" pitchFamily="2" charset="-122"/>
              </a:rPr>
              <a:t>，</a:t>
            </a:r>
            <a:r>
              <a:rPr lang="en-US" altLang="zh-CN" sz="2800" dirty="0">
                <a:latin typeface="华文新魏" pitchFamily="2" charset="-122"/>
              </a:rPr>
              <a:t>NRZ</a:t>
            </a:r>
            <a:r>
              <a:rPr lang="zh-CN" altLang="en-US" sz="2800" dirty="0">
                <a:latin typeface="华文新魏" pitchFamily="2" charset="-122"/>
              </a:rPr>
              <a:t>）</a:t>
            </a:r>
          </a:p>
        </p:txBody>
      </p:sp>
      <p:sp>
        <p:nvSpPr>
          <p:cNvPr id="589828" name="Text Box 4"/>
          <p:cNvSpPr txBox="1">
            <a:spLocks noChangeArrowheads="1"/>
          </p:cNvSpPr>
          <p:nvPr/>
        </p:nvSpPr>
        <p:spPr bwMode="auto">
          <a:xfrm>
            <a:off x="1346200" y="87313"/>
            <a:ext cx="6250781"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589829" name="Line 5"/>
          <p:cNvSpPr>
            <a:spLocks noChangeShapeType="1"/>
          </p:cNvSpPr>
          <p:nvPr/>
        </p:nvSpPr>
        <p:spPr bwMode="auto">
          <a:xfrm>
            <a:off x="226853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30" name="Text Box 6"/>
          <p:cNvSpPr txBox="1">
            <a:spLocks noChangeArrowheads="1"/>
          </p:cNvSpPr>
          <p:nvPr/>
        </p:nvSpPr>
        <p:spPr bwMode="auto">
          <a:xfrm>
            <a:off x="971550" y="3068390"/>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zh-CN" altLang="en-US" sz="2000" b="1">
                <a:latin typeface="+mn-lt"/>
                <a:ea typeface="+mn-ea"/>
              </a:rPr>
              <a:t>时钟脉冲</a:t>
            </a:r>
          </a:p>
        </p:txBody>
      </p:sp>
      <p:sp>
        <p:nvSpPr>
          <p:cNvPr id="589831" name="Text Box 7"/>
          <p:cNvSpPr txBox="1">
            <a:spLocks noChangeArrowheads="1"/>
          </p:cNvSpPr>
          <p:nvPr/>
        </p:nvSpPr>
        <p:spPr bwMode="auto">
          <a:xfrm>
            <a:off x="900113" y="3717677"/>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bit</a:t>
            </a:r>
            <a:r>
              <a:rPr lang="zh-CN" altLang="en-US" sz="2000" b="1" dirty="0">
                <a:latin typeface="+mn-lt"/>
                <a:ea typeface="+mn-ea"/>
              </a:rPr>
              <a:t>流</a:t>
            </a:r>
          </a:p>
        </p:txBody>
      </p:sp>
      <p:sp>
        <p:nvSpPr>
          <p:cNvPr id="589832" name="Text Box 8"/>
          <p:cNvSpPr txBox="1">
            <a:spLocks noChangeArrowheads="1"/>
          </p:cNvSpPr>
          <p:nvPr/>
        </p:nvSpPr>
        <p:spPr bwMode="auto">
          <a:xfrm>
            <a:off x="900113" y="4292352"/>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a:latin typeface="+mn-lt"/>
                <a:ea typeface="+mn-ea"/>
              </a:rPr>
              <a:t>NRZ</a:t>
            </a:r>
            <a:r>
              <a:rPr lang="zh-CN" altLang="en-US" sz="2000" b="1">
                <a:latin typeface="+mn-lt"/>
                <a:ea typeface="+mn-ea"/>
              </a:rPr>
              <a:t>编码</a:t>
            </a:r>
          </a:p>
        </p:txBody>
      </p:sp>
      <p:sp>
        <p:nvSpPr>
          <p:cNvPr id="589833" name="Line 9"/>
          <p:cNvSpPr>
            <a:spLocks noChangeShapeType="1"/>
          </p:cNvSpPr>
          <p:nvPr/>
        </p:nvSpPr>
        <p:spPr bwMode="auto">
          <a:xfrm>
            <a:off x="284321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2" name="Line 18"/>
          <p:cNvSpPr>
            <a:spLocks noChangeShapeType="1"/>
          </p:cNvSpPr>
          <p:nvPr/>
        </p:nvSpPr>
        <p:spPr bwMode="auto">
          <a:xfrm>
            <a:off x="226853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3" name="Line 19"/>
          <p:cNvSpPr>
            <a:spLocks noChangeShapeType="1"/>
          </p:cNvSpPr>
          <p:nvPr/>
        </p:nvSpPr>
        <p:spPr bwMode="auto">
          <a:xfrm>
            <a:off x="255587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4" name="Line 20"/>
          <p:cNvSpPr>
            <a:spLocks noChangeShapeType="1"/>
          </p:cNvSpPr>
          <p:nvPr/>
        </p:nvSpPr>
        <p:spPr bwMode="auto">
          <a:xfrm>
            <a:off x="25558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5" name="Line 21"/>
          <p:cNvSpPr>
            <a:spLocks noChangeShapeType="1"/>
          </p:cNvSpPr>
          <p:nvPr/>
        </p:nvSpPr>
        <p:spPr bwMode="auto">
          <a:xfrm>
            <a:off x="34194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6" name="Line 22"/>
          <p:cNvSpPr>
            <a:spLocks noChangeShapeType="1"/>
          </p:cNvSpPr>
          <p:nvPr/>
        </p:nvSpPr>
        <p:spPr bwMode="auto">
          <a:xfrm>
            <a:off x="39941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7" name="Line 23"/>
          <p:cNvSpPr>
            <a:spLocks noChangeShapeType="1"/>
          </p:cNvSpPr>
          <p:nvPr/>
        </p:nvSpPr>
        <p:spPr bwMode="auto">
          <a:xfrm>
            <a:off x="341947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8" name="Line 24"/>
          <p:cNvSpPr>
            <a:spLocks noChangeShapeType="1"/>
          </p:cNvSpPr>
          <p:nvPr/>
        </p:nvSpPr>
        <p:spPr bwMode="auto">
          <a:xfrm>
            <a:off x="370681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9" name="Line 25"/>
          <p:cNvSpPr>
            <a:spLocks noChangeShapeType="1"/>
          </p:cNvSpPr>
          <p:nvPr/>
        </p:nvSpPr>
        <p:spPr bwMode="auto">
          <a:xfrm>
            <a:off x="37068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0" name="Line 26"/>
          <p:cNvSpPr>
            <a:spLocks noChangeShapeType="1"/>
          </p:cNvSpPr>
          <p:nvPr/>
        </p:nvSpPr>
        <p:spPr bwMode="auto">
          <a:xfrm>
            <a:off x="45720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1" name="Line 27"/>
          <p:cNvSpPr>
            <a:spLocks noChangeShapeType="1"/>
          </p:cNvSpPr>
          <p:nvPr/>
        </p:nvSpPr>
        <p:spPr bwMode="auto">
          <a:xfrm>
            <a:off x="51466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2" name="Line 28"/>
          <p:cNvSpPr>
            <a:spLocks noChangeShapeType="1"/>
          </p:cNvSpPr>
          <p:nvPr/>
        </p:nvSpPr>
        <p:spPr bwMode="auto">
          <a:xfrm>
            <a:off x="45720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3" name="Line 29"/>
          <p:cNvSpPr>
            <a:spLocks noChangeShapeType="1"/>
          </p:cNvSpPr>
          <p:nvPr/>
        </p:nvSpPr>
        <p:spPr bwMode="auto">
          <a:xfrm>
            <a:off x="48593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4" name="Line 30"/>
          <p:cNvSpPr>
            <a:spLocks noChangeShapeType="1"/>
          </p:cNvSpPr>
          <p:nvPr/>
        </p:nvSpPr>
        <p:spPr bwMode="auto">
          <a:xfrm>
            <a:off x="48593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5" name="Line 31"/>
          <p:cNvSpPr>
            <a:spLocks noChangeShapeType="1"/>
          </p:cNvSpPr>
          <p:nvPr/>
        </p:nvSpPr>
        <p:spPr bwMode="auto">
          <a:xfrm>
            <a:off x="572452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6" name="Line 32"/>
          <p:cNvSpPr>
            <a:spLocks noChangeShapeType="1"/>
          </p:cNvSpPr>
          <p:nvPr/>
        </p:nvSpPr>
        <p:spPr bwMode="auto">
          <a:xfrm>
            <a:off x="62992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7" name="Line 33"/>
          <p:cNvSpPr>
            <a:spLocks noChangeShapeType="1"/>
          </p:cNvSpPr>
          <p:nvPr/>
        </p:nvSpPr>
        <p:spPr bwMode="auto">
          <a:xfrm>
            <a:off x="57245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8" name="Line 34"/>
          <p:cNvSpPr>
            <a:spLocks noChangeShapeType="1"/>
          </p:cNvSpPr>
          <p:nvPr/>
        </p:nvSpPr>
        <p:spPr bwMode="auto">
          <a:xfrm>
            <a:off x="60118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9" name="Line 35"/>
          <p:cNvSpPr>
            <a:spLocks noChangeShapeType="1"/>
          </p:cNvSpPr>
          <p:nvPr/>
        </p:nvSpPr>
        <p:spPr bwMode="auto">
          <a:xfrm>
            <a:off x="60118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0" name="Line 36"/>
          <p:cNvSpPr>
            <a:spLocks noChangeShapeType="1"/>
          </p:cNvSpPr>
          <p:nvPr/>
        </p:nvSpPr>
        <p:spPr bwMode="auto">
          <a:xfrm>
            <a:off x="68770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1" name="Line 37"/>
          <p:cNvSpPr>
            <a:spLocks noChangeShapeType="1"/>
          </p:cNvSpPr>
          <p:nvPr/>
        </p:nvSpPr>
        <p:spPr bwMode="auto">
          <a:xfrm>
            <a:off x="745172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2" name="Line 38"/>
          <p:cNvSpPr>
            <a:spLocks noChangeShapeType="1"/>
          </p:cNvSpPr>
          <p:nvPr/>
        </p:nvSpPr>
        <p:spPr bwMode="auto">
          <a:xfrm>
            <a:off x="687705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3" name="Line 39"/>
          <p:cNvSpPr>
            <a:spLocks noChangeShapeType="1"/>
          </p:cNvSpPr>
          <p:nvPr/>
        </p:nvSpPr>
        <p:spPr bwMode="auto">
          <a:xfrm>
            <a:off x="716438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4" name="Line 40"/>
          <p:cNvSpPr>
            <a:spLocks noChangeShapeType="1"/>
          </p:cNvSpPr>
          <p:nvPr/>
        </p:nvSpPr>
        <p:spPr bwMode="auto">
          <a:xfrm>
            <a:off x="71643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5" name="Line 41"/>
          <p:cNvSpPr>
            <a:spLocks noChangeShapeType="1"/>
          </p:cNvSpPr>
          <p:nvPr/>
        </p:nvSpPr>
        <p:spPr bwMode="auto">
          <a:xfrm>
            <a:off x="802798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6" name="Line 42"/>
          <p:cNvSpPr>
            <a:spLocks noChangeShapeType="1"/>
          </p:cNvSpPr>
          <p:nvPr/>
        </p:nvSpPr>
        <p:spPr bwMode="auto">
          <a:xfrm>
            <a:off x="860266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7" name="Line 43"/>
          <p:cNvSpPr>
            <a:spLocks noChangeShapeType="1"/>
          </p:cNvSpPr>
          <p:nvPr/>
        </p:nvSpPr>
        <p:spPr bwMode="auto">
          <a:xfrm>
            <a:off x="80279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8" name="Line 44"/>
          <p:cNvSpPr>
            <a:spLocks noChangeShapeType="1"/>
          </p:cNvSpPr>
          <p:nvPr/>
        </p:nvSpPr>
        <p:spPr bwMode="auto">
          <a:xfrm>
            <a:off x="83153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9" name="Line 45"/>
          <p:cNvSpPr>
            <a:spLocks noChangeShapeType="1"/>
          </p:cNvSpPr>
          <p:nvPr/>
        </p:nvSpPr>
        <p:spPr bwMode="auto">
          <a:xfrm>
            <a:off x="83153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0" name="Line 46"/>
          <p:cNvSpPr>
            <a:spLocks noChangeShapeType="1"/>
          </p:cNvSpPr>
          <p:nvPr/>
        </p:nvSpPr>
        <p:spPr bwMode="auto">
          <a:xfrm>
            <a:off x="745331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1" name="Line 47"/>
          <p:cNvSpPr>
            <a:spLocks noChangeShapeType="1"/>
          </p:cNvSpPr>
          <p:nvPr/>
        </p:nvSpPr>
        <p:spPr bwMode="auto">
          <a:xfrm>
            <a:off x="774065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2" name="Line 48"/>
          <p:cNvSpPr>
            <a:spLocks noChangeShapeType="1"/>
          </p:cNvSpPr>
          <p:nvPr/>
        </p:nvSpPr>
        <p:spPr bwMode="auto">
          <a:xfrm>
            <a:off x="77406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3" name="Line 49"/>
          <p:cNvSpPr>
            <a:spLocks noChangeShapeType="1"/>
          </p:cNvSpPr>
          <p:nvPr/>
        </p:nvSpPr>
        <p:spPr bwMode="auto">
          <a:xfrm>
            <a:off x="63007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4" name="Line 50"/>
          <p:cNvSpPr>
            <a:spLocks noChangeShapeType="1"/>
          </p:cNvSpPr>
          <p:nvPr/>
        </p:nvSpPr>
        <p:spPr bwMode="auto">
          <a:xfrm>
            <a:off x="65881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5" name="Line 51"/>
          <p:cNvSpPr>
            <a:spLocks noChangeShapeType="1"/>
          </p:cNvSpPr>
          <p:nvPr/>
        </p:nvSpPr>
        <p:spPr bwMode="auto">
          <a:xfrm>
            <a:off x="65881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6" name="Line 52"/>
          <p:cNvSpPr>
            <a:spLocks noChangeShapeType="1"/>
          </p:cNvSpPr>
          <p:nvPr/>
        </p:nvSpPr>
        <p:spPr bwMode="auto">
          <a:xfrm>
            <a:off x="514826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7" name="Line 53"/>
          <p:cNvSpPr>
            <a:spLocks noChangeShapeType="1"/>
          </p:cNvSpPr>
          <p:nvPr/>
        </p:nvSpPr>
        <p:spPr bwMode="auto">
          <a:xfrm>
            <a:off x="543560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8" name="Line 54"/>
          <p:cNvSpPr>
            <a:spLocks noChangeShapeType="1"/>
          </p:cNvSpPr>
          <p:nvPr/>
        </p:nvSpPr>
        <p:spPr bwMode="auto">
          <a:xfrm>
            <a:off x="54356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9" name="Line 55"/>
          <p:cNvSpPr>
            <a:spLocks noChangeShapeType="1"/>
          </p:cNvSpPr>
          <p:nvPr/>
        </p:nvSpPr>
        <p:spPr bwMode="auto">
          <a:xfrm>
            <a:off x="39973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0" name="Line 56"/>
          <p:cNvSpPr>
            <a:spLocks noChangeShapeType="1"/>
          </p:cNvSpPr>
          <p:nvPr/>
        </p:nvSpPr>
        <p:spPr bwMode="auto">
          <a:xfrm>
            <a:off x="42846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1" name="Line 57"/>
          <p:cNvSpPr>
            <a:spLocks noChangeShapeType="1"/>
          </p:cNvSpPr>
          <p:nvPr/>
        </p:nvSpPr>
        <p:spPr bwMode="auto">
          <a:xfrm>
            <a:off x="42846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2" name="Line 58"/>
          <p:cNvSpPr>
            <a:spLocks noChangeShapeType="1"/>
          </p:cNvSpPr>
          <p:nvPr/>
        </p:nvSpPr>
        <p:spPr bwMode="auto">
          <a:xfrm>
            <a:off x="28448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3" name="Line 59"/>
          <p:cNvSpPr>
            <a:spLocks noChangeShapeType="1"/>
          </p:cNvSpPr>
          <p:nvPr/>
        </p:nvSpPr>
        <p:spPr bwMode="auto">
          <a:xfrm>
            <a:off x="31321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4" name="Line 60"/>
          <p:cNvSpPr>
            <a:spLocks noChangeShapeType="1"/>
          </p:cNvSpPr>
          <p:nvPr/>
        </p:nvSpPr>
        <p:spPr bwMode="auto">
          <a:xfrm>
            <a:off x="31321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5" name="Line 61"/>
          <p:cNvSpPr>
            <a:spLocks noChangeShapeType="1"/>
          </p:cNvSpPr>
          <p:nvPr/>
        </p:nvSpPr>
        <p:spPr bwMode="auto">
          <a:xfrm>
            <a:off x="28432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6" name="Line 62"/>
          <p:cNvSpPr>
            <a:spLocks noChangeShapeType="1"/>
          </p:cNvSpPr>
          <p:nvPr/>
        </p:nvSpPr>
        <p:spPr bwMode="auto">
          <a:xfrm>
            <a:off x="34194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7" name="Line 63"/>
          <p:cNvSpPr>
            <a:spLocks noChangeShapeType="1"/>
          </p:cNvSpPr>
          <p:nvPr/>
        </p:nvSpPr>
        <p:spPr bwMode="auto">
          <a:xfrm>
            <a:off x="39957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8" name="Line 64"/>
          <p:cNvSpPr>
            <a:spLocks noChangeShapeType="1"/>
          </p:cNvSpPr>
          <p:nvPr/>
        </p:nvSpPr>
        <p:spPr bwMode="auto">
          <a:xfrm>
            <a:off x="45720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9" name="Line 65"/>
          <p:cNvSpPr>
            <a:spLocks noChangeShapeType="1"/>
          </p:cNvSpPr>
          <p:nvPr/>
        </p:nvSpPr>
        <p:spPr bwMode="auto">
          <a:xfrm>
            <a:off x="51482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0" name="Line 66"/>
          <p:cNvSpPr>
            <a:spLocks noChangeShapeType="1"/>
          </p:cNvSpPr>
          <p:nvPr/>
        </p:nvSpPr>
        <p:spPr bwMode="auto">
          <a:xfrm>
            <a:off x="57245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1" name="Line 67"/>
          <p:cNvSpPr>
            <a:spLocks noChangeShapeType="1"/>
          </p:cNvSpPr>
          <p:nvPr/>
        </p:nvSpPr>
        <p:spPr bwMode="auto">
          <a:xfrm>
            <a:off x="63007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2" name="Line 68"/>
          <p:cNvSpPr>
            <a:spLocks noChangeShapeType="1"/>
          </p:cNvSpPr>
          <p:nvPr/>
        </p:nvSpPr>
        <p:spPr bwMode="auto">
          <a:xfrm>
            <a:off x="68770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3" name="Line 69"/>
          <p:cNvSpPr>
            <a:spLocks noChangeShapeType="1"/>
          </p:cNvSpPr>
          <p:nvPr/>
        </p:nvSpPr>
        <p:spPr bwMode="auto">
          <a:xfrm>
            <a:off x="74517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4" name="Line 70"/>
          <p:cNvSpPr>
            <a:spLocks noChangeShapeType="1"/>
          </p:cNvSpPr>
          <p:nvPr/>
        </p:nvSpPr>
        <p:spPr bwMode="auto">
          <a:xfrm>
            <a:off x="80279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6" name="Text Box 72"/>
          <p:cNvSpPr txBox="1">
            <a:spLocks noChangeArrowheads="1"/>
          </p:cNvSpPr>
          <p:nvPr/>
        </p:nvSpPr>
        <p:spPr bwMode="auto">
          <a:xfrm>
            <a:off x="241141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897" name="Text Box 73"/>
          <p:cNvSpPr txBox="1">
            <a:spLocks noChangeArrowheads="1"/>
          </p:cNvSpPr>
          <p:nvPr/>
        </p:nvSpPr>
        <p:spPr bwMode="auto">
          <a:xfrm>
            <a:off x="298767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dirty="0">
                <a:latin typeface="+mn-lt"/>
                <a:ea typeface="+mn-ea"/>
              </a:rPr>
              <a:t>0</a:t>
            </a:r>
          </a:p>
        </p:txBody>
      </p:sp>
      <p:sp>
        <p:nvSpPr>
          <p:cNvPr id="589898" name="Text Box 74"/>
          <p:cNvSpPr txBox="1">
            <a:spLocks noChangeArrowheads="1"/>
          </p:cNvSpPr>
          <p:nvPr/>
        </p:nvSpPr>
        <p:spPr bwMode="auto">
          <a:xfrm>
            <a:off x="356393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899" name="Text Box 75"/>
          <p:cNvSpPr txBox="1">
            <a:spLocks noChangeArrowheads="1"/>
          </p:cNvSpPr>
          <p:nvPr/>
        </p:nvSpPr>
        <p:spPr bwMode="auto">
          <a:xfrm>
            <a:off x="41402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dirty="0">
                <a:latin typeface="+mn-lt"/>
                <a:ea typeface="+mn-ea"/>
              </a:rPr>
              <a:t>0</a:t>
            </a:r>
          </a:p>
        </p:txBody>
      </p:sp>
      <p:sp>
        <p:nvSpPr>
          <p:cNvPr id="589900" name="Text Box 76"/>
          <p:cNvSpPr txBox="1">
            <a:spLocks noChangeArrowheads="1"/>
          </p:cNvSpPr>
          <p:nvPr/>
        </p:nvSpPr>
        <p:spPr bwMode="auto">
          <a:xfrm>
            <a:off x="47164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dirty="0">
                <a:latin typeface="+mn-lt"/>
                <a:ea typeface="+mn-ea"/>
              </a:rPr>
              <a:t>1</a:t>
            </a:r>
          </a:p>
        </p:txBody>
      </p:sp>
      <p:sp>
        <p:nvSpPr>
          <p:cNvPr id="589901" name="Text Box 77"/>
          <p:cNvSpPr txBox="1">
            <a:spLocks noChangeArrowheads="1"/>
          </p:cNvSpPr>
          <p:nvPr/>
        </p:nvSpPr>
        <p:spPr bwMode="auto">
          <a:xfrm>
            <a:off x="52927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dirty="0">
                <a:latin typeface="+mn-lt"/>
                <a:ea typeface="+mn-ea"/>
              </a:rPr>
              <a:t>0</a:t>
            </a:r>
          </a:p>
        </p:txBody>
      </p:sp>
      <p:sp>
        <p:nvSpPr>
          <p:cNvPr id="589902" name="Text Box 78"/>
          <p:cNvSpPr txBox="1">
            <a:spLocks noChangeArrowheads="1"/>
          </p:cNvSpPr>
          <p:nvPr/>
        </p:nvSpPr>
        <p:spPr bwMode="auto">
          <a:xfrm>
            <a:off x="58674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dirty="0">
                <a:latin typeface="+mn-lt"/>
                <a:ea typeface="+mn-ea"/>
              </a:rPr>
              <a:t>1</a:t>
            </a:r>
          </a:p>
        </p:txBody>
      </p:sp>
      <p:sp>
        <p:nvSpPr>
          <p:cNvPr id="589903" name="Text Box 79"/>
          <p:cNvSpPr txBox="1">
            <a:spLocks noChangeArrowheads="1"/>
          </p:cNvSpPr>
          <p:nvPr/>
        </p:nvSpPr>
        <p:spPr bwMode="auto">
          <a:xfrm>
            <a:off x="64436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4" name="Text Box 80"/>
          <p:cNvSpPr txBox="1">
            <a:spLocks noChangeArrowheads="1"/>
          </p:cNvSpPr>
          <p:nvPr/>
        </p:nvSpPr>
        <p:spPr bwMode="auto">
          <a:xfrm>
            <a:off x="70199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5" name="Text Box 81"/>
          <p:cNvSpPr txBox="1">
            <a:spLocks noChangeArrowheads="1"/>
          </p:cNvSpPr>
          <p:nvPr/>
        </p:nvSpPr>
        <p:spPr bwMode="auto">
          <a:xfrm>
            <a:off x="759618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6" name="Text Box 82"/>
          <p:cNvSpPr txBox="1">
            <a:spLocks noChangeArrowheads="1"/>
          </p:cNvSpPr>
          <p:nvPr/>
        </p:nvSpPr>
        <p:spPr bwMode="auto">
          <a:xfrm>
            <a:off x="817245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7" name="Line 83"/>
          <p:cNvSpPr>
            <a:spLocks noChangeShapeType="1"/>
          </p:cNvSpPr>
          <p:nvPr/>
        </p:nvSpPr>
        <p:spPr bwMode="auto">
          <a:xfrm>
            <a:off x="2268538"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08" name="Line 84"/>
          <p:cNvSpPr>
            <a:spLocks noChangeShapeType="1"/>
          </p:cNvSpPr>
          <p:nvPr/>
        </p:nvSpPr>
        <p:spPr bwMode="auto">
          <a:xfrm>
            <a:off x="2843213"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09" name="Line 85"/>
          <p:cNvSpPr>
            <a:spLocks noChangeShapeType="1"/>
          </p:cNvSpPr>
          <p:nvPr/>
        </p:nvSpPr>
        <p:spPr bwMode="auto">
          <a:xfrm>
            <a:off x="284321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0" name="Line 86"/>
          <p:cNvSpPr>
            <a:spLocks noChangeShapeType="1"/>
          </p:cNvSpPr>
          <p:nvPr/>
        </p:nvSpPr>
        <p:spPr bwMode="auto">
          <a:xfrm>
            <a:off x="341947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1" name="Line 87"/>
          <p:cNvSpPr>
            <a:spLocks noChangeShapeType="1"/>
          </p:cNvSpPr>
          <p:nvPr/>
        </p:nvSpPr>
        <p:spPr bwMode="auto">
          <a:xfrm>
            <a:off x="3419476" y="4292352"/>
            <a:ext cx="57785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589914" name="Line 90"/>
          <p:cNvSpPr>
            <a:spLocks noChangeShapeType="1"/>
          </p:cNvSpPr>
          <p:nvPr/>
        </p:nvSpPr>
        <p:spPr bwMode="auto">
          <a:xfrm>
            <a:off x="3997326"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5" name="Line 91"/>
          <p:cNvSpPr>
            <a:spLocks noChangeShapeType="1"/>
          </p:cNvSpPr>
          <p:nvPr/>
        </p:nvSpPr>
        <p:spPr bwMode="auto">
          <a:xfrm>
            <a:off x="4572000"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6" name="Line 92"/>
          <p:cNvSpPr>
            <a:spLocks noChangeShapeType="1"/>
          </p:cNvSpPr>
          <p:nvPr/>
        </p:nvSpPr>
        <p:spPr bwMode="auto">
          <a:xfrm>
            <a:off x="514826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7" name="Line 93"/>
          <p:cNvSpPr>
            <a:spLocks noChangeShapeType="1"/>
          </p:cNvSpPr>
          <p:nvPr/>
        </p:nvSpPr>
        <p:spPr bwMode="auto">
          <a:xfrm>
            <a:off x="5162851" y="4654489"/>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8" name="Line 94"/>
          <p:cNvSpPr>
            <a:spLocks noChangeShapeType="1"/>
          </p:cNvSpPr>
          <p:nvPr/>
        </p:nvSpPr>
        <p:spPr bwMode="auto">
          <a:xfrm>
            <a:off x="572452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9" name="Line 95"/>
          <p:cNvSpPr>
            <a:spLocks noChangeShapeType="1"/>
          </p:cNvSpPr>
          <p:nvPr/>
        </p:nvSpPr>
        <p:spPr bwMode="auto">
          <a:xfrm>
            <a:off x="5723731" y="4295714"/>
            <a:ext cx="57705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589920" name="Line 96"/>
          <p:cNvSpPr>
            <a:spLocks noChangeShapeType="1"/>
          </p:cNvSpPr>
          <p:nvPr/>
        </p:nvSpPr>
        <p:spPr bwMode="auto">
          <a:xfrm>
            <a:off x="687705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1" name="Line 97"/>
          <p:cNvSpPr>
            <a:spLocks noChangeShapeType="1"/>
          </p:cNvSpPr>
          <p:nvPr/>
        </p:nvSpPr>
        <p:spPr bwMode="auto">
          <a:xfrm>
            <a:off x="6877050"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2" name="Line 98"/>
          <p:cNvSpPr>
            <a:spLocks noChangeShapeType="1"/>
          </p:cNvSpPr>
          <p:nvPr/>
        </p:nvSpPr>
        <p:spPr bwMode="auto">
          <a:xfrm>
            <a:off x="745172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3" name="Line 99"/>
          <p:cNvSpPr>
            <a:spLocks noChangeShapeType="1"/>
          </p:cNvSpPr>
          <p:nvPr/>
        </p:nvSpPr>
        <p:spPr bwMode="auto">
          <a:xfrm>
            <a:off x="7451725"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4" name="Line 100"/>
          <p:cNvSpPr>
            <a:spLocks noChangeShapeType="1"/>
          </p:cNvSpPr>
          <p:nvPr/>
        </p:nvSpPr>
        <p:spPr bwMode="auto">
          <a:xfrm>
            <a:off x="802798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5" name="Line 101"/>
          <p:cNvSpPr>
            <a:spLocks noChangeShapeType="1"/>
          </p:cNvSpPr>
          <p:nvPr/>
        </p:nvSpPr>
        <p:spPr bwMode="auto">
          <a:xfrm>
            <a:off x="8027988"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2" name="Line 5"/>
          <p:cNvSpPr>
            <a:spLocks noChangeShapeType="1"/>
          </p:cNvSpPr>
          <p:nvPr/>
        </p:nvSpPr>
        <p:spPr bwMode="auto">
          <a:xfrm flipV="1">
            <a:off x="2159706" y="4466338"/>
            <a:ext cx="650133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93" name="Text Box 7"/>
          <p:cNvSpPr txBox="1">
            <a:spLocks noChangeArrowheads="1"/>
          </p:cNvSpPr>
          <p:nvPr/>
        </p:nvSpPr>
        <p:spPr bwMode="auto">
          <a:xfrm>
            <a:off x="8599780" y="4252198"/>
            <a:ext cx="508724"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0V</a:t>
            </a:r>
            <a:endParaRPr lang="zh-CN" altLang="en-US" sz="2000" b="1" dirty="0">
              <a:latin typeface="+mn-lt"/>
              <a:ea typeface="+mn-ea"/>
            </a:endParaRPr>
          </a:p>
        </p:txBody>
      </p:sp>
      <p:sp>
        <p:nvSpPr>
          <p:cNvPr id="94"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
        <p:nvSpPr>
          <p:cNvPr id="95" name="Line 84"/>
          <p:cNvSpPr>
            <a:spLocks noChangeShapeType="1"/>
          </p:cNvSpPr>
          <p:nvPr/>
        </p:nvSpPr>
        <p:spPr bwMode="auto">
          <a:xfrm>
            <a:off x="3983854"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6" name="Line 90"/>
          <p:cNvSpPr>
            <a:spLocks noChangeShapeType="1"/>
          </p:cNvSpPr>
          <p:nvPr/>
        </p:nvSpPr>
        <p:spPr bwMode="auto">
          <a:xfrm>
            <a:off x="4572000" y="4295714"/>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7" name="Line 94"/>
          <p:cNvSpPr>
            <a:spLocks noChangeShapeType="1"/>
          </p:cNvSpPr>
          <p:nvPr/>
        </p:nvSpPr>
        <p:spPr bwMode="auto">
          <a:xfrm>
            <a:off x="6300788" y="4295714"/>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8" name="Line 93"/>
          <p:cNvSpPr>
            <a:spLocks noChangeShapeType="1"/>
          </p:cNvSpPr>
          <p:nvPr/>
        </p:nvSpPr>
        <p:spPr bwMode="auto">
          <a:xfrm>
            <a:off x="6302375" y="4662837"/>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cxnSp>
        <p:nvCxnSpPr>
          <p:cNvPr id="3" name="直接箭头连接符 2"/>
          <p:cNvCxnSpPr>
            <a:endCxn id="589865" idx="1"/>
          </p:cNvCxnSpPr>
          <p:nvPr/>
        </p:nvCxnSpPr>
        <p:spPr bwMode="auto">
          <a:xfrm>
            <a:off x="2266950" y="4868615"/>
            <a:ext cx="5761039" cy="0"/>
          </a:xfrm>
          <a:prstGeom prst="straightConnector1">
            <a:avLst/>
          </a:prstGeom>
          <a:solidFill>
            <a:schemeClr val="accent1"/>
          </a:solidFill>
          <a:ln w="28575" cap="flat" cmpd="sng" algn="ctr">
            <a:solidFill>
              <a:srgbClr val="0000FF"/>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0" name="Text Box 73"/>
          <p:cNvSpPr txBox="1">
            <a:spLocks noChangeArrowheads="1"/>
          </p:cNvSpPr>
          <p:nvPr/>
        </p:nvSpPr>
        <p:spPr bwMode="auto">
          <a:xfrm>
            <a:off x="2987675" y="4861425"/>
            <a:ext cx="489585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dirty="0">
                <a:latin typeface="+mn-lt"/>
                <a:ea typeface="+mn-ea"/>
              </a:rPr>
              <a:t>假设：</a:t>
            </a:r>
            <a:r>
              <a:rPr lang="en-US" altLang="zh-CN" sz="2000" b="1" dirty="0">
                <a:latin typeface="+mn-lt"/>
                <a:ea typeface="+mn-ea"/>
              </a:rPr>
              <a:t>1s</a:t>
            </a:r>
            <a:r>
              <a:rPr lang="zh-CN" altLang="en-US" sz="2000" b="1" dirty="0">
                <a:latin typeface="+mn-lt"/>
                <a:ea typeface="+mn-ea"/>
              </a:rPr>
              <a:t>（带宽</a:t>
            </a:r>
            <a:r>
              <a:rPr lang="en-US" altLang="zh-CN" sz="2000" b="1" dirty="0">
                <a:latin typeface="+mn-lt"/>
                <a:ea typeface="+mn-ea"/>
              </a:rPr>
              <a:t>5Hz</a:t>
            </a:r>
            <a:r>
              <a:rPr lang="zh-CN" altLang="en-US" sz="2000" b="1" dirty="0">
                <a:latin typeface="+mn-lt"/>
                <a:ea typeface="+mn-ea"/>
              </a:rPr>
              <a:t>，比特率</a:t>
            </a:r>
            <a:r>
              <a:rPr lang="en-US" altLang="zh-CN" sz="2000" b="1" dirty="0">
                <a:latin typeface="+mn-lt"/>
                <a:ea typeface="+mn-ea"/>
              </a:rPr>
              <a:t>10bps</a:t>
            </a:r>
            <a:r>
              <a:rPr lang="zh-CN" altLang="en-US" sz="2000" b="1" dirty="0">
                <a:latin typeface="+mn-lt"/>
                <a:ea typeface="+mn-ea"/>
              </a:rPr>
              <a:t>）</a:t>
            </a:r>
            <a:endParaRPr lang="en-US" altLang="zh-CN" sz="2000" b="1" dirty="0">
              <a:latin typeface="+mn-lt"/>
              <a:ea typeface="+mn-ea"/>
            </a:endParaRPr>
          </a:p>
        </p:txBody>
      </p:sp>
    </p:spTree>
    <p:extLst>
      <p:ext uri="{BB962C8B-B14F-4D97-AF65-F5344CB8AC3E}">
        <p14:creationId xmlns:p14="http://schemas.microsoft.com/office/powerpoint/2010/main" val="3331857330"/>
      </p:ext>
    </p:extLst>
  </p:cSld>
  <p:clrMapOvr>
    <a:masterClrMapping/>
  </p:clrMapOvr>
  <p:transition spd="slow">
    <p:random/>
    <p:sndAc>
      <p:stSnd>
        <p:snd r:embed="rId2" name="camera.wav"/>
      </p:stSnd>
    </p:sndAc>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ChangeArrowheads="1"/>
          </p:cNvSpPr>
          <p:nvPr>
            <p:ph type="body" idx="1"/>
          </p:nvPr>
        </p:nvSpPr>
        <p:spPr>
          <a:xfrm>
            <a:off x="809625" y="1773238"/>
            <a:ext cx="7958138" cy="4751387"/>
          </a:xfrm>
        </p:spPr>
        <p:txBody>
          <a:bodyPr/>
          <a:lstStyle/>
          <a:p>
            <a:pPr>
              <a:lnSpc>
                <a:spcPct val="105000"/>
              </a:lnSpc>
            </a:pPr>
            <a:r>
              <a:rPr lang="zh-CN" altLang="en-US" sz="2400" dirty="0">
                <a:solidFill>
                  <a:srgbClr val="FF0000"/>
                </a:solidFill>
              </a:rPr>
              <a:t>编码原理</a:t>
            </a:r>
          </a:p>
          <a:p>
            <a:pPr lvl="1">
              <a:lnSpc>
                <a:spcPct val="105000"/>
              </a:lnSpc>
            </a:pPr>
            <a:r>
              <a:rPr lang="zh-CN" altLang="en-US" sz="2000" dirty="0"/>
              <a:t>每个码元的中间都有一跳变，既作为时钟信号（同步），又作为数据信号：高</a:t>
            </a:r>
            <a:r>
              <a:rPr lang="en-US" altLang="zh-CN" sz="2000" dirty="0"/>
              <a:t>-</a:t>
            </a:r>
            <a:r>
              <a:rPr lang="zh-CN" altLang="en-US" sz="2000" dirty="0"/>
              <a:t>低的跳变表示</a:t>
            </a:r>
            <a:r>
              <a:rPr lang="en-US" altLang="zh-CN" sz="2000" dirty="0"/>
              <a:t>1</a:t>
            </a:r>
            <a:r>
              <a:rPr lang="zh-CN" altLang="en-US" sz="2000" dirty="0"/>
              <a:t>，低</a:t>
            </a:r>
            <a:r>
              <a:rPr lang="en-US" altLang="zh-CN" sz="2000" dirty="0"/>
              <a:t>-</a:t>
            </a:r>
            <a:r>
              <a:rPr lang="zh-CN" altLang="en-US" sz="2000" dirty="0"/>
              <a:t>高的跳变表示</a:t>
            </a:r>
            <a:r>
              <a:rPr lang="en-US" altLang="zh-CN" sz="2000" dirty="0"/>
              <a:t>0</a:t>
            </a:r>
            <a:r>
              <a:rPr lang="zh-CN" altLang="en-US" sz="2000" dirty="0"/>
              <a:t>。</a:t>
            </a:r>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r>
              <a:rPr lang="zh-CN" altLang="en-US" sz="2400" dirty="0">
                <a:solidFill>
                  <a:srgbClr val="FF0000"/>
                </a:solidFill>
              </a:rPr>
              <a:t>特点</a:t>
            </a:r>
          </a:p>
          <a:p>
            <a:pPr lvl="1">
              <a:lnSpc>
                <a:spcPct val="105000"/>
              </a:lnSpc>
            </a:pPr>
            <a:r>
              <a:rPr lang="zh-CN" altLang="en-US" sz="2000" dirty="0">
                <a:solidFill>
                  <a:srgbClr val="0000FF"/>
                </a:solidFill>
              </a:rPr>
              <a:t>带宽效率不高（</a:t>
            </a:r>
            <a:r>
              <a:rPr lang="en-US" altLang="zh-CN" sz="2000" dirty="0" err="1">
                <a:solidFill>
                  <a:srgbClr val="0000FF"/>
                </a:solidFill>
              </a:rPr>
              <a:t>BHz</a:t>
            </a:r>
            <a:r>
              <a:rPr lang="zh-CN" altLang="en-US" sz="2000" dirty="0">
                <a:solidFill>
                  <a:srgbClr val="0000FF"/>
                </a:solidFill>
              </a:rPr>
              <a:t>的带宽只能获得</a:t>
            </a:r>
            <a:r>
              <a:rPr lang="en-US" altLang="zh-CN" sz="2000" dirty="0">
                <a:solidFill>
                  <a:srgbClr val="0000FF"/>
                </a:solidFill>
              </a:rPr>
              <a:t>B/2bps</a:t>
            </a:r>
            <a:r>
              <a:rPr lang="zh-CN" altLang="en-US" sz="2000" dirty="0">
                <a:solidFill>
                  <a:srgbClr val="0000FF"/>
                </a:solidFill>
              </a:rPr>
              <a:t>的比特率）；</a:t>
            </a:r>
          </a:p>
          <a:p>
            <a:pPr lvl="1">
              <a:lnSpc>
                <a:spcPct val="105000"/>
              </a:lnSpc>
            </a:pPr>
            <a:r>
              <a:rPr lang="zh-CN" altLang="en-US" sz="2000" dirty="0"/>
              <a:t>每个码元中间都有跳变，使得接收方易与发送方同步。</a:t>
            </a:r>
          </a:p>
        </p:txBody>
      </p:sp>
      <p:sp>
        <p:nvSpPr>
          <p:cNvPr id="601091" name="Rectangle 3"/>
          <p:cNvSpPr>
            <a:spLocks noGrp="1" noChangeArrowheads="1"/>
          </p:cNvSpPr>
          <p:nvPr>
            <p:ph type="title"/>
          </p:nvPr>
        </p:nvSpPr>
        <p:spPr/>
        <p:txBody>
          <a:bodyPr/>
          <a:lstStyle/>
          <a:p>
            <a:r>
              <a:rPr lang="zh-CN" altLang="en-US" sz="4000" dirty="0"/>
              <a:t>曼切斯特编码</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Manchester encoding</a:t>
            </a:r>
            <a:r>
              <a:rPr lang="zh-CN" altLang="en-US" sz="2800" dirty="0">
                <a:latin typeface="华文新魏" pitchFamily="2" charset="-122"/>
              </a:rPr>
              <a:t>）</a:t>
            </a:r>
          </a:p>
        </p:txBody>
      </p:sp>
      <p:sp>
        <p:nvSpPr>
          <p:cNvPr id="601093" name="Line 5"/>
          <p:cNvSpPr>
            <a:spLocks noChangeShapeType="1"/>
          </p:cNvSpPr>
          <p:nvPr/>
        </p:nvSpPr>
        <p:spPr bwMode="auto">
          <a:xfrm>
            <a:off x="226853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094" name="Text Box 6"/>
          <p:cNvSpPr txBox="1">
            <a:spLocks noChangeArrowheads="1"/>
          </p:cNvSpPr>
          <p:nvPr/>
        </p:nvSpPr>
        <p:spPr bwMode="auto">
          <a:xfrm>
            <a:off x="971550" y="3068390"/>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zh-CN" altLang="en-US" sz="2000" b="1">
                <a:latin typeface="+mn-lt"/>
                <a:ea typeface="+mn-ea"/>
              </a:rPr>
              <a:t>时钟脉冲</a:t>
            </a:r>
          </a:p>
        </p:txBody>
      </p:sp>
      <p:sp>
        <p:nvSpPr>
          <p:cNvPr id="601095" name="Text Box 7"/>
          <p:cNvSpPr txBox="1">
            <a:spLocks noChangeArrowheads="1"/>
          </p:cNvSpPr>
          <p:nvPr/>
        </p:nvSpPr>
        <p:spPr bwMode="auto">
          <a:xfrm>
            <a:off x="971550" y="3717677"/>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a:latin typeface="+mn-lt"/>
                <a:ea typeface="+mn-ea"/>
              </a:rPr>
              <a:t>bit</a:t>
            </a:r>
            <a:r>
              <a:rPr lang="zh-CN" altLang="en-US" sz="2000" b="1">
                <a:latin typeface="+mn-lt"/>
                <a:ea typeface="+mn-ea"/>
              </a:rPr>
              <a:t>流</a:t>
            </a:r>
          </a:p>
        </p:txBody>
      </p:sp>
      <p:sp>
        <p:nvSpPr>
          <p:cNvPr id="601096" name="Text Box 8"/>
          <p:cNvSpPr txBox="1">
            <a:spLocks noChangeArrowheads="1"/>
          </p:cNvSpPr>
          <p:nvPr/>
        </p:nvSpPr>
        <p:spPr bwMode="auto">
          <a:xfrm>
            <a:off x="395288" y="4292352"/>
            <a:ext cx="1871662"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en-US" sz="2000" b="1">
                <a:latin typeface="+mn-lt"/>
                <a:ea typeface="+mn-ea"/>
              </a:rPr>
              <a:t>曼切斯特</a:t>
            </a:r>
            <a:r>
              <a:rPr lang="zh-CN" altLang="en-US" sz="2000" b="1">
                <a:latin typeface="+mn-lt"/>
                <a:ea typeface="+mn-ea"/>
              </a:rPr>
              <a:t>编码</a:t>
            </a:r>
          </a:p>
        </p:txBody>
      </p:sp>
      <p:sp>
        <p:nvSpPr>
          <p:cNvPr id="601097" name="Line 9"/>
          <p:cNvSpPr>
            <a:spLocks noChangeShapeType="1"/>
          </p:cNvSpPr>
          <p:nvPr/>
        </p:nvSpPr>
        <p:spPr bwMode="auto">
          <a:xfrm>
            <a:off x="284321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098" name="Line 10"/>
          <p:cNvSpPr>
            <a:spLocks noChangeShapeType="1"/>
          </p:cNvSpPr>
          <p:nvPr/>
        </p:nvSpPr>
        <p:spPr bwMode="auto">
          <a:xfrm>
            <a:off x="226853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099" name="Line 11"/>
          <p:cNvSpPr>
            <a:spLocks noChangeShapeType="1"/>
          </p:cNvSpPr>
          <p:nvPr/>
        </p:nvSpPr>
        <p:spPr bwMode="auto">
          <a:xfrm>
            <a:off x="255587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0" name="Line 12"/>
          <p:cNvSpPr>
            <a:spLocks noChangeShapeType="1"/>
          </p:cNvSpPr>
          <p:nvPr/>
        </p:nvSpPr>
        <p:spPr bwMode="auto">
          <a:xfrm>
            <a:off x="25558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1" name="Line 13"/>
          <p:cNvSpPr>
            <a:spLocks noChangeShapeType="1"/>
          </p:cNvSpPr>
          <p:nvPr/>
        </p:nvSpPr>
        <p:spPr bwMode="auto">
          <a:xfrm>
            <a:off x="34194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2" name="Line 14"/>
          <p:cNvSpPr>
            <a:spLocks noChangeShapeType="1"/>
          </p:cNvSpPr>
          <p:nvPr/>
        </p:nvSpPr>
        <p:spPr bwMode="auto">
          <a:xfrm>
            <a:off x="39941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3" name="Line 15"/>
          <p:cNvSpPr>
            <a:spLocks noChangeShapeType="1"/>
          </p:cNvSpPr>
          <p:nvPr/>
        </p:nvSpPr>
        <p:spPr bwMode="auto">
          <a:xfrm>
            <a:off x="341947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4" name="Line 16"/>
          <p:cNvSpPr>
            <a:spLocks noChangeShapeType="1"/>
          </p:cNvSpPr>
          <p:nvPr/>
        </p:nvSpPr>
        <p:spPr bwMode="auto">
          <a:xfrm>
            <a:off x="370681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5" name="Line 17"/>
          <p:cNvSpPr>
            <a:spLocks noChangeShapeType="1"/>
          </p:cNvSpPr>
          <p:nvPr/>
        </p:nvSpPr>
        <p:spPr bwMode="auto">
          <a:xfrm>
            <a:off x="37068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6" name="Line 18"/>
          <p:cNvSpPr>
            <a:spLocks noChangeShapeType="1"/>
          </p:cNvSpPr>
          <p:nvPr/>
        </p:nvSpPr>
        <p:spPr bwMode="auto">
          <a:xfrm>
            <a:off x="45720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7" name="Line 19"/>
          <p:cNvSpPr>
            <a:spLocks noChangeShapeType="1"/>
          </p:cNvSpPr>
          <p:nvPr/>
        </p:nvSpPr>
        <p:spPr bwMode="auto">
          <a:xfrm>
            <a:off x="51466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8" name="Line 20"/>
          <p:cNvSpPr>
            <a:spLocks noChangeShapeType="1"/>
          </p:cNvSpPr>
          <p:nvPr/>
        </p:nvSpPr>
        <p:spPr bwMode="auto">
          <a:xfrm>
            <a:off x="45720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09" name="Line 21"/>
          <p:cNvSpPr>
            <a:spLocks noChangeShapeType="1"/>
          </p:cNvSpPr>
          <p:nvPr/>
        </p:nvSpPr>
        <p:spPr bwMode="auto">
          <a:xfrm>
            <a:off x="48593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0" name="Line 22"/>
          <p:cNvSpPr>
            <a:spLocks noChangeShapeType="1"/>
          </p:cNvSpPr>
          <p:nvPr/>
        </p:nvSpPr>
        <p:spPr bwMode="auto">
          <a:xfrm>
            <a:off x="48593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1" name="Line 23"/>
          <p:cNvSpPr>
            <a:spLocks noChangeShapeType="1"/>
          </p:cNvSpPr>
          <p:nvPr/>
        </p:nvSpPr>
        <p:spPr bwMode="auto">
          <a:xfrm>
            <a:off x="572452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2" name="Line 24"/>
          <p:cNvSpPr>
            <a:spLocks noChangeShapeType="1"/>
          </p:cNvSpPr>
          <p:nvPr/>
        </p:nvSpPr>
        <p:spPr bwMode="auto">
          <a:xfrm>
            <a:off x="62992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3" name="Line 25"/>
          <p:cNvSpPr>
            <a:spLocks noChangeShapeType="1"/>
          </p:cNvSpPr>
          <p:nvPr/>
        </p:nvSpPr>
        <p:spPr bwMode="auto">
          <a:xfrm>
            <a:off x="57245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4" name="Line 26"/>
          <p:cNvSpPr>
            <a:spLocks noChangeShapeType="1"/>
          </p:cNvSpPr>
          <p:nvPr/>
        </p:nvSpPr>
        <p:spPr bwMode="auto">
          <a:xfrm>
            <a:off x="60118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5" name="Line 27"/>
          <p:cNvSpPr>
            <a:spLocks noChangeShapeType="1"/>
          </p:cNvSpPr>
          <p:nvPr/>
        </p:nvSpPr>
        <p:spPr bwMode="auto">
          <a:xfrm>
            <a:off x="60118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6" name="Line 28"/>
          <p:cNvSpPr>
            <a:spLocks noChangeShapeType="1"/>
          </p:cNvSpPr>
          <p:nvPr/>
        </p:nvSpPr>
        <p:spPr bwMode="auto">
          <a:xfrm>
            <a:off x="68770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7" name="Line 29"/>
          <p:cNvSpPr>
            <a:spLocks noChangeShapeType="1"/>
          </p:cNvSpPr>
          <p:nvPr/>
        </p:nvSpPr>
        <p:spPr bwMode="auto">
          <a:xfrm>
            <a:off x="745172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8" name="Line 30"/>
          <p:cNvSpPr>
            <a:spLocks noChangeShapeType="1"/>
          </p:cNvSpPr>
          <p:nvPr/>
        </p:nvSpPr>
        <p:spPr bwMode="auto">
          <a:xfrm>
            <a:off x="687705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19" name="Line 31"/>
          <p:cNvSpPr>
            <a:spLocks noChangeShapeType="1"/>
          </p:cNvSpPr>
          <p:nvPr/>
        </p:nvSpPr>
        <p:spPr bwMode="auto">
          <a:xfrm>
            <a:off x="716438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0" name="Line 32"/>
          <p:cNvSpPr>
            <a:spLocks noChangeShapeType="1"/>
          </p:cNvSpPr>
          <p:nvPr/>
        </p:nvSpPr>
        <p:spPr bwMode="auto">
          <a:xfrm>
            <a:off x="71643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1" name="Line 33"/>
          <p:cNvSpPr>
            <a:spLocks noChangeShapeType="1"/>
          </p:cNvSpPr>
          <p:nvPr/>
        </p:nvSpPr>
        <p:spPr bwMode="auto">
          <a:xfrm>
            <a:off x="802798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2" name="Line 34"/>
          <p:cNvSpPr>
            <a:spLocks noChangeShapeType="1"/>
          </p:cNvSpPr>
          <p:nvPr/>
        </p:nvSpPr>
        <p:spPr bwMode="auto">
          <a:xfrm>
            <a:off x="860266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3" name="Line 35"/>
          <p:cNvSpPr>
            <a:spLocks noChangeShapeType="1"/>
          </p:cNvSpPr>
          <p:nvPr/>
        </p:nvSpPr>
        <p:spPr bwMode="auto">
          <a:xfrm>
            <a:off x="80279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4" name="Line 36"/>
          <p:cNvSpPr>
            <a:spLocks noChangeShapeType="1"/>
          </p:cNvSpPr>
          <p:nvPr/>
        </p:nvSpPr>
        <p:spPr bwMode="auto">
          <a:xfrm>
            <a:off x="83153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5" name="Line 37"/>
          <p:cNvSpPr>
            <a:spLocks noChangeShapeType="1"/>
          </p:cNvSpPr>
          <p:nvPr/>
        </p:nvSpPr>
        <p:spPr bwMode="auto">
          <a:xfrm>
            <a:off x="83153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6" name="Line 38"/>
          <p:cNvSpPr>
            <a:spLocks noChangeShapeType="1"/>
          </p:cNvSpPr>
          <p:nvPr/>
        </p:nvSpPr>
        <p:spPr bwMode="auto">
          <a:xfrm>
            <a:off x="745331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7" name="Line 39"/>
          <p:cNvSpPr>
            <a:spLocks noChangeShapeType="1"/>
          </p:cNvSpPr>
          <p:nvPr/>
        </p:nvSpPr>
        <p:spPr bwMode="auto">
          <a:xfrm>
            <a:off x="774065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8" name="Line 40"/>
          <p:cNvSpPr>
            <a:spLocks noChangeShapeType="1"/>
          </p:cNvSpPr>
          <p:nvPr/>
        </p:nvSpPr>
        <p:spPr bwMode="auto">
          <a:xfrm>
            <a:off x="77406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29" name="Line 41"/>
          <p:cNvSpPr>
            <a:spLocks noChangeShapeType="1"/>
          </p:cNvSpPr>
          <p:nvPr/>
        </p:nvSpPr>
        <p:spPr bwMode="auto">
          <a:xfrm>
            <a:off x="63007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0" name="Line 42"/>
          <p:cNvSpPr>
            <a:spLocks noChangeShapeType="1"/>
          </p:cNvSpPr>
          <p:nvPr/>
        </p:nvSpPr>
        <p:spPr bwMode="auto">
          <a:xfrm>
            <a:off x="65881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1" name="Line 43"/>
          <p:cNvSpPr>
            <a:spLocks noChangeShapeType="1"/>
          </p:cNvSpPr>
          <p:nvPr/>
        </p:nvSpPr>
        <p:spPr bwMode="auto">
          <a:xfrm>
            <a:off x="65881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2" name="Line 44"/>
          <p:cNvSpPr>
            <a:spLocks noChangeShapeType="1"/>
          </p:cNvSpPr>
          <p:nvPr/>
        </p:nvSpPr>
        <p:spPr bwMode="auto">
          <a:xfrm>
            <a:off x="514826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3" name="Line 45"/>
          <p:cNvSpPr>
            <a:spLocks noChangeShapeType="1"/>
          </p:cNvSpPr>
          <p:nvPr/>
        </p:nvSpPr>
        <p:spPr bwMode="auto">
          <a:xfrm>
            <a:off x="543560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4" name="Line 46"/>
          <p:cNvSpPr>
            <a:spLocks noChangeShapeType="1"/>
          </p:cNvSpPr>
          <p:nvPr/>
        </p:nvSpPr>
        <p:spPr bwMode="auto">
          <a:xfrm>
            <a:off x="54356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5" name="Line 47"/>
          <p:cNvSpPr>
            <a:spLocks noChangeShapeType="1"/>
          </p:cNvSpPr>
          <p:nvPr/>
        </p:nvSpPr>
        <p:spPr bwMode="auto">
          <a:xfrm>
            <a:off x="39973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6" name="Line 48"/>
          <p:cNvSpPr>
            <a:spLocks noChangeShapeType="1"/>
          </p:cNvSpPr>
          <p:nvPr/>
        </p:nvSpPr>
        <p:spPr bwMode="auto">
          <a:xfrm>
            <a:off x="42846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7" name="Line 49"/>
          <p:cNvSpPr>
            <a:spLocks noChangeShapeType="1"/>
          </p:cNvSpPr>
          <p:nvPr/>
        </p:nvSpPr>
        <p:spPr bwMode="auto">
          <a:xfrm>
            <a:off x="42846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8" name="Line 50"/>
          <p:cNvSpPr>
            <a:spLocks noChangeShapeType="1"/>
          </p:cNvSpPr>
          <p:nvPr/>
        </p:nvSpPr>
        <p:spPr bwMode="auto">
          <a:xfrm>
            <a:off x="28448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39" name="Line 51"/>
          <p:cNvSpPr>
            <a:spLocks noChangeShapeType="1"/>
          </p:cNvSpPr>
          <p:nvPr/>
        </p:nvSpPr>
        <p:spPr bwMode="auto">
          <a:xfrm>
            <a:off x="31321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0" name="Line 52"/>
          <p:cNvSpPr>
            <a:spLocks noChangeShapeType="1"/>
          </p:cNvSpPr>
          <p:nvPr/>
        </p:nvSpPr>
        <p:spPr bwMode="auto">
          <a:xfrm>
            <a:off x="31321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1" name="Line 53"/>
          <p:cNvSpPr>
            <a:spLocks noChangeShapeType="1"/>
          </p:cNvSpPr>
          <p:nvPr/>
        </p:nvSpPr>
        <p:spPr bwMode="auto">
          <a:xfrm>
            <a:off x="28432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2" name="Line 54"/>
          <p:cNvSpPr>
            <a:spLocks noChangeShapeType="1"/>
          </p:cNvSpPr>
          <p:nvPr/>
        </p:nvSpPr>
        <p:spPr bwMode="auto">
          <a:xfrm>
            <a:off x="34194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3" name="Line 55"/>
          <p:cNvSpPr>
            <a:spLocks noChangeShapeType="1"/>
          </p:cNvSpPr>
          <p:nvPr/>
        </p:nvSpPr>
        <p:spPr bwMode="auto">
          <a:xfrm>
            <a:off x="39957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4" name="Line 56"/>
          <p:cNvSpPr>
            <a:spLocks noChangeShapeType="1"/>
          </p:cNvSpPr>
          <p:nvPr/>
        </p:nvSpPr>
        <p:spPr bwMode="auto">
          <a:xfrm>
            <a:off x="45720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5" name="Line 57"/>
          <p:cNvSpPr>
            <a:spLocks noChangeShapeType="1"/>
          </p:cNvSpPr>
          <p:nvPr/>
        </p:nvSpPr>
        <p:spPr bwMode="auto">
          <a:xfrm>
            <a:off x="51482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6" name="Line 58"/>
          <p:cNvSpPr>
            <a:spLocks noChangeShapeType="1"/>
          </p:cNvSpPr>
          <p:nvPr/>
        </p:nvSpPr>
        <p:spPr bwMode="auto">
          <a:xfrm>
            <a:off x="57245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7" name="Line 59"/>
          <p:cNvSpPr>
            <a:spLocks noChangeShapeType="1"/>
          </p:cNvSpPr>
          <p:nvPr/>
        </p:nvSpPr>
        <p:spPr bwMode="auto">
          <a:xfrm>
            <a:off x="63007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8" name="Line 60"/>
          <p:cNvSpPr>
            <a:spLocks noChangeShapeType="1"/>
          </p:cNvSpPr>
          <p:nvPr/>
        </p:nvSpPr>
        <p:spPr bwMode="auto">
          <a:xfrm>
            <a:off x="68770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49" name="Line 61"/>
          <p:cNvSpPr>
            <a:spLocks noChangeShapeType="1"/>
          </p:cNvSpPr>
          <p:nvPr/>
        </p:nvSpPr>
        <p:spPr bwMode="auto">
          <a:xfrm>
            <a:off x="74517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50" name="Line 62"/>
          <p:cNvSpPr>
            <a:spLocks noChangeShapeType="1"/>
          </p:cNvSpPr>
          <p:nvPr/>
        </p:nvSpPr>
        <p:spPr bwMode="auto">
          <a:xfrm>
            <a:off x="80279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51" name="Text Box 63"/>
          <p:cNvSpPr txBox="1">
            <a:spLocks noChangeArrowheads="1"/>
          </p:cNvSpPr>
          <p:nvPr/>
        </p:nvSpPr>
        <p:spPr bwMode="auto">
          <a:xfrm>
            <a:off x="241141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52" name="Text Box 64"/>
          <p:cNvSpPr txBox="1">
            <a:spLocks noChangeArrowheads="1"/>
          </p:cNvSpPr>
          <p:nvPr/>
        </p:nvSpPr>
        <p:spPr bwMode="auto">
          <a:xfrm>
            <a:off x="298767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1153" name="Text Box 65"/>
          <p:cNvSpPr txBox="1">
            <a:spLocks noChangeArrowheads="1"/>
          </p:cNvSpPr>
          <p:nvPr/>
        </p:nvSpPr>
        <p:spPr bwMode="auto">
          <a:xfrm>
            <a:off x="356393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54" name="Text Box 66"/>
          <p:cNvSpPr txBox="1">
            <a:spLocks noChangeArrowheads="1"/>
          </p:cNvSpPr>
          <p:nvPr/>
        </p:nvSpPr>
        <p:spPr bwMode="auto">
          <a:xfrm>
            <a:off x="41402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55" name="Text Box 67"/>
          <p:cNvSpPr txBox="1">
            <a:spLocks noChangeArrowheads="1"/>
          </p:cNvSpPr>
          <p:nvPr/>
        </p:nvSpPr>
        <p:spPr bwMode="auto">
          <a:xfrm>
            <a:off x="47164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1156" name="Text Box 68"/>
          <p:cNvSpPr txBox="1">
            <a:spLocks noChangeArrowheads="1"/>
          </p:cNvSpPr>
          <p:nvPr/>
        </p:nvSpPr>
        <p:spPr bwMode="auto">
          <a:xfrm>
            <a:off x="52927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57" name="Text Box 69"/>
          <p:cNvSpPr txBox="1">
            <a:spLocks noChangeArrowheads="1"/>
          </p:cNvSpPr>
          <p:nvPr/>
        </p:nvSpPr>
        <p:spPr bwMode="auto">
          <a:xfrm>
            <a:off x="58674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1158" name="Text Box 70"/>
          <p:cNvSpPr txBox="1">
            <a:spLocks noChangeArrowheads="1"/>
          </p:cNvSpPr>
          <p:nvPr/>
        </p:nvSpPr>
        <p:spPr bwMode="auto">
          <a:xfrm>
            <a:off x="64436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1159" name="Text Box 71"/>
          <p:cNvSpPr txBox="1">
            <a:spLocks noChangeArrowheads="1"/>
          </p:cNvSpPr>
          <p:nvPr/>
        </p:nvSpPr>
        <p:spPr bwMode="auto">
          <a:xfrm>
            <a:off x="70199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60" name="Text Box 72"/>
          <p:cNvSpPr txBox="1">
            <a:spLocks noChangeArrowheads="1"/>
          </p:cNvSpPr>
          <p:nvPr/>
        </p:nvSpPr>
        <p:spPr bwMode="auto">
          <a:xfrm>
            <a:off x="759618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1161" name="Text Box 73"/>
          <p:cNvSpPr txBox="1">
            <a:spLocks noChangeArrowheads="1"/>
          </p:cNvSpPr>
          <p:nvPr/>
        </p:nvSpPr>
        <p:spPr bwMode="auto">
          <a:xfrm>
            <a:off x="817245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1162" name="Line 74"/>
          <p:cNvSpPr>
            <a:spLocks noChangeShapeType="1"/>
          </p:cNvSpPr>
          <p:nvPr/>
        </p:nvSpPr>
        <p:spPr bwMode="auto">
          <a:xfrm>
            <a:off x="2195513" y="4292352"/>
            <a:ext cx="3603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79" name="Line 91"/>
          <p:cNvSpPr>
            <a:spLocks noChangeShapeType="1"/>
          </p:cNvSpPr>
          <p:nvPr/>
        </p:nvSpPr>
        <p:spPr bwMode="auto">
          <a:xfrm>
            <a:off x="255587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0" name="Line 92"/>
          <p:cNvSpPr>
            <a:spLocks noChangeShapeType="1"/>
          </p:cNvSpPr>
          <p:nvPr/>
        </p:nvSpPr>
        <p:spPr bwMode="auto">
          <a:xfrm>
            <a:off x="2555875" y="4652715"/>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1" name="Line 93"/>
          <p:cNvSpPr>
            <a:spLocks noChangeShapeType="1"/>
          </p:cNvSpPr>
          <p:nvPr/>
        </p:nvSpPr>
        <p:spPr bwMode="auto">
          <a:xfrm>
            <a:off x="313213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2" name="Line 94"/>
          <p:cNvSpPr>
            <a:spLocks noChangeShapeType="1"/>
          </p:cNvSpPr>
          <p:nvPr/>
        </p:nvSpPr>
        <p:spPr bwMode="auto">
          <a:xfrm>
            <a:off x="3132138" y="4292352"/>
            <a:ext cx="5762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3" name="Line 95"/>
          <p:cNvSpPr>
            <a:spLocks noChangeShapeType="1"/>
          </p:cNvSpPr>
          <p:nvPr/>
        </p:nvSpPr>
        <p:spPr bwMode="auto">
          <a:xfrm>
            <a:off x="370840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4" name="Line 96"/>
          <p:cNvSpPr>
            <a:spLocks noChangeShapeType="1"/>
          </p:cNvSpPr>
          <p:nvPr/>
        </p:nvSpPr>
        <p:spPr bwMode="auto">
          <a:xfrm>
            <a:off x="3708400" y="46527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5" name="Line 97"/>
          <p:cNvSpPr>
            <a:spLocks noChangeShapeType="1"/>
          </p:cNvSpPr>
          <p:nvPr/>
        </p:nvSpPr>
        <p:spPr bwMode="auto">
          <a:xfrm>
            <a:off x="399573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6" name="Line 98"/>
          <p:cNvSpPr>
            <a:spLocks noChangeShapeType="1"/>
          </p:cNvSpPr>
          <p:nvPr/>
        </p:nvSpPr>
        <p:spPr bwMode="auto">
          <a:xfrm>
            <a:off x="3995738" y="4292352"/>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7" name="Line 99"/>
          <p:cNvSpPr>
            <a:spLocks noChangeShapeType="1"/>
          </p:cNvSpPr>
          <p:nvPr/>
        </p:nvSpPr>
        <p:spPr bwMode="auto">
          <a:xfrm>
            <a:off x="428466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8" name="Line 100"/>
          <p:cNvSpPr>
            <a:spLocks noChangeShapeType="1"/>
          </p:cNvSpPr>
          <p:nvPr/>
        </p:nvSpPr>
        <p:spPr bwMode="auto">
          <a:xfrm>
            <a:off x="4284663" y="4652715"/>
            <a:ext cx="5762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89" name="Line 101"/>
          <p:cNvSpPr>
            <a:spLocks noChangeShapeType="1"/>
          </p:cNvSpPr>
          <p:nvPr/>
        </p:nvSpPr>
        <p:spPr bwMode="auto">
          <a:xfrm>
            <a:off x="485933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0" name="Line 102"/>
          <p:cNvSpPr>
            <a:spLocks noChangeShapeType="1"/>
          </p:cNvSpPr>
          <p:nvPr/>
        </p:nvSpPr>
        <p:spPr bwMode="auto">
          <a:xfrm>
            <a:off x="4859338" y="4292352"/>
            <a:ext cx="5762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1" name="Line 103"/>
          <p:cNvSpPr>
            <a:spLocks noChangeShapeType="1"/>
          </p:cNvSpPr>
          <p:nvPr/>
        </p:nvSpPr>
        <p:spPr bwMode="auto">
          <a:xfrm>
            <a:off x="543560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2" name="Line 104"/>
          <p:cNvSpPr>
            <a:spLocks noChangeShapeType="1"/>
          </p:cNvSpPr>
          <p:nvPr/>
        </p:nvSpPr>
        <p:spPr bwMode="auto">
          <a:xfrm>
            <a:off x="5435600" y="4652715"/>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3" name="Line 105"/>
          <p:cNvSpPr>
            <a:spLocks noChangeShapeType="1"/>
          </p:cNvSpPr>
          <p:nvPr/>
        </p:nvSpPr>
        <p:spPr bwMode="auto">
          <a:xfrm>
            <a:off x="601186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4" name="Line 106"/>
          <p:cNvSpPr>
            <a:spLocks noChangeShapeType="1"/>
          </p:cNvSpPr>
          <p:nvPr/>
        </p:nvSpPr>
        <p:spPr bwMode="auto">
          <a:xfrm>
            <a:off x="6011863" y="4292352"/>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5" name="Line 107"/>
          <p:cNvSpPr>
            <a:spLocks noChangeShapeType="1"/>
          </p:cNvSpPr>
          <p:nvPr/>
        </p:nvSpPr>
        <p:spPr bwMode="auto">
          <a:xfrm>
            <a:off x="630078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6" name="Line 108"/>
          <p:cNvSpPr>
            <a:spLocks noChangeShapeType="1"/>
          </p:cNvSpPr>
          <p:nvPr/>
        </p:nvSpPr>
        <p:spPr bwMode="auto">
          <a:xfrm>
            <a:off x="6300788" y="46527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7" name="Line 109"/>
          <p:cNvSpPr>
            <a:spLocks noChangeShapeType="1"/>
          </p:cNvSpPr>
          <p:nvPr/>
        </p:nvSpPr>
        <p:spPr bwMode="auto">
          <a:xfrm>
            <a:off x="658812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8" name="Line 110"/>
          <p:cNvSpPr>
            <a:spLocks noChangeShapeType="1"/>
          </p:cNvSpPr>
          <p:nvPr/>
        </p:nvSpPr>
        <p:spPr bwMode="auto">
          <a:xfrm>
            <a:off x="6588125" y="4292352"/>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199" name="Line 111"/>
          <p:cNvSpPr>
            <a:spLocks noChangeShapeType="1"/>
          </p:cNvSpPr>
          <p:nvPr/>
        </p:nvSpPr>
        <p:spPr bwMode="auto">
          <a:xfrm>
            <a:off x="716438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0" name="Line 112"/>
          <p:cNvSpPr>
            <a:spLocks noChangeShapeType="1"/>
          </p:cNvSpPr>
          <p:nvPr/>
        </p:nvSpPr>
        <p:spPr bwMode="auto">
          <a:xfrm>
            <a:off x="7164388" y="4652715"/>
            <a:ext cx="5762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1" name="Line 113"/>
          <p:cNvSpPr>
            <a:spLocks noChangeShapeType="1"/>
          </p:cNvSpPr>
          <p:nvPr/>
        </p:nvSpPr>
        <p:spPr bwMode="auto">
          <a:xfrm>
            <a:off x="774065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2" name="Line 114"/>
          <p:cNvSpPr>
            <a:spLocks noChangeShapeType="1"/>
          </p:cNvSpPr>
          <p:nvPr/>
        </p:nvSpPr>
        <p:spPr bwMode="auto">
          <a:xfrm>
            <a:off x="7740650" y="4292352"/>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3" name="Line 115"/>
          <p:cNvSpPr>
            <a:spLocks noChangeShapeType="1"/>
          </p:cNvSpPr>
          <p:nvPr/>
        </p:nvSpPr>
        <p:spPr bwMode="auto">
          <a:xfrm>
            <a:off x="831691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4" name="Line 116"/>
          <p:cNvSpPr>
            <a:spLocks noChangeShapeType="1"/>
          </p:cNvSpPr>
          <p:nvPr/>
        </p:nvSpPr>
        <p:spPr bwMode="auto">
          <a:xfrm>
            <a:off x="8316913" y="46527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1205" name="Text Box 117"/>
          <p:cNvSpPr txBox="1">
            <a:spLocks noChangeArrowheads="1"/>
          </p:cNvSpPr>
          <p:nvPr/>
        </p:nvSpPr>
        <p:spPr bwMode="auto">
          <a:xfrm>
            <a:off x="1346200" y="87313"/>
            <a:ext cx="6250781"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101" name="Line 5"/>
          <p:cNvSpPr>
            <a:spLocks noChangeShapeType="1"/>
          </p:cNvSpPr>
          <p:nvPr/>
        </p:nvSpPr>
        <p:spPr bwMode="auto">
          <a:xfrm flipV="1">
            <a:off x="2159706" y="4466338"/>
            <a:ext cx="650133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02" name="Text Box 7"/>
          <p:cNvSpPr txBox="1">
            <a:spLocks noChangeArrowheads="1"/>
          </p:cNvSpPr>
          <p:nvPr/>
        </p:nvSpPr>
        <p:spPr bwMode="auto">
          <a:xfrm>
            <a:off x="8599780" y="4252198"/>
            <a:ext cx="508724"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0V</a:t>
            </a:r>
            <a:endParaRPr lang="zh-CN" altLang="en-US" sz="2000" b="1" dirty="0">
              <a:latin typeface="+mn-lt"/>
              <a:ea typeface="+mn-ea"/>
            </a:endParaRPr>
          </a:p>
        </p:txBody>
      </p:sp>
      <p:sp>
        <p:nvSpPr>
          <p:cNvPr id="103"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body" idx="1"/>
          </p:nvPr>
        </p:nvSpPr>
        <p:spPr>
          <a:xfrm>
            <a:off x="809625" y="1773238"/>
            <a:ext cx="7958138" cy="4751387"/>
          </a:xfrm>
        </p:spPr>
        <p:txBody>
          <a:bodyPr/>
          <a:lstStyle/>
          <a:p>
            <a:pPr>
              <a:lnSpc>
                <a:spcPct val="105000"/>
              </a:lnSpc>
            </a:pPr>
            <a:r>
              <a:rPr lang="zh-CN" altLang="en-US" sz="2400" dirty="0">
                <a:solidFill>
                  <a:srgbClr val="FF0000"/>
                </a:solidFill>
              </a:rPr>
              <a:t>编码原理</a:t>
            </a:r>
          </a:p>
          <a:p>
            <a:pPr lvl="1">
              <a:lnSpc>
                <a:spcPct val="105000"/>
              </a:lnSpc>
            </a:pPr>
            <a:r>
              <a:rPr lang="zh-CN" altLang="en-US" sz="2000" dirty="0"/>
              <a:t>码元中间有跳变表示</a:t>
            </a:r>
            <a:r>
              <a:rPr lang="en-US" altLang="zh-CN" sz="2000" dirty="0"/>
              <a:t>1</a:t>
            </a:r>
            <a:r>
              <a:rPr lang="zh-CN" altLang="en-US" sz="2000" dirty="0"/>
              <a:t>，码元中间无跳变表示</a:t>
            </a:r>
            <a:r>
              <a:rPr lang="en-US" altLang="zh-CN" sz="2000" dirty="0"/>
              <a:t>0</a:t>
            </a:r>
            <a:r>
              <a:rPr lang="zh-CN" altLang="en-US" sz="2000" dirty="0"/>
              <a:t>。</a:t>
            </a:r>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solidFill>
                <a:srgbClr val="FF0000"/>
              </a:solidFill>
            </a:endParaRPr>
          </a:p>
          <a:p>
            <a:pPr>
              <a:lnSpc>
                <a:spcPct val="105000"/>
              </a:lnSpc>
            </a:pPr>
            <a:r>
              <a:rPr lang="zh-CN" altLang="en-US" sz="2400" dirty="0">
                <a:solidFill>
                  <a:srgbClr val="FF0000"/>
                </a:solidFill>
              </a:rPr>
              <a:t>特点</a:t>
            </a:r>
          </a:p>
          <a:p>
            <a:pPr lvl="1">
              <a:lnSpc>
                <a:spcPct val="105000"/>
              </a:lnSpc>
            </a:pPr>
            <a:r>
              <a:rPr lang="zh-CN" altLang="en-US" sz="2000" dirty="0">
                <a:solidFill>
                  <a:schemeClr val="tx1"/>
                </a:solidFill>
              </a:rPr>
              <a:t>带宽效率很高（</a:t>
            </a:r>
            <a:r>
              <a:rPr lang="en-US" altLang="zh-CN" sz="2000" dirty="0">
                <a:solidFill>
                  <a:schemeClr val="tx1"/>
                </a:solidFill>
              </a:rPr>
              <a:t>B/2Hz</a:t>
            </a:r>
            <a:r>
              <a:rPr lang="zh-CN" altLang="en-US" sz="2000" dirty="0">
                <a:solidFill>
                  <a:schemeClr val="tx1"/>
                </a:solidFill>
              </a:rPr>
              <a:t>的带宽可获得</a:t>
            </a:r>
            <a:r>
              <a:rPr lang="en-US" altLang="zh-CN" sz="2000" dirty="0" err="1">
                <a:solidFill>
                  <a:schemeClr val="tx1"/>
                </a:solidFill>
              </a:rPr>
              <a:t>Bbps</a:t>
            </a:r>
            <a:r>
              <a:rPr lang="zh-CN" altLang="en-US" sz="2000" dirty="0">
                <a:solidFill>
                  <a:schemeClr val="tx1"/>
                </a:solidFill>
              </a:rPr>
              <a:t>的比特率）；</a:t>
            </a:r>
          </a:p>
          <a:p>
            <a:pPr lvl="1">
              <a:lnSpc>
                <a:spcPct val="105000"/>
              </a:lnSpc>
            </a:pPr>
            <a:r>
              <a:rPr lang="zh-CN" altLang="en-US" sz="2000" dirty="0">
                <a:solidFill>
                  <a:srgbClr val="0000FF"/>
                </a:solidFill>
              </a:rPr>
              <a:t>一连串的</a:t>
            </a:r>
            <a:r>
              <a:rPr lang="en-US" altLang="zh-CN" sz="2000" dirty="0">
                <a:solidFill>
                  <a:srgbClr val="0000FF"/>
                </a:solidFill>
              </a:rPr>
              <a:t>0</a:t>
            </a:r>
            <a:r>
              <a:rPr lang="zh-CN" altLang="en-US" sz="2000" dirty="0">
                <a:solidFill>
                  <a:srgbClr val="0000FF"/>
                </a:solidFill>
              </a:rPr>
              <a:t>无法实现时钟同步。</a:t>
            </a:r>
          </a:p>
        </p:txBody>
      </p:sp>
      <p:sp>
        <p:nvSpPr>
          <p:cNvPr id="602115" name="Rectangle 3"/>
          <p:cNvSpPr>
            <a:spLocks noGrp="1" noChangeArrowheads="1"/>
          </p:cNvSpPr>
          <p:nvPr>
            <p:ph type="title"/>
          </p:nvPr>
        </p:nvSpPr>
        <p:spPr/>
        <p:txBody>
          <a:bodyPr/>
          <a:lstStyle/>
          <a:p>
            <a:r>
              <a:rPr lang="zh-CN" altLang="en-US" dirty="0">
                <a:latin typeface="华文新魏" pitchFamily="2" charset="-122"/>
              </a:rPr>
              <a:t>不归零逆转</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NRZI</a:t>
            </a:r>
            <a:r>
              <a:rPr lang="zh-CN" altLang="en-US" sz="2800" dirty="0">
                <a:latin typeface="华文新魏" pitchFamily="2" charset="-122"/>
              </a:rPr>
              <a:t>）</a:t>
            </a:r>
          </a:p>
        </p:txBody>
      </p:sp>
      <p:sp>
        <p:nvSpPr>
          <p:cNvPr id="602117" name="Line 5"/>
          <p:cNvSpPr>
            <a:spLocks noChangeShapeType="1"/>
          </p:cNvSpPr>
          <p:nvPr/>
        </p:nvSpPr>
        <p:spPr bwMode="auto">
          <a:xfrm>
            <a:off x="2268538"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18" name="Text Box 6"/>
          <p:cNvSpPr txBox="1">
            <a:spLocks noChangeArrowheads="1"/>
          </p:cNvSpPr>
          <p:nvPr/>
        </p:nvSpPr>
        <p:spPr bwMode="auto">
          <a:xfrm>
            <a:off x="971550" y="2924374"/>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zh-CN" altLang="en-US" sz="2000" b="1">
                <a:latin typeface="+mn-lt"/>
                <a:ea typeface="+mn-ea"/>
              </a:rPr>
              <a:t>时钟脉冲</a:t>
            </a:r>
          </a:p>
        </p:txBody>
      </p:sp>
      <p:sp>
        <p:nvSpPr>
          <p:cNvPr id="602119" name="Text Box 7"/>
          <p:cNvSpPr txBox="1">
            <a:spLocks noChangeArrowheads="1"/>
          </p:cNvSpPr>
          <p:nvPr/>
        </p:nvSpPr>
        <p:spPr bwMode="auto">
          <a:xfrm>
            <a:off x="971550" y="3573661"/>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a:latin typeface="+mn-lt"/>
                <a:ea typeface="+mn-ea"/>
              </a:rPr>
              <a:t>bit</a:t>
            </a:r>
            <a:r>
              <a:rPr lang="zh-CN" altLang="en-US" sz="2000" b="1">
                <a:latin typeface="+mn-lt"/>
                <a:ea typeface="+mn-ea"/>
              </a:rPr>
              <a:t>流</a:t>
            </a:r>
          </a:p>
        </p:txBody>
      </p:sp>
      <p:sp>
        <p:nvSpPr>
          <p:cNvPr id="602120" name="Text Box 8"/>
          <p:cNvSpPr txBox="1">
            <a:spLocks noChangeArrowheads="1"/>
          </p:cNvSpPr>
          <p:nvPr/>
        </p:nvSpPr>
        <p:spPr bwMode="auto">
          <a:xfrm>
            <a:off x="684114" y="4178837"/>
            <a:ext cx="1871662"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r>
              <a:rPr lang="en-US" altLang="zh-CN" sz="2000" b="1" dirty="0">
                <a:latin typeface="+mn-lt"/>
                <a:ea typeface="+mn-ea"/>
              </a:rPr>
              <a:t>NRZI</a:t>
            </a:r>
            <a:r>
              <a:rPr lang="zh-CN" altLang="en-US" sz="2000" b="1" dirty="0">
                <a:latin typeface="+mn-lt"/>
                <a:ea typeface="+mn-ea"/>
              </a:rPr>
              <a:t>编码</a:t>
            </a:r>
          </a:p>
        </p:txBody>
      </p:sp>
      <p:sp>
        <p:nvSpPr>
          <p:cNvPr id="602121" name="Line 9"/>
          <p:cNvSpPr>
            <a:spLocks noChangeShapeType="1"/>
          </p:cNvSpPr>
          <p:nvPr/>
        </p:nvSpPr>
        <p:spPr bwMode="auto">
          <a:xfrm>
            <a:off x="2843213"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2" name="Line 10"/>
          <p:cNvSpPr>
            <a:spLocks noChangeShapeType="1"/>
          </p:cNvSpPr>
          <p:nvPr/>
        </p:nvSpPr>
        <p:spPr bwMode="auto">
          <a:xfrm>
            <a:off x="2268538" y="3356174"/>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3" name="Line 11"/>
          <p:cNvSpPr>
            <a:spLocks noChangeShapeType="1"/>
          </p:cNvSpPr>
          <p:nvPr/>
        </p:nvSpPr>
        <p:spPr bwMode="auto">
          <a:xfrm>
            <a:off x="2555875" y="2997399"/>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4" name="Line 12"/>
          <p:cNvSpPr>
            <a:spLocks noChangeShapeType="1"/>
          </p:cNvSpPr>
          <p:nvPr/>
        </p:nvSpPr>
        <p:spPr bwMode="auto">
          <a:xfrm>
            <a:off x="255587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5" name="Line 13"/>
          <p:cNvSpPr>
            <a:spLocks noChangeShapeType="1"/>
          </p:cNvSpPr>
          <p:nvPr/>
        </p:nvSpPr>
        <p:spPr bwMode="auto">
          <a:xfrm>
            <a:off x="3419475"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6" name="Line 14"/>
          <p:cNvSpPr>
            <a:spLocks noChangeShapeType="1"/>
          </p:cNvSpPr>
          <p:nvPr/>
        </p:nvSpPr>
        <p:spPr bwMode="auto">
          <a:xfrm>
            <a:off x="3994150"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7" name="Line 15"/>
          <p:cNvSpPr>
            <a:spLocks noChangeShapeType="1"/>
          </p:cNvSpPr>
          <p:nvPr/>
        </p:nvSpPr>
        <p:spPr bwMode="auto">
          <a:xfrm>
            <a:off x="3419475"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8" name="Line 16"/>
          <p:cNvSpPr>
            <a:spLocks noChangeShapeType="1"/>
          </p:cNvSpPr>
          <p:nvPr/>
        </p:nvSpPr>
        <p:spPr bwMode="auto">
          <a:xfrm>
            <a:off x="3706813"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29" name="Line 17"/>
          <p:cNvSpPr>
            <a:spLocks noChangeShapeType="1"/>
          </p:cNvSpPr>
          <p:nvPr/>
        </p:nvSpPr>
        <p:spPr bwMode="auto">
          <a:xfrm>
            <a:off x="3706813"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0" name="Line 18"/>
          <p:cNvSpPr>
            <a:spLocks noChangeShapeType="1"/>
          </p:cNvSpPr>
          <p:nvPr/>
        </p:nvSpPr>
        <p:spPr bwMode="auto">
          <a:xfrm>
            <a:off x="4572000"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1" name="Line 19"/>
          <p:cNvSpPr>
            <a:spLocks noChangeShapeType="1"/>
          </p:cNvSpPr>
          <p:nvPr/>
        </p:nvSpPr>
        <p:spPr bwMode="auto">
          <a:xfrm>
            <a:off x="5146675"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2" name="Line 20"/>
          <p:cNvSpPr>
            <a:spLocks noChangeShapeType="1"/>
          </p:cNvSpPr>
          <p:nvPr/>
        </p:nvSpPr>
        <p:spPr bwMode="auto">
          <a:xfrm>
            <a:off x="4572000"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3" name="Line 21"/>
          <p:cNvSpPr>
            <a:spLocks noChangeShapeType="1"/>
          </p:cNvSpPr>
          <p:nvPr/>
        </p:nvSpPr>
        <p:spPr bwMode="auto">
          <a:xfrm>
            <a:off x="4859338"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4" name="Line 22"/>
          <p:cNvSpPr>
            <a:spLocks noChangeShapeType="1"/>
          </p:cNvSpPr>
          <p:nvPr/>
        </p:nvSpPr>
        <p:spPr bwMode="auto">
          <a:xfrm>
            <a:off x="485933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5" name="Line 23"/>
          <p:cNvSpPr>
            <a:spLocks noChangeShapeType="1"/>
          </p:cNvSpPr>
          <p:nvPr/>
        </p:nvSpPr>
        <p:spPr bwMode="auto">
          <a:xfrm>
            <a:off x="5724525"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6" name="Line 24"/>
          <p:cNvSpPr>
            <a:spLocks noChangeShapeType="1"/>
          </p:cNvSpPr>
          <p:nvPr/>
        </p:nvSpPr>
        <p:spPr bwMode="auto">
          <a:xfrm>
            <a:off x="6299200"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7" name="Line 25"/>
          <p:cNvSpPr>
            <a:spLocks noChangeShapeType="1"/>
          </p:cNvSpPr>
          <p:nvPr/>
        </p:nvSpPr>
        <p:spPr bwMode="auto">
          <a:xfrm>
            <a:off x="5724525"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8" name="Line 26"/>
          <p:cNvSpPr>
            <a:spLocks noChangeShapeType="1"/>
          </p:cNvSpPr>
          <p:nvPr/>
        </p:nvSpPr>
        <p:spPr bwMode="auto">
          <a:xfrm>
            <a:off x="6011863"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39" name="Line 27"/>
          <p:cNvSpPr>
            <a:spLocks noChangeShapeType="1"/>
          </p:cNvSpPr>
          <p:nvPr/>
        </p:nvSpPr>
        <p:spPr bwMode="auto">
          <a:xfrm>
            <a:off x="6011863"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0" name="Line 28"/>
          <p:cNvSpPr>
            <a:spLocks noChangeShapeType="1"/>
          </p:cNvSpPr>
          <p:nvPr/>
        </p:nvSpPr>
        <p:spPr bwMode="auto">
          <a:xfrm>
            <a:off x="6877050"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1" name="Line 29"/>
          <p:cNvSpPr>
            <a:spLocks noChangeShapeType="1"/>
          </p:cNvSpPr>
          <p:nvPr/>
        </p:nvSpPr>
        <p:spPr bwMode="auto">
          <a:xfrm>
            <a:off x="7451725"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2" name="Line 30"/>
          <p:cNvSpPr>
            <a:spLocks noChangeShapeType="1"/>
          </p:cNvSpPr>
          <p:nvPr/>
        </p:nvSpPr>
        <p:spPr bwMode="auto">
          <a:xfrm>
            <a:off x="6877050"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3" name="Line 31"/>
          <p:cNvSpPr>
            <a:spLocks noChangeShapeType="1"/>
          </p:cNvSpPr>
          <p:nvPr/>
        </p:nvSpPr>
        <p:spPr bwMode="auto">
          <a:xfrm>
            <a:off x="7164388"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4" name="Line 32"/>
          <p:cNvSpPr>
            <a:spLocks noChangeShapeType="1"/>
          </p:cNvSpPr>
          <p:nvPr/>
        </p:nvSpPr>
        <p:spPr bwMode="auto">
          <a:xfrm>
            <a:off x="716438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5" name="Line 33"/>
          <p:cNvSpPr>
            <a:spLocks noChangeShapeType="1"/>
          </p:cNvSpPr>
          <p:nvPr/>
        </p:nvSpPr>
        <p:spPr bwMode="auto">
          <a:xfrm>
            <a:off x="8027988"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6" name="Line 34"/>
          <p:cNvSpPr>
            <a:spLocks noChangeShapeType="1"/>
          </p:cNvSpPr>
          <p:nvPr/>
        </p:nvSpPr>
        <p:spPr bwMode="auto">
          <a:xfrm>
            <a:off x="8602663" y="2852936"/>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7" name="Line 35"/>
          <p:cNvSpPr>
            <a:spLocks noChangeShapeType="1"/>
          </p:cNvSpPr>
          <p:nvPr/>
        </p:nvSpPr>
        <p:spPr bwMode="auto">
          <a:xfrm>
            <a:off x="8027988" y="3356174"/>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8" name="Line 36"/>
          <p:cNvSpPr>
            <a:spLocks noChangeShapeType="1"/>
          </p:cNvSpPr>
          <p:nvPr/>
        </p:nvSpPr>
        <p:spPr bwMode="auto">
          <a:xfrm>
            <a:off x="8315325" y="2997399"/>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49" name="Line 37"/>
          <p:cNvSpPr>
            <a:spLocks noChangeShapeType="1"/>
          </p:cNvSpPr>
          <p:nvPr/>
        </p:nvSpPr>
        <p:spPr bwMode="auto">
          <a:xfrm>
            <a:off x="831532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0" name="Line 38"/>
          <p:cNvSpPr>
            <a:spLocks noChangeShapeType="1"/>
          </p:cNvSpPr>
          <p:nvPr/>
        </p:nvSpPr>
        <p:spPr bwMode="auto">
          <a:xfrm>
            <a:off x="7453313" y="3356174"/>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1" name="Line 39"/>
          <p:cNvSpPr>
            <a:spLocks noChangeShapeType="1"/>
          </p:cNvSpPr>
          <p:nvPr/>
        </p:nvSpPr>
        <p:spPr bwMode="auto">
          <a:xfrm>
            <a:off x="7740650" y="2997399"/>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2" name="Line 40"/>
          <p:cNvSpPr>
            <a:spLocks noChangeShapeType="1"/>
          </p:cNvSpPr>
          <p:nvPr/>
        </p:nvSpPr>
        <p:spPr bwMode="auto">
          <a:xfrm>
            <a:off x="7740650"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3" name="Line 41"/>
          <p:cNvSpPr>
            <a:spLocks noChangeShapeType="1"/>
          </p:cNvSpPr>
          <p:nvPr/>
        </p:nvSpPr>
        <p:spPr bwMode="auto">
          <a:xfrm>
            <a:off x="6300788" y="3356174"/>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4" name="Line 42"/>
          <p:cNvSpPr>
            <a:spLocks noChangeShapeType="1"/>
          </p:cNvSpPr>
          <p:nvPr/>
        </p:nvSpPr>
        <p:spPr bwMode="auto">
          <a:xfrm>
            <a:off x="6588125" y="2997399"/>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5" name="Line 43"/>
          <p:cNvSpPr>
            <a:spLocks noChangeShapeType="1"/>
          </p:cNvSpPr>
          <p:nvPr/>
        </p:nvSpPr>
        <p:spPr bwMode="auto">
          <a:xfrm>
            <a:off x="658812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6" name="Line 44"/>
          <p:cNvSpPr>
            <a:spLocks noChangeShapeType="1"/>
          </p:cNvSpPr>
          <p:nvPr/>
        </p:nvSpPr>
        <p:spPr bwMode="auto">
          <a:xfrm>
            <a:off x="5148263" y="3356174"/>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7" name="Line 45"/>
          <p:cNvSpPr>
            <a:spLocks noChangeShapeType="1"/>
          </p:cNvSpPr>
          <p:nvPr/>
        </p:nvSpPr>
        <p:spPr bwMode="auto">
          <a:xfrm>
            <a:off x="5435600" y="2997399"/>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8" name="Line 46"/>
          <p:cNvSpPr>
            <a:spLocks noChangeShapeType="1"/>
          </p:cNvSpPr>
          <p:nvPr/>
        </p:nvSpPr>
        <p:spPr bwMode="auto">
          <a:xfrm>
            <a:off x="5435600"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59" name="Line 47"/>
          <p:cNvSpPr>
            <a:spLocks noChangeShapeType="1"/>
          </p:cNvSpPr>
          <p:nvPr/>
        </p:nvSpPr>
        <p:spPr bwMode="auto">
          <a:xfrm>
            <a:off x="3997325"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0" name="Line 48"/>
          <p:cNvSpPr>
            <a:spLocks noChangeShapeType="1"/>
          </p:cNvSpPr>
          <p:nvPr/>
        </p:nvSpPr>
        <p:spPr bwMode="auto">
          <a:xfrm>
            <a:off x="4284663"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1" name="Line 49"/>
          <p:cNvSpPr>
            <a:spLocks noChangeShapeType="1"/>
          </p:cNvSpPr>
          <p:nvPr/>
        </p:nvSpPr>
        <p:spPr bwMode="auto">
          <a:xfrm>
            <a:off x="4284663"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2" name="Line 50"/>
          <p:cNvSpPr>
            <a:spLocks noChangeShapeType="1"/>
          </p:cNvSpPr>
          <p:nvPr/>
        </p:nvSpPr>
        <p:spPr bwMode="auto">
          <a:xfrm>
            <a:off x="2844800" y="3356174"/>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3" name="Line 51"/>
          <p:cNvSpPr>
            <a:spLocks noChangeShapeType="1"/>
          </p:cNvSpPr>
          <p:nvPr/>
        </p:nvSpPr>
        <p:spPr bwMode="auto">
          <a:xfrm>
            <a:off x="3132138" y="29973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4" name="Line 52"/>
          <p:cNvSpPr>
            <a:spLocks noChangeShapeType="1"/>
          </p:cNvSpPr>
          <p:nvPr/>
        </p:nvSpPr>
        <p:spPr bwMode="auto">
          <a:xfrm>
            <a:off x="313213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5" name="Line 53"/>
          <p:cNvSpPr>
            <a:spLocks noChangeShapeType="1"/>
          </p:cNvSpPr>
          <p:nvPr/>
        </p:nvSpPr>
        <p:spPr bwMode="auto">
          <a:xfrm>
            <a:off x="2843213"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6" name="Line 54"/>
          <p:cNvSpPr>
            <a:spLocks noChangeShapeType="1"/>
          </p:cNvSpPr>
          <p:nvPr/>
        </p:nvSpPr>
        <p:spPr bwMode="auto">
          <a:xfrm>
            <a:off x="341947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7" name="Line 55"/>
          <p:cNvSpPr>
            <a:spLocks noChangeShapeType="1"/>
          </p:cNvSpPr>
          <p:nvPr/>
        </p:nvSpPr>
        <p:spPr bwMode="auto">
          <a:xfrm>
            <a:off x="399573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8" name="Line 56"/>
          <p:cNvSpPr>
            <a:spLocks noChangeShapeType="1"/>
          </p:cNvSpPr>
          <p:nvPr/>
        </p:nvSpPr>
        <p:spPr bwMode="auto">
          <a:xfrm>
            <a:off x="4572000"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69" name="Line 57"/>
          <p:cNvSpPr>
            <a:spLocks noChangeShapeType="1"/>
          </p:cNvSpPr>
          <p:nvPr/>
        </p:nvSpPr>
        <p:spPr bwMode="auto">
          <a:xfrm>
            <a:off x="5148263"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0" name="Line 58"/>
          <p:cNvSpPr>
            <a:spLocks noChangeShapeType="1"/>
          </p:cNvSpPr>
          <p:nvPr/>
        </p:nvSpPr>
        <p:spPr bwMode="auto">
          <a:xfrm>
            <a:off x="572452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1" name="Line 59"/>
          <p:cNvSpPr>
            <a:spLocks noChangeShapeType="1"/>
          </p:cNvSpPr>
          <p:nvPr/>
        </p:nvSpPr>
        <p:spPr bwMode="auto">
          <a:xfrm>
            <a:off x="630078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2" name="Line 60"/>
          <p:cNvSpPr>
            <a:spLocks noChangeShapeType="1"/>
          </p:cNvSpPr>
          <p:nvPr/>
        </p:nvSpPr>
        <p:spPr bwMode="auto">
          <a:xfrm>
            <a:off x="6877050"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3" name="Line 61"/>
          <p:cNvSpPr>
            <a:spLocks noChangeShapeType="1"/>
          </p:cNvSpPr>
          <p:nvPr/>
        </p:nvSpPr>
        <p:spPr bwMode="auto">
          <a:xfrm>
            <a:off x="7451725"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4" name="Line 62"/>
          <p:cNvSpPr>
            <a:spLocks noChangeShapeType="1"/>
          </p:cNvSpPr>
          <p:nvPr/>
        </p:nvSpPr>
        <p:spPr bwMode="auto">
          <a:xfrm>
            <a:off x="8027988" y="2997399"/>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75" name="Text Box 63"/>
          <p:cNvSpPr txBox="1">
            <a:spLocks noChangeArrowheads="1"/>
          </p:cNvSpPr>
          <p:nvPr/>
        </p:nvSpPr>
        <p:spPr bwMode="auto">
          <a:xfrm>
            <a:off x="2411413" y="3573661"/>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76" name="Text Box 64"/>
          <p:cNvSpPr txBox="1">
            <a:spLocks noChangeArrowheads="1"/>
          </p:cNvSpPr>
          <p:nvPr/>
        </p:nvSpPr>
        <p:spPr bwMode="auto">
          <a:xfrm>
            <a:off x="2987675"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2177" name="Text Box 65"/>
          <p:cNvSpPr txBox="1">
            <a:spLocks noChangeArrowheads="1"/>
          </p:cNvSpPr>
          <p:nvPr/>
        </p:nvSpPr>
        <p:spPr bwMode="auto">
          <a:xfrm>
            <a:off x="3563938" y="3573661"/>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78" name="Text Box 66"/>
          <p:cNvSpPr txBox="1">
            <a:spLocks noChangeArrowheads="1"/>
          </p:cNvSpPr>
          <p:nvPr/>
        </p:nvSpPr>
        <p:spPr bwMode="auto">
          <a:xfrm>
            <a:off x="4140200"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79" name="Text Box 67"/>
          <p:cNvSpPr txBox="1">
            <a:spLocks noChangeArrowheads="1"/>
          </p:cNvSpPr>
          <p:nvPr/>
        </p:nvSpPr>
        <p:spPr bwMode="auto">
          <a:xfrm>
            <a:off x="4716463" y="3573661"/>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2180" name="Text Box 68"/>
          <p:cNvSpPr txBox="1">
            <a:spLocks noChangeArrowheads="1"/>
          </p:cNvSpPr>
          <p:nvPr/>
        </p:nvSpPr>
        <p:spPr bwMode="auto">
          <a:xfrm>
            <a:off x="5292725"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81" name="Text Box 69"/>
          <p:cNvSpPr txBox="1">
            <a:spLocks noChangeArrowheads="1"/>
          </p:cNvSpPr>
          <p:nvPr/>
        </p:nvSpPr>
        <p:spPr bwMode="auto">
          <a:xfrm>
            <a:off x="5867400"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2182" name="Text Box 70"/>
          <p:cNvSpPr txBox="1">
            <a:spLocks noChangeArrowheads="1"/>
          </p:cNvSpPr>
          <p:nvPr/>
        </p:nvSpPr>
        <p:spPr bwMode="auto">
          <a:xfrm>
            <a:off x="6443663" y="3573661"/>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2183" name="Text Box 71"/>
          <p:cNvSpPr txBox="1">
            <a:spLocks noChangeArrowheads="1"/>
          </p:cNvSpPr>
          <p:nvPr/>
        </p:nvSpPr>
        <p:spPr bwMode="auto">
          <a:xfrm>
            <a:off x="7019925"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84" name="Text Box 72"/>
          <p:cNvSpPr txBox="1">
            <a:spLocks noChangeArrowheads="1"/>
          </p:cNvSpPr>
          <p:nvPr/>
        </p:nvSpPr>
        <p:spPr bwMode="auto">
          <a:xfrm>
            <a:off x="7596188" y="3573661"/>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602185" name="Text Box 73"/>
          <p:cNvSpPr txBox="1">
            <a:spLocks noChangeArrowheads="1"/>
          </p:cNvSpPr>
          <p:nvPr/>
        </p:nvSpPr>
        <p:spPr bwMode="auto">
          <a:xfrm>
            <a:off x="8172450" y="3573661"/>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602186" name="Line 74"/>
          <p:cNvSpPr>
            <a:spLocks noChangeShapeType="1"/>
          </p:cNvSpPr>
          <p:nvPr/>
        </p:nvSpPr>
        <p:spPr bwMode="auto">
          <a:xfrm>
            <a:off x="2206698" y="4499083"/>
            <a:ext cx="36036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87" name="Line 75"/>
          <p:cNvSpPr>
            <a:spLocks noChangeShapeType="1"/>
          </p:cNvSpPr>
          <p:nvPr/>
        </p:nvSpPr>
        <p:spPr bwMode="auto">
          <a:xfrm>
            <a:off x="2555875"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188" name="Line 76"/>
          <p:cNvSpPr>
            <a:spLocks noChangeShapeType="1"/>
          </p:cNvSpPr>
          <p:nvPr/>
        </p:nvSpPr>
        <p:spPr bwMode="auto">
          <a:xfrm>
            <a:off x="2567060" y="4148336"/>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14" name="Line 102"/>
          <p:cNvSpPr>
            <a:spLocks noChangeShapeType="1"/>
          </p:cNvSpPr>
          <p:nvPr/>
        </p:nvSpPr>
        <p:spPr bwMode="auto">
          <a:xfrm>
            <a:off x="2843213" y="4148336"/>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602219" name="Line 107"/>
          <p:cNvSpPr>
            <a:spLocks noChangeShapeType="1"/>
          </p:cNvSpPr>
          <p:nvPr/>
        </p:nvSpPr>
        <p:spPr bwMode="auto">
          <a:xfrm>
            <a:off x="3708400"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20" name="Line 108"/>
          <p:cNvSpPr>
            <a:spLocks noChangeShapeType="1"/>
          </p:cNvSpPr>
          <p:nvPr/>
        </p:nvSpPr>
        <p:spPr bwMode="auto">
          <a:xfrm>
            <a:off x="3709193" y="4499083"/>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21" name="Line 109"/>
          <p:cNvSpPr>
            <a:spLocks noChangeShapeType="1"/>
          </p:cNvSpPr>
          <p:nvPr/>
        </p:nvSpPr>
        <p:spPr bwMode="auto">
          <a:xfrm>
            <a:off x="4284663"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22" name="Line 110"/>
          <p:cNvSpPr>
            <a:spLocks noChangeShapeType="1"/>
          </p:cNvSpPr>
          <p:nvPr/>
        </p:nvSpPr>
        <p:spPr bwMode="auto">
          <a:xfrm>
            <a:off x="4285456" y="4158926"/>
            <a:ext cx="115014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602227" name="Line 115"/>
          <p:cNvSpPr>
            <a:spLocks noChangeShapeType="1"/>
          </p:cNvSpPr>
          <p:nvPr/>
        </p:nvSpPr>
        <p:spPr bwMode="auto">
          <a:xfrm>
            <a:off x="5435600"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28" name="Line 116"/>
          <p:cNvSpPr>
            <a:spLocks noChangeShapeType="1"/>
          </p:cNvSpPr>
          <p:nvPr/>
        </p:nvSpPr>
        <p:spPr bwMode="auto">
          <a:xfrm>
            <a:off x="5435600" y="4508699"/>
            <a:ext cx="172799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602234" name="Line 122"/>
          <p:cNvSpPr>
            <a:spLocks noChangeShapeType="1"/>
          </p:cNvSpPr>
          <p:nvPr/>
        </p:nvSpPr>
        <p:spPr bwMode="auto">
          <a:xfrm>
            <a:off x="6300788" y="4508699"/>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37" name="Line 125"/>
          <p:cNvSpPr>
            <a:spLocks noChangeShapeType="1"/>
          </p:cNvSpPr>
          <p:nvPr/>
        </p:nvSpPr>
        <p:spPr bwMode="auto">
          <a:xfrm>
            <a:off x="7164388"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38" name="Line 126"/>
          <p:cNvSpPr>
            <a:spLocks noChangeShapeType="1"/>
          </p:cNvSpPr>
          <p:nvPr/>
        </p:nvSpPr>
        <p:spPr bwMode="auto">
          <a:xfrm>
            <a:off x="7166480" y="4169516"/>
            <a:ext cx="114884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602243" name="Line 131"/>
          <p:cNvSpPr>
            <a:spLocks noChangeShapeType="1"/>
          </p:cNvSpPr>
          <p:nvPr/>
        </p:nvSpPr>
        <p:spPr bwMode="auto">
          <a:xfrm>
            <a:off x="8316913" y="4148336"/>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44" name="Line 132"/>
          <p:cNvSpPr>
            <a:spLocks noChangeShapeType="1"/>
          </p:cNvSpPr>
          <p:nvPr/>
        </p:nvSpPr>
        <p:spPr bwMode="auto">
          <a:xfrm>
            <a:off x="8335458" y="449908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602245" name="Text Box 133"/>
          <p:cNvSpPr txBox="1">
            <a:spLocks noChangeArrowheads="1"/>
          </p:cNvSpPr>
          <p:nvPr/>
        </p:nvSpPr>
        <p:spPr bwMode="auto">
          <a:xfrm>
            <a:off x="1346200" y="87313"/>
            <a:ext cx="574608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107" name="Line 5"/>
          <p:cNvSpPr>
            <a:spLocks noChangeShapeType="1"/>
          </p:cNvSpPr>
          <p:nvPr/>
        </p:nvSpPr>
        <p:spPr bwMode="auto">
          <a:xfrm flipV="1">
            <a:off x="2186795" y="4149080"/>
            <a:ext cx="650133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08" name="Text Box 7"/>
          <p:cNvSpPr txBox="1">
            <a:spLocks noChangeArrowheads="1"/>
          </p:cNvSpPr>
          <p:nvPr/>
        </p:nvSpPr>
        <p:spPr bwMode="auto">
          <a:xfrm>
            <a:off x="8626869" y="4113583"/>
            <a:ext cx="508724"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0V</a:t>
            </a:r>
            <a:endParaRPr lang="zh-CN" altLang="en-US" sz="2000" b="1" dirty="0">
              <a:latin typeface="+mn-lt"/>
              <a:ea typeface="+mn-ea"/>
            </a:endParaRPr>
          </a:p>
        </p:txBody>
      </p:sp>
      <p:sp>
        <p:nvSpPr>
          <p:cNvPr id="91"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body" idx="1"/>
          </p:nvPr>
        </p:nvSpPr>
        <p:spPr>
          <a:xfrm>
            <a:off x="809625" y="1773238"/>
            <a:ext cx="7958138" cy="4751387"/>
          </a:xfrm>
        </p:spPr>
        <p:txBody>
          <a:bodyPr/>
          <a:lstStyle/>
          <a:p>
            <a:pPr>
              <a:lnSpc>
                <a:spcPct val="105000"/>
              </a:lnSpc>
            </a:pPr>
            <a:r>
              <a:rPr lang="zh-CN" altLang="en-US" sz="2400" dirty="0">
                <a:solidFill>
                  <a:srgbClr val="FF0000"/>
                </a:solidFill>
              </a:rPr>
              <a:t>编码原理</a:t>
            </a:r>
          </a:p>
          <a:p>
            <a:pPr lvl="1">
              <a:lnSpc>
                <a:spcPct val="105000"/>
              </a:lnSpc>
            </a:pPr>
            <a:r>
              <a:rPr lang="zh-CN" altLang="en-US" sz="2000" dirty="0"/>
              <a:t>每</a:t>
            </a:r>
            <a:r>
              <a:rPr lang="en-US" altLang="zh-CN" sz="2000" dirty="0"/>
              <a:t>4</a:t>
            </a:r>
            <a:r>
              <a:rPr lang="zh-CN" altLang="en-US" sz="2000" dirty="0"/>
              <a:t>个比特被映射成一个</a:t>
            </a:r>
            <a:r>
              <a:rPr lang="en-US" altLang="zh-CN" sz="2000" dirty="0"/>
              <a:t>5</a:t>
            </a:r>
            <a:r>
              <a:rPr lang="zh-CN" altLang="en-US" sz="2000" dirty="0"/>
              <a:t>比特模式（下图），</a:t>
            </a:r>
            <a:r>
              <a:rPr lang="en-US" altLang="zh-CN" sz="2000" dirty="0"/>
              <a:t>5</a:t>
            </a:r>
            <a:r>
              <a:rPr lang="zh-CN" altLang="en-US" sz="2000" dirty="0"/>
              <a:t>比特模式的选择使得映射结果永远不会出现多于连续</a:t>
            </a:r>
            <a:r>
              <a:rPr lang="en-US" altLang="zh-CN" sz="2000" dirty="0"/>
              <a:t>3</a:t>
            </a:r>
            <a:r>
              <a:rPr lang="zh-CN" altLang="en-US" sz="2000" dirty="0"/>
              <a:t>个</a:t>
            </a:r>
            <a:r>
              <a:rPr lang="en-US" altLang="zh-CN" sz="2000" dirty="0"/>
              <a:t>0</a:t>
            </a:r>
            <a:r>
              <a:rPr lang="zh-CN" altLang="en-US" sz="2000" dirty="0"/>
              <a:t>。</a:t>
            </a:r>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r>
              <a:rPr lang="zh-CN" altLang="en-US" sz="2400" dirty="0">
                <a:solidFill>
                  <a:srgbClr val="FF0000"/>
                </a:solidFill>
              </a:rPr>
              <a:t>特点</a:t>
            </a:r>
          </a:p>
          <a:p>
            <a:pPr lvl="1">
              <a:lnSpc>
                <a:spcPct val="105000"/>
              </a:lnSpc>
            </a:pPr>
            <a:r>
              <a:rPr lang="zh-CN" altLang="en-US" sz="2000" dirty="0"/>
              <a:t>带宽效率较高（增加了</a:t>
            </a:r>
            <a:r>
              <a:rPr lang="en-US" altLang="zh-CN" sz="2000" dirty="0"/>
              <a:t>25%</a:t>
            </a:r>
            <a:r>
              <a:rPr lang="zh-CN" altLang="en-US" sz="2000" dirty="0"/>
              <a:t>的带宽开销） </a:t>
            </a:r>
            <a:r>
              <a:rPr lang="zh-CN" altLang="en-US" sz="2000" dirty="0">
                <a:solidFill>
                  <a:schemeClr val="tx1"/>
                </a:solidFill>
              </a:rPr>
              <a:t>；</a:t>
            </a:r>
          </a:p>
          <a:p>
            <a:pPr lvl="1">
              <a:lnSpc>
                <a:spcPct val="105000"/>
              </a:lnSpc>
            </a:pPr>
            <a:r>
              <a:rPr lang="zh-CN" altLang="en-US" sz="2000" dirty="0">
                <a:solidFill>
                  <a:schemeClr val="tx1"/>
                </a:solidFill>
              </a:rPr>
              <a:t>有多余的代码组合可用于控制码；</a:t>
            </a:r>
            <a:endParaRPr lang="en-US" altLang="zh-CN" sz="2000" dirty="0">
              <a:solidFill>
                <a:schemeClr val="tx1"/>
              </a:solidFill>
            </a:endParaRPr>
          </a:p>
          <a:p>
            <a:pPr lvl="1">
              <a:lnSpc>
                <a:spcPct val="105000"/>
              </a:lnSpc>
            </a:pPr>
            <a:r>
              <a:rPr lang="en-US" altLang="zh-CN" sz="2000" dirty="0">
                <a:solidFill>
                  <a:schemeClr val="tx1"/>
                </a:solidFill>
              </a:rPr>
              <a:t>4B/5B + NRZI</a:t>
            </a:r>
            <a:r>
              <a:rPr lang="zh-CN" altLang="en-US" sz="2000" dirty="0">
                <a:solidFill>
                  <a:schemeClr val="tx1"/>
                </a:solidFill>
              </a:rPr>
              <a:t>可同时满足编码效率和时钟同步的需求。</a:t>
            </a:r>
          </a:p>
        </p:txBody>
      </p:sp>
      <p:sp>
        <p:nvSpPr>
          <p:cNvPr id="602115" name="Rectangle 3"/>
          <p:cNvSpPr>
            <a:spLocks noGrp="1" noChangeArrowheads="1"/>
          </p:cNvSpPr>
          <p:nvPr>
            <p:ph type="title"/>
          </p:nvPr>
        </p:nvSpPr>
        <p:spPr/>
        <p:txBody>
          <a:bodyPr/>
          <a:lstStyle/>
          <a:p>
            <a:r>
              <a:rPr lang="en-US" altLang="zh-CN" dirty="0">
                <a:latin typeface="华文新魏" pitchFamily="2" charset="-122"/>
              </a:rPr>
              <a:t>4B/5B</a:t>
            </a:r>
            <a:r>
              <a:rPr lang="zh-CN" altLang="en-US" dirty="0">
                <a:latin typeface="华文新魏" pitchFamily="2" charset="-122"/>
              </a:rPr>
              <a:t>编码</a:t>
            </a:r>
            <a:endParaRPr lang="zh-CN" altLang="en-US" sz="2800" dirty="0">
              <a:latin typeface="华文新魏" pitchFamily="2" charset="-122"/>
            </a:endParaRPr>
          </a:p>
        </p:txBody>
      </p:sp>
      <p:sp>
        <p:nvSpPr>
          <p:cNvPr id="602245" name="Text Box 133"/>
          <p:cNvSpPr txBox="1">
            <a:spLocks noChangeArrowheads="1"/>
          </p:cNvSpPr>
          <p:nvPr/>
        </p:nvSpPr>
        <p:spPr bwMode="auto">
          <a:xfrm>
            <a:off x="1346200" y="87313"/>
            <a:ext cx="567407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pic>
        <p:nvPicPr>
          <p:cNvPr id="7106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4931" y="2996952"/>
            <a:ext cx="7121525" cy="175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Tree>
    <p:extLst>
      <p:ext uri="{BB962C8B-B14F-4D97-AF65-F5344CB8AC3E}">
        <p14:creationId xmlns:p14="http://schemas.microsoft.com/office/powerpoint/2010/main" val="3901721266"/>
      </p:ext>
    </p:extLst>
  </p:cSld>
  <p:clrMapOvr>
    <a:masterClrMapping/>
  </p:clrMapOvr>
  <p:transition spd="slow">
    <p:random/>
    <p:sndAc>
      <p:stSnd>
        <p:snd r:embed="rId2" name="camera.wav"/>
      </p:stSnd>
    </p:sndAc>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Grp="1" noChangeArrowheads="1"/>
          </p:cNvSpPr>
          <p:nvPr>
            <p:ph type="body" idx="1"/>
          </p:nvPr>
        </p:nvSpPr>
        <p:spPr>
          <a:xfrm>
            <a:off x="809625" y="1773238"/>
            <a:ext cx="7958138" cy="4680097"/>
          </a:xfrm>
        </p:spPr>
        <p:txBody>
          <a:bodyPr/>
          <a:lstStyle/>
          <a:p>
            <a:pPr>
              <a:lnSpc>
                <a:spcPct val="105000"/>
              </a:lnSpc>
            </a:pPr>
            <a:r>
              <a:rPr lang="zh-CN" altLang="en-US" sz="2400" dirty="0">
                <a:solidFill>
                  <a:srgbClr val="FF0000"/>
                </a:solidFill>
              </a:rPr>
              <a:t>平衡信号：在很短时间内正电压与负电压一样多的信号</a:t>
            </a:r>
          </a:p>
          <a:p>
            <a:pPr lvl="1">
              <a:lnSpc>
                <a:spcPct val="105000"/>
              </a:lnSpc>
            </a:pPr>
            <a:r>
              <a:rPr lang="zh-CN" altLang="en-US" sz="2000" dirty="0"/>
              <a:t>信号的均值为</a:t>
            </a:r>
            <a:r>
              <a:rPr lang="en-US" altLang="zh-CN" sz="2000" dirty="0"/>
              <a:t>0</a:t>
            </a:r>
            <a:r>
              <a:rPr lang="zh-CN" altLang="en-US" sz="2000" dirty="0"/>
              <a:t>，即没有直流（</a:t>
            </a:r>
            <a:r>
              <a:rPr lang="en-US" altLang="zh-CN" sz="2000" dirty="0"/>
              <a:t>DC</a:t>
            </a:r>
            <a:r>
              <a:rPr lang="zh-CN" altLang="en-US" sz="2000" dirty="0"/>
              <a:t>）电气分量；</a:t>
            </a:r>
            <a:endParaRPr lang="en-US" altLang="zh-CN" sz="2000" dirty="0"/>
          </a:p>
          <a:p>
            <a:pPr lvl="1">
              <a:lnSpc>
                <a:spcPct val="105000"/>
              </a:lnSpc>
            </a:pPr>
            <a:r>
              <a:rPr lang="zh-CN" altLang="en-US" sz="2000" dirty="0"/>
              <a:t>没有直流分量是优点。</a:t>
            </a:r>
            <a:endParaRPr lang="en-US" altLang="zh-CN" sz="2000" dirty="0"/>
          </a:p>
          <a:p>
            <a:pPr>
              <a:lnSpc>
                <a:spcPct val="105000"/>
              </a:lnSpc>
            </a:pPr>
            <a:r>
              <a:rPr lang="zh-CN" altLang="en-US" sz="2400" dirty="0">
                <a:solidFill>
                  <a:srgbClr val="FF0000"/>
                </a:solidFill>
              </a:rPr>
              <a:t>双极编码</a:t>
            </a:r>
            <a:r>
              <a:rPr lang="en-US" altLang="zh-CN" sz="2400" dirty="0">
                <a:solidFill>
                  <a:srgbClr val="FF0000"/>
                </a:solidFill>
              </a:rPr>
              <a:t>/</a:t>
            </a:r>
            <a:r>
              <a:rPr lang="zh-CN" altLang="en-US" sz="2400" dirty="0">
                <a:solidFill>
                  <a:srgbClr val="FF0000"/>
                </a:solidFill>
              </a:rPr>
              <a:t>交换标记逆转（</a:t>
            </a:r>
            <a:r>
              <a:rPr lang="en-US" altLang="zh-CN" sz="2400" dirty="0">
                <a:solidFill>
                  <a:srgbClr val="FF0000"/>
                </a:solidFill>
              </a:rPr>
              <a:t>AMI</a:t>
            </a:r>
            <a:r>
              <a:rPr lang="zh-CN" altLang="en-US" sz="2400" dirty="0">
                <a:solidFill>
                  <a:srgbClr val="FF0000"/>
                </a:solidFill>
              </a:rPr>
              <a:t>）</a:t>
            </a:r>
            <a:endParaRPr lang="en-US" altLang="zh-CN" sz="2400" dirty="0">
              <a:solidFill>
                <a:srgbClr val="FF0000"/>
              </a:solidFill>
            </a:endParaRPr>
          </a:p>
          <a:p>
            <a:pPr lvl="1">
              <a:lnSpc>
                <a:spcPct val="105000"/>
              </a:lnSpc>
            </a:pPr>
            <a:r>
              <a:rPr lang="zh-CN" altLang="en-US" sz="2000" dirty="0">
                <a:solidFill>
                  <a:schemeClr val="tx1"/>
                </a:solidFill>
              </a:rPr>
              <a:t>使用两个电压级别来表示</a:t>
            </a:r>
            <a:r>
              <a:rPr lang="en-US" altLang="zh-CN" sz="2000" dirty="0">
                <a:solidFill>
                  <a:schemeClr val="tx1"/>
                </a:solidFill>
              </a:rPr>
              <a:t>1</a:t>
            </a:r>
            <a:r>
              <a:rPr lang="zh-CN" altLang="en-US" sz="2000" dirty="0">
                <a:solidFill>
                  <a:schemeClr val="tx1"/>
                </a:solidFill>
              </a:rPr>
              <a:t>，例如用</a:t>
            </a:r>
            <a:r>
              <a:rPr lang="en-US" altLang="zh-CN" sz="2000" dirty="0">
                <a:solidFill>
                  <a:schemeClr val="tx1"/>
                </a:solidFill>
              </a:rPr>
              <a:t>+1V</a:t>
            </a:r>
            <a:r>
              <a:rPr lang="zh-CN" altLang="en-US" sz="2000" dirty="0">
                <a:solidFill>
                  <a:schemeClr val="tx1"/>
                </a:solidFill>
              </a:rPr>
              <a:t>或</a:t>
            </a:r>
            <a:r>
              <a:rPr lang="en-US" altLang="zh-CN" sz="2000" dirty="0">
                <a:solidFill>
                  <a:schemeClr val="tx1"/>
                </a:solidFill>
              </a:rPr>
              <a:t>-1V</a:t>
            </a:r>
            <a:r>
              <a:rPr lang="zh-CN" altLang="en-US" sz="2000" dirty="0">
                <a:solidFill>
                  <a:schemeClr val="tx1"/>
                </a:solidFill>
              </a:rPr>
              <a:t>表示</a:t>
            </a:r>
            <a:r>
              <a:rPr lang="en-US" altLang="zh-CN" sz="2000" dirty="0">
                <a:solidFill>
                  <a:schemeClr val="tx1"/>
                </a:solidFill>
              </a:rPr>
              <a:t>1</a:t>
            </a:r>
            <a:r>
              <a:rPr lang="zh-CN" altLang="en-US" sz="2000" dirty="0">
                <a:solidFill>
                  <a:schemeClr val="tx1"/>
                </a:solidFill>
              </a:rPr>
              <a:t>，而用</a:t>
            </a:r>
            <a:r>
              <a:rPr lang="en-US" altLang="zh-CN" sz="2000" dirty="0">
                <a:solidFill>
                  <a:schemeClr val="tx1"/>
                </a:solidFill>
              </a:rPr>
              <a:t>0V</a:t>
            </a:r>
            <a:r>
              <a:rPr lang="zh-CN" altLang="en-US" sz="2000" dirty="0">
                <a:solidFill>
                  <a:schemeClr val="tx1"/>
                </a:solidFill>
              </a:rPr>
              <a:t>表示</a:t>
            </a:r>
            <a:r>
              <a:rPr lang="en-US" altLang="zh-CN" sz="2000" dirty="0">
                <a:solidFill>
                  <a:schemeClr val="tx1"/>
                </a:solidFill>
              </a:rPr>
              <a:t>0</a:t>
            </a:r>
            <a:r>
              <a:rPr lang="zh-CN" altLang="en-US" sz="2000" dirty="0">
                <a:solidFill>
                  <a:schemeClr val="tx1"/>
                </a:solidFill>
              </a:rPr>
              <a:t>；发送</a:t>
            </a:r>
            <a:r>
              <a:rPr lang="en-US" altLang="zh-CN" sz="2000" dirty="0">
                <a:solidFill>
                  <a:schemeClr val="tx1"/>
                </a:solidFill>
              </a:rPr>
              <a:t>1</a:t>
            </a:r>
            <a:r>
              <a:rPr lang="zh-CN" altLang="en-US" sz="2000" dirty="0">
                <a:solidFill>
                  <a:schemeClr val="tx1"/>
                </a:solidFill>
              </a:rPr>
              <a:t>时在</a:t>
            </a:r>
            <a:r>
              <a:rPr lang="en-US" altLang="zh-CN" sz="2000" dirty="0">
                <a:solidFill>
                  <a:schemeClr val="tx1"/>
                </a:solidFill>
              </a:rPr>
              <a:t>+1V</a:t>
            </a:r>
            <a:r>
              <a:rPr lang="zh-CN" altLang="en-US" sz="2000" dirty="0">
                <a:solidFill>
                  <a:schemeClr val="tx1"/>
                </a:solidFill>
              </a:rPr>
              <a:t>和</a:t>
            </a:r>
            <a:r>
              <a:rPr lang="en-US" altLang="zh-CN" sz="2000" dirty="0">
                <a:solidFill>
                  <a:schemeClr val="tx1"/>
                </a:solidFill>
              </a:rPr>
              <a:t>-1V</a:t>
            </a:r>
            <a:r>
              <a:rPr lang="zh-CN" altLang="en-US" sz="2000" dirty="0">
                <a:solidFill>
                  <a:schemeClr val="tx1"/>
                </a:solidFill>
              </a:rPr>
              <a:t>之间进行选择以达到信号平衡。</a:t>
            </a:r>
            <a:endParaRPr lang="en-US" altLang="zh-CN" sz="2000" dirty="0">
              <a:solidFill>
                <a:schemeClr val="tx1"/>
              </a:solidFill>
            </a:endParaRPr>
          </a:p>
          <a:p>
            <a:pPr>
              <a:lnSpc>
                <a:spcPct val="105000"/>
              </a:lnSpc>
            </a:pPr>
            <a:endParaRPr lang="en-US" altLang="zh-CN" sz="2400" dirty="0">
              <a:solidFill>
                <a:schemeClr val="tx1"/>
              </a:solidFill>
            </a:endParaRPr>
          </a:p>
          <a:p>
            <a:pPr>
              <a:lnSpc>
                <a:spcPct val="105000"/>
              </a:lnSpc>
            </a:pPr>
            <a:endParaRPr lang="en-US" altLang="zh-CN" sz="2400" dirty="0">
              <a:solidFill>
                <a:schemeClr val="tx1"/>
              </a:solidFill>
            </a:endParaRPr>
          </a:p>
          <a:p>
            <a:pPr>
              <a:lnSpc>
                <a:spcPct val="105000"/>
              </a:lnSpc>
            </a:pPr>
            <a:endParaRPr lang="en-US" altLang="zh-CN" sz="2400" dirty="0">
              <a:solidFill>
                <a:schemeClr val="tx1"/>
              </a:solidFill>
            </a:endParaRPr>
          </a:p>
          <a:p>
            <a:pPr>
              <a:lnSpc>
                <a:spcPct val="105000"/>
              </a:lnSpc>
            </a:pPr>
            <a:endParaRPr lang="en-US" altLang="zh-CN" sz="2400" dirty="0">
              <a:solidFill>
                <a:schemeClr val="tx1"/>
              </a:solidFill>
            </a:endParaRPr>
          </a:p>
          <a:p>
            <a:pPr>
              <a:lnSpc>
                <a:spcPct val="105000"/>
              </a:lnSpc>
            </a:pPr>
            <a:r>
              <a:rPr lang="en-US" altLang="zh-CN" sz="2400" dirty="0">
                <a:solidFill>
                  <a:srgbClr val="FF0000"/>
                </a:solidFill>
              </a:rPr>
              <a:t>8B/10B</a:t>
            </a:r>
            <a:r>
              <a:rPr lang="zh-CN" altLang="en-US" sz="2400" dirty="0">
                <a:solidFill>
                  <a:srgbClr val="FF0000"/>
                </a:solidFill>
              </a:rPr>
              <a:t>编码：略</a:t>
            </a:r>
          </a:p>
        </p:txBody>
      </p:sp>
      <p:sp>
        <p:nvSpPr>
          <p:cNvPr id="602115" name="Rectangle 3"/>
          <p:cNvSpPr>
            <a:spLocks noGrp="1" noChangeArrowheads="1"/>
          </p:cNvSpPr>
          <p:nvPr>
            <p:ph type="title"/>
          </p:nvPr>
        </p:nvSpPr>
        <p:spPr/>
        <p:txBody>
          <a:bodyPr/>
          <a:lstStyle/>
          <a:p>
            <a:r>
              <a:rPr lang="zh-CN" altLang="en-US" dirty="0">
                <a:latin typeface="华文新魏" pitchFamily="2" charset="-122"/>
              </a:rPr>
              <a:t>平衡信号</a:t>
            </a:r>
          </a:p>
        </p:txBody>
      </p:sp>
      <p:sp>
        <p:nvSpPr>
          <p:cNvPr id="602245" name="Text Box 133"/>
          <p:cNvSpPr txBox="1">
            <a:spLocks noChangeArrowheads="1"/>
          </p:cNvSpPr>
          <p:nvPr/>
        </p:nvSpPr>
        <p:spPr bwMode="auto">
          <a:xfrm>
            <a:off x="1346200" y="87313"/>
            <a:ext cx="617812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92" name="Line 5"/>
          <p:cNvSpPr>
            <a:spLocks noChangeShapeType="1"/>
          </p:cNvSpPr>
          <p:nvPr/>
        </p:nvSpPr>
        <p:spPr bwMode="auto">
          <a:xfrm>
            <a:off x="2268538"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3" name="Text Box 6"/>
          <p:cNvSpPr txBox="1">
            <a:spLocks noChangeArrowheads="1"/>
          </p:cNvSpPr>
          <p:nvPr/>
        </p:nvSpPr>
        <p:spPr bwMode="auto">
          <a:xfrm>
            <a:off x="971550" y="4221063"/>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zh-CN" altLang="en-US" sz="2000" b="1">
                <a:latin typeface="+mn-lt"/>
                <a:ea typeface="+mn-ea"/>
              </a:rPr>
              <a:t>时钟脉冲</a:t>
            </a:r>
          </a:p>
        </p:txBody>
      </p:sp>
      <p:sp>
        <p:nvSpPr>
          <p:cNvPr id="94" name="Text Box 7"/>
          <p:cNvSpPr txBox="1">
            <a:spLocks noChangeArrowheads="1"/>
          </p:cNvSpPr>
          <p:nvPr/>
        </p:nvSpPr>
        <p:spPr bwMode="auto">
          <a:xfrm>
            <a:off x="971550" y="4870350"/>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a:latin typeface="+mn-lt"/>
                <a:ea typeface="+mn-ea"/>
              </a:rPr>
              <a:t>bit</a:t>
            </a:r>
            <a:r>
              <a:rPr lang="zh-CN" altLang="en-US" sz="2000" b="1">
                <a:latin typeface="+mn-lt"/>
                <a:ea typeface="+mn-ea"/>
              </a:rPr>
              <a:t>流</a:t>
            </a:r>
          </a:p>
        </p:txBody>
      </p:sp>
      <p:sp>
        <p:nvSpPr>
          <p:cNvPr id="95" name="Text Box 8"/>
          <p:cNvSpPr txBox="1">
            <a:spLocks noChangeArrowheads="1"/>
          </p:cNvSpPr>
          <p:nvPr/>
        </p:nvSpPr>
        <p:spPr bwMode="auto">
          <a:xfrm>
            <a:off x="900138" y="5301208"/>
            <a:ext cx="1439614" cy="710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r>
              <a:rPr lang="zh-CN" altLang="en-US" sz="2000" b="1" dirty="0">
                <a:latin typeface="+mn-lt"/>
                <a:ea typeface="+mn-ea"/>
              </a:rPr>
              <a:t>双极编码</a:t>
            </a:r>
            <a:endParaRPr lang="en-US" altLang="zh-CN" sz="2000" b="1" dirty="0">
              <a:latin typeface="+mn-lt"/>
              <a:ea typeface="+mn-ea"/>
            </a:endParaRPr>
          </a:p>
          <a:p>
            <a:pPr algn="ctr"/>
            <a:r>
              <a:rPr lang="en-US" altLang="zh-CN" sz="2000" b="1" dirty="0">
                <a:latin typeface="+mn-lt"/>
                <a:ea typeface="+mn-ea"/>
              </a:rPr>
              <a:t>/AMI</a:t>
            </a:r>
            <a:endParaRPr lang="zh-CN" altLang="en-US" sz="2000" b="1" dirty="0">
              <a:latin typeface="+mn-lt"/>
              <a:ea typeface="+mn-ea"/>
            </a:endParaRPr>
          </a:p>
        </p:txBody>
      </p:sp>
      <p:sp>
        <p:nvSpPr>
          <p:cNvPr id="96" name="Line 9"/>
          <p:cNvSpPr>
            <a:spLocks noChangeShapeType="1"/>
          </p:cNvSpPr>
          <p:nvPr/>
        </p:nvSpPr>
        <p:spPr bwMode="auto">
          <a:xfrm>
            <a:off x="2843213"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7" name="Line 10"/>
          <p:cNvSpPr>
            <a:spLocks noChangeShapeType="1"/>
          </p:cNvSpPr>
          <p:nvPr/>
        </p:nvSpPr>
        <p:spPr bwMode="auto">
          <a:xfrm>
            <a:off x="2268538" y="465286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8" name="Line 11"/>
          <p:cNvSpPr>
            <a:spLocks noChangeShapeType="1"/>
          </p:cNvSpPr>
          <p:nvPr/>
        </p:nvSpPr>
        <p:spPr bwMode="auto">
          <a:xfrm>
            <a:off x="2555875" y="4294088"/>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9" name="Line 12"/>
          <p:cNvSpPr>
            <a:spLocks noChangeShapeType="1"/>
          </p:cNvSpPr>
          <p:nvPr/>
        </p:nvSpPr>
        <p:spPr bwMode="auto">
          <a:xfrm>
            <a:off x="255587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0" name="Line 13"/>
          <p:cNvSpPr>
            <a:spLocks noChangeShapeType="1"/>
          </p:cNvSpPr>
          <p:nvPr/>
        </p:nvSpPr>
        <p:spPr bwMode="auto">
          <a:xfrm>
            <a:off x="3419475"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1" name="Line 14"/>
          <p:cNvSpPr>
            <a:spLocks noChangeShapeType="1"/>
          </p:cNvSpPr>
          <p:nvPr/>
        </p:nvSpPr>
        <p:spPr bwMode="auto">
          <a:xfrm>
            <a:off x="3994150"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2" name="Line 15"/>
          <p:cNvSpPr>
            <a:spLocks noChangeShapeType="1"/>
          </p:cNvSpPr>
          <p:nvPr/>
        </p:nvSpPr>
        <p:spPr bwMode="auto">
          <a:xfrm>
            <a:off x="3419475"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3" name="Line 16"/>
          <p:cNvSpPr>
            <a:spLocks noChangeShapeType="1"/>
          </p:cNvSpPr>
          <p:nvPr/>
        </p:nvSpPr>
        <p:spPr bwMode="auto">
          <a:xfrm>
            <a:off x="3706813"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4" name="Line 17"/>
          <p:cNvSpPr>
            <a:spLocks noChangeShapeType="1"/>
          </p:cNvSpPr>
          <p:nvPr/>
        </p:nvSpPr>
        <p:spPr bwMode="auto">
          <a:xfrm>
            <a:off x="3706813"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5" name="Line 18"/>
          <p:cNvSpPr>
            <a:spLocks noChangeShapeType="1"/>
          </p:cNvSpPr>
          <p:nvPr/>
        </p:nvSpPr>
        <p:spPr bwMode="auto">
          <a:xfrm>
            <a:off x="4572000"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6" name="Line 19"/>
          <p:cNvSpPr>
            <a:spLocks noChangeShapeType="1"/>
          </p:cNvSpPr>
          <p:nvPr/>
        </p:nvSpPr>
        <p:spPr bwMode="auto">
          <a:xfrm>
            <a:off x="5146675"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7" name="Line 20"/>
          <p:cNvSpPr>
            <a:spLocks noChangeShapeType="1"/>
          </p:cNvSpPr>
          <p:nvPr/>
        </p:nvSpPr>
        <p:spPr bwMode="auto">
          <a:xfrm>
            <a:off x="4572000"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8" name="Line 21"/>
          <p:cNvSpPr>
            <a:spLocks noChangeShapeType="1"/>
          </p:cNvSpPr>
          <p:nvPr/>
        </p:nvSpPr>
        <p:spPr bwMode="auto">
          <a:xfrm>
            <a:off x="4859338"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09" name="Line 22"/>
          <p:cNvSpPr>
            <a:spLocks noChangeShapeType="1"/>
          </p:cNvSpPr>
          <p:nvPr/>
        </p:nvSpPr>
        <p:spPr bwMode="auto">
          <a:xfrm>
            <a:off x="485933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0" name="Line 23"/>
          <p:cNvSpPr>
            <a:spLocks noChangeShapeType="1"/>
          </p:cNvSpPr>
          <p:nvPr/>
        </p:nvSpPr>
        <p:spPr bwMode="auto">
          <a:xfrm>
            <a:off x="5724525"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1" name="Line 24"/>
          <p:cNvSpPr>
            <a:spLocks noChangeShapeType="1"/>
          </p:cNvSpPr>
          <p:nvPr/>
        </p:nvSpPr>
        <p:spPr bwMode="auto">
          <a:xfrm>
            <a:off x="6299200"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2" name="Line 25"/>
          <p:cNvSpPr>
            <a:spLocks noChangeShapeType="1"/>
          </p:cNvSpPr>
          <p:nvPr/>
        </p:nvSpPr>
        <p:spPr bwMode="auto">
          <a:xfrm>
            <a:off x="5724525"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3" name="Line 26"/>
          <p:cNvSpPr>
            <a:spLocks noChangeShapeType="1"/>
          </p:cNvSpPr>
          <p:nvPr/>
        </p:nvSpPr>
        <p:spPr bwMode="auto">
          <a:xfrm>
            <a:off x="6011863"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4" name="Line 27"/>
          <p:cNvSpPr>
            <a:spLocks noChangeShapeType="1"/>
          </p:cNvSpPr>
          <p:nvPr/>
        </p:nvSpPr>
        <p:spPr bwMode="auto">
          <a:xfrm>
            <a:off x="6011863"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5" name="Line 28"/>
          <p:cNvSpPr>
            <a:spLocks noChangeShapeType="1"/>
          </p:cNvSpPr>
          <p:nvPr/>
        </p:nvSpPr>
        <p:spPr bwMode="auto">
          <a:xfrm>
            <a:off x="6877050"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6" name="Line 29"/>
          <p:cNvSpPr>
            <a:spLocks noChangeShapeType="1"/>
          </p:cNvSpPr>
          <p:nvPr/>
        </p:nvSpPr>
        <p:spPr bwMode="auto">
          <a:xfrm>
            <a:off x="7451725"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7" name="Line 30"/>
          <p:cNvSpPr>
            <a:spLocks noChangeShapeType="1"/>
          </p:cNvSpPr>
          <p:nvPr/>
        </p:nvSpPr>
        <p:spPr bwMode="auto">
          <a:xfrm>
            <a:off x="6877050"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8" name="Line 31"/>
          <p:cNvSpPr>
            <a:spLocks noChangeShapeType="1"/>
          </p:cNvSpPr>
          <p:nvPr/>
        </p:nvSpPr>
        <p:spPr bwMode="auto">
          <a:xfrm>
            <a:off x="7164388"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19" name="Line 32"/>
          <p:cNvSpPr>
            <a:spLocks noChangeShapeType="1"/>
          </p:cNvSpPr>
          <p:nvPr/>
        </p:nvSpPr>
        <p:spPr bwMode="auto">
          <a:xfrm>
            <a:off x="716438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0" name="Line 33"/>
          <p:cNvSpPr>
            <a:spLocks noChangeShapeType="1"/>
          </p:cNvSpPr>
          <p:nvPr/>
        </p:nvSpPr>
        <p:spPr bwMode="auto">
          <a:xfrm>
            <a:off x="8027988"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1" name="Line 34"/>
          <p:cNvSpPr>
            <a:spLocks noChangeShapeType="1"/>
          </p:cNvSpPr>
          <p:nvPr/>
        </p:nvSpPr>
        <p:spPr bwMode="auto">
          <a:xfrm>
            <a:off x="8602663" y="4149625"/>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2" name="Line 35"/>
          <p:cNvSpPr>
            <a:spLocks noChangeShapeType="1"/>
          </p:cNvSpPr>
          <p:nvPr/>
        </p:nvSpPr>
        <p:spPr bwMode="auto">
          <a:xfrm>
            <a:off x="8027988" y="465286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3" name="Line 36"/>
          <p:cNvSpPr>
            <a:spLocks noChangeShapeType="1"/>
          </p:cNvSpPr>
          <p:nvPr/>
        </p:nvSpPr>
        <p:spPr bwMode="auto">
          <a:xfrm>
            <a:off x="8315325" y="4294088"/>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4" name="Line 37"/>
          <p:cNvSpPr>
            <a:spLocks noChangeShapeType="1"/>
          </p:cNvSpPr>
          <p:nvPr/>
        </p:nvSpPr>
        <p:spPr bwMode="auto">
          <a:xfrm>
            <a:off x="831532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5" name="Line 38"/>
          <p:cNvSpPr>
            <a:spLocks noChangeShapeType="1"/>
          </p:cNvSpPr>
          <p:nvPr/>
        </p:nvSpPr>
        <p:spPr bwMode="auto">
          <a:xfrm>
            <a:off x="7453313" y="465286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6" name="Line 39"/>
          <p:cNvSpPr>
            <a:spLocks noChangeShapeType="1"/>
          </p:cNvSpPr>
          <p:nvPr/>
        </p:nvSpPr>
        <p:spPr bwMode="auto">
          <a:xfrm>
            <a:off x="7740650" y="4294088"/>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7" name="Line 40"/>
          <p:cNvSpPr>
            <a:spLocks noChangeShapeType="1"/>
          </p:cNvSpPr>
          <p:nvPr/>
        </p:nvSpPr>
        <p:spPr bwMode="auto">
          <a:xfrm>
            <a:off x="7740650"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8" name="Line 41"/>
          <p:cNvSpPr>
            <a:spLocks noChangeShapeType="1"/>
          </p:cNvSpPr>
          <p:nvPr/>
        </p:nvSpPr>
        <p:spPr bwMode="auto">
          <a:xfrm>
            <a:off x="6300788" y="465286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29" name="Line 42"/>
          <p:cNvSpPr>
            <a:spLocks noChangeShapeType="1"/>
          </p:cNvSpPr>
          <p:nvPr/>
        </p:nvSpPr>
        <p:spPr bwMode="auto">
          <a:xfrm>
            <a:off x="6588125" y="4294088"/>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0" name="Line 43"/>
          <p:cNvSpPr>
            <a:spLocks noChangeShapeType="1"/>
          </p:cNvSpPr>
          <p:nvPr/>
        </p:nvSpPr>
        <p:spPr bwMode="auto">
          <a:xfrm>
            <a:off x="658812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1" name="Line 44"/>
          <p:cNvSpPr>
            <a:spLocks noChangeShapeType="1"/>
          </p:cNvSpPr>
          <p:nvPr/>
        </p:nvSpPr>
        <p:spPr bwMode="auto">
          <a:xfrm>
            <a:off x="5148263" y="4652863"/>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2" name="Line 45"/>
          <p:cNvSpPr>
            <a:spLocks noChangeShapeType="1"/>
          </p:cNvSpPr>
          <p:nvPr/>
        </p:nvSpPr>
        <p:spPr bwMode="auto">
          <a:xfrm>
            <a:off x="5435600" y="4294088"/>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3" name="Line 46"/>
          <p:cNvSpPr>
            <a:spLocks noChangeShapeType="1"/>
          </p:cNvSpPr>
          <p:nvPr/>
        </p:nvSpPr>
        <p:spPr bwMode="auto">
          <a:xfrm>
            <a:off x="5435600"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4" name="Line 47"/>
          <p:cNvSpPr>
            <a:spLocks noChangeShapeType="1"/>
          </p:cNvSpPr>
          <p:nvPr/>
        </p:nvSpPr>
        <p:spPr bwMode="auto">
          <a:xfrm>
            <a:off x="3997325"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5" name="Line 48"/>
          <p:cNvSpPr>
            <a:spLocks noChangeShapeType="1"/>
          </p:cNvSpPr>
          <p:nvPr/>
        </p:nvSpPr>
        <p:spPr bwMode="auto">
          <a:xfrm>
            <a:off x="4284663"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6" name="Line 49"/>
          <p:cNvSpPr>
            <a:spLocks noChangeShapeType="1"/>
          </p:cNvSpPr>
          <p:nvPr/>
        </p:nvSpPr>
        <p:spPr bwMode="auto">
          <a:xfrm>
            <a:off x="4284663"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7" name="Line 50"/>
          <p:cNvSpPr>
            <a:spLocks noChangeShapeType="1"/>
          </p:cNvSpPr>
          <p:nvPr/>
        </p:nvSpPr>
        <p:spPr bwMode="auto">
          <a:xfrm>
            <a:off x="2844800" y="4652863"/>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8" name="Line 51"/>
          <p:cNvSpPr>
            <a:spLocks noChangeShapeType="1"/>
          </p:cNvSpPr>
          <p:nvPr/>
        </p:nvSpPr>
        <p:spPr bwMode="auto">
          <a:xfrm>
            <a:off x="3132138" y="4294088"/>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39" name="Line 52"/>
          <p:cNvSpPr>
            <a:spLocks noChangeShapeType="1"/>
          </p:cNvSpPr>
          <p:nvPr/>
        </p:nvSpPr>
        <p:spPr bwMode="auto">
          <a:xfrm>
            <a:off x="313213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0" name="Line 53"/>
          <p:cNvSpPr>
            <a:spLocks noChangeShapeType="1"/>
          </p:cNvSpPr>
          <p:nvPr/>
        </p:nvSpPr>
        <p:spPr bwMode="auto">
          <a:xfrm>
            <a:off x="2843213"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1" name="Line 54"/>
          <p:cNvSpPr>
            <a:spLocks noChangeShapeType="1"/>
          </p:cNvSpPr>
          <p:nvPr/>
        </p:nvSpPr>
        <p:spPr bwMode="auto">
          <a:xfrm>
            <a:off x="341947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2" name="Line 55"/>
          <p:cNvSpPr>
            <a:spLocks noChangeShapeType="1"/>
          </p:cNvSpPr>
          <p:nvPr/>
        </p:nvSpPr>
        <p:spPr bwMode="auto">
          <a:xfrm>
            <a:off x="399573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3" name="Line 56"/>
          <p:cNvSpPr>
            <a:spLocks noChangeShapeType="1"/>
          </p:cNvSpPr>
          <p:nvPr/>
        </p:nvSpPr>
        <p:spPr bwMode="auto">
          <a:xfrm>
            <a:off x="4572000"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4" name="Line 57"/>
          <p:cNvSpPr>
            <a:spLocks noChangeShapeType="1"/>
          </p:cNvSpPr>
          <p:nvPr/>
        </p:nvSpPr>
        <p:spPr bwMode="auto">
          <a:xfrm>
            <a:off x="5148263"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5" name="Line 58"/>
          <p:cNvSpPr>
            <a:spLocks noChangeShapeType="1"/>
          </p:cNvSpPr>
          <p:nvPr/>
        </p:nvSpPr>
        <p:spPr bwMode="auto">
          <a:xfrm>
            <a:off x="572452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6" name="Line 59"/>
          <p:cNvSpPr>
            <a:spLocks noChangeShapeType="1"/>
          </p:cNvSpPr>
          <p:nvPr/>
        </p:nvSpPr>
        <p:spPr bwMode="auto">
          <a:xfrm>
            <a:off x="630078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7" name="Line 60"/>
          <p:cNvSpPr>
            <a:spLocks noChangeShapeType="1"/>
          </p:cNvSpPr>
          <p:nvPr/>
        </p:nvSpPr>
        <p:spPr bwMode="auto">
          <a:xfrm>
            <a:off x="6877050"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8" name="Line 61"/>
          <p:cNvSpPr>
            <a:spLocks noChangeShapeType="1"/>
          </p:cNvSpPr>
          <p:nvPr/>
        </p:nvSpPr>
        <p:spPr bwMode="auto">
          <a:xfrm>
            <a:off x="7451725"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49" name="Line 62"/>
          <p:cNvSpPr>
            <a:spLocks noChangeShapeType="1"/>
          </p:cNvSpPr>
          <p:nvPr/>
        </p:nvSpPr>
        <p:spPr bwMode="auto">
          <a:xfrm>
            <a:off x="8027988" y="4294088"/>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50" name="Text Box 63"/>
          <p:cNvSpPr txBox="1">
            <a:spLocks noChangeArrowheads="1"/>
          </p:cNvSpPr>
          <p:nvPr/>
        </p:nvSpPr>
        <p:spPr bwMode="auto">
          <a:xfrm>
            <a:off x="2411413" y="4870350"/>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51" name="Text Box 64"/>
          <p:cNvSpPr txBox="1">
            <a:spLocks noChangeArrowheads="1"/>
          </p:cNvSpPr>
          <p:nvPr/>
        </p:nvSpPr>
        <p:spPr bwMode="auto">
          <a:xfrm>
            <a:off x="2987675"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152" name="Text Box 65"/>
          <p:cNvSpPr txBox="1">
            <a:spLocks noChangeArrowheads="1"/>
          </p:cNvSpPr>
          <p:nvPr/>
        </p:nvSpPr>
        <p:spPr bwMode="auto">
          <a:xfrm>
            <a:off x="3563938" y="4870350"/>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53" name="Text Box 66"/>
          <p:cNvSpPr txBox="1">
            <a:spLocks noChangeArrowheads="1"/>
          </p:cNvSpPr>
          <p:nvPr/>
        </p:nvSpPr>
        <p:spPr bwMode="auto">
          <a:xfrm>
            <a:off x="4140200"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54" name="Text Box 67"/>
          <p:cNvSpPr txBox="1">
            <a:spLocks noChangeArrowheads="1"/>
          </p:cNvSpPr>
          <p:nvPr/>
        </p:nvSpPr>
        <p:spPr bwMode="auto">
          <a:xfrm>
            <a:off x="4716463" y="4870350"/>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155" name="Text Box 68"/>
          <p:cNvSpPr txBox="1">
            <a:spLocks noChangeArrowheads="1"/>
          </p:cNvSpPr>
          <p:nvPr/>
        </p:nvSpPr>
        <p:spPr bwMode="auto">
          <a:xfrm>
            <a:off x="5292725"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56" name="Text Box 69"/>
          <p:cNvSpPr txBox="1">
            <a:spLocks noChangeArrowheads="1"/>
          </p:cNvSpPr>
          <p:nvPr/>
        </p:nvSpPr>
        <p:spPr bwMode="auto">
          <a:xfrm>
            <a:off x="5867400"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157" name="Text Box 70"/>
          <p:cNvSpPr txBox="1">
            <a:spLocks noChangeArrowheads="1"/>
          </p:cNvSpPr>
          <p:nvPr/>
        </p:nvSpPr>
        <p:spPr bwMode="auto">
          <a:xfrm>
            <a:off x="6443663" y="4870350"/>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158" name="Text Box 71"/>
          <p:cNvSpPr txBox="1">
            <a:spLocks noChangeArrowheads="1"/>
          </p:cNvSpPr>
          <p:nvPr/>
        </p:nvSpPr>
        <p:spPr bwMode="auto">
          <a:xfrm>
            <a:off x="7019925"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59" name="Text Box 72"/>
          <p:cNvSpPr txBox="1">
            <a:spLocks noChangeArrowheads="1"/>
          </p:cNvSpPr>
          <p:nvPr/>
        </p:nvSpPr>
        <p:spPr bwMode="auto">
          <a:xfrm>
            <a:off x="7596188" y="4870350"/>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160" name="Text Box 73"/>
          <p:cNvSpPr txBox="1">
            <a:spLocks noChangeArrowheads="1"/>
          </p:cNvSpPr>
          <p:nvPr/>
        </p:nvSpPr>
        <p:spPr bwMode="auto">
          <a:xfrm>
            <a:off x="8172450" y="4870350"/>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163" name="Line 76"/>
          <p:cNvSpPr>
            <a:spLocks noChangeShapeType="1"/>
          </p:cNvSpPr>
          <p:nvPr/>
        </p:nvSpPr>
        <p:spPr bwMode="auto">
          <a:xfrm flipV="1">
            <a:off x="2267184" y="5445224"/>
            <a:ext cx="585860" cy="1059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64" name="Line 102"/>
          <p:cNvSpPr>
            <a:spLocks noChangeShapeType="1"/>
          </p:cNvSpPr>
          <p:nvPr/>
        </p:nvSpPr>
        <p:spPr bwMode="auto">
          <a:xfrm flipV="1">
            <a:off x="2843213" y="5611417"/>
            <a:ext cx="576262" cy="1299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65" name="Line 107"/>
          <p:cNvSpPr>
            <a:spLocks noChangeShapeType="1"/>
          </p:cNvSpPr>
          <p:nvPr/>
        </p:nvSpPr>
        <p:spPr bwMode="auto">
          <a:xfrm>
            <a:off x="3419872" y="5617914"/>
            <a:ext cx="1587" cy="18588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66" name="Line 108"/>
          <p:cNvSpPr>
            <a:spLocks noChangeShapeType="1"/>
          </p:cNvSpPr>
          <p:nvPr/>
        </p:nvSpPr>
        <p:spPr bwMode="auto">
          <a:xfrm>
            <a:off x="3409804" y="5795772"/>
            <a:ext cx="57626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67" name="Line 109"/>
          <p:cNvSpPr>
            <a:spLocks noChangeShapeType="1"/>
          </p:cNvSpPr>
          <p:nvPr/>
        </p:nvSpPr>
        <p:spPr bwMode="auto">
          <a:xfrm>
            <a:off x="3997325" y="544502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169" name="Line 115"/>
          <p:cNvSpPr>
            <a:spLocks noChangeShapeType="1"/>
          </p:cNvSpPr>
          <p:nvPr/>
        </p:nvSpPr>
        <p:spPr bwMode="auto">
          <a:xfrm>
            <a:off x="5153674" y="5624413"/>
            <a:ext cx="0" cy="16639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0" name="Line 116"/>
          <p:cNvSpPr>
            <a:spLocks noChangeShapeType="1"/>
          </p:cNvSpPr>
          <p:nvPr/>
        </p:nvSpPr>
        <p:spPr bwMode="auto">
          <a:xfrm>
            <a:off x="5149056" y="5803800"/>
            <a:ext cx="575470" cy="876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2" name="Line 125"/>
          <p:cNvSpPr>
            <a:spLocks noChangeShapeType="1"/>
          </p:cNvSpPr>
          <p:nvPr/>
        </p:nvSpPr>
        <p:spPr bwMode="auto">
          <a:xfrm flipH="1">
            <a:off x="6874669" y="5445224"/>
            <a:ext cx="1587" cy="192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3" name="Line 126"/>
          <p:cNvSpPr>
            <a:spLocks noChangeShapeType="1"/>
          </p:cNvSpPr>
          <p:nvPr/>
        </p:nvSpPr>
        <p:spPr bwMode="auto">
          <a:xfrm>
            <a:off x="6876256" y="5461816"/>
            <a:ext cx="57546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6" name="Line 5"/>
          <p:cNvSpPr>
            <a:spLocks noChangeShapeType="1"/>
          </p:cNvSpPr>
          <p:nvPr/>
        </p:nvSpPr>
        <p:spPr bwMode="auto">
          <a:xfrm flipV="1">
            <a:off x="2186795" y="5624412"/>
            <a:ext cx="650133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7" name="Text Box 7"/>
          <p:cNvSpPr txBox="1">
            <a:spLocks noChangeArrowheads="1"/>
          </p:cNvSpPr>
          <p:nvPr/>
        </p:nvSpPr>
        <p:spPr bwMode="auto">
          <a:xfrm>
            <a:off x="8626869" y="5410272"/>
            <a:ext cx="508724"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0V</a:t>
            </a:r>
            <a:endParaRPr lang="zh-CN" altLang="en-US" sz="2000" b="1" dirty="0">
              <a:latin typeface="+mn-lt"/>
              <a:ea typeface="+mn-ea"/>
            </a:endParaRPr>
          </a:p>
        </p:txBody>
      </p:sp>
      <p:sp>
        <p:nvSpPr>
          <p:cNvPr id="178" name="Line 107"/>
          <p:cNvSpPr>
            <a:spLocks noChangeShapeType="1"/>
          </p:cNvSpPr>
          <p:nvPr/>
        </p:nvSpPr>
        <p:spPr bwMode="auto">
          <a:xfrm>
            <a:off x="2840543" y="5466205"/>
            <a:ext cx="4258" cy="15820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79" name="Line 76"/>
          <p:cNvSpPr>
            <a:spLocks noChangeShapeType="1"/>
          </p:cNvSpPr>
          <p:nvPr/>
        </p:nvSpPr>
        <p:spPr bwMode="auto">
          <a:xfrm flipV="1">
            <a:off x="3986140" y="5455127"/>
            <a:ext cx="585860" cy="1059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0" name="Line 102"/>
          <p:cNvSpPr>
            <a:spLocks noChangeShapeType="1"/>
          </p:cNvSpPr>
          <p:nvPr/>
        </p:nvSpPr>
        <p:spPr bwMode="auto">
          <a:xfrm>
            <a:off x="4572000" y="5635420"/>
            <a:ext cx="581674"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1" name="Line 107"/>
          <p:cNvSpPr>
            <a:spLocks noChangeShapeType="1"/>
          </p:cNvSpPr>
          <p:nvPr/>
        </p:nvSpPr>
        <p:spPr bwMode="auto">
          <a:xfrm>
            <a:off x="4570413" y="5454460"/>
            <a:ext cx="1587" cy="18588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2" name="Line 115"/>
          <p:cNvSpPr>
            <a:spLocks noChangeShapeType="1"/>
          </p:cNvSpPr>
          <p:nvPr/>
        </p:nvSpPr>
        <p:spPr bwMode="auto">
          <a:xfrm>
            <a:off x="5733545" y="5641789"/>
            <a:ext cx="0" cy="16639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3" name="Line 102"/>
          <p:cNvSpPr>
            <a:spLocks noChangeShapeType="1"/>
          </p:cNvSpPr>
          <p:nvPr/>
        </p:nvSpPr>
        <p:spPr bwMode="auto">
          <a:xfrm>
            <a:off x="5724128" y="5626184"/>
            <a:ext cx="1152922" cy="923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4" name="Line 125"/>
          <p:cNvSpPr>
            <a:spLocks noChangeShapeType="1"/>
          </p:cNvSpPr>
          <p:nvPr/>
        </p:nvSpPr>
        <p:spPr bwMode="auto">
          <a:xfrm flipH="1">
            <a:off x="7450138" y="5472563"/>
            <a:ext cx="1587" cy="192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5" name="Line 126"/>
          <p:cNvSpPr>
            <a:spLocks noChangeShapeType="1"/>
          </p:cNvSpPr>
          <p:nvPr/>
        </p:nvSpPr>
        <p:spPr bwMode="auto">
          <a:xfrm>
            <a:off x="7450138" y="5637608"/>
            <a:ext cx="57546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6" name="Line 125"/>
          <p:cNvSpPr>
            <a:spLocks noChangeShapeType="1"/>
          </p:cNvSpPr>
          <p:nvPr/>
        </p:nvSpPr>
        <p:spPr bwMode="auto">
          <a:xfrm flipH="1">
            <a:off x="8027988" y="5611416"/>
            <a:ext cx="1587" cy="192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7" name="Line 126"/>
          <p:cNvSpPr>
            <a:spLocks noChangeShapeType="1"/>
          </p:cNvSpPr>
          <p:nvPr/>
        </p:nvSpPr>
        <p:spPr bwMode="auto">
          <a:xfrm>
            <a:off x="8025607" y="5803800"/>
            <a:ext cx="57546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188"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Tree>
    <p:extLst>
      <p:ext uri="{BB962C8B-B14F-4D97-AF65-F5344CB8AC3E}">
        <p14:creationId xmlns:p14="http://schemas.microsoft.com/office/powerpoint/2010/main" val="4069023414"/>
      </p:ext>
    </p:extLst>
  </p:cSld>
  <p:clrMapOvr>
    <a:masterClrMapping/>
  </p:clrMapOvr>
  <p:transition spd="slow">
    <p:random/>
    <p:sndAc>
      <p:stSnd>
        <p:snd r:embed="rId2" name="camera.wav"/>
      </p:stSnd>
    </p:sndAc>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body" idx="1"/>
          </p:nvPr>
        </p:nvSpPr>
        <p:spPr/>
        <p:txBody>
          <a:bodyPr/>
          <a:lstStyle/>
          <a:p>
            <a:pPr>
              <a:lnSpc>
                <a:spcPct val="135000"/>
              </a:lnSpc>
            </a:pPr>
            <a:r>
              <a:rPr lang="zh-CN" altLang="en-US" sz="2800" dirty="0">
                <a:solidFill>
                  <a:srgbClr val="FC0404"/>
                </a:solidFill>
                <a:latin typeface="华文新魏" pitchFamily="2" charset="-122"/>
              </a:rPr>
              <a:t>方法</a:t>
            </a:r>
          </a:p>
          <a:p>
            <a:pPr lvl="1">
              <a:lnSpc>
                <a:spcPct val="135000"/>
              </a:lnSpc>
            </a:pPr>
            <a:r>
              <a:rPr lang="zh-CN" altLang="en-US" sz="2400" dirty="0">
                <a:solidFill>
                  <a:srgbClr val="0000FF"/>
                </a:solidFill>
                <a:latin typeface="华文新魏" pitchFamily="2" charset="-122"/>
              </a:rPr>
              <a:t>脉码调制 </a:t>
            </a:r>
            <a:r>
              <a:rPr lang="en-US" altLang="zh-CN" sz="2400" dirty="0">
                <a:solidFill>
                  <a:srgbClr val="0000FF"/>
                </a:solidFill>
                <a:latin typeface="华文新魏" pitchFamily="2" charset="-122"/>
              </a:rPr>
              <a:t>PCM</a:t>
            </a:r>
            <a:r>
              <a:rPr lang="zh-CN" altLang="en-US" sz="2400" dirty="0">
                <a:latin typeface="华文新魏" pitchFamily="2" charset="-122"/>
              </a:rPr>
              <a:t>（</a:t>
            </a:r>
            <a:r>
              <a:rPr lang="en-US" altLang="zh-CN" sz="2400" dirty="0">
                <a:latin typeface="华文新魏" pitchFamily="2" charset="-122"/>
              </a:rPr>
              <a:t>Pulse Code Modulation</a:t>
            </a:r>
            <a:r>
              <a:rPr lang="zh-CN" altLang="en-US" sz="2400" dirty="0">
                <a:latin typeface="华文新魏" pitchFamily="2" charset="-122"/>
              </a:rPr>
              <a:t>）技术</a:t>
            </a:r>
          </a:p>
          <a:p>
            <a:pPr>
              <a:lnSpc>
                <a:spcPct val="135000"/>
              </a:lnSpc>
            </a:pPr>
            <a:r>
              <a:rPr lang="en-US" altLang="zh-CN" sz="2800" dirty="0">
                <a:latin typeface="华文新魏" pitchFamily="2" charset="-122"/>
              </a:rPr>
              <a:t> </a:t>
            </a:r>
            <a:r>
              <a:rPr lang="zh-CN" altLang="en-US" sz="2800" dirty="0">
                <a:solidFill>
                  <a:srgbClr val="FF0000"/>
                </a:solidFill>
                <a:latin typeface="华文新魏" pitchFamily="2" charset="-122"/>
              </a:rPr>
              <a:t>理论基础</a:t>
            </a:r>
          </a:p>
          <a:p>
            <a:pPr lvl="1">
              <a:lnSpc>
                <a:spcPct val="135000"/>
              </a:lnSpc>
            </a:pPr>
            <a:r>
              <a:rPr lang="en-US" altLang="zh-CN" sz="2400" dirty="0">
                <a:latin typeface="华文新魏" pitchFamily="2" charset="-122"/>
              </a:rPr>
              <a:t>PCM</a:t>
            </a:r>
            <a:r>
              <a:rPr lang="zh-CN" altLang="en-US" sz="2400" dirty="0">
                <a:latin typeface="华文新魏" pitchFamily="2" charset="-122"/>
              </a:rPr>
              <a:t>技术基于</a:t>
            </a:r>
            <a:r>
              <a:rPr lang="en-US" altLang="zh-CN" sz="2400" dirty="0">
                <a:solidFill>
                  <a:srgbClr val="0000FF"/>
                </a:solidFill>
                <a:latin typeface="华文新魏" pitchFamily="2" charset="-122"/>
              </a:rPr>
              <a:t>Nyquist</a:t>
            </a:r>
            <a:r>
              <a:rPr lang="zh-CN" altLang="en-US" sz="2400" dirty="0">
                <a:solidFill>
                  <a:srgbClr val="0000FF"/>
                </a:solidFill>
                <a:latin typeface="华文新魏" pitchFamily="2" charset="-122"/>
              </a:rPr>
              <a:t>理论</a:t>
            </a:r>
            <a:r>
              <a:rPr lang="zh-CN" altLang="en-US" sz="2400" dirty="0">
                <a:latin typeface="华文新魏" pitchFamily="2" charset="-122"/>
              </a:rPr>
              <a:t>：若对连续变化的模拟信号进行周期性采样，只要采用频率大于等于有效信号最高频率或其带宽的两倍，则采用值便可包含原始信号的全部信息，利用低通滤波器可以从这些采样中重新构造出原始信号。 </a:t>
            </a:r>
            <a:endParaRPr lang="zh-CN" altLang="en-US" sz="2400" dirty="0"/>
          </a:p>
        </p:txBody>
      </p:sp>
      <p:sp>
        <p:nvSpPr>
          <p:cNvPr id="590851" name="Rectangle 3"/>
          <p:cNvSpPr>
            <a:spLocks noGrp="1" noChangeArrowheads="1"/>
          </p:cNvSpPr>
          <p:nvPr>
            <p:ph type="title"/>
          </p:nvPr>
        </p:nvSpPr>
        <p:spPr/>
        <p:txBody>
          <a:bodyPr/>
          <a:lstStyle/>
          <a:p>
            <a:r>
              <a:rPr lang="zh-CN" altLang="en-US" sz="4000"/>
              <a:t>模拟数据在数字信道</a:t>
            </a:r>
            <a:br>
              <a:rPr lang="zh-CN" altLang="en-US" sz="4000"/>
            </a:br>
            <a:r>
              <a:rPr lang="zh-CN" altLang="en-US" sz="4000"/>
              <a:t>上传输</a:t>
            </a:r>
          </a:p>
        </p:txBody>
      </p:sp>
      <p:sp>
        <p:nvSpPr>
          <p:cNvPr id="59085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59085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body" idx="1"/>
          </p:nvPr>
        </p:nvSpPr>
        <p:spPr>
          <a:xfrm>
            <a:off x="809625" y="1773238"/>
            <a:ext cx="7958138" cy="863600"/>
          </a:xfrm>
        </p:spPr>
        <p:txBody>
          <a:bodyPr/>
          <a:lstStyle/>
          <a:p>
            <a:r>
              <a:rPr lang="zh-CN" altLang="en-US" sz="2000" dirty="0">
                <a:solidFill>
                  <a:srgbClr val="FC0404"/>
                </a:solidFill>
                <a:latin typeface="华文新魏" pitchFamily="2" charset="-122"/>
              </a:rPr>
              <a:t>采样</a:t>
            </a:r>
          </a:p>
          <a:p>
            <a:pPr>
              <a:buFont typeface="Wingdings" pitchFamily="2" charset="2"/>
              <a:buNone/>
            </a:pPr>
            <a:r>
              <a:rPr lang="zh-CN" altLang="en-US" sz="2000" dirty="0">
                <a:latin typeface="华文新魏" pitchFamily="2" charset="-122"/>
              </a:rPr>
              <a:t>        根据采样频率对模拟信号进行周期性采样，得到一系列模拟值。 </a:t>
            </a:r>
            <a:endParaRPr lang="zh-CN" altLang="en-US" sz="2000" dirty="0"/>
          </a:p>
        </p:txBody>
      </p:sp>
      <p:sp>
        <p:nvSpPr>
          <p:cNvPr id="591875" name="Rectangle 3"/>
          <p:cNvSpPr>
            <a:spLocks noGrp="1" noChangeArrowheads="1"/>
          </p:cNvSpPr>
          <p:nvPr>
            <p:ph type="title"/>
          </p:nvPr>
        </p:nvSpPr>
        <p:spPr/>
        <p:txBody>
          <a:bodyPr/>
          <a:lstStyle/>
          <a:p>
            <a:r>
              <a:rPr lang="en-US" altLang="zh-CN" sz="4000">
                <a:latin typeface="华文新魏" pitchFamily="2" charset="-122"/>
              </a:rPr>
              <a:t>PCM</a:t>
            </a:r>
            <a:r>
              <a:rPr lang="zh-CN" altLang="en-US" sz="4000">
                <a:latin typeface="华文新魏" pitchFamily="2" charset="-122"/>
              </a:rPr>
              <a:t>工作步骤</a:t>
            </a:r>
            <a:br>
              <a:rPr lang="zh-CN" altLang="en-US" sz="4000">
                <a:latin typeface="华文新魏" pitchFamily="2" charset="-122"/>
              </a:rPr>
            </a:br>
            <a:r>
              <a:rPr lang="zh-CN" altLang="en-US" sz="2800">
                <a:latin typeface="华文新魏" pitchFamily="2" charset="-122"/>
              </a:rPr>
              <a:t>（步骤一）</a:t>
            </a:r>
          </a:p>
        </p:txBody>
      </p:sp>
      <p:sp>
        <p:nvSpPr>
          <p:cNvPr id="59187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pic>
        <p:nvPicPr>
          <p:cNvPr id="591877" name="Picture 5"/>
          <p:cNvPicPr>
            <a:picLocks noChangeAspect="1" noChangeArrowheads="1"/>
          </p:cNvPicPr>
          <p:nvPr/>
        </p:nvPicPr>
        <p:blipFill>
          <a:blip r:embed="rId5" cstate="print">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971550" y="2708275"/>
            <a:ext cx="7423150" cy="3675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187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p:cNvSpPr>
            <a:spLocks noGrp="1" noChangeArrowheads="1"/>
          </p:cNvSpPr>
          <p:nvPr>
            <p:ph type="body" idx="1"/>
          </p:nvPr>
        </p:nvSpPr>
        <p:spPr>
          <a:xfrm>
            <a:off x="809625" y="1773238"/>
            <a:ext cx="7958138" cy="1079500"/>
          </a:xfrm>
        </p:spPr>
        <p:txBody>
          <a:bodyPr/>
          <a:lstStyle/>
          <a:p>
            <a:pPr>
              <a:lnSpc>
                <a:spcPct val="110000"/>
              </a:lnSpc>
            </a:pPr>
            <a:r>
              <a:rPr lang="zh-CN" altLang="en-US" sz="1800">
                <a:solidFill>
                  <a:srgbClr val="FC0404"/>
                </a:solidFill>
                <a:latin typeface="华文新魏" pitchFamily="2" charset="-122"/>
              </a:rPr>
              <a:t>量化</a:t>
            </a:r>
          </a:p>
          <a:p>
            <a:pPr>
              <a:lnSpc>
                <a:spcPct val="110000"/>
              </a:lnSpc>
              <a:buFont typeface="Wingdings" pitchFamily="2" charset="2"/>
              <a:buNone/>
            </a:pPr>
            <a:r>
              <a:rPr lang="zh-CN" altLang="en-US" sz="1800">
                <a:solidFill>
                  <a:srgbClr val="FC0404"/>
                </a:solidFill>
                <a:latin typeface="华文新魏" pitchFamily="2" charset="-122"/>
              </a:rPr>
              <a:t>                </a:t>
            </a:r>
            <a:r>
              <a:rPr lang="zh-CN" altLang="en-US" sz="1800">
                <a:latin typeface="华文新魏" pitchFamily="2" charset="-122"/>
              </a:rPr>
              <a:t>定量化级，本例采用</a:t>
            </a:r>
            <a:r>
              <a:rPr lang="en-US" altLang="zh-CN" sz="1800">
                <a:latin typeface="华文新魏" pitchFamily="2" charset="-122"/>
              </a:rPr>
              <a:t>256</a:t>
            </a:r>
            <a:r>
              <a:rPr lang="zh-CN" altLang="en-US" sz="1800">
                <a:latin typeface="华文新魏" pitchFamily="2" charset="-122"/>
              </a:rPr>
              <a:t>级，将采用得到的模拟值按量化级进行</a:t>
            </a:r>
            <a:r>
              <a:rPr lang="zh-CN" altLang="en-US" sz="1800">
                <a:latin typeface="Arial"/>
              </a:rPr>
              <a:t>“</a:t>
            </a:r>
            <a:r>
              <a:rPr lang="zh-CN" altLang="en-US" sz="1800">
                <a:latin typeface="华文新魏" pitchFamily="2" charset="-122"/>
              </a:rPr>
              <a:t>取整</a:t>
            </a:r>
            <a:r>
              <a:rPr lang="zh-CN" altLang="en-US" sz="1800">
                <a:latin typeface="Arial"/>
              </a:rPr>
              <a:t>”</a:t>
            </a:r>
            <a:r>
              <a:rPr lang="zh-CN" altLang="en-US" sz="1800">
                <a:latin typeface="华文新魏" pitchFamily="2" charset="-122"/>
              </a:rPr>
              <a:t>，得到一系列离散值。</a:t>
            </a:r>
          </a:p>
        </p:txBody>
      </p:sp>
      <p:sp>
        <p:nvSpPr>
          <p:cNvPr id="603139" name="Rectangle 3"/>
          <p:cNvSpPr>
            <a:spLocks noGrp="1" noChangeArrowheads="1"/>
          </p:cNvSpPr>
          <p:nvPr>
            <p:ph type="title"/>
          </p:nvPr>
        </p:nvSpPr>
        <p:spPr/>
        <p:txBody>
          <a:bodyPr/>
          <a:lstStyle/>
          <a:p>
            <a:r>
              <a:rPr lang="en-US" altLang="zh-CN" sz="4000">
                <a:latin typeface="华文新魏" pitchFamily="2" charset="-122"/>
              </a:rPr>
              <a:t>PCM</a:t>
            </a:r>
            <a:r>
              <a:rPr lang="zh-CN" altLang="en-US" sz="4000">
                <a:latin typeface="华文新魏" pitchFamily="2" charset="-122"/>
              </a:rPr>
              <a:t>工作步骤</a:t>
            </a:r>
            <a:br>
              <a:rPr lang="zh-CN" altLang="en-US" sz="4000">
                <a:latin typeface="华文新魏" pitchFamily="2" charset="-122"/>
              </a:rPr>
            </a:br>
            <a:r>
              <a:rPr lang="zh-CN" altLang="en-US" sz="2800">
                <a:latin typeface="华文新魏" pitchFamily="2" charset="-122"/>
              </a:rPr>
              <a:t>（步骤二）</a:t>
            </a:r>
          </a:p>
        </p:txBody>
      </p:sp>
      <p:sp>
        <p:nvSpPr>
          <p:cNvPr id="60314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pic>
        <p:nvPicPr>
          <p:cNvPr id="603142" name="Picture 6"/>
          <p:cNvPicPr>
            <a:picLocks noChangeAspect="1" noChangeArrowheads="1"/>
          </p:cNvPicPr>
          <p:nvPr/>
        </p:nvPicPr>
        <p:blipFill>
          <a:blip r:embed="rId5" cstate="print">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1331913" y="2924175"/>
            <a:ext cx="6875462" cy="3373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3143"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p:cNvSpPr>
            <a:spLocks noGrp="1" noChangeArrowheads="1"/>
          </p:cNvSpPr>
          <p:nvPr>
            <p:ph type="body" idx="1"/>
          </p:nvPr>
        </p:nvSpPr>
        <p:spPr>
          <a:xfrm>
            <a:off x="809625" y="1773238"/>
            <a:ext cx="7958138" cy="1079500"/>
          </a:xfrm>
        </p:spPr>
        <p:txBody>
          <a:bodyPr/>
          <a:lstStyle/>
          <a:p>
            <a:r>
              <a:rPr lang="zh-CN" altLang="en-US" sz="2000" dirty="0">
                <a:solidFill>
                  <a:srgbClr val="FC0404"/>
                </a:solidFill>
                <a:latin typeface="华文新魏" pitchFamily="2" charset="-122"/>
              </a:rPr>
              <a:t>编码</a:t>
            </a:r>
          </a:p>
          <a:p>
            <a:pPr>
              <a:buFont typeface="Wingdings" pitchFamily="2" charset="2"/>
              <a:buNone/>
            </a:pPr>
            <a:r>
              <a:rPr lang="zh-CN" altLang="en-US" sz="2000" dirty="0">
                <a:solidFill>
                  <a:srgbClr val="FC0404"/>
                </a:solidFill>
                <a:latin typeface="华文新魏" pitchFamily="2" charset="-122"/>
              </a:rPr>
              <a:t>               </a:t>
            </a:r>
            <a:r>
              <a:rPr lang="zh-CN" altLang="en-US" sz="2000" dirty="0">
                <a:latin typeface="华文新魏" pitchFamily="2" charset="-122"/>
              </a:rPr>
              <a:t>将量化级数字化，得到一系列二进制值，最后将二进制值进行编码，得到数字信号。</a:t>
            </a:r>
          </a:p>
        </p:txBody>
      </p:sp>
      <p:sp>
        <p:nvSpPr>
          <p:cNvPr id="604163" name="Rectangle 3"/>
          <p:cNvSpPr>
            <a:spLocks noGrp="1" noChangeArrowheads="1"/>
          </p:cNvSpPr>
          <p:nvPr>
            <p:ph type="title"/>
          </p:nvPr>
        </p:nvSpPr>
        <p:spPr/>
        <p:txBody>
          <a:bodyPr/>
          <a:lstStyle/>
          <a:p>
            <a:r>
              <a:rPr lang="en-US" altLang="zh-CN" sz="4000">
                <a:latin typeface="华文新魏" pitchFamily="2" charset="-122"/>
              </a:rPr>
              <a:t>PCM</a:t>
            </a:r>
            <a:r>
              <a:rPr lang="zh-CN" altLang="en-US" sz="4000">
                <a:latin typeface="华文新魏" pitchFamily="2" charset="-122"/>
              </a:rPr>
              <a:t>工作步骤</a:t>
            </a:r>
            <a:br>
              <a:rPr lang="zh-CN" altLang="en-US" sz="4000">
                <a:latin typeface="华文新魏" pitchFamily="2" charset="-122"/>
              </a:rPr>
            </a:br>
            <a:r>
              <a:rPr lang="zh-CN" altLang="en-US" sz="2800">
                <a:latin typeface="华文新魏" pitchFamily="2" charset="-122"/>
              </a:rPr>
              <a:t>（步骤三）</a:t>
            </a:r>
          </a:p>
        </p:txBody>
      </p:sp>
      <p:sp>
        <p:nvSpPr>
          <p:cNvPr id="60416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pic>
        <p:nvPicPr>
          <p:cNvPr id="604166" name="Picture 6"/>
          <p:cNvPicPr>
            <a:picLocks noChangeAspect="1" noChangeArrowheads="1"/>
          </p:cNvPicPr>
          <p:nvPr/>
        </p:nvPicPr>
        <p:blipFill>
          <a:blip r:embed="rId5">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827088" y="2852738"/>
            <a:ext cx="7993062"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67" name="Picture 7"/>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5013325"/>
            <a:ext cx="7993062" cy="145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168"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9" name="Rectangle 3"/>
          <p:cNvSpPr>
            <a:spLocks noGrp="1" noChangeArrowheads="1"/>
          </p:cNvSpPr>
          <p:nvPr>
            <p:ph type="title"/>
          </p:nvPr>
        </p:nvSpPr>
        <p:spPr/>
        <p:txBody>
          <a:bodyPr/>
          <a:lstStyle/>
          <a:p>
            <a:r>
              <a:rPr lang="zh-CN" altLang="en-US">
                <a:latin typeface="华文新魏" pitchFamily="2" charset="-122"/>
              </a:rPr>
              <a:t>总  结</a:t>
            </a:r>
          </a:p>
        </p:txBody>
      </p:sp>
      <p:sp>
        <p:nvSpPr>
          <p:cNvPr id="59290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pic>
        <p:nvPicPr>
          <p:cNvPr id="592901" name="Picture 5"/>
          <p:cNvPicPr>
            <a:picLocks noChangeAspect="1" noChangeArrowheads="1"/>
          </p:cNvPicPr>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900113" y="1700213"/>
            <a:ext cx="7559675"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290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5" name="Rectangle 3"/>
          <p:cNvSpPr>
            <a:spLocks noGrp="1" noChangeArrowheads="1"/>
          </p:cNvSpPr>
          <p:nvPr>
            <p:ph type="title"/>
          </p:nvPr>
        </p:nvSpPr>
        <p:spPr/>
        <p:txBody>
          <a:bodyPr/>
          <a:lstStyle/>
          <a:p>
            <a:pPr>
              <a:lnSpc>
                <a:spcPct val="80000"/>
              </a:lnSpc>
            </a:pPr>
            <a:r>
              <a:rPr lang="zh-CN" altLang="en-US">
                <a:latin typeface="华文新魏" pitchFamily="2" charset="-122"/>
              </a:rPr>
              <a:t>信号变换 </a:t>
            </a:r>
            <a:br>
              <a:rPr lang="zh-CN" altLang="en-US">
                <a:latin typeface="华文新魏" pitchFamily="2" charset="-122"/>
              </a:rPr>
            </a:br>
            <a:r>
              <a:rPr lang="zh-CN" altLang="en-US" sz="2800">
                <a:latin typeface="华文新魏" pitchFamily="2" charset="-122"/>
              </a:rPr>
              <a:t>（模拟信道）</a:t>
            </a:r>
            <a:endParaRPr lang="zh-CN" altLang="en-US" sz="2800" baseline="-25000">
              <a:latin typeface="华文新魏" pitchFamily="2" charset="-122"/>
            </a:endParaRPr>
          </a:p>
        </p:txBody>
      </p:sp>
      <p:pic>
        <p:nvPicPr>
          <p:cNvPr id="540677" name="Picture 5"/>
          <p:cNvPicPr>
            <a:picLocks noChangeAspect="1" noChangeArrowheads="1"/>
          </p:cNvPicPr>
          <p:nvPr/>
        </p:nvPicPr>
        <p:blipFill>
          <a:blip r:embed="rId3">
            <a:clrChange>
              <a:clrFrom>
                <a:srgbClr val="FEFEFE"/>
              </a:clrFrom>
              <a:clrTo>
                <a:srgbClr val="FEFEFE">
                  <a:alpha val="0"/>
                </a:srgbClr>
              </a:clrTo>
            </a:clrChange>
            <a:lum bright="-24000"/>
            <a:extLst>
              <a:ext uri="{28A0092B-C50C-407E-A947-70E740481C1C}">
                <a14:useLocalDpi xmlns:a14="http://schemas.microsoft.com/office/drawing/2010/main" val="0"/>
              </a:ext>
            </a:extLst>
          </a:blip>
          <a:srcRect r="223" b="1268"/>
          <a:stretch>
            <a:fillRect/>
          </a:stretch>
        </p:blipFill>
        <p:spPr bwMode="auto">
          <a:xfrm>
            <a:off x="900113" y="1773238"/>
            <a:ext cx="7829550" cy="4537075"/>
          </a:xfrm>
          <a:prstGeom prst="rect">
            <a:avLst/>
          </a:prstGeom>
          <a:noFill/>
          <a:extLst>
            <a:ext uri="{909E8E84-426E-40DD-AFC4-6F175D3DCCD1}">
              <a14:hiddenFill xmlns:a14="http://schemas.microsoft.com/office/drawing/2010/main">
                <a:solidFill>
                  <a:srgbClr val="FFFFFF"/>
                </a:solidFill>
              </a14:hiddenFill>
            </a:ext>
          </a:extLst>
        </p:spPr>
      </p:pic>
      <p:sp>
        <p:nvSpPr>
          <p:cNvPr id="54067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sp>
        <p:nvSpPr>
          <p:cNvPr id="54067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p:cNvSpPr>
            <a:spLocks noGrp="1" noChangeArrowheads="1"/>
          </p:cNvSpPr>
          <p:nvPr>
            <p:ph type="body" idx="1"/>
          </p:nvPr>
        </p:nvSpPr>
        <p:spPr>
          <a:xfrm>
            <a:off x="827088" y="5876925"/>
            <a:ext cx="7958137" cy="503238"/>
          </a:xfrm>
        </p:spPr>
        <p:txBody>
          <a:bodyPr/>
          <a:lstStyle/>
          <a:p>
            <a:pPr algn="ctr">
              <a:buFont typeface="Wingdings" pitchFamily="2" charset="2"/>
              <a:buNone/>
            </a:pPr>
            <a:r>
              <a:rPr lang="zh-CN" altLang="en-US" sz="2400"/>
              <a:t>可以有效地利用传输介质的带宽，提高通信效率。</a:t>
            </a:r>
          </a:p>
        </p:txBody>
      </p:sp>
      <p:sp>
        <p:nvSpPr>
          <p:cNvPr id="579587" name="Rectangle 3"/>
          <p:cNvSpPr>
            <a:spLocks noGrp="1" noChangeArrowheads="1"/>
          </p:cNvSpPr>
          <p:nvPr>
            <p:ph type="title"/>
          </p:nvPr>
        </p:nvSpPr>
        <p:spPr/>
        <p:txBody>
          <a:bodyPr/>
          <a:lstStyle/>
          <a:p>
            <a:r>
              <a:rPr lang="zh-CN" altLang="en-US"/>
              <a:t>多路复用技术</a:t>
            </a:r>
          </a:p>
        </p:txBody>
      </p:sp>
      <p:sp>
        <p:nvSpPr>
          <p:cNvPr id="5795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endParaRPr lang="en-US" altLang="zh-CN" sz="1200" dirty="0">
              <a:ea typeface="幼圆" pitchFamily="49" charset="-122"/>
            </a:endParaRPr>
          </a:p>
        </p:txBody>
      </p:sp>
      <p:pic>
        <p:nvPicPr>
          <p:cNvPr id="579589" name="Picture 5"/>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1844675"/>
            <a:ext cx="734377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959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p:cNvSpPr>
            <a:spLocks noGrp="1" noChangeArrowheads="1"/>
          </p:cNvSpPr>
          <p:nvPr>
            <p:ph type="body" idx="1"/>
          </p:nvPr>
        </p:nvSpPr>
        <p:spPr>
          <a:xfrm>
            <a:off x="2339975" y="2133600"/>
            <a:ext cx="4968875" cy="3527425"/>
          </a:xfrm>
        </p:spPr>
        <p:txBody>
          <a:bodyPr/>
          <a:lstStyle/>
          <a:p>
            <a:pPr>
              <a:lnSpc>
                <a:spcPct val="150000"/>
              </a:lnSpc>
            </a:pPr>
            <a:r>
              <a:rPr lang="zh-CN" altLang="en-US" dirty="0">
                <a:hlinkClick r:id="rId3" action="ppaction://hlinksldjump"/>
              </a:rPr>
              <a:t>频分多路复用（</a:t>
            </a:r>
            <a:r>
              <a:rPr lang="en-US" altLang="zh-CN" dirty="0">
                <a:hlinkClick r:id="rId3" action="ppaction://hlinksldjump"/>
              </a:rPr>
              <a:t>FDM</a:t>
            </a:r>
            <a:r>
              <a:rPr lang="zh-CN" altLang="en-US" dirty="0">
                <a:hlinkClick r:id="rId3" action="ppaction://hlinksldjump"/>
              </a:rPr>
              <a:t>）</a:t>
            </a:r>
            <a:endParaRPr lang="zh-CN" altLang="en-US" dirty="0"/>
          </a:p>
          <a:p>
            <a:pPr>
              <a:lnSpc>
                <a:spcPct val="150000"/>
              </a:lnSpc>
            </a:pPr>
            <a:r>
              <a:rPr lang="zh-CN" altLang="en-US" dirty="0">
                <a:hlinkClick r:id="rId4" action="ppaction://hlinksldjump"/>
              </a:rPr>
              <a:t>时分多路复用（</a:t>
            </a:r>
            <a:r>
              <a:rPr lang="en-US" altLang="zh-CN" dirty="0">
                <a:hlinkClick r:id="rId4" action="ppaction://hlinksldjump"/>
              </a:rPr>
              <a:t>TDM</a:t>
            </a:r>
            <a:r>
              <a:rPr lang="zh-CN" altLang="en-US" dirty="0">
                <a:hlinkClick r:id="rId4" action="ppaction://hlinksldjump"/>
              </a:rPr>
              <a:t>）</a:t>
            </a:r>
            <a:endParaRPr lang="zh-CN" altLang="en-US" dirty="0"/>
          </a:p>
          <a:p>
            <a:pPr>
              <a:lnSpc>
                <a:spcPct val="150000"/>
              </a:lnSpc>
            </a:pPr>
            <a:r>
              <a:rPr lang="zh-CN" altLang="en-US" dirty="0">
                <a:hlinkClick r:id="rId5" action="ppaction://hlinksldjump"/>
              </a:rPr>
              <a:t>波分多路复用（</a:t>
            </a:r>
            <a:r>
              <a:rPr lang="en-US" altLang="zh-CN" dirty="0">
                <a:hlinkClick r:id="rId5" action="ppaction://hlinksldjump"/>
              </a:rPr>
              <a:t>WDM</a:t>
            </a:r>
            <a:r>
              <a:rPr lang="zh-CN" altLang="en-US" dirty="0">
                <a:hlinkClick r:id="rId5" action="ppaction://hlinksldjump"/>
              </a:rPr>
              <a:t>）</a:t>
            </a:r>
            <a:endParaRPr lang="zh-CN" altLang="en-US" dirty="0"/>
          </a:p>
          <a:p>
            <a:pPr>
              <a:lnSpc>
                <a:spcPct val="150000"/>
              </a:lnSpc>
            </a:pPr>
            <a:r>
              <a:rPr lang="zh-CN" altLang="en-US" dirty="0">
                <a:hlinkClick r:id="rId6" action="ppaction://hlinksldjump"/>
              </a:rPr>
              <a:t>码分多路复用（</a:t>
            </a:r>
            <a:r>
              <a:rPr lang="en-US" altLang="zh-CN" dirty="0">
                <a:hlinkClick r:id="rId6" action="ppaction://hlinksldjump"/>
              </a:rPr>
              <a:t>CDM</a:t>
            </a:r>
            <a:r>
              <a:rPr lang="zh-CN" altLang="en-US" dirty="0">
                <a:hlinkClick r:id="rId6" action="ppaction://hlinksldjump"/>
              </a:rPr>
              <a:t>）</a:t>
            </a:r>
            <a:endParaRPr lang="zh-CN" altLang="en-US" dirty="0"/>
          </a:p>
        </p:txBody>
      </p:sp>
      <p:sp>
        <p:nvSpPr>
          <p:cNvPr id="580611" name="Rectangle 3"/>
          <p:cNvSpPr>
            <a:spLocks noGrp="1" noChangeArrowheads="1"/>
          </p:cNvSpPr>
          <p:nvPr>
            <p:ph type="title"/>
          </p:nvPr>
        </p:nvSpPr>
        <p:spPr/>
        <p:txBody>
          <a:bodyPr/>
          <a:lstStyle/>
          <a:p>
            <a:r>
              <a:rPr lang="zh-CN" altLang="en-US"/>
              <a:t>常用多路复用技术</a:t>
            </a:r>
          </a:p>
        </p:txBody>
      </p:sp>
      <p:sp>
        <p:nvSpPr>
          <p:cNvPr id="58061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7" action="ppaction://hlinksldjump"/>
              </a:rPr>
              <a:t>本章内容</a:t>
            </a:r>
            <a:endParaRPr lang="en-US" altLang="zh-CN" sz="1200" dirty="0">
              <a:ea typeface="幼圆" pitchFamily="49" charset="-122"/>
            </a:endParaRPr>
          </a:p>
        </p:txBody>
      </p:sp>
      <p:sp>
        <p:nvSpPr>
          <p:cNvPr id="58061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7" name="Rectangle 3"/>
          <p:cNvSpPr>
            <a:spLocks noGrp="1" noChangeArrowheads="1"/>
          </p:cNvSpPr>
          <p:nvPr>
            <p:ph type="title"/>
          </p:nvPr>
        </p:nvSpPr>
        <p:spPr/>
        <p:txBody>
          <a:bodyPr/>
          <a:lstStyle/>
          <a:p>
            <a:r>
              <a:rPr lang="zh-CN" altLang="en-US" sz="4000" dirty="0"/>
              <a:t>频分多路复用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FDM</a:t>
            </a:r>
            <a:r>
              <a:rPr lang="zh-CN" altLang="en-US" sz="2800" dirty="0">
                <a:latin typeface="华文新魏" pitchFamily="2" charset="-122"/>
              </a:rPr>
              <a:t>）</a:t>
            </a:r>
          </a:p>
        </p:txBody>
      </p:sp>
      <p:sp>
        <p:nvSpPr>
          <p:cNvPr id="6051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05190" name="Rectangle 6"/>
          <p:cNvSpPr>
            <a:spLocks noGrp="1" noChangeArrowheads="1"/>
          </p:cNvSpPr>
          <p:nvPr>
            <p:ph type="body" idx="1"/>
          </p:nvPr>
        </p:nvSpPr>
        <p:spPr>
          <a:xfrm>
            <a:off x="809625" y="1773238"/>
            <a:ext cx="7958138" cy="1439862"/>
          </a:xfrm>
        </p:spPr>
        <p:txBody>
          <a:bodyPr/>
          <a:lstStyle/>
          <a:p>
            <a:pPr marL="0" indent="0">
              <a:lnSpc>
                <a:spcPct val="110000"/>
              </a:lnSpc>
              <a:buFont typeface="Wingdings" pitchFamily="2" charset="2"/>
              <a:buNone/>
            </a:pPr>
            <a:r>
              <a:rPr lang="zh-CN" altLang="en-US" sz="2400" dirty="0">
                <a:latin typeface="+mn-ea"/>
              </a:rPr>
              <a:t>        将传输介质的可用带宽（信道）分割成若干频段（子信道），每个信源占用一个子信道（</a:t>
            </a:r>
            <a:r>
              <a:rPr lang="zh-CN" altLang="en-US" sz="2400" dirty="0">
                <a:solidFill>
                  <a:srgbClr val="0000FF"/>
                </a:solidFill>
                <a:latin typeface="+mn-ea"/>
              </a:rPr>
              <a:t>利用通带传输</a:t>
            </a:r>
            <a:r>
              <a:rPr lang="zh-CN" altLang="en-US" sz="2400" dirty="0">
                <a:latin typeface="+mn-ea"/>
              </a:rPr>
              <a:t>）。</a:t>
            </a:r>
            <a:r>
              <a:rPr lang="zh-CN" altLang="en-US" sz="2400" dirty="0">
                <a:solidFill>
                  <a:srgbClr val="FF0000"/>
                </a:solidFill>
                <a:latin typeface="+mn-ea"/>
              </a:rPr>
              <a:t>注意：</a:t>
            </a:r>
            <a:r>
              <a:rPr lang="zh-CN" altLang="en-US" sz="2400" dirty="0">
                <a:latin typeface="+mn-ea"/>
              </a:rPr>
              <a:t>物理信道的可用带宽超过单个原始信号所需带宽。</a:t>
            </a:r>
          </a:p>
        </p:txBody>
      </p:sp>
      <p:pic>
        <p:nvPicPr>
          <p:cNvPr id="605191" name="Picture 7"/>
          <p:cNvPicPr>
            <a:picLocks noChangeAspect="1" noChangeArrowheads="1"/>
          </p:cNvPicPr>
          <p:nvPr/>
        </p:nvPicPr>
        <p:blipFill>
          <a:blip r:embed="rId5">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684213" y="3141663"/>
            <a:ext cx="8064500" cy="308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5192"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
        <p:nvSpPr>
          <p:cNvPr id="2" name="TextBox 1"/>
          <p:cNvSpPr txBox="1"/>
          <p:nvPr/>
        </p:nvSpPr>
        <p:spPr>
          <a:xfrm>
            <a:off x="2843808" y="5301208"/>
            <a:ext cx="1512168" cy="369332"/>
          </a:xfrm>
          <a:prstGeom prst="rect">
            <a:avLst/>
          </a:prstGeom>
          <a:noFill/>
        </p:spPr>
        <p:txBody>
          <a:bodyPr wrap="square" rtlCol="0">
            <a:spAutoFit/>
          </a:bodyPr>
          <a:lstStyle/>
          <a:p>
            <a:r>
              <a:rPr lang="zh-CN" altLang="en-US" sz="1800" b="1" dirty="0">
                <a:solidFill>
                  <a:srgbClr val="0000FF"/>
                </a:solidFill>
                <a:effectLst>
                  <a:outerShdw blurRad="38100" dist="38100" dir="2700000" algn="tl">
                    <a:srgbClr val="000000">
                      <a:alpha val="43137"/>
                    </a:srgbClr>
                  </a:outerShdw>
                </a:effectLst>
                <a:latin typeface="+mn-ea"/>
                <a:ea typeface="+mn-ea"/>
              </a:rPr>
              <a:t>（防止干扰）</a:t>
            </a:r>
          </a:p>
        </p:txBody>
      </p:sp>
    </p:spTree>
  </p:cSld>
  <p:clrMapOvr>
    <a:masterClrMapping/>
  </p:clrMapOvr>
  <p:transition spd="slow">
    <p:random/>
    <p:sndAc>
      <p:stSnd>
        <p:snd r:embed="rId2" name="camera.wav"/>
      </p:stSnd>
    </p:sndAc>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p:txBody>
          <a:bodyPr/>
          <a:lstStyle/>
          <a:p>
            <a:r>
              <a:rPr lang="zh-CN" altLang="en-US">
                <a:latin typeface="华文新魏" pitchFamily="2" charset="-122"/>
              </a:rPr>
              <a:t>例  题</a:t>
            </a:r>
          </a:p>
        </p:txBody>
      </p:sp>
      <p:sp>
        <p:nvSpPr>
          <p:cNvPr id="606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06213" name="Rectangle 5"/>
          <p:cNvSpPr>
            <a:spLocks noGrp="1" noChangeArrowheads="1"/>
          </p:cNvSpPr>
          <p:nvPr>
            <p:ph type="body" idx="1"/>
          </p:nvPr>
        </p:nvSpPr>
        <p:spPr>
          <a:xfrm>
            <a:off x="684213" y="1700213"/>
            <a:ext cx="8135937" cy="1512763"/>
          </a:xfrm>
          <a:noFill/>
          <a:ln/>
        </p:spPr>
        <p:txBody>
          <a:bodyPr/>
          <a:lstStyle/>
          <a:p>
            <a:pPr marL="895350" indent="-895350">
              <a:lnSpc>
                <a:spcPct val="120000"/>
              </a:lnSpc>
              <a:buFont typeface="Wingdings" pitchFamily="2" charset="2"/>
              <a:buNone/>
            </a:pPr>
            <a:r>
              <a:rPr lang="en-US" altLang="zh-CN" sz="2400" dirty="0"/>
              <a:t>【</a:t>
            </a:r>
            <a:r>
              <a:rPr lang="zh-CN" altLang="en-US" sz="2400" dirty="0"/>
              <a:t>问</a:t>
            </a:r>
            <a:r>
              <a:rPr lang="en-US" altLang="zh-CN" sz="2400" dirty="0"/>
              <a:t>】</a:t>
            </a:r>
            <a:r>
              <a:rPr lang="zh-CN" altLang="en-US" sz="2400" dirty="0"/>
              <a:t>有</a:t>
            </a:r>
            <a:r>
              <a:rPr lang="en-US" altLang="zh-CN" sz="2400" dirty="0"/>
              <a:t>10</a:t>
            </a:r>
            <a:r>
              <a:rPr lang="zh-CN" altLang="en-US" sz="2400" dirty="0"/>
              <a:t>个信号，每个要求</a:t>
            </a:r>
            <a:r>
              <a:rPr lang="en-US" altLang="zh-CN" sz="2400" dirty="0"/>
              <a:t>4000Hz</a:t>
            </a:r>
            <a:r>
              <a:rPr lang="zh-CN" altLang="en-US" sz="2400" dirty="0"/>
              <a:t>，现在用</a:t>
            </a:r>
            <a:r>
              <a:rPr lang="en-US" altLang="zh-CN" sz="2400" dirty="0"/>
              <a:t>FDM</a:t>
            </a:r>
            <a:r>
              <a:rPr lang="zh-CN" altLang="en-US" sz="2400" dirty="0"/>
              <a:t>将它们复用在一条信道上。对于被复用的信道，最小要求多少带宽？假设保护频带为</a:t>
            </a:r>
            <a:r>
              <a:rPr lang="en-US" altLang="zh-CN" sz="2400" dirty="0"/>
              <a:t>400Hz</a:t>
            </a:r>
            <a:r>
              <a:rPr lang="zh-CN" altLang="en-US" sz="2400" dirty="0"/>
              <a:t>宽。</a:t>
            </a:r>
            <a:endParaRPr lang="en-US" altLang="zh-CN" sz="2400" dirty="0"/>
          </a:p>
        </p:txBody>
      </p:sp>
      <p:graphicFrame>
        <p:nvGraphicFramePr>
          <p:cNvPr id="606214" name="Object 6"/>
          <p:cNvGraphicFramePr>
            <a:graphicFrameLocks noChangeAspect="1"/>
          </p:cNvGraphicFramePr>
          <p:nvPr>
            <p:extLst>
              <p:ext uri="{D42A27DB-BD31-4B8C-83A1-F6EECF244321}">
                <p14:modId xmlns:p14="http://schemas.microsoft.com/office/powerpoint/2010/main" val="270359298"/>
              </p:ext>
            </p:extLst>
          </p:nvPr>
        </p:nvGraphicFramePr>
        <p:xfrm>
          <a:off x="2555776" y="3983756"/>
          <a:ext cx="5856287" cy="474663"/>
        </p:xfrm>
        <a:graphic>
          <a:graphicData uri="http://schemas.openxmlformats.org/presentationml/2006/ole">
            <mc:AlternateContent xmlns:mc="http://schemas.openxmlformats.org/markup-compatibility/2006">
              <mc:Choice xmlns:v="urn:schemas-microsoft-com:vml" Requires="v">
                <p:oleObj name="公式" r:id="rId5" imgW="2234230" imgH="177723" progId="Equation.3">
                  <p:embed/>
                </p:oleObj>
              </mc:Choice>
              <mc:Fallback>
                <p:oleObj name="公式" r:id="rId5" imgW="2234230" imgH="177723"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776" y="3983756"/>
                        <a:ext cx="5856287" cy="474663"/>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606215" name="Rectangle 7"/>
          <p:cNvSpPr>
            <a:spLocks noChangeArrowheads="1"/>
          </p:cNvSpPr>
          <p:nvPr/>
        </p:nvSpPr>
        <p:spPr bwMode="auto">
          <a:xfrm>
            <a:off x="683568" y="3356993"/>
            <a:ext cx="7991475"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62063" indent="-1262063">
              <a:buClr>
                <a:srgbClr val="000000"/>
              </a:buClr>
              <a:buChar char="@"/>
              <a:defRPr kumimoji="1" sz="3200" b="1">
                <a:solidFill>
                  <a:srgbClr val="000000"/>
                </a:solidFill>
                <a:latin typeface="Arial" pitchFamily="34" charset="0"/>
                <a:ea typeface="华文楷体" pitchFamily="2" charset="-122"/>
              </a:defRPr>
            </a:lvl1pPr>
            <a:lvl2pPr marL="1727200" indent="-285750">
              <a:buSzPct val="55000"/>
              <a:buBlip>
                <a:blip r:embed="rId7"/>
              </a:buBlip>
              <a:defRPr kumimoji="1" sz="2800" b="1">
                <a:solidFill>
                  <a:srgbClr val="000000"/>
                </a:solidFill>
                <a:latin typeface="Arial" pitchFamily="34" charset="0"/>
                <a:ea typeface="华文楷体" pitchFamily="2" charset="-122"/>
              </a:defRPr>
            </a:lvl2pPr>
            <a:lvl3pPr marL="2135188" indent="-228600">
              <a:buSzPct val="65000"/>
              <a:buBlip>
                <a:blip r:embed="rId8"/>
              </a:buBlip>
              <a:defRPr kumimoji="1" sz="2400" b="1">
                <a:solidFill>
                  <a:srgbClr val="000000"/>
                </a:solidFill>
                <a:latin typeface="Arial" pitchFamily="34" charset="0"/>
                <a:ea typeface="华文楷体" pitchFamily="2" charset="-122"/>
              </a:defRPr>
            </a:lvl3pPr>
            <a:lvl4pPr marL="2543175" indent="-228600">
              <a:buSzPct val="85000"/>
              <a:buChar char="w"/>
              <a:defRPr kumimoji="1" sz="2000" b="1">
                <a:solidFill>
                  <a:srgbClr val="000000"/>
                </a:solidFill>
                <a:latin typeface="Arial" pitchFamily="34" charset="0"/>
                <a:ea typeface="华文楷体" pitchFamily="2" charset="-122"/>
              </a:defRPr>
            </a:lvl4pPr>
            <a:lvl5pPr marL="2951163" indent="-228600">
              <a:buSzPct val="80000"/>
              <a:buChar char="§"/>
              <a:defRPr kumimoji="1" b="1">
                <a:solidFill>
                  <a:srgbClr val="000000"/>
                </a:solidFill>
                <a:latin typeface="Arial" pitchFamily="34" charset="0"/>
                <a:ea typeface="华文楷体" pitchFamily="2" charset="-122"/>
              </a:defRPr>
            </a:lvl5pPr>
            <a:lvl6pPr marL="34083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6pPr>
            <a:lvl7pPr marL="38655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7pPr>
            <a:lvl8pPr marL="43227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8pPr>
            <a:lvl9pPr marL="47799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9pPr>
          </a:lstStyle>
          <a:p>
            <a:pPr>
              <a:buFont typeface="Wingdings" pitchFamily="2" charset="2"/>
              <a:buNone/>
            </a:pPr>
            <a:r>
              <a:rPr lang="en-US" altLang="zh-CN" sz="2400" dirty="0">
                <a:solidFill>
                  <a:srgbClr val="FF0000"/>
                </a:solidFill>
                <a:latin typeface="+mn-lt"/>
                <a:ea typeface="+mn-ea"/>
              </a:rPr>
              <a:t>【</a:t>
            </a:r>
            <a:r>
              <a:rPr lang="zh-CN" altLang="en-US" sz="2400" dirty="0">
                <a:solidFill>
                  <a:srgbClr val="FF0000"/>
                </a:solidFill>
                <a:latin typeface="+mn-lt"/>
                <a:ea typeface="+mn-ea"/>
              </a:rPr>
              <a:t>答</a:t>
            </a:r>
            <a:r>
              <a:rPr lang="en-US" altLang="zh-CN" sz="2400" dirty="0">
                <a:solidFill>
                  <a:srgbClr val="FF0000"/>
                </a:solidFill>
                <a:latin typeface="+mn-lt"/>
                <a:ea typeface="+mn-ea"/>
              </a:rPr>
              <a:t>】</a:t>
            </a:r>
            <a:r>
              <a:rPr lang="zh-CN" altLang="en-US" sz="2400" dirty="0">
                <a:latin typeface="+mn-lt"/>
                <a:ea typeface="+mn-ea"/>
              </a:rPr>
              <a:t>总的带宽应该是：</a:t>
            </a:r>
          </a:p>
        </p:txBody>
      </p:sp>
      <p:sp>
        <p:nvSpPr>
          <p:cNvPr id="606216"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
        <p:nvSpPr>
          <p:cNvPr id="8" name="Rectangle 7"/>
          <p:cNvSpPr>
            <a:spLocks noChangeArrowheads="1"/>
          </p:cNvSpPr>
          <p:nvPr/>
        </p:nvSpPr>
        <p:spPr bwMode="auto">
          <a:xfrm>
            <a:off x="761669" y="5229200"/>
            <a:ext cx="7991475" cy="1080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62063" indent="-1262063">
              <a:buClr>
                <a:srgbClr val="000000"/>
              </a:buClr>
              <a:buChar char="@"/>
              <a:defRPr kumimoji="1" sz="3200" b="1">
                <a:solidFill>
                  <a:srgbClr val="000000"/>
                </a:solidFill>
                <a:latin typeface="Arial" pitchFamily="34" charset="0"/>
                <a:ea typeface="华文楷体" pitchFamily="2" charset="-122"/>
              </a:defRPr>
            </a:lvl1pPr>
            <a:lvl2pPr marL="1727200" indent="-285750">
              <a:buSzPct val="55000"/>
              <a:buBlip>
                <a:blip r:embed="rId7"/>
              </a:buBlip>
              <a:defRPr kumimoji="1" sz="2800" b="1">
                <a:solidFill>
                  <a:srgbClr val="000000"/>
                </a:solidFill>
                <a:latin typeface="Arial" pitchFamily="34" charset="0"/>
                <a:ea typeface="华文楷体" pitchFamily="2" charset="-122"/>
              </a:defRPr>
            </a:lvl2pPr>
            <a:lvl3pPr marL="2135188" indent="-228600">
              <a:buSzPct val="65000"/>
              <a:buBlip>
                <a:blip r:embed="rId8"/>
              </a:buBlip>
              <a:defRPr kumimoji="1" sz="2400" b="1">
                <a:solidFill>
                  <a:srgbClr val="000000"/>
                </a:solidFill>
                <a:latin typeface="Arial" pitchFamily="34" charset="0"/>
                <a:ea typeface="华文楷体" pitchFamily="2" charset="-122"/>
              </a:defRPr>
            </a:lvl3pPr>
            <a:lvl4pPr marL="2543175" indent="-228600">
              <a:buSzPct val="85000"/>
              <a:buChar char="w"/>
              <a:defRPr kumimoji="1" sz="2000" b="1">
                <a:solidFill>
                  <a:srgbClr val="000000"/>
                </a:solidFill>
                <a:latin typeface="Arial" pitchFamily="34" charset="0"/>
                <a:ea typeface="华文楷体" pitchFamily="2" charset="-122"/>
              </a:defRPr>
            </a:lvl4pPr>
            <a:lvl5pPr marL="2951163" indent="-228600">
              <a:buSzPct val="80000"/>
              <a:buChar char="§"/>
              <a:defRPr kumimoji="1" b="1">
                <a:solidFill>
                  <a:srgbClr val="000000"/>
                </a:solidFill>
                <a:latin typeface="Arial" pitchFamily="34" charset="0"/>
                <a:ea typeface="华文楷体" pitchFamily="2" charset="-122"/>
              </a:defRPr>
            </a:lvl5pPr>
            <a:lvl6pPr marL="34083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6pPr>
            <a:lvl7pPr marL="38655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7pPr>
            <a:lvl8pPr marL="43227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8pPr>
            <a:lvl9pPr marL="47799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9pPr>
          </a:lstStyle>
          <a:p>
            <a:pPr>
              <a:buFont typeface="Wingdings" pitchFamily="2" charset="2"/>
              <a:buNone/>
            </a:pPr>
            <a:r>
              <a:rPr lang="zh-CN" altLang="en-US" sz="2400" dirty="0">
                <a:solidFill>
                  <a:srgbClr val="0000FF"/>
                </a:solidFill>
                <a:latin typeface="+mn-lt"/>
                <a:ea typeface="+mn-ea"/>
              </a:rPr>
              <a:t>应用：</a:t>
            </a:r>
            <a:r>
              <a:rPr lang="zh-CN" altLang="en-US" sz="2400" dirty="0">
                <a:solidFill>
                  <a:schemeClr val="tx1"/>
                </a:solidFill>
                <a:latin typeface="+mn-lt"/>
                <a:ea typeface="+mn-ea"/>
              </a:rPr>
              <a:t>电话网、蜂窝电话、地面无线和卫星网络等。</a:t>
            </a:r>
            <a:endParaRPr lang="en-US" altLang="zh-CN" sz="2400" dirty="0">
              <a:solidFill>
                <a:schemeClr val="tx1"/>
              </a:solidFill>
              <a:latin typeface="+mn-lt"/>
              <a:ea typeface="+mn-ea"/>
            </a:endParaRPr>
          </a:p>
          <a:p>
            <a:pPr>
              <a:buFont typeface="Wingdings" pitchFamily="2" charset="2"/>
              <a:buNone/>
            </a:pPr>
            <a:r>
              <a:rPr lang="zh-CN" altLang="en-US" sz="2400" dirty="0">
                <a:solidFill>
                  <a:srgbClr val="0000FF"/>
                </a:solidFill>
                <a:latin typeface="+mn-lt"/>
                <a:ea typeface="+mn-ea"/>
              </a:rPr>
              <a:t>缺点：</a:t>
            </a:r>
            <a:r>
              <a:rPr lang="zh-CN" altLang="en-US" sz="2400" dirty="0">
                <a:solidFill>
                  <a:schemeClr val="tx1"/>
                </a:solidFill>
                <a:latin typeface="+mn-lt"/>
                <a:ea typeface="+mn-ea"/>
              </a:rPr>
              <a:t>存在保护频带，无法有效地使用信道带宽。</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06215"/>
                                        </p:tgtEl>
                                        <p:attrNameLst>
                                          <p:attrName>style.visibility</p:attrName>
                                        </p:attrNameLst>
                                      </p:cBhvr>
                                      <p:to>
                                        <p:strVal val="visible"/>
                                      </p:to>
                                    </p:set>
                                    <p:animEffect transition="in" filter="dissolve">
                                      <p:cBhvr>
                                        <p:cTn id="7" dur="500"/>
                                        <p:tgtEl>
                                          <p:spTgt spid="6062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06214"/>
                                        </p:tgtEl>
                                        <p:attrNameLst>
                                          <p:attrName>style.visibility</p:attrName>
                                        </p:attrNameLst>
                                      </p:cBhvr>
                                      <p:to>
                                        <p:strVal val="visible"/>
                                      </p:to>
                                    </p:set>
                                    <p:animEffect transition="in" filter="dissolve">
                                      <p:cBhvr>
                                        <p:cTn id="12" dur="500"/>
                                        <p:tgtEl>
                                          <p:spTgt spid="6062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15" grpId="0"/>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861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0168" y="3645024"/>
            <a:ext cx="6934200" cy="2914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06210" name="Rectangle 2"/>
          <p:cNvSpPr>
            <a:spLocks noGrp="1" noChangeArrowheads="1"/>
          </p:cNvSpPr>
          <p:nvPr>
            <p:ph type="title"/>
          </p:nvPr>
        </p:nvSpPr>
        <p:spPr/>
        <p:txBody>
          <a:bodyPr/>
          <a:lstStyle/>
          <a:p>
            <a:r>
              <a:rPr lang="zh-CN" altLang="en-US" dirty="0"/>
              <a:t>正交频分复用</a:t>
            </a:r>
            <a:br>
              <a:rPr lang="zh-CN" altLang="en-US" dirty="0">
                <a:latin typeface="华文新魏" pitchFamily="2" charset="-122"/>
              </a:rPr>
            </a:br>
            <a:r>
              <a:rPr lang="zh-CN" altLang="en-US" sz="3200" dirty="0">
                <a:latin typeface="华文新魏" pitchFamily="2" charset="-122"/>
              </a:rPr>
              <a:t>（</a:t>
            </a:r>
            <a:r>
              <a:rPr lang="en-US" altLang="zh-CN" sz="3200" dirty="0">
                <a:latin typeface="华文新魏" pitchFamily="2" charset="-122"/>
              </a:rPr>
              <a:t>OFDM</a:t>
            </a:r>
            <a:r>
              <a:rPr lang="zh-CN" altLang="en-US" sz="3200" dirty="0">
                <a:latin typeface="华文新魏" pitchFamily="2" charset="-122"/>
              </a:rPr>
              <a:t>）</a:t>
            </a:r>
            <a:endParaRPr lang="zh-CN" altLang="en-US" dirty="0">
              <a:latin typeface="华文新魏" pitchFamily="2" charset="-122"/>
            </a:endParaRPr>
          </a:p>
        </p:txBody>
      </p:sp>
      <p:sp>
        <p:nvSpPr>
          <p:cNvPr id="606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4" action="ppaction://hlinksldjump"/>
              </a:rPr>
              <a:t>本章内容</a:t>
            </a:r>
            <a:r>
              <a:rPr lang="en-US" altLang="zh-CN" sz="1200" dirty="0">
                <a:ea typeface="幼圆" pitchFamily="49" charset="-122"/>
              </a:rPr>
              <a:t>&gt;&gt;</a:t>
            </a:r>
            <a:r>
              <a:rPr lang="zh-CN" altLang="en-US" sz="1200" dirty="0">
                <a:ea typeface="幼圆" pitchFamily="49" charset="-122"/>
                <a:hlinkClick r:id="rId5" action="ppaction://hlinksldjump"/>
              </a:rPr>
              <a:t>多路复用技术</a:t>
            </a:r>
            <a:endParaRPr lang="en-US" altLang="zh-CN" sz="1200" dirty="0">
              <a:ea typeface="幼圆" pitchFamily="49" charset="-122"/>
            </a:endParaRPr>
          </a:p>
        </p:txBody>
      </p:sp>
      <p:sp>
        <p:nvSpPr>
          <p:cNvPr id="606216"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
        <p:nvSpPr>
          <p:cNvPr id="2" name="内容占位符 1"/>
          <p:cNvSpPr>
            <a:spLocks noGrp="1"/>
          </p:cNvSpPr>
          <p:nvPr>
            <p:ph idx="1"/>
          </p:nvPr>
        </p:nvSpPr>
        <p:spPr>
          <a:xfrm>
            <a:off x="809625" y="1773238"/>
            <a:ext cx="7958138" cy="2015802"/>
          </a:xfrm>
        </p:spPr>
        <p:txBody>
          <a:bodyPr/>
          <a:lstStyle/>
          <a:p>
            <a:r>
              <a:rPr lang="zh-CN" altLang="en-US" sz="2200" dirty="0">
                <a:solidFill>
                  <a:srgbClr val="FF0000"/>
                </a:solidFill>
              </a:rPr>
              <a:t>原理</a:t>
            </a:r>
            <a:r>
              <a:rPr lang="zh-CN" altLang="en-US" sz="2200" dirty="0"/>
              <a:t>：将信道带宽划分成许多独立发送数据的子载波；为了有效率地使用带宽，将子载波在频谱上互相重叠；为了防止重叠部分互相干扰，将子载波彼此之间成正交。</a:t>
            </a:r>
            <a:endParaRPr lang="en-US" altLang="zh-CN" sz="2200" dirty="0"/>
          </a:p>
          <a:p>
            <a:r>
              <a:rPr lang="zh-CN" altLang="en-US" sz="2200" dirty="0">
                <a:solidFill>
                  <a:srgbClr val="FF0000"/>
                </a:solidFill>
              </a:rPr>
              <a:t>特点</a:t>
            </a:r>
            <a:r>
              <a:rPr lang="zh-CN" altLang="en-US" sz="2200" dirty="0"/>
              <a:t>：达到了理想的信道带宽利用率。</a:t>
            </a:r>
            <a:endParaRPr lang="en-US" altLang="zh-CN" sz="2200" dirty="0"/>
          </a:p>
          <a:p>
            <a:r>
              <a:rPr lang="zh-CN" altLang="en-US" sz="2200" dirty="0">
                <a:solidFill>
                  <a:srgbClr val="FF0000"/>
                </a:solidFill>
              </a:rPr>
              <a:t>应用</a:t>
            </a:r>
            <a:r>
              <a:rPr lang="zh-CN" altLang="en-US" sz="2200" dirty="0"/>
              <a:t>：</a:t>
            </a:r>
            <a:r>
              <a:rPr lang="en-US" altLang="zh-CN" sz="2200" dirty="0"/>
              <a:t>802.11</a:t>
            </a:r>
            <a:r>
              <a:rPr lang="zh-CN" altLang="en-US" sz="2200" dirty="0"/>
              <a:t>、</a:t>
            </a:r>
            <a:r>
              <a:rPr lang="en-US" altLang="zh-CN" sz="2200" dirty="0"/>
              <a:t>CATV</a:t>
            </a:r>
            <a:r>
              <a:rPr lang="zh-CN" altLang="en-US" sz="2200" dirty="0"/>
              <a:t>、电力线网络、</a:t>
            </a:r>
            <a:r>
              <a:rPr lang="en-US" altLang="zh-CN" sz="2200" dirty="0"/>
              <a:t>4G</a:t>
            </a:r>
            <a:r>
              <a:rPr lang="zh-CN" altLang="en-US" sz="2200" dirty="0"/>
              <a:t>网络等。</a:t>
            </a:r>
          </a:p>
        </p:txBody>
      </p:sp>
      <p:sp>
        <p:nvSpPr>
          <p:cNvPr id="3" name="矩形 2"/>
          <p:cNvSpPr/>
          <p:nvPr/>
        </p:nvSpPr>
        <p:spPr>
          <a:xfrm>
            <a:off x="6012160" y="4365104"/>
            <a:ext cx="2627784" cy="923330"/>
          </a:xfrm>
          <a:prstGeom prst="rect">
            <a:avLst/>
          </a:prstGeom>
        </p:spPr>
        <p:txBody>
          <a:bodyPr wrap="square">
            <a:spAutoFit/>
          </a:bodyPr>
          <a:lstStyle/>
          <a:p>
            <a:pPr lvl="0">
              <a:buClr>
                <a:srgbClr val="000000"/>
              </a:buClr>
            </a:pPr>
            <a:r>
              <a:rPr lang="zh-CN" altLang="en-US" sz="1800" b="1" kern="0" dirty="0">
                <a:solidFill>
                  <a:srgbClr val="000000"/>
                </a:solidFill>
                <a:latin typeface="Arial"/>
                <a:ea typeface="华文楷体"/>
              </a:rPr>
              <a:t>       在每个子载波的抽样点上，其它的子载波信号抽样值均为</a:t>
            </a:r>
            <a:r>
              <a:rPr lang="en-US" altLang="zh-CN" sz="1800" b="1" kern="0" dirty="0">
                <a:solidFill>
                  <a:srgbClr val="000000"/>
                </a:solidFill>
                <a:latin typeface="Arial"/>
                <a:ea typeface="华文楷体"/>
              </a:rPr>
              <a:t>0</a:t>
            </a:r>
            <a:r>
              <a:rPr lang="zh-CN" altLang="en-US" sz="1800" b="1" kern="0" dirty="0">
                <a:solidFill>
                  <a:srgbClr val="000000"/>
                </a:solidFill>
                <a:latin typeface="Arial"/>
                <a:ea typeface="华文楷体"/>
              </a:rPr>
              <a:t>。</a:t>
            </a:r>
            <a:endParaRPr lang="en-US" altLang="zh-CN" sz="1800" b="1" kern="0" dirty="0">
              <a:solidFill>
                <a:srgbClr val="000000"/>
              </a:solidFill>
              <a:latin typeface="Arial"/>
              <a:ea typeface="华文楷体"/>
            </a:endParaRPr>
          </a:p>
        </p:txBody>
      </p:sp>
      <p:cxnSp>
        <p:nvCxnSpPr>
          <p:cNvPr id="5" name="曲线连接符 4"/>
          <p:cNvCxnSpPr>
            <a:stCxn id="3" idx="1"/>
          </p:cNvCxnSpPr>
          <p:nvPr/>
        </p:nvCxnSpPr>
        <p:spPr bwMode="auto">
          <a:xfrm rot="10800000" flipV="1">
            <a:off x="4067944" y="4826768"/>
            <a:ext cx="1944216" cy="1266527"/>
          </a:xfrm>
          <a:prstGeom prst="curvedConnector3">
            <a:avLst/>
          </a:prstGeom>
          <a:solidFill>
            <a:schemeClr val="accent1"/>
          </a:solidFill>
          <a:ln w="254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72305561"/>
      </p:ext>
    </p:extLst>
  </p:cSld>
  <p:clrMapOvr>
    <a:masterClrMapping/>
  </p:clrMapOvr>
  <p:transition spd="slow">
    <p:random/>
    <p:sndAc>
      <p:stSnd>
        <p:snd r:embed="rId2" name="camera.wav"/>
      </p:stSnd>
    </p:sndAc>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p:txBody>
          <a:bodyPr/>
          <a:lstStyle/>
          <a:p>
            <a:r>
              <a:rPr lang="zh-CN" altLang="en-US" sz="4000"/>
              <a:t>时分多路复用</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TDM</a:t>
            </a:r>
            <a:r>
              <a:rPr lang="zh-CN" altLang="en-US" sz="2800">
                <a:latin typeface="华文新魏" pitchFamily="2" charset="-122"/>
              </a:rPr>
              <a:t>）</a:t>
            </a:r>
          </a:p>
        </p:txBody>
      </p:sp>
      <p:sp>
        <p:nvSpPr>
          <p:cNvPr id="6072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07236" name="Rectangle 4"/>
          <p:cNvSpPr>
            <a:spLocks noGrp="1" noChangeArrowheads="1"/>
          </p:cNvSpPr>
          <p:nvPr>
            <p:ph type="body" idx="1"/>
          </p:nvPr>
        </p:nvSpPr>
        <p:spPr>
          <a:xfrm>
            <a:off x="809625" y="1773238"/>
            <a:ext cx="7958138" cy="1439862"/>
          </a:xfrm>
        </p:spPr>
        <p:txBody>
          <a:bodyPr/>
          <a:lstStyle/>
          <a:p>
            <a:r>
              <a:rPr lang="zh-CN" altLang="en-US" sz="2400" dirty="0">
                <a:solidFill>
                  <a:srgbClr val="FF0000"/>
                </a:solidFill>
                <a:latin typeface="+mn-ea"/>
              </a:rPr>
              <a:t>原理</a:t>
            </a:r>
            <a:r>
              <a:rPr lang="zh-CN" altLang="en-US" sz="2400" dirty="0">
                <a:latin typeface="+mn-ea"/>
              </a:rPr>
              <a:t>：将一条物理传输线路按时间分成若干时间片轮换地被多个信源使用。</a:t>
            </a:r>
            <a:endParaRPr lang="en-US" altLang="zh-CN" sz="2400" dirty="0">
              <a:latin typeface="+mn-ea"/>
            </a:endParaRPr>
          </a:p>
          <a:p>
            <a:r>
              <a:rPr lang="zh-CN" altLang="en-US" sz="2400" dirty="0">
                <a:solidFill>
                  <a:srgbClr val="FF0000"/>
                </a:solidFill>
                <a:latin typeface="+mn-ea"/>
              </a:rPr>
              <a:t>应用</a:t>
            </a:r>
            <a:r>
              <a:rPr lang="zh-CN" altLang="en-US" sz="2400" dirty="0">
                <a:latin typeface="+mn-ea"/>
              </a:rPr>
              <a:t>：电话网络和蜂窝网络。</a:t>
            </a:r>
          </a:p>
        </p:txBody>
      </p:sp>
      <p:sp>
        <p:nvSpPr>
          <p:cNvPr id="60723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pic>
        <p:nvPicPr>
          <p:cNvPr id="607239" name="Picture 7"/>
          <p:cNvPicPr>
            <a:picLocks noChangeAspect="1" noChangeArrowheads="1"/>
          </p:cNvPicPr>
          <p:nvPr/>
        </p:nvPicPr>
        <p:blipFill>
          <a:blip r:embed="rId5">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755650" y="3213100"/>
            <a:ext cx="7948613" cy="2820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p:txBody>
          <a:bodyPr/>
          <a:lstStyle/>
          <a:p>
            <a:r>
              <a:rPr lang="zh-CN" altLang="en-US" sz="4000"/>
              <a:t>实现</a:t>
            </a:r>
            <a:r>
              <a:rPr lang="en-US" altLang="zh-CN" sz="4000"/>
              <a:t>1:</a:t>
            </a:r>
            <a:r>
              <a:rPr lang="zh-CN" altLang="en-US" sz="4000"/>
              <a:t>同步时分多路复用</a:t>
            </a:r>
            <a:endParaRPr lang="zh-CN" altLang="en-US" sz="2800">
              <a:latin typeface="华文新魏" pitchFamily="2" charset="-122"/>
            </a:endParaRPr>
          </a:p>
        </p:txBody>
      </p:sp>
      <p:sp>
        <p:nvSpPr>
          <p:cNvPr id="608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0826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608263" name="Rectangle 7"/>
          <p:cNvSpPr>
            <a:spLocks noGrp="1" noChangeArrowheads="1"/>
          </p:cNvSpPr>
          <p:nvPr>
            <p:ph type="body" idx="1"/>
          </p:nvPr>
        </p:nvSpPr>
        <p:spPr>
          <a:xfrm>
            <a:off x="809625" y="1773238"/>
            <a:ext cx="7958138" cy="1727200"/>
          </a:xfrm>
        </p:spPr>
        <p:txBody>
          <a:bodyPr/>
          <a:lstStyle/>
          <a:p>
            <a:pPr>
              <a:lnSpc>
                <a:spcPct val="110000"/>
              </a:lnSpc>
            </a:pPr>
            <a:r>
              <a:rPr lang="zh-CN" altLang="en-US" sz="2000" dirty="0">
                <a:latin typeface="华文新魏" pitchFamily="2" charset="-122"/>
              </a:rPr>
              <a:t>时间片与输入端一一对应，即：</a:t>
            </a:r>
            <a:r>
              <a:rPr lang="zh-CN" altLang="en-US" sz="2000" dirty="0">
                <a:solidFill>
                  <a:srgbClr val="FC0404"/>
                </a:solidFill>
                <a:latin typeface="华文新魏" pitchFamily="2" charset="-122"/>
              </a:rPr>
              <a:t>同步</a:t>
            </a:r>
            <a:r>
              <a:rPr lang="zh-CN" altLang="en-US" sz="2000" dirty="0">
                <a:latin typeface="华文新魏" pitchFamily="2" charset="-122"/>
              </a:rPr>
              <a:t>；</a:t>
            </a:r>
          </a:p>
          <a:p>
            <a:pPr>
              <a:lnSpc>
                <a:spcPct val="110000"/>
              </a:lnSpc>
            </a:pPr>
            <a:r>
              <a:rPr lang="zh-CN" altLang="en-US" sz="2000" dirty="0">
                <a:latin typeface="华文新魏" pitchFamily="2" charset="-122"/>
              </a:rPr>
              <a:t>如某时间片对应的输入端无数据发送，则该时间片空闲，即：</a:t>
            </a:r>
            <a:r>
              <a:rPr lang="zh-CN" altLang="en-US" sz="2000" dirty="0">
                <a:solidFill>
                  <a:srgbClr val="FC0404"/>
                </a:solidFill>
                <a:latin typeface="华文新魏" pitchFamily="2" charset="-122"/>
              </a:rPr>
              <a:t>浪费带宽</a:t>
            </a:r>
            <a:r>
              <a:rPr lang="zh-CN" altLang="en-US" sz="2000" dirty="0">
                <a:latin typeface="华文新魏" pitchFamily="2" charset="-122"/>
              </a:rPr>
              <a:t>；</a:t>
            </a:r>
          </a:p>
          <a:p>
            <a:pPr>
              <a:lnSpc>
                <a:spcPct val="110000"/>
              </a:lnSpc>
            </a:pPr>
            <a:r>
              <a:rPr lang="zh-CN" altLang="en-US" sz="2000" dirty="0">
                <a:latin typeface="华文新魏" pitchFamily="2" charset="-122"/>
              </a:rPr>
              <a:t>传输介质的传输速率不低于各输入信号的数据速率之和。</a:t>
            </a:r>
            <a:endParaRPr lang="zh-CN" altLang="en-US" sz="2000" dirty="0"/>
          </a:p>
        </p:txBody>
      </p:sp>
      <p:pic>
        <p:nvPicPr>
          <p:cNvPr id="608264" name="Picture 8"/>
          <p:cNvPicPr>
            <a:picLocks noChangeAspect="1" noChangeArrowheads="1"/>
          </p:cNvPicPr>
          <p:nvPr/>
        </p:nvPicPr>
        <p:blipFill>
          <a:blip r:embed="rId5">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684213" y="3500438"/>
            <a:ext cx="8207375" cy="274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p:txBody>
          <a:bodyPr/>
          <a:lstStyle/>
          <a:p>
            <a:r>
              <a:rPr lang="en-US" altLang="zh-CN"/>
              <a:t>TDM</a:t>
            </a:r>
            <a:r>
              <a:rPr lang="zh-CN" altLang="en-US"/>
              <a:t>帧</a:t>
            </a:r>
            <a:endParaRPr lang="zh-CN" altLang="en-US" sz="3200">
              <a:latin typeface="华文新魏" pitchFamily="2" charset="-122"/>
            </a:endParaRPr>
          </a:p>
        </p:txBody>
      </p:sp>
      <p:sp>
        <p:nvSpPr>
          <p:cNvPr id="609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0928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609285" name="Rectangle 5"/>
          <p:cNvSpPr>
            <a:spLocks noGrp="1" noChangeArrowheads="1"/>
          </p:cNvSpPr>
          <p:nvPr>
            <p:ph type="body" idx="1"/>
          </p:nvPr>
        </p:nvSpPr>
        <p:spPr>
          <a:xfrm>
            <a:off x="809625" y="1773238"/>
            <a:ext cx="7958138" cy="1727200"/>
          </a:xfrm>
        </p:spPr>
        <p:txBody>
          <a:bodyPr/>
          <a:lstStyle/>
          <a:p>
            <a:pPr marL="0" indent="0">
              <a:lnSpc>
                <a:spcPct val="120000"/>
              </a:lnSpc>
              <a:buFont typeface="Wingdings" pitchFamily="2" charset="2"/>
              <a:buNone/>
            </a:pPr>
            <a:r>
              <a:rPr lang="zh-CN" altLang="en-US" sz="2400" dirty="0">
                <a:latin typeface="华文新魏" pitchFamily="2" charset="-122"/>
              </a:rPr>
              <a:t>        将每路信号轮流一次所发送的数据集合形成</a:t>
            </a:r>
            <a:r>
              <a:rPr lang="en-US" altLang="zh-CN" sz="2400" dirty="0">
                <a:solidFill>
                  <a:srgbClr val="FF0000"/>
                </a:solidFill>
                <a:latin typeface="华文新魏" pitchFamily="2" charset="-122"/>
              </a:rPr>
              <a:t>TDM</a:t>
            </a:r>
            <a:r>
              <a:rPr lang="zh-CN" altLang="en-US" sz="2400" dirty="0">
                <a:solidFill>
                  <a:srgbClr val="FF0000"/>
                </a:solidFill>
                <a:latin typeface="华文新魏" pitchFamily="2" charset="-122"/>
              </a:rPr>
              <a:t>帧</a:t>
            </a:r>
            <a:r>
              <a:rPr lang="zh-CN" altLang="en-US" sz="2400" dirty="0">
                <a:latin typeface="华文新魏" pitchFamily="2" charset="-122"/>
              </a:rPr>
              <a:t>（</a:t>
            </a:r>
            <a:r>
              <a:rPr lang="en-US" altLang="zh-CN" sz="2400" dirty="0">
                <a:latin typeface="华文新魏" pitchFamily="2" charset="-122"/>
              </a:rPr>
              <a:t>TDM</a:t>
            </a:r>
            <a:r>
              <a:rPr lang="zh-CN" altLang="en-US" sz="2400" dirty="0">
                <a:latin typeface="华文新魏" pitchFamily="2" charset="-122"/>
              </a:rPr>
              <a:t>帧是在物理层传送的比特流中所划分的帧，与数据链路层的</a:t>
            </a:r>
            <a:r>
              <a:rPr lang="zh-CN" altLang="en-US" sz="2400" dirty="0">
                <a:latin typeface="Arial"/>
              </a:rPr>
              <a:t>“</a:t>
            </a:r>
            <a:r>
              <a:rPr lang="zh-CN" altLang="en-US" sz="2400" dirty="0">
                <a:solidFill>
                  <a:srgbClr val="0000FF"/>
                </a:solidFill>
                <a:latin typeface="华文新魏" pitchFamily="2" charset="-122"/>
              </a:rPr>
              <a:t>帧</a:t>
            </a:r>
            <a:r>
              <a:rPr lang="zh-CN" altLang="en-US" sz="2400" dirty="0">
                <a:latin typeface="Arial"/>
              </a:rPr>
              <a:t>”</a:t>
            </a:r>
            <a:r>
              <a:rPr lang="zh-CN" altLang="en-US" sz="2400" dirty="0">
                <a:latin typeface="华文新魏" pitchFamily="2" charset="-122"/>
              </a:rPr>
              <a:t>是完全不同的概念）。</a:t>
            </a:r>
          </a:p>
        </p:txBody>
      </p:sp>
      <p:pic>
        <p:nvPicPr>
          <p:cNvPr id="609287" name="Picture 7"/>
          <p:cNvPicPr>
            <a:picLocks noChangeAspect="1" noChangeArrowheads="1"/>
          </p:cNvPicPr>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3284538"/>
            <a:ext cx="8080375" cy="304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p:txBody>
          <a:bodyPr/>
          <a:lstStyle/>
          <a:p>
            <a:r>
              <a:rPr lang="zh-CN" altLang="en-US"/>
              <a:t>例  题</a:t>
            </a:r>
            <a:endParaRPr lang="zh-CN" altLang="en-US" sz="3200">
              <a:latin typeface="华文新魏" pitchFamily="2" charset="-122"/>
            </a:endParaRPr>
          </a:p>
        </p:txBody>
      </p:sp>
      <p:sp>
        <p:nvSpPr>
          <p:cNvPr id="610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030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610312" name="Rectangle 8"/>
          <p:cNvSpPr>
            <a:spLocks noGrp="1" noChangeArrowheads="1"/>
          </p:cNvSpPr>
          <p:nvPr>
            <p:ph type="body" idx="1"/>
          </p:nvPr>
        </p:nvSpPr>
        <p:spPr>
          <a:xfrm>
            <a:off x="611560" y="1740495"/>
            <a:ext cx="7993063" cy="2481262"/>
          </a:xfrm>
          <a:noFill/>
          <a:ln/>
        </p:spPr>
        <p:txBody>
          <a:bodyPr/>
          <a:lstStyle/>
          <a:p>
            <a:pPr marL="898525" indent="-898525">
              <a:lnSpc>
                <a:spcPct val="110000"/>
              </a:lnSpc>
              <a:buFont typeface="Wingdings" pitchFamily="2" charset="2"/>
              <a:buNone/>
            </a:pPr>
            <a:r>
              <a:rPr lang="en-US" altLang="zh-CN" sz="2400" dirty="0"/>
              <a:t>【</a:t>
            </a:r>
            <a:r>
              <a:rPr lang="zh-CN" altLang="en-US" sz="2400" dirty="0"/>
              <a:t>问</a:t>
            </a:r>
            <a:r>
              <a:rPr lang="en-US" altLang="zh-CN" sz="2400" dirty="0"/>
              <a:t>】</a:t>
            </a:r>
            <a:r>
              <a:rPr lang="zh-CN" altLang="en-US" sz="2400" dirty="0"/>
              <a:t>四条信道采用</a:t>
            </a:r>
            <a:r>
              <a:rPr lang="en-US" altLang="zh-CN" sz="2400" dirty="0"/>
              <a:t>TDM</a:t>
            </a:r>
            <a:r>
              <a:rPr lang="zh-CN" altLang="en-US" sz="2400" dirty="0"/>
              <a:t>进行复用，如果每条信道的速率为</a:t>
            </a:r>
            <a:r>
              <a:rPr lang="en-US" altLang="zh-CN" sz="2400" dirty="0"/>
              <a:t>100Bytes/s</a:t>
            </a:r>
            <a:r>
              <a:rPr lang="zh-CN" altLang="en-US" sz="2400" dirty="0"/>
              <a:t>，而且每个信道每次复用</a:t>
            </a:r>
            <a:r>
              <a:rPr lang="en-US" altLang="zh-CN" sz="2400" dirty="0"/>
              <a:t>1Byte</a:t>
            </a:r>
            <a:r>
              <a:rPr lang="zh-CN" altLang="en-US" sz="2400" dirty="0"/>
              <a:t>，请画出链路上传递的帧、帧的长度、帧的持续时间、帧的速率和链路的位速率。</a:t>
            </a:r>
          </a:p>
          <a:p>
            <a:pPr marL="898525" indent="-898525">
              <a:lnSpc>
                <a:spcPct val="110000"/>
              </a:lnSpc>
              <a:buFont typeface="Wingdings" pitchFamily="2" charset="2"/>
              <a:buNone/>
            </a:pPr>
            <a:r>
              <a:rPr lang="en-US" altLang="zh-CN" sz="2400" dirty="0">
                <a:solidFill>
                  <a:srgbClr val="FF0000"/>
                </a:solidFill>
              </a:rPr>
              <a:t>【</a:t>
            </a:r>
            <a:r>
              <a:rPr lang="zh-CN" altLang="en-US" sz="2400" dirty="0">
                <a:solidFill>
                  <a:srgbClr val="FF0000"/>
                </a:solidFill>
              </a:rPr>
              <a:t>答</a:t>
            </a:r>
            <a:r>
              <a:rPr lang="en-US" altLang="zh-CN" sz="2400" dirty="0">
                <a:solidFill>
                  <a:srgbClr val="FF0000"/>
                </a:solidFill>
              </a:rPr>
              <a:t>】</a:t>
            </a:r>
          </a:p>
        </p:txBody>
      </p:sp>
      <p:pic>
        <p:nvPicPr>
          <p:cNvPr id="610313" name="Picture 9"/>
          <p:cNvPicPr>
            <a:picLocks noChangeAspect="1" noChangeArrowheads="1"/>
          </p:cNvPicPr>
          <p:nvPr/>
        </p:nvPicPr>
        <p:blipFill>
          <a:blip r:embed="rId5">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827460" y="4116982"/>
            <a:ext cx="7777163" cy="219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10313"/>
                                        </p:tgtEl>
                                        <p:attrNameLst>
                                          <p:attrName>style.visibility</p:attrName>
                                        </p:attrNameLst>
                                      </p:cBhvr>
                                      <p:to>
                                        <p:strVal val="visible"/>
                                      </p:to>
                                    </p:set>
                                    <p:animEffect transition="in" filter="dissolve">
                                      <p:cBhvr>
                                        <p:cTn id="7" dur="500"/>
                                        <p:tgtEl>
                                          <p:spTgt spid="610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p:txBody>
          <a:bodyPr/>
          <a:lstStyle/>
          <a:p>
            <a:r>
              <a:rPr lang="zh-CN" altLang="en-US" sz="4000"/>
              <a:t>实现</a:t>
            </a:r>
            <a:r>
              <a:rPr lang="en-US" altLang="zh-CN" sz="4000"/>
              <a:t>2:</a:t>
            </a:r>
            <a:r>
              <a:rPr lang="zh-CN" altLang="en-US" sz="4000"/>
              <a:t>异步时分多路复用</a:t>
            </a:r>
            <a:endParaRPr lang="zh-CN" altLang="en-US" sz="2800">
              <a:latin typeface="华文新魏" pitchFamily="2" charset="-122"/>
            </a:endParaRPr>
          </a:p>
        </p:txBody>
      </p:sp>
      <p:sp>
        <p:nvSpPr>
          <p:cNvPr id="611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133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
        <p:nvSpPr>
          <p:cNvPr id="611333" name="Rectangle 5"/>
          <p:cNvSpPr>
            <a:spLocks noGrp="1" noChangeArrowheads="1"/>
          </p:cNvSpPr>
          <p:nvPr>
            <p:ph type="body" idx="1"/>
          </p:nvPr>
        </p:nvSpPr>
        <p:spPr>
          <a:xfrm>
            <a:off x="809625" y="1773238"/>
            <a:ext cx="8083550" cy="2087562"/>
          </a:xfrm>
        </p:spPr>
        <p:txBody>
          <a:bodyPr/>
          <a:lstStyle/>
          <a:p>
            <a:pPr>
              <a:lnSpc>
                <a:spcPct val="110000"/>
              </a:lnSpc>
            </a:pPr>
            <a:r>
              <a:rPr lang="zh-CN" altLang="en-US" sz="2000" dirty="0"/>
              <a:t>时间片是</a:t>
            </a:r>
            <a:r>
              <a:rPr lang="zh-CN" altLang="en-US" sz="2000" dirty="0">
                <a:solidFill>
                  <a:srgbClr val="FF0000"/>
                </a:solidFill>
              </a:rPr>
              <a:t>按需动态分配</a:t>
            </a:r>
            <a:r>
              <a:rPr lang="zh-CN" altLang="en-US" sz="2000" dirty="0"/>
              <a:t>的，时间片与输入端之间没有对应关系，任何一个时间片都可以被用于传输任何一路输入信号（</a:t>
            </a:r>
            <a:r>
              <a:rPr lang="zh-CN" altLang="en-US" sz="2000" dirty="0">
                <a:solidFill>
                  <a:srgbClr val="FC0404"/>
                </a:solidFill>
              </a:rPr>
              <a:t>提高信道的利用率</a:t>
            </a:r>
            <a:r>
              <a:rPr lang="zh-CN" altLang="en-US" sz="2000" dirty="0"/>
              <a:t>）；</a:t>
            </a:r>
          </a:p>
          <a:p>
            <a:pPr>
              <a:lnSpc>
                <a:spcPct val="110000"/>
              </a:lnSpc>
            </a:pPr>
            <a:r>
              <a:rPr lang="zh-CN" altLang="en-US" sz="2000" dirty="0"/>
              <a:t>在时间片中必须包含有地址信息，以便寻找目的节点；</a:t>
            </a:r>
          </a:p>
          <a:p>
            <a:pPr>
              <a:lnSpc>
                <a:spcPct val="110000"/>
              </a:lnSpc>
            </a:pPr>
            <a:r>
              <a:rPr lang="zh-CN" altLang="en-US" sz="2000" dirty="0"/>
              <a:t>传输介质的传输速率只要不低于各输入信号的最高数据速率即可；</a:t>
            </a:r>
          </a:p>
        </p:txBody>
      </p:sp>
      <p:pic>
        <p:nvPicPr>
          <p:cNvPr id="611335" name="Picture 7"/>
          <p:cNvPicPr>
            <a:picLocks noChangeAspect="1" noChangeArrowheads="1"/>
          </p:cNvPicPr>
          <p:nvPr/>
        </p:nvPicPr>
        <p:blipFill>
          <a:blip r:embed="rId5">
            <a:clrChange>
              <a:clrFrom>
                <a:srgbClr val="FFFFFF"/>
              </a:clrFrom>
              <a:clrTo>
                <a:srgbClr val="FFFFFF">
                  <a:alpha val="0"/>
                </a:srgbClr>
              </a:clrTo>
            </a:clrChange>
            <a:lum bright="-54000"/>
            <a:extLst>
              <a:ext uri="{28A0092B-C50C-407E-A947-70E740481C1C}">
                <a14:useLocalDpi xmlns:a14="http://schemas.microsoft.com/office/drawing/2010/main" val="0"/>
              </a:ext>
            </a:extLst>
          </a:blip>
          <a:srcRect/>
          <a:stretch>
            <a:fillRect/>
          </a:stretch>
        </p:blipFill>
        <p:spPr bwMode="auto">
          <a:xfrm>
            <a:off x="1042988" y="3933825"/>
            <a:ext cx="7489825" cy="239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bwMode="auto">
          <a:xfrm>
            <a:off x="1808801" y="5661892"/>
            <a:ext cx="260144" cy="175490"/>
          </a:xfrm>
          <a:prstGeom prst="rect">
            <a:avLst/>
          </a:prstGeom>
          <a:solidFill>
            <a:srgbClr val="800000"/>
          </a:solidFill>
          <a:ln w="12700" cap="flat" cmpd="sng" algn="ctr">
            <a:solidFill>
              <a:schemeClr val="tx1"/>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1" lang="zh-CN" altLang="en-US" sz="2800" b="0" i="0" u="none" strike="noStrike" cap="none" normalizeH="0" baseline="0">
              <a:ln>
                <a:noFill/>
              </a:ln>
              <a:solidFill>
                <a:schemeClr val="tx1"/>
              </a:solidFill>
              <a:effectLst/>
              <a:latin typeface="Times New Roman" pitchFamily="18" charset="0"/>
              <a:ea typeface="宋体" pitchFamily="2" charset="-122"/>
            </a:endParaRPr>
          </a:p>
        </p:txBody>
      </p:sp>
      <p:sp>
        <p:nvSpPr>
          <p:cNvPr id="8" name="矩形 7"/>
          <p:cNvSpPr/>
          <p:nvPr/>
        </p:nvSpPr>
        <p:spPr bwMode="auto">
          <a:xfrm>
            <a:off x="2474531" y="5652656"/>
            <a:ext cx="260144" cy="175490"/>
          </a:xfrm>
          <a:prstGeom prst="rect">
            <a:avLst/>
          </a:prstGeom>
          <a:solidFill>
            <a:srgbClr val="800000"/>
          </a:solidFill>
          <a:ln w="12700" cap="flat" cmpd="sng" algn="ctr">
            <a:solidFill>
              <a:schemeClr val="tx1"/>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1" lang="zh-CN" altLang="en-US" sz="2800" b="0" i="0" u="none" strike="noStrike" cap="none" normalizeH="0" baseline="0">
              <a:ln>
                <a:noFill/>
              </a:ln>
              <a:solidFill>
                <a:schemeClr val="tx1"/>
              </a:solidFill>
              <a:effectLst/>
              <a:latin typeface="Times New Roman" pitchFamily="18" charset="0"/>
              <a:ea typeface="宋体" pitchFamily="2" charset="-122"/>
            </a:endParaRPr>
          </a:p>
        </p:txBody>
      </p:sp>
    </p:spTree>
  </p:cSld>
  <p:clrMapOvr>
    <a:masterClrMapping/>
  </p:clrMapOvr>
  <p:transition spd="slow">
    <p:random/>
    <p:sndAc>
      <p:stSnd>
        <p:snd r:embed="rId2" name="camera.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type="title"/>
          </p:nvPr>
        </p:nvSpPr>
        <p:spPr/>
        <p:txBody>
          <a:bodyPr/>
          <a:lstStyle/>
          <a:p>
            <a:r>
              <a:rPr lang="zh-CN" altLang="en-US">
                <a:latin typeface="华文新魏" pitchFamily="2" charset="-122"/>
              </a:rPr>
              <a:t>信号变换 </a:t>
            </a:r>
            <a:br>
              <a:rPr lang="zh-CN" altLang="en-US">
                <a:latin typeface="华文新魏" pitchFamily="2" charset="-122"/>
              </a:rPr>
            </a:br>
            <a:r>
              <a:rPr lang="zh-CN" altLang="en-US" sz="2800">
                <a:latin typeface="华文新魏" pitchFamily="2" charset="-122"/>
              </a:rPr>
              <a:t>（数字信道）</a:t>
            </a:r>
          </a:p>
        </p:txBody>
      </p:sp>
      <p:pic>
        <p:nvPicPr>
          <p:cNvPr id="541702" name="Picture 6"/>
          <p:cNvPicPr>
            <a:picLocks noChangeAspect="1" noChangeArrowheads="1"/>
          </p:cNvPicPr>
          <p:nvPr/>
        </p:nvPicPr>
        <p:blipFill>
          <a:blip r:embed="rId3">
            <a:clrChange>
              <a:clrFrom>
                <a:srgbClr val="FEFEFE"/>
              </a:clrFrom>
              <a:clrTo>
                <a:srgbClr val="FEFEFE">
                  <a:alpha val="0"/>
                </a:srgbClr>
              </a:clrTo>
            </a:clrChange>
            <a:lum bright="-36000"/>
            <a:extLst>
              <a:ext uri="{28A0092B-C50C-407E-A947-70E740481C1C}">
                <a14:useLocalDpi xmlns:a14="http://schemas.microsoft.com/office/drawing/2010/main" val="0"/>
              </a:ext>
            </a:extLst>
          </a:blip>
          <a:srcRect r="223" b="1282"/>
          <a:stretch>
            <a:fillRect/>
          </a:stretch>
        </p:blipFill>
        <p:spPr bwMode="auto">
          <a:xfrm>
            <a:off x="900113" y="1773238"/>
            <a:ext cx="7831137" cy="4481512"/>
          </a:xfrm>
          <a:prstGeom prst="rect">
            <a:avLst/>
          </a:prstGeom>
          <a:noFill/>
          <a:extLst>
            <a:ext uri="{909E8E84-426E-40DD-AFC4-6F175D3DCCD1}">
              <a14:hiddenFill xmlns:a14="http://schemas.microsoft.com/office/drawing/2010/main">
                <a:solidFill>
                  <a:srgbClr val="FFFFFF"/>
                </a:solidFill>
              </a14:hiddenFill>
            </a:ext>
          </a:extLst>
        </p:spPr>
      </p:pic>
      <p:sp>
        <p:nvSpPr>
          <p:cNvPr id="541703"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9</a:t>
            </a:r>
          </a:p>
        </p:txBody>
      </p:sp>
      <p:sp>
        <p:nvSpPr>
          <p:cNvPr id="54170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p:txBody>
          <a:bodyPr/>
          <a:lstStyle/>
          <a:p>
            <a:r>
              <a:rPr lang="zh-CN" altLang="en-US" sz="4000" dirty="0"/>
              <a:t>波分多路复用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WDM</a:t>
            </a:r>
            <a:r>
              <a:rPr lang="zh-CN" altLang="en-US" sz="2800" dirty="0">
                <a:latin typeface="华文新魏" pitchFamily="2" charset="-122"/>
              </a:rPr>
              <a:t>）</a:t>
            </a:r>
          </a:p>
        </p:txBody>
      </p:sp>
      <p:sp>
        <p:nvSpPr>
          <p:cNvPr id="6123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2356" name="Rectangle 4"/>
          <p:cNvSpPr>
            <a:spLocks noGrp="1" noChangeArrowheads="1"/>
          </p:cNvSpPr>
          <p:nvPr>
            <p:ph type="body" idx="1"/>
          </p:nvPr>
        </p:nvSpPr>
        <p:spPr>
          <a:xfrm>
            <a:off x="827584" y="1773238"/>
            <a:ext cx="7958138" cy="576262"/>
          </a:xfrm>
        </p:spPr>
        <p:txBody>
          <a:bodyPr/>
          <a:lstStyle/>
          <a:p>
            <a:pPr marL="0" indent="0" algn="ctr">
              <a:lnSpc>
                <a:spcPct val="130000"/>
              </a:lnSpc>
              <a:buFont typeface="Wingdings" pitchFamily="2" charset="2"/>
              <a:buNone/>
            </a:pPr>
            <a:r>
              <a:rPr lang="zh-CN" altLang="en-US" sz="2000" dirty="0">
                <a:latin typeface="华文新魏" pitchFamily="2" charset="-122"/>
                <a:ea typeface="楷体_GB2312" pitchFamily="49" charset="-122"/>
              </a:rPr>
              <a:t> </a:t>
            </a:r>
            <a:r>
              <a:rPr lang="en-US" altLang="zh-CN" sz="2000" dirty="0">
                <a:latin typeface="华文新魏" pitchFamily="2" charset="-122"/>
              </a:rPr>
              <a:t>WDM</a:t>
            </a:r>
            <a:r>
              <a:rPr lang="zh-CN" altLang="en-US" sz="2000" dirty="0">
                <a:latin typeface="华文新魏" pitchFamily="2" charset="-122"/>
              </a:rPr>
              <a:t>是</a:t>
            </a:r>
            <a:r>
              <a:rPr lang="en-US" altLang="zh-CN" sz="2000" dirty="0">
                <a:latin typeface="华文新魏" pitchFamily="2" charset="-122"/>
              </a:rPr>
              <a:t>FDM</a:t>
            </a:r>
            <a:r>
              <a:rPr lang="zh-CN" altLang="en-US" sz="2000" dirty="0">
                <a:latin typeface="华文新魏" pitchFamily="2" charset="-122"/>
              </a:rPr>
              <a:t>的一个变种，用于光纤信道。</a:t>
            </a:r>
          </a:p>
        </p:txBody>
      </p:sp>
      <p:sp>
        <p:nvSpPr>
          <p:cNvPr id="61235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pic>
        <p:nvPicPr>
          <p:cNvPr id="612359" name="Picture 7" descr="2-32"/>
          <p:cNvPicPr>
            <a:picLocks noChangeAspect="1" noChangeArrowheads="1"/>
          </p:cNvPicPr>
          <p:nvPr/>
        </p:nvPicPr>
        <p:blipFill>
          <a:blip r:embed="rId5">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684213" y="2349500"/>
            <a:ext cx="7920037" cy="4051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rrowheads="1"/>
          </p:cNvSpPr>
          <p:nvPr>
            <p:ph type="title"/>
          </p:nvPr>
        </p:nvSpPr>
        <p:spPr/>
        <p:txBody>
          <a:bodyPr/>
          <a:lstStyle/>
          <a:p>
            <a:r>
              <a:rPr lang="zh-CN" altLang="en-US" sz="4000" dirty="0"/>
              <a:t>密集波分多路复用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DWDM</a:t>
            </a:r>
            <a:r>
              <a:rPr lang="zh-CN" altLang="en-US" sz="2800" dirty="0">
                <a:latin typeface="华文新魏" pitchFamily="2" charset="-122"/>
              </a:rPr>
              <a:t>）</a:t>
            </a:r>
          </a:p>
        </p:txBody>
      </p:sp>
      <p:sp>
        <p:nvSpPr>
          <p:cNvPr id="6133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338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613383" name="Rectangle 7"/>
          <p:cNvSpPr>
            <a:spLocks noGrp="1" noChangeArrowheads="1"/>
          </p:cNvSpPr>
          <p:nvPr>
            <p:ph type="body" idx="1"/>
          </p:nvPr>
        </p:nvSpPr>
        <p:spPr>
          <a:xfrm>
            <a:off x="809625" y="1773238"/>
            <a:ext cx="8010525" cy="4752106"/>
          </a:xfrm>
        </p:spPr>
        <p:txBody>
          <a:bodyPr/>
          <a:lstStyle/>
          <a:p>
            <a:pPr>
              <a:lnSpc>
                <a:spcPct val="115000"/>
              </a:lnSpc>
            </a:pPr>
            <a:r>
              <a:rPr lang="zh-CN" altLang="en-US" sz="2200" dirty="0">
                <a:solidFill>
                  <a:srgbClr val="FC0404"/>
                </a:solidFill>
              </a:rPr>
              <a:t>定义：</a:t>
            </a:r>
            <a:r>
              <a:rPr lang="zh-CN" altLang="en-US" sz="2200" dirty="0"/>
              <a:t>密集是指相邻波长间隔而言。通常将</a:t>
            </a:r>
            <a:r>
              <a:rPr lang="en-US" altLang="zh-CN" sz="2200" dirty="0"/>
              <a:t>2≤</a:t>
            </a:r>
            <a:r>
              <a:rPr lang="en-US" altLang="zh-CN" sz="2200" dirty="0">
                <a:latin typeface="+mn-ea"/>
              </a:rPr>
              <a:t>λ</a:t>
            </a:r>
            <a:r>
              <a:rPr lang="zh-CN" altLang="en-US" sz="2200" dirty="0"/>
              <a:t>个数≤</a:t>
            </a:r>
            <a:r>
              <a:rPr lang="en-US" altLang="zh-CN" sz="2200" dirty="0"/>
              <a:t>8</a:t>
            </a:r>
            <a:r>
              <a:rPr lang="zh-CN" altLang="en-US" sz="2200" dirty="0"/>
              <a:t>的复用技术称为</a:t>
            </a:r>
            <a:r>
              <a:rPr lang="en-US" altLang="zh-CN" sz="2200" dirty="0"/>
              <a:t>WDM</a:t>
            </a:r>
            <a:r>
              <a:rPr lang="zh-CN" altLang="en-US" sz="2200" dirty="0"/>
              <a:t>，而将</a:t>
            </a:r>
            <a:r>
              <a:rPr lang="en-US" altLang="zh-CN" sz="2200" dirty="0">
                <a:latin typeface="+mn-ea"/>
              </a:rPr>
              <a:t>λ</a:t>
            </a:r>
            <a:r>
              <a:rPr lang="zh-CN" altLang="en-US" sz="2200" dirty="0"/>
              <a:t>个数≥</a:t>
            </a:r>
            <a:r>
              <a:rPr lang="en-US" altLang="zh-CN" sz="2200" dirty="0"/>
              <a:t>16</a:t>
            </a:r>
            <a:r>
              <a:rPr lang="zh-CN" altLang="en-US" sz="2200" dirty="0"/>
              <a:t>的复用技术称为</a:t>
            </a:r>
            <a:r>
              <a:rPr lang="en-US" altLang="zh-CN" sz="2200" dirty="0"/>
              <a:t>DWDM</a:t>
            </a:r>
            <a:r>
              <a:rPr lang="zh-CN" altLang="en-US" sz="2200" dirty="0"/>
              <a:t>。</a:t>
            </a:r>
          </a:p>
          <a:p>
            <a:pPr>
              <a:lnSpc>
                <a:spcPct val="115000"/>
              </a:lnSpc>
            </a:pPr>
            <a:r>
              <a:rPr lang="zh-CN" altLang="en-US" sz="2200" dirty="0">
                <a:solidFill>
                  <a:srgbClr val="FC0404"/>
                </a:solidFill>
              </a:rPr>
              <a:t>发展</a:t>
            </a:r>
            <a:endParaRPr lang="en-US" altLang="zh-CN" sz="2200" dirty="0">
              <a:solidFill>
                <a:srgbClr val="FC0404"/>
              </a:solidFill>
            </a:endParaRPr>
          </a:p>
          <a:p>
            <a:pPr lvl="1">
              <a:lnSpc>
                <a:spcPct val="115000"/>
              </a:lnSpc>
            </a:pPr>
            <a:r>
              <a:rPr lang="en-US" altLang="zh-CN" sz="2200" dirty="0">
                <a:solidFill>
                  <a:schemeClr val="tx1"/>
                </a:solidFill>
              </a:rPr>
              <a:t>1990</a:t>
            </a:r>
            <a:r>
              <a:rPr lang="zh-CN" altLang="en-US" sz="2200" dirty="0">
                <a:solidFill>
                  <a:schemeClr val="tx1"/>
                </a:solidFill>
              </a:rPr>
              <a:t>年前，</a:t>
            </a:r>
            <a:r>
              <a:rPr lang="en-US" altLang="zh-CN" sz="2200" dirty="0">
                <a:solidFill>
                  <a:schemeClr val="tx1"/>
                </a:solidFill>
              </a:rPr>
              <a:t>8</a:t>
            </a:r>
            <a:r>
              <a:rPr lang="zh-CN" altLang="en-US" sz="2200" dirty="0">
                <a:solidFill>
                  <a:schemeClr val="tx1"/>
                </a:solidFill>
              </a:rPr>
              <a:t>信道</a:t>
            </a:r>
            <a:r>
              <a:rPr lang="en-US" altLang="zh-CN" sz="2200" dirty="0">
                <a:solidFill>
                  <a:schemeClr val="tx1"/>
                </a:solidFill>
              </a:rPr>
              <a:t>/</a:t>
            </a:r>
            <a:r>
              <a:rPr lang="zh-CN" altLang="en-US" sz="2200" dirty="0">
                <a:solidFill>
                  <a:schemeClr val="tx1"/>
                </a:solidFill>
              </a:rPr>
              <a:t>根，</a:t>
            </a:r>
            <a:r>
              <a:rPr lang="en-US" altLang="zh-CN" sz="2200" dirty="0">
                <a:solidFill>
                  <a:schemeClr val="tx1"/>
                </a:solidFill>
              </a:rPr>
              <a:t>2.5Gbps/</a:t>
            </a:r>
            <a:r>
              <a:rPr lang="zh-CN" altLang="en-US" sz="2200" dirty="0">
                <a:solidFill>
                  <a:schemeClr val="tx1"/>
                </a:solidFill>
              </a:rPr>
              <a:t>信道（</a:t>
            </a:r>
            <a:r>
              <a:rPr lang="en-US" altLang="zh-CN" sz="2200" dirty="0">
                <a:solidFill>
                  <a:schemeClr val="tx1"/>
                </a:solidFill>
              </a:rPr>
              <a:t>WDM</a:t>
            </a:r>
            <a:r>
              <a:rPr lang="zh-CN" altLang="en-US" sz="2200" dirty="0">
                <a:solidFill>
                  <a:schemeClr val="tx1"/>
                </a:solidFill>
              </a:rPr>
              <a:t>）；</a:t>
            </a:r>
            <a:endParaRPr lang="en-US" altLang="zh-CN" sz="2200" dirty="0">
              <a:solidFill>
                <a:schemeClr val="tx1"/>
              </a:solidFill>
            </a:endParaRPr>
          </a:p>
          <a:p>
            <a:pPr lvl="1">
              <a:lnSpc>
                <a:spcPct val="115000"/>
              </a:lnSpc>
            </a:pPr>
            <a:r>
              <a:rPr lang="en-US" altLang="zh-CN" sz="2200" dirty="0">
                <a:solidFill>
                  <a:schemeClr val="tx1"/>
                </a:solidFill>
              </a:rPr>
              <a:t>1998</a:t>
            </a:r>
            <a:r>
              <a:rPr lang="zh-CN" altLang="en-US" sz="2200" dirty="0">
                <a:solidFill>
                  <a:schemeClr val="tx1"/>
                </a:solidFill>
              </a:rPr>
              <a:t>年，</a:t>
            </a:r>
            <a:r>
              <a:rPr lang="en-US" altLang="zh-CN" sz="2200" dirty="0">
                <a:solidFill>
                  <a:schemeClr val="tx1"/>
                </a:solidFill>
              </a:rPr>
              <a:t> 40</a:t>
            </a:r>
            <a:r>
              <a:rPr lang="zh-CN" altLang="en-US" sz="2200" dirty="0">
                <a:solidFill>
                  <a:schemeClr val="tx1"/>
                </a:solidFill>
              </a:rPr>
              <a:t>信道</a:t>
            </a:r>
            <a:r>
              <a:rPr lang="en-US" altLang="zh-CN" sz="2200" dirty="0">
                <a:solidFill>
                  <a:schemeClr val="tx1"/>
                </a:solidFill>
              </a:rPr>
              <a:t>/</a:t>
            </a:r>
            <a:r>
              <a:rPr lang="zh-CN" altLang="en-US" sz="2200" dirty="0">
                <a:solidFill>
                  <a:schemeClr val="tx1"/>
                </a:solidFill>
              </a:rPr>
              <a:t>根，</a:t>
            </a:r>
            <a:r>
              <a:rPr lang="en-US" altLang="zh-CN" sz="2200" dirty="0">
                <a:solidFill>
                  <a:schemeClr val="tx1"/>
                </a:solidFill>
              </a:rPr>
              <a:t>2.5Gbps/</a:t>
            </a:r>
            <a:r>
              <a:rPr lang="zh-CN" altLang="en-US" sz="2200" dirty="0">
                <a:solidFill>
                  <a:schemeClr val="tx1"/>
                </a:solidFill>
              </a:rPr>
              <a:t>信道；</a:t>
            </a:r>
            <a:endParaRPr lang="en-US" altLang="zh-CN" sz="2200" dirty="0">
              <a:solidFill>
                <a:schemeClr val="tx1"/>
              </a:solidFill>
            </a:endParaRPr>
          </a:p>
          <a:p>
            <a:pPr lvl="1">
              <a:lnSpc>
                <a:spcPct val="115000"/>
              </a:lnSpc>
            </a:pPr>
            <a:r>
              <a:rPr lang="en-US" altLang="zh-CN" sz="2200" dirty="0">
                <a:solidFill>
                  <a:schemeClr val="tx1"/>
                </a:solidFill>
              </a:rPr>
              <a:t>2006</a:t>
            </a:r>
            <a:r>
              <a:rPr lang="zh-CN" altLang="en-US" sz="2200" dirty="0">
                <a:solidFill>
                  <a:schemeClr val="tx1"/>
                </a:solidFill>
              </a:rPr>
              <a:t>年，</a:t>
            </a:r>
            <a:r>
              <a:rPr lang="en-US" altLang="zh-CN" sz="2200" dirty="0">
                <a:solidFill>
                  <a:schemeClr val="tx1"/>
                </a:solidFill>
              </a:rPr>
              <a:t>192</a:t>
            </a:r>
            <a:r>
              <a:rPr lang="zh-CN" altLang="en-US" sz="2200" dirty="0">
                <a:solidFill>
                  <a:schemeClr val="tx1"/>
                </a:solidFill>
              </a:rPr>
              <a:t>信道</a:t>
            </a:r>
            <a:r>
              <a:rPr lang="en-US" altLang="zh-CN" sz="2200" dirty="0">
                <a:solidFill>
                  <a:schemeClr val="tx1"/>
                </a:solidFill>
              </a:rPr>
              <a:t>/</a:t>
            </a:r>
            <a:r>
              <a:rPr lang="zh-CN" altLang="en-US" sz="2200" dirty="0">
                <a:solidFill>
                  <a:schemeClr val="tx1"/>
                </a:solidFill>
              </a:rPr>
              <a:t>根，</a:t>
            </a:r>
            <a:r>
              <a:rPr lang="en-US" altLang="zh-CN" sz="2200" dirty="0">
                <a:solidFill>
                  <a:schemeClr val="tx1"/>
                </a:solidFill>
              </a:rPr>
              <a:t>10Gbps/</a:t>
            </a:r>
            <a:r>
              <a:rPr lang="zh-CN" altLang="en-US" sz="2200" dirty="0">
                <a:solidFill>
                  <a:schemeClr val="tx1"/>
                </a:solidFill>
              </a:rPr>
              <a:t>信道；</a:t>
            </a:r>
            <a:r>
              <a:rPr lang="en-US" altLang="zh-CN" sz="2200" dirty="0">
                <a:solidFill>
                  <a:schemeClr val="tx1"/>
                </a:solidFill>
              </a:rPr>
              <a:t>64</a:t>
            </a:r>
            <a:r>
              <a:rPr lang="zh-CN" altLang="en-US" sz="2200" dirty="0">
                <a:solidFill>
                  <a:schemeClr val="tx1"/>
                </a:solidFill>
              </a:rPr>
              <a:t>信道</a:t>
            </a:r>
            <a:r>
              <a:rPr lang="en-US" altLang="zh-CN" sz="2200" dirty="0">
                <a:solidFill>
                  <a:schemeClr val="tx1"/>
                </a:solidFill>
              </a:rPr>
              <a:t>/</a:t>
            </a:r>
            <a:r>
              <a:rPr lang="zh-CN" altLang="en-US" sz="2200" dirty="0">
                <a:solidFill>
                  <a:schemeClr val="tx1"/>
                </a:solidFill>
              </a:rPr>
              <a:t>根，</a:t>
            </a:r>
            <a:r>
              <a:rPr lang="en-US" altLang="zh-CN" sz="2200" dirty="0">
                <a:solidFill>
                  <a:schemeClr val="tx1"/>
                </a:solidFill>
              </a:rPr>
              <a:t>40Gbps/</a:t>
            </a:r>
            <a:r>
              <a:rPr lang="zh-CN" altLang="en-US" sz="2200" dirty="0">
                <a:solidFill>
                  <a:schemeClr val="tx1"/>
                </a:solidFill>
              </a:rPr>
              <a:t>信道；</a:t>
            </a:r>
            <a:endParaRPr lang="en-US" altLang="zh-CN" sz="2200" dirty="0">
              <a:solidFill>
                <a:schemeClr val="tx1"/>
              </a:solidFill>
            </a:endParaRPr>
          </a:p>
          <a:p>
            <a:pPr lvl="1">
              <a:lnSpc>
                <a:spcPct val="115000"/>
              </a:lnSpc>
            </a:pPr>
            <a:r>
              <a:rPr lang="en-US" altLang="zh-CN" sz="2200" dirty="0">
                <a:solidFill>
                  <a:schemeClr val="tx1"/>
                </a:solidFill>
              </a:rPr>
              <a:t>2019</a:t>
            </a:r>
            <a:r>
              <a:rPr lang="zh-CN" altLang="en-US" sz="2200" dirty="0">
                <a:solidFill>
                  <a:schemeClr val="tx1"/>
                </a:solidFill>
              </a:rPr>
              <a:t>年，</a:t>
            </a:r>
            <a:r>
              <a:rPr lang="en-US" altLang="zh-CN" sz="2200" dirty="0">
                <a:solidFill>
                  <a:schemeClr val="tx1"/>
                </a:solidFill>
              </a:rPr>
              <a:t>160</a:t>
            </a:r>
            <a:r>
              <a:rPr lang="zh-CN" altLang="en-US" sz="2200" dirty="0">
                <a:solidFill>
                  <a:schemeClr val="tx1"/>
                </a:solidFill>
              </a:rPr>
              <a:t>信道</a:t>
            </a:r>
            <a:r>
              <a:rPr lang="en-US" altLang="zh-CN" sz="2200" dirty="0">
                <a:solidFill>
                  <a:schemeClr val="tx1"/>
                </a:solidFill>
              </a:rPr>
              <a:t>/</a:t>
            </a:r>
            <a:r>
              <a:rPr lang="zh-CN" altLang="en-US" sz="2200" dirty="0">
                <a:solidFill>
                  <a:schemeClr val="tx1"/>
                </a:solidFill>
              </a:rPr>
              <a:t>根，</a:t>
            </a:r>
            <a:r>
              <a:rPr lang="en-US" altLang="zh-CN" sz="2200" dirty="0">
                <a:solidFill>
                  <a:schemeClr val="tx1"/>
                </a:solidFill>
              </a:rPr>
              <a:t>100Gbps/</a:t>
            </a:r>
            <a:r>
              <a:rPr lang="zh-CN" altLang="en-US" sz="2200" dirty="0">
                <a:solidFill>
                  <a:schemeClr val="tx1"/>
                </a:solidFill>
              </a:rPr>
              <a:t>信道；</a:t>
            </a:r>
            <a:endParaRPr lang="en-US" altLang="zh-CN" sz="2200" dirty="0">
              <a:solidFill>
                <a:schemeClr val="tx1"/>
              </a:solidFill>
            </a:endParaRPr>
          </a:p>
          <a:p>
            <a:pPr lvl="1">
              <a:lnSpc>
                <a:spcPct val="115000"/>
              </a:lnSpc>
            </a:pPr>
            <a:r>
              <a:rPr lang="en-US" altLang="zh-CN" sz="2200" dirty="0">
                <a:solidFill>
                  <a:schemeClr val="tx1"/>
                </a:solidFill>
              </a:rPr>
              <a:t>……</a:t>
            </a:r>
          </a:p>
          <a:p>
            <a:pPr>
              <a:lnSpc>
                <a:spcPct val="115000"/>
              </a:lnSpc>
            </a:pPr>
            <a:r>
              <a:rPr lang="zh-CN" altLang="en-US" sz="2200" dirty="0"/>
              <a:t>单根光纤总带宽可达</a:t>
            </a:r>
            <a:r>
              <a:rPr lang="en-US" altLang="zh-CN" sz="2200" dirty="0"/>
              <a:t>25THz</a:t>
            </a:r>
            <a:r>
              <a:rPr lang="zh-CN" altLang="en-US" sz="2200" dirty="0"/>
              <a:t>，理论上在</a:t>
            </a:r>
            <a:r>
              <a:rPr lang="en-US" altLang="zh-CN" sz="2200" dirty="0"/>
              <a:t>1bit/Hz</a:t>
            </a:r>
            <a:r>
              <a:rPr lang="zh-CN" altLang="en-US" sz="2200" dirty="0"/>
              <a:t>的情况下可复用</a:t>
            </a:r>
            <a:r>
              <a:rPr lang="en-US" altLang="zh-CN" sz="2200" dirty="0"/>
              <a:t>625</a:t>
            </a:r>
            <a:r>
              <a:rPr lang="zh-CN" altLang="en-US" sz="2200" dirty="0"/>
              <a:t>个</a:t>
            </a:r>
            <a:r>
              <a:rPr lang="en-US" altLang="zh-CN" sz="2200" dirty="0">
                <a:latin typeface="+mn-ea"/>
              </a:rPr>
              <a:t>λ </a:t>
            </a:r>
            <a:r>
              <a:rPr lang="zh-CN" altLang="en-US" sz="2200" dirty="0">
                <a:latin typeface="+mn-ea"/>
              </a:rPr>
              <a:t>（</a:t>
            </a:r>
            <a:r>
              <a:rPr lang="en-US" altLang="zh-CN" sz="2200" dirty="0">
                <a:solidFill>
                  <a:schemeClr val="tx1"/>
                </a:solidFill>
              </a:rPr>
              <a:t> 40Gbps/</a:t>
            </a:r>
            <a:r>
              <a:rPr lang="zh-CN" altLang="en-US" sz="2200" dirty="0">
                <a:solidFill>
                  <a:schemeClr val="tx1"/>
                </a:solidFill>
              </a:rPr>
              <a:t>信道</a:t>
            </a:r>
            <a:r>
              <a:rPr lang="zh-CN" altLang="en-US" sz="2200" dirty="0">
                <a:latin typeface="+mn-ea"/>
              </a:rPr>
              <a:t>）或</a:t>
            </a:r>
            <a:r>
              <a:rPr lang="en-US" altLang="zh-CN" sz="2200" dirty="0"/>
              <a:t>2500</a:t>
            </a:r>
            <a:r>
              <a:rPr lang="zh-CN" altLang="en-US" sz="2200" dirty="0"/>
              <a:t>个</a:t>
            </a:r>
            <a:r>
              <a:rPr lang="en-US" altLang="zh-CN" sz="2200" dirty="0">
                <a:latin typeface="+mn-ea"/>
              </a:rPr>
              <a:t>λ </a:t>
            </a:r>
            <a:r>
              <a:rPr lang="zh-CN" altLang="en-US" sz="2200" dirty="0">
                <a:latin typeface="+mn-ea"/>
              </a:rPr>
              <a:t>（</a:t>
            </a:r>
            <a:r>
              <a:rPr lang="en-US" altLang="zh-CN" sz="2200" dirty="0">
                <a:solidFill>
                  <a:schemeClr val="tx1"/>
                </a:solidFill>
              </a:rPr>
              <a:t> 10Gbps/</a:t>
            </a:r>
            <a:r>
              <a:rPr lang="zh-CN" altLang="en-US" sz="2200" dirty="0">
                <a:solidFill>
                  <a:schemeClr val="tx1"/>
                </a:solidFill>
              </a:rPr>
              <a:t>信道</a:t>
            </a:r>
            <a:r>
              <a:rPr lang="zh-CN" altLang="en-US" sz="2200" dirty="0">
                <a:latin typeface="+mn-ea"/>
              </a:rPr>
              <a:t>）</a:t>
            </a:r>
            <a:r>
              <a:rPr lang="zh-CN" altLang="en-US" sz="2200" dirty="0"/>
              <a:t>。</a:t>
            </a:r>
          </a:p>
        </p:txBody>
      </p:sp>
      <p:sp>
        <p:nvSpPr>
          <p:cNvPr id="6" name="AutoShape 14"/>
          <p:cNvSpPr>
            <a:spLocks noChangeArrowheads="1"/>
          </p:cNvSpPr>
          <p:nvPr/>
        </p:nvSpPr>
        <p:spPr bwMode="auto">
          <a:xfrm>
            <a:off x="4572000" y="2775602"/>
            <a:ext cx="3733799" cy="437373"/>
          </a:xfrm>
          <a:prstGeom prst="wedgeRoundRectCallout">
            <a:avLst>
              <a:gd name="adj1" fmla="val -38684"/>
              <a:gd name="adj2" fmla="val 120932"/>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dirty="0">
                <a:latin typeface="+mn-ea"/>
                <a:ea typeface="+mn-ea"/>
              </a:rPr>
              <a:t>驱动力之一：</a:t>
            </a:r>
            <a:r>
              <a:rPr lang="zh-CN" altLang="en-US" sz="2000" b="1" dirty="0">
                <a:solidFill>
                  <a:srgbClr val="FF0000"/>
                </a:solidFill>
                <a:latin typeface="+mn-ea"/>
                <a:ea typeface="+mn-ea"/>
              </a:rPr>
              <a:t>全光元件</a:t>
            </a:r>
            <a:r>
              <a:rPr lang="zh-CN" altLang="en-US" sz="2000" b="1" dirty="0">
                <a:latin typeface="+mn-ea"/>
                <a:ea typeface="+mn-ea"/>
              </a:rPr>
              <a:t>的发展</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p:txBody>
          <a:bodyPr/>
          <a:lstStyle/>
          <a:p>
            <a:r>
              <a:rPr lang="zh-CN" altLang="en-US" sz="4000" dirty="0"/>
              <a:t>码分多路复用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CDM</a:t>
            </a:r>
            <a:r>
              <a:rPr lang="zh-CN" altLang="en-US" sz="2800" dirty="0">
                <a:latin typeface="华文新魏" pitchFamily="2" charset="-122"/>
              </a:rPr>
              <a:t>）</a:t>
            </a:r>
          </a:p>
        </p:txBody>
      </p:sp>
      <p:sp>
        <p:nvSpPr>
          <p:cNvPr id="6144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440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614407" name="Rectangle 7"/>
          <p:cNvSpPr>
            <a:spLocks noGrp="1" noChangeArrowheads="1"/>
          </p:cNvSpPr>
          <p:nvPr>
            <p:ph type="body" idx="1"/>
          </p:nvPr>
        </p:nvSpPr>
        <p:spPr>
          <a:xfrm>
            <a:off x="809625" y="1773239"/>
            <a:ext cx="7958138" cy="4608090"/>
          </a:xfrm>
        </p:spPr>
        <p:txBody>
          <a:bodyPr/>
          <a:lstStyle/>
          <a:p>
            <a:pPr marL="0" indent="0">
              <a:lnSpc>
                <a:spcPct val="125000"/>
              </a:lnSpc>
              <a:spcBef>
                <a:spcPts val="0"/>
              </a:spcBef>
              <a:buFont typeface="Wingdings" pitchFamily="2" charset="2"/>
              <a:buNone/>
            </a:pPr>
            <a:r>
              <a:rPr lang="en-US" altLang="zh-CN" sz="2800" dirty="0">
                <a:solidFill>
                  <a:srgbClr val="FC0404"/>
                </a:solidFill>
              </a:rPr>
              <a:t>       </a:t>
            </a:r>
            <a:r>
              <a:rPr lang="en-US" altLang="zh-CN" sz="2800" dirty="0">
                <a:solidFill>
                  <a:srgbClr val="0000FF"/>
                </a:solidFill>
                <a:latin typeface="华文新魏" panose="02010800040101010101" pitchFamily="2" charset="-122"/>
                <a:ea typeface="华文新魏" panose="02010800040101010101" pitchFamily="2" charset="-122"/>
              </a:rPr>
              <a:t>CDM </a:t>
            </a:r>
            <a:r>
              <a:rPr lang="en-US" altLang="zh-CN" sz="2800" dirty="0">
                <a:latin typeface="华文新魏" panose="02010800040101010101" pitchFamily="2" charset="-122"/>
                <a:ea typeface="华文新魏" panose="02010800040101010101" pitchFamily="2" charset="-122"/>
              </a:rPr>
              <a:t>(Code Division Multiplexing)</a:t>
            </a:r>
            <a:r>
              <a:rPr lang="zh-CN" altLang="en-US" sz="2800" dirty="0"/>
              <a:t>常称为</a:t>
            </a:r>
            <a:r>
              <a:rPr lang="en-US" altLang="zh-CN" sz="2800" dirty="0">
                <a:solidFill>
                  <a:srgbClr val="0000FF"/>
                </a:solidFill>
                <a:latin typeface="华文新魏" panose="02010800040101010101" pitchFamily="2" charset="-122"/>
                <a:ea typeface="华文新魏" panose="02010800040101010101" pitchFamily="2" charset="-122"/>
              </a:rPr>
              <a:t>CDMA</a:t>
            </a:r>
            <a:r>
              <a:rPr lang="en-US" altLang="zh-CN" sz="2800" dirty="0">
                <a:latin typeface="华文新魏" panose="02010800040101010101" pitchFamily="2" charset="-122"/>
                <a:ea typeface="华文新魏" panose="02010800040101010101" pitchFamily="2" charset="-122"/>
              </a:rPr>
              <a:t> (Code Division Multiple Access)</a:t>
            </a:r>
            <a:r>
              <a:rPr lang="zh-CN" altLang="en-US" sz="2800" dirty="0"/>
              <a:t>，它允许所有站点同时在</a:t>
            </a:r>
            <a:r>
              <a:rPr lang="zh-CN" altLang="en-US" sz="2800" dirty="0">
                <a:solidFill>
                  <a:schemeClr val="tx1"/>
                </a:solidFill>
              </a:rPr>
              <a:t>整个频谱</a:t>
            </a:r>
            <a:r>
              <a:rPr lang="zh-CN" altLang="en-US" sz="2800" dirty="0"/>
              <a:t>上进行传输（</a:t>
            </a:r>
            <a:r>
              <a:rPr lang="zh-CN" altLang="en-US" sz="2800" dirty="0">
                <a:solidFill>
                  <a:srgbClr val="FF0000"/>
                </a:solidFill>
              </a:rPr>
              <a:t>扩频通信</a:t>
            </a:r>
            <a:r>
              <a:rPr lang="zh-CN" altLang="en-US" sz="2800" dirty="0"/>
              <a:t>的一种），</a:t>
            </a:r>
            <a:r>
              <a:rPr lang="zh-CN" altLang="en-US" sz="2800" dirty="0">
                <a:solidFill>
                  <a:srgbClr val="FF0000"/>
                </a:solidFill>
              </a:rPr>
              <a:t>多路的同时传输</a:t>
            </a:r>
            <a:r>
              <a:rPr lang="zh-CN" altLang="en-US" sz="2800" dirty="0"/>
              <a:t>采用</a:t>
            </a:r>
            <a:r>
              <a:rPr lang="zh-CN" altLang="en-US" sz="2800" dirty="0">
                <a:solidFill>
                  <a:srgbClr val="0000FF"/>
                </a:solidFill>
              </a:rPr>
              <a:t>编码原理</a:t>
            </a:r>
            <a:r>
              <a:rPr lang="zh-CN" altLang="en-US" sz="2800" dirty="0"/>
              <a:t>（各用户使用经过特殊挑选的不同码型）加以区分，因此彼此不会造成干扰。这种系统发送的信号有</a:t>
            </a:r>
            <a:r>
              <a:rPr lang="zh-CN" altLang="en-US" sz="2800" dirty="0">
                <a:solidFill>
                  <a:srgbClr val="FC0404"/>
                </a:solidFill>
              </a:rPr>
              <a:t>很强的抗干扰能力</a:t>
            </a:r>
            <a:r>
              <a:rPr lang="zh-CN" altLang="en-US" sz="2800" dirty="0"/>
              <a:t>，其频谱类似于白噪声，不易被敌人发现。</a:t>
            </a:r>
          </a:p>
        </p:txBody>
      </p:sp>
    </p:spTree>
  </p:cSld>
  <p:clrMapOvr>
    <a:masterClrMapping/>
  </p:clrMapOvr>
  <p:transition spd="slow">
    <p:random/>
    <p:sndAc>
      <p:stSnd>
        <p:snd r:embed="rId2" name="camera.wav"/>
      </p:stSnd>
    </p:sndAc>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rrowheads="1"/>
          </p:cNvSpPr>
          <p:nvPr>
            <p:ph type="title"/>
          </p:nvPr>
        </p:nvSpPr>
        <p:spPr/>
        <p:txBody>
          <a:bodyPr/>
          <a:lstStyle/>
          <a:p>
            <a:r>
              <a:rPr lang="zh-CN" altLang="en-US">
                <a:latin typeface="华文新魏" pitchFamily="2" charset="-122"/>
              </a:rPr>
              <a:t>码片和码片序列</a:t>
            </a:r>
          </a:p>
        </p:txBody>
      </p:sp>
      <p:sp>
        <p:nvSpPr>
          <p:cNvPr id="6154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542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615430" name="Rectangle 6"/>
          <p:cNvSpPr>
            <a:spLocks noGrp="1" noChangeArrowheads="1"/>
          </p:cNvSpPr>
          <p:nvPr>
            <p:ph type="body" idx="1"/>
          </p:nvPr>
        </p:nvSpPr>
        <p:spPr>
          <a:xfrm>
            <a:off x="809625" y="1773238"/>
            <a:ext cx="7958138" cy="4679950"/>
          </a:xfrm>
        </p:spPr>
        <p:txBody>
          <a:bodyPr/>
          <a:lstStyle/>
          <a:p>
            <a:r>
              <a:rPr lang="zh-CN" altLang="en-US" sz="2400" dirty="0">
                <a:solidFill>
                  <a:srgbClr val="FC0404"/>
                </a:solidFill>
                <a:latin typeface="华文新魏" pitchFamily="2" charset="-122"/>
              </a:rPr>
              <a:t>码片（</a:t>
            </a:r>
            <a:r>
              <a:rPr lang="en-US" altLang="zh-CN" sz="2400" dirty="0">
                <a:solidFill>
                  <a:srgbClr val="FC0404"/>
                </a:solidFill>
                <a:latin typeface="华文新魏" pitchFamily="2" charset="-122"/>
              </a:rPr>
              <a:t>chip</a:t>
            </a:r>
            <a:r>
              <a:rPr lang="zh-CN" altLang="en-US" sz="2400" dirty="0">
                <a:solidFill>
                  <a:srgbClr val="FC0404"/>
                </a:solidFill>
                <a:latin typeface="华文新魏" pitchFamily="2" charset="-122"/>
              </a:rPr>
              <a:t>）</a:t>
            </a:r>
          </a:p>
          <a:p>
            <a:pPr>
              <a:buFont typeface="Wingdings" pitchFamily="2" charset="2"/>
              <a:buNone/>
            </a:pPr>
            <a:r>
              <a:rPr lang="zh-CN" altLang="en-US" sz="2400" dirty="0">
                <a:latin typeface="华文新魏" pitchFamily="2" charset="-122"/>
              </a:rPr>
              <a:t>             在</a:t>
            </a:r>
            <a:r>
              <a:rPr lang="en-US" altLang="zh-CN" sz="2400" dirty="0">
                <a:latin typeface="华文新魏" pitchFamily="2" charset="-122"/>
              </a:rPr>
              <a:t>CDMA</a:t>
            </a:r>
            <a:r>
              <a:rPr lang="zh-CN" altLang="en-US" sz="2400" dirty="0">
                <a:latin typeface="华文新魏" pitchFamily="2" charset="-122"/>
              </a:rPr>
              <a:t>中将每个比特时间分成</a:t>
            </a:r>
            <a:r>
              <a:rPr lang="en-US" altLang="zh-CN" sz="2400" dirty="0">
                <a:latin typeface="华文新魏" pitchFamily="2" charset="-122"/>
              </a:rPr>
              <a:t>m</a:t>
            </a:r>
            <a:r>
              <a:rPr lang="zh-CN" altLang="en-US" sz="2400" dirty="0">
                <a:latin typeface="华文新魏" pitchFamily="2" charset="-122"/>
              </a:rPr>
              <a:t>个短时间段（即：码片），</a:t>
            </a:r>
            <a:r>
              <a:rPr lang="en-US" altLang="zh-CN" sz="2400" dirty="0">
                <a:latin typeface="华文新魏" pitchFamily="2" charset="-122"/>
              </a:rPr>
              <a:t>m</a:t>
            </a:r>
            <a:r>
              <a:rPr lang="zh-CN" altLang="en-US" sz="2400" dirty="0">
                <a:latin typeface="华文新魏" pitchFamily="2" charset="-122"/>
              </a:rPr>
              <a:t>通常为</a:t>
            </a:r>
            <a:r>
              <a:rPr lang="en-US" altLang="zh-CN" sz="2400" dirty="0">
                <a:latin typeface="华文新魏" pitchFamily="2" charset="-122"/>
              </a:rPr>
              <a:t>64/128</a:t>
            </a:r>
            <a:r>
              <a:rPr lang="zh-CN" altLang="en-US" sz="2400" dirty="0">
                <a:latin typeface="华文新魏" pitchFamily="2" charset="-122"/>
              </a:rPr>
              <a:t>，为简化取</a:t>
            </a:r>
            <a:r>
              <a:rPr lang="en-US" altLang="zh-CN" sz="2400" dirty="0">
                <a:latin typeface="华文新魏" pitchFamily="2" charset="-122"/>
              </a:rPr>
              <a:t>m=8</a:t>
            </a:r>
            <a:r>
              <a:rPr lang="zh-CN" altLang="en-US" sz="2400" dirty="0">
                <a:latin typeface="华文新魏" pitchFamily="2" charset="-122"/>
              </a:rPr>
              <a:t>进行讨论。</a:t>
            </a:r>
          </a:p>
          <a:p>
            <a:r>
              <a:rPr lang="zh-CN" altLang="en-US" sz="2400" dirty="0">
                <a:solidFill>
                  <a:srgbClr val="FC0404"/>
                </a:solidFill>
                <a:latin typeface="华文新魏" pitchFamily="2" charset="-122"/>
              </a:rPr>
              <a:t>码片序列（</a:t>
            </a:r>
            <a:r>
              <a:rPr lang="en-US" altLang="zh-CN" sz="2400" dirty="0">
                <a:solidFill>
                  <a:srgbClr val="FC0404"/>
                </a:solidFill>
                <a:latin typeface="华文新魏" pitchFamily="2" charset="-122"/>
              </a:rPr>
              <a:t>chip sequence</a:t>
            </a:r>
            <a:r>
              <a:rPr lang="zh-CN" altLang="en-US" sz="2400" dirty="0">
                <a:solidFill>
                  <a:srgbClr val="FC0404"/>
                </a:solidFill>
                <a:latin typeface="华文新魏" pitchFamily="2" charset="-122"/>
              </a:rPr>
              <a:t>）</a:t>
            </a:r>
          </a:p>
          <a:p>
            <a:pPr>
              <a:buFont typeface="Wingdings" pitchFamily="2" charset="2"/>
              <a:buNone/>
            </a:pPr>
            <a:r>
              <a:rPr lang="zh-CN" altLang="en-US" sz="2400" dirty="0">
                <a:latin typeface="华文新魏" pitchFamily="2" charset="-122"/>
              </a:rPr>
              <a:t>              由</a:t>
            </a:r>
            <a:r>
              <a:rPr lang="en-US" altLang="zh-CN" sz="2400" dirty="0">
                <a:latin typeface="华文新魏" pitchFamily="2" charset="-122"/>
              </a:rPr>
              <a:t>m</a:t>
            </a:r>
            <a:r>
              <a:rPr lang="zh-CN" altLang="en-US" sz="2400" dirty="0">
                <a:latin typeface="华文新魏" pitchFamily="2" charset="-122"/>
              </a:rPr>
              <a:t>个码片组成，每个站分配一个唯一的码片序列。若发送</a:t>
            </a:r>
            <a:r>
              <a:rPr lang="zh-CN" altLang="en-US" sz="2400" dirty="0">
                <a:latin typeface="Arial"/>
              </a:rPr>
              <a:t>“</a:t>
            </a:r>
            <a:r>
              <a:rPr lang="en-US" altLang="zh-CN" sz="2400" dirty="0">
                <a:latin typeface="华文新魏" pitchFamily="2" charset="-122"/>
              </a:rPr>
              <a:t>1</a:t>
            </a:r>
            <a:r>
              <a:rPr lang="en-US" altLang="zh-CN" sz="2400" dirty="0">
                <a:latin typeface="Arial"/>
              </a:rPr>
              <a:t>”</a:t>
            </a:r>
            <a:r>
              <a:rPr lang="zh-CN" altLang="en-US" sz="2400" dirty="0">
                <a:latin typeface="华文新魏" pitchFamily="2" charset="-122"/>
              </a:rPr>
              <a:t>，则发送码片序列；若发送</a:t>
            </a:r>
            <a:r>
              <a:rPr lang="zh-CN" altLang="en-US" sz="2400" dirty="0">
                <a:latin typeface="Arial"/>
              </a:rPr>
              <a:t>“</a:t>
            </a:r>
            <a:r>
              <a:rPr lang="en-US" altLang="zh-CN" sz="2400" dirty="0">
                <a:latin typeface="华文新魏" pitchFamily="2" charset="-122"/>
              </a:rPr>
              <a:t>0</a:t>
            </a:r>
            <a:r>
              <a:rPr lang="en-US" altLang="zh-CN" sz="2400" dirty="0">
                <a:latin typeface="Arial"/>
              </a:rPr>
              <a:t>”</a:t>
            </a:r>
            <a:r>
              <a:rPr lang="zh-CN" altLang="en-US" sz="2400" dirty="0">
                <a:latin typeface="华文新魏" pitchFamily="2" charset="-122"/>
              </a:rPr>
              <a:t>，则发送码片序列的反码。</a:t>
            </a:r>
          </a:p>
          <a:p>
            <a:r>
              <a:rPr lang="zh-CN" altLang="en-US" sz="2400" dirty="0">
                <a:solidFill>
                  <a:srgbClr val="0000FF"/>
                </a:solidFill>
                <a:latin typeface="华文新魏" pitchFamily="2" charset="-122"/>
              </a:rPr>
              <a:t>双极型</a:t>
            </a:r>
          </a:p>
          <a:p>
            <a:pPr>
              <a:buFont typeface="Wingdings" pitchFamily="2" charset="2"/>
              <a:buNone/>
            </a:pPr>
            <a:r>
              <a:rPr lang="zh-CN" altLang="en-US" sz="2400" dirty="0">
                <a:latin typeface="华文新魏" pitchFamily="2" charset="-122"/>
              </a:rPr>
              <a:t>              为讲解方便，码片序列采用双极型形式表示（</a:t>
            </a:r>
            <a:r>
              <a:rPr lang="en-US" altLang="zh-CN" sz="2400" dirty="0">
                <a:latin typeface="华文新魏" pitchFamily="2" charset="-122"/>
              </a:rPr>
              <a:t>0</a:t>
            </a:r>
            <a:r>
              <a:rPr lang="zh-CN" altLang="en-US" sz="2400" dirty="0">
                <a:latin typeface="华文新魏" pitchFamily="2" charset="-122"/>
              </a:rPr>
              <a:t>由</a:t>
            </a:r>
            <a:r>
              <a:rPr lang="en-US" altLang="zh-CN" sz="2400" dirty="0">
                <a:latin typeface="华文新魏" pitchFamily="2" charset="-122"/>
              </a:rPr>
              <a:t>-1</a:t>
            </a:r>
            <a:r>
              <a:rPr lang="zh-CN" altLang="en-US" sz="2400" dirty="0">
                <a:latin typeface="华文新魏" pitchFamily="2" charset="-122"/>
              </a:rPr>
              <a:t>代替，</a:t>
            </a:r>
            <a:r>
              <a:rPr lang="en-US" altLang="zh-CN" sz="2400" dirty="0">
                <a:latin typeface="华文新魏" pitchFamily="2" charset="-122"/>
              </a:rPr>
              <a:t>1</a:t>
            </a:r>
            <a:r>
              <a:rPr lang="zh-CN" altLang="en-US" sz="2400" dirty="0">
                <a:latin typeface="华文新魏" pitchFamily="2" charset="-122"/>
              </a:rPr>
              <a:t>由</a:t>
            </a:r>
            <a:r>
              <a:rPr lang="en-US" altLang="zh-CN" sz="2400" dirty="0">
                <a:latin typeface="华文新魏" pitchFamily="2" charset="-122"/>
              </a:rPr>
              <a:t>+1</a:t>
            </a:r>
            <a:r>
              <a:rPr lang="zh-CN" altLang="en-US" sz="2400" dirty="0">
                <a:latin typeface="华文新魏" pitchFamily="2" charset="-122"/>
              </a:rPr>
              <a:t>代替）。例如：码片序列为</a:t>
            </a:r>
            <a:r>
              <a:rPr lang="en-US" altLang="zh-CN" sz="2400" dirty="0">
                <a:latin typeface="华文新魏" pitchFamily="2" charset="-122"/>
              </a:rPr>
              <a:t>10100011</a:t>
            </a:r>
            <a:r>
              <a:rPr lang="zh-CN" altLang="en-US" sz="2400" dirty="0">
                <a:latin typeface="华文新魏" pitchFamily="2" charset="-122"/>
              </a:rPr>
              <a:t>，则对应的双极型为（</a:t>
            </a:r>
            <a:r>
              <a:rPr lang="en-US" altLang="zh-CN" sz="2400" dirty="0">
                <a:latin typeface="华文新魏" pitchFamily="2" charset="-122"/>
              </a:rPr>
              <a:t>+1-1+1-1-1-1+1+1</a:t>
            </a:r>
            <a:r>
              <a:rPr lang="zh-CN" altLang="en-US" sz="2400" dirty="0">
                <a:latin typeface="华文新魏" pitchFamily="2" charset="-122"/>
              </a:rPr>
              <a:t>）。</a:t>
            </a:r>
            <a:endParaRPr lang="zh-CN" altLang="en-US" sz="2400" dirty="0"/>
          </a:p>
        </p:txBody>
      </p:sp>
    </p:spTree>
  </p:cSld>
  <p:clrMapOvr>
    <a:masterClrMapping/>
  </p:clrMapOvr>
  <p:transition spd="slow">
    <p:random/>
    <p:sndAc>
      <p:stSnd>
        <p:snd r:embed="rId2" name="camera.wav"/>
      </p:stSnd>
    </p:sndAc>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p:txBody>
          <a:bodyPr/>
          <a:lstStyle/>
          <a:p>
            <a:r>
              <a:rPr lang="zh-CN" altLang="en-US">
                <a:latin typeface="华文新魏" pitchFamily="2" charset="-122"/>
              </a:rPr>
              <a:t>码片序列的特性 </a:t>
            </a:r>
            <a:r>
              <a:rPr lang="zh-CN" altLang="en-US" baseline="-25000">
                <a:latin typeface="华文新魏" pitchFamily="2" charset="-122"/>
              </a:rPr>
              <a:t>之一</a:t>
            </a:r>
          </a:p>
        </p:txBody>
      </p:sp>
      <p:sp>
        <p:nvSpPr>
          <p:cNvPr id="616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645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616454" name="Rectangle 6"/>
          <p:cNvSpPr>
            <a:spLocks noGrp="1" noChangeArrowheads="1"/>
          </p:cNvSpPr>
          <p:nvPr>
            <p:ph type="body" idx="1"/>
          </p:nvPr>
        </p:nvSpPr>
        <p:spPr>
          <a:xfrm>
            <a:off x="827088" y="1700213"/>
            <a:ext cx="7921625" cy="4681537"/>
          </a:xfrm>
          <a:noFill/>
          <a:ln/>
        </p:spPr>
        <p:txBody>
          <a:bodyPr/>
          <a:lstStyle/>
          <a:p>
            <a:pPr marL="0" indent="0">
              <a:lnSpc>
                <a:spcPct val="110000"/>
              </a:lnSpc>
              <a:buFont typeface="Wingdings" pitchFamily="2" charset="2"/>
              <a:buNone/>
            </a:pPr>
            <a:r>
              <a:rPr lang="zh-CN" altLang="en-US" sz="2400" dirty="0"/>
              <a:t>        </a:t>
            </a:r>
            <a:r>
              <a:rPr lang="zh-CN" altLang="en-US" sz="2400" dirty="0">
                <a:solidFill>
                  <a:srgbClr val="FF0000"/>
                </a:solidFill>
              </a:rPr>
              <a:t>每个站分配的码片序列不仅必须各不相同并且还必须互相正交</a:t>
            </a:r>
            <a:r>
              <a:rPr lang="zh-CN" altLang="en-US" sz="2400" dirty="0"/>
              <a:t>（</a:t>
            </a:r>
            <a:r>
              <a:rPr lang="zh-CN" altLang="en-US" sz="2400" dirty="0">
                <a:solidFill>
                  <a:srgbClr val="0000FF"/>
                </a:solidFill>
              </a:rPr>
              <a:t>码片相等的数目与不相等的数目一样多</a:t>
            </a:r>
            <a:r>
              <a:rPr lang="zh-CN" altLang="en-US" sz="2400" dirty="0"/>
              <a:t>，利用</a:t>
            </a:r>
            <a:r>
              <a:rPr lang="en-US" altLang="zh-CN" sz="2400" dirty="0">
                <a:solidFill>
                  <a:srgbClr val="0000FF"/>
                </a:solidFill>
              </a:rPr>
              <a:t>Walsh</a:t>
            </a:r>
            <a:r>
              <a:rPr lang="zh-CN" altLang="en-US" sz="2400" dirty="0">
                <a:solidFill>
                  <a:srgbClr val="0000FF"/>
                </a:solidFill>
              </a:rPr>
              <a:t>码</a:t>
            </a:r>
            <a:r>
              <a:rPr lang="zh-CN" altLang="en-US" sz="2400" dirty="0"/>
              <a:t>可以产生）。令向量</a:t>
            </a:r>
            <a:r>
              <a:rPr lang="en-US" altLang="zh-CN" sz="2400" dirty="0"/>
              <a:t>S</a:t>
            </a:r>
            <a:r>
              <a:rPr lang="zh-CN" altLang="en-US" sz="2400" dirty="0"/>
              <a:t>表示站</a:t>
            </a:r>
            <a:r>
              <a:rPr lang="en-US" altLang="zh-CN" sz="2400" dirty="0"/>
              <a:t>S</a:t>
            </a:r>
            <a:r>
              <a:rPr lang="zh-CN" altLang="en-US" sz="2400" dirty="0"/>
              <a:t>的码片向量，令</a:t>
            </a:r>
            <a:r>
              <a:rPr lang="en-US" altLang="zh-CN" sz="2400" dirty="0"/>
              <a:t>T</a:t>
            </a:r>
            <a:r>
              <a:rPr lang="zh-CN" altLang="en-US" sz="2400" dirty="0"/>
              <a:t>表示其他任何站的码片向量。两个不同站的码片序列正交，就是向量</a:t>
            </a:r>
            <a:r>
              <a:rPr lang="en-US" altLang="zh-CN" sz="2400" dirty="0"/>
              <a:t>S</a:t>
            </a:r>
            <a:r>
              <a:rPr lang="zh-CN" altLang="en-US" sz="2400" dirty="0"/>
              <a:t>和</a:t>
            </a:r>
            <a:r>
              <a:rPr lang="en-US" altLang="zh-CN" sz="2400" dirty="0"/>
              <a:t>T</a:t>
            </a:r>
            <a:r>
              <a:rPr lang="zh-CN" altLang="en-US" sz="2400" dirty="0"/>
              <a:t>的规格化内积都是 </a:t>
            </a:r>
            <a:r>
              <a:rPr lang="en-US" altLang="zh-CN" sz="2400" dirty="0"/>
              <a:t>0</a:t>
            </a:r>
            <a:r>
              <a:rPr lang="zh-CN" altLang="en-US" sz="2400" dirty="0"/>
              <a:t>：</a:t>
            </a:r>
          </a:p>
          <a:p>
            <a:pPr marL="0" indent="0">
              <a:lnSpc>
                <a:spcPct val="110000"/>
              </a:lnSpc>
              <a:buFont typeface="Wingdings" pitchFamily="2" charset="2"/>
              <a:buNone/>
            </a:pPr>
            <a:endParaRPr lang="zh-CN" altLang="en-US" sz="2400" dirty="0"/>
          </a:p>
          <a:p>
            <a:pPr marL="0" indent="0">
              <a:lnSpc>
                <a:spcPct val="110000"/>
              </a:lnSpc>
              <a:buFont typeface="Wingdings" pitchFamily="2" charset="2"/>
              <a:buNone/>
            </a:pPr>
            <a:endParaRPr lang="zh-CN" altLang="en-US" sz="2400" dirty="0"/>
          </a:p>
          <a:p>
            <a:pPr marL="0" indent="0">
              <a:lnSpc>
                <a:spcPct val="110000"/>
              </a:lnSpc>
              <a:buFont typeface="Wingdings" pitchFamily="2" charset="2"/>
              <a:buNone/>
            </a:pPr>
            <a:r>
              <a:rPr lang="zh-CN" altLang="en-US" sz="2400" dirty="0"/>
              <a:t>      则向量</a:t>
            </a:r>
            <a:r>
              <a:rPr lang="en-US" altLang="zh-CN" sz="2400" dirty="0"/>
              <a:t>S</a:t>
            </a:r>
            <a:r>
              <a:rPr lang="zh-CN" altLang="en-US" sz="2400" dirty="0"/>
              <a:t>与各站码片反码的向量的规格化内积也是</a:t>
            </a:r>
            <a:r>
              <a:rPr lang="en-US" altLang="zh-CN" sz="2400" dirty="0"/>
              <a:t>0</a:t>
            </a:r>
            <a:r>
              <a:rPr lang="zh-CN" altLang="en-US" sz="2400" dirty="0"/>
              <a:t>：</a:t>
            </a:r>
          </a:p>
        </p:txBody>
      </p:sp>
      <p:graphicFrame>
        <p:nvGraphicFramePr>
          <p:cNvPr id="616455" name="Object 7"/>
          <p:cNvGraphicFramePr>
            <a:graphicFrameLocks noChangeAspect="1"/>
          </p:cNvGraphicFramePr>
          <p:nvPr>
            <p:extLst>
              <p:ext uri="{D42A27DB-BD31-4B8C-83A1-F6EECF244321}">
                <p14:modId xmlns:p14="http://schemas.microsoft.com/office/powerpoint/2010/main" val="3796968148"/>
              </p:ext>
            </p:extLst>
          </p:nvPr>
        </p:nvGraphicFramePr>
        <p:xfrm>
          <a:off x="1790700" y="3814763"/>
          <a:ext cx="2897188" cy="854075"/>
        </p:xfrm>
        <a:graphic>
          <a:graphicData uri="http://schemas.openxmlformats.org/presentationml/2006/ole">
            <mc:AlternateContent xmlns:mc="http://schemas.openxmlformats.org/markup-compatibility/2006">
              <mc:Choice xmlns:v="urn:schemas-microsoft-com:vml" Requires="v">
                <p:oleObj name="公式" r:id="rId5" imgW="1371600" imgH="406080" progId="Equation.3">
                  <p:embed/>
                </p:oleObj>
              </mc:Choice>
              <mc:Fallback>
                <p:oleObj name="公式" r:id="rId5" imgW="1371600" imgH="406080" progId="Equation.3">
                  <p:embed/>
                  <p:pic>
                    <p:nvPicPr>
                      <p:cNvPr id="0" name="Object 7"/>
                      <p:cNvPicPr>
                        <a:picLocks noChangeAspect="1" noChangeArrowheads="1"/>
                      </p:cNvPicPr>
                      <p:nvPr/>
                    </p:nvPicPr>
                    <p:blipFill>
                      <a:blip r:embed="rId6"/>
                      <a:srcRect/>
                      <a:stretch>
                        <a:fillRect/>
                      </a:stretch>
                    </p:blipFill>
                    <p:spPr bwMode="auto">
                      <a:xfrm>
                        <a:off x="1790700" y="3814763"/>
                        <a:ext cx="2897188" cy="854075"/>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graphicFrame>
        <p:nvGraphicFramePr>
          <p:cNvPr id="616456" name="Object 8"/>
          <p:cNvGraphicFramePr>
            <a:graphicFrameLocks noChangeAspect="1"/>
          </p:cNvGraphicFramePr>
          <p:nvPr>
            <p:extLst>
              <p:ext uri="{D42A27DB-BD31-4B8C-83A1-F6EECF244321}">
                <p14:modId xmlns:p14="http://schemas.microsoft.com/office/powerpoint/2010/main" val="2152226239"/>
              </p:ext>
            </p:extLst>
          </p:nvPr>
        </p:nvGraphicFramePr>
        <p:xfrm>
          <a:off x="2932113" y="5229225"/>
          <a:ext cx="3065462" cy="949325"/>
        </p:xfrm>
        <a:graphic>
          <a:graphicData uri="http://schemas.openxmlformats.org/presentationml/2006/ole">
            <mc:AlternateContent xmlns:mc="http://schemas.openxmlformats.org/markup-compatibility/2006">
              <mc:Choice xmlns:v="urn:schemas-microsoft-com:vml" Requires="v">
                <p:oleObj name="公式" r:id="rId7" imgW="1384200" imgH="431640" progId="Equation.3">
                  <p:embed/>
                </p:oleObj>
              </mc:Choice>
              <mc:Fallback>
                <p:oleObj name="公式" r:id="rId7" imgW="1384200" imgH="431640" progId="Equation.3">
                  <p:embed/>
                  <p:pic>
                    <p:nvPicPr>
                      <p:cNvPr id="0" name="Object 8"/>
                      <p:cNvPicPr>
                        <a:picLocks noChangeAspect="1" noChangeArrowheads="1"/>
                      </p:cNvPicPr>
                      <p:nvPr/>
                    </p:nvPicPr>
                    <p:blipFill>
                      <a:blip r:embed="rId8"/>
                      <a:srcRect/>
                      <a:stretch>
                        <a:fillRect/>
                      </a:stretch>
                    </p:blipFill>
                    <p:spPr bwMode="auto">
                      <a:xfrm>
                        <a:off x="2932113" y="5229225"/>
                        <a:ext cx="3065462" cy="949325"/>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val="69551044"/>
              </p:ext>
            </p:extLst>
          </p:nvPr>
        </p:nvGraphicFramePr>
        <p:xfrm>
          <a:off x="5202238" y="3814763"/>
          <a:ext cx="2949575" cy="866775"/>
        </p:xfrm>
        <a:graphic>
          <a:graphicData uri="http://schemas.openxmlformats.org/presentationml/2006/ole">
            <mc:AlternateContent xmlns:mc="http://schemas.openxmlformats.org/markup-compatibility/2006">
              <mc:Choice xmlns:v="urn:schemas-microsoft-com:vml" Requires="v">
                <p:oleObj name="公式" r:id="rId9" imgW="1371600" imgH="406080" progId="Equation.3">
                  <p:embed/>
                </p:oleObj>
              </mc:Choice>
              <mc:Fallback>
                <p:oleObj name="公式" r:id="rId9" imgW="1371600" imgH="406080" progId="Equation.3">
                  <p:embed/>
                  <p:pic>
                    <p:nvPicPr>
                      <p:cNvPr id="0" name=""/>
                      <p:cNvPicPr>
                        <a:picLocks noChangeAspect="1" noChangeArrowheads="1"/>
                      </p:cNvPicPr>
                      <p:nvPr/>
                    </p:nvPicPr>
                    <p:blipFill>
                      <a:blip r:embed="rId10"/>
                      <a:srcRect/>
                      <a:stretch>
                        <a:fillRect/>
                      </a:stretch>
                    </p:blipFill>
                    <p:spPr bwMode="auto">
                      <a:xfrm>
                        <a:off x="5202238" y="3814763"/>
                        <a:ext cx="2949575" cy="866775"/>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transition spd="slow">
    <p:random/>
    <p:sndAc>
      <p:stSnd>
        <p:snd r:embed="rId2" name="camera.wav"/>
      </p:stSnd>
    </p:sndAc>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p:txBody>
          <a:bodyPr/>
          <a:lstStyle/>
          <a:p>
            <a:r>
              <a:rPr lang="zh-CN" altLang="en-US">
                <a:latin typeface="华文新魏" pitchFamily="2" charset="-122"/>
              </a:rPr>
              <a:t>码片序列的特性 </a:t>
            </a:r>
            <a:r>
              <a:rPr lang="zh-CN" altLang="en-US" baseline="-25000">
                <a:latin typeface="华文新魏" pitchFamily="2" charset="-122"/>
              </a:rPr>
              <a:t>之二</a:t>
            </a:r>
          </a:p>
        </p:txBody>
      </p:sp>
      <p:sp>
        <p:nvSpPr>
          <p:cNvPr id="617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74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617478" name="Rectangle 6"/>
          <p:cNvSpPr>
            <a:spLocks noGrp="1" noChangeArrowheads="1"/>
          </p:cNvSpPr>
          <p:nvPr>
            <p:ph type="body" sz="half" idx="1"/>
          </p:nvPr>
        </p:nvSpPr>
        <p:spPr>
          <a:xfrm>
            <a:off x="827088" y="1700213"/>
            <a:ext cx="7921625" cy="4395787"/>
          </a:xfrm>
          <a:noFill/>
          <a:ln/>
        </p:spPr>
        <p:txBody>
          <a:bodyPr/>
          <a:lstStyle/>
          <a:p>
            <a:pPr>
              <a:lnSpc>
                <a:spcPct val="120000"/>
              </a:lnSpc>
            </a:pPr>
            <a:r>
              <a:rPr lang="zh-CN" altLang="en-US" sz="2800"/>
              <a:t>任何一个码片向量和该码片向量自己的规格化内积都是</a:t>
            </a:r>
            <a:r>
              <a:rPr lang="en-US" altLang="zh-CN" sz="2800"/>
              <a:t>1 </a:t>
            </a:r>
            <a:r>
              <a:rPr lang="zh-CN" altLang="en-US" sz="2800"/>
              <a:t>：</a:t>
            </a:r>
          </a:p>
          <a:p>
            <a:pPr>
              <a:lnSpc>
                <a:spcPct val="120000"/>
              </a:lnSpc>
            </a:pPr>
            <a:endParaRPr lang="zh-CN" altLang="en-US" sz="2800"/>
          </a:p>
          <a:p>
            <a:pPr>
              <a:lnSpc>
                <a:spcPct val="120000"/>
              </a:lnSpc>
            </a:pPr>
            <a:endParaRPr lang="zh-CN" altLang="en-US" sz="2800"/>
          </a:p>
          <a:p>
            <a:pPr>
              <a:lnSpc>
                <a:spcPct val="120000"/>
              </a:lnSpc>
            </a:pPr>
            <a:r>
              <a:rPr lang="zh-CN" altLang="en-US" sz="2800"/>
              <a:t>任何一个码片向量和该码片反码的向量的规格化内积值是 </a:t>
            </a:r>
            <a:r>
              <a:rPr lang="en-US" altLang="zh-CN" sz="2800"/>
              <a:t>–1</a:t>
            </a:r>
            <a:r>
              <a:rPr lang="zh-CN" altLang="en-US" sz="2800"/>
              <a:t>：</a:t>
            </a:r>
          </a:p>
        </p:txBody>
      </p:sp>
      <p:graphicFrame>
        <p:nvGraphicFramePr>
          <p:cNvPr id="617479" name="Object 7"/>
          <p:cNvGraphicFramePr>
            <a:graphicFrameLocks noChangeAspect="1"/>
          </p:cNvGraphicFramePr>
          <p:nvPr/>
        </p:nvGraphicFramePr>
        <p:xfrm>
          <a:off x="2195513" y="2997200"/>
          <a:ext cx="5422900" cy="869950"/>
        </p:xfrm>
        <a:graphic>
          <a:graphicData uri="http://schemas.openxmlformats.org/presentationml/2006/ole">
            <mc:AlternateContent xmlns:mc="http://schemas.openxmlformats.org/markup-compatibility/2006">
              <mc:Choice xmlns:v="urn:schemas-microsoft-com:vml" Requires="v">
                <p:oleObj name="公式" r:id="rId5" imgW="2705040" imgH="431640" progId="Equation.3">
                  <p:embed/>
                </p:oleObj>
              </mc:Choice>
              <mc:Fallback>
                <p:oleObj name="公式" r:id="rId5" imgW="2705040" imgH="43164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2997200"/>
                        <a:ext cx="5422900" cy="869950"/>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graphicFrame>
        <p:nvGraphicFramePr>
          <p:cNvPr id="617480" name="Object 8"/>
          <p:cNvGraphicFramePr>
            <a:graphicFrameLocks noChangeAspect="1"/>
          </p:cNvGraphicFramePr>
          <p:nvPr/>
        </p:nvGraphicFramePr>
        <p:xfrm>
          <a:off x="1908175" y="5229225"/>
          <a:ext cx="6062663" cy="869950"/>
        </p:xfrm>
        <a:graphic>
          <a:graphicData uri="http://schemas.openxmlformats.org/presentationml/2006/ole">
            <mc:AlternateContent xmlns:mc="http://schemas.openxmlformats.org/markup-compatibility/2006">
              <mc:Choice xmlns:v="urn:schemas-microsoft-com:vml" Requires="v">
                <p:oleObj name="公式" r:id="rId7" imgW="3022560" imgH="431640" progId="Equation.3">
                  <p:embed/>
                </p:oleObj>
              </mc:Choice>
              <mc:Fallback>
                <p:oleObj name="公式" r:id="rId7" imgW="3022560" imgH="43164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8175" y="5229225"/>
                        <a:ext cx="6062663" cy="869950"/>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transition spd="slow">
    <p:random/>
    <p:sndAc>
      <p:stSnd>
        <p:snd r:embed="rId2" name="camera.wav"/>
      </p:stSnd>
    </p:sndAc>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p:cNvSpPr>
            <a:spLocks noGrp="1" noChangeArrowheads="1"/>
          </p:cNvSpPr>
          <p:nvPr>
            <p:ph type="title"/>
          </p:nvPr>
        </p:nvSpPr>
        <p:spPr/>
        <p:txBody>
          <a:bodyPr/>
          <a:lstStyle/>
          <a:p>
            <a:r>
              <a:rPr lang="zh-CN" altLang="en-US">
                <a:latin typeface="华文新魏" pitchFamily="2" charset="-122"/>
              </a:rPr>
              <a:t>工作原理 </a:t>
            </a:r>
            <a:r>
              <a:rPr lang="zh-CN" altLang="en-US" baseline="-25000">
                <a:latin typeface="华文新魏" pitchFamily="2" charset="-122"/>
              </a:rPr>
              <a:t>发送端</a:t>
            </a:r>
          </a:p>
        </p:txBody>
      </p:sp>
      <p:sp>
        <p:nvSpPr>
          <p:cNvPr id="6184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850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
        <p:nvSpPr>
          <p:cNvPr id="618501" name="Rectangle 5"/>
          <p:cNvSpPr>
            <a:spLocks noGrp="1" noChangeArrowheads="1"/>
          </p:cNvSpPr>
          <p:nvPr>
            <p:ph type="body" idx="1"/>
          </p:nvPr>
        </p:nvSpPr>
        <p:spPr/>
        <p:txBody>
          <a:bodyPr/>
          <a:lstStyle/>
          <a:p>
            <a:r>
              <a:rPr lang="zh-CN" altLang="en-US" sz="2800" dirty="0">
                <a:solidFill>
                  <a:srgbClr val="FC0404"/>
                </a:solidFill>
                <a:latin typeface="华文新魏" pitchFamily="2" charset="-122"/>
              </a:rPr>
              <a:t>前提</a:t>
            </a:r>
          </a:p>
          <a:p>
            <a:pPr lvl="1"/>
            <a:r>
              <a:rPr lang="zh-CN" altLang="en-US" sz="2400" dirty="0">
                <a:latin typeface="华文新魏" pitchFamily="2" charset="-122"/>
              </a:rPr>
              <a:t>所有站点在时间上都是同步的，即：所有的码片序列都是从同一时刻开始；</a:t>
            </a:r>
          </a:p>
          <a:p>
            <a:pPr lvl="1"/>
            <a:r>
              <a:rPr lang="zh-CN" altLang="en-US" sz="2400" dirty="0">
                <a:latin typeface="华文新魏" pitchFamily="2" charset="-122"/>
              </a:rPr>
              <a:t>所有站点的码片序列都是两两正交（</a:t>
            </a:r>
            <a:r>
              <a:rPr lang="zh-CN" altLang="en-US" sz="2400" dirty="0">
                <a:solidFill>
                  <a:srgbClr val="0000FF"/>
                </a:solidFill>
                <a:latin typeface="华文新魏" pitchFamily="2" charset="-122"/>
              </a:rPr>
              <a:t>极其关键</a:t>
            </a:r>
            <a:r>
              <a:rPr lang="zh-CN" altLang="en-US" sz="2400" dirty="0">
                <a:latin typeface="华文新魏" pitchFamily="2" charset="-122"/>
              </a:rPr>
              <a:t>）。</a:t>
            </a:r>
          </a:p>
          <a:p>
            <a:r>
              <a:rPr lang="zh-CN" altLang="en-US" sz="2800" dirty="0">
                <a:solidFill>
                  <a:srgbClr val="FC0404"/>
                </a:solidFill>
                <a:latin typeface="华文新魏" pitchFamily="2" charset="-122"/>
              </a:rPr>
              <a:t>发送</a:t>
            </a:r>
          </a:p>
          <a:p>
            <a:pPr lvl="1"/>
            <a:r>
              <a:rPr lang="zh-CN" altLang="en-US" sz="2400" dirty="0">
                <a:solidFill>
                  <a:srgbClr val="0000FF"/>
                </a:solidFill>
                <a:latin typeface="华文新魏" pitchFamily="2" charset="-122"/>
              </a:rPr>
              <a:t>单个站点</a:t>
            </a:r>
          </a:p>
          <a:p>
            <a:pPr lvl="1">
              <a:buFont typeface="Wingdings" pitchFamily="2" charset="2"/>
              <a:buNone/>
            </a:pPr>
            <a:r>
              <a:rPr lang="zh-CN" altLang="en-US" sz="2400" dirty="0">
                <a:latin typeface="华文新魏" pitchFamily="2" charset="-122"/>
              </a:rPr>
              <a:t>            发送码片序列表示发送</a:t>
            </a:r>
            <a:r>
              <a:rPr lang="zh-CN" altLang="en-US" sz="2400" dirty="0">
                <a:latin typeface="Arial"/>
              </a:rPr>
              <a:t>“</a:t>
            </a:r>
            <a:r>
              <a:rPr lang="en-US" altLang="zh-CN" sz="2400" dirty="0">
                <a:latin typeface="华文新魏" pitchFamily="2" charset="-122"/>
              </a:rPr>
              <a:t>1</a:t>
            </a:r>
            <a:r>
              <a:rPr lang="zh-CN" altLang="en-US" sz="2400" dirty="0">
                <a:latin typeface="华文新魏" pitchFamily="2" charset="-122"/>
              </a:rPr>
              <a:t>”，发送码片序列的反码表示发送</a:t>
            </a:r>
            <a:r>
              <a:rPr lang="zh-CN" altLang="en-US" sz="2400" dirty="0">
                <a:latin typeface="Arial"/>
              </a:rPr>
              <a:t>“</a:t>
            </a:r>
            <a:r>
              <a:rPr lang="en-US" altLang="zh-CN" sz="2400" dirty="0">
                <a:latin typeface="华文新魏" pitchFamily="2" charset="-122"/>
              </a:rPr>
              <a:t>0</a:t>
            </a:r>
            <a:r>
              <a:rPr lang="zh-CN" altLang="en-US" sz="2400" dirty="0">
                <a:latin typeface="华文新魏" pitchFamily="2" charset="-122"/>
              </a:rPr>
              <a:t>”。</a:t>
            </a:r>
          </a:p>
          <a:p>
            <a:pPr lvl="1"/>
            <a:r>
              <a:rPr lang="zh-CN" altLang="en-US" sz="2400" dirty="0">
                <a:solidFill>
                  <a:srgbClr val="0000FF"/>
                </a:solidFill>
                <a:latin typeface="华文新魏" pitchFamily="2" charset="-122"/>
              </a:rPr>
              <a:t>多个站点</a:t>
            </a:r>
          </a:p>
          <a:p>
            <a:pPr lvl="1">
              <a:buFont typeface="Wingdings" pitchFamily="2" charset="2"/>
              <a:buNone/>
            </a:pPr>
            <a:r>
              <a:rPr lang="zh-CN" altLang="en-US" sz="2400" dirty="0">
                <a:latin typeface="华文新魏" pitchFamily="2" charset="-122"/>
              </a:rPr>
              <a:t>    各个站点的双极型信号线性相加。</a:t>
            </a:r>
            <a:endParaRPr lang="zh-CN" altLang="en-US" sz="2400" dirty="0"/>
          </a:p>
        </p:txBody>
      </p:sp>
    </p:spTree>
  </p:cSld>
  <p:clrMapOvr>
    <a:masterClrMapping/>
  </p:clrMapOvr>
  <p:transition spd="slow">
    <p:random/>
    <p:sndAc>
      <p:stSnd>
        <p:snd r:embed="rId2" name="camera.wav"/>
      </p:stSnd>
    </p:sndAc>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ChangeArrowheads="1"/>
          </p:cNvSpPr>
          <p:nvPr>
            <p:ph type="title"/>
          </p:nvPr>
        </p:nvSpPr>
        <p:spPr/>
        <p:txBody>
          <a:bodyPr/>
          <a:lstStyle/>
          <a:p>
            <a:r>
              <a:rPr lang="zh-CN" altLang="en-US">
                <a:latin typeface="华文新魏" pitchFamily="2" charset="-122"/>
              </a:rPr>
              <a:t>举  例</a:t>
            </a:r>
          </a:p>
        </p:txBody>
      </p:sp>
      <p:sp>
        <p:nvSpPr>
          <p:cNvPr id="6195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1952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pic>
        <p:nvPicPr>
          <p:cNvPr id="619528" name="Picture 8" descr="2-45"/>
          <p:cNvPicPr>
            <a:picLocks noChangeAspect="1" noChangeArrowheads="1"/>
          </p:cNvPicPr>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b="33070"/>
          <a:stretch>
            <a:fillRect/>
          </a:stretch>
        </p:blipFill>
        <p:spPr bwMode="auto">
          <a:xfrm>
            <a:off x="1187450" y="1700213"/>
            <a:ext cx="7058025" cy="47259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p:cNvSpPr>
            <a:spLocks noGrp="1" noChangeArrowheads="1"/>
          </p:cNvSpPr>
          <p:nvPr>
            <p:ph type="title"/>
          </p:nvPr>
        </p:nvSpPr>
        <p:spPr/>
        <p:txBody>
          <a:bodyPr/>
          <a:lstStyle/>
          <a:p>
            <a:r>
              <a:rPr lang="zh-CN" altLang="en-US">
                <a:latin typeface="华文新魏" pitchFamily="2" charset="-122"/>
              </a:rPr>
              <a:t>工作原理 </a:t>
            </a:r>
            <a:r>
              <a:rPr lang="zh-CN" altLang="en-US" baseline="-25000">
                <a:latin typeface="华文新魏" pitchFamily="2" charset="-122"/>
              </a:rPr>
              <a:t>接收端</a:t>
            </a:r>
          </a:p>
        </p:txBody>
      </p:sp>
      <p:sp>
        <p:nvSpPr>
          <p:cNvPr id="6287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多路复用技术</a:t>
            </a:r>
            <a:endParaRPr lang="en-US" altLang="zh-CN" sz="1200" dirty="0">
              <a:ea typeface="幼圆" pitchFamily="49" charset="-122"/>
            </a:endParaRPr>
          </a:p>
        </p:txBody>
      </p:sp>
      <p:sp>
        <p:nvSpPr>
          <p:cNvPr id="62874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
        <p:nvSpPr>
          <p:cNvPr id="628741" name="Rectangle 5"/>
          <p:cNvSpPr>
            <a:spLocks noGrp="1" noChangeArrowheads="1"/>
          </p:cNvSpPr>
          <p:nvPr>
            <p:ph type="body" idx="1"/>
          </p:nvPr>
        </p:nvSpPr>
        <p:spPr/>
        <p:txBody>
          <a:bodyPr/>
          <a:lstStyle/>
          <a:p>
            <a:pPr>
              <a:lnSpc>
                <a:spcPct val="130000"/>
              </a:lnSpc>
            </a:pPr>
            <a:r>
              <a:rPr lang="zh-CN" altLang="en-US" sz="2400" dirty="0">
                <a:solidFill>
                  <a:srgbClr val="FC0404"/>
                </a:solidFill>
                <a:latin typeface="华文新魏" pitchFamily="2" charset="-122"/>
              </a:rPr>
              <a:t>前提</a:t>
            </a:r>
          </a:p>
          <a:p>
            <a:pPr>
              <a:lnSpc>
                <a:spcPct val="130000"/>
              </a:lnSpc>
              <a:buFont typeface="Wingdings" pitchFamily="2" charset="2"/>
              <a:buNone/>
            </a:pPr>
            <a:r>
              <a:rPr lang="zh-CN" altLang="en-US" sz="2400" dirty="0">
                <a:latin typeface="华文新魏" pitchFamily="2" charset="-122"/>
              </a:rPr>
              <a:t>             接收方必须知道发送方的码片序列，才能从信号中还原出单个站点的比特流。</a:t>
            </a:r>
          </a:p>
          <a:p>
            <a:pPr>
              <a:lnSpc>
                <a:spcPct val="130000"/>
              </a:lnSpc>
            </a:pPr>
            <a:r>
              <a:rPr lang="zh-CN" altLang="en-US" sz="2400" dirty="0">
                <a:solidFill>
                  <a:srgbClr val="FC0404"/>
                </a:solidFill>
                <a:latin typeface="华文新魏" pitchFamily="2" charset="-122"/>
              </a:rPr>
              <a:t>方法</a:t>
            </a:r>
          </a:p>
          <a:p>
            <a:pPr>
              <a:lnSpc>
                <a:spcPct val="130000"/>
              </a:lnSpc>
              <a:buFont typeface="Wingdings" pitchFamily="2" charset="2"/>
              <a:buNone/>
            </a:pPr>
            <a:r>
              <a:rPr lang="zh-CN" altLang="en-US" sz="2400" dirty="0">
                <a:latin typeface="华文新魏" pitchFamily="2" charset="-122"/>
              </a:rPr>
              <a:t>             计算收到的码片序列（所有站点发送的线性和）和欲还原站点的码片序列的规格化内积，结果就是（</a:t>
            </a:r>
            <a:r>
              <a:rPr lang="zh-CN" altLang="en-US" sz="2400" dirty="0">
                <a:solidFill>
                  <a:srgbClr val="0000FF"/>
                </a:solidFill>
                <a:latin typeface="华文新魏" pitchFamily="2" charset="-122"/>
              </a:rPr>
              <a:t>“</a:t>
            </a:r>
            <a:r>
              <a:rPr lang="en-US" altLang="zh-CN" sz="2400" dirty="0">
                <a:solidFill>
                  <a:srgbClr val="0000FF"/>
                </a:solidFill>
                <a:latin typeface="华文新魏" pitchFamily="2" charset="-122"/>
              </a:rPr>
              <a:t>+1</a:t>
            </a:r>
            <a:r>
              <a:rPr lang="zh-CN" altLang="en-US" sz="2400" dirty="0">
                <a:solidFill>
                  <a:srgbClr val="0000FF"/>
                </a:solidFill>
                <a:latin typeface="华文新魏" pitchFamily="2" charset="-122"/>
              </a:rPr>
              <a:t>”表示“</a:t>
            </a:r>
            <a:r>
              <a:rPr lang="en-US" altLang="zh-CN" sz="2400" dirty="0">
                <a:solidFill>
                  <a:srgbClr val="0000FF"/>
                </a:solidFill>
                <a:latin typeface="华文新魏" pitchFamily="2" charset="-122"/>
              </a:rPr>
              <a:t>1</a:t>
            </a:r>
            <a:r>
              <a:rPr lang="zh-CN" altLang="en-US" sz="2400" dirty="0">
                <a:solidFill>
                  <a:srgbClr val="0000FF"/>
                </a:solidFill>
                <a:latin typeface="华文新魏" pitchFamily="2" charset="-122"/>
              </a:rPr>
              <a:t>”，“</a:t>
            </a:r>
            <a:r>
              <a:rPr lang="en-US" altLang="zh-CN" sz="2400" dirty="0">
                <a:solidFill>
                  <a:srgbClr val="0000FF"/>
                </a:solidFill>
                <a:latin typeface="华文新魏" pitchFamily="2" charset="-122"/>
              </a:rPr>
              <a:t>-1</a:t>
            </a:r>
            <a:r>
              <a:rPr lang="zh-CN" altLang="en-US" sz="2400" dirty="0">
                <a:solidFill>
                  <a:srgbClr val="0000FF"/>
                </a:solidFill>
                <a:latin typeface="华文新魏" pitchFamily="2" charset="-122"/>
              </a:rPr>
              <a:t>”表示“</a:t>
            </a:r>
            <a:r>
              <a:rPr lang="en-US" altLang="zh-CN" sz="2400" dirty="0">
                <a:solidFill>
                  <a:srgbClr val="0000FF"/>
                </a:solidFill>
                <a:latin typeface="华文新魏" pitchFamily="2" charset="-122"/>
              </a:rPr>
              <a:t>0</a:t>
            </a:r>
            <a:r>
              <a:rPr lang="zh-CN" altLang="en-US" sz="2400" dirty="0">
                <a:solidFill>
                  <a:srgbClr val="0000FF"/>
                </a:solidFill>
                <a:latin typeface="华文新魏" pitchFamily="2" charset="-122"/>
              </a:rPr>
              <a:t>”，“</a:t>
            </a:r>
            <a:r>
              <a:rPr lang="en-US" altLang="zh-CN" sz="2400" dirty="0">
                <a:solidFill>
                  <a:srgbClr val="0000FF"/>
                </a:solidFill>
                <a:latin typeface="华文新魏" pitchFamily="2" charset="-122"/>
              </a:rPr>
              <a:t>0</a:t>
            </a:r>
            <a:r>
              <a:rPr lang="zh-CN" altLang="en-US" sz="2400" dirty="0">
                <a:solidFill>
                  <a:srgbClr val="0000FF"/>
                </a:solidFill>
                <a:latin typeface="华文新魏" pitchFamily="2" charset="-122"/>
              </a:rPr>
              <a:t>”表示“无”</a:t>
            </a:r>
            <a:r>
              <a:rPr lang="zh-CN" altLang="en-US" sz="2400" dirty="0">
                <a:latin typeface="华文新魏" pitchFamily="2" charset="-122"/>
              </a:rPr>
              <a:t>）。</a:t>
            </a:r>
            <a:endParaRPr lang="zh-CN" altLang="en-US" sz="2400" dirty="0"/>
          </a:p>
        </p:txBody>
      </p:sp>
    </p:spTree>
  </p:cSld>
  <p:clrMapOvr>
    <a:masterClrMapping/>
  </p:clrMapOvr>
  <p:transition spd="slow">
    <p:random/>
    <p:sndAc>
      <p:stSnd>
        <p:snd r:embed="rId2" name="camera.wav"/>
      </p:stSnd>
    </p:sndAc>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Grp="1" noChangeArrowheads="1"/>
          </p:cNvSpPr>
          <p:nvPr>
            <p:ph type="title"/>
          </p:nvPr>
        </p:nvSpPr>
        <p:spPr/>
        <p:txBody>
          <a:bodyPr/>
          <a:lstStyle/>
          <a:p>
            <a:r>
              <a:rPr lang="zh-CN" altLang="en-US">
                <a:latin typeface="华文新魏" pitchFamily="2" charset="-122"/>
              </a:rPr>
              <a:t>举  例</a:t>
            </a:r>
          </a:p>
        </p:txBody>
      </p:sp>
      <p:sp>
        <p:nvSpPr>
          <p:cNvPr id="629765" name="Rectangle 5"/>
          <p:cNvSpPr>
            <a:spLocks noGrp="1" noChangeArrowheads="1"/>
          </p:cNvSpPr>
          <p:nvPr>
            <p:ph type="body" sz="half" idx="1"/>
          </p:nvPr>
        </p:nvSpPr>
        <p:spPr>
          <a:xfrm>
            <a:off x="5724525" y="1844675"/>
            <a:ext cx="3109913" cy="4319588"/>
          </a:xfrm>
          <a:solidFill>
            <a:srgbClr val="CC99FF"/>
          </a:solidFill>
          <a:ln w="28575">
            <a:solidFill>
              <a:schemeClr val="tx1"/>
            </a:solidFill>
            <a:miter lim="800000"/>
            <a:headEnd/>
            <a:tailEnd/>
          </a:ln>
          <a:effectLst>
            <a:outerShdw dist="107763" dir="2700000" algn="ctr" rotWithShape="0">
              <a:schemeClr val="bg2">
                <a:alpha val="50000"/>
              </a:schemeClr>
            </a:outerShdw>
          </a:effectLst>
        </p:spPr>
        <p:txBody>
          <a:bodyPr/>
          <a:lstStyle/>
          <a:p>
            <a:pPr marL="269875" indent="-269875">
              <a:lnSpc>
                <a:spcPct val="130000"/>
              </a:lnSpc>
              <a:buFont typeface="Wingdings" pitchFamily="2" charset="2"/>
              <a:buNone/>
            </a:pPr>
            <a:r>
              <a:rPr lang="zh-CN" altLang="en-US" sz="1800">
                <a:latin typeface="华文新魏" pitchFamily="2" charset="-122"/>
              </a:rPr>
              <a:t>            左图（</a:t>
            </a:r>
            <a:r>
              <a:rPr lang="en-US" altLang="zh-CN" sz="1800">
                <a:latin typeface="华文新魏" pitchFamily="2" charset="-122"/>
              </a:rPr>
              <a:t>c</a:t>
            </a:r>
            <a:r>
              <a:rPr lang="zh-CN" altLang="en-US" sz="1800">
                <a:latin typeface="华文新魏" pitchFamily="2" charset="-122"/>
              </a:rPr>
              <a:t>）的第</a:t>
            </a:r>
            <a:r>
              <a:rPr lang="en-US" altLang="zh-CN" sz="1800">
                <a:latin typeface="华文新魏" pitchFamily="2" charset="-122"/>
              </a:rPr>
              <a:t>4</a:t>
            </a:r>
            <a:r>
              <a:rPr lang="zh-CN" altLang="en-US" sz="1800">
                <a:latin typeface="华文新魏" pitchFamily="2" charset="-122"/>
              </a:rPr>
              <a:t>个例子（</a:t>
            </a:r>
            <a:r>
              <a:rPr lang="en-US" altLang="zh-CN" sz="1800">
                <a:latin typeface="华文新魏" pitchFamily="2" charset="-122"/>
              </a:rPr>
              <a:t>A</a:t>
            </a:r>
            <a:r>
              <a:rPr lang="zh-CN" altLang="en-US" sz="1800">
                <a:latin typeface="华文新魏" pitchFamily="2" charset="-122"/>
              </a:rPr>
              <a:t>、</a:t>
            </a:r>
            <a:r>
              <a:rPr lang="en-US" altLang="zh-CN" sz="1800">
                <a:latin typeface="华文新魏" pitchFamily="2" charset="-122"/>
              </a:rPr>
              <a:t>C</a:t>
            </a:r>
            <a:r>
              <a:rPr lang="zh-CN" altLang="en-US" sz="1800">
                <a:latin typeface="华文新魏" pitchFamily="2" charset="-122"/>
              </a:rPr>
              <a:t>发送</a:t>
            </a:r>
            <a:r>
              <a:rPr lang="zh-CN" altLang="en-US" sz="1800">
                <a:latin typeface="Arial"/>
              </a:rPr>
              <a:t>“</a:t>
            </a:r>
            <a:r>
              <a:rPr lang="en-US" altLang="zh-CN" sz="1800">
                <a:latin typeface="华文新魏" pitchFamily="2" charset="-122"/>
              </a:rPr>
              <a:t>1</a:t>
            </a:r>
            <a:r>
              <a:rPr lang="en-US" altLang="zh-CN" sz="1800">
                <a:latin typeface="Arial"/>
              </a:rPr>
              <a:t>”</a:t>
            </a:r>
            <a:r>
              <a:rPr lang="zh-CN" altLang="en-US" sz="1800">
                <a:latin typeface="华文新魏" pitchFamily="2" charset="-122"/>
              </a:rPr>
              <a:t>，</a:t>
            </a:r>
            <a:r>
              <a:rPr lang="en-US" altLang="zh-CN" sz="1800">
                <a:latin typeface="华文新魏" pitchFamily="2" charset="-122"/>
              </a:rPr>
              <a:t>B</a:t>
            </a:r>
            <a:r>
              <a:rPr lang="zh-CN" altLang="en-US" sz="1800">
                <a:latin typeface="华文新魏" pitchFamily="2" charset="-122"/>
              </a:rPr>
              <a:t>发送</a:t>
            </a:r>
            <a:r>
              <a:rPr lang="zh-CN" altLang="en-US" sz="1800">
                <a:latin typeface="Arial"/>
              </a:rPr>
              <a:t>“</a:t>
            </a:r>
            <a:r>
              <a:rPr lang="en-US" altLang="zh-CN" sz="1800">
                <a:latin typeface="华文新魏" pitchFamily="2" charset="-122"/>
              </a:rPr>
              <a:t>0</a:t>
            </a:r>
            <a:r>
              <a:rPr lang="en-US" altLang="zh-CN" sz="1800">
                <a:latin typeface="Arial"/>
              </a:rPr>
              <a:t>”</a:t>
            </a:r>
            <a:r>
              <a:rPr lang="zh-CN" altLang="en-US" sz="1800">
                <a:latin typeface="华文新魏" pitchFamily="2" charset="-122"/>
              </a:rPr>
              <a:t> ）：</a:t>
            </a:r>
          </a:p>
          <a:p>
            <a:pPr marL="269875" indent="-269875">
              <a:lnSpc>
                <a:spcPct val="130000"/>
              </a:lnSpc>
            </a:pPr>
            <a:r>
              <a:rPr lang="zh-CN" altLang="en-US" sz="1800">
                <a:solidFill>
                  <a:srgbClr val="0000FF"/>
                </a:solidFill>
                <a:latin typeface="华文新魏" pitchFamily="2" charset="-122"/>
              </a:rPr>
              <a:t>发送时：</a:t>
            </a:r>
          </a:p>
          <a:p>
            <a:pPr marL="269875" indent="-269875">
              <a:lnSpc>
                <a:spcPct val="130000"/>
              </a:lnSpc>
            </a:pPr>
            <a:endParaRPr lang="zh-CN" altLang="en-US" sz="1800">
              <a:solidFill>
                <a:srgbClr val="0000FF"/>
              </a:solidFill>
              <a:latin typeface="华文新魏" pitchFamily="2" charset="-122"/>
            </a:endParaRPr>
          </a:p>
          <a:p>
            <a:pPr marL="269875" indent="-269875">
              <a:lnSpc>
                <a:spcPct val="130000"/>
              </a:lnSpc>
            </a:pPr>
            <a:endParaRPr lang="zh-CN" altLang="en-US" sz="1800">
              <a:latin typeface="华文新魏" pitchFamily="2" charset="-122"/>
            </a:endParaRPr>
          </a:p>
          <a:p>
            <a:pPr marL="269875" indent="-269875">
              <a:lnSpc>
                <a:spcPct val="130000"/>
              </a:lnSpc>
            </a:pPr>
            <a:r>
              <a:rPr lang="zh-CN" altLang="en-US" sz="1800">
                <a:solidFill>
                  <a:srgbClr val="0000FF"/>
                </a:solidFill>
                <a:latin typeface="华文新魏" pitchFamily="2" charset="-122"/>
              </a:rPr>
              <a:t>接收时：</a:t>
            </a:r>
            <a:endParaRPr lang="zh-CN" altLang="en-US" sz="1800">
              <a:solidFill>
                <a:srgbClr val="0000FF"/>
              </a:solidFill>
            </a:endParaRPr>
          </a:p>
        </p:txBody>
      </p:sp>
      <p:graphicFrame>
        <p:nvGraphicFramePr>
          <p:cNvPr id="629767" name="Object 7"/>
          <p:cNvGraphicFramePr>
            <a:graphicFrameLocks noGrp="1" noChangeAspect="1"/>
          </p:cNvGraphicFramePr>
          <p:nvPr>
            <p:ph sz="quarter" idx="2"/>
          </p:nvPr>
        </p:nvGraphicFramePr>
        <p:xfrm>
          <a:off x="6156325" y="3644900"/>
          <a:ext cx="1584325" cy="396875"/>
        </p:xfrm>
        <a:graphic>
          <a:graphicData uri="http://schemas.openxmlformats.org/presentationml/2006/ole">
            <mc:AlternateContent xmlns:mc="http://schemas.openxmlformats.org/markup-compatibility/2006">
              <mc:Choice xmlns:v="urn:schemas-microsoft-com:vml" Requires="v">
                <p:oleObj name="公式" r:id="rId3" imgW="965200" imgH="241300" progId="Equation.3">
                  <p:embed/>
                </p:oleObj>
              </mc:Choice>
              <mc:Fallback>
                <p:oleObj name="公式" r:id="rId3" imgW="965200" imgH="2413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3644900"/>
                        <a:ext cx="1584325" cy="396875"/>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629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5" action="ppaction://hlinksldjump"/>
              </a:rPr>
              <a:t>本章内容</a:t>
            </a:r>
            <a:r>
              <a:rPr lang="en-US" altLang="zh-CN" sz="1200" dirty="0">
                <a:ea typeface="幼圆" pitchFamily="49" charset="-122"/>
              </a:rPr>
              <a:t>&gt;&gt;</a:t>
            </a:r>
            <a:r>
              <a:rPr lang="zh-CN" altLang="en-US" sz="1200" dirty="0">
                <a:ea typeface="幼圆" pitchFamily="49" charset="-122"/>
                <a:hlinkClick r:id="rId6" action="ppaction://hlinksldjump"/>
              </a:rPr>
              <a:t>多路复用技术</a:t>
            </a:r>
            <a:endParaRPr lang="en-US" altLang="zh-CN" sz="1200" dirty="0">
              <a:ea typeface="幼圆" pitchFamily="49" charset="-122"/>
            </a:endParaRPr>
          </a:p>
        </p:txBody>
      </p:sp>
      <p:sp>
        <p:nvSpPr>
          <p:cNvPr id="62976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pic>
        <p:nvPicPr>
          <p:cNvPr id="629766" name="Picture 6" descr="2-45"/>
          <p:cNvPicPr>
            <a:picLocks noChangeAspect="1" noChangeArrowheads="1"/>
          </p:cNvPicPr>
          <p:nvPr/>
        </p:nvPicPr>
        <p:blipFill>
          <a:blip r:embed="rId7" cstate="print">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755650" y="1628775"/>
            <a:ext cx="4822825" cy="482441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29769" name="Object 9"/>
          <p:cNvGraphicFramePr>
            <a:graphicFrameLocks noGrp="1" noChangeAspect="1"/>
          </p:cNvGraphicFramePr>
          <p:nvPr>
            <p:ph sz="quarter" idx="3"/>
          </p:nvPr>
        </p:nvGraphicFramePr>
        <p:xfrm>
          <a:off x="6156325" y="4868863"/>
          <a:ext cx="2376488" cy="1004887"/>
        </p:xfrm>
        <a:graphic>
          <a:graphicData uri="http://schemas.openxmlformats.org/presentationml/2006/ole">
            <mc:AlternateContent xmlns:mc="http://schemas.openxmlformats.org/markup-compatibility/2006">
              <mc:Choice xmlns:v="urn:schemas-microsoft-com:vml" Requires="v">
                <p:oleObj name="公式" r:id="rId8" imgW="1650960" imgH="698400" progId="Equation.3">
                  <p:embed/>
                </p:oleObj>
              </mc:Choice>
              <mc:Fallback>
                <p:oleObj name="公式" r:id="rId8" imgW="1650960" imgH="69840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56325" y="4868863"/>
                        <a:ext cx="2376488" cy="1004887"/>
                      </a:xfrm>
                      <a:prstGeom prst="rect">
                        <a:avLst/>
                      </a:prstGeom>
                      <a:solidFill>
                        <a:srgbClr val="FFFF00"/>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629771" name="Rectangle 11"/>
          <p:cNvSpPr>
            <a:spLocks noChangeArrowheads="1"/>
          </p:cNvSpPr>
          <p:nvPr/>
        </p:nvSpPr>
        <p:spPr bwMode="auto">
          <a:xfrm>
            <a:off x="1258888" y="3860800"/>
            <a:ext cx="4321175" cy="288925"/>
          </a:xfrm>
          <a:prstGeom prst="rect">
            <a:avLst/>
          </a:prstGeom>
          <a:solidFill>
            <a:srgbClr val="FF00FF">
              <a:alpha val="31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629772" name="Rectangle 12"/>
          <p:cNvSpPr>
            <a:spLocks noChangeArrowheads="1"/>
          </p:cNvSpPr>
          <p:nvPr/>
        </p:nvSpPr>
        <p:spPr bwMode="auto">
          <a:xfrm>
            <a:off x="755650" y="5516563"/>
            <a:ext cx="2879725" cy="288925"/>
          </a:xfrm>
          <a:prstGeom prst="rect">
            <a:avLst/>
          </a:prstGeom>
          <a:solidFill>
            <a:srgbClr val="FF00FF">
              <a:alpha val="31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629767"/>
                                        </p:tgtEl>
                                        <p:attrNameLst>
                                          <p:attrName>style.visibility</p:attrName>
                                        </p:attrNameLst>
                                      </p:cBhvr>
                                      <p:to>
                                        <p:strVal val="visible"/>
                                      </p:to>
                                    </p:set>
                                    <p:anim calcmode="lin" valueType="num">
                                      <p:cBhvr additive="base">
                                        <p:cTn id="7" dur="1000" fill="hold"/>
                                        <p:tgtEl>
                                          <p:spTgt spid="629767"/>
                                        </p:tgtEl>
                                        <p:attrNameLst>
                                          <p:attrName>ppt_x</p:attrName>
                                        </p:attrNameLst>
                                      </p:cBhvr>
                                      <p:tavLst>
                                        <p:tav tm="0">
                                          <p:val>
                                            <p:strVal val="1+#ppt_w/2"/>
                                          </p:val>
                                        </p:tav>
                                        <p:tav tm="100000">
                                          <p:val>
                                            <p:strVal val="#ppt_x"/>
                                          </p:val>
                                        </p:tav>
                                      </p:tavLst>
                                    </p:anim>
                                    <p:anim calcmode="lin" valueType="num">
                                      <p:cBhvr additive="base">
                                        <p:cTn id="8" dur="1000" fill="hold"/>
                                        <p:tgtEl>
                                          <p:spTgt spid="6297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9" presetClass="entr" presetSubtype="10" fill="hold" grpId="0" nodeType="clickEffect">
                                  <p:stCondLst>
                                    <p:cond delay="0"/>
                                  </p:stCondLst>
                                  <p:childTnLst>
                                    <p:set>
                                      <p:cBhvr>
                                        <p:cTn id="12" dur="1" fill="hold">
                                          <p:stCondLst>
                                            <p:cond delay="0"/>
                                          </p:stCondLst>
                                        </p:cTn>
                                        <p:tgtEl>
                                          <p:spTgt spid="629771"/>
                                        </p:tgtEl>
                                        <p:attrNameLst>
                                          <p:attrName>style.visibility</p:attrName>
                                        </p:attrNameLst>
                                      </p:cBhvr>
                                      <p:to>
                                        <p:strVal val="visible"/>
                                      </p:to>
                                    </p:set>
                                    <p:anim calcmode="lin" valueType="num">
                                      <p:cBhvr>
                                        <p:cTn id="13" dur="5000" fill="hold"/>
                                        <p:tgtEl>
                                          <p:spTgt spid="629771"/>
                                        </p:tgtEl>
                                        <p:attrNameLst>
                                          <p:attrName>ppt_w</p:attrName>
                                        </p:attrNameLst>
                                      </p:cBhvr>
                                      <p:tavLst>
                                        <p:tav tm="0" fmla="#ppt_w*sin(2.5*pi*$)">
                                          <p:val>
                                            <p:fltVal val="0"/>
                                          </p:val>
                                        </p:tav>
                                        <p:tav tm="100000">
                                          <p:val>
                                            <p:fltVal val="1"/>
                                          </p:val>
                                        </p:tav>
                                      </p:tavLst>
                                    </p:anim>
                                    <p:anim calcmode="lin" valueType="num">
                                      <p:cBhvr>
                                        <p:cTn id="14" dur="5000" fill="hold"/>
                                        <p:tgtEl>
                                          <p:spTgt spid="62977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629769"/>
                                        </p:tgtEl>
                                        <p:attrNameLst>
                                          <p:attrName>style.visibility</p:attrName>
                                        </p:attrNameLst>
                                      </p:cBhvr>
                                      <p:to>
                                        <p:strVal val="visible"/>
                                      </p:to>
                                    </p:set>
                                    <p:anim calcmode="lin" valueType="num">
                                      <p:cBhvr additive="base">
                                        <p:cTn id="19" dur="1000" fill="hold"/>
                                        <p:tgtEl>
                                          <p:spTgt spid="629769"/>
                                        </p:tgtEl>
                                        <p:attrNameLst>
                                          <p:attrName>ppt_x</p:attrName>
                                        </p:attrNameLst>
                                      </p:cBhvr>
                                      <p:tavLst>
                                        <p:tav tm="0">
                                          <p:val>
                                            <p:strVal val="1+#ppt_w/2"/>
                                          </p:val>
                                        </p:tav>
                                        <p:tav tm="100000">
                                          <p:val>
                                            <p:strVal val="#ppt_x"/>
                                          </p:val>
                                        </p:tav>
                                      </p:tavLst>
                                    </p:anim>
                                    <p:anim calcmode="lin" valueType="num">
                                      <p:cBhvr additive="base">
                                        <p:cTn id="20" dur="1000" fill="hold"/>
                                        <p:tgtEl>
                                          <p:spTgt spid="62976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9" presetClass="entr" presetSubtype="10" fill="hold" grpId="0" nodeType="clickEffect">
                                  <p:stCondLst>
                                    <p:cond delay="0"/>
                                  </p:stCondLst>
                                  <p:childTnLst>
                                    <p:set>
                                      <p:cBhvr>
                                        <p:cTn id="24" dur="1" fill="hold">
                                          <p:stCondLst>
                                            <p:cond delay="0"/>
                                          </p:stCondLst>
                                        </p:cTn>
                                        <p:tgtEl>
                                          <p:spTgt spid="629772"/>
                                        </p:tgtEl>
                                        <p:attrNameLst>
                                          <p:attrName>style.visibility</p:attrName>
                                        </p:attrNameLst>
                                      </p:cBhvr>
                                      <p:to>
                                        <p:strVal val="visible"/>
                                      </p:to>
                                    </p:set>
                                    <p:anim calcmode="lin" valueType="num">
                                      <p:cBhvr>
                                        <p:cTn id="25" dur="5000" fill="hold"/>
                                        <p:tgtEl>
                                          <p:spTgt spid="629772"/>
                                        </p:tgtEl>
                                        <p:attrNameLst>
                                          <p:attrName>ppt_w</p:attrName>
                                        </p:attrNameLst>
                                      </p:cBhvr>
                                      <p:tavLst>
                                        <p:tav tm="0" fmla="#ppt_w*sin(2.5*pi*$)">
                                          <p:val>
                                            <p:fltVal val="0"/>
                                          </p:val>
                                        </p:tav>
                                        <p:tav tm="100000">
                                          <p:val>
                                            <p:fltVal val="1"/>
                                          </p:val>
                                        </p:tav>
                                      </p:tavLst>
                                    </p:anim>
                                    <p:anim calcmode="lin" valueType="num">
                                      <p:cBhvr>
                                        <p:cTn id="26" dur="5000" fill="hold"/>
                                        <p:tgtEl>
                                          <p:spTgt spid="62977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71" grpId="0" animBg="1"/>
      <p:bldP spid="62977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body" idx="1"/>
          </p:nvPr>
        </p:nvSpPr>
        <p:spPr>
          <a:xfrm>
            <a:off x="809625" y="1773238"/>
            <a:ext cx="7958138" cy="4679950"/>
          </a:xfrm>
        </p:spPr>
        <p:txBody>
          <a:bodyPr/>
          <a:lstStyle/>
          <a:p>
            <a:r>
              <a:rPr lang="zh-CN" altLang="en-US" sz="2800" dirty="0">
                <a:solidFill>
                  <a:srgbClr val="FC0404"/>
                </a:solidFill>
                <a:latin typeface="华文新魏" pitchFamily="2" charset="-122"/>
              </a:rPr>
              <a:t>串行传输</a:t>
            </a:r>
          </a:p>
          <a:p>
            <a:pPr>
              <a:buFont typeface="Wingdings" pitchFamily="2" charset="2"/>
              <a:buNone/>
            </a:pPr>
            <a:r>
              <a:rPr lang="zh-CN" altLang="en-US" sz="2800" dirty="0">
                <a:latin typeface="华文新魏" pitchFamily="2" charset="-122"/>
              </a:rPr>
              <a:t>             </a:t>
            </a:r>
            <a:r>
              <a:rPr lang="zh-CN" altLang="en-US" sz="2800" dirty="0">
                <a:solidFill>
                  <a:srgbClr val="0000FF"/>
                </a:solidFill>
                <a:latin typeface="华文新魏" pitchFamily="2" charset="-122"/>
              </a:rPr>
              <a:t>数据按位依次在通信线上传输</a:t>
            </a:r>
            <a:r>
              <a:rPr lang="zh-CN" altLang="en-US" sz="2800" dirty="0">
                <a:latin typeface="华文新魏" pitchFamily="2" charset="-122"/>
              </a:rPr>
              <a:t>。特点：成本低，利用率高，速度慢，需串</a:t>
            </a:r>
            <a:r>
              <a:rPr lang="en-US" altLang="zh-CN" sz="2800" dirty="0">
                <a:latin typeface="华文新魏" pitchFamily="2" charset="-122"/>
              </a:rPr>
              <a:t>/</a:t>
            </a:r>
            <a:r>
              <a:rPr lang="zh-CN" altLang="en-US" sz="2800" dirty="0">
                <a:latin typeface="华文新魏" pitchFamily="2" charset="-122"/>
              </a:rPr>
              <a:t>并转换，适合长距离的传输。例如：计算机网络通常就使用串行传输方式。</a:t>
            </a:r>
          </a:p>
          <a:p>
            <a:r>
              <a:rPr lang="zh-CN" altLang="en-US" sz="2800" dirty="0">
                <a:solidFill>
                  <a:srgbClr val="FC0404"/>
                </a:solidFill>
                <a:latin typeface="华文新魏" pitchFamily="2" charset="-122"/>
              </a:rPr>
              <a:t>并行传输</a:t>
            </a:r>
          </a:p>
          <a:p>
            <a:pPr>
              <a:buFont typeface="Wingdings" pitchFamily="2" charset="2"/>
              <a:buNone/>
            </a:pPr>
            <a:r>
              <a:rPr lang="zh-CN" altLang="en-US" sz="2800" dirty="0">
                <a:latin typeface="华文新魏" pitchFamily="2" charset="-122"/>
              </a:rPr>
              <a:t>             </a:t>
            </a:r>
            <a:r>
              <a:rPr lang="zh-CN" altLang="en-US" sz="2800" dirty="0">
                <a:solidFill>
                  <a:srgbClr val="0000FF"/>
                </a:solidFill>
                <a:latin typeface="华文新魏" pitchFamily="2" charset="-122"/>
              </a:rPr>
              <a:t>多个位同时进行传输</a:t>
            </a:r>
            <a:r>
              <a:rPr lang="zh-CN" altLang="en-US" sz="2800" dirty="0">
                <a:latin typeface="华文新魏" pitchFamily="2" charset="-122"/>
              </a:rPr>
              <a:t>。特点：成本高，利用率低，速度快，不需串</a:t>
            </a:r>
            <a:r>
              <a:rPr lang="en-US" altLang="zh-CN" sz="2800" dirty="0">
                <a:latin typeface="华文新魏" pitchFamily="2" charset="-122"/>
              </a:rPr>
              <a:t>/</a:t>
            </a:r>
            <a:r>
              <a:rPr lang="zh-CN" altLang="en-US" sz="2800" dirty="0">
                <a:latin typeface="华文新魏" pitchFamily="2" charset="-122"/>
              </a:rPr>
              <a:t>并转换，适合近距离的传输。例如：在计算机内部的数据通信通常以并行传输方式进行。</a:t>
            </a:r>
            <a:endParaRPr lang="zh-CN" altLang="en-US" sz="2800" dirty="0"/>
          </a:p>
        </p:txBody>
      </p:sp>
      <p:sp>
        <p:nvSpPr>
          <p:cNvPr id="586755" name="Rectangle 3"/>
          <p:cNvSpPr>
            <a:spLocks noGrp="1" noChangeArrowheads="1"/>
          </p:cNvSpPr>
          <p:nvPr>
            <p:ph type="title"/>
          </p:nvPr>
        </p:nvSpPr>
        <p:spPr/>
        <p:txBody>
          <a:bodyPr/>
          <a:lstStyle/>
          <a:p>
            <a:r>
              <a:rPr lang="zh-CN" altLang="en-US">
                <a:latin typeface="华文新魏" pitchFamily="2" charset="-122"/>
              </a:rPr>
              <a:t>串行传输和并行传输</a:t>
            </a:r>
          </a:p>
        </p:txBody>
      </p:sp>
      <p:sp>
        <p:nvSpPr>
          <p:cNvPr id="58675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en-US" altLang="zh-CN" sz="1200">
              <a:ea typeface="幼圆" pitchFamily="49" charset="-122"/>
            </a:endParaRPr>
          </a:p>
        </p:txBody>
      </p:sp>
      <p:sp>
        <p:nvSpPr>
          <p:cNvPr id="58675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p:cNvSpPr>
            <a:spLocks noGrp="1" noChangeArrowheads="1"/>
          </p:cNvSpPr>
          <p:nvPr>
            <p:ph type="body" idx="1"/>
          </p:nvPr>
        </p:nvSpPr>
        <p:spPr>
          <a:xfrm>
            <a:off x="3276600" y="2492375"/>
            <a:ext cx="2538413" cy="3240088"/>
          </a:xfrm>
        </p:spPr>
        <p:txBody>
          <a:bodyPr/>
          <a:lstStyle/>
          <a:p>
            <a:r>
              <a:rPr lang="zh-CN" altLang="en-US">
                <a:hlinkClick r:id="rId3" action="ppaction://hlinksldjump"/>
              </a:rPr>
              <a:t>电路交换</a:t>
            </a:r>
            <a:endParaRPr lang="zh-CN" altLang="en-US"/>
          </a:p>
          <a:p>
            <a:endParaRPr lang="zh-CN" altLang="en-US"/>
          </a:p>
          <a:p>
            <a:r>
              <a:rPr lang="zh-CN" altLang="en-US">
                <a:hlinkClick r:id="rId4" action="ppaction://hlinksldjump"/>
              </a:rPr>
              <a:t>报文交换</a:t>
            </a:r>
            <a:endParaRPr lang="zh-CN" altLang="en-US"/>
          </a:p>
          <a:p>
            <a:endParaRPr lang="zh-CN" altLang="en-US"/>
          </a:p>
          <a:p>
            <a:r>
              <a:rPr lang="zh-CN" altLang="en-US">
                <a:hlinkClick r:id="rId5" action="ppaction://hlinksldjump"/>
              </a:rPr>
              <a:t>分组交换</a:t>
            </a:r>
            <a:endParaRPr lang="zh-CN" altLang="en-US"/>
          </a:p>
        </p:txBody>
      </p:sp>
      <p:sp>
        <p:nvSpPr>
          <p:cNvPr id="581635" name="Rectangle 3"/>
          <p:cNvSpPr>
            <a:spLocks noGrp="1" noChangeArrowheads="1"/>
          </p:cNvSpPr>
          <p:nvPr>
            <p:ph type="title"/>
          </p:nvPr>
        </p:nvSpPr>
        <p:spPr/>
        <p:txBody>
          <a:bodyPr/>
          <a:lstStyle/>
          <a:p>
            <a:r>
              <a:rPr lang="zh-CN" altLang="en-US"/>
              <a:t>数据交换技术</a:t>
            </a:r>
          </a:p>
        </p:txBody>
      </p:sp>
      <p:sp>
        <p:nvSpPr>
          <p:cNvPr id="5816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6" action="ppaction://hlinksldjump"/>
              </a:rPr>
              <a:t>本章内容</a:t>
            </a:r>
            <a:endParaRPr lang="en-US" altLang="zh-CN" sz="1200" dirty="0">
              <a:ea typeface="幼圆" pitchFamily="49" charset="-122"/>
            </a:endParaRPr>
          </a:p>
        </p:txBody>
      </p:sp>
    </p:spTree>
  </p:cSld>
  <p:clrMapOvr>
    <a:masterClrMapping/>
  </p:clrMapOvr>
  <p:transition spd="slow">
    <p:random/>
    <p:sndAc>
      <p:stSnd>
        <p:snd r:embed="rId2" name="camera.wav"/>
      </p:stSnd>
    </p:sndAc>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3" name="Rectangle 3"/>
          <p:cNvSpPr>
            <a:spLocks noGrp="1" noChangeArrowheads="1"/>
          </p:cNvSpPr>
          <p:nvPr>
            <p:ph type="title"/>
          </p:nvPr>
        </p:nvSpPr>
        <p:spPr/>
        <p:txBody>
          <a:bodyPr/>
          <a:lstStyle/>
          <a:p>
            <a:r>
              <a:rPr lang="zh-CN" altLang="en-US"/>
              <a:t>电路交换</a:t>
            </a:r>
          </a:p>
        </p:txBody>
      </p:sp>
      <p:sp>
        <p:nvSpPr>
          <p:cNvPr id="63488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34885" name="Rectangle 5"/>
          <p:cNvSpPr>
            <a:spLocks noGrp="1" noChangeArrowheads="1"/>
          </p:cNvSpPr>
          <p:nvPr>
            <p:ph type="body" idx="1"/>
          </p:nvPr>
        </p:nvSpPr>
        <p:spPr/>
        <p:txBody>
          <a:bodyPr/>
          <a:lstStyle/>
          <a:p>
            <a:pPr>
              <a:lnSpc>
                <a:spcPct val="110000"/>
              </a:lnSpc>
            </a:pPr>
            <a:r>
              <a:rPr lang="zh-CN" altLang="en-US" sz="2800">
                <a:solidFill>
                  <a:srgbClr val="FF0000"/>
                </a:solidFill>
              </a:rPr>
              <a:t>思想来源</a:t>
            </a:r>
          </a:p>
          <a:p>
            <a:pPr lvl="1">
              <a:lnSpc>
                <a:spcPct val="110000"/>
              </a:lnSpc>
            </a:pPr>
            <a:r>
              <a:rPr lang="zh-CN" altLang="en-US" sz="2400"/>
              <a:t>电话系统</a:t>
            </a:r>
          </a:p>
          <a:p>
            <a:pPr>
              <a:lnSpc>
                <a:spcPct val="110000"/>
              </a:lnSpc>
            </a:pPr>
            <a:r>
              <a:rPr lang="zh-CN" altLang="en-US" sz="2800">
                <a:solidFill>
                  <a:srgbClr val="FF0000"/>
                </a:solidFill>
              </a:rPr>
              <a:t>工作思想</a:t>
            </a:r>
          </a:p>
          <a:p>
            <a:pPr lvl="1">
              <a:lnSpc>
                <a:spcPct val="110000"/>
              </a:lnSpc>
            </a:pPr>
            <a:r>
              <a:rPr lang="zh-CN" altLang="en-US" sz="2400"/>
              <a:t>通信双方之间有一条利用中间节点构成的一条专用的物理连接线路（即，电路），直至数据传输结束。 </a:t>
            </a:r>
          </a:p>
          <a:p>
            <a:pPr>
              <a:lnSpc>
                <a:spcPct val="110000"/>
              </a:lnSpc>
            </a:pPr>
            <a:r>
              <a:rPr lang="zh-CN" altLang="en-US" sz="2800">
                <a:solidFill>
                  <a:srgbClr val="FF0000"/>
                </a:solidFill>
              </a:rPr>
              <a:t>工作过程</a:t>
            </a:r>
          </a:p>
          <a:p>
            <a:pPr lvl="1">
              <a:lnSpc>
                <a:spcPct val="110000"/>
              </a:lnSpc>
            </a:pPr>
            <a:r>
              <a:rPr lang="zh-CN" altLang="en-US" sz="2400"/>
              <a:t>电路建立</a:t>
            </a:r>
          </a:p>
          <a:p>
            <a:pPr lvl="1">
              <a:lnSpc>
                <a:spcPct val="110000"/>
              </a:lnSpc>
            </a:pPr>
            <a:r>
              <a:rPr lang="zh-CN" altLang="en-US" sz="2400"/>
              <a:t>数据传输</a:t>
            </a:r>
          </a:p>
          <a:p>
            <a:pPr lvl="1">
              <a:lnSpc>
                <a:spcPct val="110000"/>
              </a:lnSpc>
            </a:pPr>
            <a:r>
              <a:rPr lang="zh-CN" altLang="en-US" sz="2400"/>
              <a:t>电路拆除</a:t>
            </a:r>
          </a:p>
        </p:txBody>
      </p:sp>
      <p:sp>
        <p:nvSpPr>
          <p:cNvPr id="63488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p:cNvSpPr>
            <a:spLocks noGrp="1" noChangeArrowheads="1"/>
          </p:cNvSpPr>
          <p:nvPr>
            <p:ph type="title"/>
          </p:nvPr>
        </p:nvSpPr>
        <p:spPr/>
        <p:txBody>
          <a:bodyPr/>
          <a:lstStyle/>
          <a:p>
            <a:r>
              <a:rPr lang="zh-CN" altLang="en-US"/>
              <a:t>图示电路交换</a:t>
            </a:r>
          </a:p>
        </p:txBody>
      </p:sp>
      <p:sp>
        <p:nvSpPr>
          <p:cNvPr id="6359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35976" name="Text Box 7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635980" name="Picture 7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650" y="2708275"/>
            <a:ext cx="7991475" cy="272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p:cNvSpPr>
            <a:spLocks noChangeArrowheads="1"/>
          </p:cNvSpPr>
          <p:nvPr/>
        </p:nvSpPr>
        <p:spPr bwMode="auto">
          <a:xfrm>
            <a:off x="7008813" y="3924300"/>
            <a:ext cx="754062" cy="1044575"/>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195" name="Rectangle 3"/>
          <p:cNvSpPr>
            <a:spLocks noChangeArrowheads="1"/>
          </p:cNvSpPr>
          <p:nvPr/>
        </p:nvSpPr>
        <p:spPr bwMode="auto">
          <a:xfrm>
            <a:off x="5345113" y="4772025"/>
            <a:ext cx="754062" cy="1042988"/>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196" name="Rectangle 4"/>
          <p:cNvSpPr>
            <a:spLocks noChangeArrowheads="1"/>
          </p:cNvSpPr>
          <p:nvPr/>
        </p:nvSpPr>
        <p:spPr bwMode="auto">
          <a:xfrm>
            <a:off x="3767138" y="3476625"/>
            <a:ext cx="752475" cy="1044575"/>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197" name="Rectangle 5"/>
          <p:cNvSpPr>
            <a:spLocks noChangeArrowheads="1"/>
          </p:cNvSpPr>
          <p:nvPr/>
        </p:nvSpPr>
        <p:spPr bwMode="auto">
          <a:xfrm>
            <a:off x="1957388" y="4373563"/>
            <a:ext cx="754062" cy="1042987"/>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198" name="Rectangle 6"/>
          <p:cNvSpPr>
            <a:spLocks noGrp="1" noChangeArrowheads="1"/>
          </p:cNvSpPr>
          <p:nvPr>
            <p:ph type="title"/>
          </p:nvPr>
        </p:nvSpPr>
        <p:spPr/>
        <p:txBody>
          <a:bodyPr/>
          <a:lstStyle/>
          <a:p>
            <a:r>
              <a:rPr lang="zh-CN" altLang="en-US"/>
              <a:t>例</a:t>
            </a:r>
            <a:r>
              <a:rPr lang="en-US" altLang="zh-CN"/>
              <a:t>1:</a:t>
            </a:r>
            <a:r>
              <a:rPr lang="zh-CN" altLang="en-US"/>
              <a:t>电路交换</a:t>
            </a:r>
          </a:p>
        </p:txBody>
      </p:sp>
      <p:sp>
        <p:nvSpPr>
          <p:cNvPr id="64819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8200" name="Rectangle 8"/>
          <p:cNvSpPr>
            <a:spLocks noGrp="1" noChangeArrowheads="1"/>
          </p:cNvSpPr>
          <p:nvPr>
            <p:ph type="body" idx="1"/>
          </p:nvPr>
        </p:nvSpPr>
        <p:spPr>
          <a:xfrm>
            <a:off x="809625" y="1773238"/>
            <a:ext cx="7958138" cy="1295400"/>
          </a:xfrm>
        </p:spPr>
        <p:txBody>
          <a:bodyPr/>
          <a:lstStyle/>
          <a:p>
            <a:pPr>
              <a:lnSpc>
                <a:spcPct val="130000"/>
              </a:lnSpc>
            </a:pPr>
            <a:r>
              <a:rPr lang="en-US" altLang="zh-CN" sz="2400">
                <a:solidFill>
                  <a:schemeClr val="tx1"/>
                </a:solidFill>
              </a:rPr>
              <a:t>A </a:t>
            </a:r>
            <a:r>
              <a:rPr lang="zh-CN" altLang="en-US" sz="2400">
                <a:solidFill>
                  <a:schemeClr val="tx1"/>
                </a:solidFill>
              </a:rPr>
              <a:t>和 </a:t>
            </a:r>
            <a:r>
              <a:rPr lang="en-US" altLang="zh-CN" sz="2400">
                <a:solidFill>
                  <a:schemeClr val="tx1"/>
                </a:solidFill>
              </a:rPr>
              <a:t>B </a:t>
            </a:r>
            <a:r>
              <a:rPr lang="zh-CN" altLang="en-US" sz="2400">
                <a:solidFill>
                  <a:schemeClr val="tx1"/>
                </a:solidFill>
              </a:rPr>
              <a:t>通话经过四个交换机，通话在 </a:t>
            </a:r>
            <a:r>
              <a:rPr lang="en-US" altLang="zh-CN" sz="2400">
                <a:solidFill>
                  <a:schemeClr val="tx1"/>
                </a:solidFill>
              </a:rPr>
              <a:t>A </a:t>
            </a:r>
            <a:r>
              <a:rPr lang="zh-CN" altLang="en-US" sz="2400">
                <a:solidFill>
                  <a:schemeClr val="tx1"/>
                </a:solidFill>
              </a:rPr>
              <a:t>到 </a:t>
            </a:r>
            <a:r>
              <a:rPr lang="en-US" altLang="zh-CN" sz="2400">
                <a:solidFill>
                  <a:schemeClr val="tx1"/>
                </a:solidFill>
              </a:rPr>
              <a:t>B </a:t>
            </a:r>
            <a:r>
              <a:rPr lang="zh-CN" altLang="en-US" sz="2400">
                <a:solidFill>
                  <a:schemeClr val="tx1"/>
                </a:solidFill>
              </a:rPr>
              <a:t>的连接上进行。</a:t>
            </a:r>
          </a:p>
        </p:txBody>
      </p:sp>
      <p:sp>
        <p:nvSpPr>
          <p:cNvPr id="648201" name="Line 9"/>
          <p:cNvSpPr>
            <a:spLocks noChangeShapeType="1"/>
          </p:cNvSpPr>
          <p:nvPr/>
        </p:nvSpPr>
        <p:spPr bwMode="auto">
          <a:xfrm flipV="1">
            <a:off x="1203325" y="5221288"/>
            <a:ext cx="711200" cy="488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8202" name="Line 10"/>
          <p:cNvSpPr>
            <a:spLocks noChangeShapeType="1"/>
          </p:cNvSpPr>
          <p:nvPr/>
        </p:nvSpPr>
        <p:spPr bwMode="auto">
          <a:xfrm flipV="1">
            <a:off x="1208088" y="4899025"/>
            <a:ext cx="711200" cy="1397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8203" name="Line 11"/>
          <p:cNvSpPr>
            <a:spLocks noChangeShapeType="1"/>
          </p:cNvSpPr>
          <p:nvPr/>
        </p:nvSpPr>
        <p:spPr bwMode="auto">
          <a:xfrm flipV="1">
            <a:off x="7804150" y="4505325"/>
            <a:ext cx="927100" cy="2857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8204" name="Line 12"/>
          <p:cNvSpPr>
            <a:spLocks noChangeShapeType="1"/>
          </p:cNvSpPr>
          <p:nvPr/>
        </p:nvSpPr>
        <p:spPr bwMode="auto">
          <a:xfrm>
            <a:off x="1062038" y="4391025"/>
            <a:ext cx="847725" cy="1698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8205" name="Freeform 13"/>
          <p:cNvSpPr>
            <a:spLocks/>
          </p:cNvSpPr>
          <p:nvPr/>
        </p:nvSpPr>
        <p:spPr bwMode="auto">
          <a:xfrm>
            <a:off x="1908175" y="3787775"/>
            <a:ext cx="5930900" cy="1524000"/>
          </a:xfrm>
          <a:custGeom>
            <a:avLst/>
            <a:gdLst>
              <a:gd name="T0" fmla="*/ 0 w 3776"/>
              <a:gd name="T1" fmla="*/ 462 h 981"/>
              <a:gd name="T2" fmla="*/ 3 w 3776"/>
              <a:gd name="T3" fmla="*/ 463 h 981"/>
              <a:gd name="T4" fmla="*/ 558 w 3776"/>
              <a:gd name="T5" fmla="*/ 690 h 981"/>
              <a:gd name="T6" fmla="*/ 1167 w 3776"/>
              <a:gd name="T7" fmla="*/ 0 h 981"/>
              <a:gd name="T8" fmla="*/ 1712 w 3776"/>
              <a:gd name="T9" fmla="*/ 209 h 981"/>
              <a:gd name="T10" fmla="*/ 2167 w 3776"/>
              <a:gd name="T11" fmla="*/ 754 h 981"/>
              <a:gd name="T12" fmla="*/ 2712 w 3776"/>
              <a:gd name="T13" fmla="*/ 981 h 981"/>
              <a:gd name="T14" fmla="*/ 3230 w 3776"/>
              <a:gd name="T15" fmla="*/ 500 h 981"/>
              <a:gd name="T16" fmla="*/ 3776 w 3776"/>
              <a:gd name="T17" fmla="*/ 618 h 981"/>
              <a:gd name="T18" fmla="*/ 3766 w 3776"/>
              <a:gd name="T19" fmla="*/ 60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6" h="981">
                <a:moveTo>
                  <a:pt x="0" y="462"/>
                </a:moveTo>
                <a:lnTo>
                  <a:pt x="3" y="463"/>
                </a:lnTo>
                <a:lnTo>
                  <a:pt x="558" y="690"/>
                </a:lnTo>
                <a:lnTo>
                  <a:pt x="1167" y="0"/>
                </a:lnTo>
                <a:lnTo>
                  <a:pt x="1712" y="209"/>
                </a:lnTo>
                <a:lnTo>
                  <a:pt x="2167" y="754"/>
                </a:lnTo>
                <a:lnTo>
                  <a:pt x="2712" y="981"/>
                </a:lnTo>
                <a:lnTo>
                  <a:pt x="3230" y="500"/>
                </a:lnTo>
                <a:lnTo>
                  <a:pt x="3776" y="618"/>
                </a:lnTo>
                <a:lnTo>
                  <a:pt x="3766" y="608"/>
                </a:ln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06" name="Oval 14"/>
          <p:cNvSpPr>
            <a:spLocks noChangeArrowheads="1"/>
          </p:cNvSpPr>
          <p:nvPr/>
        </p:nvSpPr>
        <p:spPr bwMode="auto">
          <a:xfrm>
            <a:off x="1863725" y="4503738"/>
            <a:ext cx="93663"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07" name="Oval 15"/>
          <p:cNvSpPr>
            <a:spLocks noChangeArrowheads="1"/>
          </p:cNvSpPr>
          <p:nvPr/>
        </p:nvSpPr>
        <p:spPr bwMode="auto">
          <a:xfrm>
            <a:off x="1863725" y="4672013"/>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08" name="Oval 16"/>
          <p:cNvSpPr>
            <a:spLocks noChangeArrowheads="1"/>
          </p:cNvSpPr>
          <p:nvPr/>
        </p:nvSpPr>
        <p:spPr bwMode="auto">
          <a:xfrm>
            <a:off x="1863725" y="4848225"/>
            <a:ext cx="93663"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09" name="Oval 17"/>
          <p:cNvSpPr>
            <a:spLocks noChangeArrowheads="1"/>
          </p:cNvSpPr>
          <p:nvPr/>
        </p:nvSpPr>
        <p:spPr bwMode="auto">
          <a:xfrm>
            <a:off x="1863725" y="5005388"/>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0" name="Oval 18"/>
          <p:cNvSpPr>
            <a:spLocks noChangeArrowheads="1"/>
          </p:cNvSpPr>
          <p:nvPr/>
        </p:nvSpPr>
        <p:spPr bwMode="auto">
          <a:xfrm>
            <a:off x="1863725" y="5173663"/>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1" name="Oval 19"/>
          <p:cNvSpPr>
            <a:spLocks noChangeArrowheads="1"/>
          </p:cNvSpPr>
          <p:nvPr/>
        </p:nvSpPr>
        <p:spPr bwMode="auto">
          <a:xfrm>
            <a:off x="2711450" y="4503738"/>
            <a:ext cx="93663"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2" name="Oval 20"/>
          <p:cNvSpPr>
            <a:spLocks noChangeArrowheads="1"/>
          </p:cNvSpPr>
          <p:nvPr/>
        </p:nvSpPr>
        <p:spPr bwMode="auto">
          <a:xfrm>
            <a:off x="2711450" y="4672013"/>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3" name="Oval 21"/>
          <p:cNvSpPr>
            <a:spLocks noChangeArrowheads="1"/>
          </p:cNvSpPr>
          <p:nvPr/>
        </p:nvSpPr>
        <p:spPr bwMode="auto">
          <a:xfrm>
            <a:off x="2711450" y="4848225"/>
            <a:ext cx="93663"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4" name="Oval 22"/>
          <p:cNvSpPr>
            <a:spLocks noChangeArrowheads="1"/>
          </p:cNvSpPr>
          <p:nvPr/>
        </p:nvSpPr>
        <p:spPr bwMode="auto">
          <a:xfrm>
            <a:off x="2711450" y="5005388"/>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5" name="Oval 23"/>
          <p:cNvSpPr>
            <a:spLocks noChangeArrowheads="1"/>
          </p:cNvSpPr>
          <p:nvPr/>
        </p:nvSpPr>
        <p:spPr bwMode="auto">
          <a:xfrm>
            <a:off x="2711450" y="5173663"/>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6" name="Oval 24"/>
          <p:cNvSpPr>
            <a:spLocks noChangeArrowheads="1"/>
          </p:cNvSpPr>
          <p:nvPr/>
        </p:nvSpPr>
        <p:spPr bwMode="auto">
          <a:xfrm>
            <a:off x="3671888" y="36083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7" name="Oval 25"/>
          <p:cNvSpPr>
            <a:spLocks noChangeArrowheads="1"/>
          </p:cNvSpPr>
          <p:nvPr/>
        </p:nvSpPr>
        <p:spPr bwMode="auto">
          <a:xfrm>
            <a:off x="3671888" y="37766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8" name="Oval 26"/>
          <p:cNvSpPr>
            <a:spLocks noChangeArrowheads="1"/>
          </p:cNvSpPr>
          <p:nvPr/>
        </p:nvSpPr>
        <p:spPr bwMode="auto">
          <a:xfrm>
            <a:off x="3671888" y="39544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19" name="Oval 27"/>
          <p:cNvSpPr>
            <a:spLocks noChangeArrowheads="1"/>
          </p:cNvSpPr>
          <p:nvPr/>
        </p:nvSpPr>
        <p:spPr bwMode="auto">
          <a:xfrm>
            <a:off x="3671888" y="41116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0" name="Oval 28"/>
          <p:cNvSpPr>
            <a:spLocks noChangeArrowheads="1"/>
          </p:cNvSpPr>
          <p:nvPr/>
        </p:nvSpPr>
        <p:spPr bwMode="auto">
          <a:xfrm>
            <a:off x="3671888" y="427990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1" name="Oval 29"/>
          <p:cNvSpPr>
            <a:spLocks noChangeArrowheads="1"/>
          </p:cNvSpPr>
          <p:nvPr/>
        </p:nvSpPr>
        <p:spPr bwMode="auto">
          <a:xfrm>
            <a:off x="4519613" y="36083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2" name="Oval 30"/>
          <p:cNvSpPr>
            <a:spLocks noChangeArrowheads="1"/>
          </p:cNvSpPr>
          <p:nvPr/>
        </p:nvSpPr>
        <p:spPr bwMode="auto">
          <a:xfrm>
            <a:off x="4519613" y="37766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3" name="Oval 31"/>
          <p:cNvSpPr>
            <a:spLocks noChangeArrowheads="1"/>
          </p:cNvSpPr>
          <p:nvPr/>
        </p:nvSpPr>
        <p:spPr bwMode="auto">
          <a:xfrm>
            <a:off x="4519613" y="39544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4" name="Oval 32"/>
          <p:cNvSpPr>
            <a:spLocks noChangeArrowheads="1"/>
          </p:cNvSpPr>
          <p:nvPr/>
        </p:nvSpPr>
        <p:spPr bwMode="auto">
          <a:xfrm>
            <a:off x="4519613" y="41116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5" name="Oval 33"/>
          <p:cNvSpPr>
            <a:spLocks noChangeArrowheads="1"/>
          </p:cNvSpPr>
          <p:nvPr/>
        </p:nvSpPr>
        <p:spPr bwMode="auto">
          <a:xfrm>
            <a:off x="4519613" y="427990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6" name="Oval 34"/>
          <p:cNvSpPr>
            <a:spLocks noChangeArrowheads="1"/>
          </p:cNvSpPr>
          <p:nvPr/>
        </p:nvSpPr>
        <p:spPr bwMode="auto">
          <a:xfrm>
            <a:off x="5254625" y="4951413"/>
            <a:ext cx="95250"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7" name="Oval 35"/>
          <p:cNvSpPr>
            <a:spLocks noChangeArrowheads="1"/>
          </p:cNvSpPr>
          <p:nvPr/>
        </p:nvSpPr>
        <p:spPr bwMode="auto">
          <a:xfrm>
            <a:off x="5254625" y="511810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8" name="Oval 36"/>
          <p:cNvSpPr>
            <a:spLocks noChangeArrowheads="1"/>
          </p:cNvSpPr>
          <p:nvPr/>
        </p:nvSpPr>
        <p:spPr bwMode="auto">
          <a:xfrm>
            <a:off x="5254625" y="5295900"/>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29" name="Oval 37"/>
          <p:cNvSpPr>
            <a:spLocks noChangeArrowheads="1"/>
          </p:cNvSpPr>
          <p:nvPr/>
        </p:nvSpPr>
        <p:spPr bwMode="auto">
          <a:xfrm>
            <a:off x="5254625" y="5453063"/>
            <a:ext cx="95250"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0" name="Oval 38"/>
          <p:cNvSpPr>
            <a:spLocks noChangeArrowheads="1"/>
          </p:cNvSpPr>
          <p:nvPr/>
        </p:nvSpPr>
        <p:spPr bwMode="auto">
          <a:xfrm>
            <a:off x="5254625" y="5621338"/>
            <a:ext cx="95250"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1" name="Oval 39"/>
          <p:cNvSpPr>
            <a:spLocks noChangeArrowheads="1"/>
          </p:cNvSpPr>
          <p:nvPr/>
        </p:nvSpPr>
        <p:spPr bwMode="auto">
          <a:xfrm>
            <a:off x="6103938" y="4951413"/>
            <a:ext cx="93662"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2" name="Oval 40"/>
          <p:cNvSpPr>
            <a:spLocks noChangeArrowheads="1"/>
          </p:cNvSpPr>
          <p:nvPr/>
        </p:nvSpPr>
        <p:spPr bwMode="auto">
          <a:xfrm>
            <a:off x="6103938" y="5118100"/>
            <a:ext cx="93662"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3" name="Oval 41"/>
          <p:cNvSpPr>
            <a:spLocks noChangeArrowheads="1"/>
          </p:cNvSpPr>
          <p:nvPr/>
        </p:nvSpPr>
        <p:spPr bwMode="auto">
          <a:xfrm>
            <a:off x="6103938" y="5295900"/>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4" name="Oval 42"/>
          <p:cNvSpPr>
            <a:spLocks noChangeArrowheads="1"/>
          </p:cNvSpPr>
          <p:nvPr/>
        </p:nvSpPr>
        <p:spPr bwMode="auto">
          <a:xfrm>
            <a:off x="6103938" y="5453063"/>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5" name="Oval 43"/>
          <p:cNvSpPr>
            <a:spLocks noChangeArrowheads="1"/>
          </p:cNvSpPr>
          <p:nvPr/>
        </p:nvSpPr>
        <p:spPr bwMode="auto">
          <a:xfrm>
            <a:off x="6103938" y="5621338"/>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6" name="Oval 44"/>
          <p:cNvSpPr>
            <a:spLocks noChangeArrowheads="1"/>
          </p:cNvSpPr>
          <p:nvPr/>
        </p:nvSpPr>
        <p:spPr bwMode="auto">
          <a:xfrm>
            <a:off x="6913563" y="40560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7" name="Oval 45"/>
          <p:cNvSpPr>
            <a:spLocks noChangeArrowheads="1"/>
          </p:cNvSpPr>
          <p:nvPr/>
        </p:nvSpPr>
        <p:spPr bwMode="auto">
          <a:xfrm>
            <a:off x="6913563" y="422433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8" name="Oval 46"/>
          <p:cNvSpPr>
            <a:spLocks noChangeArrowheads="1"/>
          </p:cNvSpPr>
          <p:nvPr/>
        </p:nvSpPr>
        <p:spPr bwMode="auto">
          <a:xfrm>
            <a:off x="6913563" y="440213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39" name="Oval 47"/>
          <p:cNvSpPr>
            <a:spLocks noChangeArrowheads="1"/>
          </p:cNvSpPr>
          <p:nvPr/>
        </p:nvSpPr>
        <p:spPr bwMode="auto">
          <a:xfrm>
            <a:off x="6913563" y="455930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0" name="Oval 48"/>
          <p:cNvSpPr>
            <a:spLocks noChangeArrowheads="1"/>
          </p:cNvSpPr>
          <p:nvPr/>
        </p:nvSpPr>
        <p:spPr bwMode="auto">
          <a:xfrm>
            <a:off x="6913563" y="472757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1" name="Oval 49"/>
          <p:cNvSpPr>
            <a:spLocks noChangeArrowheads="1"/>
          </p:cNvSpPr>
          <p:nvPr/>
        </p:nvSpPr>
        <p:spPr bwMode="auto">
          <a:xfrm>
            <a:off x="7762875" y="4056063"/>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2" name="Oval 50"/>
          <p:cNvSpPr>
            <a:spLocks noChangeArrowheads="1"/>
          </p:cNvSpPr>
          <p:nvPr/>
        </p:nvSpPr>
        <p:spPr bwMode="auto">
          <a:xfrm>
            <a:off x="7762875" y="4224338"/>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3" name="Oval 51"/>
          <p:cNvSpPr>
            <a:spLocks noChangeArrowheads="1"/>
          </p:cNvSpPr>
          <p:nvPr/>
        </p:nvSpPr>
        <p:spPr bwMode="auto">
          <a:xfrm>
            <a:off x="7762875" y="4402138"/>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4" name="Oval 52"/>
          <p:cNvSpPr>
            <a:spLocks noChangeArrowheads="1"/>
          </p:cNvSpPr>
          <p:nvPr/>
        </p:nvSpPr>
        <p:spPr bwMode="auto">
          <a:xfrm>
            <a:off x="7762875" y="4559300"/>
            <a:ext cx="93663"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5" name="Oval 53"/>
          <p:cNvSpPr>
            <a:spLocks noChangeArrowheads="1"/>
          </p:cNvSpPr>
          <p:nvPr/>
        </p:nvSpPr>
        <p:spPr bwMode="auto">
          <a:xfrm>
            <a:off x="7762875" y="4727575"/>
            <a:ext cx="93663"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6" name="Line 54"/>
          <p:cNvSpPr>
            <a:spLocks noChangeShapeType="1"/>
          </p:cNvSpPr>
          <p:nvPr/>
        </p:nvSpPr>
        <p:spPr bwMode="auto">
          <a:xfrm flipH="1">
            <a:off x="1550988" y="3935413"/>
            <a:ext cx="127000" cy="56197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7" name="Line 55"/>
          <p:cNvSpPr>
            <a:spLocks noChangeShapeType="1"/>
          </p:cNvSpPr>
          <p:nvPr/>
        </p:nvSpPr>
        <p:spPr bwMode="auto">
          <a:xfrm flipH="1" flipV="1">
            <a:off x="8270875" y="4672013"/>
            <a:ext cx="184150" cy="484187"/>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8" name="Line 56"/>
          <p:cNvSpPr>
            <a:spLocks noChangeShapeType="1"/>
          </p:cNvSpPr>
          <p:nvPr/>
        </p:nvSpPr>
        <p:spPr bwMode="auto">
          <a:xfrm flipH="1">
            <a:off x="5029200" y="4000500"/>
            <a:ext cx="677863" cy="596900"/>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49" name="Line 57"/>
          <p:cNvSpPr>
            <a:spLocks noChangeShapeType="1"/>
          </p:cNvSpPr>
          <p:nvPr/>
        </p:nvSpPr>
        <p:spPr bwMode="auto">
          <a:xfrm>
            <a:off x="6084888" y="4000500"/>
            <a:ext cx="468312" cy="93662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50" name="Line 58"/>
          <p:cNvSpPr>
            <a:spLocks noChangeShapeType="1"/>
          </p:cNvSpPr>
          <p:nvPr/>
        </p:nvSpPr>
        <p:spPr bwMode="auto">
          <a:xfrm>
            <a:off x="2994025" y="3627438"/>
            <a:ext cx="161925" cy="76517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8251" name="Text Box 59"/>
          <p:cNvSpPr txBox="1">
            <a:spLocks noChangeArrowheads="1"/>
          </p:cNvSpPr>
          <p:nvPr/>
        </p:nvSpPr>
        <p:spPr bwMode="auto">
          <a:xfrm>
            <a:off x="1763713" y="39322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8252" name="Text Box 60"/>
          <p:cNvSpPr txBox="1">
            <a:spLocks noChangeArrowheads="1"/>
          </p:cNvSpPr>
          <p:nvPr/>
        </p:nvSpPr>
        <p:spPr bwMode="auto">
          <a:xfrm>
            <a:off x="3636963" y="299561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8253" name="Text Box 61"/>
          <p:cNvSpPr txBox="1">
            <a:spLocks noChangeArrowheads="1"/>
          </p:cNvSpPr>
          <p:nvPr/>
        </p:nvSpPr>
        <p:spPr bwMode="auto">
          <a:xfrm>
            <a:off x="5221288" y="43640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8254" name="Text Box 62"/>
          <p:cNvSpPr txBox="1">
            <a:spLocks noChangeArrowheads="1"/>
          </p:cNvSpPr>
          <p:nvPr/>
        </p:nvSpPr>
        <p:spPr bwMode="auto">
          <a:xfrm>
            <a:off x="6804025" y="342741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8255" name="Text Box 63"/>
          <p:cNvSpPr txBox="1">
            <a:spLocks noChangeArrowheads="1"/>
          </p:cNvSpPr>
          <p:nvPr/>
        </p:nvSpPr>
        <p:spPr bwMode="auto">
          <a:xfrm>
            <a:off x="1116013" y="35004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用户线</a:t>
            </a:r>
          </a:p>
        </p:txBody>
      </p:sp>
      <p:sp>
        <p:nvSpPr>
          <p:cNvPr id="648256" name="Text Box 64"/>
          <p:cNvSpPr txBox="1">
            <a:spLocks noChangeArrowheads="1"/>
          </p:cNvSpPr>
          <p:nvPr/>
        </p:nvSpPr>
        <p:spPr bwMode="auto">
          <a:xfrm>
            <a:off x="7885113" y="508476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用户线</a:t>
            </a:r>
          </a:p>
        </p:txBody>
      </p:sp>
      <p:sp>
        <p:nvSpPr>
          <p:cNvPr id="648257" name="Text Box 65"/>
          <p:cNvSpPr txBox="1">
            <a:spLocks noChangeArrowheads="1"/>
          </p:cNvSpPr>
          <p:nvPr/>
        </p:nvSpPr>
        <p:spPr bwMode="auto">
          <a:xfrm>
            <a:off x="5364163" y="3571875"/>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中继线</a:t>
            </a:r>
          </a:p>
        </p:txBody>
      </p:sp>
      <p:sp>
        <p:nvSpPr>
          <p:cNvPr id="648258" name="Text Box 66"/>
          <p:cNvSpPr txBox="1">
            <a:spLocks noChangeArrowheads="1"/>
          </p:cNvSpPr>
          <p:nvPr/>
        </p:nvSpPr>
        <p:spPr bwMode="auto">
          <a:xfrm>
            <a:off x="2484438" y="321151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中继线</a:t>
            </a:r>
          </a:p>
        </p:txBody>
      </p:sp>
      <p:sp>
        <p:nvSpPr>
          <p:cNvPr id="648259" name="Text Box 67"/>
          <p:cNvSpPr txBox="1">
            <a:spLocks noChangeArrowheads="1"/>
          </p:cNvSpPr>
          <p:nvPr/>
        </p:nvSpPr>
        <p:spPr bwMode="auto">
          <a:xfrm>
            <a:off x="8677275" y="4292600"/>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B</a:t>
            </a:r>
          </a:p>
        </p:txBody>
      </p:sp>
      <p:sp>
        <p:nvSpPr>
          <p:cNvPr id="648260" name="Text Box 68"/>
          <p:cNvSpPr txBox="1">
            <a:spLocks noChangeArrowheads="1"/>
          </p:cNvSpPr>
          <p:nvPr/>
        </p:nvSpPr>
        <p:spPr bwMode="auto">
          <a:xfrm>
            <a:off x="828675" y="5516563"/>
            <a:ext cx="4219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D</a:t>
            </a:r>
          </a:p>
        </p:txBody>
      </p:sp>
      <p:sp>
        <p:nvSpPr>
          <p:cNvPr id="648261" name="Text Box 69"/>
          <p:cNvSpPr txBox="1">
            <a:spLocks noChangeArrowheads="1"/>
          </p:cNvSpPr>
          <p:nvPr/>
        </p:nvSpPr>
        <p:spPr bwMode="auto">
          <a:xfrm>
            <a:off x="755650" y="4867275"/>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C</a:t>
            </a:r>
          </a:p>
        </p:txBody>
      </p:sp>
      <p:sp>
        <p:nvSpPr>
          <p:cNvPr id="648262" name="Text Box 70"/>
          <p:cNvSpPr txBox="1">
            <a:spLocks noChangeArrowheads="1"/>
          </p:cNvSpPr>
          <p:nvPr/>
        </p:nvSpPr>
        <p:spPr bwMode="auto">
          <a:xfrm>
            <a:off x="684213" y="4076700"/>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A</a:t>
            </a:r>
          </a:p>
        </p:txBody>
      </p:sp>
      <p:sp>
        <p:nvSpPr>
          <p:cNvPr id="648263" name="Freeform 71"/>
          <p:cNvSpPr>
            <a:spLocks/>
          </p:cNvSpPr>
          <p:nvPr/>
        </p:nvSpPr>
        <p:spPr bwMode="auto">
          <a:xfrm>
            <a:off x="1187450" y="3787775"/>
            <a:ext cx="7561263" cy="1524000"/>
          </a:xfrm>
          <a:custGeom>
            <a:avLst/>
            <a:gdLst>
              <a:gd name="T0" fmla="*/ 0 w 4763"/>
              <a:gd name="T1" fmla="*/ 345 h 960"/>
              <a:gd name="T2" fmla="*/ 476 w 4763"/>
              <a:gd name="T3" fmla="*/ 448 h 960"/>
              <a:gd name="T4" fmla="*/ 1006 w 4763"/>
              <a:gd name="T5" fmla="*/ 686 h 960"/>
              <a:gd name="T6" fmla="*/ 1609 w 4763"/>
              <a:gd name="T7" fmla="*/ 0 h 960"/>
              <a:gd name="T8" fmla="*/ 2158 w 4763"/>
              <a:gd name="T9" fmla="*/ 211 h 960"/>
              <a:gd name="T10" fmla="*/ 2606 w 4763"/>
              <a:gd name="T11" fmla="*/ 750 h 960"/>
              <a:gd name="T12" fmla="*/ 3145 w 4763"/>
              <a:gd name="T13" fmla="*/ 960 h 960"/>
              <a:gd name="T14" fmla="*/ 3657 w 4763"/>
              <a:gd name="T15" fmla="*/ 485 h 960"/>
              <a:gd name="T16" fmla="*/ 4197 w 4763"/>
              <a:gd name="T17" fmla="*/ 604 h 960"/>
              <a:gd name="T18" fmla="*/ 4763 w 4763"/>
              <a:gd name="T19" fmla="*/ 436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63" h="960">
                <a:moveTo>
                  <a:pt x="0" y="345"/>
                </a:moveTo>
                <a:lnTo>
                  <a:pt x="476" y="448"/>
                </a:lnTo>
                <a:lnTo>
                  <a:pt x="1006" y="686"/>
                </a:lnTo>
                <a:lnTo>
                  <a:pt x="1609" y="0"/>
                </a:lnTo>
                <a:lnTo>
                  <a:pt x="2158" y="211"/>
                </a:lnTo>
                <a:lnTo>
                  <a:pt x="2606" y="750"/>
                </a:lnTo>
                <a:lnTo>
                  <a:pt x="3145" y="960"/>
                </a:lnTo>
                <a:lnTo>
                  <a:pt x="3657" y="485"/>
                </a:lnTo>
                <a:lnTo>
                  <a:pt x="4197" y="604"/>
                </a:lnTo>
                <a:lnTo>
                  <a:pt x="4763" y="436"/>
                </a:lnTo>
              </a:path>
            </a:pathLst>
          </a:custGeom>
          <a:noFill/>
          <a:ln w="762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8264" name="Text Box 7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8205"/>
                                        </p:tgtEl>
                                        <p:attrNameLst>
                                          <p:attrName>style.visibility</p:attrName>
                                        </p:attrNameLst>
                                      </p:cBhvr>
                                      <p:to>
                                        <p:strVal val="visible"/>
                                      </p:to>
                                    </p:set>
                                    <p:animEffect transition="in" filter="wipe(left)">
                                      <p:cBhvr>
                                        <p:cTn id="7" dur="5000"/>
                                        <p:tgtEl>
                                          <p:spTgt spid="6482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8263"/>
                                        </p:tgtEl>
                                        <p:attrNameLst>
                                          <p:attrName>style.visibility</p:attrName>
                                        </p:attrNameLst>
                                      </p:cBhvr>
                                      <p:to>
                                        <p:strVal val="visible"/>
                                      </p:to>
                                    </p:set>
                                    <p:animEffect transition="in" filter="wipe(left)">
                                      <p:cBhvr>
                                        <p:cTn id="12" dur="2000"/>
                                        <p:tgtEl>
                                          <p:spTgt spid="648263"/>
                                        </p:tgtEl>
                                      </p:cBhvr>
                                    </p:animEffect>
                                  </p:childTnLst>
                                  <p:subTnLst>
                                    <p:set>
                                      <p:cBhvr override="childStyle">
                                        <p:cTn dur="1" fill="hold" display="0" masterRel="nextClick" afterEffect="1"/>
                                        <p:tgtEl>
                                          <p:spTgt spid="648263"/>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xit" presetSubtype="8" fill="hold" grpId="1" nodeType="clickEffect">
                                  <p:stCondLst>
                                    <p:cond delay="0"/>
                                  </p:stCondLst>
                                  <p:childTnLst>
                                    <p:animEffect transition="out" filter="wipe(left)">
                                      <p:cBhvr>
                                        <p:cTn id="16" dur="1000"/>
                                        <p:tgtEl>
                                          <p:spTgt spid="648205"/>
                                        </p:tgtEl>
                                      </p:cBhvr>
                                    </p:animEffect>
                                    <p:set>
                                      <p:cBhvr>
                                        <p:cTn id="17" dur="1" fill="hold">
                                          <p:stCondLst>
                                            <p:cond delay="999"/>
                                          </p:stCondLst>
                                        </p:cTn>
                                        <p:tgtEl>
                                          <p:spTgt spid="6482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205" grpId="0" animBg="1"/>
      <p:bldP spid="648205" grpId="1" animBg="1"/>
      <p:bldP spid="648263"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101" name="Rectangle 77"/>
          <p:cNvSpPr>
            <a:spLocks noChangeArrowheads="1"/>
          </p:cNvSpPr>
          <p:nvPr/>
        </p:nvSpPr>
        <p:spPr bwMode="auto">
          <a:xfrm>
            <a:off x="1955800" y="4446588"/>
            <a:ext cx="754063" cy="1042987"/>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030" name="Rectangle 6"/>
          <p:cNvSpPr>
            <a:spLocks noGrp="1" noChangeArrowheads="1"/>
          </p:cNvSpPr>
          <p:nvPr>
            <p:ph type="title"/>
          </p:nvPr>
        </p:nvSpPr>
        <p:spPr/>
        <p:txBody>
          <a:bodyPr/>
          <a:lstStyle/>
          <a:p>
            <a:r>
              <a:rPr lang="zh-CN" altLang="en-US"/>
              <a:t>例</a:t>
            </a:r>
            <a:r>
              <a:rPr lang="en-US" altLang="zh-CN"/>
              <a:t>2:</a:t>
            </a:r>
            <a:r>
              <a:rPr lang="zh-CN" altLang="en-US"/>
              <a:t>电路交换</a:t>
            </a:r>
          </a:p>
        </p:txBody>
      </p:sp>
      <p:sp>
        <p:nvSpPr>
          <p:cNvPr id="64103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1032" name="Rectangle 8"/>
          <p:cNvSpPr>
            <a:spLocks noGrp="1" noChangeArrowheads="1"/>
          </p:cNvSpPr>
          <p:nvPr>
            <p:ph type="body" idx="1"/>
          </p:nvPr>
        </p:nvSpPr>
        <p:spPr>
          <a:xfrm>
            <a:off x="809625" y="1773238"/>
            <a:ext cx="7958138" cy="1295400"/>
          </a:xfrm>
        </p:spPr>
        <p:txBody>
          <a:bodyPr/>
          <a:lstStyle/>
          <a:p>
            <a:pPr>
              <a:lnSpc>
                <a:spcPct val="130000"/>
              </a:lnSpc>
            </a:pPr>
            <a:r>
              <a:rPr lang="en-US" altLang="zh-CN" sz="2400">
                <a:solidFill>
                  <a:schemeClr val="tx1"/>
                </a:solidFill>
              </a:rPr>
              <a:t>C 和 D 通话只经过一个本地交换机，通话在 C 到 D 的连接上进行。</a:t>
            </a:r>
            <a:endParaRPr lang="zh-CN" altLang="en-US" sz="2400">
              <a:solidFill>
                <a:schemeClr val="tx1"/>
              </a:solidFill>
            </a:endParaRPr>
          </a:p>
        </p:txBody>
      </p:sp>
      <p:sp>
        <p:nvSpPr>
          <p:cNvPr id="641096" name="Freeform 72"/>
          <p:cNvSpPr>
            <a:spLocks/>
          </p:cNvSpPr>
          <p:nvPr/>
        </p:nvSpPr>
        <p:spPr bwMode="auto">
          <a:xfrm>
            <a:off x="1922463" y="4968875"/>
            <a:ext cx="212725" cy="325438"/>
          </a:xfrm>
          <a:custGeom>
            <a:avLst/>
            <a:gdLst>
              <a:gd name="T0" fmla="*/ 9 w 136"/>
              <a:gd name="T1" fmla="*/ 0 h 210"/>
              <a:gd name="T2" fmla="*/ 57 w 136"/>
              <a:gd name="T3" fmla="*/ 6 h 210"/>
              <a:gd name="T4" fmla="*/ 99 w 136"/>
              <a:gd name="T5" fmla="*/ 27 h 210"/>
              <a:gd name="T6" fmla="*/ 129 w 136"/>
              <a:gd name="T7" fmla="*/ 63 h 210"/>
              <a:gd name="T8" fmla="*/ 132 w 136"/>
              <a:gd name="T9" fmla="*/ 114 h 210"/>
              <a:gd name="T10" fmla="*/ 102 w 136"/>
              <a:gd name="T11" fmla="*/ 168 h 210"/>
              <a:gd name="T12" fmla="*/ 51 w 136"/>
              <a:gd name="T13" fmla="*/ 198 h 210"/>
              <a:gd name="T14" fmla="*/ 0 w 136"/>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10">
                <a:moveTo>
                  <a:pt x="9" y="0"/>
                </a:moveTo>
                <a:cubicBezTo>
                  <a:pt x="17" y="1"/>
                  <a:pt x="42" y="2"/>
                  <a:pt x="57" y="6"/>
                </a:cubicBezTo>
                <a:cubicBezTo>
                  <a:pt x="72" y="10"/>
                  <a:pt x="87" y="18"/>
                  <a:pt x="99" y="27"/>
                </a:cubicBezTo>
                <a:cubicBezTo>
                  <a:pt x="111" y="36"/>
                  <a:pt x="124" y="49"/>
                  <a:pt x="129" y="63"/>
                </a:cubicBezTo>
                <a:cubicBezTo>
                  <a:pt x="134" y="77"/>
                  <a:pt x="136" y="97"/>
                  <a:pt x="132" y="114"/>
                </a:cubicBezTo>
                <a:cubicBezTo>
                  <a:pt x="128" y="131"/>
                  <a:pt x="115" y="154"/>
                  <a:pt x="102" y="168"/>
                </a:cubicBezTo>
                <a:cubicBezTo>
                  <a:pt x="89" y="182"/>
                  <a:pt x="68" y="191"/>
                  <a:pt x="51" y="198"/>
                </a:cubicBezTo>
                <a:cubicBezTo>
                  <a:pt x="34" y="205"/>
                  <a:pt x="11" y="208"/>
                  <a:pt x="0" y="210"/>
                </a:cubicBez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097" name="Line 73"/>
          <p:cNvSpPr>
            <a:spLocks noChangeShapeType="1"/>
          </p:cNvSpPr>
          <p:nvPr/>
        </p:nvSpPr>
        <p:spPr bwMode="auto">
          <a:xfrm flipV="1">
            <a:off x="1201738" y="5294313"/>
            <a:ext cx="711200" cy="4889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098" name="Line 74"/>
          <p:cNvSpPr>
            <a:spLocks noChangeShapeType="1"/>
          </p:cNvSpPr>
          <p:nvPr/>
        </p:nvSpPr>
        <p:spPr bwMode="auto">
          <a:xfrm flipV="1">
            <a:off x="1206500" y="4972050"/>
            <a:ext cx="711200" cy="1397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099" name="Line 75"/>
          <p:cNvSpPr>
            <a:spLocks noChangeShapeType="1"/>
          </p:cNvSpPr>
          <p:nvPr/>
        </p:nvSpPr>
        <p:spPr bwMode="auto">
          <a:xfrm flipV="1">
            <a:off x="7802563" y="4578350"/>
            <a:ext cx="927100" cy="2857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100" name="Line 76"/>
          <p:cNvSpPr>
            <a:spLocks noChangeShapeType="1"/>
          </p:cNvSpPr>
          <p:nvPr/>
        </p:nvSpPr>
        <p:spPr bwMode="auto">
          <a:xfrm>
            <a:off x="1060450" y="4464050"/>
            <a:ext cx="847725" cy="1698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102" name="Oval 78"/>
          <p:cNvSpPr>
            <a:spLocks noChangeArrowheads="1"/>
          </p:cNvSpPr>
          <p:nvPr/>
        </p:nvSpPr>
        <p:spPr bwMode="auto">
          <a:xfrm>
            <a:off x="1862138" y="4576763"/>
            <a:ext cx="93662"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3" name="Oval 79"/>
          <p:cNvSpPr>
            <a:spLocks noChangeArrowheads="1"/>
          </p:cNvSpPr>
          <p:nvPr/>
        </p:nvSpPr>
        <p:spPr bwMode="auto">
          <a:xfrm>
            <a:off x="1862138" y="4745038"/>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4" name="Oval 80"/>
          <p:cNvSpPr>
            <a:spLocks noChangeArrowheads="1"/>
          </p:cNvSpPr>
          <p:nvPr/>
        </p:nvSpPr>
        <p:spPr bwMode="auto">
          <a:xfrm>
            <a:off x="1862138" y="4921250"/>
            <a:ext cx="93662"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5" name="Oval 81"/>
          <p:cNvSpPr>
            <a:spLocks noChangeArrowheads="1"/>
          </p:cNvSpPr>
          <p:nvPr/>
        </p:nvSpPr>
        <p:spPr bwMode="auto">
          <a:xfrm>
            <a:off x="1862138" y="5078413"/>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6" name="Oval 82"/>
          <p:cNvSpPr>
            <a:spLocks noChangeArrowheads="1"/>
          </p:cNvSpPr>
          <p:nvPr/>
        </p:nvSpPr>
        <p:spPr bwMode="auto">
          <a:xfrm>
            <a:off x="1862138" y="5246688"/>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7" name="Oval 83"/>
          <p:cNvSpPr>
            <a:spLocks noChangeArrowheads="1"/>
          </p:cNvSpPr>
          <p:nvPr/>
        </p:nvSpPr>
        <p:spPr bwMode="auto">
          <a:xfrm>
            <a:off x="2709863" y="4576763"/>
            <a:ext cx="93662"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8" name="Oval 84"/>
          <p:cNvSpPr>
            <a:spLocks noChangeArrowheads="1"/>
          </p:cNvSpPr>
          <p:nvPr/>
        </p:nvSpPr>
        <p:spPr bwMode="auto">
          <a:xfrm>
            <a:off x="2709863" y="4745038"/>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09" name="Oval 85"/>
          <p:cNvSpPr>
            <a:spLocks noChangeArrowheads="1"/>
          </p:cNvSpPr>
          <p:nvPr/>
        </p:nvSpPr>
        <p:spPr bwMode="auto">
          <a:xfrm>
            <a:off x="2709863" y="4921250"/>
            <a:ext cx="93662"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0" name="Oval 86"/>
          <p:cNvSpPr>
            <a:spLocks noChangeArrowheads="1"/>
          </p:cNvSpPr>
          <p:nvPr/>
        </p:nvSpPr>
        <p:spPr bwMode="auto">
          <a:xfrm>
            <a:off x="2709863" y="5078413"/>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1" name="Oval 87"/>
          <p:cNvSpPr>
            <a:spLocks noChangeArrowheads="1"/>
          </p:cNvSpPr>
          <p:nvPr/>
        </p:nvSpPr>
        <p:spPr bwMode="auto">
          <a:xfrm>
            <a:off x="2709863" y="5246688"/>
            <a:ext cx="93662"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2" name="Rectangle 88"/>
          <p:cNvSpPr>
            <a:spLocks noChangeArrowheads="1"/>
          </p:cNvSpPr>
          <p:nvPr/>
        </p:nvSpPr>
        <p:spPr bwMode="auto">
          <a:xfrm>
            <a:off x="3765550" y="3549650"/>
            <a:ext cx="752475" cy="1044575"/>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3" name="Oval 89"/>
          <p:cNvSpPr>
            <a:spLocks noChangeArrowheads="1"/>
          </p:cNvSpPr>
          <p:nvPr/>
        </p:nvSpPr>
        <p:spPr bwMode="auto">
          <a:xfrm>
            <a:off x="3670300" y="368141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4" name="Oval 90"/>
          <p:cNvSpPr>
            <a:spLocks noChangeArrowheads="1"/>
          </p:cNvSpPr>
          <p:nvPr/>
        </p:nvSpPr>
        <p:spPr bwMode="auto">
          <a:xfrm>
            <a:off x="3670300" y="38496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5" name="Oval 91"/>
          <p:cNvSpPr>
            <a:spLocks noChangeArrowheads="1"/>
          </p:cNvSpPr>
          <p:nvPr/>
        </p:nvSpPr>
        <p:spPr bwMode="auto">
          <a:xfrm>
            <a:off x="3670300" y="40274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6" name="Oval 92"/>
          <p:cNvSpPr>
            <a:spLocks noChangeArrowheads="1"/>
          </p:cNvSpPr>
          <p:nvPr/>
        </p:nvSpPr>
        <p:spPr bwMode="auto">
          <a:xfrm>
            <a:off x="3670300" y="418465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7" name="Oval 93"/>
          <p:cNvSpPr>
            <a:spLocks noChangeArrowheads="1"/>
          </p:cNvSpPr>
          <p:nvPr/>
        </p:nvSpPr>
        <p:spPr bwMode="auto">
          <a:xfrm>
            <a:off x="3670300" y="43529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8" name="Oval 94"/>
          <p:cNvSpPr>
            <a:spLocks noChangeArrowheads="1"/>
          </p:cNvSpPr>
          <p:nvPr/>
        </p:nvSpPr>
        <p:spPr bwMode="auto">
          <a:xfrm>
            <a:off x="4518025" y="368141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19" name="Oval 95"/>
          <p:cNvSpPr>
            <a:spLocks noChangeArrowheads="1"/>
          </p:cNvSpPr>
          <p:nvPr/>
        </p:nvSpPr>
        <p:spPr bwMode="auto">
          <a:xfrm>
            <a:off x="4518025" y="38496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0" name="Oval 96"/>
          <p:cNvSpPr>
            <a:spLocks noChangeArrowheads="1"/>
          </p:cNvSpPr>
          <p:nvPr/>
        </p:nvSpPr>
        <p:spPr bwMode="auto">
          <a:xfrm>
            <a:off x="4518025" y="40274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1" name="Oval 97"/>
          <p:cNvSpPr>
            <a:spLocks noChangeArrowheads="1"/>
          </p:cNvSpPr>
          <p:nvPr/>
        </p:nvSpPr>
        <p:spPr bwMode="auto">
          <a:xfrm>
            <a:off x="4518025" y="418465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2" name="Oval 98"/>
          <p:cNvSpPr>
            <a:spLocks noChangeArrowheads="1"/>
          </p:cNvSpPr>
          <p:nvPr/>
        </p:nvSpPr>
        <p:spPr bwMode="auto">
          <a:xfrm>
            <a:off x="4518025" y="43529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3" name="Rectangle 99"/>
          <p:cNvSpPr>
            <a:spLocks noChangeArrowheads="1"/>
          </p:cNvSpPr>
          <p:nvPr/>
        </p:nvSpPr>
        <p:spPr bwMode="auto">
          <a:xfrm>
            <a:off x="5348288" y="4894263"/>
            <a:ext cx="754062" cy="1042987"/>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4" name="Oval 100"/>
          <p:cNvSpPr>
            <a:spLocks noChangeArrowheads="1"/>
          </p:cNvSpPr>
          <p:nvPr/>
        </p:nvSpPr>
        <p:spPr bwMode="auto">
          <a:xfrm>
            <a:off x="5253038" y="5024438"/>
            <a:ext cx="95250"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5" name="Oval 101"/>
          <p:cNvSpPr>
            <a:spLocks noChangeArrowheads="1"/>
          </p:cNvSpPr>
          <p:nvPr/>
        </p:nvSpPr>
        <p:spPr bwMode="auto">
          <a:xfrm>
            <a:off x="5253038" y="51911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6" name="Oval 102"/>
          <p:cNvSpPr>
            <a:spLocks noChangeArrowheads="1"/>
          </p:cNvSpPr>
          <p:nvPr/>
        </p:nvSpPr>
        <p:spPr bwMode="auto">
          <a:xfrm>
            <a:off x="5253038" y="5368925"/>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7" name="Oval 103"/>
          <p:cNvSpPr>
            <a:spLocks noChangeArrowheads="1"/>
          </p:cNvSpPr>
          <p:nvPr/>
        </p:nvSpPr>
        <p:spPr bwMode="auto">
          <a:xfrm>
            <a:off x="5253038" y="5526088"/>
            <a:ext cx="95250"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8" name="Oval 104"/>
          <p:cNvSpPr>
            <a:spLocks noChangeArrowheads="1"/>
          </p:cNvSpPr>
          <p:nvPr/>
        </p:nvSpPr>
        <p:spPr bwMode="auto">
          <a:xfrm>
            <a:off x="5253038" y="5694363"/>
            <a:ext cx="95250"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29" name="Oval 105"/>
          <p:cNvSpPr>
            <a:spLocks noChangeArrowheads="1"/>
          </p:cNvSpPr>
          <p:nvPr/>
        </p:nvSpPr>
        <p:spPr bwMode="auto">
          <a:xfrm>
            <a:off x="6102350" y="5024438"/>
            <a:ext cx="93663" cy="93662"/>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0" name="Oval 106"/>
          <p:cNvSpPr>
            <a:spLocks noChangeArrowheads="1"/>
          </p:cNvSpPr>
          <p:nvPr/>
        </p:nvSpPr>
        <p:spPr bwMode="auto">
          <a:xfrm>
            <a:off x="6102350" y="5191125"/>
            <a:ext cx="93663"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1" name="Oval 107"/>
          <p:cNvSpPr>
            <a:spLocks noChangeArrowheads="1"/>
          </p:cNvSpPr>
          <p:nvPr/>
        </p:nvSpPr>
        <p:spPr bwMode="auto">
          <a:xfrm>
            <a:off x="6102350" y="5368925"/>
            <a:ext cx="93663"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2" name="Oval 108"/>
          <p:cNvSpPr>
            <a:spLocks noChangeArrowheads="1"/>
          </p:cNvSpPr>
          <p:nvPr/>
        </p:nvSpPr>
        <p:spPr bwMode="auto">
          <a:xfrm>
            <a:off x="6102350" y="5526088"/>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3" name="Oval 109"/>
          <p:cNvSpPr>
            <a:spLocks noChangeArrowheads="1"/>
          </p:cNvSpPr>
          <p:nvPr/>
        </p:nvSpPr>
        <p:spPr bwMode="auto">
          <a:xfrm>
            <a:off x="6102350" y="5694363"/>
            <a:ext cx="93663" cy="95250"/>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4" name="Rectangle 110"/>
          <p:cNvSpPr>
            <a:spLocks noChangeArrowheads="1"/>
          </p:cNvSpPr>
          <p:nvPr/>
        </p:nvSpPr>
        <p:spPr bwMode="auto">
          <a:xfrm>
            <a:off x="7007225" y="3997325"/>
            <a:ext cx="754063" cy="1044575"/>
          </a:xfrm>
          <a:prstGeom prst="rect">
            <a:avLst/>
          </a:prstGeom>
          <a:solidFill>
            <a:srgbClr val="FFFF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5" name="Oval 111"/>
          <p:cNvSpPr>
            <a:spLocks noChangeArrowheads="1"/>
          </p:cNvSpPr>
          <p:nvPr/>
        </p:nvSpPr>
        <p:spPr bwMode="auto">
          <a:xfrm>
            <a:off x="6911975" y="4129088"/>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6" name="Oval 112"/>
          <p:cNvSpPr>
            <a:spLocks noChangeArrowheads="1"/>
          </p:cNvSpPr>
          <p:nvPr/>
        </p:nvSpPr>
        <p:spPr bwMode="auto">
          <a:xfrm>
            <a:off x="6911975" y="42973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7" name="Oval 113"/>
          <p:cNvSpPr>
            <a:spLocks noChangeArrowheads="1"/>
          </p:cNvSpPr>
          <p:nvPr/>
        </p:nvSpPr>
        <p:spPr bwMode="auto">
          <a:xfrm>
            <a:off x="6911975" y="4475163"/>
            <a:ext cx="95250"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8" name="Oval 114"/>
          <p:cNvSpPr>
            <a:spLocks noChangeArrowheads="1"/>
          </p:cNvSpPr>
          <p:nvPr/>
        </p:nvSpPr>
        <p:spPr bwMode="auto">
          <a:xfrm>
            <a:off x="6911975" y="4632325"/>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39" name="Oval 115"/>
          <p:cNvSpPr>
            <a:spLocks noChangeArrowheads="1"/>
          </p:cNvSpPr>
          <p:nvPr/>
        </p:nvSpPr>
        <p:spPr bwMode="auto">
          <a:xfrm>
            <a:off x="6911975" y="4800600"/>
            <a:ext cx="95250"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0" name="Oval 116"/>
          <p:cNvSpPr>
            <a:spLocks noChangeArrowheads="1"/>
          </p:cNvSpPr>
          <p:nvPr/>
        </p:nvSpPr>
        <p:spPr bwMode="auto">
          <a:xfrm>
            <a:off x="7761288" y="4129088"/>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1" name="Oval 117"/>
          <p:cNvSpPr>
            <a:spLocks noChangeArrowheads="1"/>
          </p:cNvSpPr>
          <p:nvPr/>
        </p:nvSpPr>
        <p:spPr bwMode="auto">
          <a:xfrm>
            <a:off x="7761288" y="4297363"/>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2" name="Oval 118"/>
          <p:cNvSpPr>
            <a:spLocks noChangeArrowheads="1"/>
          </p:cNvSpPr>
          <p:nvPr/>
        </p:nvSpPr>
        <p:spPr bwMode="auto">
          <a:xfrm>
            <a:off x="7761288" y="4475163"/>
            <a:ext cx="93662" cy="92075"/>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3" name="Oval 119"/>
          <p:cNvSpPr>
            <a:spLocks noChangeArrowheads="1"/>
          </p:cNvSpPr>
          <p:nvPr/>
        </p:nvSpPr>
        <p:spPr bwMode="auto">
          <a:xfrm>
            <a:off x="7761288" y="4632325"/>
            <a:ext cx="93662"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4" name="Oval 120"/>
          <p:cNvSpPr>
            <a:spLocks noChangeArrowheads="1"/>
          </p:cNvSpPr>
          <p:nvPr/>
        </p:nvSpPr>
        <p:spPr bwMode="auto">
          <a:xfrm>
            <a:off x="7761288" y="4800600"/>
            <a:ext cx="93662" cy="9366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5" name="Line 121"/>
          <p:cNvSpPr>
            <a:spLocks noChangeShapeType="1"/>
          </p:cNvSpPr>
          <p:nvPr/>
        </p:nvSpPr>
        <p:spPr bwMode="auto">
          <a:xfrm flipH="1">
            <a:off x="1549400" y="4008438"/>
            <a:ext cx="127000" cy="56197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6" name="Line 122"/>
          <p:cNvSpPr>
            <a:spLocks noChangeShapeType="1"/>
          </p:cNvSpPr>
          <p:nvPr/>
        </p:nvSpPr>
        <p:spPr bwMode="auto">
          <a:xfrm flipH="1" flipV="1">
            <a:off x="8269288" y="4745038"/>
            <a:ext cx="184150" cy="484187"/>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7" name="Line 123"/>
          <p:cNvSpPr>
            <a:spLocks noChangeShapeType="1"/>
          </p:cNvSpPr>
          <p:nvPr/>
        </p:nvSpPr>
        <p:spPr bwMode="auto">
          <a:xfrm flipH="1">
            <a:off x="5027613" y="4073525"/>
            <a:ext cx="677862" cy="596900"/>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8" name="Line 124"/>
          <p:cNvSpPr>
            <a:spLocks noChangeShapeType="1"/>
          </p:cNvSpPr>
          <p:nvPr/>
        </p:nvSpPr>
        <p:spPr bwMode="auto">
          <a:xfrm>
            <a:off x="6083300" y="4073525"/>
            <a:ext cx="468313" cy="93662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49" name="Line 125"/>
          <p:cNvSpPr>
            <a:spLocks noChangeShapeType="1"/>
          </p:cNvSpPr>
          <p:nvPr/>
        </p:nvSpPr>
        <p:spPr bwMode="auto">
          <a:xfrm>
            <a:off x="2992438" y="3700463"/>
            <a:ext cx="161925" cy="765175"/>
          </a:xfrm>
          <a:prstGeom prst="line">
            <a:avLst/>
          </a:prstGeom>
          <a:noFill/>
          <a:ln w="9525">
            <a:solidFill>
              <a:schemeClr val="tx1"/>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641150" name="Text Box 126"/>
          <p:cNvSpPr txBox="1">
            <a:spLocks noChangeArrowheads="1"/>
          </p:cNvSpPr>
          <p:nvPr/>
        </p:nvSpPr>
        <p:spPr bwMode="auto">
          <a:xfrm>
            <a:off x="1762125" y="400526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1151" name="Text Box 127"/>
          <p:cNvSpPr txBox="1">
            <a:spLocks noChangeArrowheads="1"/>
          </p:cNvSpPr>
          <p:nvPr/>
        </p:nvSpPr>
        <p:spPr bwMode="auto">
          <a:xfrm>
            <a:off x="3635375" y="30686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1152" name="Text Box 128"/>
          <p:cNvSpPr txBox="1">
            <a:spLocks noChangeArrowheads="1"/>
          </p:cNvSpPr>
          <p:nvPr/>
        </p:nvSpPr>
        <p:spPr bwMode="auto">
          <a:xfrm>
            <a:off x="5219700" y="443706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1153" name="Text Box 129"/>
          <p:cNvSpPr txBox="1">
            <a:spLocks noChangeArrowheads="1"/>
          </p:cNvSpPr>
          <p:nvPr/>
        </p:nvSpPr>
        <p:spPr bwMode="auto">
          <a:xfrm>
            <a:off x="6802438" y="35004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交换机</a:t>
            </a:r>
          </a:p>
        </p:txBody>
      </p:sp>
      <p:sp>
        <p:nvSpPr>
          <p:cNvPr id="641154" name="Text Box 130"/>
          <p:cNvSpPr txBox="1">
            <a:spLocks noChangeArrowheads="1"/>
          </p:cNvSpPr>
          <p:nvPr/>
        </p:nvSpPr>
        <p:spPr bwMode="auto">
          <a:xfrm>
            <a:off x="1114425" y="3573463"/>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用户线</a:t>
            </a:r>
          </a:p>
        </p:txBody>
      </p:sp>
      <p:sp>
        <p:nvSpPr>
          <p:cNvPr id="641155" name="Text Box 131"/>
          <p:cNvSpPr txBox="1">
            <a:spLocks noChangeArrowheads="1"/>
          </p:cNvSpPr>
          <p:nvPr/>
        </p:nvSpPr>
        <p:spPr bwMode="auto">
          <a:xfrm>
            <a:off x="7883525" y="515778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用户线</a:t>
            </a:r>
          </a:p>
        </p:txBody>
      </p:sp>
      <p:sp>
        <p:nvSpPr>
          <p:cNvPr id="641156" name="Text Box 132"/>
          <p:cNvSpPr txBox="1">
            <a:spLocks noChangeArrowheads="1"/>
          </p:cNvSpPr>
          <p:nvPr/>
        </p:nvSpPr>
        <p:spPr bwMode="auto">
          <a:xfrm>
            <a:off x="5362575" y="3644900"/>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中继线</a:t>
            </a:r>
          </a:p>
        </p:txBody>
      </p:sp>
      <p:sp>
        <p:nvSpPr>
          <p:cNvPr id="641157" name="Text Box 133"/>
          <p:cNvSpPr txBox="1">
            <a:spLocks noChangeArrowheads="1"/>
          </p:cNvSpPr>
          <p:nvPr/>
        </p:nvSpPr>
        <p:spPr bwMode="auto">
          <a:xfrm>
            <a:off x="2482850" y="3284538"/>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solidFill>
                  <a:schemeClr val="tx2"/>
                </a:solidFill>
                <a:latin typeface="+mn-lt"/>
                <a:ea typeface="+mn-ea"/>
              </a:rPr>
              <a:t>中继线</a:t>
            </a:r>
          </a:p>
        </p:txBody>
      </p:sp>
      <p:sp>
        <p:nvSpPr>
          <p:cNvPr id="641158" name="Text Box 134"/>
          <p:cNvSpPr txBox="1">
            <a:spLocks noChangeArrowheads="1"/>
          </p:cNvSpPr>
          <p:nvPr/>
        </p:nvSpPr>
        <p:spPr bwMode="auto">
          <a:xfrm>
            <a:off x="8675688" y="4365625"/>
            <a:ext cx="3635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a:solidFill>
                  <a:schemeClr val="tx2"/>
                </a:solidFill>
                <a:latin typeface="华文新魏" pitchFamily="2" charset="-122"/>
                <a:ea typeface="华文新魏" pitchFamily="2" charset="-122"/>
              </a:rPr>
              <a:t>B</a:t>
            </a:r>
          </a:p>
        </p:txBody>
      </p:sp>
      <p:sp>
        <p:nvSpPr>
          <p:cNvPr id="641159" name="Text Box 135"/>
          <p:cNvSpPr txBox="1">
            <a:spLocks noChangeArrowheads="1"/>
          </p:cNvSpPr>
          <p:nvPr/>
        </p:nvSpPr>
        <p:spPr bwMode="auto">
          <a:xfrm>
            <a:off x="827088" y="5589588"/>
            <a:ext cx="4219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D</a:t>
            </a:r>
          </a:p>
        </p:txBody>
      </p:sp>
      <p:sp>
        <p:nvSpPr>
          <p:cNvPr id="641160" name="Text Box 136"/>
          <p:cNvSpPr txBox="1">
            <a:spLocks noChangeArrowheads="1"/>
          </p:cNvSpPr>
          <p:nvPr/>
        </p:nvSpPr>
        <p:spPr bwMode="auto">
          <a:xfrm>
            <a:off x="754063" y="4940300"/>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C</a:t>
            </a:r>
          </a:p>
        </p:txBody>
      </p:sp>
      <p:sp>
        <p:nvSpPr>
          <p:cNvPr id="641161" name="Text Box 137"/>
          <p:cNvSpPr txBox="1">
            <a:spLocks noChangeArrowheads="1"/>
          </p:cNvSpPr>
          <p:nvPr/>
        </p:nvSpPr>
        <p:spPr bwMode="auto">
          <a:xfrm>
            <a:off x="682625" y="4149725"/>
            <a:ext cx="4074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chemeClr val="tx2"/>
                </a:solidFill>
                <a:latin typeface="+mn-lt"/>
                <a:ea typeface="+mn-ea"/>
              </a:rPr>
              <a:t>A</a:t>
            </a:r>
          </a:p>
        </p:txBody>
      </p:sp>
      <p:grpSp>
        <p:nvGrpSpPr>
          <p:cNvPr id="641162" name="Group 138"/>
          <p:cNvGrpSpPr>
            <a:grpSpLocks/>
          </p:cNvGrpSpPr>
          <p:nvPr/>
        </p:nvGrpSpPr>
        <p:grpSpPr bwMode="auto">
          <a:xfrm>
            <a:off x="1258888" y="4940300"/>
            <a:ext cx="849312" cy="720725"/>
            <a:chOff x="612" y="3112"/>
            <a:chExt cx="535" cy="454"/>
          </a:xfrm>
        </p:grpSpPr>
        <p:sp>
          <p:nvSpPr>
            <p:cNvPr id="641163" name="Freeform 139"/>
            <p:cNvSpPr>
              <a:spLocks/>
            </p:cNvSpPr>
            <p:nvPr/>
          </p:nvSpPr>
          <p:spPr bwMode="auto">
            <a:xfrm>
              <a:off x="1014" y="3112"/>
              <a:ext cx="133" cy="227"/>
            </a:xfrm>
            <a:custGeom>
              <a:avLst/>
              <a:gdLst>
                <a:gd name="T0" fmla="*/ 0 w 133"/>
                <a:gd name="T1" fmla="*/ 2 h 227"/>
                <a:gd name="T2" fmla="*/ 54 w 133"/>
                <a:gd name="T3" fmla="*/ 5 h 227"/>
                <a:gd name="T4" fmla="*/ 97 w 133"/>
                <a:gd name="T5" fmla="*/ 30 h 227"/>
                <a:gd name="T6" fmla="*/ 126 w 133"/>
                <a:gd name="T7" fmla="*/ 66 h 227"/>
                <a:gd name="T8" fmla="*/ 129 w 133"/>
                <a:gd name="T9" fmla="*/ 115 h 227"/>
                <a:gd name="T10" fmla="*/ 100 w 133"/>
                <a:gd name="T11" fmla="*/ 168 h 227"/>
                <a:gd name="T12" fmla="*/ 66 w 133"/>
                <a:gd name="T13" fmla="*/ 194 h 227"/>
                <a:gd name="T14" fmla="*/ 9 w 133"/>
                <a:gd name="T15" fmla="*/ 227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227">
                  <a:moveTo>
                    <a:pt x="0" y="2"/>
                  </a:moveTo>
                  <a:cubicBezTo>
                    <a:pt x="9" y="2"/>
                    <a:pt x="38" y="0"/>
                    <a:pt x="54" y="5"/>
                  </a:cubicBezTo>
                  <a:cubicBezTo>
                    <a:pt x="70" y="10"/>
                    <a:pt x="85" y="20"/>
                    <a:pt x="97" y="30"/>
                  </a:cubicBezTo>
                  <a:cubicBezTo>
                    <a:pt x="109" y="40"/>
                    <a:pt x="121" y="52"/>
                    <a:pt x="126" y="66"/>
                  </a:cubicBezTo>
                  <a:cubicBezTo>
                    <a:pt x="131" y="79"/>
                    <a:pt x="133" y="99"/>
                    <a:pt x="129" y="115"/>
                  </a:cubicBezTo>
                  <a:cubicBezTo>
                    <a:pt x="125" y="132"/>
                    <a:pt x="110" y="155"/>
                    <a:pt x="100" y="168"/>
                  </a:cubicBezTo>
                  <a:cubicBezTo>
                    <a:pt x="90" y="181"/>
                    <a:pt x="81" y="184"/>
                    <a:pt x="66" y="194"/>
                  </a:cubicBezTo>
                  <a:cubicBezTo>
                    <a:pt x="51" y="204"/>
                    <a:pt x="21" y="220"/>
                    <a:pt x="9" y="227"/>
                  </a:cubicBezTo>
                </a:path>
              </a:pathLst>
            </a:custGeom>
            <a:noFill/>
            <a:ln w="762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164" name="Line 140"/>
            <p:cNvSpPr>
              <a:spLocks noChangeShapeType="1"/>
            </p:cNvSpPr>
            <p:nvPr/>
          </p:nvSpPr>
          <p:spPr bwMode="auto">
            <a:xfrm flipV="1">
              <a:off x="612" y="3113"/>
              <a:ext cx="408" cy="90"/>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641165" name="Line 141"/>
            <p:cNvSpPr>
              <a:spLocks noChangeShapeType="1"/>
            </p:cNvSpPr>
            <p:nvPr/>
          </p:nvSpPr>
          <p:spPr bwMode="auto">
            <a:xfrm flipV="1">
              <a:off x="612" y="3333"/>
              <a:ext cx="420" cy="233"/>
            </a:xfrm>
            <a:prstGeom prst="line">
              <a:avLst/>
            </a:prstGeom>
            <a:noFill/>
            <a:ln w="762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sp>
        <p:nvSpPr>
          <p:cNvPr id="641166" name="Text Box 14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41096"/>
                                        </p:tgtEl>
                                        <p:attrNameLst>
                                          <p:attrName>style.visibility</p:attrName>
                                        </p:attrNameLst>
                                      </p:cBhvr>
                                      <p:to>
                                        <p:strVal val="visible"/>
                                      </p:to>
                                    </p:set>
                                    <p:animEffect transition="in" filter="wipe(up)">
                                      <p:cBhvr>
                                        <p:cTn id="7" dur="2000"/>
                                        <p:tgtEl>
                                          <p:spTgt spid="6410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641162"/>
                                        </p:tgtEl>
                                        <p:attrNameLst>
                                          <p:attrName>style.visibility</p:attrName>
                                        </p:attrNameLst>
                                      </p:cBhvr>
                                      <p:to>
                                        <p:strVal val="visible"/>
                                      </p:to>
                                    </p:set>
                                    <p:animEffect transition="in" filter="wipe(up)">
                                      <p:cBhvr>
                                        <p:cTn id="12" dur="2000"/>
                                        <p:tgtEl>
                                          <p:spTgt spid="641162"/>
                                        </p:tgtEl>
                                      </p:cBhvr>
                                    </p:animEffect>
                                  </p:childTnLst>
                                  <p:subTnLst>
                                    <p:set>
                                      <p:cBhvr override="childStyle">
                                        <p:cTn dur="1" fill="hold" display="0" masterRel="nextClick" afterEffect="1"/>
                                        <p:tgtEl>
                                          <p:spTgt spid="641162"/>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xit" presetSubtype="1" fill="hold" grpId="1" nodeType="clickEffect">
                                  <p:stCondLst>
                                    <p:cond delay="0"/>
                                  </p:stCondLst>
                                  <p:childTnLst>
                                    <p:animEffect transition="out" filter="wipe(up)">
                                      <p:cBhvr>
                                        <p:cTn id="16" dur="500"/>
                                        <p:tgtEl>
                                          <p:spTgt spid="641096"/>
                                        </p:tgtEl>
                                      </p:cBhvr>
                                    </p:animEffect>
                                    <p:set>
                                      <p:cBhvr>
                                        <p:cTn id="17" dur="1" fill="hold">
                                          <p:stCondLst>
                                            <p:cond delay="499"/>
                                          </p:stCondLst>
                                        </p:cTn>
                                        <p:tgtEl>
                                          <p:spTgt spid="6410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96" grpId="0" animBg="1"/>
      <p:bldP spid="641096" grpId="1"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1" name="Rectangle 3"/>
          <p:cNvSpPr>
            <a:spLocks noGrp="1" noChangeArrowheads="1"/>
          </p:cNvSpPr>
          <p:nvPr>
            <p:ph type="title"/>
          </p:nvPr>
        </p:nvSpPr>
        <p:spPr/>
        <p:txBody>
          <a:bodyPr/>
          <a:lstStyle/>
          <a:p>
            <a:r>
              <a:rPr lang="zh-CN" altLang="en-US"/>
              <a:t>特  点 </a:t>
            </a:r>
          </a:p>
        </p:txBody>
      </p:sp>
      <p:sp>
        <p:nvSpPr>
          <p:cNvPr id="64205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2123" name="Rectangle 75"/>
          <p:cNvSpPr>
            <a:spLocks noGrp="1" noChangeArrowheads="1"/>
          </p:cNvSpPr>
          <p:nvPr>
            <p:ph type="body" idx="1"/>
          </p:nvPr>
        </p:nvSpPr>
        <p:spPr>
          <a:xfrm>
            <a:off x="809625" y="1773238"/>
            <a:ext cx="7958138" cy="4679950"/>
          </a:xfrm>
        </p:spPr>
        <p:txBody>
          <a:bodyPr/>
          <a:lstStyle/>
          <a:p>
            <a:r>
              <a:rPr lang="zh-CN" altLang="en-US" sz="2800" dirty="0">
                <a:solidFill>
                  <a:srgbClr val="FF0000"/>
                </a:solidFill>
              </a:rPr>
              <a:t>优点</a:t>
            </a:r>
          </a:p>
          <a:p>
            <a:pPr lvl="1"/>
            <a:r>
              <a:rPr lang="zh-CN" altLang="en-US" sz="2400" dirty="0"/>
              <a:t>可靠、迅速、保序</a:t>
            </a:r>
          </a:p>
          <a:p>
            <a:r>
              <a:rPr lang="zh-CN" altLang="en-US" sz="2800" dirty="0">
                <a:solidFill>
                  <a:srgbClr val="FF0000"/>
                </a:solidFill>
              </a:rPr>
              <a:t>缺点</a:t>
            </a:r>
          </a:p>
          <a:p>
            <a:pPr lvl="1"/>
            <a:r>
              <a:rPr lang="zh-CN" altLang="en-US" sz="2400" dirty="0">
                <a:solidFill>
                  <a:srgbClr val="0000FF"/>
                </a:solidFill>
              </a:rPr>
              <a:t>信道容量的浪费</a:t>
            </a:r>
          </a:p>
          <a:p>
            <a:pPr lvl="1">
              <a:buFont typeface="Wingdings" pitchFamily="2" charset="2"/>
              <a:buNone/>
            </a:pPr>
            <a:r>
              <a:rPr lang="zh-CN" altLang="en-US" sz="2400" dirty="0"/>
              <a:t>    例如，连接期间或电路空闲时。</a:t>
            </a:r>
          </a:p>
          <a:p>
            <a:pPr lvl="1"/>
            <a:r>
              <a:rPr lang="zh-CN" altLang="en-US" sz="2400" dirty="0">
                <a:solidFill>
                  <a:srgbClr val="0000FF"/>
                </a:solidFill>
              </a:rPr>
              <a:t>有效时间的浪费</a:t>
            </a:r>
          </a:p>
          <a:p>
            <a:pPr lvl="1">
              <a:buFont typeface="Wingdings" pitchFamily="2" charset="2"/>
              <a:buNone/>
            </a:pPr>
            <a:r>
              <a:rPr lang="zh-CN" altLang="en-US" sz="2400" dirty="0"/>
              <a:t>    例如，少量数据要传送时，需花不少时间用于建立和拆除电路。</a:t>
            </a:r>
          </a:p>
          <a:p>
            <a:r>
              <a:rPr lang="zh-CN" altLang="en-US" sz="2800" dirty="0">
                <a:solidFill>
                  <a:srgbClr val="FF0000"/>
                </a:solidFill>
              </a:rPr>
              <a:t>适用</a:t>
            </a:r>
          </a:p>
          <a:p>
            <a:pPr lvl="1"/>
            <a:r>
              <a:rPr lang="zh-CN" altLang="en-US" sz="2400" dirty="0"/>
              <a:t>高质量的大量数据传输的情况</a:t>
            </a:r>
          </a:p>
        </p:txBody>
      </p:sp>
      <p:sp>
        <p:nvSpPr>
          <p:cNvPr id="642124" name="Text Box 7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2"/>
          <p:cNvSpPr>
            <a:spLocks noGrp="1" noChangeArrowheads="1"/>
          </p:cNvSpPr>
          <p:nvPr>
            <p:ph type="title"/>
          </p:nvPr>
        </p:nvSpPr>
        <p:spPr/>
        <p:txBody>
          <a:bodyPr/>
          <a:lstStyle/>
          <a:p>
            <a:r>
              <a:rPr lang="zh-CN" altLang="en-US"/>
              <a:t>报文交换</a:t>
            </a:r>
          </a:p>
        </p:txBody>
      </p:sp>
      <p:sp>
        <p:nvSpPr>
          <p:cNvPr id="6369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36932" name="Rectangle 4"/>
          <p:cNvSpPr>
            <a:spLocks noGrp="1" noChangeArrowheads="1"/>
          </p:cNvSpPr>
          <p:nvPr>
            <p:ph type="body" idx="1"/>
          </p:nvPr>
        </p:nvSpPr>
        <p:spPr/>
        <p:txBody>
          <a:bodyPr/>
          <a:lstStyle/>
          <a:p>
            <a:pPr>
              <a:lnSpc>
                <a:spcPct val="105000"/>
              </a:lnSpc>
            </a:pPr>
            <a:r>
              <a:rPr lang="zh-CN" altLang="en-US">
                <a:solidFill>
                  <a:srgbClr val="FF0000"/>
                </a:solidFill>
              </a:rPr>
              <a:t>思想来源</a:t>
            </a:r>
          </a:p>
          <a:p>
            <a:pPr lvl="1">
              <a:lnSpc>
                <a:spcPct val="105000"/>
              </a:lnSpc>
            </a:pPr>
            <a:r>
              <a:rPr lang="zh-CN" altLang="en-US"/>
              <a:t>邮政系统</a:t>
            </a:r>
          </a:p>
          <a:p>
            <a:pPr>
              <a:lnSpc>
                <a:spcPct val="105000"/>
              </a:lnSpc>
            </a:pPr>
            <a:r>
              <a:rPr lang="zh-CN" altLang="en-US">
                <a:solidFill>
                  <a:srgbClr val="FF0000"/>
                </a:solidFill>
              </a:rPr>
              <a:t>工作思想</a:t>
            </a:r>
          </a:p>
          <a:p>
            <a:pPr lvl="1">
              <a:lnSpc>
                <a:spcPct val="105000"/>
              </a:lnSpc>
            </a:pPr>
            <a:r>
              <a:rPr lang="zh-CN" altLang="en-US"/>
              <a:t>将站点一次性要发送的数据形成</a:t>
            </a:r>
            <a:r>
              <a:rPr lang="zh-CN" altLang="en-US">
                <a:solidFill>
                  <a:srgbClr val="0000FF"/>
                </a:solidFill>
              </a:rPr>
              <a:t>报文</a:t>
            </a:r>
            <a:r>
              <a:rPr lang="zh-CN" altLang="en-US"/>
              <a:t>（其长度不限且可变），报文采用“</a:t>
            </a:r>
            <a:r>
              <a:rPr lang="zh-CN" altLang="en-US">
                <a:solidFill>
                  <a:srgbClr val="0000FF"/>
                </a:solidFill>
              </a:rPr>
              <a:t>存储</a:t>
            </a:r>
            <a:r>
              <a:rPr lang="en-US" altLang="zh-CN">
                <a:solidFill>
                  <a:srgbClr val="0000FF"/>
                </a:solidFill>
              </a:rPr>
              <a:t>-</a:t>
            </a:r>
            <a:r>
              <a:rPr lang="zh-CN" altLang="en-US">
                <a:solidFill>
                  <a:srgbClr val="0000FF"/>
                </a:solidFill>
              </a:rPr>
              <a:t>转发</a:t>
            </a:r>
            <a:r>
              <a:rPr lang="zh-CN" altLang="en-US"/>
              <a:t>”方式进行传送 。</a:t>
            </a:r>
          </a:p>
          <a:p>
            <a:pPr>
              <a:lnSpc>
                <a:spcPct val="105000"/>
              </a:lnSpc>
            </a:pPr>
            <a:r>
              <a:rPr lang="zh-CN" altLang="en-US">
                <a:solidFill>
                  <a:srgbClr val="FF0000"/>
                </a:solidFill>
              </a:rPr>
              <a:t>工作过程</a:t>
            </a:r>
          </a:p>
          <a:p>
            <a:pPr lvl="1">
              <a:lnSpc>
                <a:spcPct val="105000"/>
              </a:lnSpc>
            </a:pPr>
            <a:r>
              <a:rPr lang="zh-CN" altLang="en-US"/>
              <a:t>数据传输</a:t>
            </a:r>
          </a:p>
        </p:txBody>
      </p:sp>
      <p:sp>
        <p:nvSpPr>
          <p:cNvPr id="63693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ChangeArrowheads="1"/>
          </p:cNvSpPr>
          <p:nvPr>
            <p:ph type="title"/>
          </p:nvPr>
        </p:nvSpPr>
        <p:spPr/>
        <p:txBody>
          <a:bodyPr/>
          <a:lstStyle/>
          <a:p>
            <a:r>
              <a:rPr lang="zh-CN" altLang="en-US"/>
              <a:t>图示报文交换</a:t>
            </a:r>
          </a:p>
        </p:txBody>
      </p:sp>
      <p:sp>
        <p:nvSpPr>
          <p:cNvPr id="6379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3795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637961" name="Picture 9" descr="图片1"/>
          <p:cNvPicPr>
            <a:picLocks noChangeAspect="1" noChangeArrowheads="1"/>
          </p:cNvPicPr>
          <p:nvPr/>
        </p:nvPicPr>
        <p:blipFill>
          <a:blip r:embed="rId5">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611188" y="1844675"/>
            <a:ext cx="8372475" cy="4276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p:txBody>
          <a:bodyPr/>
          <a:lstStyle/>
          <a:p>
            <a:r>
              <a:rPr lang="zh-CN" altLang="en-US"/>
              <a:t>特  点</a:t>
            </a:r>
          </a:p>
        </p:txBody>
      </p:sp>
      <p:sp>
        <p:nvSpPr>
          <p:cNvPr id="6430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3077" name="Rectangle 5"/>
          <p:cNvSpPr>
            <a:spLocks noGrp="1" noChangeArrowheads="1"/>
          </p:cNvSpPr>
          <p:nvPr>
            <p:ph type="body" idx="1"/>
          </p:nvPr>
        </p:nvSpPr>
        <p:spPr>
          <a:xfrm>
            <a:off x="809625" y="1773238"/>
            <a:ext cx="7958138" cy="4679950"/>
          </a:xfrm>
        </p:spPr>
        <p:txBody>
          <a:bodyPr/>
          <a:lstStyle/>
          <a:p>
            <a:pPr>
              <a:lnSpc>
                <a:spcPct val="110000"/>
              </a:lnSpc>
            </a:pPr>
            <a:r>
              <a:rPr lang="zh-CN" altLang="en-US" sz="2400">
                <a:solidFill>
                  <a:srgbClr val="FF0000"/>
                </a:solidFill>
              </a:rPr>
              <a:t>优点</a:t>
            </a:r>
          </a:p>
          <a:p>
            <a:pPr lvl="1">
              <a:lnSpc>
                <a:spcPct val="110000"/>
              </a:lnSpc>
            </a:pPr>
            <a:r>
              <a:rPr lang="zh-CN" altLang="en-US" sz="2000"/>
              <a:t>电路利用率高</a:t>
            </a:r>
          </a:p>
          <a:p>
            <a:pPr lvl="1">
              <a:lnSpc>
                <a:spcPct val="110000"/>
              </a:lnSpc>
            </a:pPr>
            <a:r>
              <a:rPr lang="zh-CN" altLang="en-US" sz="2000"/>
              <a:t>可以进行速度和代码的转换</a:t>
            </a:r>
          </a:p>
          <a:p>
            <a:pPr lvl="1">
              <a:lnSpc>
                <a:spcPct val="110000"/>
              </a:lnSpc>
              <a:buFont typeface="Wingdings" pitchFamily="2" charset="2"/>
              <a:buNone/>
            </a:pPr>
            <a:r>
              <a:rPr lang="zh-CN" altLang="en-US" sz="2000"/>
              <a:t>     即，可以实现不同类型终端间的通信。</a:t>
            </a:r>
          </a:p>
          <a:p>
            <a:pPr lvl="1">
              <a:lnSpc>
                <a:spcPct val="110000"/>
              </a:lnSpc>
            </a:pPr>
            <a:r>
              <a:rPr lang="zh-CN" altLang="en-US" sz="2000"/>
              <a:t>故障的影响小</a:t>
            </a:r>
          </a:p>
          <a:p>
            <a:pPr lvl="1">
              <a:lnSpc>
                <a:spcPct val="110000"/>
              </a:lnSpc>
            </a:pPr>
            <a:r>
              <a:rPr lang="zh-CN" altLang="en-US" sz="2000"/>
              <a:t>多目的报文</a:t>
            </a:r>
          </a:p>
          <a:p>
            <a:pPr lvl="1">
              <a:lnSpc>
                <a:spcPct val="110000"/>
              </a:lnSpc>
            </a:pPr>
            <a:r>
              <a:rPr lang="zh-CN" altLang="en-US" sz="2000"/>
              <a:t>不需要收、发两端同时处于激活状态</a:t>
            </a:r>
          </a:p>
          <a:p>
            <a:pPr>
              <a:lnSpc>
                <a:spcPct val="110000"/>
              </a:lnSpc>
            </a:pPr>
            <a:r>
              <a:rPr lang="zh-CN" altLang="en-US" sz="2400">
                <a:solidFill>
                  <a:srgbClr val="FF0000"/>
                </a:solidFill>
              </a:rPr>
              <a:t>缺点</a:t>
            </a:r>
          </a:p>
          <a:p>
            <a:pPr lvl="1">
              <a:lnSpc>
                <a:spcPct val="110000"/>
              </a:lnSpc>
            </a:pPr>
            <a:r>
              <a:rPr lang="zh-CN" altLang="en-US" sz="2000"/>
              <a:t>延迟时间长且不定</a:t>
            </a:r>
          </a:p>
          <a:p>
            <a:pPr lvl="1">
              <a:lnSpc>
                <a:spcPct val="110000"/>
              </a:lnSpc>
            </a:pPr>
            <a:r>
              <a:rPr lang="zh-CN" altLang="en-US" sz="2000"/>
              <a:t>报文长度不限</a:t>
            </a:r>
          </a:p>
          <a:p>
            <a:pPr lvl="1">
              <a:lnSpc>
                <a:spcPct val="110000"/>
              </a:lnSpc>
            </a:pPr>
            <a:r>
              <a:rPr lang="zh-CN" altLang="en-US" sz="2000"/>
              <a:t>失序</a:t>
            </a:r>
          </a:p>
        </p:txBody>
      </p:sp>
      <p:sp>
        <p:nvSpPr>
          <p:cNvPr id="64307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2"/>
          <p:cNvSpPr>
            <a:spLocks noGrp="1" noChangeArrowheads="1"/>
          </p:cNvSpPr>
          <p:nvPr>
            <p:ph type="title"/>
          </p:nvPr>
        </p:nvSpPr>
        <p:spPr/>
        <p:txBody>
          <a:bodyPr/>
          <a:lstStyle/>
          <a:p>
            <a:r>
              <a:rPr lang="zh-CN" altLang="en-US"/>
              <a:t>分组交换</a:t>
            </a:r>
          </a:p>
        </p:txBody>
      </p:sp>
      <p:sp>
        <p:nvSpPr>
          <p:cNvPr id="6389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3898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638983" name="Rectangle 7"/>
          <p:cNvSpPr>
            <a:spLocks noGrp="1" noChangeArrowheads="1"/>
          </p:cNvSpPr>
          <p:nvPr>
            <p:ph type="body" idx="1"/>
          </p:nvPr>
        </p:nvSpPr>
        <p:spPr>
          <a:noFill/>
          <a:ln/>
        </p:spPr>
        <p:txBody>
          <a:bodyPr/>
          <a:lstStyle/>
          <a:p>
            <a:pPr>
              <a:lnSpc>
                <a:spcPct val="110000"/>
              </a:lnSpc>
            </a:pPr>
            <a:r>
              <a:rPr lang="zh-CN" altLang="en-US" sz="2800" dirty="0">
                <a:solidFill>
                  <a:srgbClr val="FF0000"/>
                </a:solidFill>
              </a:rPr>
              <a:t>应用场合</a:t>
            </a:r>
          </a:p>
          <a:p>
            <a:pPr lvl="1">
              <a:lnSpc>
                <a:spcPct val="110000"/>
              </a:lnSpc>
            </a:pPr>
            <a:r>
              <a:rPr lang="zh-CN" altLang="en-US" sz="2400" dirty="0"/>
              <a:t>计算机网络</a:t>
            </a:r>
          </a:p>
          <a:p>
            <a:pPr>
              <a:lnSpc>
                <a:spcPct val="110000"/>
              </a:lnSpc>
            </a:pPr>
            <a:r>
              <a:rPr lang="zh-CN" altLang="en-US" sz="2800" dirty="0">
                <a:solidFill>
                  <a:srgbClr val="FF0000"/>
                </a:solidFill>
              </a:rPr>
              <a:t>工作思想</a:t>
            </a:r>
          </a:p>
          <a:p>
            <a:pPr lvl="1">
              <a:lnSpc>
                <a:spcPct val="110000"/>
              </a:lnSpc>
            </a:pPr>
            <a:r>
              <a:rPr lang="zh-CN" altLang="en-US" sz="2400" dirty="0"/>
              <a:t>先将报文（其长度不限且可变）划分成若干分组（长度有最大限制，有统一的格式） ，每个分组采用“</a:t>
            </a:r>
            <a:r>
              <a:rPr lang="zh-CN" altLang="en-US" sz="2400" dirty="0">
                <a:solidFill>
                  <a:srgbClr val="0000FF"/>
                </a:solidFill>
              </a:rPr>
              <a:t>存储</a:t>
            </a:r>
            <a:r>
              <a:rPr lang="en-US" altLang="zh-CN" sz="2400" dirty="0">
                <a:solidFill>
                  <a:srgbClr val="0000FF"/>
                </a:solidFill>
              </a:rPr>
              <a:t>-</a:t>
            </a:r>
            <a:r>
              <a:rPr lang="zh-CN" altLang="en-US" sz="2400" dirty="0">
                <a:solidFill>
                  <a:srgbClr val="0000FF"/>
                </a:solidFill>
              </a:rPr>
              <a:t>转发</a:t>
            </a:r>
            <a:r>
              <a:rPr lang="zh-CN" altLang="en-US" sz="2400" dirty="0"/>
              <a:t>”方式进行传送 。</a:t>
            </a:r>
          </a:p>
          <a:p>
            <a:pPr>
              <a:lnSpc>
                <a:spcPct val="110000"/>
              </a:lnSpc>
            </a:pPr>
            <a:r>
              <a:rPr lang="zh-CN" altLang="en-US" sz="2800" dirty="0">
                <a:solidFill>
                  <a:srgbClr val="FF0000"/>
                </a:solidFill>
              </a:rPr>
              <a:t>实现方式</a:t>
            </a:r>
          </a:p>
          <a:p>
            <a:pPr lvl="1">
              <a:lnSpc>
                <a:spcPct val="110000"/>
              </a:lnSpc>
            </a:pPr>
            <a:r>
              <a:rPr lang="zh-CN" altLang="en-US" sz="2400" dirty="0"/>
              <a:t>虚电路（模仿电路交换）</a:t>
            </a:r>
          </a:p>
          <a:p>
            <a:pPr lvl="1">
              <a:lnSpc>
                <a:spcPct val="110000"/>
              </a:lnSpc>
            </a:pPr>
            <a:r>
              <a:rPr lang="zh-CN" altLang="en-US" sz="2400" dirty="0"/>
              <a:t>数据报（模仿报文交换）</a:t>
            </a:r>
          </a:p>
        </p:txBody>
      </p:sp>
      <p:sp>
        <p:nvSpPr>
          <p:cNvPr id="638984"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ChangeArrowheads="1"/>
          </p:cNvSpPr>
          <p:nvPr>
            <p:ph type="body" idx="1"/>
          </p:nvPr>
        </p:nvSpPr>
        <p:spPr/>
        <p:txBody>
          <a:bodyPr/>
          <a:lstStyle/>
          <a:p>
            <a:pPr>
              <a:lnSpc>
                <a:spcPct val="110000"/>
              </a:lnSpc>
            </a:pPr>
            <a:r>
              <a:rPr lang="zh-CN" altLang="en-US" sz="2000">
                <a:solidFill>
                  <a:srgbClr val="FC0404"/>
                </a:solidFill>
                <a:latin typeface="华文新魏" pitchFamily="2" charset="-122"/>
              </a:rPr>
              <a:t>单向通信（单工通信）</a:t>
            </a:r>
            <a:endParaRPr lang="en-US" altLang="zh-CN" sz="2000">
              <a:solidFill>
                <a:srgbClr val="FC0404"/>
              </a:solidFill>
              <a:latin typeface="华文新魏" pitchFamily="2" charset="-122"/>
            </a:endParaRPr>
          </a:p>
          <a:p>
            <a:pPr>
              <a:lnSpc>
                <a:spcPct val="110000"/>
              </a:lnSpc>
              <a:buFont typeface="Wingdings" pitchFamily="2" charset="2"/>
              <a:buNone/>
            </a:pPr>
            <a:r>
              <a:rPr lang="zh-CN" altLang="en-US" sz="2000">
                <a:latin typeface="华文新魏" pitchFamily="2" charset="-122"/>
              </a:rPr>
              <a:t>              只能有一个方向的通信而没有反方向的交互。例如：电视机、监视器、打印机或向一个毫无同情心的教授请求一个好一点的成绩。</a:t>
            </a:r>
          </a:p>
          <a:p>
            <a:pPr>
              <a:lnSpc>
                <a:spcPct val="110000"/>
              </a:lnSpc>
            </a:pPr>
            <a:r>
              <a:rPr lang="zh-CN" altLang="en-US" sz="2000">
                <a:solidFill>
                  <a:srgbClr val="FC0404"/>
                </a:solidFill>
                <a:latin typeface="华文新魏" pitchFamily="2" charset="-122"/>
              </a:rPr>
              <a:t>双向交替通信（半双工通信）</a:t>
            </a:r>
            <a:endParaRPr lang="en-US" altLang="zh-CN" sz="2000">
              <a:solidFill>
                <a:srgbClr val="FC0404"/>
              </a:solidFill>
              <a:latin typeface="华文新魏" pitchFamily="2" charset="-122"/>
            </a:endParaRPr>
          </a:p>
          <a:p>
            <a:pPr>
              <a:lnSpc>
                <a:spcPct val="110000"/>
              </a:lnSpc>
              <a:buFont typeface="Wingdings" pitchFamily="2" charset="2"/>
              <a:buNone/>
            </a:pPr>
            <a:r>
              <a:rPr lang="zh-CN" altLang="en-US" sz="2000">
                <a:latin typeface="华文新魏" pitchFamily="2" charset="-122"/>
              </a:rPr>
              <a:t>               允许数据在两个方向上传输，但某一时刻只允许数据在一个方向上传输（即允许双向传输，但不能同时进行）。例如：航空和航海无线电台、问答式交流、对讲机等。</a:t>
            </a:r>
          </a:p>
          <a:p>
            <a:pPr>
              <a:lnSpc>
                <a:spcPct val="110000"/>
              </a:lnSpc>
            </a:pPr>
            <a:r>
              <a:rPr lang="zh-CN" altLang="en-US" sz="2000">
                <a:solidFill>
                  <a:srgbClr val="FC0404"/>
                </a:solidFill>
                <a:latin typeface="华文新魏" pitchFamily="2" charset="-122"/>
              </a:rPr>
              <a:t>双向同时通信（全双工通信）</a:t>
            </a:r>
            <a:endParaRPr lang="en-US" altLang="zh-CN" sz="2000">
              <a:solidFill>
                <a:srgbClr val="FC0404"/>
              </a:solidFill>
              <a:latin typeface="华文新魏" pitchFamily="2" charset="-122"/>
            </a:endParaRPr>
          </a:p>
          <a:p>
            <a:pPr>
              <a:lnSpc>
                <a:spcPct val="110000"/>
              </a:lnSpc>
              <a:buFont typeface="Wingdings" pitchFamily="2" charset="2"/>
              <a:buNone/>
            </a:pPr>
            <a:r>
              <a:rPr lang="zh-CN" altLang="en-US" sz="2000">
                <a:latin typeface="华文新魏" pitchFamily="2" charset="-122"/>
              </a:rPr>
              <a:t>               允许数据同时在两个方向上传输（即允许双向传输，可以同时进行）。例如：现代电话通信、双向行驶的多车道马路、两位处于激动状态的妇女互相指责等。计算机网络多采用此方式。</a:t>
            </a:r>
            <a:endParaRPr lang="zh-CN" altLang="en-US" sz="2000"/>
          </a:p>
        </p:txBody>
      </p:sp>
      <p:sp>
        <p:nvSpPr>
          <p:cNvPr id="587779" name="Rectangle 3"/>
          <p:cNvSpPr>
            <a:spLocks noGrp="1" noChangeArrowheads="1"/>
          </p:cNvSpPr>
          <p:nvPr>
            <p:ph type="title"/>
          </p:nvPr>
        </p:nvSpPr>
        <p:spPr/>
        <p:txBody>
          <a:bodyPr/>
          <a:lstStyle/>
          <a:p>
            <a:r>
              <a:rPr lang="zh-CN" altLang="en-US">
                <a:latin typeface="华文新魏" pitchFamily="2" charset="-122"/>
              </a:rPr>
              <a:t>单工、半双工和全双工</a:t>
            </a:r>
          </a:p>
        </p:txBody>
      </p:sp>
      <p:sp>
        <p:nvSpPr>
          <p:cNvPr id="58778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en-US" altLang="zh-CN" sz="1200">
              <a:ea typeface="幼圆" pitchFamily="49" charset="-122"/>
            </a:endParaRPr>
          </a:p>
        </p:txBody>
      </p:sp>
      <p:sp>
        <p:nvSpPr>
          <p:cNvPr id="58778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Grp="1" noChangeArrowheads="1"/>
          </p:cNvSpPr>
          <p:nvPr>
            <p:ph type="title"/>
          </p:nvPr>
        </p:nvSpPr>
        <p:spPr/>
        <p:txBody>
          <a:bodyPr/>
          <a:lstStyle/>
          <a:p>
            <a:r>
              <a:rPr lang="zh-CN" altLang="en-US"/>
              <a:t>虚电路分组交换</a:t>
            </a:r>
          </a:p>
        </p:txBody>
      </p:sp>
      <p:sp>
        <p:nvSpPr>
          <p:cNvPr id="6400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0004" name="Rectangle 4"/>
          <p:cNvSpPr>
            <a:spLocks noGrp="1" noChangeArrowheads="1"/>
          </p:cNvSpPr>
          <p:nvPr>
            <p:ph type="body" idx="1"/>
          </p:nvPr>
        </p:nvSpPr>
        <p:spPr>
          <a:xfrm>
            <a:off x="1403350" y="1773238"/>
            <a:ext cx="2106613" cy="4464050"/>
          </a:xfrm>
        </p:spPr>
        <p:txBody>
          <a:bodyPr/>
          <a:lstStyle/>
          <a:p>
            <a:r>
              <a:rPr lang="zh-CN" altLang="en-US" sz="2000">
                <a:solidFill>
                  <a:srgbClr val="FF0000"/>
                </a:solidFill>
              </a:rPr>
              <a:t>建立虚电路 </a:t>
            </a:r>
          </a:p>
          <a:p>
            <a:endParaRPr lang="zh-CN" altLang="en-US" sz="2000">
              <a:solidFill>
                <a:srgbClr val="FF0000"/>
              </a:solidFill>
            </a:endParaRPr>
          </a:p>
          <a:p>
            <a:endParaRPr lang="zh-CN" altLang="en-US" sz="2000">
              <a:solidFill>
                <a:srgbClr val="FF0000"/>
              </a:solidFill>
            </a:endParaRPr>
          </a:p>
          <a:p>
            <a:endParaRPr lang="zh-CN" altLang="en-US" sz="2000">
              <a:solidFill>
                <a:srgbClr val="FF0000"/>
              </a:solidFill>
            </a:endParaRPr>
          </a:p>
          <a:p>
            <a:r>
              <a:rPr lang="zh-CN" altLang="en-US" sz="2000">
                <a:solidFill>
                  <a:srgbClr val="FF0000"/>
                </a:solidFill>
              </a:rPr>
              <a:t>数据传输 </a:t>
            </a:r>
          </a:p>
          <a:p>
            <a:endParaRPr lang="zh-CN" altLang="en-US" sz="2000">
              <a:solidFill>
                <a:srgbClr val="FF0000"/>
              </a:solidFill>
            </a:endParaRPr>
          </a:p>
          <a:p>
            <a:endParaRPr lang="zh-CN" altLang="en-US" sz="2000">
              <a:solidFill>
                <a:srgbClr val="FF0000"/>
              </a:solidFill>
            </a:endParaRPr>
          </a:p>
          <a:p>
            <a:endParaRPr lang="zh-CN" altLang="en-US" sz="2000">
              <a:solidFill>
                <a:srgbClr val="FF0000"/>
              </a:solidFill>
            </a:endParaRPr>
          </a:p>
          <a:p>
            <a:r>
              <a:rPr lang="zh-CN" altLang="en-US" sz="2000">
                <a:solidFill>
                  <a:srgbClr val="FF0000"/>
                </a:solidFill>
              </a:rPr>
              <a:t>释放虚电路 </a:t>
            </a:r>
          </a:p>
        </p:txBody>
      </p:sp>
      <p:sp>
        <p:nvSpPr>
          <p:cNvPr id="640009"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640011" name="Picture 11" descr="图片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2363" y="1700213"/>
            <a:ext cx="2879725" cy="151923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40012" name="Picture 12" descr="图片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32363" y="3284538"/>
            <a:ext cx="2879725" cy="159067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40013" name="Picture 13" descr="图片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32363" y="4954588"/>
            <a:ext cx="2879725" cy="149066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ChangeArrowheads="1"/>
          </p:cNvSpPr>
          <p:nvPr>
            <p:ph type="title"/>
          </p:nvPr>
        </p:nvSpPr>
        <p:spPr/>
        <p:txBody>
          <a:bodyPr/>
          <a:lstStyle/>
          <a:p>
            <a:r>
              <a:rPr lang="zh-CN" altLang="en-US"/>
              <a:t>数据报分组交换</a:t>
            </a:r>
          </a:p>
        </p:txBody>
      </p:sp>
      <p:sp>
        <p:nvSpPr>
          <p:cNvPr id="6440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410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644104" name="Picture 8" descr="图片2"/>
          <p:cNvPicPr>
            <a:picLocks noChangeAspect="1" noChangeArrowheads="1"/>
          </p:cNvPicPr>
          <p:nvPr/>
        </p:nvPicPr>
        <p:blipFill>
          <a:blip r:embed="rId5">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395288" y="2205038"/>
            <a:ext cx="8591550" cy="3581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p:cNvSpPr>
            <a:spLocks noGrp="1" noChangeArrowheads="1"/>
          </p:cNvSpPr>
          <p:nvPr>
            <p:ph type="title"/>
          </p:nvPr>
        </p:nvSpPr>
        <p:spPr/>
        <p:txBody>
          <a:bodyPr/>
          <a:lstStyle/>
          <a:p>
            <a:r>
              <a:rPr lang="zh-CN" altLang="en-US" sz="4000"/>
              <a:t>两种分组交换方式的比较</a:t>
            </a:r>
          </a:p>
        </p:txBody>
      </p:sp>
      <p:sp>
        <p:nvSpPr>
          <p:cNvPr id="6451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sp>
        <p:nvSpPr>
          <p:cNvPr id="645125" name="Rectangle 5"/>
          <p:cNvSpPr>
            <a:spLocks noGrp="1" noChangeArrowheads="1"/>
          </p:cNvSpPr>
          <p:nvPr>
            <p:ph type="body" idx="1"/>
          </p:nvPr>
        </p:nvSpPr>
        <p:spPr/>
        <p:txBody>
          <a:bodyPr/>
          <a:lstStyle/>
          <a:p>
            <a:pPr>
              <a:lnSpc>
                <a:spcPct val="105000"/>
              </a:lnSpc>
            </a:pPr>
            <a:r>
              <a:rPr lang="zh-CN" altLang="en-US">
                <a:solidFill>
                  <a:srgbClr val="FF0000"/>
                </a:solidFill>
              </a:rPr>
              <a:t>虚电路分组交换</a:t>
            </a:r>
          </a:p>
          <a:p>
            <a:pPr lvl="1">
              <a:lnSpc>
                <a:spcPct val="105000"/>
              </a:lnSpc>
            </a:pPr>
            <a:r>
              <a:rPr lang="zh-CN" altLang="en-US"/>
              <a:t>开销少（地址信息），适应大量数据的传送</a:t>
            </a:r>
          </a:p>
          <a:p>
            <a:pPr lvl="1">
              <a:lnSpc>
                <a:spcPct val="105000"/>
              </a:lnSpc>
            </a:pPr>
            <a:r>
              <a:rPr lang="zh-CN" altLang="en-US"/>
              <a:t>通信可靠、保序</a:t>
            </a:r>
          </a:p>
          <a:p>
            <a:pPr lvl="1">
              <a:lnSpc>
                <a:spcPct val="105000"/>
              </a:lnSpc>
            </a:pPr>
            <a:r>
              <a:rPr lang="zh-CN" altLang="en-US"/>
              <a:t>故障的影响大</a:t>
            </a:r>
          </a:p>
          <a:p>
            <a:pPr>
              <a:lnSpc>
                <a:spcPct val="105000"/>
              </a:lnSpc>
            </a:pPr>
            <a:r>
              <a:rPr lang="zh-CN" altLang="en-US">
                <a:solidFill>
                  <a:srgbClr val="FF0000"/>
                </a:solidFill>
              </a:rPr>
              <a:t>数据报分组交换</a:t>
            </a:r>
          </a:p>
          <a:p>
            <a:pPr lvl="1">
              <a:lnSpc>
                <a:spcPct val="105000"/>
              </a:lnSpc>
            </a:pPr>
            <a:r>
              <a:rPr lang="zh-CN" altLang="en-US"/>
              <a:t>开销大（地址信息），适应少量数据的传送</a:t>
            </a:r>
          </a:p>
          <a:p>
            <a:pPr lvl="1">
              <a:lnSpc>
                <a:spcPct val="105000"/>
              </a:lnSpc>
            </a:pPr>
            <a:r>
              <a:rPr lang="zh-CN" altLang="en-US"/>
              <a:t>通信不可靠、失序</a:t>
            </a:r>
          </a:p>
          <a:p>
            <a:pPr lvl="1">
              <a:lnSpc>
                <a:spcPct val="105000"/>
              </a:lnSpc>
            </a:pPr>
            <a:r>
              <a:rPr lang="zh-CN" altLang="en-US"/>
              <a:t>故障的影响小</a:t>
            </a:r>
          </a:p>
        </p:txBody>
      </p:sp>
      <p:sp>
        <p:nvSpPr>
          <p:cNvPr id="64512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p:cNvSpPr>
            <a:spLocks noGrp="1" noChangeArrowheads="1"/>
          </p:cNvSpPr>
          <p:nvPr>
            <p:ph type="title"/>
          </p:nvPr>
        </p:nvSpPr>
        <p:spPr/>
        <p:txBody>
          <a:bodyPr/>
          <a:lstStyle/>
          <a:p>
            <a:r>
              <a:rPr lang="zh-CN" altLang="en-US"/>
              <a:t>工作时序图 </a:t>
            </a:r>
          </a:p>
        </p:txBody>
      </p:sp>
      <p:sp>
        <p:nvSpPr>
          <p:cNvPr id="6471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数据交换技术</a:t>
            </a:r>
            <a:endParaRPr lang="en-US" altLang="zh-CN" sz="1200" dirty="0">
              <a:ea typeface="幼圆" pitchFamily="49" charset="-122"/>
            </a:endParaRPr>
          </a:p>
        </p:txBody>
      </p:sp>
      <p:grpSp>
        <p:nvGrpSpPr>
          <p:cNvPr id="647174" name="Group 6"/>
          <p:cNvGrpSpPr>
            <a:grpSpLocks/>
          </p:cNvGrpSpPr>
          <p:nvPr/>
        </p:nvGrpSpPr>
        <p:grpSpPr bwMode="auto">
          <a:xfrm>
            <a:off x="7381875" y="2503491"/>
            <a:ext cx="581025" cy="395288"/>
            <a:chOff x="4653" y="1615"/>
            <a:chExt cx="366" cy="249"/>
          </a:xfrm>
        </p:grpSpPr>
        <p:sp>
          <p:nvSpPr>
            <p:cNvPr id="647175" name="AutoShape 7"/>
            <p:cNvSpPr>
              <a:spLocks noChangeArrowheads="1"/>
            </p:cNvSpPr>
            <p:nvPr/>
          </p:nvSpPr>
          <p:spPr bwMode="auto">
            <a:xfrm rot="5400000">
              <a:off x="4733" y="1579"/>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76" name="Text Box 8"/>
            <p:cNvSpPr txBox="1">
              <a:spLocks noChangeArrowheads="1"/>
            </p:cNvSpPr>
            <p:nvPr/>
          </p:nvSpPr>
          <p:spPr bwMode="auto">
            <a:xfrm rot="626605">
              <a:off x="4662" y="1615"/>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1</a:t>
              </a:r>
              <a:endParaRPr lang="en-US" altLang="zh-CN" sz="1800" b="1">
                <a:solidFill>
                  <a:srgbClr val="080808"/>
                </a:solidFill>
                <a:latin typeface="+mn-lt"/>
                <a:ea typeface="+mn-ea"/>
              </a:endParaRPr>
            </a:p>
          </p:txBody>
        </p:sp>
        <p:sp>
          <p:nvSpPr>
            <p:cNvPr id="647177" name="Line 9"/>
            <p:cNvSpPr>
              <a:spLocks noChangeShapeType="1"/>
            </p:cNvSpPr>
            <p:nvPr/>
          </p:nvSpPr>
          <p:spPr bwMode="auto">
            <a:xfrm>
              <a:off x="4656" y="1650"/>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78" name="Line 10"/>
            <p:cNvSpPr>
              <a:spLocks noChangeShapeType="1"/>
            </p:cNvSpPr>
            <p:nvPr/>
          </p:nvSpPr>
          <p:spPr bwMode="auto">
            <a:xfrm>
              <a:off x="4653" y="1801"/>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79" name="AutoShape 11"/>
            <p:cNvSpPr>
              <a:spLocks noChangeArrowheads="1"/>
            </p:cNvSpPr>
            <p:nvPr/>
          </p:nvSpPr>
          <p:spPr bwMode="auto">
            <a:xfrm rot="746037">
              <a:off x="4847" y="1715"/>
              <a:ext cx="133" cy="126"/>
            </a:xfrm>
            <a:prstGeom prst="rightArrow">
              <a:avLst>
                <a:gd name="adj1" fmla="val 50000"/>
                <a:gd name="adj2" fmla="val 26389"/>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180" name="Group 12"/>
          <p:cNvGrpSpPr>
            <a:grpSpLocks/>
          </p:cNvGrpSpPr>
          <p:nvPr/>
        </p:nvGrpSpPr>
        <p:grpSpPr bwMode="auto">
          <a:xfrm>
            <a:off x="7373938" y="2786066"/>
            <a:ext cx="582612" cy="396876"/>
            <a:chOff x="4648" y="1793"/>
            <a:chExt cx="367" cy="250"/>
          </a:xfrm>
        </p:grpSpPr>
        <p:sp>
          <p:nvSpPr>
            <p:cNvPr id="647181" name="AutoShape 13"/>
            <p:cNvSpPr>
              <a:spLocks noChangeArrowheads="1"/>
            </p:cNvSpPr>
            <p:nvPr/>
          </p:nvSpPr>
          <p:spPr bwMode="auto">
            <a:xfrm rot="5400000">
              <a:off x="4729" y="1758"/>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82" name="Text Box 14"/>
            <p:cNvSpPr txBox="1">
              <a:spLocks noChangeArrowheads="1"/>
            </p:cNvSpPr>
            <p:nvPr/>
          </p:nvSpPr>
          <p:spPr bwMode="auto">
            <a:xfrm rot="626605">
              <a:off x="4651" y="1793"/>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2</a:t>
              </a:r>
              <a:endParaRPr lang="en-US" altLang="zh-CN" sz="1800" b="1">
                <a:solidFill>
                  <a:srgbClr val="080808"/>
                </a:solidFill>
                <a:latin typeface="+mn-lt"/>
                <a:ea typeface="+mn-ea"/>
              </a:endParaRPr>
            </a:p>
          </p:txBody>
        </p:sp>
        <p:sp>
          <p:nvSpPr>
            <p:cNvPr id="647183" name="Line 15"/>
            <p:cNvSpPr>
              <a:spLocks noChangeShapeType="1"/>
            </p:cNvSpPr>
            <p:nvPr/>
          </p:nvSpPr>
          <p:spPr bwMode="auto">
            <a:xfrm>
              <a:off x="4652" y="1829"/>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84" name="Line 16"/>
            <p:cNvSpPr>
              <a:spLocks noChangeShapeType="1"/>
            </p:cNvSpPr>
            <p:nvPr/>
          </p:nvSpPr>
          <p:spPr bwMode="auto">
            <a:xfrm>
              <a:off x="4648" y="1980"/>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85" name="AutoShape 17"/>
            <p:cNvSpPr>
              <a:spLocks noChangeArrowheads="1"/>
            </p:cNvSpPr>
            <p:nvPr/>
          </p:nvSpPr>
          <p:spPr bwMode="auto">
            <a:xfrm rot="746037">
              <a:off x="4843" y="1894"/>
              <a:ext cx="132" cy="126"/>
            </a:xfrm>
            <a:prstGeom prst="rightArrow">
              <a:avLst>
                <a:gd name="adj1" fmla="val 50000"/>
                <a:gd name="adj2" fmla="val 26190"/>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186" name="Group 18"/>
          <p:cNvGrpSpPr>
            <a:grpSpLocks/>
          </p:cNvGrpSpPr>
          <p:nvPr/>
        </p:nvGrpSpPr>
        <p:grpSpPr bwMode="auto">
          <a:xfrm>
            <a:off x="7380288" y="3074992"/>
            <a:ext cx="581025" cy="387351"/>
            <a:chOff x="4652" y="1975"/>
            <a:chExt cx="366" cy="244"/>
          </a:xfrm>
        </p:grpSpPr>
        <p:sp>
          <p:nvSpPr>
            <p:cNvPr id="647187" name="AutoShape 19"/>
            <p:cNvSpPr>
              <a:spLocks noChangeArrowheads="1"/>
            </p:cNvSpPr>
            <p:nvPr/>
          </p:nvSpPr>
          <p:spPr bwMode="auto">
            <a:xfrm rot="5400000">
              <a:off x="4732" y="1934"/>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88" name="Text Box 20"/>
            <p:cNvSpPr txBox="1">
              <a:spLocks noChangeArrowheads="1"/>
            </p:cNvSpPr>
            <p:nvPr/>
          </p:nvSpPr>
          <p:spPr bwMode="auto">
            <a:xfrm rot="626605">
              <a:off x="4655" y="1975"/>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3</a:t>
              </a:r>
              <a:endParaRPr lang="en-US" altLang="zh-CN" sz="1800" b="1">
                <a:solidFill>
                  <a:srgbClr val="080808"/>
                </a:solidFill>
                <a:latin typeface="+mn-lt"/>
                <a:ea typeface="+mn-ea"/>
              </a:endParaRPr>
            </a:p>
          </p:txBody>
        </p:sp>
        <p:sp>
          <p:nvSpPr>
            <p:cNvPr id="647189" name="Line 21"/>
            <p:cNvSpPr>
              <a:spLocks noChangeShapeType="1"/>
            </p:cNvSpPr>
            <p:nvPr/>
          </p:nvSpPr>
          <p:spPr bwMode="auto">
            <a:xfrm>
              <a:off x="4656" y="2004"/>
              <a:ext cx="362"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90" name="Line 22"/>
            <p:cNvSpPr>
              <a:spLocks noChangeShapeType="1"/>
            </p:cNvSpPr>
            <p:nvPr/>
          </p:nvSpPr>
          <p:spPr bwMode="auto">
            <a:xfrm>
              <a:off x="4652" y="2155"/>
              <a:ext cx="363"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91" name="AutoShape 23"/>
            <p:cNvSpPr>
              <a:spLocks noChangeArrowheads="1"/>
            </p:cNvSpPr>
            <p:nvPr/>
          </p:nvSpPr>
          <p:spPr bwMode="auto">
            <a:xfrm rot="746037">
              <a:off x="4846" y="2069"/>
              <a:ext cx="133" cy="127"/>
            </a:xfrm>
            <a:prstGeom prst="rightArrow">
              <a:avLst>
                <a:gd name="adj1" fmla="val 50000"/>
                <a:gd name="adj2" fmla="val 26181"/>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192" name="Group 24"/>
          <p:cNvGrpSpPr>
            <a:grpSpLocks/>
          </p:cNvGrpSpPr>
          <p:nvPr/>
        </p:nvGrpSpPr>
        <p:grpSpPr bwMode="auto">
          <a:xfrm>
            <a:off x="7386638" y="3344867"/>
            <a:ext cx="581025" cy="395288"/>
            <a:chOff x="4656" y="2145"/>
            <a:chExt cx="366" cy="249"/>
          </a:xfrm>
        </p:grpSpPr>
        <p:sp>
          <p:nvSpPr>
            <p:cNvPr id="647193" name="AutoShape 25"/>
            <p:cNvSpPr>
              <a:spLocks noChangeArrowheads="1"/>
            </p:cNvSpPr>
            <p:nvPr/>
          </p:nvSpPr>
          <p:spPr bwMode="auto">
            <a:xfrm rot="5400000">
              <a:off x="4737" y="2109"/>
              <a:ext cx="210"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94" name="Text Box 26"/>
            <p:cNvSpPr txBox="1">
              <a:spLocks noChangeArrowheads="1"/>
            </p:cNvSpPr>
            <p:nvPr/>
          </p:nvSpPr>
          <p:spPr bwMode="auto">
            <a:xfrm rot="626605">
              <a:off x="4659" y="2145"/>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4</a:t>
              </a:r>
              <a:endParaRPr lang="en-US" altLang="zh-CN" sz="1800" b="1">
                <a:solidFill>
                  <a:srgbClr val="080808"/>
                </a:solidFill>
                <a:latin typeface="+mn-lt"/>
                <a:ea typeface="+mn-ea"/>
              </a:endParaRPr>
            </a:p>
          </p:txBody>
        </p:sp>
        <p:sp>
          <p:nvSpPr>
            <p:cNvPr id="647195" name="Line 27"/>
            <p:cNvSpPr>
              <a:spLocks noChangeShapeType="1"/>
            </p:cNvSpPr>
            <p:nvPr/>
          </p:nvSpPr>
          <p:spPr bwMode="auto">
            <a:xfrm>
              <a:off x="4659" y="2180"/>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96" name="Line 28"/>
            <p:cNvSpPr>
              <a:spLocks noChangeShapeType="1"/>
            </p:cNvSpPr>
            <p:nvPr/>
          </p:nvSpPr>
          <p:spPr bwMode="auto">
            <a:xfrm>
              <a:off x="4656" y="2331"/>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197" name="AutoShape 29"/>
            <p:cNvSpPr>
              <a:spLocks noChangeArrowheads="1"/>
            </p:cNvSpPr>
            <p:nvPr/>
          </p:nvSpPr>
          <p:spPr bwMode="auto">
            <a:xfrm rot="746037">
              <a:off x="4850" y="2245"/>
              <a:ext cx="132" cy="126"/>
            </a:xfrm>
            <a:prstGeom prst="rightArrow">
              <a:avLst>
                <a:gd name="adj1" fmla="val 50000"/>
                <a:gd name="adj2" fmla="val 26190"/>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198" name="Group 30"/>
          <p:cNvGrpSpPr>
            <a:grpSpLocks/>
          </p:cNvGrpSpPr>
          <p:nvPr/>
        </p:nvGrpSpPr>
        <p:grpSpPr bwMode="auto">
          <a:xfrm>
            <a:off x="7951801" y="2898772"/>
            <a:ext cx="585788" cy="384174"/>
            <a:chOff x="5012" y="1864"/>
            <a:chExt cx="369" cy="242"/>
          </a:xfrm>
        </p:grpSpPr>
        <p:sp>
          <p:nvSpPr>
            <p:cNvPr id="647199" name="AutoShape 31"/>
            <p:cNvSpPr>
              <a:spLocks noChangeArrowheads="1"/>
            </p:cNvSpPr>
            <p:nvPr/>
          </p:nvSpPr>
          <p:spPr bwMode="auto">
            <a:xfrm rot="5400000">
              <a:off x="5096" y="1821"/>
              <a:ext cx="210"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0" name="Text Box 32"/>
            <p:cNvSpPr txBox="1">
              <a:spLocks noChangeArrowheads="1"/>
            </p:cNvSpPr>
            <p:nvPr/>
          </p:nvSpPr>
          <p:spPr bwMode="auto">
            <a:xfrm rot="626605">
              <a:off x="5012" y="1864"/>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1</a:t>
              </a:r>
              <a:endParaRPr lang="en-US" altLang="zh-CN" sz="1800" b="1">
                <a:solidFill>
                  <a:srgbClr val="080808"/>
                </a:solidFill>
                <a:latin typeface="+mn-lt"/>
                <a:ea typeface="+mn-ea"/>
              </a:endParaRPr>
            </a:p>
          </p:txBody>
        </p:sp>
        <p:sp>
          <p:nvSpPr>
            <p:cNvPr id="647201" name="Line 33"/>
            <p:cNvSpPr>
              <a:spLocks noChangeShapeType="1"/>
            </p:cNvSpPr>
            <p:nvPr/>
          </p:nvSpPr>
          <p:spPr bwMode="auto">
            <a:xfrm>
              <a:off x="5018" y="1892"/>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2" name="Line 34"/>
            <p:cNvSpPr>
              <a:spLocks noChangeShapeType="1"/>
            </p:cNvSpPr>
            <p:nvPr/>
          </p:nvSpPr>
          <p:spPr bwMode="auto">
            <a:xfrm>
              <a:off x="5015" y="2043"/>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3" name="AutoShape 35"/>
            <p:cNvSpPr>
              <a:spLocks noChangeArrowheads="1"/>
            </p:cNvSpPr>
            <p:nvPr/>
          </p:nvSpPr>
          <p:spPr bwMode="auto">
            <a:xfrm rot="746037">
              <a:off x="5209" y="1957"/>
              <a:ext cx="132" cy="126"/>
            </a:xfrm>
            <a:prstGeom prst="rightArrow">
              <a:avLst>
                <a:gd name="adj1" fmla="val 50000"/>
                <a:gd name="adj2" fmla="val 26190"/>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04" name="Group 36"/>
          <p:cNvGrpSpPr>
            <a:grpSpLocks/>
          </p:cNvGrpSpPr>
          <p:nvPr/>
        </p:nvGrpSpPr>
        <p:grpSpPr bwMode="auto">
          <a:xfrm>
            <a:off x="7943850" y="3162304"/>
            <a:ext cx="585788" cy="404813"/>
            <a:chOff x="5007" y="2030"/>
            <a:chExt cx="369" cy="255"/>
          </a:xfrm>
        </p:grpSpPr>
        <p:sp>
          <p:nvSpPr>
            <p:cNvPr id="647205" name="AutoShape 37"/>
            <p:cNvSpPr>
              <a:spLocks noChangeArrowheads="1"/>
            </p:cNvSpPr>
            <p:nvPr/>
          </p:nvSpPr>
          <p:spPr bwMode="auto">
            <a:xfrm rot="5400000">
              <a:off x="5091" y="2000"/>
              <a:ext cx="210"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6" name="Text Box 38"/>
            <p:cNvSpPr txBox="1">
              <a:spLocks noChangeArrowheads="1"/>
            </p:cNvSpPr>
            <p:nvPr/>
          </p:nvSpPr>
          <p:spPr bwMode="auto">
            <a:xfrm rot="626605">
              <a:off x="5007" y="2030"/>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2</a:t>
              </a:r>
              <a:endParaRPr lang="en-US" altLang="zh-CN" sz="1800" b="1">
                <a:solidFill>
                  <a:srgbClr val="080808"/>
                </a:solidFill>
                <a:latin typeface="+mn-lt"/>
                <a:ea typeface="+mn-ea"/>
              </a:endParaRPr>
            </a:p>
          </p:txBody>
        </p:sp>
        <p:sp>
          <p:nvSpPr>
            <p:cNvPr id="647207" name="Line 39"/>
            <p:cNvSpPr>
              <a:spLocks noChangeShapeType="1"/>
            </p:cNvSpPr>
            <p:nvPr/>
          </p:nvSpPr>
          <p:spPr bwMode="auto">
            <a:xfrm>
              <a:off x="5014" y="2071"/>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8" name="Line 40"/>
            <p:cNvSpPr>
              <a:spLocks noChangeShapeType="1"/>
            </p:cNvSpPr>
            <p:nvPr/>
          </p:nvSpPr>
          <p:spPr bwMode="auto">
            <a:xfrm>
              <a:off x="5010" y="2222"/>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09" name="AutoShape 41"/>
            <p:cNvSpPr>
              <a:spLocks noChangeArrowheads="1"/>
            </p:cNvSpPr>
            <p:nvPr/>
          </p:nvSpPr>
          <p:spPr bwMode="auto">
            <a:xfrm rot="746037">
              <a:off x="5204" y="2136"/>
              <a:ext cx="133" cy="127"/>
            </a:xfrm>
            <a:prstGeom prst="rightArrow">
              <a:avLst>
                <a:gd name="adj1" fmla="val 50000"/>
                <a:gd name="adj2" fmla="val 26181"/>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10" name="Group 42"/>
          <p:cNvGrpSpPr>
            <a:grpSpLocks/>
          </p:cNvGrpSpPr>
          <p:nvPr/>
        </p:nvGrpSpPr>
        <p:grpSpPr bwMode="auto">
          <a:xfrm>
            <a:off x="7954963" y="3449642"/>
            <a:ext cx="581025" cy="396876"/>
            <a:chOff x="5014" y="2211"/>
            <a:chExt cx="366" cy="250"/>
          </a:xfrm>
        </p:grpSpPr>
        <p:sp>
          <p:nvSpPr>
            <p:cNvPr id="647211" name="AutoShape 43"/>
            <p:cNvSpPr>
              <a:spLocks noChangeArrowheads="1"/>
            </p:cNvSpPr>
            <p:nvPr/>
          </p:nvSpPr>
          <p:spPr bwMode="auto">
            <a:xfrm rot="5400000">
              <a:off x="5094" y="2176"/>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12" name="Text Box 44"/>
            <p:cNvSpPr txBox="1">
              <a:spLocks noChangeArrowheads="1"/>
            </p:cNvSpPr>
            <p:nvPr/>
          </p:nvSpPr>
          <p:spPr bwMode="auto">
            <a:xfrm rot="626605">
              <a:off x="5017" y="2211"/>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3</a:t>
              </a:r>
              <a:endParaRPr lang="en-US" altLang="zh-CN" sz="1800" b="1">
                <a:solidFill>
                  <a:srgbClr val="080808"/>
                </a:solidFill>
                <a:latin typeface="+mn-lt"/>
                <a:ea typeface="+mn-ea"/>
              </a:endParaRPr>
            </a:p>
          </p:txBody>
        </p:sp>
        <p:sp>
          <p:nvSpPr>
            <p:cNvPr id="647213" name="Line 45"/>
            <p:cNvSpPr>
              <a:spLocks noChangeShapeType="1"/>
            </p:cNvSpPr>
            <p:nvPr/>
          </p:nvSpPr>
          <p:spPr bwMode="auto">
            <a:xfrm>
              <a:off x="5017" y="2247"/>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14" name="Line 46"/>
            <p:cNvSpPr>
              <a:spLocks noChangeShapeType="1"/>
            </p:cNvSpPr>
            <p:nvPr/>
          </p:nvSpPr>
          <p:spPr bwMode="auto">
            <a:xfrm>
              <a:off x="5014" y="2398"/>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15" name="AutoShape 47"/>
            <p:cNvSpPr>
              <a:spLocks noChangeArrowheads="1"/>
            </p:cNvSpPr>
            <p:nvPr/>
          </p:nvSpPr>
          <p:spPr bwMode="auto">
            <a:xfrm rot="746037">
              <a:off x="5208" y="2312"/>
              <a:ext cx="133" cy="126"/>
            </a:xfrm>
            <a:prstGeom prst="rightArrow">
              <a:avLst>
                <a:gd name="adj1" fmla="val 50000"/>
                <a:gd name="adj2" fmla="val 26389"/>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16" name="Group 48"/>
          <p:cNvGrpSpPr>
            <a:grpSpLocks/>
          </p:cNvGrpSpPr>
          <p:nvPr/>
        </p:nvGrpSpPr>
        <p:grpSpPr bwMode="auto">
          <a:xfrm>
            <a:off x="7954976" y="3719517"/>
            <a:ext cx="587376" cy="406401"/>
            <a:chOff x="5014" y="2381"/>
            <a:chExt cx="370" cy="256"/>
          </a:xfrm>
        </p:grpSpPr>
        <p:sp>
          <p:nvSpPr>
            <p:cNvPr id="647217" name="AutoShape 49"/>
            <p:cNvSpPr>
              <a:spLocks noChangeArrowheads="1"/>
            </p:cNvSpPr>
            <p:nvPr/>
          </p:nvSpPr>
          <p:spPr bwMode="auto">
            <a:xfrm rot="5400000">
              <a:off x="5098" y="2352"/>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18" name="Text Box 50"/>
            <p:cNvSpPr txBox="1">
              <a:spLocks noChangeArrowheads="1"/>
            </p:cNvSpPr>
            <p:nvPr/>
          </p:nvSpPr>
          <p:spPr bwMode="auto">
            <a:xfrm rot="626605">
              <a:off x="5014" y="2381"/>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4</a:t>
              </a:r>
              <a:endParaRPr lang="en-US" altLang="zh-CN" sz="1800" b="1">
                <a:solidFill>
                  <a:srgbClr val="080808"/>
                </a:solidFill>
                <a:latin typeface="+mn-lt"/>
                <a:ea typeface="+mn-ea"/>
              </a:endParaRPr>
            </a:p>
          </p:txBody>
        </p:sp>
        <p:sp>
          <p:nvSpPr>
            <p:cNvPr id="647219" name="Line 51"/>
            <p:cNvSpPr>
              <a:spLocks noChangeShapeType="1"/>
            </p:cNvSpPr>
            <p:nvPr/>
          </p:nvSpPr>
          <p:spPr bwMode="auto">
            <a:xfrm>
              <a:off x="5021" y="2422"/>
              <a:ext cx="363"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20" name="Line 52"/>
            <p:cNvSpPr>
              <a:spLocks noChangeShapeType="1"/>
            </p:cNvSpPr>
            <p:nvPr/>
          </p:nvSpPr>
          <p:spPr bwMode="auto">
            <a:xfrm>
              <a:off x="5017" y="2573"/>
              <a:ext cx="363"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21" name="AutoShape 53"/>
            <p:cNvSpPr>
              <a:spLocks noChangeArrowheads="1"/>
            </p:cNvSpPr>
            <p:nvPr/>
          </p:nvSpPr>
          <p:spPr bwMode="auto">
            <a:xfrm rot="746037">
              <a:off x="5212" y="2487"/>
              <a:ext cx="132" cy="127"/>
            </a:xfrm>
            <a:prstGeom prst="rightArrow">
              <a:avLst>
                <a:gd name="adj1" fmla="val 50000"/>
                <a:gd name="adj2" fmla="val 25984"/>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22" name="Group 54"/>
          <p:cNvGrpSpPr>
            <a:grpSpLocks/>
          </p:cNvGrpSpPr>
          <p:nvPr/>
        </p:nvGrpSpPr>
        <p:grpSpPr bwMode="auto">
          <a:xfrm>
            <a:off x="6800850" y="2681291"/>
            <a:ext cx="585788" cy="395288"/>
            <a:chOff x="4287" y="1727"/>
            <a:chExt cx="369" cy="249"/>
          </a:xfrm>
        </p:grpSpPr>
        <p:sp>
          <p:nvSpPr>
            <p:cNvPr id="647223" name="AutoShape 55"/>
            <p:cNvSpPr>
              <a:spLocks noChangeArrowheads="1"/>
            </p:cNvSpPr>
            <p:nvPr/>
          </p:nvSpPr>
          <p:spPr bwMode="auto">
            <a:xfrm rot="5400000">
              <a:off x="4371" y="1691"/>
              <a:ext cx="210" cy="360"/>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24" name="Text Box 56"/>
            <p:cNvSpPr txBox="1">
              <a:spLocks noChangeArrowheads="1"/>
            </p:cNvSpPr>
            <p:nvPr/>
          </p:nvSpPr>
          <p:spPr bwMode="auto">
            <a:xfrm rot="626605">
              <a:off x="4287" y="1727"/>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3</a:t>
              </a:r>
              <a:endParaRPr lang="en-US" altLang="zh-CN" sz="1800" b="1">
                <a:solidFill>
                  <a:srgbClr val="080808"/>
                </a:solidFill>
                <a:latin typeface="+mn-lt"/>
                <a:ea typeface="+mn-ea"/>
              </a:endParaRPr>
            </a:p>
          </p:txBody>
        </p:sp>
        <p:sp>
          <p:nvSpPr>
            <p:cNvPr id="647225" name="Line 57"/>
            <p:cNvSpPr>
              <a:spLocks noChangeShapeType="1"/>
            </p:cNvSpPr>
            <p:nvPr/>
          </p:nvSpPr>
          <p:spPr bwMode="auto">
            <a:xfrm>
              <a:off x="4294" y="1762"/>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26" name="Line 58"/>
            <p:cNvSpPr>
              <a:spLocks noChangeShapeType="1"/>
            </p:cNvSpPr>
            <p:nvPr/>
          </p:nvSpPr>
          <p:spPr bwMode="auto">
            <a:xfrm>
              <a:off x="4290" y="1913"/>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27" name="AutoShape 59"/>
            <p:cNvSpPr>
              <a:spLocks noChangeArrowheads="1"/>
            </p:cNvSpPr>
            <p:nvPr/>
          </p:nvSpPr>
          <p:spPr bwMode="auto">
            <a:xfrm rot="746037">
              <a:off x="4484" y="1827"/>
              <a:ext cx="133" cy="127"/>
            </a:xfrm>
            <a:prstGeom prst="rightArrow">
              <a:avLst>
                <a:gd name="adj1" fmla="val 50000"/>
                <a:gd name="adj2" fmla="val 26181"/>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28" name="Group 60"/>
          <p:cNvGrpSpPr>
            <a:grpSpLocks/>
          </p:cNvGrpSpPr>
          <p:nvPr/>
        </p:nvGrpSpPr>
        <p:grpSpPr bwMode="auto">
          <a:xfrm>
            <a:off x="6811963" y="2959097"/>
            <a:ext cx="581025" cy="396874"/>
            <a:chOff x="4294" y="1902"/>
            <a:chExt cx="366" cy="250"/>
          </a:xfrm>
        </p:grpSpPr>
        <p:sp>
          <p:nvSpPr>
            <p:cNvPr id="647229" name="AutoShape 61"/>
            <p:cNvSpPr>
              <a:spLocks noChangeArrowheads="1"/>
            </p:cNvSpPr>
            <p:nvPr/>
          </p:nvSpPr>
          <p:spPr bwMode="auto">
            <a:xfrm rot="5400000">
              <a:off x="4374" y="1867"/>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0" name="Text Box 62"/>
            <p:cNvSpPr txBox="1">
              <a:spLocks noChangeArrowheads="1"/>
            </p:cNvSpPr>
            <p:nvPr/>
          </p:nvSpPr>
          <p:spPr bwMode="auto">
            <a:xfrm rot="626605">
              <a:off x="4297" y="1902"/>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4</a:t>
              </a:r>
              <a:endParaRPr lang="en-US" altLang="zh-CN" sz="1800" b="1">
                <a:solidFill>
                  <a:srgbClr val="080808"/>
                </a:solidFill>
                <a:latin typeface="+mn-lt"/>
                <a:ea typeface="+mn-ea"/>
              </a:endParaRPr>
            </a:p>
          </p:txBody>
        </p:sp>
        <p:sp>
          <p:nvSpPr>
            <p:cNvPr id="647231" name="Line 63"/>
            <p:cNvSpPr>
              <a:spLocks noChangeShapeType="1"/>
            </p:cNvSpPr>
            <p:nvPr/>
          </p:nvSpPr>
          <p:spPr bwMode="auto">
            <a:xfrm>
              <a:off x="4297" y="1938"/>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2" name="Line 64"/>
            <p:cNvSpPr>
              <a:spLocks noChangeShapeType="1"/>
            </p:cNvSpPr>
            <p:nvPr/>
          </p:nvSpPr>
          <p:spPr bwMode="auto">
            <a:xfrm>
              <a:off x="4294" y="2089"/>
              <a:ext cx="362"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3" name="AutoShape 65"/>
            <p:cNvSpPr>
              <a:spLocks noChangeArrowheads="1"/>
            </p:cNvSpPr>
            <p:nvPr/>
          </p:nvSpPr>
          <p:spPr bwMode="auto">
            <a:xfrm rot="746037">
              <a:off x="4488" y="2003"/>
              <a:ext cx="133" cy="126"/>
            </a:xfrm>
            <a:prstGeom prst="rightArrow">
              <a:avLst>
                <a:gd name="adj1" fmla="val 50000"/>
                <a:gd name="adj2" fmla="val 26389"/>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34" name="Group 66"/>
          <p:cNvGrpSpPr>
            <a:grpSpLocks/>
          </p:cNvGrpSpPr>
          <p:nvPr/>
        </p:nvGrpSpPr>
        <p:grpSpPr bwMode="auto">
          <a:xfrm>
            <a:off x="4997450" y="3427413"/>
            <a:ext cx="582613" cy="1069975"/>
            <a:chOff x="2876" y="2191"/>
            <a:chExt cx="367" cy="674"/>
          </a:xfrm>
        </p:grpSpPr>
        <p:sp>
          <p:nvSpPr>
            <p:cNvPr id="647235" name="AutoShape 67"/>
            <p:cNvSpPr>
              <a:spLocks noChangeArrowheads="1"/>
            </p:cNvSpPr>
            <p:nvPr/>
          </p:nvSpPr>
          <p:spPr bwMode="auto">
            <a:xfrm rot="5400000">
              <a:off x="2729" y="2350"/>
              <a:ext cx="674" cy="355"/>
            </a:xfrm>
            <a:prstGeom prst="parallelogram">
              <a:avLst>
                <a:gd name="adj" fmla="val 18265"/>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6" name="AutoShape 68"/>
            <p:cNvSpPr>
              <a:spLocks noChangeArrowheads="1"/>
            </p:cNvSpPr>
            <p:nvPr/>
          </p:nvSpPr>
          <p:spPr bwMode="auto">
            <a:xfrm rot="746037">
              <a:off x="2925" y="2654"/>
              <a:ext cx="227" cy="127"/>
            </a:xfrm>
            <a:prstGeom prst="rightArrow">
              <a:avLst>
                <a:gd name="adj1" fmla="val 50000"/>
                <a:gd name="adj2" fmla="val 44685"/>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7" name="Text Box 69"/>
            <p:cNvSpPr txBox="1">
              <a:spLocks noChangeArrowheads="1"/>
            </p:cNvSpPr>
            <p:nvPr/>
          </p:nvSpPr>
          <p:spPr bwMode="auto">
            <a:xfrm>
              <a:off x="2919" y="2287"/>
              <a:ext cx="27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0"/>
                </a:spcBef>
                <a:buClrTx/>
                <a:buFontTx/>
                <a:buNone/>
              </a:pPr>
              <a:r>
                <a:rPr lang="zh-CN" altLang="en-US" sz="2000" b="1">
                  <a:solidFill>
                    <a:srgbClr val="080808"/>
                  </a:solidFill>
                  <a:latin typeface="+mn-lt"/>
                  <a:ea typeface="+mn-ea"/>
                </a:rPr>
                <a:t>报</a:t>
              </a:r>
            </a:p>
            <a:p>
              <a:pPr>
                <a:lnSpc>
                  <a:spcPct val="80000"/>
                </a:lnSpc>
                <a:spcBef>
                  <a:spcPct val="0"/>
                </a:spcBef>
                <a:buClrTx/>
                <a:buFontTx/>
                <a:buNone/>
              </a:pPr>
              <a:r>
                <a:rPr lang="zh-CN" altLang="en-US" sz="2000" b="1">
                  <a:solidFill>
                    <a:srgbClr val="080808"/>
                  </a:solidFill>
                  <a:latin typeface="+mn-lt"/>
                  <a:ea typeface="+mn-ea"/>
                </a:rPr>
                <a:t>文</a:t>
              </a:r>
            </a:p>
          </p:txBody>
        </p:sp>
        <p:sp>
          <p:nvSpPr>
            <p:cNvPr id="647238" name="Line 70"/>
            <p:cNvSpPr>
              <a:spLocks noChangeShapeType="1"/>
            </p:cNvSpPr>
            <p:nvPr/>
          </p:nvSpPr>
          <p:spPr bwMode="auto">
            <a:xfrm>
              <a:off x="2876" y="2191"/>
              <a:ext cx="363" cy="57"/>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39" name="Line 71"/>
            <p:cNvSpPr>
              <a:spLocks noChangeShapeType="1"/>
            </p:cNvSpPr>
            <p:nvPr/>
          </p:nvSpPr>
          <p:spPr bwMode="auto">
            <a:xfrm>
              <a:off x="2876" y="2807"/>
              <a:ext cx="363" cy="58"/>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40" name="Group 72"/>
          <p:cNvGrpSpPr>
            <a:grpSpLocks/>
          </p:cNvGrpSpPr>
          <p:nvPr/>
        </p:nvGrpSpPr>
        <p:grpSpPr bwMode="auto">
          <a:xfrm>
            <a:off x="5592763" y="4764088"/>
            <a:ext cx="581025" cy="1071562"/>
            <a:chOff x="3251" y="3033"/>
            <a:chExt cx="366" cy="675"/>
          </a:xfrm>
        </p:grpSpPr>
        <p:sp>
          <p:nvSpPr>
            <p:cNvPr id="647241" name="AutoShape 73"/>
            <p:cNvSpPr>
              <a:spLocks noChangeArrowheads="1"/>
            </p:cNvSpPr>
            <p:nvPr/>
          </p:nvSpPr>
          <p:spPr bwMode="auto">
            <a:xfrm rot="5400000">
              <a:off x="3102" y="3193"/>
              <a:ext cx="675" cy="355"/>
            </a:xfrm>
            <a:prstGeom prst="parallelogram">
              <a:avLst>
                <a:gd name="adj" fmla="val 1829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42" name="AutoShape 74"/>
            <p:cNvSpPr>
              <a:spLocks noChangeArrowheads="1"/>
            </p:cNvSpPr>
            <p:nvPr/>
          </p:nvSpPr>
          <p:spPr bwMode="auto">
            <a:xfrm rot="746037">
              <a:off x="3300" y="3497"/>
              <a:ext cx="226" cy="126"/>
            </a:xfrm>
            <a:prstGeom prst="rightArrow">
              <a:avLst>
                <a:gd name="adj1" fmla="val 50000"/>
                <a:gd name="adj2" fmla="val 44841"/>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43" name="Text Box 75"/>
            <p:cNvSpPr txBox="1">
              <a:spLocks noChangeArrowheads="1"/>
            </p:cNvSpPr>
            <p:nvPr/>
          </p:nvSpPr>
          <p:spPr bwMode="auto">
            <a:xfrm>
              <a:off x="3293" y="3130"/>
              <a:ext cx="27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0"/>
                </a:spcBef>
                <a:buClrTx/>
                <a:buFontTx/>
                <a:buNone/>
              </a:pPr>
              <a:r>
                <a:rPr lang="zh-CN" altLang="en-US" sz="2000" b="1">
                  <a:solidFill>
                    <a:srgbClr val="080808"/>
                  </a:solidFill>
                  <a:latin typeface="+mn-lt"/>
                  <a:ea typeface="+mn-ea"/>
                </a:rPr>
                <a:t>报</a:t>
              </a:r>
            </a:p>
            <a:p>
              <a:pPr>
                <a:lnSpc>
                  <a:spcPct val="80000"/>
                </a:lnSpc>
                <a:spcBef>
                  <a:spcPct val="0"/>
                </a:spcBef>
                <a:buClrTx/>
                <a:buFontTx/>
                <a:buNone/>
              </a:pPr>
              <a:r>
                <a:rPr lang="zh-CN" altLang="en-US" sz="2000" b="1">
                  <a:solidFill>
                    <a:srgbClr val="080808"/>
                  </a:solidFill>
                  <a:latin typeface="+mn-lt"/>
                  <a:ea typeface="+mn-ea"/>
                </a:rPr>
                <a:t>文</a:t>
              </a:r>
            </a:p>
          </p:txBody>
        </p:sp>
        <p:sp>
          <p:nvSpPr>
            <p:cNvPr id="647244" name="Line 76"/>
            <p:cNvSpPr>
              <a:spLocks noChangeShapeType="1"/>
            </p:cNvSpPr>
            <p:nvPr/>
          </p:nvSpPr>
          <p:spPr bwMode="auto">
            <a:xfrm>
              <a:off x="3251" y="3033"/>
              <a:ext cx="362" cy="58"/>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45" name="Line 77"/>
            <p:cNvSpPr>
              <a:spLocks noChangeShapeType="1"/>
            </p:cNvSpPr>
            <p:nvPr/>
          </p:nvSpPr>
          <p:spPr bwMode="auto">
            <a:xfrm>
              <a:off x="3251" y="3650"/>
              <a:ext cx="362" cy="58"/>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46" name="Group 78"/>
          <p:cNvGrpSpPr>
            <a:grpSpLocks/>
          </p:cNvGrpSpPr>
          <p:nvPr/>
        </p:nvGrpSpPr>
        <p:grpSpPr bwMode="auto">
          <a:xfrm>
            <a:off x="4430713" y="2155825"/>
            <a:ext cx="573087" cy="1069975"/>
            <a:chOff x="2519" y="1390"/>
            <a:chExt cx="361" cy="674"/>
          </a:xfrm>
        </p:grpSpPr>
        <p:sp>
          <p:nvSpPr>
            <p:cNvPr id="647247" name="AutoShape 79"/>
            <p:cNvSpPr>
              <a:spLocks noChangeArrowheads="1"/>
            </p:cNvSpPr>
            <p:nvPr/>
          </p:nvSpPr>
          <p:spPr bwMode="auto">
            <a:xfrm rot="5400000">
              <a:off x="2366" y="1549"/>
              <a:ext cx="674" cy="355"/>
            </a:xfrm>
            <a:prstGeom prst="parallelogram">
              <a:avLst>
                <a:gd name="adj" fmla="val 18265"/>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48" name="AutoShape 80"/>
            <p:cNvSpPr>
              <a:spLocks noChangeArrowheads="1"/>
            </p:cNvSpPr>
            <p:nvPr/>
          </p:nvSpPr>
          <p:spPr bwMode="auto">
            <a:xfrm rot="746037">
              <a:off x="2563" y="1853"/>
              <a:ext cx="226" cy="127"/>
            </a:xfrm>
            <a:prstGeom prst="rightArrow">
              <a:avLst>
                <a:gd name="adj1" fmla="val 50000"/>
                <a:gd name="adj2" fmla="val 44488"/>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49" name="Text Box 81"/>
            <p:cNvSpPr txBox="1">
              <a:spLocks noChangeArrowheads="1"/>
            </p:cNvSpPr>
            <p:nvPr/>
          </p:nvSpPr>
          <p:spPr bwMode="auto">
            <a:xfrm>
              <a:off x="2567" y="1487"/>
              <a:ext cx="27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80000"/>
                </a:lnSpc>
                <a:spcBef>
                  <a:spcPct val="0"/>
                </a:spcBef>
                <a:buClrTx/>
                <a:buFontTx/>
                <a:buNone/>
              </a:pPr>
              <a:r>
                <a:rPr lang="zh-CN" altLang="en-US" sz="2000" b="1" dirty="0">
                  <a:solidFill>
                    <a:srgbClr val="080808"/>
                  </a:solidFill>
                  <a:latin typeface="+mn-lt"/>
                  <a:ea typeface="+mn-ea"/>
                </a:rPr>
                <a:t>报</a:t>
              </a:r>
            </a:p>
            <a:p>
              <a:pPr>
                <a:lnSpc>
                  <a:spcPct val="80000"/>
                </a:lnSpc>
                <a:spcBef>
                  <a:spcPct val="0"/>
                </a:spcBef>
                <a:buClrTx/>
                <a:buFontTx/>
                <a:buNone/>
              </a:pPr>
              <a:r>
                <a:rPr lang="zh-CN" altLang="en-US" sz="2000" b="1" dirty="0">
                  <a:solidFill>
                    <a:srgbClr val="080808"/>
                  </a:solidFill>
                  <a:latin typeface="+mn-lt"/>
                  <a:ea typeface="+mn-ea"/>
                </a:rPr>
                <a:t>文</a:t>
              </a:r>
            </a:p>
          </p:txBody>
        </p:sp>
        <p:sp>
          <p:nvSpPr>
            <p:cNvPr id="647250" name="Line 82"/>
            <p:cNvSpPr>
              <a:spLocks noChangeShapeType="1"/>
            </p:cNvSpPr>
            <p:nvPr/>
          </p:nvSpPr>
          <p:spPr bwMode="auto">
            <a:xfrm>
              <a:off x="2519" y="1395"/>
              <a:ext cx="357" cy="5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51" name="Line 83"/>
            <p:cNvSpPr>
              <a:spLocks noChangeShapeType="1"/>
            </p:cNvSpPr>
            <p:nvPr/>
          </p:nvSpPr>
          <p:spPr bwMode="auto">
            <a:xfrm>
              <a:off x="2519" y="2001"/>
              <a:ext cx="357"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47252" name="Line 84"/>
          <p:cNvSpPr>
            <a:spLocks noChangeShapeType="1"/>
          </p:cNvSpPr>
          <p:nvPr/>
        </p:nvSpPr>
        <p:spPr bwMode="auto">
          <a:xfrm>
            <a:off x="2319338" y="2155825"/>
            <a:ext cx="0" cy="38131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53" name="Line 85"/>
          <p:cNvSpPr>
            <a:spLocks noChangeShapeType="1"/>
          </p:cNvSpPr>
          <p:nvPr/>
        </p:nvSpPr>
        <p:spPr bwMode="auto">
          <a:xfrm>
            <a:off x="2895600" y="2155825"/>
            <a:ext cx="0" cy="38131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54" name="Text Box 86"/>
          <p:cNvSpPr txBox="1">
            <a:spLocks noChangeArrowheads="1"/>
          </p:cNvSpPr>
          <p:nvPr/>
        </p:nvSpPr>
        <p:spPr bwMode="auto">
          <a:xfrm>
            <a:off x="1563688" y="5943600"/>
            <a:ext cx="21885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A      B     C      D </a:t>
            </a:r>
          </a:p>
        </p:txBody>
      </p:sp>
      <p:sp>
        <p:nvSpPr>
          <p:cNvPr id="647255" name="Text Box 87"/>
          <p:cNvSpPr txBox="1">
            <a:spLocks noChangeArrowheads="1"/>
          </p:cNvSpPr>
          <p:nvPr/>
        </p:nvSpPr>
        <p:spPr bwMode="auto">
          <a:xfrm>
            <a:off x="4260850" y="5943600"/>
            <a:ext cx="21180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A      B      C     D</a:t>
            </a:r>
          </a:p>
        </p:txBody>
      </p:sp>
      <p:sp>
        <p:nvSpPr>
          <p:cNvPr id="647256" name="Text Box 88"/>
          <p:cNvSpPr txBox="1">
            <a:spLocks noChangeArrowheads="1"/>
          </p:cNvSpPr>
          <p:nvPr/>
        </p:nvSpPr>
        <p:spPr bwMode="auto">
          <a:xfrm>
            <a:off x="6632575" y="5934075"/>
            <a:ext cx="21180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A      B      C     D</a:t>
            </a:r>
          </a:p>
        </p:txBody>
      </p:sp>
      <p:sp>
        <p:nvSpPr>
          <p:cNvPr id="647257" name="Line 89"/>
          <p:cNvSpPr>
            <a:spLocks noChangeShapeType="1"/>
          </p:cNvSpPr>
          <p:nvPr/>
        </p:nvSpPr>
        <p:spPr bwMode="auto">
          <a:xfrm>
            <a:off x="1743075" y="2289175"/>
            <a:ext cx="576263" cy="66675"/>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58" name="Line 90"/>
          <p:cNvSpPr>
            <a:spLocks noChangeShapeType="1"/>
          </p:cNvSpPr>
          <p:nvPr/>
        </p:nvSpPr>
        <p:spPr bwMode="auto">
          <a:xfrm>
            <a:off x="2319338" y="2557463"/>
            <a:ext cx="576262" cy="66675"/>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59" name="Line 91"/>
          <p:cNvSpPr>
            <a:spLocks noChangeShapeType="1"/>
          </p:cNvSpPr>
          <p:nvPr/>
        </p:nvSpPr>
        <p:spPr bwMode="auto">
          <a:xfrm>
            <a:off x="2895600" y="2824163"/>
            <a:ext cx="574675" cy="66675"/>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60" name="Line 92"/>
          <p:cNvSpPr>
            <a:spLocks noChangeShapeType="1"/>
          </p:cNvSpPr>
          <p:nvPr/>
        </p:nvSpPr>
        <p:spPr bwMode="auto">
          <a:xfrm flipH="1">
            <a:off x="1743075" y="3225800"/>
            <a:ext cx="1727200" cy="268288"/>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61" name="Text Box 93"/>
          <p:cNvSpPr txBox="1">
            <a:spLocks noChangeArrowheads="1"/>
          </p:cNvSpPr>
          <p:nvPr/>
        </p:nvSpPr>
        <p:spPr bwMode="auto">
          <a:xfrm>
            <a:off x="4664075" y="1725613"/>
            <a:ext cx="131318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lang="zh-CN" altLang="en-US" sz="2200" b="1" dirty="0">
                <a:latin typeface="+mn-lt"/>
                <a:ea typeface="+mn-ea"/>
              </a:rPr>
              <a:t>报文交换</a:t>
            </a:r>
          </a:p>
        </p:txBody>
      </p:sp>
      <p:sp>
        <p:nvSpPr>
          <p:cNvPr id="647262" name="Text Box 94"/>
          <p:cNvSpPr txBox="1">
            <a:spLocks noChangeArrowheads="1"/>
          </p:cNvSpPr>
          <p:nvPr/>
        </p:nvSpPr>
        <p:spPr bwMode="auto">
          <a:xfrm>
            <a:off x="1890668" y="1725613"/>
            <a:ext cx="131318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200" b="1" dirty="0">
                <a:latin typeface="+mn-lt"/>
                <a:ea typeface="+mn-ea"/>
              </a:rPr>
              <a:t>电路交换</a:t>
            </a:r>
          </a:p>
        </p:txBody>
      </p:sp>
      <p:sp>
        <p:nvSpPr>
          <p:cNvPr id="647263" name="Text Box 95"/>
          <p:cNvSpPr txBox="1">
            <a:spLocks noChangeArrowheads="1"/>
          </p:cNvSpPr>
          <p:nvPr/>
        </p:nvSpPr>
        <p:spPr bwMode="auto">
          <a:xfrm>
            <a:off x="6443663" y="1700213"/>
            <a:ext cx="25209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ClrTx/>
              <a:buFontTx/>
              <a:buNone/>
            </a:pPr>
            <a:r>
              <a:rPr lang="zh-CN" altLang="en-US" sz="2200" b="1" dirty="0">
                <a:latin typeface="+mn-lt"/>
                <a:ea typeface="+mn-ea"/>
              </a:rPr>
              <a:t>数据报分组交换</a:t>
            </a:r>
          </a:p>
        </p:txBody>
      </p:sp>
      <p:sp>
        <p:nvSpPr>
          <p:cNvPr id="647264" name="Line 96"/>
          <p:cNvSpPr>
            <a:spLocks noChangeShapeType="1"/>
          </p:cNvSpPr>
          <p:nvPr/>
        </p:nvSpPr>
        <p:spPr bwMode="auto">
          <a:xfrm>
            <a:off x="3943350" y="2624138"/>
            <a:ext cx="0" cy="2743200"/>
          </a:xfrm>
          <a:prstGeom prst="line">
            <a:avLst/>
          </a:prstGeom>
          <a:noFill/>
          <a:ln w="19050">
            <a:solidFill>
              <a:srgbClr val="0000FF"/>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65" name="Text Box 97"/>
          <p:cNvSpPr txBox="1">
            <a:spLocks noChangeArrowheads="1"/>
          </p:cNvSpPr>
          <p:nvPr/>
        </p:nvSpPr>
        <p:spPr bwMode="auto">
          <a:xfrm>
            <a:off x="3841750" y="5357813"/>
            <a:ext cx="268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t</a:t>
            </a:r>
          </a:p>
        </p:txBody>
      </p:sp>
      <p:grpSp>
        <p:nvGrpSpPr>
          <p:cNvPr id="647266" name="Group 98"/>
          <p:cNvGrpSpPr>
            <a:grpSpLocks/>
          </p:cNvGrpSpPr>
          <p:nvPr/>
        </p:nvGrpSpPr>
        <p:grpSpPr bwMode="auto">
          <a:xfrm>
            <a:off x="630238" y="2263775"/>
            <a:ext cx="1109662" cy="1230313"/>
            <a:chOff x="113" y="1473"/>
            <a:chExt cx="699" cy="775"/>
          </a:xfrm>
        </p:grpSpPr>
        <p:sp>
          <p:nvSpPr>
            <p:cNvPr id="647267" name="Line 99"/>
            <p:cNvSpPr>
              <a:spLocks noChangeShapeType="1"/>
            </p:cNvSpPr>
            <p:nvPr/>
          </p:nvSpPr>
          <p:spPr bwMode="auto">
            <a:xfrm>
              <a:off x="630" y="1474"/>
              <a:ext cx="182" cy="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68" name="Line 100"/>
            <p:cNvSpPr>
              <a:spLocks noChangeShapeType="1"/>
            </p:cNvSpPr>
            <p:nvPr/>
          </p:nvSpPr>
          <p:spPr bwMode="auto">
            <a:xfrm>
              <a:off x="622" y="2248"/>
              <a:ext cx="181" cy="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69" name="Text Box 101"/>
            <p:cNvSpPr txBox="1">
              <a:spLocks noChangeArrowheads="1"/>
            </p:cNvSpPr>
            <p:nvPr/>
          </p:nvSpPr>
          <p:spPr bwMode="auto">
            <a:xfrm>
              <a:off x="113" y="1748"/>
              <a:ext cx="632"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0"/>
                </a:spcBef>
                <a:buClrTx/>
                <a:buFontTx/>
                <a:buNone/>
              </a:pPr>
              <a:r>
                <a:rPr lang="zh-CN" altLang="en-US" sz="1600" b="1">
                  <a:latin typeface="+mn-lt"/>
                  <a:ea typeface="+mn-ea"/>
                </a:rPr>
                <a:t>连接建立</a:t>
              </a:r>
            </a:p>
          </p:txBody>
        </p:sp>
        <p:sp>
          <p:nvSpPr>
            <p:cNvPr id="647270" name="Line 102"/>
            <p:cNvSpPr>
              <a:spLocks noChangeShapeType="1"/>
            </p:cNvSpPr>
            <p:nvPr/>
          </p:nvSpPr>
          <p:spPr bwMode="auto">
            <a:xfrm>
              <a:off x="720" y="1473"/>
              <a:ext cx="0" cy="759"/>
            </a:xfrm>
            <a:prstGeom prst="line">
              <a:avLst/>
            </a:prstGeom>
            <a:noFill/>
            <a:ln w="9525">
              <a:solidFill>
                <a:schemeClr val="tx2"/>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71" name="Group 103"/>
          <p:cNvGrpSpPr>
            <a:grpSpLocks/>
          </p:cNvGrpSpPr>
          <p:nvPr/>
        </p:nvGrpSpPr>
        <p:grpSpPr bwMode="auto">
          <a:xfrm>
            <a:off x="611188" y="3514725"/>
            <a:ext cx="1109662" cy="1011238"/>
            <a:chOff x="113" y="2246"/>
            <a:chExt cx="699" cy="637"/>
          </a:xfrm>
        </p:grpSpPr>
        <p:sp>
          <p:nvSpPr>
            <p:cNvPr id="647272" name="Line 104"/>
            <p:cNvSpPr>
              <a:spLocks noChangeShapeType="1"/>
            </p:cNvSpPr>
            <p:nvPr/>
          </p:nvSpPr>
          <p:spPr bwMode="auto">
            <a:xfrm>
              <a:off x="630" y="2881"/>
              <a:ext cx="182" cy="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73" name="Text Box 105"/>
            <p:cNvSpPr txBox="1">
              <a:spLocks noChangeArrowheads="1"/>
            </p:cNvSpPr>
            <p:nvPr/>
          </p:nvSpPr>
          <p:spPr bwMode="auto">
            <a:xfrm>
              <a:off x="113" y="2420"/>
              <a:ext cx="632"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0"/>
                </a:spcBef>
                <a:buClrTx/>
                <a:buFontTx/>
                <a:buNone/>
              </a:pPr>
              <a:r>
                <a:rPr lang="zh-CN" altLang="en-US" sz="1600" b="1">
                  <a:latin typeface="+mn-lt"/>
                  <a:ea typeface="+mn-ea"/>
                </a:rPr>
                <a:t>数据传送</a:t>
              </a:r>
            </a:p>
          </p:txBody>
        </p:sp>
        <p:sp>
          <p:nvSpPr>
            <p:cNvPr id="647274" name="Line 106"/>
            <p:cNvSpPr>
              <a:spLocks noChangeShapeType="1"/>
            </p:cNvSpPr>
            <p:nvPr/>
          </p:nvSpPr>
          <p:spPr bwMode="auto">
            <a:xfrm>
              <a:off x="721" y="2246"/>
              <a:ext cx="0" cy="637"/>
            </a:xfrm>
            <a:prstGeom prst="line">
              <a:avLst/>
            </a:prstGeom>
            <a:noFill/>
            <a:ln w="9525">
              <a:solidFill>
                <a:schemeClr val="tx2"/>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47275" name="Freeform 107"/>
          <p:cNvSpPr>
            <a:spLocks/>
          </p:cNvSpPr>
          <p:nvPr/>
        </p:nvSpPr>
        <p:spPr bwMode="auto">
          <a:xfrm>
            <a:off x="1738313" y="2155825"/>
            <a:ext cx="4762" cy="3821113"/>
          </a:xfrm>
          <a:custGeom>
            <a:avLst/>
            <a:gdLst>
              <a:gd name="T0" fmla="*/ 3 w 3"/>
              <a:gd name="T1" fmla="*/ 0 h 2742"/>
              <a:gd name="T2" fmla="*/ 0 w 3"/>
              <a:gd name="T3" fmla="*/ 2742 h 2742"/>
            </a:gdLst>
            <a:ahLst/>
            <a:cxnLst>
              <a:cxn ang="0">
                <a:pos x="T0" y="T1"/>
              </a:cxn>
              <a:cxn ang="0">
                <a:pos x="T2" y="T3"/>
              </a:cxn>
            </a:cxnLst>
            <a:rect l="0" t="0" r="r" b="b"/>
            <a:pathLst>
              <a:path w="3" h="2742">
                <a:moveTo>
                  <a:pt x="3" y="0"/>
                </a:moveTo>
                <a:lnTo>
                  <a:pt x="0" y="2742"/>
                </a:lnTo>
              </a:path>
            </a:pathLst>
          </a:custGeom>
          <a:noFill/>
          <a:ln w="1270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76" name="Freeform 108"/>
          <p:cNvSpPr>
            <a:spLocks/>
          </p:cNvSpPr>
          <p:nvPr/>
        </p:nvSpPr>
        <p:spPr bwMode="auto">
          <a:xfrm>
            <a:off x="6169025" y="2133600"/>
            <a:ext cx="4763" cy="3813175"/>
          </a:xfrm>
          <a:custGeom>
            <a:avLst/>
            <a:gdLst>
              <a:gd name="T0" fmla="*/ 3 w 3"/>
              <a:gd name="T1" fmla="*/ 0 h 2736"/>
              <a:gd name="T2" fmla="*/ 0 w 3"/>
              <a:gd name="T3" fmla="*/ 2736 h 2736"/>
            </a:gdLst>
            <a:ahLst/>
            <a:cxnLst>
              <a:cxn ang="0">
                <a:pos x="T0" y="T1"/>
              </a:cxn>
              <a:cxn ang="0">
                <a:pos x="T2" y="T3"/>
              </a:cxn>
            </a:cxnLst>
            <a:rect l="0" t="0" r="r" b="b"/>
            <a:pathLst>
              <a:path w="3" h="2736">
                <a:moveTo>
                  <a:pt x="3" y="0"/>
                </a:moveTo>
                <a:lnTo>
                  <a:pt x="0" y="2736"/>
                </a:lnTo>
              </a:path>
            </a:pathLst>
          </a:custGeom>
          <a:noFill/>
          <a:ln w="1270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77" name="Line 109"/>
          <p:cNvSpPr>
            <a:spLocks noChangeShapeType="1"/>
          </p:cNvSpPr>
          <p:nvPr/>
        </p:nvSpPr>
        <p:spPr bwMode="auto">
          <a:xfrm>
            <a:off x="8534400" y="2173288"/>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78" name="Line 110"/>
          <p:cNvSpPr>
            <a:spLocks noChangeShapeType="1"/>
          </p:cNvSpPr>
          <p:nvPr/>
        </p:nvSpPr>
        <p:spPr bwMode="auto">
          <a:xfrm>
            <a:off x="7956550" y="21590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79" name="Line 111"/>
          <p:cNvSpPr>
            <a:spLocks noChangeShapeType="1"/>
          </p:cNvSpPr>
          <p:nvPr/>
        </p:nvSpPr>
        <p:spPr bwMode="auto">
          <a:xfrm>
            <a:off x="7388225" y="21463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0" name="Line 112"/>
          <p:cNvSpPr>
            <a:spLocks noChangeShapeType="1"/>
          </p:cNvSpPr>
          <p:nvPr/>
        </p:nvSpPr>
        <p:spPr bwMode="auto">
          <a:xfrm>
            <a:off x="4427538" y="21336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1" name="Line 113"/>
          <p:cNvSpPr>
            <a:spLocks noChangeShapeType="1"/>
          </p:cNvSpPr>
          <p:nvPr/>
        </p:nvSpPr>
        <p:spPr bwMode="auto">
          <a:xfrm>
            <a:off x="4997450" y="21336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2" name="Line 114"/>
          <p:cNvSpPr>
            <a:spLocks noChangeShapeType="1"/>
          </p:cNvSpPr>
          <p:nvPr/>
        </p:nvSpPr>
        <p:spPr bwMode="auto">
          <a:xfrm>
            <a:off x="5591175" y="21336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47283" name="Group 115"/>
          <p:cNvGrpSpPr>
            <a:grpSpLocks/>
          </p:cNvGrpSpPr>
          <p:nvPr/>
        </p:nvGrpSpPr>
        <p:grpSpPr bwMode="auto">
          <a:xfrm>
            <a:off x="1728788" y="3502025"/>
            <a:ext cx="1766887" cy="1279525"/>
            <a:chOff x="817" y="2238"/>
            <a:chExt cx="1113" cy="806"/>
          </a:xfrm>
        </p:grpSpPr>
        <p:sp>
          <p:nvSpPr>
            <p:cNvPr id="647284" name="Line 116"/>
            <p:cNvSpPr>
              <a:spLocks noChangeShapeType="1"/>
            </p:cNvSpPr>
            <p:nvPr/>
          </p:nvSpPr>
          <p:spPr bwMode="auto">
            <a:xfrm>
              <a:off x="841" y="2268"/>
              <a:ext cx="1089" cy="16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19050">
                  <a:solidFill>
                    <a:schemeClr val="bg2"/>
                  </a:solidFill>
                  <a:round/>
                  <a:headEnd/>
                  <a:tailEnd type="none" w="sm"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5" name="AutoShape 117"/>
            <p:cNvSpPr>
              <a:spLocks noChangeArrowheads="1"/>
            </p:cNvSpPr>
            <p:nvPr/>
          </p:nvSpPr>
          <p:spPr bwMode="auto">
            <a:xfrm rot="5400000">
              <a:off x="976" y="2091"/>
              <a:ext cx="793" cy="1092"/>
            </a:xfrm>
            <a:prstGeom prst="parallelogram">
              <a:avLst>
                <a:gd name="adj" fmla="val 21176"/>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6" name="Text Box 118"/>
            <p:cNvSpPr txBox="1">
              <a:spLocks noChangeArrowheads="1"/>
            </p:cNvSpPr>
            <p:nvPr/>
          </p:nvSpPr>
          <p:spPr bwMode="auto">
            <a:xfrm>
              <a:off x="1113" y="2413"/>
              <a:ext cx="4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80808"/>
                  </a:solidFill>
                  <a:latin typeface="+mn-lt"/>
                  <a:ea typeface="+mn-ea"/>
                </a:rPr>
                <a:t>报文</a:t>
              </a:r>
            </a:p>
          </p:txBody>
        </p:sp>
        <p:sp>
          <p:nvSpPr>
            <p:cNvPr id="647287" name="AutoShape 119"/>
            <p:cNvSpPr>
              <a:spLocks noChangeArrowheads="1"/>
            </p:cNvSpPr>
            <p:nvPr/>
          </p:nvSpPr>
          <p:spPr bwMode="auto">
            <a:xfrm rot="746037">
              <a:off x="1174" y="2745"/>
              <a:ext cx="408" cy="127"/>
            </a:xfrm>
            <a:prstGeom prst="rightArrow">
              <a:avLst>
                <a:gd name="adj1" fmla="val 50000"/>
                <a:gd name="adj2" fmla="val 80315"/>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8" name="Line 120"/>
            <p:cNvSpPr>
              <a:spLocks noChangeShapeType="1"/>
            </p:cNvSpPr>
            <p:nvPr/>
          </p:nvSpPr>
          <p:spPr bwMode="auto">
            <a:xfrm>
              <a:off x="823" y="2238"/>
              <a:ext cx="1094" cy="17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89" name="Line 121"/>
            <p:cNvSpPr>
              <a:spLocks noChangeShapeType="1"/>
            </p:cNvSpPr>
            <p:nvPr/>
          </p:nvSpPr>
          <p:spPr bwMode="auto">
            <a:xfrm>
              <a:off x="817" y="2865"/>
              <a:ext cx="1100" cy="179"/>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90" name="Group 122"/>
          <p:cNvGrpSpPr>
            <a:grpSpLocks/>
          </p:cNvGrpSpPr>
          <p:nvPr/>
        </p:nvGrpSpPr>
        <p:grpSpPr bwMode="auto">
          <a:xfrm>
            <a:off x="6799263" y="2411416"/>
            <a:ext cx="582612" cy="387351"/>
            <a:chOff x="4286" y="1557"/>
            <a:chExt cx="367" cy="244"/>
          </a:xfrm>
        </p:grpSpPr>
        <p:sp>
          <p:nvSpPr>
            <p:cNvPr id="647291" name="AutoShape 123"/>
            <p:cNvSpPr>
              <a:spLocks noChangeArrowheads="1"/>
            </p:cNvSpPr>
            <p:nvPr/>
          </p:nvSpPr>
          <p:spPr bwMode="auto">
            <a:xfrm rot="5400000">
              <a:off x="4367" y="1516"/>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92" name="Text Box 124"/>
            <p:cNvSpPr txBox="1">
              <a:spLocks noChangeArrowheads="1"/>
            </p:cNvSpPr>
            <p:nvPr/>
          </p:nvSpPr>
          <p:spPr bwMode="auto">
            <a:xfrm rot="626605">
              <a:off x="4295" y="1557"/>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2</a:t>
              </a:r>
              <a:endParaRPr lang="en-US" altLang="zh-CN" sz="1800" b="1">
                <a:solidFill>
                  <a:srgbClr val="080808"/>
                </a:solidFill>
                <a:latin typeface="+mn-lt"/>
                <a:ea typeface="+mn-ea"/>
              </a:endParaRPr>
            </a:p>
          </p:txBody>
        </p:sp>
        <p:sp>
          <p:nvSpPr>
            <p:cNvPr id="647293" name="Line 125"/>
            <p:cNvSpPr>
              <a:spLocks noChangeShapeType="1"/>
            </p:cNvSpPr>
            <p:nvPr/>
          </p:nvSpPr>
          <p:spPr bwMode="auto">
            <a:xfrm>
              <a:off x="4286" y="1738"/>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94" name="AutoShape 126"/>
            <p:cNvSpPr>
              <a:spLocks noChangeArrowheads="1"/>
            </p:cNvSpPr>
            <p:nvPr/>
          </p:nvSpPr>
          <p:spPr bwMode="auto">
            <a:xfrm rot="746037">
              <a:off x="4481" y="1652"/>
              <a:ext cx="132" cy="126"/>
            </a:xfrm>
            <a:prstGeom prst="rightArrow">
              <a:avLst>
                <a:gd name="adj1" fmla="val 50000"/>
                <a:gd name="adj2" fmla="val 26190"/>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95" name="Line 127"/>
            <p:cNvSpPr>
              <a:spLocks noChangeShapeType="1"/>
            </p:cNvSpPr>
            <p:nvPr/>
          </p:nvSpPr>
          <p:spPr bwMode="auto">
            <a:xfrm>
              <a:off x="4290" y="1587"/>
              <a:ext cx="363" cy="63"/>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47296" name="Group 128"/>
          <p:cNvGrpSpPr>
            <a:grpSpLocks/>
          </p:cNvGrpSpPr>
          <p:nvPr/>
        </p:nvGrpSpPr>
        <p:grpSpPr bwMode="auto">
          <a:xfrm>
            <a:off x="6807200" y="2119315"/>
            <a:ext cx="581025" cy="395288"/>
            <a:chOff x="4291" y="1373"/>
            <a:chExt cx="366" cy="249"/>
          </a:xfrm>
        </p:grpSpPr>
        <p:sp>
          <p:nvSpPr>
            <p:cNvPr id="647297" name="AutoShape 129"/>
            <p:cNvSpPr>
              <a:spLocks noChangeArrowheads="1"/>
            </p:cNvSpPr>
            <p:nvPr/>
          </p:nvSpPr>
          <p:spPr bwMode="auto">
            <a:xfrm rot="5400000">
              <a:off x="4371" y="1337"/>
              <a:ext cx="211" cy="359"/>
            </a:xfrm>
            <a:prstGeom prst="parallelogram">
              <a:avLst>
                <a:gd name="adj" fmla="val 29162"/>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298" name="Text Box 130"/>
            <p:cNvSpPr txBox="1">
              <a:spLocks noChangeArrowheads="1"/>
            </p:cNvSpPr>
            <p:nvPr/>
          </p:nvSpPr>
          <p:spPr bwMode="auto">
            <a:xfrm rot="626605">
              <a:off x="4294" y="1373"/>
              <a:ext cx="267" cy="233"/>
            </a:xfrm>
            <a:prstGeom prst="rect">
              <a:avLst/>
            </a:prstGeom>
            <a:noFill/>
            <a:ln>
              <a:noFill/>
            </a:ln>
            <a:effectLst/>
            <a:extLst>
              <a:ext uri="{909E8E84-426E-40DD-AFC4-6F175D3DCCD1}">
                <a14:hiddenFill xmlns:a14="http://schemas.microsoft.com/office/drawing/2010/main">
                  <a:solidFill>
                    <a:srgbClr val="DDDDDD"/>
                  </a:solidFill>
                </a14:hiddenFill>
              </a:ext>
              <a:ext uri="{91240B29-F687-4F45-9708-019B960494DF}">
                <a14:hiddenLine xmlns:a14="http://schemas.microsoft.com/office/drawing/2010/main" w="9525">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080808"/>
                  </a:solidFill>
                  <a:latin typeface="+mn-lt"/>
                  <a:ea typeface="+mn-ea"/>
                </a:rPr>
                <a:t>P</a:t>
              </a:r>
              <a:r>
                <a:rPr lang="en-US" altLang="zh-CN" sz="1800" b="1" baseline="-25000">
                  <a:solidFill>
                    <a:srgbClr val="080808"/>
                  </a:solidFill>
                  <a:latin typeface="+mn-lt"/>
                  <a:ea typeface="+mn-ea"/>
                </a:rPr>
                <a:t>1</a:t>
              </a:r>
              <a:endParaRPr lang="en-US" altLang="zh-CN" sz="1800" b="1">
                <a:solidFill>
                  <a:srgbClr val="080808"/>
                </a:solidFill>
                <a:latin typeface="+mn-lt"/>
                <a:ea typeface="+mn-ea"/>
              </a:endParaRPr>
            </a:p>
          </p:txBody>
        </p:sp>
        <p:sp>
          <p:nvSpPr>
            <p:cNvPr id="647299" name="Line 131"/>
            <p:cNvSpPr>
              <a:spLocks noChangeShapeType="1"/>
            </p:cNvSpPr>
            <p:nvPr/>
          </p:nvSpPr>
          <p:spPr bwMode="auto">
            <a:xfrm>
              <a:off x="4295" y="1407"/>
              <a:ext cx="362"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0" name="Line 132"/>
            <p:cNvSpPr>
              <a:spLocks noChangeShapeType="1"/>
            </p:cNvSpPr>
            <p:nvPr/>
          </p:nvSpPr>
          <p:spPr bwMode="auto">
            <a:xfrm>
              <a:off x="4291" y="1558"/>
              <a:ext cx="363" cy="64"/>
            </a:xfrm>
            <a:prstGeom prst="line">
              <a:avLst/>
            </a:prstGeom>
            <a:noFill/>
            <a:ln w="9525">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1" name="AutoShape 133"/>
            <p:cNvSpPr>
              <a:spLocks noChangeArrowheads="1"/>
            </p:cNvSpPr>
            <p:nvPr/>
          </p:nvSpPr>
          <p:spPr bwMode="auto">
            <a:xfrm rot="746037">
              <a:off x="4485" y="1472"/>
              <a:ext cx="133" cy="127"/>
            </a:xfrm>
            <a:prstGeom prst="rightArrow">
              <a:avLst>
                <a:gd name="adj1" fmla="val 50000"/>
                <a:gd name="adj2" fmla="val 26181"/>
              </a:avLst>
            </a:prstGeom>
            <a:solidFill>
              <a:schemeClr val="bg1"/>
            </a:solidFill>
            <a:ln w="9525">
              <a:solidFill>
                <a:srgbClr val="3333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47302" name="Line 134"/>
          <p:cNvSpPr>
            <a:spLocks noChangeShapeType="1"/>
          </p:cNvSpPr>
          <p:nvPr/>
        </p:nvSpPr>
        <p:spPr bwMode="auto">
          <a:xfrm>
            <a:off x="6804025" y="2133600"/>
            <a:ext cx="0" cy="3813175"/>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3" name="Line 135"/>
          <p:cNvSpPr>
            <a:spLocks noChangeShapeType="1"/>
          </p:cNvSpPr>
          <p:nvPr/>
        </p:nvSpPr>
        <p:spPr bwMode="auto">
          <a:xfrm>
            <a:off x="1738313" y="4608513"/>
            <a:ext cx="576262" cy="95250"/>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4" name="Line 136"/>
          <p:cNvSpPr>
            <a:spLocks noChangeShapeType="1"/>
          </p:cNvSpPr>
          <p:nvPr/>
        </p:nvSpPr>
        <p:spPr bwMode="auto">
          <a:xfrm>
            <a:off x="2324100" y="4789488"/>
            <a:ext cx="566738" cy="95250"/>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5" name="Line 137"/>
          <p:cNvSpPr>
            <a:spLocks noChangeShapeType="1"/>
          </p:cNvSpPr>
          <p:nvPr/>
        </p:nvSpPr>
        <p:spPr bwMode="auto">
          <a:xfrm>
            <a:off x="2890838" y="4979988"/>
            <a:ext cx="574675" cy="85725"/>
          </a:xfrm>
          <a:prstGeom prst="line">
            <a:avLst/>
          </a:prstGeom>
          <a:noFill/>
          <a:ln w="19050">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47306" name="Group 138"/>
          <p:cNvGrpSpPr>
            <a:grpSpLocks/>
          </p:cNvGrpSpPr>
          <p:nvPr/>
        </p:nvGrpSpPr>
        <p:grpSpPr bwMode="auto">
          <a:xfrm>
            <a:off x="611188" y="4503738"/>
            <a:ext cx="1085850" cy="592137"/>
            <a:chOff x="113" y="2869"/>
            <a:chExt cx="684" cy="373"/>
          </a:xfrm>
        </p:grpSpPr>
        <p:sp>
          <p:nvSpPr>
            <p:cNvPr id="647307" name="Line 139"/>
            <p:cNvSpPr>
              <a:spLocks noChangeShapeType="1"/>
            </p:cNvSpPr>
            <p:nvPr/>
          </p:nvSpPr>
          <p:spPr bwMode="auto">
            <a:xfrm>
              <a:off x="615" y="3241"/>
              <a:ext cx="182" cy="0"/>
            </a:xfrm>
            <a:prstGeom prst="line">
              <a:avLst/>
            </a:prstGeom>
            <a:noFill/>
            <a:ln w="952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8" name="Line 140"/>
            <p:cNvSpPr>
              <a:spLocks noChangeShapeType="1"/>
            </p:cNvSpPr>
            <p:nvPr/>
          </p:nvSpPr>
          <p:spPr bwMode="auto">
            <a:xfrm>
              <a:off x="721" y="2869"/>
              <a:ext cx="0" cy="373"/>
            </a:xfrm>
            <a:prstGeom prst="line">
              <a:avLst/>
            </a:prstGeom>
            <a:noFill/>
            <a:ln w="9525">
              <a:solidFill>
                <a:schemeClr val="tx2"/>
              </a:solidFill>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09" name="Text Box 141"/>
            <p:cNvSpPr txBox="1">
              <a:spLocks noChangeArrowheads="1"/>
            </p:cNvSpPr>
            <p:nvPr/>
          </p:nvSpPr>
          <p:spPr bwMode="auto">
            <a:xfrm>
              <a:off x="113" y="2948"/>
              <a:ext cx="632"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90000"/>
                </a:lnSpc>
                <a:spcBef>
                  <a:spcPct val="0"/>
                </a:spcBef>
                <a:buClrTx/>
                <a:buFontTx/>
                <a:buNone/>
              </a:pPr>
              <a:r>
                <a:rPr lang="zh-CN" altLang="en-US" sz="1600" b="1">
                  <a:latin typeface="+mn-lt"/>
                  <a:ea typeface="+mn-ea"/>
                </a:rPr>
                <a:t>连接释放</a:t>
              </a:r>
            </a:p>
          </p:txBody>
        </p:sp>
      </p:grpSp>
      <p:sp>
        <p:nvSpPr>
          <p:cNvPr id="647310" name="Freeform 142"/>
          <p:cNvSpPr>
            <a:spLocks/>
          </p:cNvSpPr>
          <p:nvPr/>
        </p:nvSpPr>
        <p:spPr bwMode="auto">
          <a:xfrm>
            <a:off x="3471863" y="2178050"/>
            <a:ext cx="4762" cy="3813175"/>
          </a:xfrm>
          <a:custGeom>
            <a:avLst/>
            <a:gdLst>
              <a:gd name="T0" fmla="*/ 3 w 3"/>
              <a:gd name="T1" fmla="*/ 0 h 2736"/>
              <a:gd name="T2" fmla="*/ 0 w 3"/>
              <a:gd name="T3" fmla="*/ 2736 h 2736"/>
            </a:gdLst>
            <a:ahLst/>
            <a:cxnLst>
              <a:cxn ang="0">
                <a:pos x="T0" y="T1"/>
              </a:cxn>
              <a:cxn ang="0">
                <a:pos x="T2" y="T3"/>
              </a:cxn>
            </a:cxnLst>
            <a:rect l="0" t="0" r="r" b="b"/>
            <a:pathLst>
              <a:path w="3" h="2736">
                <a:moveTo>
                  <a:pt x="3" y="0"/>
                </a:moveTo>
                <a:lnTo>
                  <a:pt x="0" y="2736"/>
                </a:lnTo>
              </a:path>
            </a:pathLst>
          </a:custGeom>
          <a:noFill/>
          <a:ln w="1270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47311" name="Text Box 14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7266"/>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647257"/>
                                        </p:tgtEl>
                                        <p:attrNameLst>
                                          <p:attrName>style.visibility</p:attrName>
                                        </p:attrNameLst>
                                      </p:cBhvr>
                                      <p:to>
                                        <p:strVal val="visible"/>
                                      </p:to>
                                    </p:set>
                                    <p:animEffect transition="in" filter="wipe(left)">
                                      <p:cBhvr>
                                        <p:cTn id="10" dur="500"/>
                                        <p:tgtEl>
                                          <p:spTgt spid="647257"/>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47258"/>
                                        </p:tgtEl>
                                        <p:attrNameLst>
                                          <p:attrName>style.visibility</p:attrName>
                                        </p:attrNameLst>
                                      </p:cBhvr>
                                      <p:to>
                                        <p:strVal val="visible"/>
                                      </p:to>
                                    </p:set>
                                    <p:animEffect transition="in" filter="wipe(left)">
                                      <p:cBhvr>
                                        <p:cTn id="14" dur="500"/>
                                        <p:tgtEl>
                                          <p:spTgt spid="647258"/>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47259"/>
                                        </p:tgtEl>
                                        <p:attrNameLst>
                                          <p:attrName>style.visibility</p:attrName>
                                        </p:attrNameLst>
                                      </p:cBhvr>
                                      <p:to>
                                        <p:strVal val="visible"/>
                                      </p:to>
                                    </p:set>
                                    <p:animEffect transition="in" filter="wipe(left)">
                                      <p:cBhvr>
                                        <p:cTn id="18" dur="500"/>
                                        <p:tgtEl>
                                          <p:spTgt spid="647259"/>
                                        </p:tgtEl>
                                      </p:cBhvr>
                                    </p:animEffect>
                                  </p:childTnLst>
                                </p:cTn>
                              </p:par>
                            </p:childTnLst>
                          </p:cTn>
                        </p:par>
                        <p:par>
                          <p:cTn id="19" fill="hold" nodeType="afterGroup">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647260"/>
                                        </p:tgtEl>
                                        <p:attrNameLst>
                                          <p:attrName>style.visibility</p:attrName>
                                        </p:attrNameLst>
                                      </p:cBhvr>
                                      <p:to>
                                        <p:strVal val="visible"/>
                                      </p:to>
                                    </p:set>
                                    <p:animEffect transition="in" filter="wipe(right)">
                                      <p:cBhvr>
                                        <p:cTn id="22" dur="500"/>
                                        <p:tgtEl>
                                          <p:spTgt spid="647260"/>
                                        </p:tgtEl>
                                      </p:cBhvr>
                                    </p:animEffect>
                                  </p:childTnLst>
                                </p:cTn>
                              </p:par>
                            </p:childTnLst>
                          </p:cTn>
                        </p:par>
                        <p:par>
                          <p:cTn id="23" fill="hold" nodeType="afterGroup">
                            <p:stCondLst>
                              <p:cond delay="2000"/>
                            </p:stCondLst>
                            <p:childTnLst>
                              <p:par>
                                <p:cTn id="24" presetID="1" presetClass="entr" presetSubtype="0" fill="hold" nodeType="afterEffect">
                                  <p:stCondLst>
                                    <p:cond delay="500"/>
                                  </p:stCondLst>
                                  <p:childTnLst>
                                    <p:set>
                                      <p:cBhvr>
                                        <p:cTn id="25" dur="1" fill="hold">
                                          <p:stCondLst>
                                            <p:cond delay="0"/>
                                          </p:stCondLst>
                                        </p:cTn>
                                        <p:tgtEl>
                                          <p:spTgt spid="647271"/>
                                        </p:tgtEl>
                                        <p:attrNameLst>
                                          <p:attrName>style.visibility</p:attrName>
                                        </p:attrNameLst>
                                      </p:cBhvr>
                                      <p:to>
                                        <p:strVal val="visible"/>
                                      </p:to>
                                    </p:se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647283"/>
                                        </p:tgtEl>
                                        <p:attrNameLst>
                                          <p:attrName>style.visibility</p:attrName>
                                        </p:attrNameLst>
                                      </p:cBhvr>
                                      <p:to>
                                        <p:strVal val="visible"/>
                                      </p:to>
                                    </p:set>
                                    <p:animEffect transition="in" filter="wipe(left)">
                                      <p:cBhvr>
                                        <p:cTn id="29" dur="500"/>
                                        <p:tgtEl>
                                          <p:spTgt spid="647283"/>
                                        </p:tgtEl>
                                      </p:cBhvr>
                                    </p:animEffect>
                                  </p:childTnLst>
                                </p:cTn>
                              </p:par>
                            </p:childTnLst>
                          </p:cTn>
                        </p:par>
                        <p:par>
                          <p:cTn id="30" fill="hold" nodeType="afterGroup">
                            <p:stCondLst>
                              <p:cond delay="3000"/>
                            </p:stCondLst>
                            <p:childTnLst>
                              <p:par>
                                <p:cTn id="31" presetID="1" presetClass="entr" presetSubtype="0" fill="hold" nodeType="afterEffect">
                                  <p:stCondLst>
                                    <p:cond delay="500"/>
                                  </p:stCondLst>
                                  <p:childTnLst>
                                    <p:set>
                                      <p:cBhvr>
                                        <p:cTn id="32" dur="1" fill="hold">
                                          <p:stCondLst>
                                            <p:cond delay="0"/>
                                          </p:stCondLst>
                                        </p:cTn>
                                        <p:tgtEl>
                                          <p:spTgt spid="647306"/>
                                        </p:tgtEl>
                                        <p:attrNameLst>
                                          <p:attrName>style.visibility</p:attrName>
                                        </p:attrNameLst>
                                      </p:cBhvr>
                                      <p:to>
                                        <p:strVal val="visible"/>
                                      </p:to>
                                    </p:set>
                                  </p:childTnLst>
                                </p:cTn>
                              </p:par>
                            </p:childTnLst>
                          </p:cTn>
                        </p:par>
                        <p:par>
                          <p:cTn id="33" fill="hold" nodeType="afterGroup">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647303"/>
                                        </p:tgtEl>
                                        <p:attrNameLst>
                                          <p:attrName>style.visibility</p:attrName>
                                        </p:attrNameLst>
                                      </p:cBhvr>
                                      <p:to>
                                        <p:strVal val="visible"/>
                                      </p:to>
                                    </p:set>
                                    <p:animEffect transition="in" filter="wipe(left)">
                                      <p:cBhvr>
                                        <p:cTn id="36" dur="500"/>
                                        <p:tgtEl>
                                          <p:spTgt spid="647303"/>
                                        </p:tgtEl>
                                      </p:cBhvr>
                                    </p:animEffect>
                                  </p:childTnLst>
                                </p:cTn>
                              </p:par>
                            </p:childTnLst>
                          </p:cTn>
                        </p:par>
                        <p:par>
                          <p:cTn id="37" fill="hold" nodeType="afterGroup">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647304"/>
                                        </p:tgtEl>
                                        <p:attrNameLst>
                                          <p:attrName>style.visibility</p:attrName>
                                        </p:attrNameLst>
                                      </p:cBhvr>
                                      <p:to>
                                        <p:strVal val="visible"/>
                                      </p:to>
                                    </p:set>
                                    <p:animEffect transition="in" filter="wipe(left)">
                                      <p:cBhvr>
                                        <p:cTn id="40" dur="500"/>
                                        <p:tgtEl>
                                          <p:spTgt spid="647304"/>
                                        </p:tgtEl>
                                      </p:cBhvr>
                                    </p:animEffect>
                                  </p:childTnLst>
                                </p:cTn>
                              </p:par>
                            </p:childTnLst>
                          </p:cTn>
                        </p:par>
                        <p:par>
                          <p:cTn id="41" fill="hold" nodeType="afterGroup">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647305"/>
                                        </p:tgtEl>
                                        <p:attrNameLst>
                                          <p:attrName>style.visibility</p:attrName>
                                        </p:attrNameLst>
                                      </p:cBhvr>
                                      <p:to>
                                        <p:strVal val="visible"/>
                                      </p:to>
                                    </p:set>
                                    <p:animEffect transition="in" filter="wipe(left)">
                                      <p:cBhvr>
                                        <p:cTn id="44" dur="500"/>
                                        <p:tgtEl>
                                          <p:spTgt spid="64730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47261"/>
                                        </p:tgtEl>
                                        <p:attrNameLst>
                                          <p:attrName>style.visibility</p:attrName>
                                        </p:attrNameLst>
                                      </p:cBhvr>
                                      <p:to>
                                        <p:strVal val="visible"/>
                                      </p:to>
                                    </p:set>
                                  </p:childTnLst>
                                </p:cTn>
                              </p:par>
                            </p:childTnLst>
                          </p:cTn>
                        </p:par>
                        <p:par>
                          <p:cTn id="49" fill="hold" nodeType="afterGroup">
                            <p:stCondLst>
                              <p:cond delay="0"/>
                            </p:stCondLst>
                            <p:childTnLst>
                              <p:par>
                                <p:cTn id="50" presetID="22" presetClass="entr" presetSubtype="8" fill="hold" nodeType="afterEffect">
                                  <p:stCondLst>
                                    <p:cond delay="0"/>
                                  </p:stCondLst>
                                  <p:childTnLst>
                                    <p:set>
                                      <p:cBhvr>
                                        <p:cTn id="51" dur="1" fill="hold">
                                          <p:stCondLst>
                                            <p:cond delay="0"/>
                                          </p:stCondLst>
                                        </p:cTn>
                                        <p:tgtEl>
                                          <p:spTgt spid="647246"/>
                                        </p:tgtEl>
                                        <p:attrNameLst>
                                          <p:attrName>style.visibility</p:attrName>
                                        </p:attrNameLst>
                                      </p:cBhvr>
                                      <p:to>
                                        <p:strVal val="visible"/>
                                      </p:to>
                                    </p:set>
                                    <p:animEffect transition="in" filter="wipe(left)">
                                      <p:cBhvr>
                                        <p:cTn id="52" dur="2000"/>
                                        <p:tgtEl>
                                          <p:spTgt spid="647246"/>
                                        </p:tgtEl>
                                      </p:cBhvr>
                                    </p:animEffect>
                                  </p:childTnLst>
                                </p:cTn>
                              </p:par>
                            </p:childTnLst>
                          </p:cTn>
                        </p:par>
                        <p:par>
                          <p:cTn id="53" fill="hold" nodeType="afterGroup">
                            <p:stCondLst>
                              <p:cond delay="2000"/>
                            </p:stCondLst>
                            <p:childTnLst>
                              <p:par>
                                <p:cTn id="54" presetID="22" presetClass="entr" presetSubtype="8" fill="hold" nodeType="afterEffect">
                                  <p:stCondLst>
                                    <p:cond delay="1000"/>
                                  </p:stCondLst>
                                  <p:childTnLst>
                                    <p:set>
                                      <p:cBhvr>
                                        <p:cTn id="55" dur="1" fill="hold">
                                          <p:stCondLst>
                                            <p:cond delay="0"/>
                                          </p:stCondLst>
                                        </p:cTn>
                                        <p:tgtEl>
                                          <p:spTgt spid="647234"/>
                                        </p:tgtEl>
                                        <p:attrNameLst>
                                          <p:attrName>style.visibility</p:attrName>
                                        </p:attrNameLst>
                                      </p:cBhvr>
                                      <p:to>
                                        <p:strVal val="visible"/>
                                      </p:to>
                                    </p:set>
                                    <p:animEffect transition="in" filter="wipe(left)">
                                      <p:cBhvr>
                                        <p:cTn id="56" dur="2000"/>
                                        <p:tgtEl>
                                          <p:spTgt spid="647234"/>
                                        </p:tgtEl>
                                      </p:cBhvr>
                                    </p:animEffect>
                                  </p:childTnLst>
                                </p:cTn>
                              </p:par>
                            </p:childTnLst>
                          </p:cTn>
                        </p:par>
                        <p:par>
                          <p:cTn id="57" fill="hold" nodeType="afterGroup">
                            <p:stCondLst>
                              <p:cond delay="5000"/>
                            </p:stCondLst>
                            <p:childTnLst>
                              <p:par>
                                <p:cTn id="58" presetID="22" presetClass="entr" presetSubtype="8" fill="hold" nodeType="afterEffect">
                                  <p:stCondLst>
                                    <p:cond delay="1000"/>
                                  </p:stCondLst>
                                  <p:childTnLst>
                                    <p:set>
                                      <p:cBhvr>
                                        <p:cTn id="59" dur="1" fill="hold">
                                          <p:stCondLst>
                                            <p:cond delay="0"/>
                                          </p:stCondLst>
                                        </p:cTn>
                                        <p:tgtEl>
                                          <p:spTgt spid="647240"/>
                                        </p:tgtEl>
                                        <p:attrNameLst>
                                          <p:attrName>style.visibility</p:attrName>
                                        </p:attrNameLst>
                                      </p:cBhvr>
                                      <p:to>
                                        <p:strVal val="visible"/>
                                      </p:to>
                                    </p:set>
                                    <p:animEffect transition="in" filter="wipe(left)">
                                      <p:cBhvr>
                                        <p:cTn id="60" dur="2000"/>
                                        <p:tgtEl>
                                          <p:spTgt spid="64724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47263"/>
                                        </p:tgtEl>
                                        <p:attrNameLst>
                                          <p:attrName>style.visibility</p:attrName>
                                        </p:attrNameLst>
                                      </p:cBhvr>
                                      <p:to>
                                        <p:strVal val="visible"/>
                                      </p:to>
                                    </p:set>
                                  </p:childTnLst>
                                </p:cTn>
                              </p:par>
                            </p:childTnLst>
                          </p:cTn>
                        </p:par>
                        <p:par>
                          <p:cTn id="65" fill="hold" nodeType="afterGroup">
                            <p:stCondLst>
                              <p:cond delay="0"/>
                            </p:stCondLst>
                            <p:childTnLst>
                              <p:par>
                                <p:cTn id="66" presetID="22" presetClass="entr" presetSubtype="8" fill="hold" nodeType="afterEffect">
                                  <p:stCondLst>
                                    <p:cond delay="0"/>
                                  </p:stCondLst>
                                  <p:childTnLst>
                                    <p:set>
                                      <p:cBhvr>
                                        <p:cTn id="67" dur="1" fill="hold">
                                          <p:stCondLst>
                                            <p:cond delay="0"/>
                                          </p:stCondLst>
                                        </p:cTn>
                                        <p:tgtEl>
                                          <p:spTgt spid="647296"/>
                                        </p:tgtEl>
                                        <p:attrNameLst>
                                          <p:attrName>style.visibility</p:attrName>
                                        </p:attrNameLst>
                                      </p:cBhvr>
                                      <p:to>
                                        <p:strVal val="visible"/>
                                      </p:to>
                                    </p:set>
                                    <p:animEffect transition="in" filter="wipe(left)">
                                      <p:cBhvr>
                                        <p:cTn id="68" dur="500"/>
                                        <p:tgtEl>
                                          <p:spTgt spid="647296"/>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647290"/>
                                        </p:tgtEl>
                                        <p:attrNameLst>
                                          <p:attrName>style.visibility</p:attrName>
                                        </p:attrNameLst>
                                      </p:cBhvr>
                                      <p:to>
                                        <p:strVal val="visible"/>
                                      </p:to>
                                    </p:set>
                                    <p:animEffect transition="in" filter="wipe(left)">
                                      <p:cBhvr>
                                        <p:cTn id="72" dur="500"/>
                                        <p:tgtEl>
                                          <p:spTgt spid="647290"/>
                                        </p:tgtEl>
                                      </p:cBhvr>
                                    </p:animEffect>
                                  </p:childTnLst>
                                </p:cTn>
                              </p:par>
                              <p:par>
                                <p:cTn id="73" presetID="22" presetClass="entr" presetSubtype="8" fill="hold" nodeType="withEffect">
                                  <p:stCondLst>
                                    <p:cond delay="0"/>
                                  </p:stCondLst>
                                  <p:childTnLst>
                                    <p:set>
                                      <p:cBhvr>
                                        <p:cTn id="74" dur="1" fill="hold">
                                          <p:stCondLst>
                                            <p:cond delay="0"/>
                                          </p:stCondLst>
                                        </p:cTn>
                                        <p:tgtEl>
                                          <p:spTgt spid="647174"/>
                                        </p:tgtEl>
                                        <p:attrNameLst>
                                          <p:attrName>style.visibility</p:attrName>
                                        </p:attrNameLst>
                                      </p:cBhvr>
                                      <p:to>
                                        <p:strVal val="visible"/>
                                      </p:to>
                                    </p:set>
                                    <p:animEffect transition="in" filter="wipe(left)">
                                      <p:cBhvr>
                                        <p:cTn id="75" dur="500"/>
                                        <p:tgtEl>
                                          <p:spTgt spid="647174"/>
                                        </p:tgtEl>
                                      </p:cBhvr>
                                    </p:animEffect>
                                  </p:childTnLst>
                                </p:cTn>
                              </p:par>
                            </p:childTnLst>
                          </p:cTn>
                        </p:par>
                        <p:par>
                          <p:cTn id="76" fill="hold" nodeType="afterGroup">
                            <p:stCondLst>
                              <p:cond delay="1000"/>
                            </p:stCondLst>
                            <p:childTnLst>
                              <p:par>
                                <p:cTn id="77" presetID="22" presetClass="entr" presetSubtype="8" fill="hold" nodeType="afterEffect">
                                  <p:stCondLst>
                                    <p:cond delay="0"/>
                                  </p:stCondLst>
                                  <p:childTnLst>
                                    <p:set>
                                      <p:cBhvr>
                                        <p:cTn id="78" dur="1" fill="hold">
                                          <p:stCondLst>
                                            <p:cond delay="0"/>
                                          </p:stCondLst>
                                        </p:cTn>
                                        <p:tgtEl>
                                          <p:spTgt spid="647222"/>
                                        </p:tgtEl>
                                        <p:attrNameLst>
                                          <p:attrName>style.visibility</p:attrName>
                                        </p:attrNameLst>
                                      </p:cBhvr>
                                      <p:to>
                                        <p:strVal val="visible"/>
                                      </p:to>
                                    </p:set>
                                    <p:animEffect transition="in" filter="wipe(left)">
                                      <p:cBhvr>
                                        <p:cTn id="79" dur="500"/>
                                        <p:tgtEl>
                                          <p:spTgt spid="647222"/>
                                        </p:tgtEl>
                                      </p:cBhvr>
                                    </p:animEffect>
                                  </p:childTnLst>
                                </p:cTn>
                              </p:par>
                              <p:par>
                                <p:cTn id="80" presetID="22" presetClass="entr" presetSubtype="8" fill="hold" nodeType="withEffect">
                                  <p:stCondLst>
                                    <p:cond delay="0"/>
                                  </p:stCondLst>
                                  <p:childTnLst>
                                    <p:set>
                                      <p:cBhvr>
                                        <p:cTn id="81" dur="1" fill="hold">
                                          <p:stCondLst>
                                            <p:cond delay="0"/>
                                          </p:stCondLst>
                                        </p:cTn>
                                        <p:tgtEl>
                                          <p:spTgt spid="647180"/>
                                        </p:tgtEl>
                                        <p:attrNameLst>
                                          <p:attrName>style.visibility</p:attrName>
                                        </p:attrNameLst>
                                      </p:cBhvr>
                                      <p:to>
                                        <p:strVal val="visible"/>
                                      </p:to>
                                    </p:set>
                                    <p:animEffect transition="in" filter="wipe(left)">
                                      <p:cBhvr>
                                        <p:cTn id="82" dur="500"/>
                                        <p:tgtEl>
                                          <p:spTgt spid="647180"/>
                                        </p:tgtEl>
                                      </p:cBhvr>
                                    </p:animEffect>
                                  </p:childTnLst>
                                </p:cTn>
                              </p:par>
                              <p:par>
                                <p:cTn id="83" presetID="22" presetClass="entr" presetSubtype="8" fill="hold" nodeType="withEffect">
                                  <p:stCondLst>
                                    <p:cond delay="0"/>
                                  </p:stCondLst>
                                  <p:childTnLst>
                                    <p:set>
                                      <p:cBhvr>
                                        <p:cTn id="84" dur="1" fill="hold">
                                          <p:stCondLst>
                                            <p:cond delay="0"/>
                                          </p:stCondLst>
                                        </p:cTn>
                                        <p:tgtEl>
                                          <p:spTgt spid="647198"/>
                                        </p:tgtEl>
                                        <p:attrNameLst>
                                          <p:attrName>style.visibility</p:attrName>
                                        </p:attrNameLst>
                                      </p:cBhvr>
                                      <p:to>
                                        <p:strVal val="visible"/>
                                      </p:to>
                                    </p:set>
                                    <p:animEffect transition="in" filter="wipe(left)">
                                      <p:cBhvr>
                                        <p:cTn id="85" dur="500"/>
                                        <p:tgtEl>
                                          <p:spTgt spid="647198"/>
                                        </p:tgtEl>
                                      </p:cBhvr>
                                    </p:animEffect>
                                  </p:childTnLst>
                                </p:cTn>
                              </p:par>
                            </p:childTnLst>
                          </p:cTn>
                        </p:par>
                        <p:par>
                          <p:cTn id="86" fill="hold" nodeType="afterGroup">
                            <p:stCondLst>
                              <p:cond delay="1500"/>
                            </p:stCondLst>
                            <p:childTnLst>
                              <p:par>
                                <p:cTn id="87" presetID="22" presetClass="entr" presetSubtype="8" fill="hold" nodeType="afterEffect">
                                  <p:stCondLst>
                                    <p:cond delay="0"/>
                                  </p:stCondLst>
                                  <p:childTnLst>
                                    <p:set>
                                      <p:cBhvr>
                                        <p:cTn id="88" dur="1" fill="hold">
                                          <p:stCondLst>
                                            <p:cond delay="0"/>
                                          </p:stCondLst>
                                        </p:cTn>
                                        <p:tgtEl>
                                          <p:spTgt spid="647204"/>
                                        </p:tgtEl>
                                        <p:attrNameLst>
                                          <p:attrName>style.visibility</p:attrName>
                                        </p:attrNameLst>
                                      </p:cBhvr>
                                      <p:to>
                                        <p:strVal val="visible"/>
                                      </p:to>
                                    </p:set>
                                    <p:animEffect transition="in" filter="wipe(left)">
                                      <p:cBhvr>
                                        <p:cTn id="89" dur="500"/>
                                        <p:tgtEl>
                                          <p:spTgt spid="647204"/>
                                        </p:tgtEl>
                                      </p:cBhvr>
                                    </p:animEffect>
                                  </p:childTnLst>
                                </p:cTn>
                              </p:par>
                              <p:par>
                                <p:cTn id="90" presetID="22" presetClass="entr" presetSubtype="8" fill="hold" nodeType="withEffect">
                                  <p:stCondLst>
                                    <p:cond delay="0"/>
                                  </p:stCondLst>
                                  <p:childTnLst>
                                    <p:set>
                                      <p:cBhvr>
                                        <p:cTn id="91" dur="1" fill="hold">
                                          <p:stCondLst>
                                            <p:cond delay="0"/>
                                          </p:stCondLst>
                                        </p:cTn>
                                        <p:tgtEl>
                                          <p:spTgt spid="647186"/>
                                        </p:tgtEl>
                                        <p:attrNameLst>
                                          <p:attrName>style.visibility</p:attrName>
                                        </p:attrNameLst>
                                      </p:cBhvr>
                                      <p:to>
                                        <p:strVal val="visible"/>
                                      </p:to>
                                    </p:set>
                                    <p:animEffect transition="in" filter="wipe(left)">
                                      <p:cBhvr>
                                        <p:cTn id="92" dur="500"/>
                                        <p:tgtEl>
                                          <p:spTgt spid="647186"/>
                                        </p:tgtEl>
                                      </p:cBhvr>
                                    </p:animEffect>
                                  </p:childTnLst>
                                </p:cTn>
                              </p:par>
                              <p:par>
                                <p:cTn id="93" presetID="22" presetClass="entr" presetSubtype="8" fill="hold" nodeType="withEffect">
                                  <p:stCondLst>
                                    <p:cond delay="0"/>
                                  </p:stCondLst>
                                  <p:childTnLst>
                                    <p:set>
                                      <p:cBhvr>
                                        <p:cTn id="94" dur="1" fill="hold">
                                          <p:stCondLst>
                                            <p:cond delay="0"/>
                                          </p:stCondLst>
                                        </p:cTn>
                                        <p:tgtEl>
                                          <p:spTgt spid="647228"/>
                                        </p:tgtEl>
                                        <p:attrNameLst>
                                          <p:attrName>style.visibility</p:attrName>
                                        </p:attrNameLst>
                                      </p:cBhvr>
                                      <p:to>
                                        <p:strVal val="visible"/>
                                      </p:to>
                                    </p:set>
                                    <p:animEffect transition="in" filter="wipe(left)">
                                      <p:cBhvr>
                                        <p:cTn id="95" dur="500"/>
                                        <p:tgtEl>
                                          <p:spTgt spid="647228"/>
                                        </p:tgtEl>
                                      </p:cBhvr>
                                    </p:animEffect>
                                  </p:childTnLst>
                                </p:cTn>
                              </p:par>
                            </p:childTnLst>
                          </p:cTn>
                        </p:par>
                        <p:par>
                          <p:cTn id="96" fill="hold" nodeType="afterGroup">
                            <p:stCondLst>
                              <p:cond delay="2000"/>
                            </p:stCondLst>
                            <p:childTnLst>
                              <p:par>
                                <p:cTn id="97" presetID="22" presetClass="entr" presetSubtype="8" fill="hold" nodeType="afterEffect">
                                  <p:stCondLst>
                                    <p:cond delay="0"/>
                                  </p:stCondLst>
                                  <p:childTnLst>
                                    <p:set>
                                      <p:cBhvr>
                                        <p:cTn id="98" dur="1" fill="hold">
                                          <p:stCondLst>
                                            <p:cond delay="0"/>
                                          </p:stCondLst>
                                        </p:cTn>
                                        <p:tgtEl>
                                          <p:spTgt spid="647192"/>
                                        </p:tgtEl>
                                        <p:attrNameLst>
                                          <p:attrName>style.visibility</p:attrName>
                                        </p:attrNameLst>
                                      </p:cBhvr>
                                      <p:to>
                                        <p:strVal val="visible"/>
                                      </p:to>
                                    </p:set>
                                    <p:animEffect transition="in" filter="wipe(left)">
                                      <p:cBhvr>
                                        <p:cTn id="99" dur="500"/>
                                        <p:tgtEl>
                                          <p:spTgt spid="647192"/>
                                        </p:tgtEl>
                                      </p:cBhvr>
                                    </p:animEffect>
                                  </p:childTnLst>
                                </p:cTn>
                              </p:par>
                              <p:par>
                                <p:cTn id="100" presetID="22" presetClass="entr" presetSubtype="8" fill="hold" nodeType="withEffect">
                                  <p:stCondLst>
                                    <p:cond delay="0"/>
                                  </p:stCondLst>
                                  <p:childTnLst>
                                    <p:set>
                                      <p:cBhvr>
                                        <p:cTn id="101" dur="1" fill="hold">
                                          <p:stCondLst>
                                            <p:cond delay="0"/>
                                          </p:stCondLst>
                                        </p:cTn>
                                        <p:tgtEl>
                                          <p:spTgt spid="647210"/>
                                        </p:tgtEl>
                                        <p:attrNameLst>
                                          <p:attrName>style.visibility</p:attrName>
                                        </p:attrNameLst>
                                      </p:cBhvr>
                                      <p:to>
                                        <p:strVal val="visible"/>
                                      </p:to>
                                    </p:set>
                                    <p:animEffect transition="in" filter="wipe(left)">
                                      <p:cBhvr>
                                        <p:cTn id="102" dur="500"/>
                                        <p:tgtEl>
                                          <p:spTgt spid="647210"/>
                                        </p:tgtEl>
                                      </p:cBhvr>
                                    </p:animEffect>
                                  </p:childTnLst>
                                </p:cTn>
                              </p:par>
                            </p:childTnLst>
                          </p:cTn>
                        </p:par>
                        <p:par>
                          <p:cTn id="103" fill="hold" nodeType="afterGroup">
                            <p:stCondLst>
                              <p:cond delay="2500"/>
                            </p:stCondLst>
                            <p:childTnLst>
                              <p:par>
                                <p:cTn id="104" presetID="22" presetClass="entr" presetSubtype="8" fill="hold" nodeType="afterEffect">
                                  <p:stCondLst>
                                    <p:cond delay="0"/>
                                  </p:stCondLst>
                                  <p:childTnLst>
                                    <p:set>
                                      <p:cBhvr>
                                        <p:cTn id="105" dur="1" fill="hold">
                                          <p:stCondLst>
                                            <p:cond delay="0"/>
                                          </p:stCondLst>
                                        </p:cTn>
                                        <p:tgtEl>
                                          <p:spTgt spid="647216"/>
                                        </p:tgtEl>
                                        <p:attrNameLst>
                                          <p:attrName>style.visibility</p:attrName>
                                        </p:attrNameLst>
                                      </p:cBhvr>
                                      <p:to>
                                        <p:strVal val="visible"/>
                                      </p:to>
                                    </p:set>
                                    <p:animEffect transition="in" filter="wipe(left)">
                                      <p:cBhvr>
                                        <p:cTn id="106" dur="500"/>
                                        <p:tgtEl>
                                          <p:spTgt spid="6472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7257" grpId="0" animBg="1"/>
      <p:bldP spid="647258" grpId="0" animBg="1"/>
      <p:bldP spid="647259" grpId="0" animBg="1"/>
      <p:bldP spid="647260" grpId="0" animBg="1"/>
      <p:bldP spid="647261" grpId="0"/>
      <p:bldP spid="647263" grpId="0"/>
      <p:bldP spid="647303" grpId="0" animBg="1"/>
      <p:bldP spid="647304" grpId="0" animBg="1"/>
      <p:bldP spid="647305"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ChangeArrowheads="1"/>
          </p:cNvSpPr>
          <p:nvPr>
            <p:ph type="title"/>
          </p:nvPr>
        </p:nvSpPr>
        <p:spPr/>
        <p:txBody>
          <a:bodyPr/>
          <a:lstStyle/>
          <a:p>
            <a:r>
              <a:rPr lang="zh-CN" altLang="en-US"/>
              <a:t>通信系统的举例</a:t>
            </a:r>
          </a:p>
        </p:txBody>
      </p:sp>
      <p:sp>
        <p:nvSpPr>
          <p:cNvPr id="5273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endParaRPr lang="zh-CN" altLang="en-US" sz="1200">
              <a:ea typeface="幼圆" pitchFamily="49" charset="-122"/>
            </a:endParaRPr>
          </a:p>
        </p:txBody>
      </p:sp>
      <p:sp>
        <p:nvSpPr>
          <p:cNvPr id="527364" name="Rectangle 4"/>
          <p:cNvSpPr>
            <a:spLocks noGrp="1" noChangeArrowheads="1"/>
          </p:cNvSpPr>
          <p:nvPr>
            <p:ph type="body" idx="1"/>
          </p:nvPr>
        </p:nvSpPr>
        <p:spPr>
          <a:xfrm>
            <a:off x="2268538" y="2420938"/>
            <a:ext cx="4049712" cy="3168650"/>
          </a:xfrm>
        </p:spPr>
        <p:txBody>
          <a:bodyPr/>
          <a:lstStyle/>
          <a:p>
            <a:r>
              <a:rPr lang="zh-CN" altLang="en-US" dirty="0">
                <a:hlinkClick r:id="rId4" action="ppaction://hlinksldjump"/>
              </a:rPr>
              <a:t>公用交换电话网络</a:t>
            </a:r>
            <a:endParaRPr lang="zh-CN" altLang="en-US" dirty="0"/>
          </a:p>
          <a:p>
            <a:endParaRPr lang="zh-CN" altLang="en-US" dirty="0"/>
          </a:p>
          <a:p>
            <a:r>
              <a:rPr lang="zh-CN" altLang="en-US" dirty="0">
                <a:hlinkClick r:id="rId5" action="ppaction://hlinksldjump"/>
              </a:rPr>
              <a:t>移动电话系统 </a:t>
            </a:r>
            <a:endParaRPr lang="zh-CN" altLang="en-US" dirty="0"/>
          </a:p>
          <a:p>
            <a:endParaRPr lang="zh-CN" altLang="en-US" dirty="0"/>
          </a:p>
          <a:p>
            <a:r>
              <a:rPr lang="zh-CN" altLang="en-US" dirty="0">
                <a:hlinkClick r:id="rId6" action="ppaction://hlinksldjump"/>
              </a:rPr>
              <a:t>有线电视系统 </a:t>
            </a:r>
            <a:endParaRPr lang="zh-CN" altLang="en-US" dirty="0"/>
          </a:p>
        </p:txBody>
      </p:sp>
    </p:spTree>
  </p:cSld>
  <p:clrMapOvr>
    <a:masterClrMapping/>
  </p:clrMapOvr>
  <p:transition spd="slow">
    <p:random/>
    <p:sndAc>
      <p:stSnd>
        <p:snd r:embed="rId2" name="camera.wav"/>
      </p:stSnd>
    </p:sndAc>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2"/>
          <p:cNvSpPr>
            <a:spLocks noGrp="1" noChangeArrowheads="1"/>
          </p:cNvSpPr>
          <p:nvPr>
            <p:ph type="title"/>
          </p:nvPr>
        </p:nvSpPr>
        <p:spPr/>
        <p:txBody>
          <a:bodyPr/>
          <a:lstStyle/>
          <a:p>
            <a:r>
              <a:rPr lang="zh-CN" altLang="en-US"/>
              <a:t>公用交换电话网络</a:t>
            </a:r>
          </a:p>
        </p:txBody>
      </p:sp>
      <p:sp>
        <p:nvSpPr>
          <p:cNvPr id="7127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12709" name="Rectangle 5"/>
          <p:cNvSpPr>
            <a:spLocks noGrp="1" noChangeArrowheads="1"/>
          </p:cNvSpPr>
          <p:nvPr>
            <p:ph type="body" idx="1"/>
          </p:nvPr>
        </p:nvSpPr>
        <p:spPr>
          <a:xfrm>
            <a:off x="2051050" y="2205038"/>
            <a:ext cx="4986338" cy="3671887"/>
          </a:xfrm>
        </p:spPr>
        <p:txBody>
          <a:bodyPr/>
          <a:lstStyle/>
          <a:p>
            <a:pPr>
              <a:lnSpc>
                <a:spcPct val="160000"/>
              </a:lnSpc>
            </a:pPr>
            <a:r>
              <a:rPr lang="zh-CN" altLang="en-US" dirty="0">
                <a:hlinkClick r:id="rId5" action="ppaction://hlinksldjump"/>
              </a:rPr>
              <a:t>电话网络的结构</a:t>
            </a:r>
            <a:endParaRPr lang="zh-CN" altLang="en-US" dirty="0"/>
          </a:p>
          <a:p>
            <a:pPr>
              <a:lnSpc>
                <a:spcPct val="160000"/>
              </a:lnSpc>
            </a:pPr>
            <a:r>
              <a:rPr lang="zh-CN" altLang="en-US" dirty="0">
                <a:hlinkClick r:id="rId6" action="ppaction://hlinksldjump"/>
              </a:rPr>
              <a:t>本地回路及其主要技术</a:t>
            </a:r>
            <a:endParaRPr lang="zh-CN" altLang="en-US" dirty="0"/>
          </a:p>
          <a:p>
            <a:pPr>
              <a:lnSpc>
                <a:spcPct val="160000"/>
              </a:lnSpc>
            </a:pPr>
            <a:r>
              <a:rPr lang="zh-CN" altLang="en-US" dirty="0">
                <a:hlinkClick r:id="rId7" action="ppaction://hlinksldjump"/>
              </a:rPr>
              <a:t>干线及其主要技术</a:t>
            </a:r>
            <a:endParaRPr lang="zh-CN" altLang="en-US" dirty="0"/>
          </a:p>
          <a:p>
            <a:pPr>
              <a:lnSpc>
                <a:spcPct val="160000"/>
              </a:lnSpc>
            </a:pPr>
            <a:r>
              <a:rPr lang="zh-CN" altLang="en-US" dirty="0">
                <a:hlinkClick r:id="rId8" action="ppaction://hlinksldjump"/>
              </a:rPr>
              <a:t>交换局及其主要技术</a:t>
            </a:r>
            <a:endParaRPr lang="zh-CN" altLang="en-US" dirty="0"/>
          </a:p>
        </p:txBody>
      </p:sp>
    </p:spTree>
  </p:cSld>
  <p:clrMapOvr>
    <a:masterClrMapping/>
  </p:clrMapOvr>
  <p:transition spd="slow">
    <p:random/>
    <p:sndAc>
      <p:stSnd>
        <p:snd r:embed="rId2" name="camera.wav"/>
      </p:stSnd>
    </p:sndAc>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778" name="Rectangle 2"/>
          <p:cNvSpPr>
            <a:spLocks noGrp="1" noChangeArrowheads="1"/>
          </p:cNvSpPr>
          <p:nvPr>
            <p:ph type="title"/>
          </p:nvPr>
        </p:nvSpPr>
        <p:spPr/>
        <p:txBody>
          <a:bodyPr/>
          <a:lstStyle/>
          <a:p>
            <a:r>
              <a:rPr lang="zh-CN" altLang="en-US" sz="4000"/>
              <a:t>公用交换电话网络</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PSTN</a:t>
            </a:r>
            <a:r>
              <a:rPr lang="zh-CN" altLang="en-US" sz="2800">
                <a:latin typeface="华文新魏" pitchFamily="2" charset="-122"/>
              </a:rPr>
              <a:t>）</a:t>
            </a:r>
          </a:p>
        </p:txBody>
      </p:sp>
      <p:sp>
        <p:nvSpPr>
          <p:cNvPr id="7157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15781" name="Rectangle 5"/>
          <p:cNvSpPr>
            <a:spLocks noGrp="1" noChangeArrowheads="1"/>
          </p:cNvSpPr>
          <p:nvPr>
            <p:ph type="body" idx="1"/>
          </p:nvPr>
        </p:nvSpPr>
        <p:spPr>
          <a:xfrm>
            <a:off x="809625" y="1773238"/>
            <a:ext cx="7958138" cy="4680098"/>
          </a:xfrm>
        </p:spPr>
        <p:txBody>
          <a:bodyPr/>
          <a:lstStyle/>
          <a:p>
            <a:r>
              <a:rPr lang="zh-CN" altLang="en-US" sz="2400" dirty="0">
                <a:solidFill>
                  <a:srgbClr val="FF0000"/>
                </a:solidFill>
              </a:rPr>
              <a:t>当计算机间的距离很远或电缆需通过公共场合，则必须利用已有的电话网络进行组网</a:t>
            </a:r>
          </a:p>
          <a:p>
            <a:pPr lvl="1"/>
            <a:r>
              <a:rPr lang="zh-CN" altLang="en-US" sz="2400" dirty="0"/>
              <a:t>拨号接入</a:t>
            </a:r>
          </a:p>
          <a:p>
            <a:pPr lvl="1"/>
            <a:r>
              <a:rPr lang="en-US" altLang="zh-CN" sz="2400" dirty="0"/>
              <a:t>ADSL</a:t>
            </a:r>
            <a:r>
              <a:rPr lang="zh-CN" altLang="en-US" sz="2400" dirty="0"/>
              <a:t>接入</a:t>
            </a:r>
          </a:p>
          <a:p>
            <a:pPr lvl="1"/>
            <a:r>
              <a:rPr lang="en-US" altLang="zh-CN" sz="2400" dirty="0"/>
              <a:t>FTTH</a:t>
            </a:r>
          </a:p>
          <a:p>
            <a:r>
              <a:rPr lang="zh-CN" altLang="en-US" sz="2400" dirty="0">
                <a:solidFill>
                  <a:srgbClr val="FF0000"/>
                </a:solidFill>
              </a:rPr>
              <a:t>电话网络的设计目标：传输声音，性能与计算机相差很大</a:t>
            </a:r>
          </a:p>
          <a:p>
            <a:pPr lvl="1"/>
            <a:r>
              <a:rPr lang="zh-CN" altLang="en-US" sz="2400" dirty="0">
                <a:solidFill>
                  <a:srgbClr val="0000FF"/>
                </a:solidFill>
              </a:rPr>
              <a:t>数据传输速率</a:t>
            </a:r>
            <a:r>
              <a:rPr lang="zh-CN" altLang="en-US" sz="2400" dirty="0"/>
              <a:t>：计算机网络（</a:t>
            </a:r>
            <a:r>
              <a:rPr lang="en-US" altLang="zh-CN" sz="2400" dirty="0"/>
              <a:t>10Gbps</a:t>
            </a:r>
            <a:r>
              <a:rPr lang="zh-CN" altLang="en-US" sz="2400" dirty="0"/>
              <a:t>），电话网络（拨号：</a:t>
            </a:r>
            <a:r>
              <a:rPr lang="en-US" altLang="zh-CN" sz="2400" dirty="0"/>
              <a:t>56kbps</a:t>
            </a:r>
            <a:r>
              <a:rPr lang="zh-CN" altLang="en-US" sz="2400" dirty="0"/>
              <a:t>，</a:t>
            </a:r>
            <a:r>
              <a:rPr lang="en-US" altLang="zh-CN" sz="2400" dirty="0"/>
              <a:t>ADSL</a:t>
            </a:r>
            <a:r>
              <a:rPr lang="zh-CN" altLang="en-US" sz="2400" dirty="0"/>
              <a:t>：</a:t>
            </a:r>
            <a:r>
              <a:rPr lang="en-US" altLang="zh-CN" sz="2400" dirty="0"/>
              <a:t>1Mbps</a:t>
            </a:r>
            <a:r>
              <a:rPr lang="zh-CN" altLang="en-US" sz="2400" dirty="0"/>
              <a:t>）；</a:t>
            </a:r>
          </a:p>
          <a:p>
            <a:pPr lvl="1"/>
            <a:r>
              <a:rPr lang="zh-CN" altLang="en-US" sz="2400" dirty="0">
                <a:solidFill>
                  <a:srgbClr val="0000FF"/>
                </a:solidFill>
              </a:rPr>
              <a:t>误码率</a:t>
            </a:r>
            <a:r>
              <a:rPr lang="zh-CN" altLang="en-US" sz="2400" dirty="0"/>
              <a:t>：计算机网络（</a:t>
            </a:r>
            <a:r>
              <a:rPr lang="en-US" altLang="zh-CN" sz="2400" dirty="0"/>
              <a:t>10</a:t>
            </a:r>
            <a:r>
              <a:rPr lang="en-US" altLang="zh-CN" sz="2400" baseline="30000" dirty="0"/>
              <a:t>-12</a:t>
            </a:r>
            <a:r>
              <a:rPr lang="zh-CN" altLang="en-US" sz="2400" dirty="0"/>
              <a:t>），电话网络（</a:t>
            </a:r>
            <a:r>
              <a:rPr lang="en-US" altLang="zh-CN" sz="2400" dirty="0"/>
              <a:t>10</a:t>
            </a:r>
            <a:r>
              <a:rPr lang="en-US" altLang="zh-CN" sz="2400" baseline="30000" dirty="0"/>
              <a:t>-5</a:t>
            </a:r>
            <a:r>
              <a:rPr lang="zh-CN" altLang="en-US" sz="2400" dirty="0"/>
              <a:t>）</a:t>
            </a:r>
          </a:p>
          <a:p>
            <a:pPr lvl="1"/>
            <a:r>
              <a:rPr lang="en-US" altLang="zh-CN" sz="2400" dirty="0"/>
              <a:t>……</a:t>
            </a:r>
          </a:p>
        </p:txBody>
      </p:sp>
      <p:sp>
        <p:nvSpPr>
          <p:cNvPr id="71578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2"/>
          <p:cNvSpPr>
            <a:spLocks noGrp="1" noChangeArrowheads="1"/>
          </p:cNvSpPr>
          <p:nvPr>
            <p:ph type="title"/>
          </p:nvPr>
        </p:nvSpPr>
        <p:spPr/>
        <p:txBody>
          <a:bodyPr/>
          <a:lstStyle/>
          <a:p>
            <a:r>
              <a:rPr lang="zh-CN" altLang="en-US">
                <a:latin typeface="华文新魏" pitchFamily="2" charset="-122"/>
              </a:rPr>
              <a:t>电话网络结构的发展</a:t>
            </a:r>
          </a:p>
        </p:txBody>
      </p:sp>
      <p:sp>
        <p:nvSpPr>
          <p:cNvPr id="7198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pic>
        <p:nvPicPr>
          <p:cNvPr id="719878" name="Picture 6" descr="2-20"/>
          <p:cNvPicPr>
            <a:picLocks noChangeAspect="1" noChangeArrowheads="1"/>
          </p:cNvPicPr>
          <p:nvPr/>
        </p:nvPicPr>
        <p:blipFill>
          <a:blip r:embed="rId6">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611188" y="1844675"/>
            <a:ext cx="8532812" cy="3214688"/>
          </a:xfrm>
          <a:prstGeom prst="rect">
            <a:avLst/>
          </a:prstGeom>
          <a:noFill/>
          <a:extLst>
            <a:ext uri="{909E8E84-426E-40DD-AFC4-6F175D3DCCD1}">
              <a14:hiddenFill xmlns:a14="http://schemas.microsoft.com/office/drawing/2010/main">
                <a:solidFill>
                  <a:srgbClr val="FFFFFF"/>
                </a:solidFill>
              </a14:hiddenFill>
            </a:ext>
          </a:extLst>
        </p:spPr>
      </p:pic>
      <p:sp>
        <p:nvSpPr>
          <p:cNvPr id="719879" name="Text Box 7"/>
          <p:cNvSpPr txBox="1">
            <a:spLocks noChangeArrowheads="1"/>
          </p:cNvSpPr>
          <p:nvPr/>
        </p:nvSpPr>
        <p:spPr bwMode="auto">
          <a:xfrm>
            <a:off x="1116013" y="5157788"/>
            <a:ext cx="2016125"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latin typeface="+mn-ea"/>
                <a:ea typeface="+mn-ea"/>
              </a:rPr>
              <a:t>完全互联的网络 </a:t>
            </a:r>
          </a:p>
        </p:txBody>
      </p:sp>
      <p:sp>
        <p:nvSpPr>
          <p:cNvPr id="719880" name="Text Box 8"/>
          <p:cNvSpPr txBox="1">
            <a:spLocks noChangeArrowheads="1"/>
          </p:cNvSpPr>
          <p:nvPr/>
        </p:nvSpPr>
        <p:spPr bwMode="auto">
          <a:xfrm>
            <a:off x="3708400" y="5157788"/>
            <a:ext cx="2520950" cy="771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latin typeface="+mn-ea"/>
                <a:ea typeface="+mn-ea"/>
              </a:rPr>
              <a:t>集中交换式的网络 </a:t>
            </a:r>
          </a:p>
          <a:p>
            <a:pPr algn="ctr">
              <a:spcBef>
                <a:spcPct val="20000"/>
              </a:spcBef>
            </a:pPr>
            <a:r>
              <a:rPr lang="zh-CN" altLang="en-US" sz="2000" b="1">
                <a:latin typeface="+mn-ea"/>
                <a:ea typeface="+mn-ea"/>
              </a:rPr>
              <a:t>（单一交换局模型）</a:t>
            </a:r>
          </a:p>
        </p:txBody>
      </p:sp>
      <p:sp>
        <p:nvSpPr>
          <p:cNvPr id="719881" name="Text Box 9"/>
          <p:cNvSpPr txBox="1">
            <a:spLocks noChangeArrowheads="1"/>
          </p:cNvSpPr>
          <p:nvPr/>
        </p:nvSpPr>
        <p:spPr bwMode="auto">
          <a:xfrm>
            <a:off x="6443663" y="5157788"/>
            <a:ext cx="2520950" cy="1140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dirty="0">
                <a:latin typeface="+mn-ea"/>
                <a:ea typeface="+mn-ea"/>
              </a:rPr>
              <a:t>两级层次的网络 </a:t>
            </a:r>
          </a:p>
          <a:p>
            <a:pPr algn="ctr">
              <a:spcBef>
                <a:spcPct val="20000"/>
              </a:spcBef>
            </a:pPr>
            <a:r>
              <a:rPr lang="zh-CN" altLang="en-US" sz="2000" b="1" dirty="0">
                <a:latin typeface="+mn-ea"/>
                <a:ea typeface="+mn-ea"/>
              </a:rPr>
              <a:t>（多交换局模型）</a:t>
            </a:r>
            <a:endParaRPr lang="en-US" altLang="zh-CN" sz="2000" b="1" dirty="0">
              <a:latin typeface="+mn-ea"/>
              <a:ea typeface="+mn-ea"/>
            </a:endParaRPr>
          </a:p>
          <a:p>
            <a:pPr algn="ctr">
              <a:spcBef>
                <a:spcPct val="20000"/>
              </a:spcBef>
            </a:pPr>
            <a:r>
              <a:rPr lang="zh-CN" altLang="en-US" sz="2000" b="1" dirty="0">
                <a:solidFill>
                  <a:srgbClr val="FF0000"/>
                </a:solidFill>
                <a:latin typeface="+mn-ea"/>
                <a:ea typeface="+mn-ea"/>
              </a:rPr>
              <a:t>最终增长到五级</a:t>
            </a:r>
          </a:p>
        </p:txBody>
      </p:sp>
      <p:sp>
        <p:nvSpPr>
          <p:cNvPr id="719882"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2"/>
          <p:cNvSpPr>
            <a:spLocks noGrp="1" noChangeArrowheads="1"/>
          </p:cNvSpPr>
          <p:nvPr>
            <p:ph type="title"/>
          </p:nvPr>
        </p:nvSpPr>
        <p:spPr/>
        <p:txBody>
          <a:bodyPr/>
          <a:lstStyle/>
          <a:p>
            <a:r>
              <a:rPr lang="zh-CN" altLang="en-US">
                <a:latin typeface="华文新魏" pitchFamily="2" charset="-122"/>
              </a:rPr>
              <a:t>电话网络的典型结构</a:t>
            </a:r>
          </a:p>
        </p:txBody>
      </p:sp>
      <p:sp>
        <p:nvSpPr>
          <p:cNvPr id="7208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20900" name="Rectangle 4"/>
          <p:cNvSpPr>
            <a:spLocks noGrp="1" noChangeArrowheads="1"/>
          </p:cNvSpPr>
          <p:nvPr>
            <p:ph type="body" idx="1"/>
          </p:nvPr>
        </p:nvSpPr>
        <p:spPr>
          <a:xfrm>
            <a:off x="755650" y="4797425"/>
            <a:ext cx="7958138" cy="1655763"/>
          </a:xfrm>
        </p:spPr>
        <p:txBody>
          <a:bodyPr/>
          <a:lstStyle/>
          <a:p>
            <a:pPr>
              <a:lnSpc>
                <a:spcPct val="80000"/>
              </a:lnSpc>
            </a:pPr>
            <a:r>
              <a:rPr lang="zh-CN" altLang="en-US" sz="2400">
                <a:solidFill>
                  <a:srgbClr val="FF0000"/>
                </a:solidFill>
              </a:rPr>
              <a:t>多级交换局</a:t>
            </a:r>
          </a:p>
          <a:p>
            <a:pPr lvl="1">
              <a:lnSpc>
                <a:spcPct val="80000"/>
              </a:lnSpc>
            </a:pPr>
            <a:r>
              <a:rPr lang="zh-CN" altLang="en-US" sz="2000"/>
              <a:t>一级中心：国家级中心</a:t>
            </a:r>
          </a:p>
          <a:p>
            <a:pPr lvl="1">
              <a:lnSpc>
                <a:spcPct val="80000"/>
              </a:lnSpc>
            </a:pPr>
            <a:r>
              <a:rPr lang="zh-CN" altLang="en-US" sz="2000"/>
              <a:t>二级中心：省、直辖市中心</a:t>
            </a:r>
          </a:p>
          <a:p>
            <a:pPr lvl="1">
              <a:lnSpc>
                <a:spcPct val="80000"/>
              </a:lnSpc>
            </a:pPr>
            <a:r>
              <a:rPr lang="zh-CN" altLang="en-US" sz="2000"/>
              <a:t>三级中心：区、县级中心</a:t>
            </a:r>
          </a:p>
          <a:p>
            <a:pPr lvl="1">
              <a:lnSpc>
                <a:spcPct val="80000"/>
              </a:lnSpc>
            </a:pPr>
            <a:r>
              <a:rPr lang="zh-CN" altLang="en-US" sz="2000"/>
              <a:t>四级中心：区内（本地）交换局</a:t>
            </a:r>
          </a:p>
        </p:txBody>
      </p:sp>
      <p:sp>
        <p:nvSpPr>
          <p:cNvPr id="72090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720903" name="Picture 7" descr="2-47"/>
          <p:cNvPicPr>
            <a:picLocks noChangeAspect="1" noChangeArrowheads="1"/>
          </p:cNvPicPr>
          <p:nvPr/>
        </p:nvPicPr>
        <p:blipFill>
          <a:blip r:embed="rId6">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t="53941" b="5605"/>
          <a:stretch>
            <a:fillRect/>
          </a:stretch>
        </p:blipFill>
        <p:spPr bwMode="auto">
          <a:xfrm>
            <a:off x="755650" y="1557338"/>
            <a:ext cx="8208963" cy="34829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p:cNvSpPr>
            <a:spLocks noGrp="1" noChangeArrowheads="1"/>
          </p:cNvSpPr>
          <p:nvPr>
            <p:ph type="title"/>
          </p:nvPr>
        </p:nvSpPr>
        <p:spPr/>
        <p:txBody>
          <a:bodyPr/>
          <a:lstStyle/>
          <a:p>
            <a:r>
              <a:rPr lang="zh-CN" altLang="en-US">
                <a:latin typeface="华文新魏" pitchFamily="2" charset="-122"/>
              </a:rPr>
              <a:t>电话网络的主要构成</a:t>
            </a:r>
          </a:p>
        </p:txBody>
      </p:sp>
      <p:sp>
        <p:nvSpPr>
          <p:cNvPr id="7219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21924" name="Rectangle 4"/>
          <p:cNvSpPr>
            <a:spLocks noGrp="1" noChangeArrowheads="1"/>
          </p:cNvSpPr>
          <p:nvPr>
            <p:ph type="body" idx="1"/>
          </p:nvPr>
        </p:nvSpPr>
        <p:spPr>
          <a:xfrm>
            <a:off x="809625" y="1773238"/>
            <a:ext cx="7958138" cy="4679950"/>
          </a:xfrm>
        </p:spPr>
        <p:txBody>
          <a:bodyPr/>
          <a:lstStyle/>
          <a:p>
            <a:pPr>
              <a:lnSpc>
                <a:spcPct val="105000"/>
              </a:lnSpc>
            </a:pPr>
            <a:r>
              <a:rPr lang="zh-CN" altLang="en-US">
                <a:solidFill>
                  <a:srgbClr val="FF0000"/>
                </a:solidFill>
              </a:rPr>
              <a:t>本地回路</a:t>
            </a:r>
          </a:p>
          <a:p>
            <a:pPr lvl="1">
              <a:lnSpc>
                <a:spcPct val="105000"/>
              </a:lnSpc>
            </a:pPr>
            <a:r>
              <a:rPr lang="zh-CN" altLang="en-US"/>
              <a:t>客户和交换局之间的线路</a:t>
            </a:r>
          </a:p>
          <a:p>
            <a:pPr lvl="1">
              <a:lnSpc>
                <a:spcPct val="105000"/>
              </a:lnSpc>
            </a:pPr>
            <a:r>
              <a:rPr lang="zh-CN" altLang="en-US"/>
              <a:t>双绞线，模拟传输，</a:t>
            </a:r>
            <a:r>
              <a:rPr lang="en-US" altLang="zh-CN"/>
              <a:t>1km~10km</a:t>
            </a:r>
          </a:p>
          <a:p>
            <a:pPr>
              <a:lnSpc>
                <a:spcPct val="105000"/>
              </a:lnSpc>
            </a:pPr>
            <a:r>
              <a:rPr lang="zh-CN" altLang="en-US">
                <a:solidFill>
                  <a:srgbClr val="FF0000"/>
                </a:solidFill>
              </a:rPr>
              <a:t>交换局</a:t>
            </a:r>
          </a:p>
          <a:p>
            <a:pPr lvl="1">
              <a:lnSpc>
                <a:spcPct val="105000"/>
              </a:lnSpc>
            </a:pPr>
            <a:r>
              <a:rPr lang="zh-CN" altLang="en-US"/>
              <a:t>交换设备、交换技术</a:t>
            </a:r>
          </a:p>
          <a:p>
            <a:pPr>
              <a:lnSpc>
                <a:spcPct val="105000"/>
              </a:lnSpc>
            </a:pPr>
            <a:r>
              <a:rPr lang="zh-CN" altLang="en-US">
                <a:solidFill>
                  <a:srgbClr val="FF0000"/>
                </a:solidFill>
              </a:rPr>
              <a:t>干线</a:t>
            </a:r>
          </a:p>
          <a:p>
            <a:pPr lvl="1">
              <a:lnSpc>
                <a:spcPct val="105000"/>
              </a:lnSpc>
            </a:pPr>
            <a:r>
              <a:rPr lang="zh-CN" altLang="en-US"/>
              <a:t>交换局之间的长途连接</a:t>
            </a:r>
          </a:p>
          <a:p>
            <a:pPr lvl="1">
              <a:lnSpc>
                <a:spcPct val="105000"/>
              </a:lnSpc>
            </a:pPr>
            <a:r>
              <a:rPr kumimoji="0" lang="zh-CN" altLang="en-US"/>
              <a:t>光缆，数字传输</a:t>
            </a:r>
          </a:p>
        </p:txBody>
      </p:sp>
      <p:sp>
        <p:nvSpPr>
          <p:cNvPr id="72192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p:cNvSpPr>
            <a:spLocks noGrp="1" noChangeArrowheads="1"/>
          </p:cNvSpPr>
          <p:nvPr>
            <p:ph type="body" idx="1"/>
          </p:nvPr>
        </p:nvSpPr>
        <p:spPr/>
        <p:txBody>
          <a:bodyPr/>
          <a:lstStyle/>
          <a:p>
            <a:pPr>
              <a:lnSpc>
                <a:spcPct val="120000"/>
              </a:lnSpc>
            </a:pPr>
            <a:r>
              <a:rPr lang="zh-CN" altLang="en-US" sz="2400" dirty="0">
                <a:solidFill>
                  <a:srgbClr val="FC0404"/>
                </a:solidFill>
                <a:latin typeface="华文新魏" pitchFamily="2" charset="-122"/>
              </a:rPr>
              <a:t>基带（</a:t>
            </a:r>
            <a:r>
              <a:rPr lang="en-US" altLang="zh-CN" sz="2400" dirty="0">
                <a:solidFill>
                  <a:srgbClr val="FC0404"/>
                </a:solidFill>
                <a:latin typeface="华文新魏" pitchFamily="2" charset="-122"/>
              </a:rPr>
              <a:t>baseband</a:t>
            </a:r>
            <a:r>
              <a:rPr lang="zh-CN" altLang="en-US" sz="2400" dirty="0">
                <a:solidFill>
                  <a:srgbClr val="FC0404"/>
                </a:solidFill>
                <a:latin typeface="华文新魏" pitchFamily="2" charset="-122"/>
              </a:rPr>
              <a:t>）传输</a:t>
            </a:r>
          </a:p>
          <a:p>
            <a:pPr>
              <a:lnSpc>
                <a:spcPct val="120000"/>
              </a:lnSpc>
              <a:buFont typeface="Wingdings" pitchFamily="2" charset="2"/>
              <a:buNone/>
            </a:pPr>
            <a:r>
              <a:rPr lang="zh-CN" altLang="en-US" sz="2400" dirty="0">
                <a:latin typeface="华文新魏" pitchFamily="2" charset="-122"/>
              </a:rPr>
              <a:t>             信号的传输占有传输介质上从</a:t>
            </a:r>
            <a:r>
              <a:rPr lang="en-US" altLang="zh-CN" sz="2400" dirty="0">
                <a:latin typeface="华文新魏" pitchFamily="2" charset="-122"/>
              </a:rPr>
              <a:t>0</a:t>
            </a:r>
            <a:r>
              <a:rPr lang="zh-CN" altLang="en-US" sz="2400" dirty="0">
                <a:latin typeface="华文新魏" pitchFamily="2" charset="-122"/>
              </a:rPr>
              <a:t>到最大值之间的所有频率，而最大频率则取决于信令速率。</a:t>
            </a:r>
            <a:r>
              <a:rPr lang="zh-CN" altLang="en-US" sz="2400" dirty="0">
                <a:solidFill>
                  <a:srgbClr val="0000FF"/>
                </a:solidFill>
                <a:latin typeface="华文新魏" pitchFamily="2" charset="-122"/>
              </a:rPr>
              <a:t>主要用于有线信道</a:t>
            </a:r>
            <a:r>
              <a:rPr lang="zh-CN" altLang="en-US" sz="2400" dirty="0">
                <a:latin typeface="华文新魏" pitchFamily="2" charset="-122"/>
              </a:rPr>
              <a:t>，例如：</a:t>
            </a:r>
            <a:r>
              <a:rPr lang="en-US" altLang="zh-CN" sz="2400" dirty="0">
                <a:latin typeface="华文新魏" pitchFamily="2" charset="-122"/>
              </a:rPr>
              <a:t>LAN</a:t>
            </a:r>
            <a:r>
              <a:rPr lang="zh-CN" altLang="en-US" sz="2400" dirty="0">
                <a:latin typeface="华文新魏" pitchFamily="2" charset="-122"/>
              </a:rPr>
              <a:t>。 </a:t>
            </a:r>
          </a:p>
          <a:p>
            <a:pPr>
              <a:lnSpc>
                <a:spcPct val="120000"/>
              </a:lnSpc>
            </a:pPr>
            <a:r>
              <a:rPr lang="zh-CN" altLang="en-US" sz="2400" dirty="0">
                <a:solidFill>
                  <a:srgbClr val="FC0404"/>
                </a:solidFill>
                <a:latin typeface="华文新魏" pitchFamily="2" charset="-122"/>
              </a:rPr>
              <a:t>通带（</a:t>
            </a:r>
            <a:r>
              <a:rPr lang="en-US" altLang="zh-CN" sz="2400" dirty="0">
                <a:solidFill>
                  <a:srgbClr val="FC0404"/>
                </a:solidFill>
                <a:latin typeface="华文新魏" pitchFamily="2" charset="-122"/>
              </a:rPr>
              <a:t>passband</a:t>
            </a:r>
            <a:r>
              <a:rPr lang="zh-CN" altLang="en-US" sz="2400" dirty="0">
                <a:solidFill>
                  <a:srgbClr val="FC0404"/>
                </a:solidFill>
                <a:latin typeface="华文新魏" pitchFamily="2" charset="-122"/>
              </a:rPr>
              <a:t>）传输</a:t>
            </a:r>
          </a:p>
          <a:p>
            <a:pPr>
              <a:lnSpc>
                <a:spcPct val="120000"/>
              </a:lnSpc>
              <a:buFont typeface="Wingdings" pitchFamily="2" charset="2"/>
              <a:buNone/>
            </a:pPr>
            <a:r>
              <a:rPr lang="zh-CN" altLang="en-US" sz="2400" dirty="0">
                <a:latin typeface="华文新魏" pitchFamily="2" charset="-122"/>
              </a:rPr>
              <a:t>             信号占据了以载波信号频率为中心的一段传输介质频率，通过调节载波信号的振幅、相位或频率来运载比特；信道通常被多个信号共享（多路复用）。</a:t>
            </a:r>
            <a:r>
              <a:rPr lang="zh-CN" altLang="en-US" sz="2400" dirty="0">
                <a:solidFill>
                  <a:srgbClr val="0000FF"/>
                </a:solidFill>
                <a:latin typeface="华文新魏" pitchFamily="2" charset="-122"/>
              </a:rPr>
              <a:t>主要用于无线和光纤信道</a:t>
            </a:r>
            <a:r>
              <a:rPr lang="zh-CN" altLang="en-US" sz="2400" dirty="0">
                <a:latin typeface="华文新魏" pitchFamily="2" charset="-122"/>
              </a:rPr>
              <a:t>，例如：</a:t>
            </a:r>
            <a:r>
              <a:rPr lang="en-US" altLang="zh-CN" sz="2400" dirty="0">
                <a:latin typeface="华文新魏" pitchFamily="2" charset="-122"/>
              </a:rPr>
              <a:t>WLAN</a:t>
            </a:r>
            <a:r>
              <a:rPr lang="zh-CN" altLang="en-US" sz="2400" dirty="0">
                <a:solidFill>
                  <a:schemeClr val="tx1"/>
                </a:solidFill>
                <a:latin typeface="华文新魏" pitchFamily="2" charset="-122"/>
              </a:rPr>
              <a:t>。 </a:t>
            </a:r>
          </a:p>
        </p:txBody>
      </p:sp>
      <p:sp>
        <p:nvSpPr>
          <p:cNvPr id="588803" name="Rectangle 3"/>
          <p:cNvSpPr>
            <a:spLocks noGrp="1" noChangeArrowheads="1"/>
          </p:cNvSpPr>
          <p:nvPr>
            <p:ph type="title"/>
          </p:nvPr>
        </p:nvSpPr>
        <p:spPr/>
        <p:txBody>
          <a:bodyPr/>
          <a:lstStyle/>
          <a:p>
            <a:r>
              <a:rPr lang="zh-CN" altLang="en-US" dirty="0">
                <a:latin typeface="华文新魏" pitchFamily="2" charset="-122"/>
              </a:rPr>
              <a:t>基带传输和通带传输</a:t>
            </a:r>
          </a:p>
        </p:txBody>
      </p:sp>
      <p:sp>
        <p:nvSpPr>
          <p:cNvPr id="58880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en-US" altLang="zh-CN" sz="1200">
              <a:ea typeface="幼圆" pitchFamily="49" charset="-122"/>
            </a:endParaRPr>
          </a:p>
        </p:txBody>
      </p:sp>
      <p:sp>
        <p:nvSpPr>
          <p:cNvPr id="58880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2"/>
          <p:cNvSpPr>
            <a:spLocks noGrp="1" noChangeArrowheads="1"/>
          </p:cNvSpPr>
          <p:nvPr>
            <p:ph type="title"/>
          </p:nvPr>
        </p:nvSpPr>
        <p:spPr/>
        <p:txBody>
          <a:bodyPr/>
          <a:lstStyle/>
          <a:p>
            <a:r>
              <a:rPr lang="zh-CN" altLang="en-US"/>
              <a:t>本地回路及其主要技术</a:t>
            </a:r>
          </a:p>
        </p:txBody>
      </p:sp>
      <p:sp>
        <p:nvSpPr>
          <p:cNvPr id="7168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16804" name="Rectangle 4"/>
          <p:cNvSpPr>
            <a:spLocks noGrp="1" noChangeArrowheads="1"/>
          </p:cNvSpPr>
          <p:nvPr>
            <p:ph type="body" idx="1"/>
          </p:nvPr>
        </p:nvSpPr>
        <p:spPr>
          <a:xfrm>
            <a:off x="3132138" y="2636838"/>
            <a:ext cx="3617912" cy="3240087"/>
          </a:xfrm>
        </p:spPr>
        <p:txBody>
          <a:bodyPr/>
          <a:lstStyle/>
          <a:p>
            <a:r>
              <a:rPr lang="en-US" altLang="zh-CN" dirty="0">
                <a:hlinkClick r:id="rId6" action="ppaction://hlinksldjump"/>
              </a:rPr>
              <a:t>MODEM</a:t>
            </a:r>
            <a:endParaRPr lang="zh-CN" altLang="en-US" dirty="0"/>
          </a:p>
          <a:p>
            <a:endParaRPr lang="zh-CN" altLang="en-US" dirty="0"/>
          </a:p>
          <a:p>
            <a:r>
              <a:rPr lang="en-US" altLang="zh-CN" dirty="0">
                <a:hlinkClick r:id="rId7" action="ppaction://hlinksldjump"/>
              </a:rPr>
              <a:t>ADSL</a:t>
            </a:r>
            <a:endParaRPr lang="en-US" altLang="zh-CN" dirty="0"/>
          </a:p>
          <a:p>
            <a:endParaRPr lang="en-US" altLang="zh-CN" dirty="0"/>
          </a:p>
          <a:p>
            <a:r>
              <a:rPr lang="en-US" altLang="zh-CN" dirty="0">
                <a:hlinkClick r:id="rId8" action="ppaction://hlinksldjump"/>
              </a:rPr>
              <a:t>FTTH</a:t>
            </a:r>
            <a:endParaRPr lang="zh-CN" altLang="en-US" dirty="0"/>
          </a:p>
        </p:txBody>
      </p:sp>
    </p:spTree>
  </p:cSld>
  <p:clrMapOvr>
    <a:masterClrMapping/>
  </p:clrMapOvr>
  <p:transition spd="slow">
    <p:random/>
    <p:sndAc>
      <p:stSnd>
        <p:snd r:embed="rId2" name="camera.wav"/>
      </p:stSnd>
    </p:sndAc>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970" name="Rectangle 2"/>
          <p:cNvSpPr>
            <a:spLocks noGrp="1" noChangeArrowheads="1"/>
          </p:cNvSpPr>
          <p:nvPr>
            <p:ph type="title"/>
          </p:nvPr>
        </p:nvSpPr>
        <p:spPr/>
        <p:txBody>
          <a:bodyPr/>
          <a:lstStyle/>
          <a:p>
            <a:r>
              <a:rPr lang="zh-CN" altLang="en-US" sz="3600"/>
              <a:t>通过电话系统拨号进行</a:t>
            </a:r>
            <a:br>
              <a:rPr lang="zh-CN" altLang="en-US" sz="3600"/>
            </a:br>
            <a:r>
              <a:rPr lang="zh-CN" altLang="en-US" sz="3600"/>
              <a:t>计算机间通信</a:t>
            </a:r>
          </a:p>
        </p:txBody>
      </p:sp>
      <p:sp>
        <p:nvSpPr>
          <p:cNvPr id="7239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pic>
        <p:nvPicPr>
          <p:cNvPr id="723974" name="Picture 6" descr="2-23"/>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1916113"/>
            <a:ext cx="7921625" cy="4441825"/>
          </a:xfrm>
          <a:prstGeom prst="rect">
            <a:avLst/>
          </a:prstGeom>
          <a:noFill/>
          <a:extLst>
            <a:ext uri="{909E8E84-426E-40DD-AFC4-6F175D3DCCD1}">
              <a14:hiddenFill xmlns:a14="http://schemas.microsoft.com/office/drawing/2010/main">
                <a:solidFill>
                  <a:srgbClr val="FFFFFF"/>
                </a:solidFill>
              </a14:hiddenFill>
            </a:ext>
          </a:extLst>
        </p:spPr>
      </p:pic>
      <p:sp>
        <p:nvSpPr>
          <p:cNvPr id="723976" name="Text Box 8"/>
          <p:cNvSpPr txBox="1">
            <a:spLocks noChangeArrowheads="1"/>
          </p:cNvSpPr>
          <p:nvPr/>
        </p:nvSpPr>
        <p:spPr bwMode="auto">
          <a:xfrm>
            <a:off x="900113" y="3284538"/>
            <a:ext cx="360362"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78" name="Text Box 10"/>
          <p:cNvSpPr txBox="1">
            <a:spLocks noChangeArrowheads="1"/>
          </p:cNvSpPr>
          <p:nvPr/>
        </p:nvSpPr>
        <p:spPr bwMode="auto">
          <a:xfrm>
            <a:off x="1619250" y="4005263"/>
            <a:ext cx="360363"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79" name="Text Box 11"/>
          <p:cNvSpPr txBox="1">
            <a:spLocks noChangeArrowheads="1"/>
          </p:cNvSpPr>
          <p:nvPr/>
        </p:nvSpPr>
        <p:spPr bwMode="auto">
          <a:xfrm>
            <a:off x="3348038" y="4508500"/>
            <a:ext cx="360362"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0" name="Text Box 12"/>
          <p:cNvSpPr txBox="1">
            <a:spLocks noChangeArrowheads="1"/>
          </p:cNvSpPr>
          <p:nvPr/>
        </p:nvSpPr>
        <p:spPr bwMode="auto">
          <a:xfrm>
            <a:off x="4716463" y="4076700"/>
            <a:ext cx="431800"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2" name="Text Box 14"/>
          <p:cNvSpPr txBox="1">
            <a:spLocks noChangeArrowheads="1"/>
          </p:cNvSpPr>
          <p:nvPr/>
        </p:nvSpPr>
        <p:spPr bwMode="auto">
          <a:xfrm>
            <a:off x="5867400" y="5084763"/>
            <a:ext cx="433388"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4" name="Text Box 16"/>
          <p:cNvSpPr txBox="1">
            <a:spLocks noChangeArrowheads="1"/>
          </p:cNvSpPr>
          <p:nvPr/>
        </p:nvSpPr>
        <p:spPr bwMode="auto">
          <a:xfrm>
            <a:off x="6227763" y="3213100"/>
            <a:ext cx="358775"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6" name="Text Box 18"/>
          <p:cNvSpPr txBox="1">
            <a:spLocks noChangeArrowheads="1"/>
          </p:cNvSpPr>
          <p:nvPr/>
        </p:nvSpPr>
        <p:spPr bwMode="auto">
          <a:xfrm>
            <a:off x="6732588" y="5589588"/>
            <a:ext cx="360362"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7" name="Text Box 19"/>
          <p:cNvSpPr txBox="1">
            <a:spLocks noChangeArrowheads="1"/>
          </p:cNvSpPr>
          <p:nvPr/>
        </p:nvSpPr>
        <p:spPr bwMode="auto">
          <a:xfrm>
            <a:off x="2700338" y="1773238"/>
            <a:ext cx="3239814" cy="1206500"/>
          </a:xfrm>
          <a:prstGeom prst="rect">
            <a:avLst/>
          </a:prstGeom>
          <a:solidFill>
            <a:srgbClr val="FFFF00"/>
          </a:solidFill>
          <a:ln w="19050">
            <a:solidFill>
              <a:schemeClr val="tx1"/>
            </a:solidFill>
            <a:miter lim="800000"/>
            <a:headEnd/>
            <a:tailEnd/>
          </a:ln>
          <a:effectLst>
            <a:outerShdw dist="107763" dir="2700000" algn="ctr" rotWithShape="0">
              <a:schemeClr val="bg2">
                <a:alpha val="50000"/>
              </a:schemeClr>
            </a:outerShdw>
          </a:effec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r>
              <a:rPr lang="zh-CN" altLang="en-US" b="1" dirty="0">
                <a:solidFill>
                  <a:srgbClr val="FF0000"/>
                </a:solidFill>
                <a:latin typeface="+mn-lt"/>
                <a:ea typeface="+mn-ea"/>
                <a:sym typeface="Wingdings" pitchFamily="2" charset="2"/>
              </a:rPr>
              <a:t></a:t>
            </a:r>
            <a:r>
              <a:rPr lang="zh-CN" altLang="en-US" sz="2000" b="1" dirty="0">
                <a:latin typeface="+mn-lt"/>
                <a:ea typeface="+mn-ea"/>
                <a:sym typeface="Wingdings" pitchFamily="2" charset="2"/>
              </a:rPr>
              <a:t>：数字信号（</a:t>
            </a:r>
            <a:r>
              <a:rPr lang="en-US" altLang="zh-CN" sz="2000" b="1" dirty="0">
                <a:latin typeface="+mn-lt"/>
                <a:ea typeface="+mn-ea"/>
                <a:sym typeface="Wingdings" pitchFamily="2" charset="2"/>
              </a:rPr>
              <a:t>NRZ</a:t>
            </a:r>
            <a:r>
              <a:rPr lang="zh-CN" altLang="en-US" sz="2000" b="1" dirty="0">
                <a:latin typeface="+mn-lt"/>
                <a:ea typeface="+mn-ea"/>
                <a:sym typeface="Wingdings" pitchFamily="2" charset="2"/>
              </a:rPr>
              <a:t>）</a:t>
            </a:r>
          </a:p>
          <a:p>
            <a:r>
              <a:rPr lang="zh-CN" altLang="en-US" dirty="0">
                <a:solidFill>
                  <a:srgbClr val="FF0000"/>
                </a:solidFill>
                <a:latin typeface="+mn-lt"/>
                <a:ea typeface="+mn-ea"/>
                <a:sym typeface="Wingdings" pitchFamily="2" charset="2"/>
              </a:rPr>
              <a:t></a:t>
            </a:r>
            <a:r>
              <a:rPr lang="zh-CN" altLang="en-US" sz="2000" dirty="0">
                <a:latin typeface="+mn-lt"/>
                <a:ea typeface="+mn-ea"/>
                <a:sym typeface="Wingdings" pitchFamily="2" charset="2"/>
              </a:rPr>
              <a:t>：</a:t>
            </a:r>
            <a:r>
              <a:rPr lang="zh-CN" altLang="en-US" sz="2000" b="1" dirty="0">
                <a:latin typeface="+mn-lt"/>
                <a:ea typeface="+mn-ea"/>
                <a:sym typeface="Wingdings" pitchFamily="2" charset="2"/>
              </a:rPr>
              <a:t>模拟信号</a:t>
            </a:r>
          </a:p>
          <a:p>
            <a:r>
              <a:rPr lang="zh-CN" altLang="en-US" dirty="0">
                <a:solidFill>
                  <a:srgbClr val="FF0000"/>
                </a:solidFill>
                <a:latin typeface="+mn-lt"/>
                <a:ea typeface="+mn-ea"/>
                <a:sym typeface="Wingdings" pitchFamily="2" charset="2"/>
              </a:rPr>
              <a:t></a:t>
            </a:r>
            <a:r>
              <a:rPr lang="zh-CN" altLang="en-US" sz="2000" dirty="0">
                <a:latin typeface="+mn-lt"/>
                <a:ea typeface="+mn-ea"/>
                <a:sym typeface="Wingdings" pitchFamily="2" charset="2"/>
              </a:rPr>
              <a:t>：</a:t>
            </a:r>
            <a:r>
              <a:rPr lang="zh-CN" altLang="en-US" sz="2000" b="1" dirty="0">
                <a:latin typeface="+mn-lt"/>
                <a:ea typeface="+mn-ea"/>
                <a:sym typeface="Wingdings" pitchFamily="2" charset="2"/>
              </a:rPr>
              <a:t>数字信号</a:t>
            </a:r>
          </a:p>
        </p:txBody>
      </p:sp>
      <p:sp>
        <p:nvSpPr>
          <p:cNvPr id="723988" name="Text Box 20"/>
          <p:cNvSpPr txBox="1">
            <a:spLocks noChangeArrowheads="1"/>
          </p:cNvSpPr>
          <p:nvPr/>
        </p:nvSpPr>
        <p:spPr bwMode="auto">
          <a:xfrm>
            <a:off x="7740650" y="5876925"/>
            <a:ext cx="360363"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dirty="0">
                <a:solidFill>
                  <a:srgbClr val="FF0000"/>
                </a:solidFill>
                <a:sym typeface="Wingdings" pitchFamily="2" charset="2"/>
              </a:rPr>
              <a:t></a:t>
            </a:r>
          </a:p>
        </p:txBody>
      </p:sp>
      <p:sp>
        <p:nvSpPr>
          <p:cNvPr id="723989" name="Text Box 21"/>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47" name="Picture 7"/>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684213" y="2205038"/>
            <a:ext cx="8164512"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42" name="Rectangle 2"/>
          <p:cNvSpPr>
            <a:spLocks noGrp="1" noChangeArrowheads="1"/>
          </p:cNvSpPr>
          <p:nvPr>
            <p:ph type="title"/>
          </p:nvPr>
        </p:nvSpPr>
        <p:spPr/>
        <p:txBody>
          <a:bodyPr/>
          <a:lstStyle/>
          <a:p>
            <a:r>
              <a:rPr lang="zh-CN" altLang="en-US" dirty="0"/>
              <a:t>调制解调器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MODEM</a:t>
            </a:r>
            <a:r>
              <a:rPr lang="zh-CN" altLang="en-US" sz="2800" dirty="0">
                <a:latin typeface="华文新魏" pitchFamily="2" charset="-122"/>
              </a:rPr>
              <a:t>）</a:t>
            </a:r>
          </a:p>
        </p:txBody>
      </p:sp>
      <p:sp>
        <p:nvSpPr>
          <p:cNvPr id="2" name="内容占位符 1"/>
          <p:cNvSpPr>
            <a:spLocks noGrp="1"/>
          </p:cNvSpPr>
          <p:nvPr>
            <p:ph sz="half" idx="1"/>
          </p:nvPr>
        </p:nvSpPr>
        <p:spPr>
          <a:xfrm>
            <a:off x="2195736" y="3573016"/>
            <a:ext cx="2515964" cy="2808312"/>
          </a:xfrm>
        </p:spPr>
        <p:txBody>
          <a:bodyPr/>
          <a:lstStyle/>
          <a:p>
            <a:pPr marL="176213" indent="-176213">
              <a:lnSpc>
                <a:spcPct val="105000"/>
              </a:lnSpc>
            </a:pPr>
            <a:r>
              <a:rPr lang="zh-CN" altLang="en-US" sz="1800" dirty="0">
                <a:solidFill>
                  <a:srgbClr val="FF0000"/>
                </a:solidFill>
                <a:latin typeface="华文新魏" pitchFamily="2" charset="-122"/>
              </a:rPr>
              <a:t>调制器（</a:t>
            </a:r>
            <a:r>
              <a:rPr lang="en-US" altLang="zh-CN" sz="1800" dirty="0" err="1">
                <a:solidFill>
                  <a:srgbClr val="FF0000"/>
                </a:solidFill>
                <a:latin typeface="华文新魏" pitchFamily="2" charset="-122"/>
              </a:rPr>
              <a:t>MOdulator</a:t>
            </a:r>
            <a:r>
              <a:rPr lang="zh-CN" altLang="en-US" sz="1800" dirty="0">
                <a:solidFill>
                  <a:srgbClr val="FF0000"/>
                </a:solidFill>
                <a:latin typeface="华文新魏" pitchFamily="2" charset="-122"/>
              </a:rPr>
              <a:t>）</a:t>
            </a:r>
          </a:p>
          <a:p>
            <a:pPr marL="0" indent="0">
              <a:lnSpc>
                <a:spcPct val="105000"/>
              </a:lnSpc>
              <a:buNone/>
            </a:pPr>
            <a:r>
              <a:rPr lang="zh-CN" altLang="en-US" sz="1800" dirty="0">
                <a:latin typeface="华文新魏" pitchFamily="2" charset="-122"/>
              </a:rPr>
              <a:t>         主要作用就是个波形变换器，它把基带数字信号的波形变换成适合于模拟信道传输的波形（即：频率范围在 </a:t>
            </a:r>
            <a:r>
              <a:rPr lang="en-US" altLang="zh-CN" sz="1800" dirty="0">
                <a:latin typeface="华文新魏" pitchFamily="2" charset="-122"/>
              </a:rPr>
              <a:t>300~3400 Hz </a:t>
            </a:r>
            <a:r>
              <a:rPr lang="zh-CN" altLang="en-US" sz="1800" dirty="0">
                <a:latin typeface="华文新魏" pitchFamily="2" charset="-122"/>
              </a:rPr>
              <a:t>之间的模拟信号），以便在本地回路上传送。</a:t>
            </a:r>
          </a:p>
          <a:p>
            <a:endParaRPr lang="zh-CN" altLang="en-US" sz="1800" dirty="0"/>
          </a:p>
        </p:txBody>
      </p:sp>
      <p:sp>
        <p:nvSpPr>
          <p:cNvPr id="3" name="内容占位符 2"/>
          <p:cNvSpPr>
            <a:spLocks noGrp="1"/>
          </p:cNvSpPr>
          <p:nvPr>
            <p:ph sz="half" idx="2"/>
          </p:nvPr>
        </p:nvSpPr>
        <p:spPr>
          <a:xfrm>
            <a:off x="4860032" y="3573016"/>
            <a:ext cx="2804244" cy="1944216"/>
          </a:xfrm>
        </p:spPr>
        <p:txBody>
          <a:bodyPr/>
          <a:lstStyle/>
          <a:p>
            <a:pPr marL="176213" indent="-176213">
              <a:lnSpc>
                <a:spcPct val="105000"/>
              </a:lnSpc>
            </a:pPr>
            <a:r>
              <a:rPr lang="zh-CN" altLang="en-US" sz="1800" dirty="0">
                <a:solidFill>
                  <a:srgbClr val="FF0000"/>
                </a:solidFill>
                <a:latin typeface="华文新魏" pitchFamily="2" charset="-122"/>
              </a:rPr>
              <a:t>解调器（</a:t>
            </a:r>
            <a:r>
              <a:rPr lang="en-US" altLang="zh-CN" sz="1800" dirty="0" err="1">
                <a:solidFill>
                  <a:srgbClr val="FF0000"/>
                </a:solidFill>
                <a:latin typeface="华文新魏" pitchFamily="2" charset="-122"/>
              </a:rPr>
              <a:t>DEModulator</a:t>
            </a:r>
            <a:r>
              <a:rPr lang="zh-CN" altLang="en-US" sz="1800" dirty="0">
                <a:solidFill>
                  <a:srgbClr val="FF0000"/>
                </a:solidFill>
                <a:latin typeface="华文新魏" pitchFamily="2" charset="-122"/>
              </a:rPr>
              <a:t>）</a:t>
            </a:r>
          </a:p>
          <a:p>
            <a:pPr marL="0" indent="0">
              <a:lnSpc>
                <a:spcPct val="105000"/>
              </a:lnSpc>
              <a:buNone/>
            </a:pPr>
            <a:r>
              <a:rPr lang="zh-CN" altLang="en-US" sz="1800" dirty="0">
                <a:latin typeface="华文新魏" pitchFamily="2" charset="-122"/>
              </a:rPr>
              <a:t>        主要作用就是个波形识别器，它将经过调制器变换过的模拟信号（本地回路上传送来的）恢复成原来的数字信号。</a:t>
            </a:r>
            <a:endParaRPr lang="zh-CN" altLang="en-US" sz="1800" dirty="0"/>
          </a:p>
          <a:p>
            <a:endParaRPr lang="zh-CN" altLang="en-US" sz="1800" dirty="0"/>
          </a:p>
        </p:txBody>
      </p:sp>
      <p:sp>
        <p:nvSpPr>
          <p:cNvPr id="7270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通信系统的举例</a:t>
            </a:r>
            <a:r>
              <a:rPr lang="en-US" altLang="zh-CN" sz="1200">
                <a:ea typeface="幼圆" pitchFamily="49" charset="-122"/>
              </a:rPr>
              <a:t>&gt;&gt;</a:t>
            </a:r>
            <a:r>
              <a:rPr lang="zh-CN" altLang="en-US" sz="1200">
                <a:ea typeface="幼圆" pitchFamily="49" charset="-122"/>
                <a:hlinkClick r:id="rId6" action="ppaction://hlinksldjump"/>
              </a:rPr>
              <a:t>公用交换电话网络</a:t>
            </a:r>
            <a:r>
              <a:rPr lang="en-US" altLang="zh-CN" sz="1200">
                <a:ea typeface="幼圆" pitchFamily="49" charset="-122"/>
              </a:rPr>
              <a:t>&gt;&gt;</a:t>
            </a:r>
            <a:r>
              <a:rPr lang="zh-CN" altLang="zh-CN" sz="1200">
                <a:ea typeface="幼圆" pitchFamily="49" charset="-122"/>
                <a:hlinkClick r:id="rId7" action="ppaction://hlinksldjump"/>
              </a:rPr>
              <a:t>本地回路及其主要技术</a:t>
            </a:r>
            <a:endParaRPr lang="en-US" altLang="zh-CN" sz="1200">
              <a:ea typeface="幼圆" pitchFamily="49" charset="-122"/>
            </a:endParaRPr>
          </a:p>
        </p:txBody>
      </p:sp>
      <p:sp>
        <p:nvSpPr>
          <p:cNvPr id="727048"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6" name="Rectangle 2"/>
          <p:cNvSpPr>
            <a:spLocks noGrp="1" noChangeArrowheads="1"/>
          </p:cNvSpPr>
          <p:nvPr>
            <p:ph type="title"/>
          </p:nvPr>
        </p:nvSpPr>
        <p:spPr/>
        <p:txBody>
          <a:bodyPr/>
          <a:lstStyle/>
          <a:p>
            <a:r>
              <a:rPr lang="zh-CN" altLang="en-US" dirty="0"/>
              <a:t>调制解调器</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MODEM</a:t>
            </a:r>
            <a:r>
              <a:rPr lang="zh-CN" altLang="en-US" sz="2800" dirty="0">
                <a:latin typeface="华文新魏" pitchFamily="2" charset="-122"/>
              </a:rPr>
              <a:t>）</a:t>
            </a:r>
          </a:p>
        </p:txBody>
      </p:sp>
      <p:sp>
        <p:nvSpPr>
          <p:cNvPr id="7280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28069" name="Rectangle 5"/>
          <p:cNvSpPr>
            <a:spLocks noGrp="1" noChangeArrowheads="1"/>
          </p:cNvSpPr>
          <p:nvPr>
            <p:ph type="body" idx="1"/>
          </p:nvPr>
        </p:nvSpPr>
        <p:spPr>
          <a:xfrm>
            <a:off x="809625" y="1773238"/>
            <a:ext cx="7958138" cy="4608512"/>
          </a:xfrm>
        </p:spPr>
        <p:txBody>
          <a:bodyPr/>
          <a:lstStyle/>
          <a:p>
            <a:pPr>
              <a:lnSpc>
                <a:spcPct val="115000"/>
              </a:lnSpc>
            </a:pPr>
            <a:r>
              <a:rPr lang="zh-CN" altLang="en-US" sz="2400" dirty="0">
                <a:solidFill>
                  <a:srgbClr val="FF0000"/>
                </a:solidFill>
              </a:rPr>
              <a:t>调制技术</a:t>
            </a:r>
          </a:p>
          <a:p>
            <a:pPr lvl="1">
              <a:lnSpc>
                <a:spcPct val="115000"/>
              </a:lnSpc>
            </a:pPr>
            <a:r>
              <a:rPr lang="en-US" altLang="zh-CN" sz="2000" dirty="0">
                <a:latin typeface="华文新魏" pitchFamily="2" charset="-122"/>
              </a:rPr>
              <a:t>ASK</a:t>
            </a:r>
            <a:r>
              <a:rPr lang="zh-CN" altLang="en-US" sz="2000" dirty="0">
                <a:latin typeface="华文新魏" pitchFamily="2" charset="-122"/>
              </a:rPr>
              <a:t>、</a:t>
            </a:r>
            <a:r>
              <a:rPr lang="en-US" altLang="zh-CN" sz="2000" dirty="0">
                <a:latin typeface="华文新魏" pitchFamily="2" charset="-122"/>
              </a:rPr>
              <a:t>FSK</a:t>
            </a:r>
            <a:r>
              <a:rPr lang="zh-CN" altLang="en-US" sz="2000" dirty="0">
                <a:latin typeface="华文新魏" pitchFamily="2" charset="-122"/>
              </a:rPr>
              <a:t>、</a:t>
            </a:r>
            <a:r>
              <a:rPr lang="en-US" altLang="zh-CN" sz="2000" dirty="0">
                <a:latin typeface="华文新魏" pitchFamily="2" charset="-122"/>
              </a:rPr>
              <a:t>PSK</a:t>
            </a:r>
            <a:r>
              <a:rPr lang="zh-CN" altLang="en-US" sz="2000" dirty="0">
                <a:latin typeface="华文新魏" pitchFamily="2" charset="-122"/>
              </a:rPr>
              <a:t>、</a:t>
            </a:r>
            <a:r>
              <a:rPr lang="en-US" altLang="zh-CN" sz="2000" dirty="0">
                <a:latin typeface="华文新魏" pitchFamily="2" charset="-122"/>
              </a:rPr>
              <a:t>QPSK</a:t>
            </a:r>
            <a:r>
              <a:rPr lang="zh-CN" altLang="en-US" sz="2000" dirty="0">
                <a:latin typeface="华文新魏" pitchFamily="2" charset="-122"/>
              </a:rPr>
              <a:t>、 </a:t>
            </a:r>
            <a:r>
              <a:rPr lang="en-US" altLang="zh-CN" sz="2000" dirty="0">
                <a:latin typeface="华文新魏" pitchFamily="2" charset="-122"/>
              </a:rPr>
              <a:t>QAM</a:t>
            </a:r>
            <a:r>
              <a:rPr lang="en-US" altLang="zh-CN" sz="2000" dirty="0">
                <a:latin typeface="Arial"/>
              </a:rPr>
              <a:t>……</a:t>
            </a:r>
            <a:endParaRPr lang="en-US" altLang="zh-CN" sz="2000" dirty="0">
              <a:latin typeface="华文新魏" pitchFamily="2" charset="-122"/>
            </a:endParaRPr>
          </a:p>
          <a:p>
            <a:pPr>
              <a:lnSpc>
                <a:spcPct val="115000"/>
              </a:lnSpc>
            </a:pPr>
            <a:r>
              <a:rPr kumimoji="0" lang="zh-CN" altLang="en-US" sz="2400" dirty="0">
                <a:solidFill>
                  <a:srgbClr val="FF0000"/>
                </a:solidFill>
              </a:rPr>
              <a:t>常用协议</a:t>
            </a:r>
          </a:p>
          <a:p>
            <a:pPr lvl="1">
              <a:lnSpc>
                <a:spcPct val="115000"/>
              </a:lnSpc>
            </a:pPr>
            <a:r>
              <a:rPr lang="en-US" altLang="zh-CN" sz="2000" dirty="0">
                <a:solidFill>
                  <a:srgbClr val="0000FF"/>
                </a:solidFill>
                <a:latin typeface="华文新魏" pitchFamily="2" charset="-122"/>
              </a:rPr>
              <a:t>V.34</a:t>
            </a:r>
            <a:r>
              <a:rPr lang="zh-CN" altLang="en-US" sz="2000" dirty="0">
                <a:latin typeface="华文新魏" pitchFamily="2" charset="-122"/>
              </a:rPr>
              <a:t>：采用</a:t>
            </a:r>
            <a:r>
              <a:rPr lang="en-US" altLang="zh-CN" sz="2000" dirty="0">
                <a:latin typeface="华文新魏" pitchFamily="2" charset="-122"/>
              </a:rPr>
              <a:t>960</a:t>
            </a:r>
            <a:r>
              <a:rPr lang="zh-CN" altLang="en-US" sz="2000" dirty="0">
                <a:latin typeface="华文新魏" pitchFamily="2" charset="-122"/>
              </a:rPr>
              <a:t>点星座模型的</a:t>
            </a:r>
            <a:r>
              <a:rPr lang="en-US" altLang="zh-CN" sz="2000" dirty="0">
                <a:latin typeface="华文新魏" pitchFamily="2" charset="-122"/>
              </a:rPr>
              <a:t>QAM</a:t>
            </a:r>
            <a:r>
              <a:rPr lang="zh-CN" altLang="en-US" sz="2000" dirty="0">
                <a:latin typeface="华文新魏" pitchFamily="2" charset="-122"/>
              </a:rPr>
              <a:t>，速率为</a:t>
            </a:r>
            <a:r>
              <a:rPr lang="en-US" altLang="zh-CN" sz="2000" dirty="0">
                <a:latin typeface="华文新魏" pitchFamily="2" charset="-122"/>
              </a:rPr>
              <a:t>28.8kbps</a:t>
            </a:r>
            <a:r>
              <a:rPr lang="zh-CN" altLang="en-US" sz="2000" dirty="0">
                <a:latin typeface="华文新魏" pitchFamily="2" charset="-122"/>
              </a:rPr>
              <a:t>，格子架编码（差错检测）。</a:t>
            </a:r>
          </a:p>
          <a:p>
            <a:pPr lvl="1">
              <a:lnSpc>
                <a:spcPct val="115000"/>
              </a:lnSpc>
            </a:pPr>
            <a:r>
              <a:rPr lang="en-US" altLang="zh-CN" sz="2000" dirty="0">
                <a:solidFill>
                  <a:srgbClr val="0000FF"/>
                </a:solidFill>
                <a:latin typeface="华文新魏" pitchFamily="2" charset="-122"/>
              </a:rPr>
              <a:t>V.34bis</a:t>
            </a:r>
            <a:r>
              <a:rPr lang="zh-CN" altLang="en-US" sz="2000" dirty="0">
                <a:latin typeface="华文新魏" pitchFamily="2" charset="-122"/>
              </a:rPr>
              <a:t>：采用</a:t>
            </a:r>
            <a:r>
              <a:rPr lang="en-US" altLang="zh-CN" sz="2000" dirty="0">
                <a:latin typeface="华文新魏" pitchFamily="2" charset="-122"/>
              </a:rPr>
              <a:t>1664</a:t>
            </a:r>
            <a:r>
              <a:rPr lang="zh-CN" altLang="en-US" sz="2000" dirty="0">
                <a:latin typeface="华文新魏" pitchFamily="2" charset="-122"/>
              </a:rPr>
              <a:t>点星座模型的</a:t>
            </a:r>
            <a:r>
              <a:rPr lang="en-US" altLang="zh-CN" sz="2000" dirty="0">
                <a:latin typeface="华文新魏" pitchFamily="2" charset="-122"/>
              </a:rPr>
              <a:t>QAM</a:t>
            </a:r>
            <a:r>
              <a:rPr lang="zh-CN" altLang="en-US" sz="2000" dirty="0">
                <a:latin typeface="华文新魏" pitchFamily="2" charset="-122"/>
              </a:rPr>
              <a:t>，速率为</a:t>
            </a:r>
            <a:r>
              <a:rPr lang="en-US" altLang="zh-CN" sz="2000" dirty="0">
                <a:latin typeface="华文新魏" pitchFamily="2" charset="-122"/>
              </a:rPr>
              <a:t>33.6kbps</a:t>
            </a:r>
            <a:r>
              <a:rPr lang="zh-CN" altLang="en-US" sz="2000" dirty="0">
                <a:latin typeface="华文新魏" pitchFamily="2" charset="-122"/>
              </a:rPr>
              <a:t>，格子架编码。</a:t>
            </a:r>
          </a:p>
          <a:p>
            <a:pPr lvl="1">
              <a:lnSpc>
                <a:spcPct val="115000"/>
              </a:lnSpc>
            </a:pPr>
            <a:r>
              <a:rPr lang="en-US" altLang="zh-CN" sz="2000" dirty="0">
                <a:solidFill>
                  <a:srgbClr val="0000FF"/>
                </a:solidFill>
                <a:latin typeface="华文新魏" pitchFamily="2" charset="-122"/>
              </a:rPr>
              <a:t>V.90</a:t>
            </a:r>
            <a:r>
              <a:rPr lang="zh-CN" altLang="en-US" sz="2000" dirty="0">
                <a:latin typeface="华文新魏" pitchFamily="2" charset="-122"/>
              </a:rPr>
              <a:t>：上行速率（用户到</a:t>
            </a:r>
            <a:r>
              <a:rPr lang="en-US" altLang="zh-CN" sz="2000" dirty="0">
                <a:latin typeface="华文新魏" pitchFamily="2" charset="-122"/>
              </a:rPr>
              <a:t>ISP</a:t>
            </a:r>
            <a:r>
              <a:rPr lang="zh-CN" altLang="en-US" sz="2000" dirty="0">
                <a:latin typeface="华文新魏" pitchFamily="2" charset="-122"/>
              </a:rPr>
              <a:t>）为</a:t>
            </a:r>
            <a:r>
              <a:rPr lang="en-US" altLang="zh-CN" sz="2000" dirty="0">
                <a:latin typeface="华文新魏" pitchFamily="2" charset="-122"/>
              </a:rPr>
              <a:t>33.6kbps</a:t>
            </a:r>
            <a:r>
              <a:rPr lang="zh-CN" altLang="en-US" sz="2000" dirty="0">
                <a:latin typeface="华文新魏" pitchFamily="2" charset="-122"/>
              </a:rPr>
              <a:t>，下行速率（</a:t>
            </a:r>
            <a:r>
              <a:rPr lang="en-US" altLang="zh-CN" sz="2000" dirty="0">
                <a:latin typeface="华文新魏" pitchFamily="2" charset="-122"/>
              </a:rPr>
              <a:t>ISP</a:t>
            </a:r>
            <a:r>
              <a:rPr lang="zh-CN" altLang="en-US" sz="2000" dirty="0">
                <a:latin typeface="华文新魏" pitchFamily="2" charset="-122"/>
              </a:rPr>
              <a:t>到用户）为</a:t>
            </a:r>
            <a:r>
              <a:rPr lang="en-US" altLang="zh-CN" sz="2000" dirty="0">
                <a:latin typeface="华文新魏" pitchFamily="2" charset="-122"/>
              </a:rPr>
              <a:t>56kbps</a:t>
            </a:r>
            <a:r>
              <a:rPr lang="zh-CN" altLang="en-US" sz="2000" dirty="0">
                <a:latin typeface="华文新魏" pitchFamily="2" charset="-122"/>
              </a:rPr>
              <a:t>。</a:t>
            </a:r>
          </a:p>
          <a:p>
            <a:pPr lvl="1">
              <a:lnSpc>
                <a:spcPct val="115000"/>
              </a:lnSpc>
            </a:pPr>
            <a:r>
              <a:rPr lang="en-US" altLang="zh-CN" sz="2000" dirty="0">
                <a:solidFill>
                  <a:srgbClr val="0000FF"/>
                </a:solidFill>
                <a:latin typeface="华文新魏" pitchFamily="2" charset="-122"/>
              </a:rPr>
              <a:t>V.92</a:t>
            </a:r>
            <a:r>
              <a:rPr lang="zh-CN" altLang="en-US" sz="2000" dirty="0">
                <a:latin typeface="华文新魏" pitchFamily="2" charset="-122"/>
              </a:rPr>
              <a:t>：上行速率（用户到</a:t>
            </a:r>
            <a:r>
              <a:rPr lang="en-US" altLang="zh-CN" sz="2000" dirty="0">
                <a:latin typeface="华文新魏" pitchFamily="2" charset="-122"/>
              </a:rPr>
              <a:t>ISP</a:t>
            </a:r>
            <a:r>
              <a:rPr lang="zh-CN" altLang="en-US" sz="2000" dirty="0">
                <a:latin typeface="华文新魏" pitchFamily="2" charset="-122"/>
              </a:rPr>
              <a:t>）为</a:t>
            </a:r>
            <a:r>
              <a:rPr lang="en-US" altLang="zh-CN" sz="2000" dirty="0">
                <a:latin typeface="华文新魏" pitchFamily="2" charset="-122"/>
              </a:rPr>
              <a:t>48kbps</a:t>
            </a:r>
            <a:r>
              <a:rPr lang="zh-CN" altLang="en-US" sz="2000" dirty="0">
                <a:latin typeface="华文新魏" pitchFamily="2" charset="-122"/>
              </a:rPr>
              <a:t>，下行速率（</a:t>
            </a:r>
            <a:r>
              <a:rPr lang="en-US" altLang="zh-CN" sz="2000" dirty="0">
                <a:latin typeface="华文新魏" pitchFamily="2" charset="-122"/>
              </a:rPr>
              <a:t>ISP</a:t>
            </a:r>
            <a:r>
              <a:rPr lang="zh-CN" altLang="en-US" sz="2000" dirty="0">
                <a:latin typeface="华文新魏" pitchFamily="2" charset="-122"/>
              </a:rPr>
              <a:t>到用户）为</a:t>
            </a:r>
            <a:r>
              <a:rPr lang="en-US" altLang="zh-CN" sz="2000" dirty="0">
                <a:latin typeface="华文新魏" pitchFamily="2" charset="-122"/>
              </a:rPr>
              <a:t>56kbps</a:t>
            </a:r>
            <a:r>
              <a:rPr lang="zh-CN" altLang="en-US" sz="2000" dirty="0">
                <a:latin typeface="华文新魏" pitchFamily="2" charset="-122"/>
              </a:rPr>
              <a:t>。</a:t>
            </a:r>
            <a:endParaRPr kumimoji="0" lang="zh-CN" altLang="en-US" sz="2000" dirty="0"/>
          </a:p>
        </p:txBody>
      </p:sp>
      <p:sp>
        <p:nvSpPr>
          <p:cNvPr id="728070"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p:cNvSpPr>
            <a:spLocks noGrp="1" noChangeArrowheads="1"/>
          </p:cNvSpPr>
          <p:nvPr>
            <p:ph type="title"/>
          </p:nvPr>
        </p:nvSpPr>
        <p:spPr/>
        <p:txBody>
          <a:bodyPr/>
          <a:lstStyle/>
          <a:p>
            <a:r>
              <a:rPr lang="zh-CN" altLang="en-US"/>
              <a:t>编码解码器</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CODEC</a:t>
            </a:r>
            <a:r>
              <a:rPr lang="zh-CN" altLang="en-US" sz="2800">
                <a:latin typeface="华文新魏" pitchFamily="2" charset="-122"/>
              </a:rPr>
              <a:t>）</a:t>
            </a:r>
          </a:p>
        </p:txBody>
      </p:sp>
      <p:sp>
        <p:nvSpPr>
          <p:cNvPr id="7290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29093" name="Rectangle 5"/>
          <p:cNvSpPr>
            <a:spLocks noGrp="1" noChangeArrowheads="1"/>
          </p:cNvSpPr>
          <p:nvPr>
            <p:ph type="body" idx="1"/>
          </p:nvPr>
        </p:nvSpPr>
        <p:spPr/>
        <p:txBody>
          <a:bodyPr/>
          <a:lstStyle/>
          <a:p>
            <a:pPr>
              <a:lnSpc>
                <a:spcPct val="120000"/>
              </a:lnSpc>
            </a:pPr>
            <a:r>
              <a:rPr lang="zh-CN" altLang="en-US" sz="2800" dirty="0">
                <a:solidFill>
                  <a:srgbClr val="FF0000"/>
                </a:solidFill>
                <a:latin typeface="华文新魏" pitchFamily="2" charset="-122"/>
              </a:rPr>
              <a:t>编码器（</a:t>
            </a:r>
            <a:r>
              <a:rPr lang="en-US" altLang="zh-CN" sz="2800" dirty="0" err="1">
                <a:solidFill>
                  <a:srgbClr val="FF0000"/>
                </a:solidFill>
                <a:latin typeface="华文新魏" pitchFamily="2" charset="-122"/>
              </a:rPr>
              <a:t>COder</a:t>
            </a:r>
            <a:r>
              <a:rPr lang="zh-CN" altLang="en-US" sz="2800" dirty="0">
                <a:solidFill>
                  <a:srgbClr val="FF0000"/>
                </a:solidFill>
                <a:latin typeface="华文新魏" pitchFamily="2" charset="-122"/>
              </a:rPr>
              <a:t>）</a:t>
            </a:r>
          </a:p>
          <a:p>
            <a:pPr>
              <a:lnSpc>
                <a:spcPct val="120000"/>
              </a:lnSpc>
              <a:buFont typeface="Wingdings" pitchFamily="2" charset="2"/>
              <a:buNone/>
            </a:pPr>
            <a:r>
              <a:rPr lang="zh-CN" altLang="en-US" sz="2800" dirty="0">
                <a:latin typeface="华文新魏" pitchFamily="2" charset="-122"/>
              </a:rPr>
              <a:t>             主要作用就是个波形变换器，它把本地回路传送来的模拟信号变换成数字信号，以便在交换局和干线中传输。</a:t>
            </a:r>
          </a:p>
          <a:p>
            <a:pPr>
              <a:lnSpc>
                <a:spcPct val="120000"/>
              </a:lnSpc>
            </a:pPr>
            <a:r>
              <a:rPr lang="zh-CN" altLang="en-US" sz="2800" dirty="0">
                <a:solidFill>
                  <a:srgbClr val="FF0000"/>
                </a:solidFill>
                <a:latin typeface="华文新魏" pitchFamily="2" charset="-122"/>
              </a:rPr>
              <a:t>解码器（</a:t>
            </a:r>
            <a:r>
              <a:rPr lang="en-US" altLang="zh-CN" sz="2800" dirty="0" err="1">
                <a:solidFill>
                  <a:srgbClr val="FF0000"/>
                </a:solidFill>
                <a:latin typeface="华文新魏" pitchFamily="2" charset="-122"/>
              </a:rPr>
              <a:t>DECoder</a:t>
            </a:r>
            <a:r>
              <a:rPr lang="zh-CN" altLang="en-US" sz="2800" dirty="0">
                <a:solidFill>
                  <a:srgbClr val="FF0000"/>
                </a:solidFill>
                <a:latin typeface="华文新魏" pitchFamily="2" charset="-122"/>
              </a:rPr>
              <a:t>）</a:t>
            </a:r>
          </a:p>
          <a:p>
            <a:pPr>
              <a:lnSpc>
                <a:spcPct val="120000"/>
              </a:lnSpc>
              <a:buFont typeface="Wingdings" pitchFamily="2" charset="2"/>
              <a:buNone/>
            </a:pPr>
            <a:r>
              <a:rPr lang="zh-CN" altLang="en-US" sz="2800" dirty="0">
                <a:latin typeface="华文新魏" pitchFamily="2" charset="-122"/>
              </a:rPr>
              <a:t>             主要作用就是个波形识别器，它将交换局内的数字信号变换成适合在本地回路上传输的模拟信号。</a:t>
            </a:r>
            <a:endParaRPr lang="zh-CN" altLang="en-US" sz="2800" dirty="0"/>
          </a:p>
        </p:txBody>
      </p:sp>
      <p:sp>
        <p:nvSpPr>
          <p:cNvPr id="729094"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2" name="Rectangle 2"/>
          <p:cNvSpPr>
            <a:spLocks noGrp="1" noChangeArrowheads="1"/>
          </p:cNvSpPr>
          <p:nvPr>
            <p:ph type="title"/>
          </p:nvPr>
        </p:nvSpPr>
        <p:spPr/>
        <p:txBody>
          <a:bodyPr/>
          <a:lstStyle/>
          <a:p>
            <a:r>
              <a:rPr lang="zh-CN" altLang="en-US"/>
              <a:t>编码解码器</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CODEC</a:t>
            </a:r>
            <a:r>
              <a:rPr lang="zh-CN" altLang="en-US" sz="2800">
                <a:latin typeface="华文新魏" pitchFamily="2" charset="-122"/>
              </a:rPr>
              <a:t>）</a:t>
            </a:r>
          </a:p>
        </p:txBody>
      </p:sp>
      <p:sp>
        <p:nvSpPr>
          <p:cNvPr id="7321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32164" name="Rectangle 4"/>
          <p:cNvSpPr>
            <a:spLocks noGrp="1" noChangeArrowheads="1"/>
          </p:cNvSpPr>
          <p:nvPr>
            <p:ph type="body" idx="1"/>
          </p:nvPr>
        </p:nvSpPr>
        <p:spPr/>
        <p:txBody>
          <a:bodyPr/>
          <a:lstStyle/>
          <a:p>
            <a:pPr>
              <a:lnSpc>
                <a:spcPct val="125000"/>
              </a:lnSpc>
            </a:pPr>
            <a:r>
              <a:rPr lang="zh-CN" altLang="en-US" sz="2400" dirty="0">
                <a:solidFill>
                  <a:srgbClr val="FF0000"/>
                </a:solidFill>
                <a:latin typeface="华文新魏" pitchFamily="2" charset="-122"/>
              </a:rPr>
              <a:t>编码技术</a:t>
            </a:r>
          </a:p>
          <a:p>
            <a:pPr lvl="1">
              <a:lnSpc>
                <a:spcPct val="125000"/>
              </a:lnSpc>
            </a:pPr>
            <a:r>
              <a:rPr lang="en-US" altLang="zh-CN" sz="2000" dirty="0">
                <a:solidFill>
                  <a:srgbClr val="0000FF"/>
                </a:solidFill>
                <a:latin typeface="华文新魏" pitchFamily="2" charset="-122"/>
              </a:rPr>
              <a:t>PCM</a:t>
            </a:r>
            <a:r>
              <a:rPr lang="zh-CN" altLang="en-US" sz="2000" dirty="0">
                <a:solidFill>
                  <a:srgbClr val="0000FF"/>
                </a:solidFill>
                <a:latin typeface="华文新魏" pitchFamily="2" charset="-122"/>
              </a:rPr>
              <a:t>技术</a:t>
            </a:r>
          </a:p>
          <a:p>
            <a:pPr>
              <a:lnSpc>
                <a:spcPct val="125000"/>
              </a:lnSpc>
            </a:pPr>
            <a:r>
              <a:rPr lang="zh-CN" altLang="en-US" sz="2400" dirty="0">
                <a:solidFill>
                  <a:srgbClr val="FF0000"/>
                </a:solidFill>
                <a:latin typeface="华文新魏" pitchFamily="2" charset="-122"/>
              </a:rPr>
              <a:t>压缩编码技术</a:t>
            </a:r>
            <a:endParaRPr lang="zh-CN" altLang="en-US" sz="2400" dirty="0">
              <a:latin typeface="华文新魏" pitchFamily="2" charset="-122"/>
            </a:endParaRPr>
          </a:p>
          <a:p>
            <a:pPr lvl="1">
              <a:lnSpc>
                <a:spcPct val="125000"/>
              </a:lnSpc>
            </a:pPr>
            <a:r>
              <a:rPr lang="zh-CN" altLang="en-US" sz="2000" dirty="0">
                <a:solidFill>
                  <a:srgbClr val="0000FF"/>
                </a:solidFill>
              </a:rPr>
              <a:t>差分脉冲调制（</a:t>
            </a:r>
            <a:r>
              <a:rPr lang="en-US" altLang="zh-CN" sz="2000" dirty="0">
                <a:solidFill>
                  <a:srgbClr val="0000FF"/>
                </a:solidFill>
              </a:rPr>
              <a:t>DPCM</a:t>
            </a:r>
            <a:r>
              <a:rPr lang="zh-CN" altLang="en-US" sz="2000" dirty="0">
                <a:solidFill>
                  <a:srgbClr val="0000FF"/>
                </a:solidFill>
              </a:rPr>
              <a:t>）</a:t>
            </a:r>
            <a:r>
              <a:rPr lang="zh-CN" altLang="en-US" sz="2000" dirty="0"/>
              <a:t> ：用传输连续样本</a:t>
            </a:r>
            <a:r>
              <a:rPr lang="en-US" altLang="zh-CN" sz="2000" dirty="0" err="1"/>
              <a:t>X</a:t>
            </a:r>
            <a:r>
              <a:rPr lang="en-US" altLang="zh-CN" sz="2000" baseline="-25000" dirty="0" err="1"/>
              <a:t>n</a:t>
            </a:r>
            <a:r>
              <a:rPr lang="zh-CN" altLang="en-US" sz="2000" dirty="0"/>
              <a:t>之间之差代替传输样本值（</a:t>
            </a:r>
            <a:r>
              <a:rPr lang="en-US" altLang="zh-CN" sz="2000" dirty="0"/>
              <a:t>DPCM</a:t>
            </a:r>
            <a:r>
              <a:rPr lang="zh-CN" altLang="en-US" sz="2000" dirty="0"/>
              <a:t>的输出是当前值和前一个值之差）。 </a:t>
            </a:r>
          </a:p>
          <a:p>
            <a:pPr lvl="1">
              <a:lnSpc>
                <a:spcPct val="125000"/>
              </a:lnSpc>
            </a:pPr>
            <a:r>
              <a:rPr lang="zh-CN" altLang="en-US" sz="2000" dirty="0">
                <a:solidFill>
                  <a:srgbClr val="0000FF"/>
                </a:solidFill>
              </a:rPr>
              <a:t>增量调制（</a:t>
            </a:r>
            <a:r>
              <a:rPr lang="en-US" altLang="zh-CN" sz="2000" dirty="0">
                <a:solidFill>
                  <a:srgbClr val="0000FF"/>
                </a:solidFill>
              </a:rPr>
              <a:t>δ</a:t>
            </a:r>
            <a:r>
              <a:rPr lang="zh-CN" altLang="en-US" sz="2000" dirty="0">
                <a:solidFill>
                  <a:srgbClr val="0000FF"/>
                </a:solidFill>
              </a:rPr>
              <a:t>调制）</a:t>
            </a:r>
            <a:r>
              <a:rPr lang="zh-CN" altLang="en-US" sz="2000" dirty="0"/>
              <a:t>：是</a:t>
            </a:r>
            <a:r>
              <a:rPr lang="en-US" altLang="zh-CN" sz="2000" dirty="0"/>
              <a:t>DPCM</a:t>
            </a:r>
            <a:r>
              <a:rPr lang="zh-CN" altLang="en-US" sz="2000" dirty="0"/>
              <a:t>的一个变种，用</a:t>
            </a:r>
            <a:r>
              <a:rPr lang="en-US" altLang="zh-CN" sz="2000" dirty="0"/>
              <a:t>1bit</a:t>
            </a:r>
            <a:r>
              <a:rPr lang="zh-CN" altLang="en-US" sz="2000" dirty="0"/>
              <a:t>表示新的采用值是大于</a:t>
            </a:r>
            <a:r>
              <a:rPr lang="en-US" altLang="zh-CN" sz="2000" dirty="0"/>
              <a:t>/</a:t>
            </a:r>
            <a:r>
              <a:rPr lang="zh-CN" altLang="en-US" sz="2000" dirty="0"/>
              <a:t>小于前一值（前提：每个采用值与前一个值相差</a:t>
            </a:r>
            <a:r>
              <a:rPr lang="en-US" altLang="zh-CN" sz="2000" dirty="0"/>
              <a:t>±1</a:t>
            </a:r>
            <a:r>
              <a:rPr lang="zh-CN" altLang="en-US" sz="2000" dirty="0"/>
              <a:t>），</a:t>
            </a:r>
          </a:p>
          <a:p>
            <a:pPr lvl="1">
              <a:lnSpc>
                <a:spcPct val="125000"/>
              </a:lnSpc>
            </a:pPr>
            <a:r>
              <a:rPr lang="zh-CN" altLang="en-US" sz="2000" dirty="0">
                <a:solidFill>
                  <a:srgbClr val="0000FF"/>
                </a:solidFill>
              </a:rPr>
              <a:t>预测编码</a:t>
            </a:r>
            <a:r>
              <a:rPr lang="zh-CN" altLang="en-US" sz="2000" dirty="0"/>
              <a:t>：是对</a:t>
            </a:r>
            <a:r>
              <a:rPr lang="en-US" altLang="zh-CN" sz="2000" dirty="0"/>
              <a:t>DPCM</a:t>
            </a:r>
            <a:r>
              <a:rPr lang="zh-CN" altLang="en-US" sz="2000" dirty="0"/>
              <a:t>的一个改进，由前</a:t>
            </a:r>
            <a:r>
              <a:rPr lang="en-US" altLang="zh-CN" sz="2000" dirty="0"/>
              <a:t>n</a:t>
            </a:r>
            <a:r>
              <a:rPr lang="zh-CN" altLang="en-US" sz="2000" dirty="0"/>
              <a:t>个值预测下一个值，再对实际采样值和预测值的差进行编码。  </a:t>
            </a:r>
          </a:p>
        </p:txBody>
      </p:sp>
      <p:sp>
        <p:nvSpPr>
          <p:cNvPr id="732165"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6" name="Rectangle 2"/>
          <p:cNvSpPr>
            <a:spLocks noGrp="1" noChangeArrowheads="1"/>
          </p:cNvSpPr>
          <p:nvPr>
            <p:ph type="title"/>
          </p:nvPr>
        </p:nvSpPr>
        <p:spPr/>
        <p:txBody>
          <a:bodyPr/>
          <a:lstStyle/>
          <a:p>
            <a:r>
              <a:rPr lang="zh-CN" altLang="en-US"/>
              <a:t>增量调制</a:t>
            </a:r>
            <a:br>
              <a:rPr lang="zh-CN" altLang="en-US">
                <a:latin typeface="华文新魏" pitchFamily="2" charset="-122"/>
              </a:rPr>
            </a:br>
            <a:r>
              <a:rPr lang="zh-CN" altLang="en-US" sz="2800">
                <a:latin typeface="华文新魏" pitchFamily="2" charset="-122"/>
              </a:rPr>
              <a:t>（</a:t>
            </a:r>
            <a:r>
              <a:rPr lang="en-US" altLang="en-US" sz="2800">
                <a:latin typeface="华文新魏" pitchFamily="2" charset="-122"/>
              </a:rPr>
              <a:t>δ调制</a:t>
            </a:r>
            <a:r>
              <a:rPr lang="zh-CN" altLang="en-US" sz="2800">
                <a:latin typeface="华文新魏" pitchFamily="2" charset="-122"/>
              </a:rPr>
              <a:t>）</a:t>
            </a:r>
          </a:p>
        </p:txBody>
      </p:sp>
      <p:sp>
        <p:nvSpPr>
          <p:cNvPr id="7331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pic>
        <p:nvPicPr>
          <p:cNvPr id="733190" name="Picture 6" descr="2-34"/>
          <p:cNvPicPr>
            <a:picLocks noChangeAspect="1" noChangeArrowheads="1"/>
          </p:cNvPicPr>
          <p:nvPr/>
        </p:nvPicPr>
        <p:blipFill>
          <a:blip r:embed="rId7">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755650" y="1916113"/>
            <a:ext cx="7920038" cy="4276725"/>
          </a:xfrm>
          <a:prstGeom prst="rect">
            <a:avLst/>
          </a:prstGeom>
          <a:noFill/>
          <a:extLst>
            <a:ext uri="{909E8E84-426E-40DD-AFC4-6F175D3DCCD1}">
              <a14:hiddenFill xmlns:a14="http://schemas.microsoft.com/office/drawing/2010/main">
                <a:solidFill>
                  <a:srgbClr val="FFFFFF"/>
                </a:solidFill>
              </a14:hiddenFill>
            </a:ext>
          </a:extLst>
        </p:spPr>
      </p:pic>
      <p:sp>
        <p:nvSpPr>
          <p:cNvPr id="733191"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p:cNvSpPr>
            <a:spLocks noGrp="1" noChangeArrowheads="1"/>
          </p:cNvSpPr>
          <p:nvPr>
            <p:ph type="title"/>
          </p:nvPr>
        </p:nvSpPr>
        <p:spPr/>
        <p:txBody>
          <a:bodyPr/>
          <a:lstStyle/>
          <a:p>
            <a:r>
              <a:rPr lang="zh-CN" altLang="en-US"/>
              <a:t>数字用户线</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xDSL</a:t>
            </a:r>
            <a:r>
              <a:rPr lang="zh-CN" altLang="en-US" sz="2800">
                <a:latin typeface="华文新魏" pitchFamily="2" charset="-122"/>
              </a:rPr>
              <a:t>）</a:t>
            </a:r>
          </a:p>
        </p:txBody>
      </p:sp>
      <p:sp>
        <p:nvSpPr>
          <p:cNvPr id="7249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24996" name="Rectangle 4"/>
          <p:cNvSpPr>
            <a:spLocks noGrp="1" noChangeArrowheads="1"/>
          </p:cNvSpPr>
          <p:nvPr>
            <p:ph type="body" idx="1"/>
          </p:nvPr>
        </p:nvSpPr>
        <p:spPr/>
        <p:txBody>
          <a:bodyPr/>
          <a:lstStyle/>
          <a:p>
            <a:pPr>
              <a:lnSpc>
                <a:spcPct val="120000"/>
              </a:lnSpc>
            </a:pPr>
            <a:r>
              <a:rPr lang="zh-CN" altLang="en-US" sz="2800" dirty="0">
                <a:solidFill>
                  <a:srgbClr val="FF0000"/>
                </a:solidFill>
              </a:rPr>
              <a:t>形成原因</a:t>
            </a:r>
          </a:p>
          <a:p>
            <a:pPr lvl="1">
              <a:lnSpc>
                <a:spcPct val="120000"/>
              </a:lnSpc>
            </a:pPr>
            <a:r>
              <a:rPr lang="zh-CN" altLang="en-US" sz="2400" dirty="0"/>
              <a:t>现有的电话系统利用</a:t>
            </a:r>
            <a:r>
              <a:rPr lang="en-US" altLang="zh-CN" sz="2400" dirty="0"/>
              <a:t>MODEM</a:t>
            </a:r>
            <a:r>
              <a:rPr lang="zh-CN" altLang="en-US" sz="2400" dirty="0"/>
              <a:t>进行数据传输速率太慢，为满足用户高速接入的需要，提出</a:t>
            </a:r>
            <a:r>
              <a:rPr lang="en-US" altLang="zh-CN" sz="2400" dirty="0" err="1"/>
              <a:t>xDSL</a:t>
            </a:r>
            <a:r>
              <a:rPr lang="zh-CN" altLang="en-US" sz="2400" dirty="0"/>
              <a:t>技术，可提供高达数</a:t>
            </a:r>
            <a:r>
              <a:rPr lang="en-US" altLang="zh-CN" sz="2400" dirty="0"/>
              <a:t>Mbps</a:t>
            </a:r>
            <a:r>
              <a:rPr lang="zh-CN" altLang="en-US" sz="2400" dirty="0"/>
              <a:t>速率的数字信号。</a:t>
            </a:r>
          </a:p>
          <a:p>
            <a:pPr>
              <a:lnSpc>
                <a:spcPct val="120000"/>
              </a:lnSpc>
            </a:pPr>
            <a:r>
              <a:rPr lang="zh-CN" altLang="en-US" sz="2800" dirty="0">
                <a:solidFill>
                  <a:srgbClr val="FF0000"/>
                </a:solidFill>
              </a:rPr>
              <a:t>基本思想</a:t>
            </a:r>
          </a:p>
          <a:p>
            <a:pPr lvl="1">
              <a:lnSpc>
                <a:spcPct val="120000"/>
              </a:lnSpc>
            </a:pPr>
            <a:r>
              <a:rPr lang="zh-CN" altLang="en-US" sz="2400" dirty="0"/>
              <a:t>电话系统中本地回路最初的设计目标是用于传输声音信号，只利用了</a:t>
            </a:r>
            <a:r>
              <a:rPr lang="en-US" altLang="zh-CN" sz="2400" dirty="0"/>
              <a:t>300</a:t>
            </a:r>
            <a:r>
              <a:rPr lang="zh-CN" altLang="en-US" sz="2400" dirty="0"/>
              <a:t>～</a:t>
            </a:r>
            <a:r>
              <a:rPr lang="en-US" altLang="zh-CN" sz="2400" dirty="0"/>
              <a:t>3400Hz</a:t>
            </a:r>
            <a:r>
              <a:rPr lang="zh-CN" altLang="en-US" sz="2400" dirty="0"/>
              <a:t>的频段（所以数据速率慢），</a:t>
            </a:r>
            <a:r>
              <a:rPr lang="en-US" altLang="zh-CN" sz="2400" dirty="0" err="1"/>
              <a:t>xDSL</a:t>
            </a:r>
            <a:r>
              <a:rPr lang="zh-CN" altLang="en-US" sz="2400" dirty="0"/>
              <a:t>技术则利用本地回路的整个频段（</a:t>
            </a:r>
            <a:r>
              <a:rPr lang="en-US" altLang="zh-CN" sz="2400" dirty="0"/>
              <a:t>1.1MHz</a:t>
            </a:r>
            <a:r>
              <a:rPr lang="zh-CN" altLang="en-US" sz="2400" dirty="0"/>
              <a:t>）来进行声音和数据传输。</a:t>
            </a:r>
          </a:p>
        </p:txBody>
      </p:sp>
      <p:sp>
        <p:nvSpPr>
          <p:cNvPr id="72499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ChangeArrowheads="1"/>
          </p:cNvSpPr>
          <p:nvPr>
            <p:ph type="title"/>
          </p:nvPr>
        </p:nvSpPr>
        <p:spPr/>
        <p:txBody>
          <a:bodyPr/>
          <a:lstStyle/>
          <a:p>
            <a:r>
              <a:rPr lang="en-US" altLang="zh-CN">
                <a:latin typeface="华文新魏" pitchFamily="2" charset="-122"/>
              </a:rPr>
              <a:t>xDSL</a:t>
            </a:r>
            <a:r>
              <a:rPr lang="zh-CN" altLang="en-US">
                <a:latin typeface="华文新魏" pitchFamily="2" charset="-122"/>
              </a:rPr>
              <a:t>常用技术</a:t>
            </a:r>
          </a:p>
        </p:txBody>
      </p:sp>
      <p:sp>
        <p:nvSpPr>
          <p:cNvPr id="734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34212" name="Rectangle 4"/>
          <p:cNvSpPr>
            <a:spLocks noGrp="1" noChangeArrowheads="1"/>
          </p:cNvSpPr>
          <p:nvPr>
            <p:ph type="body" idx="1"/>
          </p:nvPr>
        </p:nvSpPr>
        <p:spPr/>
        <p:txBody>
          <a:bodyPr/>
          <a:lstStyle/>
          <a:p>
            <a:pPr>
              <a:lnSpc>
                <a:spcPct val="120000"/>
              </a:lnSpc>
            </a:pPr>
            <a:r>
              <a:rPr lang="zh-CN" altLang="en-US" sz="2400" dirty="0">
                <a:solidFill>
                  <a:srgbClr val="FF0000"/>
                </a:solidFill>
              </a:rPr>
              <a:t>对称线路技术</a:t>
            </a:r>
          </a:p>
          <a:p>
            <a:pPr lvl="1">
              <a:lnSpc>
                <a:spcPct val="120000"/>
              </a:lnSpc>
            </a:pPr>
            <a:r>
              <a:rPr lang="en-US" altLang="zh-CN" sz="2000" dirty="0">
                <a:solidFill>
                  <a:srgbClr val="0000FF"/>
                </a:solidFill>
              </a:rPr>
              <a:t>HDSL</a:t>
            </a:r>
            <a:r>
              <a:rPr lang="zh-CN" altLang="en-US" sz="2000" dirty="0"/>
              <a:t>（高比特率数字用户线）</a:t>
            </a:r>
          </a:p>
          <a:p>
            <a:pPr lvl="1">
              <a:lnSpc>
                <a:spcPct val="120000"/>
              </a:lnSpc>
              <a:buFont typeface="Wingdings" pitchFamily="2" charset="2"/>
              <a:buNone/>
            </a:pPr>
            <a:r>
              <a:rPr lang="en-US" altLang="zh-CN" sz="2000" dirty="0"/>
              <a:t>    1.544~2.048Mbps</a:t>
            </a:r>
            <a:r>
              <a:rPr lang="zh-CN" altLang="en-US" sz="2000" dirty="0"/>
              <a:t>，</a:t>
            </a:r>
            <a:r>
              <a:rPr lang="en-US" altLang="zh-CN" sz="2000" dirty="0"/>
              <a:t>2/4</a:t>
            </a:r>
            <a:r>
              <a:rPr lang="zh-CN" altLang="en-US" sz="2000" dirty="0"/>
              <a:t>对双绞线，</a:t>
            </a:r>
            <a:r>
              <a:rPr lang="en-US" altLang="zh-CN" sz="2000" dirty="0"/>
              <a:t>3~4km</a:t>
            </a:r>
          </a:p>
          <a:p>
            <a:pPr lvl="1">
              <a:lnSpc>
                <a:spcPct val="120000"/>
              </a:lnSpc>
            </a:pPr>
            <a:r>
              <a:rPr lang="en-US" altLang="zh-CN" sz="2000" dirty="0">
                <a:solidFill>
                  <a:srgbClr val="0000FF"/>
                </a:solidFill>
              </a:rPr>
              <a:t>SDSL</a:t>
            </a:r>
            <a:r>
              <a:rPr lang="zh-CN" altLang="en-US" sz="2000" dirty="0"/>
              <a:t>（单线数字用户线，是</a:t>
            </a:r>
            <a:r>
              <a:rPr lang="en-US" altLang="zh-CN" sz="2000" dirty="0"/>
              <a:t>HDSL</a:t>
            </a:r>
            <a:r>
              <a:rPr lang="zh-CN" altLang="en-US" sz="2000" dirty="0"/>
              <a:t>的单线版本）</a:t>
            </a:r>
          </a:p>
          <a:p>
            <a:pPr lvl="1">
              <a:lnSpc>
                <a:spcPct val="120000"/>
              </a:lnSpc>
              <a:buFont typeface="Wingdings" pitchFamily="2" charset="2"/>
              <a:buNone/>
            </a:pPr>
            <a:r>
              <a:rPr lang="zh-CN" altLang="en-US" sz="2000" dirty="0"/>
              <a:t>    </a:t>
            </a:r>
            <a:r>
              <a:rPr lang="en-US" altLang="zh-CN" sz="2000" dirty="0"/>
              <a:t>1.544~2.048Mbps</a:t>
            </a:r>
            <a:r>
              <a:rPr lang="zh-CN" altLang="en-US" sz="2000" dirty="0"/>
              <a:t>，</a:t>
            </a:r>
            <a:r>
              <a:rPr lang="en-US" altLang="zh-CN" sz="2000" dirty="0"/>
              <a:t>1</a:t>
            </a:r>
            <a:r>
              <a:rPr lang="zh-CN" altLang="en-US" sz="2000" dirty="0"/>
              <a:t>对双绞线，</a:t>
            </a:r>
            <a:r>
              <a:rPr lang="en-US" altLang="zh-CN" sz="2000" dirty="0"/>
              <a:t>3km</a:t>
            </a:r>
            <a:endParaRPr lang="zh-CN" altLang="en-US" sz="2000" dirty="0"/>
          </a:p>
          <a:p>
            <a:pPr>
              <a:lnSpc>
                <a:spcPct val="120000"/>
              </a:lnSpc>
            </a:pPr>
            <a:r>
              <a:rPr lang="zh-CN" altLang="en-US" sz="2400" dirty="0">
                <a:solidFill>
                  <a:srgbClr val="FF0000"/>
                </a:solidFill>
              </a:rPr>
              <a:t>非对称线路技术</a:t>
            </a:r>
          </a:p>
          <a:p>
            <a:pPr lvl="1">
              <a:lnSpc>
                <a:spcPct val="120000"/>
              </a:lnSpc>
            </a:pPr>
            <a:r>
              <a:rPr lang="en-US" altLang="zh-CN" sz="2000" dirty="0">
                <a:solidFill>
                  <a:srgbClr val="FF0000"/>
                </a:solidFill>
              </a:rPr>
              <a:t>ADSL</a:t>
            </a:r>
            <a:r>
              <a:rPr lang="zh-CN" altLang="en-US" sz="2000" dirty="0"/>
              <a:t>（非对称数字用户线）</a:t>
            </a:r>
          </a:p>
          <a:p>
            <a:pPr lvl="1">
              <a:lnSpc>
                <a:spcPct val="120000"/>
              </a:lnSpc>
              <a:buFont typeface="Wingdings" pitchFamily="2" charset="2"/>
              <a:buNone/>
            </a:pPr>
            <a:r>
              <a:rPr lang="zh-CN" altLang="en-US" sz="2000" dirty="0"/>
              <a:t>   上行</a:t>
            </a:r>
            <a:r>
              <a:rPr lang="en-US" altLang="zh-CN" sz="2000" dirty="0"/>
              <a:t>64k~1Mbps</a:t>
            </a:r>
            <a:r>
              <a:rPr lang="zh-CN" altLang="en-US" sz="2000" dirty="0"/>
              <a:t>，下行</a:t>
            </a:r>
            <a:r>
              <a:rPr lang="en-US" altLang="zh-CN" sz="2000" dirty="0"/>
              <a:t>512k~8Mbps</a:t>
            </a:r>
            <a:r>
              <a:rPr lang="zh-CN" altLang="en-US" sz="2000" dirty="0"/>
              <a:t>， </a:t>
            </a:r>
            <a:r>
              <a:rPr lang="en-US" altLang="zh-CN" sz="2000" dirty="0"/>
              <a:t>1</a:t>
            </a:r>
            <a:r>
              <a:rPr lang="zh-CN" altLang="en-US" sz="2000" dirty="0"/>
              <a:t>对双绞线，</a:t>
            </a:r>
            <a:r>
              <a:rPr lang="en-US" altLang="zh-CN" sz="2000" dirty="0"/>
              <a:t>3~5km</a:t>
            </a:r>
            <a:endParaRPr lang="zh-CN" altLang="en-US" sz="2000" dirty="0"/>
          </a:p>
          <a:p>
            <a:pPr lvl="1">
              <a:lnSpc>
                <a:spcPct val="120000"/>
              </a:lnSpc>
            </a:pPr>
            <a:r>
              <a:rPr lang="en-US" altLang="zh-CN" sz="2000" dirty="0">
                <a:solidFill>
                  <a:srgbClr val="0000FF"/>
                </a:solidFill>
              </a:rPr>
              <a:t>VDSL</a:t>
            </a:r>
            <a:r>
              <a:rPr lang="zh-CN" altLang="en-US" sz="2000" dirty="0"/>
              <a:t>（甚高速数字用户线）</a:t>
            </a:r>
          </a:p>
          <a:p>
            <a:pPr lvl="1">
              <a:lnSpc>
                <a:spcPct val="120000"/>
              </a:lnSpc>
              <a:buFont typeface="Wingdings" pitchFamily="2" charset="2"/>
              <a:buNone/>
            </a:pPr>
            <a:r>
              <a:rPr lang="zh-CN" altLang="en-US" sz="2000" dirty="0"/>
              <a:t>   上行</a:t>
            </a:r>
            <a:r>
              <a:rPr lang="en-US" altLang="zh-CN" sz="2000" dirty="0"/>
              <a:t>1.5~2.3Mbps</a:t>
            </a:r>
            <a:r>
              <a:rPr lang="zh-CN" altLang="en-US" sz="2000" dirty="0"/>
              <a:t> ，下行</a:t>
            </a:r>
            <a:r>
              <a:rPr lang="en-US" altLang="zh-CN" sz="2000" dirty="0"/>
              <a:t>13~55Mbps</a:t>
            </a:r>
            <a:r>
              <a:rPr lang="zh-CN" altLang="en-US" sz="2000" dirty="0"/>
              <a:t>， </a:t>
            </a:r>
            <a:r>
              <a:rPr lang="en-US" altLang="zh-CN" sz="2000" dirty="0"/>
              <a:t>1</a:t>
            </a:r>
            <a:r>
              <a:rPr lang="zh-CN" altLang="en-US" sz="2000" dirty="0"/>
              <a:t>对双绞线，</a:t>
            </a:r>
            <a:r>
              <a:rPr lang="en-US" altLang="zh-CN" sz="2000" dirty="0"/>
              <a:t>0.xxkm</a:t>
            </a:r>
          </a:p>
        </p:txBody>
      </p:sp>
      <p:sp>
        <p:nvSpPr>
          <p:cNvPr id="73421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5234" name="Rectangle 2"/>
          <p:cNvSpPr>
            <a:spLocks noGrp="1" noChangeArrowheads="1"/>
          </p:cNvSpPr>
          <p:nvPr>
            <p:ph type="title"/>
          </p:nvPr>
        </p:nvSpPr>
        <p:spPr/>
        <p:txBody>
          <a:bodyPr/>
          <a:lstStyle/>
          <a:p>
            <a:r>
              <a:rPr lang="zh-CN" altLang="en-US"/>
              <a:t>带宽和距离的关系</a:t>
            </a:r>
          </a:p>
        </p:txBody>
      </p:sp>
      <p:sp>
        <p:nvSpPr>
          <p:cNvPr id="7352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35237" name="Rectangle 5"/>
          <p:cNvSpPr>
            <a:spLocks noGrp="1" noChangeArrowheads="1"/>
          </p:cNvSpPr>
          <p:nvPr>
            <p:ph type="body" idx="1"/>
          </p:nvPr>
        </p:nvSpPr>
        <p:spPr>
          <a:xfrm>
            <a:off x="2555875" y="1989138"/>
            <a:ext cx="6048375" cy="1655762"/>
          </a:xfrm>
          <a:solidFill>
            <a:srgbClr val="CC99FF"/>
          </a:solidFill>
          <a:ln w="57150" cmpd="thickThin">
            <a:solidFill>
              <a:schemeClr val="tx1"/>
            </a:solidFill>
            <a:miter lim="800000"/>
            <a:headEnd/>
            <a:tailEnd/>
          </a:ln>
          <a:effectLst>
            <a:outerShdw dist="107763" dir="2700000" algn="ctr" rotWithShape="0">
              <a:schemeClr val="bg2">
                <a:alpha val="50000"/>
              </a:schemeClr>
            </a:outerShdw>
          </a:effectLst>
        </p:spPr>
        <p:txBody>
          <a:bodyPr/>
          <a:lstStyle/>
          <a:p>
            <a:pPr>
              <a:lnSpc>
                <a:spcPct val="120000"/>
              </a:lnSpc>
            </a:pPr>
            <a:r>
              <a:rPr lang="en-US" altLang="zh-CN" sz="1800" dirty="0" err="1"/>
              <a:t>xDSL</a:t>
            </a:r>
            <a:r>
              <a:rPr lang="zh-CN" altLang="en-US" sz="1800" dirty="0"/>
              <a:t>性能受许多因素制约，主要有：本地回路的长度、粗细和综合质量等；</a:t>
            </a:r>
          </a:p>
          <a:p>
            <a:pPr>
              <a:lnSpc>
                <a:spcPct val="120000"/>
              </a:lnSpc>
            </a:pPr>
            <a:r>
              <a:rPr lang="zh-CN" altLang="en-US" sz="1800" dirty="0"/>
              <a:t>例如：本图显示了</a:t>
            </a:r>
            <a:r>
              <a:rPr lang="en-US" altLang="zh-CN" sz="1800" dirty="0" err="1"/>
              <a:t>xDSL</a:t>
            </a:r>
            <a:r>
              <a:rPr lang="zh-CN" altLang="en-US" sz="1800" dirty="0"/>
              <a:t>在</a:t>
            </a:r>
            <a:r>
              <a:rPr lang="en-US" altLang="zh-CN" sz="1800" dirty="0"/>
              <a:t>3</a:t>
            </a:r>
            <a:r>
              <a:rPr lang="zh-CN" altLang="en-US" sz="1800" dirty="0"/>
              <a:t>类</a:t>
            </a:r>
            <a:r>
              <a:rPr lang="en-US" altLang="zh-CN" sz="1800" dirty="0"/>
              <a:t>UTP</a:t>
            </a:r>
            <a:r>
              <a:rPr lang="zh-CN" altLang="en-US" sz="1800" dirty="0"/>
              <a:t>上性能和距离的关系。</a:t>
            </a:r>
          </a:p>
        </p:txBody>
      </p:sp>
      <p:pic>
        <p:nvPicPr>
          <p:cNvPr id="735238" name="Picture 6" descr="2-27"/>
          <p:cNvPicPr>
            <a:picLocks noChangeAspect="1" noChangeArrowheads="1"/>
          </p:cNvPicPr>
          <p:nvPr/>
        </p:nvPicPr>
        <p:blipFill>
          <a:blip r:embed="rId7">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611188" y="2205038"/>
            <a:ext cx="8280400" cy="4079875"/>
          </a:xfrm>
          <a:prstGeom prst="rect">
            <a:avLst/>
          </a:prstGeom>
          <a:noFill/>
          <a:extLst>
            <a:ext uri="{909E8E84-426E-40DD-AFC4-6F175D3DCCD1}">
              <a14:hiddenFill xmlns:a14="http://schemas.microsoft.com/office/drawing/2010/main">
                <a:solidFill>
                  <a:srgbClr val="FFFFFF"/>
                </a:solidFill>
              </a14:hiddenFill>
            </a:ext>
          </a:extLst>
        </p:spPr>
      </p:pic>
      <p:sp>
        <p:nvSpPr>
          <p:cNvPr id="735239"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6" name="Rectangle 4"/>
          <p:cNvSpPr>
            <a:spLocks noGrp="1" noChangeArrowheads="1"/>
          </p:cNvSpPr>
          <p:nvPr>
            <p:ph type="title"/>
          </p:nvPr>
        </p:nvSpPr>
        <p:spPr/>
        <p:txBody>
          <a:bodyPr/>
          <a:lstStyle/>
          <a:p>
            <a:r>
              <a:rPr lang="en-US" altLang="zh-CN"/>
              <a:t>Fourier</a:t>
            </a:r>
            <a:r>
              <a:rPr lang="zh-CN" altLang="en-US"/>
              <a:t>分析</a:t>
            </a:r>
          </a:p>
        </p:txBody>
      </p:sp>
      <p:sp>
        <p:nvSpPr>
          <p:cNvPr id="530435" name="Rectangle 3"/>
          <p:cNvSpPr>
            <a:spLocks noGrp="1" noChangeArrowheads="1"/>
          </p:cNvSpPr>
          <p:nvPr>
            <p:ph type="body" sz="half" idx="1"/>
          </p:nvPr>
        </p:nvSpPr>
        <p:spPr>
          <a:xfrm>
            <a:off x="809625" y="1773238"/>
            <a:ext cx="8010525" cy="4464050"/>
          </a:xfrm>
        </p:spPr>
        <p:txBody>
          <a:bodyPr/>
          <a:lstStyle/>
          <a:p>
            <a:pPr marL="0" indent="0">
              <a:lnSpc>
                <a:spcPct val="115000"/>
              </a:lnSpc>
              <a:buFont typeface="Wingdings" pitchFamily="2" charset="2"/>
              <a:buNone/>
            </a:pPr>
            <a:r>
              <a:rPr lang="zh-CN" altLang="en-US" sz="2000">
                <a:latin typeface="华文新魏" pitchFamily="2" charset="-122"/>
              </a:rPr>
              <a:t>        电压型或电流型脉冲可表示成周期</a:t>
            </a:r>
            <a:r>
              <a:rPr lang="en-US" altLang="zh-CN" sz="2000">
                <a:latin typeface="华文新魏" pitchFamily="2" charset="-122"/>
              </a:rPr>
              <a:t>T</a:t>
            </a:r>
            <a:r>
              <a:rPr lang="zh-CN" altLang="en-US" sz="2000">
                <a:latin typeface="华文新魏" pitchFamily="2" charset="-122"/>
              </a:rPr>
              <a:t>的函数</a:t>
            </a:r>
            <a:r>
              <a:rPr lang="en-US" altLang="zh-CN" sz="2000">
                <a:latin typeface="华文新魏" pitchFamily="2" charset="-122"/>
              </a:rPr>
              <a:t>g(t)</a:t>
            </a:r>
            <a:r>
              <a:rPr lang="zh-CN" altLang="en-US" sz="2000">
                <a:latin typeface="华文新魏" pitchFamily="2" charset="-122"/>
              </a:rPr>
              <a:t>，</a:t>
            </a:r>
            <a:r>
              <a:rPr lang="en-US" altLang="zh-CN" sz="2000">
                <a:latin typeface="华文新魏" pitchFamily="2" charset="-122"/>
              </a:rPr>
              <a:t>g(t)</a:t>
            </a:r>
            <a:r>
              <a:rPr lang="zh-CN" altLang="en-US" sz="2000">
                <a:latin typeface="华文新魏" pitchFamily="2" charset="-122"/>
              </a:rPr>
              <a:t>的</a:t>
            </a:r>
            <a:r>
              <a:rPr lang="en-US" altLang="zh-CN" sz="2000">
                <a:latin typeface="华文新魏" pitchFamily="2" charset="-122"/>
              </a:rPr>
              <a:t>Fourier</a:t>
            </a:r>
            <a:r>
              <a:rPr lang="zh-CN" altLang="en-US" sz="2000">
                <a:latin typeface="华文新魏" pitchFamily="2" charset="-122"/>
              </a:rPr>
              <a:t>级数展开式为：</a:t>
            </a:r>
          </a:p>
          <a:p>
            <a:pPr marL="0" indent="0">
              <a:lnSpc>
                <a:spcPct val="115000"/>
              </a:lnSpc>
              <a:buFont typeface="Wingdings" pitchFamily="2" charset="2"/>
              <a:buNone/>
            </a:pPr>
            <a:endParaRPr lang="zh-CN" altLang="en-US" sz="2000">
              <a:latin typeface="华文新魏" pitchFamily="2" charset="-122"/>
            </a:endParaRPr>
          </a:p>
          <a:p>
            <a:pPr marL="0" indent="0">
              <a:lnSpc>
                <a:spcPct val="115000"/>
              </a:lnSpc>
              <a:buFont typeface="Wingdings" pitchFamily="2" charset="2"/>
              <a:buNone/>
            </a:pPr>
            <a:endParaRPr lang="en-US" altLang="zh-CN" sz="2000">
              <a:latin typeface="华文新魏" pitchFamily="2" charset="-122"/>
            </a:endParaRPr>
          </a:p>
          <a:p>
            <a:pPr marL="0" indent="0">
              <a:lnSpc>
                <a:spcPct val="115000"/>
              </a:lnSpc>
              <a:buFont typeface="Wingdings" pitchFamily="2" charset="2"/>
              <a:buNone/>
            </a:pPr>
            <a:r>
              <a:rPr lang="en-US" altLang="zh-CN" sz="2000">
                <a:latin typeface="华文新魏" pitchFamily="2" charset="-122"/>
              </a:rPr>
              <a:t>         f=1/T</a:t>
            </a:r>
            <a:r>
              <a:rPr lang="zh-CN" altLang="en-US" sz="2000">
                <a:latin typeface="华文新魏" pitchFamily="2" charset="-122"/>
              </a:rPr>
              <a:t>为基频，</a:t>
            </a:r>
            <a:r>
              <a:rPr lang="en-US" altLang="zh-CN" sz="2000">
                <a:latin typeface="华文新魏" pitchFamily="2" charset="-122"/>
              </a:rPr>
              <a:t>a</a:t>
            </a:r>
            <a:r>
              <a:rPr lang="en-US" altLang="zh-CN" sz="2000" baseline="-25000">
                <a:latin typeface="华文新魏" pitchFamily="2" charset="-122"/>
              </a:rPr>
              <a:t>n</a:t>
            </a:r>
            <a:r>
              <a:rPr lang="zh-CN" altLang="en-US" sz="2000">
                <a:latin typeface="华文新魏" pitchFamily="2" charset="-122"/>
              </a:rPr>
              <a:t>、</a:t>
            </a:r>
            <a:r>
              <a:rPr lang="en-US" altLang="zh-CN" sz="2000">
                <a:latin typeface="华文新魏" pitchFamily="2" charset="-122"/>
              </a:rPr>
              <a:t>b</a:t>
            </a:r>
            <a:r>
              <a:rPr lang="en-US" altLang="zh-CN" sz="2000" baseline="-25000">
                <a:latin typeface="华文新魏" pitchFamily="2" charset="-122"/>
              </a:rPr>
              <a:t>n</a:t>
            </a:r>
            <a:r>
              <a:rPr lang="zh-CN" altLang="en-US" sz="2000">
                <a:latin typeface="华文新魏" pitchFamily="2" charset="-122"/>
              </a:rPr>
              <a:t>分别是正弦和余弦函数的</a:t>
            </a:r>
            <a:r>
              <a:rPr lang="en-US" altLang="zh-CN" sz="2000">
                <a:latin typeface="华文新魏" pitchFamily="2" charset="-122"/>
              </a:rPr>
              <a:t>n</a:t>
            </a:r>
            <a:r>
              <a:rPr lang="zh-CN" altLang="en-US" sz="2000">
                <a:latin typeface="华文新魏" pitchFamily="2" charset="-122"/>
              </a:rPr>
              <a:t>次谐波的振幅，</a:t>
            </a:r>
            <a:r>
              <a:rPr lang="en-US" altLang="zh-CN" sz="2000">
                <a:latin typeface="华文新魏" pitchFamily="2" charset="-122"/>
              </a:rPr>
              <a:t>c</a:t>
            </a:r>
            <a:r>
              <a:rPr lang="zh-CN" altLang="en-US" sz="2000">
                <a:latin typeface="华文新魏" pitchFamily="2" charset="-122"/>
              </a:rPr>
              <a:t>为直流分量。经计算可得：</a:t>
            </a:r>
          </a:p>
        </p:txBody>
      </p:sp>
      <p:graphicFrame>
        <p:nvGraphicFramePr>
          <p:cNvPr id="530437" name="Object 5"/>
          <p:cNvGraphicFramePr>
            <a:graphicFrameLocks noGrp="1" noChangeAspect="1"/>
          </p:cNvGraphicFramePr>
          <p:nvPr>
            <p:ph sz="quarter" idx="2"/>
          </p:nvPr>
        </p:nvGraphicFramePr>
        <p:xfrm>
          <a:off x="2484438" y="2492375"/>
          <a:ext cx="4824412" cy="747713"/>
        </p:xfrm>
        <a:graphic>
          <a:graphicData uri="http://schemas.openxmlformats.org/presentationml/2006/ole">
            <mc:AlternateContent xmlns:mc="http://schemas.openxmlformats.org/markup-compatibility/2006">
              <mc:Choice xmlns:v="urn:schemas-microsoft-com:vml" Requires="v">
                <p:oleObj name="公式" r:id="rId3" imgW="2781000" imgH="431640" progId="Equation.3">
                  <p:embed/>
                </p:oleObj>
              </mc:Choice>
              <mc:Fallback>
                <p:oleObj name="公式" r:id="rId3" imgW="2781000" imgH="4316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2492375"/>
                        <a:ext cx="4824412" cy="747713"/>
                      </a:xfrm>
                      <a:prstGeom prst="rect">
                        <a:avLst/>
                      </a:prstGeom>
                      <a:solidFill>
                        <a:srgbClr val="FFFF00"/>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0439" name="Object 7"/>
          <p:cNvGraphicFramePr>
            <a:graphicFrameLocks noGrp="1" noChangeAspect="1"/>
          </p:cNvGraphicFramePr>
          <p:nvPr>
            <p:ph sz="quarter" idx="3"/>
          </p:nvPr>
        </p:nvGraphicFramePr>
        <p:xfrm>
          <a:off x="3348038" y="4221163"/>
          <a:ext cx="2881312" cy="2089150"/>
        </p:xfrm>
        <a:graphic>
          <a:graphicData uri="http://schemas.openxmlformats.org/presentationml/2006/ole">
            <mc:AlternateContent xmlns:mc="http://schemas.openxmlformats.org/markup-compatibility/2006">
              <mc:Choice xmlns:v="urn:schemas-microsoft-com:vml" Requires="v">
                <p:oleObj name="公式" r:id="rId5" imgW="1663700" imgH="1206500" progId="Equation.3">
                  <p:embed/>
                </p:oleObj>
              </mc:Choice>
              <mc:Fallback>
                <p:oleObj name="公式" r:id="rId5" imgW="1663700" imgH="12065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8038" y="4221163"/>
                        <a:ext cx="2881312" cy="2089150"/>
                      </a:xfrm>
                      <a:prstGeom prst="rect">
                        <a:avLst/>
                      </a:prstGeom>
                      <a:solidFill>
                        <a:srgbClr val="FFFF00"/>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0441"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530442" name="Text Box 10"/>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r>
              <a:rPr lang="en-US" altLang="zh-CN" sz="1200">
                <a:ea typeface="幼圆" pitchFamily="49" charset="-122"/>
              </a:rPr>
              <a:t>&gt;&gt;</a:t>
            </a:r>
            <a:r>
              <a:rPr lang="zh-CN" altLang="en-US" sz="1200">
                <a:ea typeface="幼圆" pitchFamily="49" charset="-122"/>
                <a:hlinkClick r:id="rId8"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8" name="Rectangle 2"/>
          <p:cNvSpPr>
            <a:spLocks noGrp="1" noChangeArrowheads="1"/>
          </p:cNvSpPr>
          <p:nvPr>
            <p:ph type="title"/>
          </p:nvPr>
        </p:nvSpPr>
        <p:spPr/>
        <p:txBody>
          <a:bodyPr/>
          <a:lstStyle/>
          <a:p>
            <a:r>
              <a:rPr lang="zh-CN" altLang="en-US"/>
              <a:t>非对称数字用户线</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ADSL</a:t>
            </a:r>
            <a:r>
              <a:rPr lang="zh-CN" altLang="en-US" sz="2800">
                <a:latin typeface="华文新魏" pitchFamily="2" charset="-122"/>
              </a:rPr>
              <a:t>）</a:t>
            </a:r>
          </a:p>
        </p:txBody>
      </p:sp>
      <p:sp>
        <p:nvSpPr>
          <p:cNvPr id="736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36262" name="Rectangle 6"/>
          <p:cNvSpPr>
            <a:spLocks noGrp="1" noChangeArrowheads="1"/>
          </p:cNvSpPr>
          <p:nvPr>
            <p:ph type="body" idx="1"/>
          </p:nvPr>
        </p:nvSpPr>
        <p:spPr>
          <a:xfrm>
            <a:off x="827584" y="1772816"/>
            <a:ext cx="7958138" cy="4679950"/>
          </a:xfrm>
        </p:spPr>
        <p:txBody>
          <a:bodyPr/>
          <a:lstStyle/>
          <a:p>
            <a:pPr>
              <a:lnSpc>
                <a:spcPct val="110000"/>
              </a:lnSpc>
            </a:pPr>
            <a:r>
              <a:rPr kumimoji="0" lang="zh-CN" altLang="en-US" sz="2200" dirty="0">
                <a:solidFill>
                  <a:srgbClr val="FF0000"/>
                </a:solidFill>
              </a:rPr>
              <a:t>应用情况</a:t>
            </a:r>
          </a:p>
          <a:p>
            <a:pPr lvl="1">
              <a:lnSpc>
                <a:spcPct val="110000"/>
              </a:lnSpc>
            </a:pPr>
            <a:r>
              <a:rPr lang="zh-CN" altLang="en-US" sz="2200" dirty="0"/>
              <a:t>最流行的一种，最初由</a:t>
            </a:r>
            <a:r>
              <a:rPr lang="en-US" altLang="zh-CN" sz="2200" dirty="0"/>
              <a:t>AT&amp;T</a:t>
            </a:r>
            <a:r>
              <a:rPr lang="zh-CN" altLang="en-US" sz="2200" dirty="0"/>
              <a:t>提出，应用目标是</a:t>
            </a:r>
            <a:r>
              <a:rPr lang="en-US" altLang="zh-CN" sz="2200" dirty="0"/>
              <a:t>VOD</a:t>
            </a:r>
            <a:r>
              <a:rPr lang="zh-CN" altLang="en-US" sz="2200" dirty="0"/>
              <a:t>市场，现主要用于高速接入</a:t>
            </a:r>
            <a:r>
              <a:rPr lang="en-US" altLang="zh-CN" sz="2200" dirty="0"/>
              <a:t>Internet</a:t>
            </a:r>
            <a:r>
              <a:rPr lang="zh-CN" altLang="en-US" sz="2200" dirty="0"/>
              <a:t>。</a:t>
            </a:r>
          </a:p>
          <a:p>
            <a:pPr>
              <a:lnSpc>
                <a:spcPct val="110000"/>
              </a:lnSpc>
            </a:pPr>
            <a:r>
              <a:rPr lang="en-US" altLang="zh-CN" sz="2200" dirty="0">
                <a:solidFill>
                  <a:srgbClr val="FF0000"/>
                </a:solidFill>
              </a:rPr>
              <a:t>ADSL</a:t>
            </a:r>
            <a:r>
              <a:rPr lang="zh-CN" altLang="en-US" sz="2200" dirty="0">
                <a:solidFill>
                  <a:srgbClr val="FF0000"/>
                </a:solidFill>
              </a:rPr>
              <a:t>标准</a:t>
            </a:r>
            <a:endParaRPr lang="en-US" altLang="zh-CN" sz="2200" dirty="0">
              <a:solidFill>
                <a:srgbClr val="FF0000"/>
              </a:solidFill>
            </a:endParaRPr>
          </a:p>
          <a:p>
            <a:pPr lvl="1">
              <a:lnSpc>
                <a:spcPct val="110000"/>
              </a:lnSpc>
            </a:pPr>
            <a:r>
              <a:rPr lang="en-US" altLang="zh-CN" sz="2200" dirty="0"/>
              <a:t>ADSL(1999</a:t>
            </a:r>
            <a:r>
              <a:rPr lang="zh-CN" altLang="en-US" sz="2200" dirty="0"/>
              <a:t>年</a:t>
            </a:r>
            <a:r>
              <a:rPr lang="en-US" altLang="zh-CN" sz="2200" dirty="0"/>
              <a:t>)</a:t>
            </a:r>
            <a:r>
              <a:rPr lang="zh-CN" altLang="en-US" sz="2200" dirty="0"/>
              <a:t>：</a:t>
            </a:r>
            <a:r>
              <a:rPr lang="en-US" altLang="zh-CN" sz="2200" dirty="0"/>
              <a:t>1Mbps</a:t>
            </a:r>
            <a:r>
              <a:rPr lang="zh-CN" altLang="en-US" sz="2200" dirty="0"/>
              <a:t>的上行，</a:t>
            </a:r>
            <a:r>
              <a:rPr lang="en-US" altLang="zh-CN" sz="2200" dirty="0"/>
              <a:t>8Mbps</a:t>
            </a:r>
            <a:r>
              <a:rPr lang="zh-CN" altLang="en-US" sz="2200" dirty="0"/>
              <a:t>的下行。</a:t>
            </a:r>
            <a:endParaRPr lang="en-US" altLang="zh-CN" sz="2200" dirty="0"/>
          </a:p>
          <a:p>
            <a:pPr lvl="1">
              <a:lnSpc>
                <a:spcPct val="110000"/>
              </a:lnSpc>
            </a:pPr>
            <a:r>
              <a:rPr lang="en-US" altLang="zh-CN" sz="2200" dirty="0"/>
              <a:t>ADSL2(2002</a:t>
            </a:r>
            <a:r>
              <a:rPr lang="zh-CN" altLang="en-US" sz="2200" dirty="0"/>
              <a:t>年</a:t>
            </a:r>
            <a:r>
              <a:rPr lang="en-US" altLang="zh-CN" sz="2200" dirty="0"/>
              <a:t>)</a:t>
            </a:r>
            <a:r>
              <a:rPr lang="zh-CN" altLang="en-US" sz="2200" dirty="0"/>
              <a:t>：</a:t>
            </a:r>
            <a:r>
              <a:rPr lang="en-US" altLang="zh-CN" sz="2200" dirty="0"/>
              <a:t> 1Mbps</a:t>
            </a:r>
            <a:r>
              <a:rPr lang="zh-CN" altLang="en-US" sz="2200" dirty="0"/>
              <a:t>的上行，</a:t>
            </a:r>
            <a:r>
              <a:rPr lang="en-US" altLang="zh-CN" sz="2200" dirty="0"/>
              <a:t>12Mbps</a:t>
            </a:r>
            <a:r>
              <a:rPr lang="zh-CN" altLang="en-US" sz="2200" dirty="0"/>
              <a:t>的下行。</a:t>
            </a:r>
            <a:endParaRPr lang="en-US" altLang="zh-CN" sz="2200" dirty="0"/>
          </a:p>
          <a:p>
            <a:pPr lvl="1">
              <a:lnSpc>
                <a:spcPct val="110000"/>
              </a:lnSpc>
            </a:pPr>
            <a:r>
              <a:rPr lang="en-US" altLang="zh-CN" sz="2200" dirty="0"/>
              <a:t>ADSL2+(2003</a:t>
            </a:r>
            <a:r>
              <a:rPr lang="zh-CN" altLang="en-US" sz="2200" dirty="0"/>
              <a:t>年</a:t>
            </a:r>
            <a:r>
              <a:rPr lang="en-US" altLang="zh-CN" sz="2200" dirty="0"/>
              <a:t>)</a:t>
            </a:r>
            <a:r>
              <a:rPr lang="zh-CN" altLang="en-US" sz="2200" dirty="0"/>
              <a:t>：</a:t>
            </a:r>
            <a:r>
              <a:rPr lang="en-US" altLang="zh-CN" sz="2200" dirty="0"/>
              <a:t> 1Mbps</a:t>
            </a:r>
            <a:r>
              <a:rPr lang="zh-CN" altLang="en-US" sz="2200" dirty="0"/>
              <a:t>的上行，</a:t>
            </a:r>
            <a:r>
              <a:rPr lang="en-US" altLang="zh-CN" sz="2200" dirty="0"/>
              <a:t>24Mbps</a:t>
            </a:r>
            <a:r>
              <a:rPr lang="zh-CN" altLang="en-US" sz="2200" dirty="0"/>
              <a:t>的下行。</a:t>
            </a:r>
            <a:endParaRPr lang="en-US" altLang="zh-CN" sz="2200" dirty="0"/>
          </a:p>
          <a:p>
            <a:pPr>
              <a:lnSpc>
                <a:spcPct val="110000"/>
              </a:lnSpc>
            </a:pPr>
            <a:r>
              <a:rPr lang="en-US" altLang="zh-CN" sz="2200" dirty="0">
                <a:solidFill>
                  <a:srgbClr val="FF0000"/>
                </a:solidFill>
              </a:rPr>
              <a:t>ADSL</a:t>
            </a:r>
            <a:r>
              <a:rPr lang="zh-CN" altLang="en-US" sz="2200" dirty="0">
                <a:solidFill>
                  <a:srgbClr val="FF0000"/>
                </a:solidFill>
              </a:rPr>
              <a:t>服务商提供服务</a:t>
            </a:r>
            <a:endParaRPr lang="en-US" altLang="zh-CN" sz="2200" dirty="0">
              <a:solidFill>
                <a:srgbClr val="FF0000"/>
              </a:solidFill>
            </a:endParaRPr>
          </a:p>
          <a:p>
            <a:pPr lvl="1">
              <a:lnSpc>
                <a:spcPct val="110000"/>
              </a:lnSpc>
            </a:pPr>
            <a:r>
              <a:rPr lang="zh-CN" altLang="en-US" sz="2200" dirty="0"/>
              <a:t>标准服务：</a:t>
            </a:r>
            <a:r>
              <a:rPr lang="en-US" altLang="zh-CN" sz="2200" dirty="0"/>
              <a:t>1Mbps</a:t>
            </a:r>
            <a:r>
              <a:rPr lang="zh-CN" altLang="en-US" sz="2200" dirty="0"/>
              <a:t>的下行，</a:t>
            </a:r>
            <a:r>
              <a:rPr lang="en-US" altLang="zh-CN" sz="2200" dirty="0"/>
              <a:t>256Kbps</a:t>
            </a:r>
            <a:r>
              <a:rPr lang="zh-CN" altLang="en-US" sz="2200" dirty="0"/>
              <a:t>的上行</a:t>
            </a:r>
            <a:endParaRPr lang="en-US" altLang="zh-CN" sz="2200" dirty="0"/>
          </a:p>
          <a:p>
            <a:pPr lvl="1">
              <a:lnSpc>
                <a:spcPct val="110000"/>
              </a:lnSpc>
            </a:pPr>
            <a:r>
              <a:rPr lang="zh-CN" altLang="en-US" sz="2200" dirty="0"/>
              <a:t>改进服务：</a:t>
            </a:r>
            <a:r>
              <a:rPr lang="en-US" altLang="zh-CN" sz="2200" dirty="0"/>
              <a:t>4Mbps</a:t>
            </a:r>
            <a:r>
              <a:rPr lang="zh-CN" altLang="en-US" sz="2200" dirty="0"/>
              <a:t>的下行，</a:t>
            </a:r>
            <a:r>
              <a:rPr lang="en-US" altLang="zh-CN" sz="2200" dirty="0"/>
              <a:t>1Mbps</a:t>
            </a:r>
            <a:r>
              <a:rPr lang="zh-CN" altLang="en-US" sz="2200" dirty="0"/>
              <a:t>的上行</a:t>
            </a:r>
            <a:endParaRPr lang="en-US" altLang="zh-CN" sz="2200" dirty="0"/>
          </a:p>
          <a:p>
            <a:pPr lvl="1">
              <a:lnSpc>
                <a:spcPct val="110000"/>
              </a:lnSpc>
            </a:pPr>
            <a:r>
              <a:rPr lang="zh-CN" altLang="en-US" sz="2200" dirty="0"/>
              <a:t>高级服务：</a:t>
            </a:r>
            <a:r>
              <a:rPr lang="en-US" altLang="zh-CN" sz="2200" dirty="0"/>
              <a:t> 8Mbps</a:t>
            </a:r>
            <a:r>
              <a:rPr lang="zh-CN" altLang="en-US" sz="2200" dirty="0"/>
              <a:t>的下行，</a:t>
            </a:r>
            <a:r>
              <a:rPr lang="en-US" altLang="zh-CN" sz="2200" dirty="0"/>
              <a:t>2Mbps</a:t>
            </a:r>
            <a:r>
              <a:rPr lang="zh-CN" altLang="en-US" sz="2200" dirty="0"/>
              <a:t>的上行</a:t>
            </a:r>
            <a:endParaRPr lang="en-US" altLang="zh-CN" sz="2200" dirty="0"/>
          </a:p>
        </p:txBody>
      </p:sp>
      <p:sp>
        <p:nvSpPr>
          <p:cNvPr id="736264"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2"/>
          <p:cNvSpPr>
            <a:spLocks noGrp="1" noChangeArrowheads="1"/>
          </p:cNvSpPr>
          <p:nvPr>
            <p:ph type="title"/>
          </p:nvPr>
        </p:nvSpPr>
        <p:spPr/>
        <p:txBody>
          <a:bodyPr/>
          <a:lstStyle/>
          <a:p>
            <a:r>
              <a:rPr lang="zh-CN" altLang="en-US" dirty="0"/>
              <a:t>离散多音频调制 </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DMT</a:t>
            </a:r>
            <a:r>
              <a:rPr lang="zh-CN" altLang="en-US" sz="2800" dirty="0">
                <a:latin typeface="华文新魏" pitchFamily="2" charset="-122"/>
              </a:rPr>
              <a:t>）</a:t>
            </a:r>
          </a:p>
        </p:txBody>
      </p:sp>
      <p:sp>
        <p:nvSpPr>
          <p:cNvPr id="739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39332" name="Rectangle 4"/>
          <p:cNvSpPr>
            <a:spLocks noGrp="1" noChangeArrowheads="1"/>
          </p:cNvSpPr>
          <p:nvPr>
            <p:ph type="body" idx="1"/>
          </p:nvPr>
        </p:nvSpPr>
        <p:spPr>
          <a:xfrm>
            <a:off x="809625" y="1773238"/>
            <a:ext cx="7958138" cy="2808287"/>
          </a:xfrm>
        </p:spPr>
        <p:txBody>
          <a:bodyPr/>
          <a:lstStyle/>
          <a:p>
            <a:r>
              <a:rPr lang="zh-CN" altLang="en-US" sz="2000" dirty="0"/>
              <a:t>采用</a:t>
            </a:r>
            <a:r>
              <a:rPr lang="en-US" altLang="zh-CN" sz="2000" dirty="0">
                <a:solidFill>
                  <a:srgbClr val="FF0000"/>
                </a:solidFill>
              </a:rPr>
              <a:t>FDM</a:t>
            </a:r>
            <a:r>
              <a:rPr lang="zh-CN" altLang="en-US" sz="2000" dirty="0"/>
              <a:t>将本地回路的可用带宽（约</a:t>
            </a:r>
            <a:r>
              <a:rPr lang="en-US" altLang="zh-CN" sz="2000" dirty="0"/>
              <a:t>1.1MHz</a:t>
            </a:r>
            <a:r>
              <a:rPr lang="zh-CN" altLang="en-US" sz="2000" dirty="0"/>
              <a:t>）划分成</a:t>
            </a:r>
            <a:r>
              <a:rPr lang="en-US" altLang="zh-CN" sz="2000" dirty="0"/>
              <a:t>256</a:t>
            </a:r>
            <a:r>
              <a:rPr lang="zh-CN" altLang="en-US" sz="2000" dirty="0"/>
              <a:t>个</a:t>
            </a:r>
            <a:r>
              <a:rPr lang="en-US" altLang="zh-CN" sz="2000" dirty="0"/>
              <a:t>4312.5Hz</a:t>
            </a:r>
            <a:r>
              <a:rPr lang="zh-CN" altLang="en-US" sz="2000" dirty="0"/>
              <a:t>的子信道，信道</a:t>
            </a:r>
            <a:r>
              <a:rPr lang="en-US" altLang="zh-CN" sz="2000" dirty="0"/>
              <a:t>0 </a:t>
            </a:r>
            <a:r>
              <a:rPr lang="zh-CN" altLang="en-US" sz="2000" dirty="0"/>
              <a:t>给传统的电话，信道</a:t>
            </a:r>
            <a:r>
              <a:rPr lang="en-US" altLang="zh-CN" sz="2000" dirty="0"/>
              <a:t>1~5</a:t>
            </a:r>
            <a:r>
              <a:rPr lang="zh-CN" altLang="en-US" sz="2000" dirty="0"/>
              <a:t>保留，剩下的</a:t>
            </a:r>
            <a:r>
              <a:rPr lang="en-US" altLang="zh-CN" sz="2000" dirty="0"/>
              <a:t>250</a:t>
            </a:r>
            <a:r>
              <a:rPr lang="zh-CN" altLang="en-US" sz="2000" dirty="0"/>
              <a:t>个信道中一个给上行控制，一个给下行控制，其余全部给数据传输，具体分配情况由</a:t>
            </a:r>
            <a:r>
              <a:rPr lang="en-US" altLang="zh-CN" sz="2000" dirty="0"/>
              <a:t>ADSL</a:t>
            </a:r>
            <a:r>
              <a:rPr lang="zh-CN" altLang="en-US" sz="2000" dirty="0"/>
              <a:t>供应商决定，通常将</a:t>
            </a:r>
            <a:r>
              <a:rPr lang="en-US" altLang="zh-CN" sz="2000" dirty="0"/>
              <a:t>80%~90%</a:t>
            </a:r>
            <a:r>
              <a:rPr lang="zh-CN" altLang="en-US" sz="2000" dirty="0"/>
              <a:t>的带宽分配给下行信道。</a:t>
            </a:r>
          </a:p>
          <a:p>
            <a:r>
              <a:rPr lang="zh-CN" altLang="en-US" sz="2000" dirty="0"/>
              <a:t>每个子信道都独立调制，采用类似</a:t>
            </a:r>
            <a:r>
              <a:rPr lang="en-US" altLang="zh-CN" sz="2000" dirty="0"/>
              <a:t>V.34</a:t>
            </a:r>
            <a:r>
              <a:rPr lang="zh-CN" altLang="en-US" sz="2000" dirty="0"/>
              <a:t>的</a:t>
            </a:r>
            <a:r>
              <a:rPr lang="en-US" altLang="zh-CN" sz="2000" dirty="0">
                <a:solidFill>
                  <a:srgbClr val="FF0000"/>
                </a:solidFill>
              </a:rPr>
              <a:t>QAM</a:t>
            </a:r>
            <a:r>
              <a:rPr lang="zh-CN" altLang="en-US" sz="2000" dirty="0"/>
              <a:t>调制，</a:t>
            </a:r>
            <a:r>
              <a:rPr lang="en-US" altLang="zh-CN" sz="2000" dirty="0"/>
              <a:t>4000baud</a:t>
            </a:r>
            <a:r>
              <a:rPr lang="zh-CN" altLang="en-US" sz="2000" dirty="0"/>
              <a:t>采样，每波特</a:t>
            </a:r>
            <a:r>
              <a:rPr lang="en-US" altLang="zh-CN" sz="2000" dirty="0"/>
              <a:t>15</a:t>
            </a:r>
            <a:r>
              <a:rPr lang="zh-CN" altLang="en-US" sz="2000" dirty="0"/>
              <a:t>比特。</a:t>
            </a:r>
          </a:p>
          <a:p>
            <a:r>
              <a:rPr lang="zh-CN" altLang="en-US" sz="2000" dirty="0">
                <a:latin typeface="Times New Roman" pitchFamily="18" charset="0"/>
              </a:rPr>
              <a:t>对线路质量能</a:t>
            </a:r>
            <a:r>
              <a:rPr lang="zh-CN" altLang="en-US" sz="2000" dirty="0">
                <a:solidFill>
                  <a:srgbClr val="FF0000"/>
                </a:solidFill>
                <a:latin typeface="Times New Roman" pitchFamily="18" charset="0"/>
              </a:rPr>
              <a:t>自适应调整速率</a:t>
            </a:r>
            <a:r>
              <a:rPr lang="zh-CN" altLang="en-US" sz="2000" dirty="0">
                <a:latin typeface="Times New Roman" pitchFamily="18" charset="0"/>
              </a:rPr>
              <a:t>。</a:t>
            </a:r>
          </a:p>
        </p:txBody>
      </p:sp>
      <p:pic>
        <p:nvPicPr>
          <p:cNvPr id="739333" name="Picture 5" descr="2-28"/>
          <p:cNvPicPr>
            <a:picLocks noChangeAspect="1" noChangeArrowheads="1"/>
          </p:cNvPicPr>
          <p:nvPr/>
        </p:nvPicPr>
        <p:blipFill>
          <a:blip r:embed="rId7">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827088" y="4292600"/>
            <a:ext cx="7921625" cy="2232025"/>
          </a:xfrm>
          <a:prstGeom prst="rect">
            <a:avLst/>
          </a:prstGeom>
          <a:noFill/>
          <a:extLst>
            <a:ext uri="{909E8E84-426E-40DD-AFC4-6F175D3DCCD1}">
              <a14:hiddenFill xmlns:a14="http://schemas.microsoft.com/office/drawing/2010/main">
                <a:solidFill>
                  <a:srgbClr val="FFFFFF"/>
                </a:solidFill>
              </a14:hiddenFill>
            </a:ext>
          </a:extLst>
        </p:spPr>
      </p:pic>
      <p:sp>
        <p:nvSpPr>
          <p:cNvPr id="73933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2"/>
          <p:cNvSpPr>
            <a:spLocks noGrp="1" noChangeArrowheads="1"/>
          </p:cNvSpPr>
          <p:nvPr>
            <p:ph type="title"/>
          </p:nvPr>
        </p:nvSpPr>
        <p:spPr/>
        <p:txBody>
          <a:bodyPr/>
          <a:lstStyle/>
          <a:p>
            <a:r>
              <a:rPr lang="zh-CN" altLang="en-US">
                <a:latin typeface="华文新魏" pitchFamily="2" charset="-122"/>
              </a:rPr>
              <a:t>图  例</a:t>
            </a:r>
          </a:p>
        </p:txBody>
      </p:sp>
      <p:sp>
        <p:nvSpPr>
          <p:cNvPr id="7403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pic>
        <p:nvPicPr>
          <p:cNvPr id="740359" name="Picture 7"/>
          <p:cNvPicPr>
            <a:picLocks noChangeAspect="1" noChangeArrowheads="1"/>
          </p:cNvPicPr>
          <p:nvPr/>
        </p:nvPicPr>
        <p:blipFill>
          <a:blip r:embed="rId7">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684213" y="2060575"/>
            <a:ext cx="8188325" cy="389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0360"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82" name="Rectangle 2"/>
          <p:cNvSpPr>
            <a:spLocks noGrp="1" noChangeArrowheads="1"/>
          </p:cNvSpPr>
          <p:nvPr>
            <p:ph type="title"/>
          </p:nvPr>
        </p:nvSpPr>
        <p:spPr/>
        <p:txBody>
          <a:bodyPr/>
          <a:lstStyle/>
          <a:p>
            <a:r>
              <a:rPr lang="en-US" altLang="zh-CN">
                <a:latin typeface="华文新魏" pitchFamily="2" charset="-122"/>
                <a:ea typeface="华文新魏" pitchFamily="2" charset="-122"/>
              </a:rPr>
              <a:t>ADSL</a:t>
            </a:r>
            <a:r>
              <a:rPr lang="zh-CN" altLang="en-US"/>
              <a:t>接入模型</a:t>
            </a:r>
            <a:endParaRPr lang="zh-CN" altLang="en-US">
              <a:latin typeface="华文新魏" pitchFamily="2" charset="-122"/>
            </a:endParaRPr>
          </a:p>
        </p:txBody>
      </p:sp>
      <p:sp>
        <p:nvSpPr>
          <p:cNvPr id="737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pic>
        <p:nvPicPr>
          <p:cNvPr id="737286" name="Picture 6" descr="2-29"/>
          <p:cNvPicPr>
            <a:picLocks noChangeAspect="1" noChangeArrowheads="1"/>
          </p:cNvPicPr>
          <p:nvPr/>
        </p:nvPicPr>
        <p:blipFill>
          <a:blip r:embed="rId7">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755650" y="1773238"/>
            <a:ext cx="8064500" cy="4527550"/>
          </a:xfrm>
          <a:prstGeom prst="rect">
            <a:avLst/>
          </a:prstGeom>
          <a:noFill/>
          <a:extLst>
            <a:ext uri="{909E8E84-426E-40DD-AFC4-6F175D3DCCD1}">
              <a14:hiddenFill xmlns:a14="http://schemas.microsoft.com/office/drawing/2010/main">
                <a:solidFill>
                  <a:srgbClr val="FFFFFF"/>
                </a:solidFill>
              </a14:hiddenFill>
            </a:ext>
          </a:extLst>
        </p:spPr>
      </p:pic>
      <p:sp>
        <p:nvSpPr>
          <p:cNvPr id="737288" name="AutoShape 8"/>
          <p:cNvSpPr>
            <a:spLocks noChangeArrowheads="1"/>
          </p:cNvSpPr>
          <p:nvPr/>
        </p:nvSpPr>
        <p:spPr bwMode="auto">
          <a:xfrm>
            <a:off x="3276600" y="3141663"/>
            <a:ext cx="1584325" cy="431800"/>
          </a:xfrm>
          <a:prstGeom prst="wedgeRoundRectCallout">
            <a:avLst>
              <a:gd name="adj1" fmla="val 70440"/>
              <a:gd name="adj2" fmla="val 168750"/>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lstStyle/>
          <a:p>
            <a:pPr algn="ctr"/>
            <a:r>
              <a:rPr lang="zh-CN" altLang="en-US" sz="1800" b="1">
                <a:latin typeface="+mn-ea"/>
                <a:ea typeface="+mn-ea"/>
              </a:rPr>
              <a:t>网络接口设备</a:t>
            </a:r>
          </a:p>
        </p:txBody>
      </p:sp>
      <p:sp>
        <p:nvSpPr>
          <p:cNvPr id="737289" name="AutoShape 9"/>
          <p:cNvSpPr>
            <a:spLocks noChangeArrowheads="1"/>
          </p:cNvSpPr>
          <p:nvPr/>
        </p:nvSpPr>
        <p:spPr bwMode="auto">
          <a:xfrm>
            <a:off x="3348038" y="5229225"/>
            <a:ext cx="1584325" cy="720725"/>
          </a:xfrm>
          <a:prstGeom prst="wedgeRoundRectCallout">
            <a:avLst>
              <a:gd name="adj1" fmla="val -71644"/>
              <a:gd name="adj2" fmla="val -94495"/>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lstStyle/>
          <a:p>
            <a:pPr algn="ctr"/>
            <a:r>
              <a:rPr lang="zh-CN" altLang="en-US" sz="1800" b="1">
                <a:latin typeface="+mn-ea"/>
                <a:ea typeface="+mn-ea"/>
              </a:rPr>
              <a:t>数字用户线接入多路复用器</a:t>
            </a:r>
          </a:p>
        </p:txBody>
      </p:sp>
      <p:sp>
        <p:nvSpPr>
          <p:cNvPr id="737290" name="Freeform 10"/>
          <p:cNvSpPr>
            <a:spLocks/>
          </p:cNvSpPr>
          <p:nvPr/>
        </p:nvSpPr>
        <p:spPr bwMode="auto">
          <a:xfrm>
            <a:off x="2124075" y="2708275"/>
            <a:ext cx="3816350" cy="1401763"/>
          </a:xfrm>
          <a:custGeom>
            <a:avLst/>
            <a:gdLst>
              <a:gd name="T0" fmla="*/ 0 w 2404"/>
              <a:gd name="T1" fmla="*/ 0 h 908"/>
              <a:gd name="T2" fmla="*/ 0 w 2404"/>
              <a:gd name="T3" fmla="*/ 772 h 908"/>
              <a:gd name="T4" fmla="*/ 136 w 2404"/>
              <a:gd name="T5" fmla="*/ 908 h 908"/>
              <a:gd name="T6" fmla="*/ 2268 w 2404"/>
              <a:gd name="T7" fmla="*/ 908 h 908"/>
              <a:gd name="T8" fmla="*/ 2404 w 2404"/>
              <a:gd name="T9" fmla="*/ 817 h 908"/>
              <a:gd name="T10" fmla="*/ 2404 w 2404"/>
              <a:gd name="T11" fmla="*/ 545 h 908"/>
            </a:gdLst>
            <a:ahLst/>
            <a:cxnLst>
              <a:cxn ang="0">
                <a:pos x="T0" y="T1"/>
              </a:cxn>
              <a:cxn ang="0">
                <a:pos x="T2" y="T3"/>
              </a:cxn>
              <a:cxn ang="0">
                <a:pos x="T4" y="T5"/>
              </a:cxn>
              <a:cxn ang="0">
                <a:pos x="T6" y="T7"/>
              </a:cxn>
              <a:cxn ang="0">
                <a:pos x="T8" y="T9"/>
              </a:cxn>
              <a:cxn ang="0">
                <a:pos x="T10" y="T11"/>
              </a:cxn>
            </a:cxnLst>
            <a:rect l="0" t="0" r="r" b="b"/>
            <a:pathLst>
              <a:path w="2404" h="908">
                <a:moveTo>
                  <a:pt x="0" y="0"/>
                </a:moveTo>
                <a:lnTo>
                  <a:pt x="0" y="772"/>
                </a:lnTo>
                <a:lnTo>
                  <a:pt x="136" y="908"/>
                </a:lnTo>
                <a:lnTo>
                  <a:pt x="2268" y="908"/>
                </a:lnTo>
                <a:lnTo>
                  <a:pt x="2404" y="817"/>
                </a:lnTo>
                <a:lnTo>
                  <a:pt x="2404" y="545"/>
                </a:lnTo>
              </a:path>
            </a:pathLst>
          </a:custGeom>
          <a:noFill/>
          <a:ln w="38100" cap="flat" cmpd="sng">
            <a:solidFill>
              <a:srgbClr val="0000FF"/>
            </a:solidFill>
            <a:prstDash val="sysDot"/>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37291" name="Freeform 11"/>
          <p:cNvSpPr>
            <a:spLocks/>
          </p:cNvSpPr>
          <p:nvPr/>
        </p:nvSpPr>
        <p:spPr bwMode="auto">
          <a:xfrm>
            <a:off x="2195513" y="4365625"/>
            <a:ext cx="5184775" cy="1223963"/>
          </a:xfrm>
          <a:custGeom>
            <a:avLst/>
            <a:gdLst>
              <a:gd name="T0" fmla="*/ 0 w 3266"/>
              <a:gd name="T1" fmla="*/ 816 h 816"/>
              <a:gd name="T2" fmla="*/ 0 w 3266"/>
              <a:gd name="T3" fmla="*/ 136 h 816"/>
              <a:gd name="T4" fmla="*/ 91 w 3266"/>
              <a:gd name="T5" fmla="*/ 0 h 816"/>
              <a:gd name="T6" fmla="*/ 2223 w 3266"/>
              <a:gd name="T7" fmla="*/ 0 h 816"/>
              <a:gd name="T8" fmla="*/ 2359 w 3266"/>
              <a:gd name="T9" fmla="*/ 136 h 816"/>
              <a:gd name="T10" fmla="*/ 2359 w 3266"/>
              <a:gd name="T11" fmla="*/ 453 h 816"/>
              <a:gd name="T12" fmla="*/ 2495 w 3266"/>
              <a:gd name="T13" fmla="*/ 544 h 816"/>
              <a:gd name="T14" fmla="*/ 3266 w 3266"/>
              <a:gd name="T15" fmla="*/ 544 h 8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66" h="816">
                <a:moveTo>
                  <a:pt x="0" y="816"/>
                </a:moveTo>
                <a:lnTo>
                  <a:pt x="0" y="136"/>
                </a:lnTo>
                <a:lnTo>
                  <a:pt x="91" y="0"/>
                </a:lnTo>
                <a:lnTo>
                  <a:pt x="2223" y="0"/>
                </a:lnTo>
                <a:lnTo>
                  <a:pt x="2359" y="136"/>
                </a:lnTo>
                <a:lnTo>
                  <a:pt x="2359" y="453"/>
                </a:lnTo>
                <a:lnTo>
                  <a:pt x="2495" y="544"/>
                </a:lnTo>
                <a:lnTo>
                  <a:pt x="3266" y="544"/>
                </a:lnTo>
              </a:path>
            </a:pathLst>
          </a:custGeom>
          <a:noFill/>
          <a:ln w="38100" cap="flat" cmpd="sng">
            <a:solidFill>
              <a:srgbClr val="FF0000"/>
            </a:solidFill>
            <a:prstDash val="sysDot"/>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37292" name="AutoShape 12"/>
          <p:cNvSpPr>
            <a:spLocks noChangeArrowheads="1"/>
          </p:cNvSpPr>
          <p:nvPr/>
        </p:nvSpPr>
        <p:spPr bwMode="auto">
          <a:xfrm>
            <a:off x="7019925" y="3068638"/>
            <a:ext cx="865188" cy="431800"/>
          </a:xfrm>
          <a:prstGeom prst="wedgeRoundRectCallout">
            <a:avLst>
              <a:gd name="adj1" fmla="val -72204"/>
              <a:gd name="adj2" fmla="val 98898"/>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lstStyle/>
          <a:p>
            <a:pPr algn="ctr"/>
            <a:r>
              <a:rPr lang="zh-CN" altLang="en-US" sz="1800" b="1">
                <a:latin typeface="+mn-ea"/>
                <a:ea typeface="+mn-ea"/>
              </a:rPr>
              <a:t>分离器</a:t>
            </a:r>
          </a:p>
        </p:txBody>
      </p:sp>
      <p:sp>
        <p:nvSpPr>
          <p:cNvPr id="737293" name="Text Box 1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Tree>
  </p:cSld>
  <p:clrMapOvr>
    <a:masterClrMapping/>
  </p:clrMapOvr>
  <p:transition spd="slow">
    <p:random/>
    <p:sndAc>
      <p:stSnd>
        <p:snd r:embed="rId2" name="camera.wav"/>
      </p:stSnd>
    </p:sndAc>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ChangeArrowheads="1"/>
          </p:cNvSpPr>
          <p:nvPr>
            <p:ph type="title"/>
          </p:nvPr>
        </p:nvSpPr>
        <p:spPr/>
        <p:txBody>
          <a:bodyPr/>
          <a:lstStyle/>
          <a:p>
            <a:r>
              <a:rPr lang="zh-CN" altLang="en-US">
                <a:latin typeface="隶书" pitchFamily="49" charset="-122"/>
              </a:rPr>
              <a:t>常用设备</a:t>
            </a:r>
          </a:p>
        </p:txBody>
      </p:sp>
      <p:sp>
        <p:nvSpPr>
          <p:cNvPr id="738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pic>
        <p:nvPicPr>
          <p:cNvPr id="738309" name="Picture 5" descr="ADSL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7088" y="1773238"/>
            <a:ext cx="3816350" cy="3019425"/>
          </a:xfrm>
          <a:prstGeom prst="rect">
            <a:avLst/>
          </a:prstGeom>
          <a:noFill/>
          <a:ln w="57150" cmpd="thickThi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738310" name="Picture 6" descr="ADSL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03800" y="3716338"/>
            <a:ext cx="3743325" cy="2452687"/>
          </a:xfrm>
          <a:prstGeom prst="rect">
            <a:avLst/>
          </a:prstGeom>
          <a:noFill/>
          <a:ln w="57150" cmpd="thickThi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738311" name="Rectangle 7"/>
          <p:cNvSpPr>
            <a:spLocks noChangeArrowheads="1"/>
          </p:cNvSpPr>
          <p:nvPr/>
        </p:nvSpPr>
        <p:spPr bwMode="auto">
          <a:xfrm>
            <a:off x="1547813" y="5084763"/>
            <a:ext cx="184586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kumimoji="0" lang="en-US" altLang="zh-CN" sz="2000" b="1">
                <a:solidFill>
                  <a:schemeClr val="tx2"/>
                </a:solidFill>
                <a:latin typeface="+mn-lt"/>
                <a:ea typeface="+mn-ea"/>
              </a:rPr>
              <a:t>ADSL</a:t>
            </a:r>
            <a:r>
              <a:rPr kumimoji="0" lang="zh-CN" altLang="en-US" sz="2000" b="1">
                <a:solidFill>
                  <a:schemeClr val="tx2"/>
                </a:solidFill>
                <a:latin typeface="+mn-lt"/>
                <a:ea typeface="+mn-ea"/>
              </a:rPr>
              <a:t> </a:t>
            </a:r>
            <a:r>
              <a:rPr kumimoji="0" lang="en-US" altLang="zh-CN" sz="2000" b="1">
                <a:solidFill>
                  <a:schemeClr val="tx2"/>
                </a:solidFill>
                <a:latin typeface="+mn-lt"/>
                <a:ea typeface="+mn-ea"/>
              </a:rPr>
              <a:t>Modem</a:t>
            </a:r>
          </a:p>
        </p:txBody>
      </p:sp>
      <p:sp>
        <p:nvSpPr>
          <p:cNvPr id="738312" name="Rectangle 8"/>
          <p:cNvSpPr>
            <a:spLocks noChangeArrowheads="1"/>
          </p:cNvSpPr>
          <p:nvPr/>
        </p:nvSpPr>
        <p:spPr bwMode="auto">
          <a:xfrm>
            <a:off x="4716463" y="2708275"/>
            <a:ext cx="4248150" cy="771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kumimoji="0" lang="zh-CN" altLang="en-US" sz="2000" b="1">
                <a:solidFill>
                  <a:schemeClr val="tx2"/>
                </a:solidFill>
                <a:latin typeface="+mn-lt"/>
                <a:ea typeface="+mn-ea"/>
              </a:rPr>
              <a:t>电话分离器</a:t>
            </a:r>
          </a:p>
          <a:p>
            <a:pPr algn="ctr">
              <a:spcBef>
                <a:spcPct val="20000"/>
              </a:spcBef>
            </a:pPr>
            <a:r>
              <a:rPr kumimoji="0" lang="zh-CN" altLang="en-US" sz="2000" b="1">
                <a:solidFill>
                  <a:schemeClr val="tx2"/>
                </a:solidFill>
                <a:latin typeface="+mn-lt"/>
                <a:ea typeface="+mn-ea"/>
              </a:rPr>
              <a:t>（图中的</a:t>
            </a:r>
            <a:r>
              <a:rPr kumimoji="0" lang="en-US" altLang="zh-CN" sz="2000" b="1">
                <a:solidFill>
                  <a:schemeClr val="tx2"/>
                </a:solidFill>
                <a:latin typeface="+mn-lt"/>
                <a:ea typeface="+mn-ea"/>
              </a:rPr>
              <a:t>ATU-R</a:t>
            </a:r>
            <a:r>
              <a:rPr kumimoji="0" lang="zh-CN" altLang="en-US" sz="2000" b="1">
                <a:solidFill>
                  <a:schemeClr val="tx2"/>
                </a:solidFill>
                <a:latin typeface="+mn-lt"/>
                <a:ea typeface="+mn-ea"/>
              </a:rPr>
              <a:t>就是</a:t>
            </a:r>
            <a:r>
              <a:rPr kumimoji="0" lang="en-US" altLang="zh-CN" sz="2000" b="1">
                <a:solidFill>
                  <a:schemeClr val="tx2"/>
                </a:solidFill>
                <a:latin typeface="+mn-lt"/>
                <a:ea typeface="+mn-ea"/>
              </a:rPr>
              <a:t>ADSL Modem</a:t>
            </a:r>
            <a:r>
              <a:rPr kumimoji="0" lang="zh-CN" altLang="en-US" sz="2000" b="1">
                <a:solidFill>
                  <a:schemeClr val="tx2"/>
                </a:solidFill>
                <a:latin typeface="+mn-lt"/>
                <a:ea typeface="+mn-ea"/>
              </a:rPr>
              <a:t>）</a:t>
            </a:r>
          </a:p>
        </p:txBody>
      </p:sp>
      <p:sp>
        <p:nvSpPr>
          <p:cNvPr id="738313"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spTree>
  </p:cSld>
  <p:clrMapOvr>
    <a:masterClrMapping/>
  </p:clrMapOvr>
  <p:transition spd="slow">
    <p:random/>
    <p:sndAc>
      <p:stSnd>
        <p:snd r:embed="rId2" name="camera.wav"/>
      </p:stSnd>
    </p:sndAc>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Rectangle 2"/>
          <p:cNvSpPr>
            <a:spLocks noGrp="1" noChangeArrowheads="1"/>
          </p:cNvSpPr>
          <p:nvPr>
            <p:ph type="title"/>
          </p:nvPr>
        </p:nvSpPr>
        <p:spPr/>
        <p:txBody>
          <a:bodyPr/>
          <a:lstStyle/>
          <a:p>
            <a:r>
              <a:rPr lang="zh-CN" altLang="en-US" sz="4000" dirty="0">
                <a:latin typeface="华文新魏" pitchFamily="2" charset="-122"/>
              </a:rPr>
              <a:t>光纤到户</a:t>
            </a:r>
            <a:br>
              <a:rPr lang="zh-CN" altLang="en-US" sz="4000" dirty="0">
                <a:latin typeface="华文新魏" pitchFamily="2" charset="-122"/>
              </a:rPr>
            </a:br>
            <a:r>
              <a:rPr lang="zh-CN" altLang="en-US" sz="2800" dirty="0">
                <a:latin typeface="华文新魏" pitchFamily="2" charset="-122"/>
              </a:rPr>
              <a:t>（</a:t>
            </a:r>
            <a:r>
              <a:rPr lang="en-US" altLang="zh-CN" sz="2800" dirty="0">
                <a:latin typeface="华文新魏" pitchFamily="2" charset="-122"/>
              </a:rPr>
              <a:t>FTTH</a:t>
            </a:r>
            <a:r>
              <a:rPr lang="zh-CN" altLang="en-US" sz="2800" dirty="0">
                <a:latin typeface="华文新魏" pitchFamily="2" charset="-122"/>
              </a:rPr>
              <a:t>）</a:t>
            </a:r>
          </a:p>
        </p:txBody>
      </p:sp>
      <p:sp>
        <p:nvSpPr>
          <p:cNvPr id="7260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26020" name="Rectangle 4"/>
          <p:cNvSpPr>
            <a:spLocks noGrp="1" noChangeArrowheads="1"/>
          </p:cNvSpPr>
          <p:nvPr>
            <p:ph type="body" idx="1"/>
          </p:nvPr>
        </p:nvSpPr>
        <p:spPr>
          <a:xfrm>
            <a:off x="809625" y="1773238"/>
            <a:ext cx="7958138" cy="2087810"/>
          </a:xfrm>
        </p:spPr>
        <p:txBody>
          <a:bodyPr/>
          <a:lstStyle/>
          <a:p>
            <a:r>
              <a:rPr kumimoji="0" lang="zh-CN" altLang="en-US" sz="2200" dirty="0"/>
              <a:t>本地回路采用</a:t>
            </a:r>
            <a:r>
              <a:rPr kumimoji="0" lang="zh-CN" altLang="en-US" sz="2200" dirty="0">
                <a:solidFill>
                  <a:srgbClr val="FF0000"/>
                </a:solidFill>
              </a:rPr>
              <a:t>光纤</a:t>
            </a:r>
            <a:r>
              <a:rPr kumimoji="0" lang="zh-CN" altLang="en-US" sz="2200" dirty="0"/>
              <a:t>，而非双绞线；</a:t>
            </a:r>
            <a:endParaRPr kumimoji="0" lang="en-US" altLang="zh-CN" sz="2200" dirty="0"/>
          </a:p>
          <a:p>
            <a:r>
              <a:rPr kumimoji="0" lang="en-US" altLang="zh-CN" sz="2200" dirty="0"/>
              <a:t>Internet</a:t>
            </a:r>
            <a:r>
              <a:rPr kumimoji="0" lang="zh-CN" altLang="en-US" sz="2200" dirty="0"/>
              <a:t>接入速率超过</a:t>
            </a:r>
            <a:r>
              <a:rPr kumimoji="0" lang="en-US" altLang="zh-CN" sz="2200" dirty="0"/>
              <a:t>100Mbps</a:t>
            </a:r>
            <a:r>
              <a:rPr kumimoji="0" lang="zh-CN" altLang="en-US" sz="2200" dirty="0"/>
              <a:t>；</a:t>
            </a:r>
            <a:endParaRPr kumimoji="0" lang="en-US" altLang="zh-CN" sz="2200" dirty="0"/>
          </a:p>
          <a:p>
            <a:r>
              <a:rPr kumimoji="0" lang="zh-CN" altLang="en-US" sz="2200" dirty="0"/>
              <a:t>光纤本地回路是</a:t>
            </a:r>
            <a:r>
              <a:rPr kumimoji="0" lang="zh-CN" altLang="en-US" sz="2200" dirty="0">
                <a:solidFill>
                  <a:srgbClr val="FF0000"/>
                </a:solidFill>
              </a:rPr>
              <a:t>无源</a:t>
            </a:r>
            <a:r>
              <a:rPr kumimoji="0" lang="zh-CN" altLang="en-US" sz="2200" dirty="0"/>
              <a:t>的，降低成本，也提高了可靠性；</a:t>
            </a:r>
            <a:endParaRPr kumimoji="0" lang="en-US" altLang="zh-CN" sz="2200" dirty="0"/>
          </a:p>
          <a:p>
            <a:r>
              <a:rPr kumimoji="0" lang="zh-CN" altLang="en-US" sz="2200" dirty="0"/>
              <a:t>一个波长用于下行（</a:t>
            </a:r>
            <a:r>
              <a:rPr kumimoji="0" lang="zh-CN" altLang="en-US" sz="2200" dirty="0">
                <a:solidFill>
                  <a:srgbClr val="0000FF"/>
                </a:solidFill>
              </a:rPr>
              <a:t>共享</a:t>
            </a:r>
            <a:r>
              <a:rPr kumimoji="0" lang="zh-CN" altLang="en-US" sz="2200" dirty="0"/>
              <a:t>），另一个波长用于上行（</a:t>
            </a:r>
            <a:r>
              <a:rPr kumimoji="0" lang="zh-CN" altLang="en-US" sz="2200" dirty="0">
                <a:solidFill>
                  <a:srgbClr val="0000FF"/>
                </a:solidFill>
              </a:rPr>
              <a:t>共享</a:t>
            </a:r>
            <a:r>
              <a:rPr kumimoji="0" lang="zh-CN" altLang="en-US" sz="2200" dirty="0"/>
              <a:t>）。</a:t>
            </a:r>
          </a:p>
        </p:txBody>
      </p:sp>
      <p:sp>
        <p:nvSpPr>
          <p:cNvPr id="72602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pic>
        <p:nvPicPr>
          <p:cNvPr id="6"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8807" y="3501008"/>
            <a:ext cx="8015805" cy="28520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p:cNvSpPr txBox="1"/>
          <p:nvPr/>
        </p:nvSpPr>
        <p:spPr>
          <a:xfrm>
            <a:off x="4956709" y="3789040"/>
            <a:ext cx="1584176" cy="707886"/>
          </a:xfrm>
          <a:prstGeom prst="rect">
            <a:avLst/>
          </a:prstGeom>
          <a:noFill/>
        </p:spPr>
        <p:txBody>
          <a:bodyPr wrap="square" rtlCol="0">
            <a:spAutoFit/>
          </a:bodyPr>
          <a:lstStyle/>
          <a:p>
            <a:pPr algn="ctr"/>
            <a:r>
              <a:rPr lang="zh-CN" altLang="en-US" sz="2000" b="1" dirty="0">
                <a:solidFill>
                  <a:srgbClr val="0000FF"/>
                </a:solidFill>
                <a:latin typeface="+mn-lt"/>
                <a:ea typeface="+mn-ea"/>
              </a:rPr>
              <a:t>无源光网络（</a:t>
            </a:r>
            <a:r>
              <a:rPr lang="en-US" altLang="zh-CN" sz="2000" b="1" dirty="0">
                <a:solidFill>
                  <a:srgbClr val="0000FF"/>
                </a:solidFill>
                <a:latin typeface="+mn-lt"/>
                <a:ea typeface="+mn-ea"/>
              </a:rPr>
              <a:t>PON</a:t>
            </a:r>
            <a:r>
              <a:rPr lang="zh-CN" altLang="en-US" sz="2000" b="1" dirty="0">
                <a:solidFill>
                  <a:srgbClr val="0000FF"/>
                </a:solidFill>
                <a:latin typeface="+mn-lt"/>
                <a:ea typeface="+mn-ea"/>
              </a:rPr>
              <a:t>）</a:t>
            </a:r>
          </a:p>
        </p:txBody>
      </p:sp>
    </p:spTree>
  </p:cSld>
  <p:clrMapOvr>
    <a:masterClrMapping/>
  </p:clrMapOvr>
  <p:transition spd="slow">
    <p:random/>
    <p:sndAc>
      <p:stSnd>
        <p:snd r:embed="rId2" name="camera.wav"/>
      </p:stSnd>
    </p:sndAc>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402" name="Rectangle 2"/>
          <p:cNvSpPr>
            <a:spLocks noGrp="1" noChangeArrowheads="1"/>
          </p:cNvSpPr>
          <p:nvPr>
            <p:ph type="title"/>
          </p:nvPr>
        </p:nvSpPr>
        <p:spPr/>
        <p:txBody>
          <a:bodyPr/>
          <a:lstStyle/>
          <a:p>
            <a:r>
              <a:rPr kumimoji="0" lang="zh-CN" altLang="en-US" dirty="0"/>
              <a:t>无源光网络</a:t>
            </a:r>
            <a:br>
              <a:rPr lang="zh-CN" altLang="en-US" sz="4000" dirty="0">
                <a:latin typeface="华文新魏" pitchFamily="2" charset="-122"/>
              </a:rPr>
            </a:br>
            <a:r>
              <a:rPr lang="zh-CN" altLang="en-US" sz="2800" dirty="0">
                <a:latin typeface="华文新魏" pitchFamily="2" charset="-122"/>
              </a:rPr>
              <a:t>（</a:t>
            </a:r>
            <a:r>
              <a:rPr lang="en-US" altLang="zh-CN" sz="2800" dirty="0">
                <a:latin typeface="华文新魏" pitchFamily="2" charset="-122"/>
              </a:rPr>
              <a:t>PON</a:t>
            </a:r>
            <a:r>
              <a:rPr lang="zh-CN" altLang="en-US" sz="2800" dirty="0">
                <a:latin typeface="华文新魏" pitchFamily="2" charset="-122"/>
              </a:rPr>
              <a:t>）</a:t>
            </a:r>
          </a:p>
        </p:txBody>
      </p:sp>
      <p:sp>
        <p:nvSpPr>
          <p:cNvPr id="7424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4240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grpSp>
        <p:nvGrpSpPr>
          <p:cNvPr id="3" name="组合 2"/>
          <p:cNvGrpSpPr/>
          <p:nvPr/>
        </p:nvGrpSpPr>
        <p:grpSpPr>
          <a:xfrm>
            <a:off x="1234134" y="1772816"/>
            <a:ext cx="7010274" cy="4611863"/>
            <a:chOff x="754063" y="630238"/>
            <a:chExt cx="7273925" cy="5998157"/>
          </a:xfrm>
        </p:grpSpPr>
        <p:grpSp>
          <p:nvGrpSpPr>
            <p:cNvPr id="7" name="Group 4"/>
            <p:cNvGrpSpPr>
              <a:grpSpLocks/>
            </p:cNvGrpSpPr>
            <p:nvPr/>
          </p:nvGrpSpPr>
          <p:grpSpPr bwMode="auto">
            <a:xfrm>
              <a:off x="6443663" y="1182688"/>
              <a:ext cx="1584325" cy="1751012"/>
              <a:chOff x="3606" y="1238"/>
              <a:chExt cx="1270" cy="1103"/>
            </a:xfrm>
          </p:grpSpPr>
          <p:sp>
            <p:nvSpPr>
              <p:cNvPr id="8" name="Line 5"/>
              <p:cNvSpPr>
                <a:spLocks noChangeShapeType="1"/>
              </p:cNvSpPr>
              <p:nvPr/>
            </p:nvSpPr>
            <p:spPr bwMode="auto">
              <a:xfrm>
                <a:off x="3606" y="1752"/>
                <a:ext cx="127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9" name="Line 6"/>
              <p:cNvSpPr>
                <a:spLocks noChangeShapeType="1"/>
              </p:cNvSpPr>
              <p:nvPr/>
            </p:nvSpPr>
            <p:spPr bwMode="auto">
              <a:xfrm>
                <a:off x="3923" y="2341"/>
                <a:ext cx="953"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10" name="Line 7"/>
              <p:cNvSpPr>
                <a:spLocks noChangeShapeType="1"/>
              </p:cNvSpPr>
              <p:nvPr/>
            </p:nvSpPr>
            <p:spPr bwMode="auto">
              <a:xfrm>
                <a:off x="3923" y="1238"/>
                <a:ext cx="953"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grpSp>
        <p:sp>
          <p:nvSpPr>
            <p:cNvPr id="12" name="Rectangle 9"/>
            <p:cNvSpPr>
              <a:spLocks noChangeArrowheads="1"/>
            </p:cNvSpPr>
            <p:nvPr/>
          </p:nvSpPr>
          <p:spPr bwMode="auto">
            <a:xfrm>
              <a:off x="3922713" y="1782763"/>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600" b="1" i="0" u="none" strike="noStrike" kern="0" cap="none" spc="0" normalizeH="0" baseline="0" noProof="0">
                  <a:ln>
                    <a:noFill/>
                  </a:ln>
                  <a:solidFill>
                    <a:srgbClr val="000000"/>
                  </a:solidFill>
                  <a:effectLst/>
                  <a:uLnTx/>
                  <a:uFillTx/>
                  <a:latin typeface="+mn-lt"/>
                  <a:ea typeface="+mn-ea"/>
                </a:rPr>
                <a:t>1:N</a:t>
              </a:r>
            </a:p>
          </p:txBody>
        </p:sp>
        <p:sp>
          <p:nvSpPr>
            <p:cNvPr id="13" name="Rectangle 10"/>
            <p:cNvSpPr>
              <a:spLocks noChangeArrowheads="1"/>
            </p:cNvSpPr>
            <p:nvPr/>
          </p:nvSpPr>
          <p:spPr bwMode="auto">
            <a:xfrm>
              <a:off x="6299200" y="2717800"/>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a:t>
              </a:r>
              <a:r>
                <a:rPr kumimoji="0" lang="en-US" altLang="zh-CN" sz="1600" b="1" i="0" u="none" strike="noStrike" kern="0" cap="none" spc="0" normalizeH="0" baseline="0" noProof="0" dirty="0">
                  <a:ln>
                    <a:noFill/>
                  </a:ln>
                  <a:solidFill>
                    <a:srgbClr val="000000"/>
                  </a:solidFill>
                  <a:effectLst/>
                  <a:uLnTx/>
                  <a:uFillTx/>
                  <a:latin typeface="+mn-lt"/>
                  <a:ea typeface="+mn-ea"/>
                </a:rPr>
                <a:t>n</a:t>
              </a:r>
            </a:p>
          </p:txBody>
        </p:sp>
        <p:sp>
          <p:nvSpPr>
            <p:cNvPr id="14" name="Rectangle 11"/>
            <p:cNvSpPr>
              <a:spLocks noChangeArrowheads="1"/>
            </p:cNvSpPr>
            <p:nvPr/>
          </p:nvSpPr>
          <p:spPr bwMode="auto">
            <a:xfrm>
              <a:off x="6299200" y="1782763"/>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a:t>
              </a:r>
              <a:r>
                <a:rPr kumimoji="0" lang="en-US" altLang="zh-CN" sz="1600" b="1" i="0" u="none" strike="noStrike" kern="0" cap="none" spc="0" normalizeH="0" baseline="0" noProof="0" dirty="0">
                  <a:ln>
                    <a:noFill/>
                  </a:ln>
                  <a:solidFill>
                    <a:srgbClr val="000000"/>
                  </a:solidFill>
                  <a:effectLst/>
                  <a:uLnTx/>
                  <a:uFillTx/>
                  <a:latin typeface="+mn-lt"/>
                  <a:ea typeface="+mn-ea"/>
                </a:rPr>
                <a:t>2</a:t>
              </a:r>
            </a:p>
          </p:txBody>
        </p:sp>
        <p:sp>
          <p:nvSpPr>
            <p:cNvPr id="15" name="Line 12"/>
            <p:cNvSpPr>
              <a:spLocks noChangeShapeType="1"/>
            </p:cNvSpPr>
            <p:nvPr/>
          </p:nvSpPr>
          <p:spPr bwMode="auto">
            <a:xfrm>
              <a:off x="803275" y="1998663"/>
              <a:ext cx="1150938"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16" name="Rectangle 13"/>
            <p:cNvSpPr>
              <a:spLocks noChangeArrowheads="1"/>
            </p:cNvSpPr>
            <p:nvPr/>
          </p:nvSpPr>
          <p:spPr bwMode="auto">
            <a:xfrm>
              <a:off x="1955800" y="1782763"/>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ClrTx/>
                <a:buFontTx/>
                <a:buNone/>
              </a:pPr>
              <a:r>
                <a:rPr kumimoji="0" lang="zh-CN" altLang="en-US" sz="1600" b="1" dirty="0">
                  <a:solidFill>
                    <a:srgbClr val="000000"/>
                  </a:solidFill>
                  <a:latin typeface="+mn-ea"/>
                  <a:ea typeface="+mn-ea"/>
                </a:rPr>
                <a:t>头端</a:t>
              </a:r>
            </a:p>
          </p:txBody>
        </p:sp>
        <p:sp>
          <p:nvSpPr>
            <p:cNvPr id="17" name="Text Box 14"/>
            <p:cNvSpPr txBox="1">
              <a:spLocks noChangeArrowheads="1"/>
            </p:cNvSpPr>
            <p:nvPr/>
          </p:nvSpPr>
          <p:spPr bwMode="auto">
            <a:xfrm>
              <a:off x="754063" y="1566769"/>
              <a:ext cx="1043215"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1600" b="1">
                  <a:solidFill>
                    <a:srgbClr val="000000"/>
                  </a:solidFill>
                  <a:latin typeface="+mn-lt"/>
                  <a:ea typeface="+mn-ea"/>
                </a:rPr>
                <a:t>光纤干线</a:t>
              </a:r>
            </a:p>
          </p:txBody>
        </p:sp>
        <p:sp>
          <p:nvSpPr>
            <p:cNvPr id="18" name="Line 15"/>
            <p:cNvSpPr>
              <a:spLocks noChangeShapeType="1"/>
            </p:cNvSpPr>
            <p:nvPr/>
          </p:nvSpPr>
          <p:spPr bwMode="auto">
            <a:xfrm>
              <a:off x="2627313" y="1998663"/>
              <a:ext cx="1295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19" name="Line 16"/>
            <p:cNvSpPr>
              <a:spLocks noChangeShapeType="1"/>
            </p:cNvSpPr>
            <p:nvPr/>
          </p:nvSpPr>
          <p:spPr bwMode="auto">
            <a:xfrm flipV="1">
              <a:off x="4570413" y="1171575"/>
              <a:ext cx="1725612" cy="68262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20" name="Line 17"/>
            <p:cNvSpPr>
              <a:spLocks noChangeShapeType="1"/>
            </p:cNvSpPr>
            <p:nvPr/>
          </p:nvSpPr>
          <p:spPr bwMode="auto">
            <a:xfrm>
              <a:off x="4570413" y="2141538"/>
              <a:ext cx="1728787" cy="792162"/>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21" name="Line 18"/>
            <p:cNvSpPr>
              <a:spLocks noChangeShapeType="1"/>
            </p:cNvSpPr>
            <p:nvPr/>
          </p:nvSpPr>
          <p:spPr bwMode="auto">
            <a:xfrm>
              <a:off x="4570413" y="1998663"/>
              <a:ext cx="1728787"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22" name="Text Box 19"/>
            <p:cNvSpPr txBox="1">
              <a:spLocks noChangeArrowheads="1"/>
            </p:cNvSpPr>
            <p:nvPr/>
          </p:nvSpPr>
          <p:spPr bwMode="auto">
            <a:xfrm rot="5400000">
              <a:off x="6438590" y="2335782"/>
              <a:ext cx="507036" cy="351287"/>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sym typeface="Symbol" pitchFamily="18" charset="2"/>
                </a:rPr>
                <a:t></a:t>
              </a:r>
            </a:p>
          </p:txBody>
        </p:sp>
        <p:sp>
          <p:nvSpPr>
            <p:cNvPr id="23" name="Text Box 20"/>
            <p:cNvSpPr txBox="1">
              <a:spLocks noChangeArrowheads="1"/>
            </p:cNvSpPr>
            <p:nvPr/>
          </p:nvSpPr>
          <p:spPr bwMode="auto">
            <a:xfrm>
              <a:off x="3450558" y="2349089"/>
              <a:ext cx="1528896" cy="440321"/>
            </a:xfrm>
            <a:prstGeom prst="rect">
              <a:avLst/>
            </a:prstGeom>
            <a:noFill/>
            <a:ln w="2540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光分离</a:t>
              </a:r>
              <a:r>
                <a:rPr kumimoji="0" lang="en-US" altLang="zh-CN" sz="1600" b="1" i="0" u="none" strike="noStrike" kern="0" cap="none" spc="0" normalizeH="0" baseline="0" noProof="0" dirty="0">
                  <a:ln>
                    <a:noFill/>
                  </a:ln>
                  <a:solidFill>
                    <a:srgbClr val="000000"/>
                  </a:solidFill>
                  <a:effectLst/>
                  <a:uLnTx/>
                  <a:uFillTx/>
                  <a:latin typeface="+mn-lt"/>
                  <a:ea typeface="+mn-ea"/>
                </a:rPr>
                <a:t>/</a:t>
              </a:r>
              <a:r>
                <a:rPr kumimoji="0" lang="zh-CN" altLang="en-US" sz="1600" b="1" i="0" u="none" strike="noStrike" kern="0" cap="none" spc="0" normalizeH="0" baseline="0" noProof="0" dirty="0">
                  <a:ln>
                    <a:noFill/>
                  </a:ln>
                  <a:solidFill>
                    <a:srgbClr val="000000"/>
                  </a:solidFill>
                  <a:effectLst/>
                  <a:uLnTx/>
                  <a:uFillTx/>
                  <a:latin typeface="+mn-lt"/>
                  <a:ea typeface="+mn-ea"/>
                </a:rPr>
                <a:t>组合器</a:t>
              </a:r>
            </a:p>
          </p:txBody>
        </p:sp>
        <p:sp>
          <p:nvSpPr>
            <p:cNvPr id="25" name="Rectangle 22"/>
            <p:cNvSpPr>
              <a:spLocks noChangeArrowheads="1"/>
            </p:cNvSpPr>
            <p:nvPr/>
          </p:nvSpPr>
          <p:spPr bwMode="auto">
            <a:xfrm>
              <a:off x="6299200" y="966788"/>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a:t>
              </a:r>
              <a:r>
                <a:rPr kumimoji="0" lang="en-US" altLang="zh-CN" sz="1600" b="1" i="0" u="none" strike="noStrike" kern="0" cap="none" spc="0" normalizeH="0" baseline="0" noProof="0" dirty="0">
                  <a:ln>
                    <a:noFill/>
                  </a:ln>
                  <a:solidFill>
                    <a:srgbClr val="000000"/>
                  </a:solidFill>
                  <a:effectLst/>
                  <a:uLnTx/>
                  <a:uFillTx/>
                  <a:latin typeface="+mn-lt"/>
                  <a:ea typeface="+mn-ea"/>
                </a:rPr>
                <a:t>1</a:t>
              </a:r>
            </a:p>
          </p:txBody>
        </p:sp>
        <p:sp>
          <p:nvSpPr>
            <p:cNvPr id="26" name="Text Box 23"/>
            <p:cNvSpPr txBox="1">
              <a:spLocks noChangeArrowheads="1"/>
            </p:cNvSpPr>
            <p:nvPr/>
          </p:nvSpPr>
          <p:spPr bwMode="auto">
            <a:xfrm>
              <a:off x="2627313" y="1566769"/>
              <a:ext cx="826988"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r>
                <a:rPr kumimoji="0" lang="en-US" altLang="zh-CN" sz="1600" b="1">
                  <a:solidFill>
                    <a:srgbClr val="000000"/>
                  </a:solidFill>
                  <a:latin typeface="+mn-lt"/>
                  <a:ea typeface="+mn-ea"/>
                  <a:sym typeface="Wingdings" pitchFamily="2" charset="2"/>
                </a:rPr>
                <a:t></a:t>
              </a:r>
            </a:p>
          </p:txBody>
        </p:sp>
        <p:sp>
          <p:nvSpPr>
            <p:cNvPr id="27" name="Text Box 24"/>
            <p:cNvSpPr txBox="1">
              <a:spLocks noChangeArrowheads="1"/>
            </p:cNvSpPr>
            <p:nvPr/>
          </p:nvSpPr>
          <p:spPr bwMode="auto">
            <a:xfrm>
              <a:off x="4924425" y="1566769"/>
              <a:ext cx="826988"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dirty="0">
                  <a:solidFill>
                    <a:srgbClr val="000000"/>
                  </a:solidFill>
                  <a:latin typeface="+mn-lt"/>
                  <a:ea typeface="+mn-ea"/>
                </a:rPr>
                <a:t>★●</a:t>
              </a:r>
              <a:r>
                <a:rPr kumimoji="0" lang="en-US" altLang="zh-CN" sz="1600" b="1" dirty="0">
                  <a:solidFill>
                    <a:srgbClr val="000000"/>
                  </a:solidFill>
                  <a:latin typeface="+mn-lt"/>
                  <a:ea typeface="+mn-ea"/>
                  <a:sym typeface="Wingdings" pitchFamily="2" charset="2"/>
                </a:rPr>
                <a:t></a:t>
              </a:r>
            </a:p>
          </p:txBody>
        </p:sp>
        <p:sp>
          <p:nvSpPr>
            <p:cNvPr id="28" name="Text Box 25"/>
            <p:cNvSpPr txBox="1">
              <a:spLocks noChangeArrowheads="1"/>
            </p:cNvSpPr>
            <p:nvPr/>
          </p:nvSpPr>
          <p:spPr bwMode="auto">
            <a:xfrm>
              <a:off x="7235825" y="2574925"/>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29" name="Text Box 26"/>
            <p:cNvSpPr txBox="1">
              <a:spLocks noChangeArrowheads="1"/>
            </p:cNvSpPr>
            <p:nvPr/>
          </p:nvSpPr>
          <p:spPr bwMode="auto">
            <a:xfrm rot="1462546">
              <a:off x="4879232" y="2042014"/>
              <a:ext cx="826988"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r>
                <a:rPr kumimoji="0" lang="en-US" altLang="zh-CN" sz="1600" b="1">
                  <a:solidFill>
                    <a:srgbClr val="000000"/>
                  </a:solidFill>
                  <a:latin typeface="+mn-lt"/>
                  <a:ea typeface="+mn-ea"/>
                  <a:sym typeface="Wingdings" pitchFamily="2" charset="2"/>
                </a:rPr>
                <a:t></a:t>
              </a:r>
            </a:p>
          </p:txBody>
        </p:sp>
        <p:sp>
          <p:nvSpPr>
            <p:cNvPr id="30" name="Text Box 27"/>
            <p:cNvSpPr txBox="1">
              <a:spLocks noChangeArrowheads="1"/>
            </p:cNvSpPr>
            <p:nvPr/>
          </p:nvSpPr>
          <p:spPr bwMode="auto">
            <a:xfrm rot="20338690">
              <a:off x="4879232" y="1082470"/>
              <a:ext cx="826988"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dirty="0">
                  <a:solidFill>
                    <a:srgbClr val="000000"/>
                  </a:solidFill>
                  <a:latin typeface="+mn-lt"/>
                  <a:ea typeface="+mn-ea"/>
                </a:rPr>
                <a:t>★●</a:t>
              </a:r>
              <a:r>
                <a:rPr kumimoji="0" lang="en-US" altLang="zh-CN" sz="1600" b="1" dirty="0">
                  <a:solidFill>
                    <a:srgbClr val="000000"/>
                  </a:solidFill>
                  <a:latin typeface="+mn-lt"/>
                  <a:ea typeface="+mn-ea"/>
                  <a:sym typeface="Wingdings" pitchFamily="2" charset="2"/>
                </a:rPr>
                <a:t></a:t>
              </a:r>
            </a:p>
          </p:txBody>
        </p:sp>
        <p:sp>
          <p:nvSpPr>
            <p:cNvPr id="31" name="Text Box 28"/>
            <p:cNvSpPr txBox="1">
              <a:spLocks noChangeArrowheads="1"/>
            </p:cNvSpPr>
            <p:nvPr/>
          </p:nvSpPr>
          <p:spPr bwMode="auto">
            <a:xfrm>
              <a:off x="7245350" y="1638300"/>
              <a:ext cx="401185"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sym typeface="Wingdings" pitchFamily="2" charset="2"/>
                </a:rPr>
                <a:t></a:t>
              </a:r>
            </a:p>
          </p:txBody>
        </p:sp>
        <p:sp>
          <p:nvSpPr>
            <p:cNvPr id="32" name="Text Box 29"/>
            <p:cNvSpPr txBox="1">
              <a:spLocks noChangeArrowheads="1"/>
            </p:cNvSpPr>
            <p:nvPr/>
          </p:nvSpPr>
          <p:spPr bwMode="auto">
            <a:xfrm>
              <a:off x="7235825" y="825500"/>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33" name="Line 30"/>
            <p:cNvSpPr>
              <a:spLocks noChangeShapeType="1"/>
            </p:cNvSpPr>
            <p:nvPr/>
          </p:nvSpPr>
          <p:spPr bwMode="auto">
            <a:xfrm>
              <a:off x="3490913" y="1754075"/>
              <a:ext cx="287337"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4" name="Line 31"/>
            <p:cNvSpPr>
              <a:spLocks noChangeShapeType="1"/>
            </p:cNvSpPr>
            <p:nvPr/>
          </p:nvSpPr>
          <p:spPr bwMode="auto">
            <a:xfrm rot="20348732">
              <a:off x="5722938" y="1068959"/>
              <a:ext cx="287337"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5" name="Line 32"/>
            <p:cNvSpPr>
              <a:spLocks noChangeShapeType="1"/>
            </p:cNvSpPr>
            <p:nvPr/>
          </p:nvSpPr>
          <p:spPr bwMode="auto">
            <a:xfrm>
              <a:off x="7667625" y="2790825"/>
              <a:ext cx="287338"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6" name="Line 33"/>
            <p:cNvSpPr>
              <a:spLocks noChangeShapeType="1"/>
            </p:cNvSpPr>
            <p:nvPr/>
          </p:nvSpPr>
          <p:spPr bwMode="auto">
            <a:xfrm>
              <a:off x="7667625" y="1854200"/>
              <a:ext cx="287338"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7" name="Line 34"/>
            <p:cNvSpPr>
              <a:spLocks noChangeShapeType="1"/>
            </p:cNvSpPr>
            <p:nvPr/>
          </p:nvSpPr>
          <p:spPr bwMode="auto">
            <a:xfrm rot="1377025">
              <a:off x="5686425" y="2479867"/>
              <a:ext cx="287338"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8" name="Line 35"/>
            <p:cNvSpPr>
              <a:spLocks noChangeShapeType="1"/>
            </p:cNvSpPr>
            <p:nvPr/>
          </p:nvSpPr>
          <p:spPr bwMode="auto">
            <a:xfrm>
              <a:off x="5795963" y="1754075"/>
              <a:ext cx="287337"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39" name="Line 36"/>
            <p:cNvSpPr>
              <a:spLocks noChangeShapeType="1"/>
            </p:cNvSpPr>
            <p:nvPr/>
          </p:nvSpPr>
          <p:spPr bwMode="auto">
            <a:xfrm>
              <a:off x="7672388" y="1035050"/>
              <a:ext cx="287337"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grpSp>
          <p:nvGrpSpPr>
            <p:cNvPr id="40" name="Group 37"/>
            <p:cNvGrpSpPr>
              <a:grpSpLocks/>
            </p:cNvGrpSpPr>
            <p:nvPr/>
          </p:nvGrpSpPr>
          <p:grpSpPr bwMode="auto">
            <a:xfrm>
              <a:off x="6443663" y="3762375"/>
              <a:ext cx="1584325" cy="1751013"/>
              <a:chOff x="3606" y="1238"/>
              <a:chExt cx="1270" cy="1103"/>
            </a:xfrm>
          </p:grpSpPr>
          <p:sp>
            <p:nvSpPr>
              <p:cNvPr id="41" name="Line 38"/>
              <p:cNvSpPr>
                <a:spLocks noChangeShapeType="1"/>
              </p:cNvSpPr>
              <p:nvPr/>
            </p:nvSpPr>
            <p:spPr bwMode="auto">
              <a:xfrm>
                <a:off x="3606" y="1752"/>
                <a:ext cx="127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42" name="Line 39"/>
              <p:cNvSpPr>
                <a:spLocks noChangeShapeType="1"/>
              </p:cNvSpPr>
              <p:nvPr/>
            </p:nvSpPr>
            <p:spPr bwMode="auto">
              <a:xfrm>
                <a:off x="3923" y="2341"/>
                <a:ext cx="953"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43" name="Line 40"/>
              <p:cNvSpPr>
                <a:spLocks noChangeShapeType="1"/>
              </p:cNvSpPr>
              <p:nvPr/>
            </p:nvSpPr>
            <p:spPr bwMode="auto">
              <a:xfrm>
                <a:off x="3923" y="1238"/>
                <a:ext cx="953"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grpSp>
        <p:sp>
          <p:nvSpPr>
            <p:cNvPr id="45" name="Rectangle 42"/>
            <p:cNvSpPr>
              <a:spLocks noChangeArrowheads="1"/>
            </p:cNvSpPr>
            <p:nvPr/>
          </p:nvSpPr>
          <p:spPr bwMode="auto">
            <a:xfrm>
              <a:off x="3922713" y="4362450"/>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600" b="1" i="0" u="none" strike="noStrike" kern="0" cap="none" spc="0" normalizeH="0" baseline="0" noProof="0">
                  <a:ln>
                    <a:noFill/>
                  </a:ln>
                  <a:solidFill>
                    <a:srgbClr val="000000"/>
                  </a:solidFill>
                  <a:effectLst/>
                  <a:uLnTx/>
                  <a:uFillTx/>
                  <a:latin typeface="+mn-lt"/>
                  <a:ea typeface="+mn-ea"/>
                </a:rPr>
                <a:t>1:N</a:t>
              </a:r>
            </a:p>
          </p:txBody>
        </p:sp>
        <p:sp>
          <p:nvSpPr>
            <p:cNvPr id="46" name="Rectangle 43"/>
            <p:cNvSpPr>
              <a:spLocks noChangeArrowheads="1"/>
            </p:cNvSpPr>
            <p:nvPr/>
          </p:nvSpPr>
          <p:spPr bwMode="auto">
            <a:xfrm>
              <a:off x="6299200" y="5297488"/>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a:t>
              </a:r>
              <a:r>
                <a:rPr kumimoji="0" lang="en-US" altLang="zh-CN" sz="1600" b="1" i="0" u="none" strike="noStrike" kern="0" cap="none" spc="0" normalizeH="0" baseline="0" noProof="0" dirty="0">
                  <a:ln>
                    <a:noFill/>
                  </a:ln>
                  <a:solidFill>
                    <a:srgbClr val="000000"/>
                  </a:solidFill>
                  <a:effectLst/>
                  <a:uLnTx/>
                  <a:uFillTx/>
                  <a:latin typeface="+mn-lt"/>
                  <a:ea typeface="+mn-ea"/>
                </a:rPr>
                <a:t>n</a:t>
              </a:r>
            </a:p>
          </p:txBody>
        </p:sp>
        <p:sp>
          <p:nvSpPr>
            <p:cNvPr id="47" name="Rectangle 44"/>
            <p:cNvSpPr>
              <a:spLocks noChangeArrowheads="1"/>
            </p:cNvSpPr>
            <p:nvPr/>
          </p:nvSpPr>
          <p:spPr bwMode="auto">
            <a:xfrm>
              <a:off x="6299200" y="4362450"/>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kern="0" dirty="0">
                  <a:solidFill>
                    <a:srgbClr val="000000"/>
                  </a:solidFill>
                  <a:latin typeface="+mn-lt"/>
                  <a:ea typeface="+mn-ea"/>
                </a:rPr>
                <a:t>用户</a:t>
              </a:r>
              <a:r>
                <a:rPr kumimoji="0" lang="en-US" altLang="zh-CN" sz="1600" b="1" kern="0" dirty="0">
                  <a:solidFill>
                    <a:srgbClr val="000000"/>
                  </a:solidFill>
                  <a:latin typeface="+mn-lt"/>
                  <a:ea typeface="+mn-ea"/>
                </a:rPr>
                <a:t>2</a:t>
              </a:r>
              <a:endParaRPr kumimoji="0" lang="en-US" altLang="zh-CN" sz="1600" b="1" i="0" u="none" strike="noStrike" kern="0" cap="none" spc="0" normalizeH="0" baseline="0" noProof="0" dirty="0">
                <a:ln>
                  <a:noFill/>
                </a:ln>
                <a:solidFill>
                  <a:srgbClr val="000000"/>
                </a:solidFill>
                <a:effectLst/>
                <a:uLnTx/>
                <a:uFillTx/>
                <a:latin typeface="+mn-lt"/>
                <a:ea typeface="+mn-ea"/>
              </a:endParaRPr>
            </a:p>
          </p:txBody>
        </p:sp>
        <p:sp>
          <p:nvSpPr>
            <p:cNvPr id="48" name="Line 45"/>
            <p:cNvSpPr>
              <a:spLocks noChangeShapeType="1"/>
            </p:cNvSpPr>
            <p:nvPr/>
          </p:nvSpPr>
          <p:spPr bwMode="auto">
            <a:xfrm>
              <a:off x="803275" y="4578350"/>
              <a:ext cx="1150938"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49" name="Rectangle 46"/>
            <p:cNvSpPr>
              <a:spLocks noChangeArrowheads="1"/>
            </p:cNvSpPr>
            <p:nvPr/>
          </p:nvSpPr>
          <p:spPr bwMode="auto">
            <a:xfrm>
              <a:off x="1955800" y="4362450"/>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ClrTx/>
                <a:buFontTx/>
                <a:buNone/>
              </a:pPr>
              <a:r>
                <a:rPr kumimoji="0" lang="zh-CN" altLang="en-US" sz="1600" b="1" dirty="0">
                  <a:solidFill>
                    <a:srgbClr val="000000"/>
                  </a:solidFill>
                  <a:latin typeface="+mn-ea"/>
                  <a:ea typeface="+mn-ea"/>
                </a:rPr>
                <a:t>头端</a:t>
              </a:r>
            </a:p>
          </p:txBody>
        </p:sp>
        <p:sp>
          <p:nvSpPr>
            <p:cNvPr id="50" name="Text Box 47"/>
            <p:cNvSpPr txBox="1">
              <a:spLocks noChangeArrowheads="1"/>
            </p:cNvSpPr>
            <p:nvPr/>
          </p:nvSpPr>
          <p:spPr bwMode="auto">
            <a:xfrm>
              <a:off x="754063" y="4123347"/>
              <a:ext cx="1043215"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1600" b="1">
                  <a:solidFill>
                    <a:srgbClr val="000000"/>
                  </a:solidFill>
                  <a:latin typeface="+mn-lt"/>
                  <a:ea typeface="+mn-ea"/>
                </a:rPr>
                <a:t>光纤干线</a:t>
              </a:r>
            </a:p>
          </p:txBody>
        </p:sp>
        <p:sp>
          <p:nvSpPr>
            <p:cNvPr id="51" name="Line 48"/>
            <p:cNvSpPr>
              <a:spLocks noChangeShapeType="1"/>
            </p:cNvSpPr>
            <p:nvPr/>
          </p:nvSpPr>
          <p:spPr bwMode="auto">
            <a:xfrm>
              <a:off x="2627313" y="4578350"/>
              <a:ext cx="129540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52" name="Line 49"/>
            <p:cNvSpPr>
              <a:spLocks noChangeShapeType="1"/>
            </p:cNvSpPr>
            <p:nvPr/>
          </p:nvSpPr>
          <p:spPr bwMode="auto">
            <a:xfrm flipV="1">
              <a:off x="4570413" y="3751263"/>
              <a:ext cx="1725612" cy="682625"/>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53" name="Line 50"/>
            <p:cNvSpPr>
              <a:spLocks noChangeShapeType="1"/>
            </p:cNvSpPr>
            <p:nvPr/>
          </p:nvSpPr>
          <p:spPr bwMode="auto">
            <a:xfrm>
              <a:off x="4570413" y="4721225"/>
              <a:ext cx="1728787" cy="792163"/>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54" name="Line 51"/>
            <p:cNvSpPr>
              <a:spLocks noChangeShapeType="1"/>
            </p:cNvSpPr>
            <p:nvPr/>
          </p:nvSpPr>
          <p:spPr bwMode="auto">
            <a:xfrm>
              <a:off x="4570413" y="4578350"/>
              <a:ext cx="1728787"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55" name="Text Box 52"/>
            <p:cNvSpPr txBox="1">
              <a:spLocks noChangeArrowheads="1"/>
            </p:cNvSpPr>
            <p:nvPr/>
          </p:nvSpPr>
          <p:spPr bwMode="auto">
            <a:xfrm rot="5400000">
              <a:off x="6438590" y="4915470"/>
              <a:ext cx="507036" cy="351287"/>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sym typeface="Symbol" pitchFamily="18" charset="2"/>
                </a:rPr>
                <a:t></a:t>
              </a:r>
            </a:p>
          </p:txBody>
        </p:sp>
        <p:sp>
          <p:nvSpPr>
            <p:cNvPr id="56" name="Rectangle 53"/>
            <p:cNvSpPr>
              <a:spLocks noChangeArrowheads="1"/>
            </p:cNvSpPr>
            <p:nvPr/>
          </p:nvSpPr>
          <p:spPr bwMode="auto">
            <a:xfrm>
              <a:off x="6299200" y="3546475"/>
              <a:ext cx="647700" cy="431800"/>
            </a:xfrm>
            <a:prstGeom prst="rect">
              <a:avLst/>
            </a:prstGeom>
            <a:solidFill>
              <a:srgbClr val="FFFFFF"/>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a:t>
              </a:r>
              <a:r>
                <a:rPr kumimoji="0" lang="en-US" altLang="zh-CN" sz="1600" b="1" i="0" u="none" strike="noStrike" kern="0" cap="none" spc="0" normalizeH="0" baseline="0" noProof="0" dirty="0">
                  <a:ln>
                    <a:noFill/>
                  </a:ln>
                  <a:solidFill>
                    <a:srgbClr val="000000"/>
                  </a:solidFill>
                  <a:effectLst/>
                  <a:uLnTx/>
                  <a:uFillTx/>
                  <a:latin typeface="+mn-lt"/>
                  <a:ea typeface="+mn-ea"/>
                </a:rPr>
                <a:t>1</a:t>
              </a:r>
            </a:p>
          </p:txBody>
        </p:sp>
        <p:sp>
          <p:nvSpPr>
            <p:cNvPr id="57" name="Text Box 54"/>
            <p:cNvSpPr txBox="1">
              <a:spLocks noChangeArrowheads="1"/>
            </p:cNvSpPr>
            <p:nvPr/>
          </p:nvSpPr>
          <p:spPr bwMode="auto">
            <a:xfrm>
              <a:off x="2984499" y="4189056"/>
              <a:ext cx="826988"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r>
                <a:rPr kumimoji="0" lang="en-US" altLang="zh-CN" sz="1600" b="1">
                  <a:solidFill>
                    <a:srgbClr val="000000"/>
                  </a:solidFill>
                  <a:latin typeface="+mn-lt"/>
                  <a:ea typeface="+mn-ea"/>
                  <a:sym typeface="Wingdings" pitchFamily="2" charset="2"/>
                </a:rPr>
                <a:t>●</a:t>
              </a:r>
            </a:p>
          </p:txBody>
        </p:sp>
        <p:sp>
          <p:nvSpPr>
            <p:cNvPr id="58" name="Text Box 55"/>
            <p:cNvSpPr txBox="1">
              <a:spLocks noChangeArrowheads="1"/>
            </p:cNvSpPr>
            <p:nvPr/>
          </p:nvSpPr>
          <p:spPr bwMode="auto">
            <a:xfrm>
              <a:off x="5457825" y="4189056"/>
              <a:ext cx="401185"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dirty="0">
                  <a:solidFill>
                    <a:srgbClr val="000000"/>
                  </a:solidFill>
                  <a:latin typeface="+mn-lt"/>
                  <a:ea typeface="+mn-ea"/>
                  <a:sym typeface="Wingdings" pitchFamily="2" charset="2"/>
                </a:rPr>
                <a:t></a:t>
              </a:r>
            </a:p>
          </p:txBody>
        </p:sp>
        <p:sp>
          <p:nvSpPr>
            <p:cNvPr id="59" name="Text Box 56"/>
            <p:cNvSpPr txBox="1">
              <a:spLocks noChangeArrowheads="1"/>
            </p:cNvSpPr>
            <p:nvPr/>
          </p:nvSpPr>
          <p:spPr bwMode="auto">
            <a:xfrm>
              <a:off x="7378700" y="5154612"/>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60" name="Text Box 57"/>
            <p:cNvSpPr txBox="1">
              <a:spLocks noChangeArrowheads="1"/>
            </p:cNvSpPr>
            <p:nvPr/>
          </p:nvSpPr>
          <p:spPr bwMode="auto">
            <a:xfrm rot="1462546">
              <a:off x="5458769" y="4835234"/>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61" name="Text Box 58"/>
            <p:cNvSpPr txBox="1">
              <a:spLocks noChangeArrowheads="1"/>
            </p:cNvSpPr>
            <p:nvPr/>
          </p:nvSpPr>
          <p:spPr bwMode="auto">
            <a:xfrm rot="20338690">
              <a:off x="5439720" y="3617621"/>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62" name="Text Box 59"/>
            <p:cNvSpPr txBox="1">
              <a:spLocks noChangeArrowheads="1"/>
            </p:cNvSpPr>
            <p:nvPr/>
          </p:nvSpPr>
          <p:spPr bwMode="auto">
            <a:xfrm>
              <a:off x="7388225" y="4217988"/>
              <a:ext cx="401185"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sym typeface="Wingdings" pitchFamily="2" charset="2"/>
                </a:rPr>
                <a:t></a:t>
              </a:r>
            </a:p>
          </p:txBody>
        </p:sp>
        <p:sp>
          <p:nvSpPr>
            <p:cNvPr id="63" name="Text Box 60"/>
            <p:cNvSpPr txBox="1">
              <a:spLocks noChangeArrowheads="1"/>
            </p:cNvSpPr>
            <p:nvPr/>
          </p:nvSpPr>
          <p:spPr bwMode="auto">
            <a:xfrm>
              <a:off x="7378700" y="3405189"/>
              <a:ext cx="404512" cy="440321"/>
            </a:xfrm>
            <a:prstGeom prst="rect">
              <a:avLst/>
            </a:prstGeom>
            <a:noFill/>
            <a:ln w="2540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1600" b="1">
                  <a:solidFill>
                    <a:srgbClr val="000000"/>
                  </a:solidFill>
                  <a:latin typeface="+mn-lt"/>
                  <a:ea typeface="+mn-ea"/>
                </a:rPr>
                <a:t>★</a:t>
              </a:r>
              <a:endParaRPr kumimoji="0" lang="en-US" altLang="zh-CN" sz="1600" b="1">
                <a:solidFill>
                  <a:srgbClr val="000000"/>
                </a:solidFill>
                <a:latin typeface="+mn-lt"/>
                <a:ea typeface="+mn-ea"/>
                <a:sym typeface="Wingdings" pitchFamily="2" charset="2"/>
              </a:endParaRPr>
            </a:p>
          </p:txBody>
        </p:sp>
        <p:sp>
          <p:nvSpPr>
            <p:cNvPr id="64" name="Line 61"/>
            <p:cNvSpPr>
              <a:spLocks noChangeShapeType="1"/>
            </p:cNvSpPr>
            <p:nvPr/>
          </p:nvSpPr>
          <p:spPr bwMode="auto">
            <a:xfrm flipH="1">
              <a:off x="2698750" y="4376362"/>
              <a:ext cx="287338"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65" name="Line 62"/>
            <p:cNvSpPr>
              <a:spLocks noChangeShapeType="1"/>
            </p:cNvSpPr>
            <p:nvPr/>
          </p:nvSpPr>
          <p:spPr bwMode="auto">
            <a:xfrm rot="9548732">
              <a:off x="5146675" y="4014788"/>
              <a:ext cx="287338"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66" name="Line 63"/>
            <p:cNvSpPr>
              <a:spLocks noChangeShapeType="1"/>
            </p:cNvSpPr>
            <p:nvPr/>
          </p:nvSpPr>
          <p:spPr bwMode="auto">
            <a:xfrm flipH="1">
              <a:off x="7091363" y="5370513"/>
              <a:ext cx="287337"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67" name="Line 64"/>
            <p:cNvSpPr>
              <a:spLocks noChangeShapeType="1"/>
            </p:cNvSpPr>
            <p:nvPr/>
          </p:nvSpPr>
          <p:spPr bwMode="auto">
            <a:xfrm flipH="1">
              <a:off x="7091363" y="4433888"/>
              <a:ext cx="287337"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68" name="Line 65"/>
            <p:cNvSpPr>
              <a:spLocks noChangeShapeType="1"/>
            </p:cNvSpPr>
            <p:nvPr/>
          </p:nvSpPr>
          <p:spPr bwMode="auto">
            <a:xfrm rot="1366384" flipH="1">
              <a:off x="5097463" y="4872038"/>
              <a:ext cx="287337"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69" name="Line 66"/>
            <p:cNvSpPr>
              <a:spLocks noChangeShapeType="1"/>
            </p:cNvSpPr>
            <p:nvPr/>
          </p:nvSpPr>
          <p:spPr bwMode="auto">
            <a:xfrm flipH="1">
              <a:off x="5148263" y="4433888"/>
              <a:ext cx="287337"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70" name="Line 67"/>
            <p:cNvSpPr>
              <a:spLocks noChangeShapeType="1"/>
            </p:cNvSpPr>
            <p:nvPr/>
          </p:nvSpPr>
          <p:spPr bwMode="auto">
            <a:xfrm flipH="1">
              <a:off x="7096125" y="3614738"/>
              <a:ext cx="287338"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71" name="AutoShape 68"/>
            <p:cNvSpPr>
              <a:spLocks noChangeArrowheads="1"/>
            </p:cNvSpPr>
            <p:nvPr/>
          </p:nvSpPr>
          <p:spPr bwMode="auto">
            <a:xfrm>
              <a:off x="969963" y="630238"/>
              <a:ext cx="2305050" cy="452439"/>
            </a:xfrm>
            <a:prstGeom prst="wedgeRoundRectCallout">
              <a:avLst>
                <a:gd name="adj1" fmla="val 40060"/>
                <a:gd name="adj2" fmla="val 154421"/>
                <a:gd name="adj3" fmla="val 16667"/>
              </a:avLst>
            </a:prstGeom>
            <a:solidFill>
              <a:schemeClr val="accent1"/>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ct val="0"/>
                </a:spcBef>
                <a:spcAft>
                  <a:spcPts val="0"/>
                </a:spcAft>
                <a:buClrTx/>
              </a:pPr>
              <a:r>
                <a:rPr kumimoji="0" lang="zh-CN" altLang="en-US" sz="1600" b="1" kern="0" dirty="0">
                  <a:solidFill>
                    <a:srgbClr val="000000"/>
                  </a:solidFill>
                </a:rPr>
                <a:t>发往特定用户的数据</a:t>
              </a:r>
            </a:p>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zh-CN" sz="1600" b="1" i="0" u="none" strike="noStrike" kern="0" cap="none" spc="0" normalizeH="0" baseline="0" noProof="0" dirty="0">
                <a:ln>
                  <a:noFill/>
                </a:ln>
                <a:solidFill>
                  <a:srgbClr val="000000"/>
                </a:solidFill>
                <a:effectLst/>
                <a:uLnTx/>
                <a:uFillTx/>
                <a:latin typeface="+mn-lt"/>
                <a:ea typeface="+mn-ea"/>
              </a:endParaRPr>
            </a:p>
          </p:txBody>
        </p:sp>
        <p:sp>
          <p:nvSpPr>
            <p:cNvPr id="73" name="AutoShape 70"/>
            <p:cNvSpPr>
              <a:spLocks noChangeArrowheads="1"/>
            </p:cNvSpPr>
            <p:nvPr/>
          </p:nvSpPr>
          <p:spPr bwMode="auto">
            <a:xfrm>
              <a:off x="969963" y="3346179"/>
              <a:ext cx="2233612" cy="452710"/>
            </a:xfrm>
            <a:prstGeom prst="wedgeRoundRectCallout">
              <a:avLst>
                <a:gd name="adj1" fmla="val 45329"/>
                <a:gd name="adj2" fmla="val 143817"/>
                <a:gd name="adj3" fmla="val 16667"/>
              </a:avLst>
            </a:prstGeom>
            <a:solidFill>
              <a:schemeClr val="accent1"/>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fontAlgn="auto">
                <a:spcBef>
                  <a:spcPct val="0"/>
                </a:spcBef>
                <a:spcAft>
                  <a:spcPts val="0"/>
                </a:spcAft>
                <a:buClrTx/>
              </a:pPr>
              <a:r>
                <a:rPr kumimoji="0" lang="zh-CN" altLang="en-US" sz="1600" b="1" kern="0" dirty="0">
                  <a:solidFill>
                    <a:srgbClr val="000000"/>
                  </a:solidFill>
                </a:rPr>
                <a:t>特定用户发来的数据</a:t>
              </a:r>
            </a:p>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zh-CN" sz="1600" b="1" i="0" u="none" strike="noStrike" kern="0" cap="none" spc="0" normalizeH="0" baseline="0" noProof="0" dirty="0">
                <a:ln>
                  <a:noFill/>
                </a:ln>
                <a:solidFill>
                  <a:srgbClr val="000000"/>
                </a:solidFill>
                <a:effectLst/>
                <a:uLnTx/>
                <a:uFillTx/>
                <a:latin typeface="+mn-lt"/>
                <a:ea typeface="+mn-ea"/>
              </a:endParaRPr>
            </a:p>
          </p:txBody>
        </p:sp>
        <p:sp>
          <p:nvSpPr>
            <p:cNvPr id="75" name="Text Box 72"/>
            <p:cNvSpPr txBox="1">
              <a:spLocks noChangeArrowheads="1"/>
            </p:cNvSpPr>
            <p:nvPr/>
          </p:nvSpPr>
          <p:spPr bwMode="auto">
            <a:xfrm>
              <a:off x="3843883" y="723891"/>
              <a:ext cx="723864" cy="520380"/>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2000" b="1" i="0" u="none" strike="noStrike" kern="0" cap="none" spc="0" normalizeH="0" baseline="0" noProof="0" dirty="0">
                  <a:ln>
                    <a:noFill/>
                  </a:ln>
                  <a:solidFill>
                    <a:srgbClr val="FF0000"/>
                  </a:solidFill>
                  <a:effectLst/>
                  <a:uLnTx/>
                  <a:uFillTx/>
                  <a:latin typeface="+mn-lt"/>
                  <a:ea typeface="+mn-ea"/>
                </a:rPr>
                <a:t>下行</a:t>
              </a:r>
            </a:p>
          </p:txBody>
        </p:sp>
        <p:sp>
          <p:nvSpPr>
            <p:cNvPr id="76" name="Text Box 73"/>
            <p:cNvSpPr txBox="1">
              <a:spLocks noChangeArrowheads="1"/>
            </p:cNvSpPr>
            <p:nvPr/>
          </p:nvSpPr>
          <p:spPr bwMode="auto">
            <a:xfrm>
              <a:off x="3867180" y="3252525"/>
              <a:ext cx="723864" cy="520380"/>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2000" b="1" i="0" u="none" strike="noStrike" kern="0" cap="none" spc="0" normalizeH="0" baseline="0" noProof="0" dirty="0">
                  <a:ln>
                    <a:noFill/>
                  </a:ln>
                  <a:solidFill>
                    <a:srgbClr val="FF0000"/>
                  </a:solidFill>
                  <a:effectLst/>
                  <a:uLnTx/>
                  <a:uFillTx/>
                  <a:latin typeface="+mn-lt"/>
                  <a:ea typeface="+mn-ea"/>
                </a:rPr>
                <a:t>上行</a:t>
              </a:r>
            </a:p>
          </p:txBody>
        </p:sp>
        <p:sp>
          <p:nvSpPr>
            <p:cNvPr id="77" name="Line 74"/>
            <p:cNvSpPr>
              <a:spLocks noChangeShapeType="1"/>
            </p:cNvSpPr>
            <p:nvPr/>
          </p:nvSpPr>
          <p:spPr bwMode="auto">
            <a:xfrm>
              <a:off x="3851275" y="1277938"/>
              <a:ext cx="719138" cy="0"/>
            </a:xfrm>
            <a:prstGeom prst="line">
              <a:avLst/>
            </a:prstGeom>
            <a:noFill/>
            <a:ln w="25400">
              <a:solidFill>
                <a:srgbClr val="0000FF"/>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78" name="Line 75"/>
            <p:cNvSpPr>
              <a:spLocks noChangeShapeType="1"/>
            </p:cNvSpPr>
            <p:nvPr/>
          </p:nvSpPr>
          <p:spPr bwMode="auto">
            <a:xfrm flipH="1">
              <a:off x="3851275" y="3814444"/>
              <a:ext cx="719138" cy="0"/>
            </a:xfrm>
            <a:prstGeom prst="line">
              <a:avLst/>
            </a:prstGeom>
            <a:noFill/>
            <a:ln w="25400">
              <a:solidFill>
                <a:srgbClr val="008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79" name="Text Box 76"/>
            <p:cNvSpPr txBox="1">
              <a:spLocks noChangeArrowheads="1"/>
            </p:cNvSpPr>
            <p:nvPr/>
          </p:nvSpPr>
          <p:spPr bwMode="auto">
            <a:xfrm>
              <a:off x="1619250" y="6175375"/>
              <a:ext cx="617414" cy="440321"/>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a:ln>
                    <a:noFill/>
                  </a:ln>
                  <a:solidFill>
                    <a:srgbClr val="000000"/>
                  </a:solidFill>
                  <a:effectLst/>
                  <a:uLnTx/>
                  <a:uFillTx/>
                  <a:latin typeface="+mn-lt"/>
                  <a:ea typeface="+mn-ea"/>
                </a:rPr>
                <a:t>局端</a:t>
              </a:r>
            </a:p>
          </p:txBody>
        </p:sp>
        <p:sp>
          <p:nvSpPr>
            <p:cNvPr id="80" name="AutoShape 77"/>
            <p:cNvSpPr>
              <a:spLocks/>
            </p:cNvSpPr>
            <p:nvPr/>
          </p:nvSpPr>
          <p:spPr bwMode="auto">
            <a:xfrm rot="16200000">
              <a:off x="1818481" y="5291932"/>
              <a:ext cx="141287" cy="1619250"/>
            </a:xfrm>
            <a:prstGeom prst="leftBrace">
              <a:avLst>
                <a:gd name="adj1" fmla="val 95506"/>
                <a:gd name="adj2" fmla="val 50000"/>
              </a:avLst>
            </a:pr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81" name="AutoShape 78"/>
            <p:cNvSpPr>
              <a:spLocks/>
            </p:cNvSpPr>
            <p:nvPr/>
          </p:nvSpPr>
          <p:spPr bwMode="auto">
            <a:xfrm rot="16200000">
              <a:off x="4372770" y="4393406"/>
              <a:ext cx="144462" cy="3419475"/>
            </a:xfrm>
            <a:prstGeom prst="leftBrace">
              <a:avLst>
                <a:gd name="adj1" fmla="val 197253"/>
                <a:gd name="adj2" fmla="val 50000"/>
              </a:avLst>
            </a:pr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82" name="AutoShape 79"/>
            <p:cNvSpPr>
              <a:spLocks/>
            </p:cNvSpPr>
            <p:nvPr/>
          </p:nvSpPr>
          <p:spPr bwMode="auto">
            <a:xfrm rot="16200000">
              <a:off x="7003256" y="5291932"/>
              <a:ext cx="141287" cy="1619250"/>
            </a:xfrm>
            <a:prstGeom prst="leftBrace">
              <a:avLst>
                <a:gd name="adj1" fmla="val 95506"/>
                <a:gd name="adj2" fmla="val 50000"/>
              </a:avLst>
            </a:prstGeom>
            <a:noFill/>
            <a:ln w="2540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600" b="1" i="0" u="none" strike="noStrike" kern="0" cap="none" spc="0" normalizeH="0" baseline="0" noProof="0">
                <a:ln>
                  <a:noFill/>
                </a:ln>
                <a:solidFill>
                  <a:srgbClr val="000000"/>
                </a:solidFill>
                <a:effectLst/>
                <a:uLnTx/>
                <a:uFillTx/>
                <a:latin typeface="+mn-lt"/>
                <a:ea typeface="+mn-ea"/>
              </a:endParaRPr>
            </a:p>
          </p:txBody>
        </p:sp>
        <p:sp>
          <p:nvSpPr>
            <p:cNvPr id="83" name="Text Box 80"/>
            <p:cNvSpPr txBox="1">
              <a:spLocks noChangeArrowheads="1"/>
            </p:cNvSpPr>
            <p:nvPr/>
          </p:nvSpPr>
          <p:spPr bwMode="auto">
            <a:xfrm>
              <a:off x="6659563" y="6175375"/>
              <a:ext cx="830315" cy="440321"/>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用户端</a:t>
              </a:r>
            </a:p>
          </p:txBody>
        </p:sp>
        <p:sp>
          <p:nvSpPr>
            <p:cNvPr id="84" name="Text Box 81"/>
            <p:cNvSpPr txBox="1">
              <a:spLocks noChangeArrowheads="1"/>
            </p:cNvSpPr>
            <p:nvPr/>
          </p:nvSpPr>
          <p:spPr bwMode="auto">
            <a:xfrm>
              <a:off x="3470302" y="6188074"/>
              <a:ext cx="2142652" cy="440321"/>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600" b="1" kern="0" dirty="0">
                  <a:solidFill>
                    <a:srgbClr val="000000"/>
                  </a:solidFill>
                  <a:latin typeface="+mn-lt"/>
                  <a:ea typeface="+mn-ea"/>
                </a:rPr>
                <a:t>无源光网络（</a:t>
              </a:r>
              <a:r>
                <a:rPr kumimoji="0" lang="en-US" altLang="zh-CN" sz="1600" b="1" kern="0" dirty="0">
                  <a:solidFill>
                    <a:srgbClr val="000000"/>
                  </a:solidFill>
                  <a:latin typeface="+mn-lt"/>
                  <a:ea typeface="+mn-ea"/>
                </a:rPr>
                <a:t>PON</a:t>
              </a:r>
              <a:r>
                <a:rPr kumimoji="0" lang="zh-CN" altLang="en-US" sz="1600" b="1" kern="0" dirty="0">
                  <a:solidFill>
                    <a:srgbClr val="000000"/>
                  </a:solidFill>
                  <a:latin typeface="+mn-lt"/>
                  <a:ea typeface="+mn-ea"/>
                </a:rPr>
                <a:t>）</a:t>
              </a:r>
            </a:p>
          </p:txBody>
        </p:sp>
        <p:sp>
          <p:nvSpPr>
            <p:cNvPr id="87" name="Text Box 20"/>
            <p:cNvSpPr txBox="1">
              <a:spLocks noChangeArrowheads="1"/>
            </p:cNvSpPr>
            <p:nvPr/>
          </p:nvSpPr>
          <p:spPr bwMode="auto">
            <a:xfrm>
              <a:off x="3413068" y="4920240"/>
              <a:ext cx="1528896" cy="440321"/>
            </a:xfrm>
            <a:prstGeom prst="rect">
              <a:avLst/>
            </a:prstGeom>
            <a:noFill/>
            <a:ln w="25400">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dirty="0">
                  <a:ln>
                    <a:noFill/>
                  </a:ln>
                  <a:solidFill>
                    <a:srgbClr val="000000"/>
                  </a:solidFill>
                  <a:effectLst/>
                  <a:uLnTx/>
                  <a:uFillTx/>
                  <a:latin typeface="+mn-lt"/>
                  <a:ea typeface="+mn-ea"/>
                </a:rPr>
                <a:t>光分离</a:t>
              </a:r>
              <a:r>
                <a:rPr kumimoji="0" lang="en-US" altLang="zh-CN" sz="1600" b="1" i="0" u="none" strike="noStrike" kern="0" cap="none" spc="0" normalizeH="0" baseline="0" noProof="0" dirty="0">
                  <a:ln>
                    <a:noFill/>
                  </a:ln>
                  <a:solidFill>
                    <a:srgbClr val="000000"/>
                  </a:solidFill>
                  <a:effectLst/>
                  <a:uLnTx/>
                  <a:uFillTx/>
                  <a:latin typeface="+mn-lt"/>
                  <a:ea typeface="+mn-ea"/>
                </a:rPr>
                <a:t>/</a:t>
              </a:r>
              <a:r>
                <a:rPr kumimoji="0" lang="zh-CN" altLang="en-US" sz="1600" b="1" i="0" u="none" strike="noStrike" kern="0" cap="none" spc="0" normalizeH="0" baseline="0" noProof="0" dirty="0">
                  <a:ln>
                    <a:noFill/>
                  </a:ln>
                  <a:solidFill>
                    <a:srgbClr val="000000"/>
                  </a:solidFill>
                  <a:effectLst/>
                  <a:uLnTx/>
                  <a:uFillTx/>
                  <a:latin typeface="+mn-lt"/>
                  <a:ea typeface="+mn-ea"/>
                </a:rPr>
                <a:t>组合器</a:t>
              </a:r>
            </a:p>
          </p:txBody>
        </p:sp>
        <p:sp>
          <p:nvSpPr>
            <p:cNvPr id="88" name="Text Box 80"/>
            <p:cNvSpPr txBox="1">
              <a:spLocks noChangeArrowheads="1"/>
            </p:cNvSpPr>
            <p:nvPr/>
          </p:nvSpPr>
          <p:spPr bwMode="auto">
            <a:xfrm>
              <a:off x="1927956" y="5403625"/>
              <a:ext cx="2826264" cy="480351"/>
            </a:xfrm>
            <a:prstGeom prst="rect">
              <a:avLst/>
            </a:prstGeom>
            <a:noFill/>
            <a:ln w="254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800" b="1" i="0" u="none" strike="noStrike" kern="0" cap="none" spc="0" normalizeH="0" baseline="0" noProof="0" dirty="0">
                  <a:ln>
                    <a:noFill/>
                  </a:ln>
                  <a:solidFill>
                    <a:srgbClr val="FF0000"/>
                  </a:solidFill>
                  <a:effectLst/>
                  <a:uLnTx/>
                  <a:uFillTx/>
                  <a:latin typeface="+mn-lt"/>
                  <a:ea typeface="+mn-ea"/>
                </a:rPr>
                <a:t>需要协议来解决访问冲突</a:t>
              </a:r>
            </a:p>
          </p:txBody>
        </p:sp>
      </p:grpSp>
    </p:spTree>
  </p:cSld>
  <p:clrMapOvr>
    <a:masterClrMapping/>
  </p:clrMapOvr>
  <p:transition spd="slow">
    <p:random/>
    <p:sndAc>
      <p:stSnd>
        <p:snd r:embed="rId2" name="camera.wav"/>
      </p:stSnd>
    </p:sndAc>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378" name="Rectangle 2"/>
          <p:cNvSpPr>
            <a:spLocks noGrp="1" noChangeArrowheads="1"/>
          </p:cNvSpPr>
          <p:nvPr>
            <p:ph type="title"/>
          </p:nvPr>
        </p:nvSpPr>
        <p:spPr/>
        <p:txBody>
          <a:bodyPr/>
          <a:lstStyle/>
          <a:p>
            <a:r>
              <a:rPr kumimoji="0" lang="en-US" altLang="zh-CN" dirty="0" err="1">
                <a:latin typeface="华文新魏" panose="02010800040101010101" pitchFamily="2" charset="-122"/>
                <a:ea typeface="华文新魏" panose="02010800040101010101" pitchFamily="2" charset="-122"/>
              </a:rPr>
              <a:t>FTTx</a:t>
            </a:r>
            <a:endParaRPr kumimoji="0" lang="zh-CN" altLang="en-US" dirty="0">
              <a:latin typeface="华文新魏" panose="02010800040101010101" pitchFamily="2" charset="-122"/>
              <a:ea typeface="华文新魏" panose="02010800040101010101" pitchFamily="2" charset="-122"/>
            </a:endParaRPr>
          </a:p>
        </p:txBody>
      </p:sp>
      <p:sp>
        <p:nvSpPr>
          <p:cNvPr id="2" name="内容占位符 1"/>
          <p:cNvSpPr>
            <a:spLocks noGrp="1"/>
          </p:cNvSpPr>
          <p:nvPr>
            <p:ph idx="1"/>
          </p:nvPr>
        </p:nvSpPr>
        <p:spPr>
          <a:xfrm>
            <a:off x="809625" y="1773238"/>
            <a:ext cx="7958138" cy="4680098"/>
          </a:xfrm>
        </p:spPr>
        <p:txBody>
          <a:bodyPr/>
          <a:lstStyle/>
          <a:p>
            <a:r>
              <a:rPr lang="en-US" altLang="zh-CN" sz="2200" dirty="0">
                <a:solidFill>
                  <a:srgbClr val="FF0000"/>
                </a:solidFill>
              </a:rPr>
              <a:t>PON</a:t>
            </a:r>
            <a:r>
              <a:rPr lang="zh-CN" altLang="en-US" sz="2200" dirty="0">
                <a:solidFill>
                  <a:srgbClr val="FF0000"/>
                </a:solidFill>
              </a:rPr>
              <a:t>的分类</a:t>
            </a:r>
            <a:endParaRPr lang="en-US" altLang="zh-CN" sz="2200" dirty="0">
              <a:solidFill>
                <a:srgbClr val="FF0000"/>
              </a:solidFill>
            </a:endParaRPr>
          </a:p>
          <a:p>
            <a:pPr lvl="1"/>
            <a:r>
              <a:rPr lang="zh-CN" altLang="en-US" sz="2200" dirty="0">
                <a:solidFill>
                  <a:srgbClr val="0000FF"/>
                </a:solidFill>
              </a:rPr>
              <a:t>千兆级</a:t>
            </a:r>
            <a:r>
              <a:rPr lang="en-US" altLang="zh-CN" sz="2200" dirty="0">
                <a:solidFill>
                  <a:srgbClr val="0000FF"/>
                </a:solidFill>
              </a:rPr>
              <a:t>PON</a:t>
            </a:r>
            <a:r>
              <a:rPr lang="zh-CN" altLang="en-US" sz="2200" dirty="0">
                <a:solidFill>
                  <a:srgbClr val="0000FF"/>
                </a:solidFill>
              </a:rPr>
              <a:t>（</a:t>
            </a:r>
            <a:r>
              <a:rPr lang="en-US" altLang="zh-CN" sz="2200" dirty="0">
                <a:solidFill>
                  <a:srgbClr val="0000FF"/>
                </a:solidFill>
              </a:rPr>
              <a:t>GPON</a:t>
            </a:r>
            <a:r>
              <a:rPr lang="zh-CN" altLang="en-US" sz="2200" dirty="0">
                <a:solidFill>
                  <a:srgbClr val="0000FF"/>
                </a:solidFill>
              </a:rPr>
              <a:t>）</a:t>
            </a:r>
            <a:r>
              <a:rPr lang="zh-CN" altLang="en-US" sz="2200" dirty="0"/>
              <a:t>：电信世界，由</a:t>
            </a:r>
            <a:r>
              <a:rPr lang="en-US" altLang="zh-CN" sz="2200" dirty="0"/>
              <a:t>ITU</a:t>
            </a:r>
            <a:r>
              <a:rPr lang="zh-CN" altLang="en-US" sz="2200" dirty="0"/>
              <a:t>定义；</a:t>
            </a:r>
            <a:endParaRPr lang="en-US" altLang="zh-CN" sz="2200" dirty="0"/>
          </a:p>
          <a:p>
            <a:pPr lvl="1"/>
            <a:r>
              <a:rPr lang="zh-CN" altLang="en-US" sz="2200" dirty="0">
                <a:solidFill>
                  <a:srgbClr val="0000FF"/>
                </a:solidFill>
              </a:rPr>
              <a:t>以太</a:t>
            </a:r>
            <a:r>
              <a:rPr lang="en-US" altLang="zh-CN" sz="2200" dirty="0">
                <a:solidFill>
                  <a:srgbClr val="0000FF"/>
                </a:solidFill>
              </a:rPr>
              <a:t>PON</a:t>
            </a:r>
            <a:r>
              <a:rPr lang="zh-CN" altLang="en-US" sz="2200" dirty="0">
                <a:solidFill>
                  <a:srgbClr val="0000FF"/>
                </a:solidFill>
              </a:rPr>
              <a:t>（</a:t>
            </a:r>
            <a:r>
              <a:rPr lang="en-US" altLang="zh-CN" sz="2200" dirty="0">
                <a:solidFill>
                  <a:srgbClr val="0000FF"/>
                </a:solidFill>
              </a:rPr>
              <a:t>EPON</a:t>
            </a:r>
            <a:r>
              <a:rPr lang="zh-CN" altLang="en-US" sz="2200" dirty="0">
                <a:solidFill>
                  <a:srgbClr val="0000FF"/>
                </a:solidFill>
              </a:rPr>
              <a:t>）</a:t>
            </a:r>
            <a:r>
              <a:rPr lang="zh-CN" altLang="en-US" sz="2200" dirty="0"/>
              <a:t>：</a:t>
            </a:r>
            <a:r>
              <a:rPr lang="en-US" altLang="zh-CN" sz="2200" dirty="0"/>
              <a:t>Internet</a:t>
            </a:r>
            <a:r>
              <a:rPr lang="zh-CN" altLang="en-US" sz="2200" dirty="0"/>
              <a:t>世界，由</a:t>
            </a:r>
            <a:r>
              <a:rPr lang="en-US" altLang="zh-CN" sz="2200" dirty="0"/>
              <a:t>IEEE</a:t>
            </a:r>
            <a:r>
              <a:rPr lang="zh-CN" altLang="en-US" sz="2200" dirty="0"/>
              <a:t>定义；</a:t>
            </a:r>
            <a:endParaRPr lang="en-US" altLang="zh-CN" sz="2200" dirty="0"/>
          </a:p>
          <a:p>
            <a:pPr lvl="1"/>
            <a:r>
              <a:rPr lang="zh-CN" altLang="en-US" sz="2200" dirty="0"/>
              <a:t>两者都是千兆速率，可传输</a:t>
            </a:r>
            <a:r>
              <a:rPr lang="en-US" altLang="zh-CN" sz="2200" dirty="0"/>
              <a:t>Internet</a:t>
            </a:r>
            <a:r>
              <a:rPr lang="zh-CN" altLang="en-US" sz="2200" dirty="0"/>
              <a:t>、视频和音频数据；</a:t>
            </a:r>
            <a:endParaRPr lang="en-US" altLang="zh-CN" sz="2200" dirty="0"/>
          </a:p>
          <a:p>
            <a:r>
              <a:rPr lang="en-US" altLang="zh-CN" sz="2200" dirty="0" err="1">
                <a:solidFill>
                  <a:srgbClr val="FF0000"/>
                </a:solidFill>
              </a:rPr>
              <a:t>FTTx</a:t>
            </a:r>
            <a:endParaRPr lang="en-US" altLang="zh-CN" sz="2200" dirty="0">
              <a:solidFill>
                <a:srgbClr val="FF0000"/>
              </a:solidFill>
            </a:endParaRPr>
          </a:p>
          <a:p>
            <a:pPr lvl="1"/>
            <a:r>
              <a:rPr lang="zh-CN" altLang="en-US" sz="2200" dirty="0">
                <a:solidFill>
                  <a:srgbClr val="0000FF"/>
                </a:solidFill>
              </a:rPr>
              <a:t>光纤到户 </a:t>
            </a:r>
            <a:r>
              <a:rPr lang="en-US" altLang="zh-CN" sz="2200" dirty="0">
                <a:solidFill>
                  <a:srgbClr val="0000FF"/>
                </a:solidFill>
              </a:rPr>
              <a:t>FTTH </a:t>
            </a:r>
            <a:r>
              <a:rPr lang="zh-CN" altLang="en-US" sz="2200" dirty="0"/>
              <a:t>：光纤一直铺设到用户家庭，可能是居民接入网最后的解决方法；</a:t>
            </a:r>
          </a:p>
          <a:p>
            <a:pPr lvl="1"/>
            <a:r>
              <a:rPr lang="zh-CN" altLang="en-US" sz="2200" dirty="0">
                <a:solidFill>
                  <a:srgbClr val="0000FF"/>
                </a:solidFill>
              </a:rPr>
              <a:t>光纤到大楼 </a:t>
            </a:r>
            <a:r>
              <a:rPr lang="en-US" altLang="zh-CN" sz="2200" dirty="0">
                <a:solidFill>
                  <a:srgbClr val="0000FF"/>
                </a:solidFill>
              </a:rPr>
              <a:t>FTTB </a:t>
            </a:r>
            <a:r>
              <a:rPr lang="zh-CN" altLang="en-US" sz="2200" dirty="0"/>
              <a:t>：光纤进入大楼后就转换为电信号，然后用电缆或双绞线分配到各用户；</a:t>
            </a:r>
          </a:p>
          <a:p>
            <a:pPr lvl="1"/>
            <a:r>
              <a:rPr lang="zh-CN" altLang="en-US" sz="2200" dirty="0">
                <a:solidFill>
                  <a:srgbClr val="0000FF"/>
                </a:solidFill>
              </a:rPr>
              <a:t>光纤到路边 </a:t>
            </a:r>
            <a:r>
              <a:rPr lang="en-US" altLang="zh-CN" sz="2200" dirty="0">
                <a:solidFill>
                  <a:srgbClr val="0000FF"/>
                </a:solidFill>
              </a:rPr>
              <a:t>FTTC </a:t>
            </a:r>
            <a:r>
              <a:rPr lang="zh-CN" altLang="en-US" sz="2200" dirty="0"/>
              <a:t>：从路边到各用户可使用星形结构双绞线作为传输媒体。</a:t>
            </a:r>
            <a:endParaRPr lang="en-US" altLang="zh-CN" sz="2200" dirty="0"/>
          </a:p>
          <a:p>
            <a:pPr lvl="1"/>
            <a:r>
              <a:rPr lang="en-US" altLang="zh-CN" sz="2200" dirty="0"/>
              <a:t>……</a:t>
            </a:r>
            <a:endParaRPr lang="zh-CN" altLang="en-US" sz="2200" dirty="0"/>
          </a:p>
        </p:txBody>
      </p:sp>
      <p:sp>
        <p:nvSpPr>
          <p:cNvPr id="7413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zh-CN" sz="1200">
                <a:ea typeface="幼圆" pitchFamily="49" charset="-122"/>
                <a:hlinkClick r:id="rId6" action="ppaction://hlinksldjump"/>
              </a:rPr>
              <a:t>本地回路及其主要技术</a:t>
            </a:r>
            <a:endParaRPr lang="en-US" altLang="zh-CN" sz="1200">
              <a:ea typeface="幼圆" pitchFamily="49" charset="-122"/>
            </a:endParaRPr>
          </a:p>
        </p:txBody>
      </p:sp>
      <p:sp>
        <p:nvSpPr>
          <p:cNvPr id="741384"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Rectangle 2"/>
          <p:cNvSpPr>
            <a:spLocks noGrp="1" noChangeArrowheads="1"/>
          </p:cNvSpPr>
          <p:nvPr>
            <p:ph type="title"/>
          </p:nvPr>
        </p:nvSpPr>
        <p:spPr/>
        <p:txBody>
          <a:bodyPr/>
          <a:lstStyle/>
          <a:p>
            <a:r>
              <a:rPr lang="zh-CN" altLang="en-US"/>
              <a:t>干线及其主要技术</a:t>
            </a:r>
          </a:p>
        </p:txBody>
      </p:sp>
      <p:sp>
        <p:nvSpPr>
          <p:cNvPr id="7178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17828" name="Rectangle 4"/>
          <p:cNvSpPr>
            <a:spLocks noGrp="1" noChangeArrowheads="1"/>
          </p:cNvSpPr>
          <p:nvPr>
            <p:ph type="body" idx="1"/>
          </p:nvPr>
        </p:nvSpPr>
        <p:spPr>
          <a:xfrm>
            <a:off x="1835150" y="2133600"/>
            <a:ext cx="5346700" cy="3600450"/>
          </a:xfrm>
        </p:spPr>
        <p:txBody>
          <a:bodyPr/>
          <a:lstStyle/>
          <a:p>
            <a:pPr>
              <a:lnSpc>
                <a:spcPct val="160000"/>
              </a:lnSpc>
            </a:pPr>
            <a:r>
              <a:rPr lang="zh-CN" altLang="en-US">
                <a:hlinkClick r:id="rId6" action="ppaction://hlinksldjump"/>
              </a:rPr>
              <a:t>多路复用技术</a:t>
            </a:r>
            <a:endParaRPr lang="zh-CN" altLang="en-US"/>
          </a:p>
          <a:p>
            <a:pPr>
              <a:lnSpc>
                <a:spcPct val="160000"/>
              </a:lnSpc>
            </a:pPr>
            <a:r>
              <a:rPr lang="en-US" altLang="zh-CN">
                <a:hlinkClick r:id="rId7" action="ppaction://hlinksldjump"/>
              </a:rPr>
              <a:t>FDM</a:t>
            </a:r>
            <a:r>
              <a:rPr lang="zh-CN" altLang="en-US">
                <a:hlinkClick r:id="rId7" action="ppaction://hlinksldjump"/>
              </a:rPr>
              <a:t>在电话网络中的应用</a:t>
            </a:r>
            <a:endParaRPr lang="zh-CN" altLang="en-US"/>
          </a:p>
          <a:p>
            <a:pPr>
              <a:lnSpc>
                <a:spcPct val="160000"/>
              </a:lnSpc>
            </a:pPr>
            <a:r>
              <a:rPr lang="en-US" altLang="zh-CN">
                <a:hlinkClick r:id="rId8" action="ppaction://hlinksldjump"/>
              </a:rPr>
              <a:t>TDM</a:t>
            </a:r>
            <a:r>
              <a:rPr lang="zh-CN" altLang="en-US">
                <a:hlinkClick r:id="rId8" action="ppaction://hlinksldjump"/>
              </a:rPr>
              <a:t>在电话网络中的应用</a:t>
            </a:r>
            <a:endParaRPr lang="zh-CN" altLang="en-US"/>
          </a:p>
          <a:p>
            <a:pPr>
              <a:lnSpc>
                <a:spcPct val="160000"/>
              </a:lnSpc>
            </a:pPr>
            <a:r>
              <a:rPr kumimoji="0" lang="en-US" altLang="zh-CN">
                <a:hlinkClick r:id="rId9" action="ppaction://hlinksldjump"/>
              </a:rPr>
              <a:t>SONET/SDH</a:t>
            </a:r>
            <a:endParaRPr kumimoji="0" lang="en-US" altLang="zh-CN"/>
          </a:p>
        </p:txBody>
      </p:sp>
    </p:spTree>
  </p:cSld>
  <p:clrMapOvr>
    <a:masterClrMapping/>
  </p:clrMapOvr>
  <p:transition spd="slow">
    <p:random/>
    <p:sndAc>
      <p:stSnd>
        <p:snd r:embed="rId2" name="camera.wav"/>
      </p:stSnd>
    </p:sndAc>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3426" name="Rectangle 2"/>
          <p:cNvSpPr>
            <a:spLocks noGrp="1" noChangeArrowheads="1"/>
          </p:cNvSpPr>
          <p:nvPr>
            <p:ph type="title"/>
          </p:nvPr>
        </p:nvSpPr>
        <p:spPr/>
        <p:txBody>
          <a:bodyPr/>
          <a:lstStyle/>
          <a:p>
            <a:r>
              <a:rPr lang="zh-CN" altLang="en-US"/>
              <a:t>多路复用技术</a:t>
            </a:r>
          </a:p>
        </p:txBody>
      </p:sp>
      <p:sp>
        <p:nvSpPr>
          <p:cNvPr id="7434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43429" name="Rectangle 5"/>
          <p:cNvSpPr>
            <a:spLocks noGrp="1" noChangeArrowheads="1"/>
          </p:cNvSpPr>
          <p:nvPr>
            <p:ph type="body" idx="1"/>
          </p:nvPr>
        </p:nvSpPr>
        <p:spPr/>
        <p:txBody>
          <a:bodyPr/>
          <a:lstStyle/>
          <a:p>
            <a:pPr>
              <a:lnSpc>
                <a:spcPct val="105000"/>
              </a:lnSpc>
            </a:pPr>
            <a:r>
              <a:rPr kumimoji="0" lang="zh-CN" altLang="en-US" sz="2800" dirty="0">
                <a:solidFill>
                  <a:srgbClr val="FF0000"/>
                </a:solidFill>
              </a:rPr>
              <a:t>干线</a:t>
            </a:r>
          </a:p>
          <a:p>
            <a:pPr lvl="1">
              <a:lnSpc>
                <a:spcPct val="105000"/>
              </a:lnSpc>
            </a:pPr>
            <a:r>
              <a:rPr kumimoji="0" lang="zh-CN" altLang="en-US" sz="2400" dirty="0">
                <a:solidFill>
                  <a:schemeClr val="tx1"/>
                </a:solidFill>
              </a:rPr>
              <a:t>光纤，数字信号</a:t>
            </a:r>
          </a:p>
          <a:p>
            <a:pPr>
              <a:lnSpc>
                <a:spcPct val="105000"/>
              </a:lnSpc>
            </a:pPr>
            <a:r>
              <a:rPr lang="zh-CN" altLang="en-US" sz="2800" dirty="0">
                <a:solidFill>
                  <a:srgbClr val="FF0000"/>
                </a:solidFill>
              </a:rPr>
              <a:t>目的</a:t>
            </a:r>
          </a:p>
          <a:p>
            <a:pPr lvl="1">
              <a:lnSpc>
                <a:spcPct val="105000"/>
              </a:lnSpc>
            </a:pPr>
            <a:r>
              <a:rPr lang="zh-CN" altLang="en-US" sz="2400" dirty="0"/>
              <a:t>提高干线的使用效率</a:t>
            </a:r>
          </a:p>
          <a:p>
            <a:pPr>
              <a:lnSpc>
                <a:spcPct val="105000"/>
              </a:lnSpc>
            </a:pPr>
            <a:r>
              <a:rPr lang="zh-CN" altLang="en-US" sz="2800" dirty="0">
                <a:solidFill>
                  <a:srgbClr val="FF0000"/>
                </a:solidFill>
              </a:rPr>
              <a:t>技术</a:t>
            </a:r>
          </a:p>
          <a:p>
            <a:pPr lvl="1">
              <a:lnSpc>
                <a:spcPct val="105000"/>
              </a:lnSpc>
            </a:pPr>
            <a:r>
              <a:rPr lang="en-US" altLang="zh-CN" sz="2400" dirty="0"/>
              <a:t>FDM</a:t>
            </a:r>
            <a:r>
              <a:rPr lang="zh-CN" altLang="en-US" sz="2400" dirty="0"/>
              <a:t>：多应用于模拟信号</a:t>
            </a:r>
          </a:p>
          <a:p>
            <a:pPr lvl="1">
              <a:lnSpc>
                <a:spcPct val="105000"/>
              </a:lnSpc>
            </a:pPr>
            <a:r>
              <a:rPr lang="en-US" altLang="zh-CN" sz="2400" dirty="0"/>
              <a:t>TDM</a:t>
            </a:r>
            <a:r>
              <a:rPr lang="zh-CN" altLang="en-US" sz="2400" dirty="0"/>
              <a:t>：多应用于数字信号</a:t>
            </a:r>
            <a:endParaRPr lang="en-US" altLang="zh-CN" sz="2400" dirty="0"/>
          </a:p>
          <a:p>
            <a:pPr lvl="1">
              <a:lnSpc>
                <a:spcPct val="105000"/>
              </a:lnSpc>
            </a:pPr>
            <a:r>
              <a:rPr lang="en-US" altLang="zh-CN" sz="2400" dirty="0"/>
              <a:t>WDM</a:t>
            </a:r>
            <a:r>
              <a:rPr lang="zh-CN" altLang="en-US" sz="2400" dirty="0"/>
              <a:t>：多应用于光纤通信</a:t>
            </a:r>
          </a:p>
          <a:p>
            <a:pPr lvl="1">
              <a:lnSpc>
                <a:spcPct val="105000"/>
              </a:lnSpc>
            </a:pPr>
            <a:r>
              <a:rPr lang="en-US" altLang="zh-CN" sz="2400" dirty="0"/>
              <a:t>CDM</a:t>
            </a:r>
            <a:r>
              <a:rPr lang="zh-CN" altLang="en-US" sz="2400" dirty="0"/>
              <a:t>：多应用于无线通信</a:t>
            </a:r>
            <a:endParaRPr lang="en-US" altLang="zh-CN" sz="2400" dirty="0"/>
          </a:p>
        </p:txBody>
      </p:sp>
    </p:spTree>
  </p:cSld>
  <p:clrMapOvr>
    <a:masterClrMapping/>
  </p:clrMapOvr>
  <p:transition spd="slow">
    <p:random/>
    <p:sndAc>
      <p:stSnd>
        <p:snd r:embed="rId2"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60" name="Rectangle 4"/>
          <p:cNvSpPr>
            <a:spLocks noGrp="1" noChangeArrowheads="1"/>
          </p:cNvSpPr>
          <p:nvPr>
            <p:ph type="title"/>
          </p:nvPr>
        </p:nvSpPr>
        <p:spPr/>
        <p:txBody>
          <a:bodyPr/>
          <a:lstStyle/>
          <a:p>
            <a:r>
              <a:rPr lang="zh-CN" altLang="en-US"/>
              <a:t>在数据通信中的应用</a:t>
            </a:r>
          </a:p>
        </p:txBody>
      </p:sp>
      <p:sp>
        <p:nvSpPr>
          <p:cNvPr id="531465" name="Rectangle 9"/>
          <p:cNvSpPr>
            <a:spLocks noGrp="1" noChangeArrowheads="1"/>
          </p:cNvSpPr>
          <p:nvPr>
            <p:ph type="body" idx="1"/>
          </p:nvPr>
        </p:nvSpPr>
        <p:spPr>
          <a:xfrm>
            <a:off x="809625" y="1773238"/>
            <a:ext cx="7958138" cy="4535487"/>
          </a:xfrm>
        </p:spPr>
        <p:txBody>
          <a:bodyPr/>
          <a:lstStyle/>
          <a:p>
            <a:pPr>
              <a:lnSpc>
                <a:spcPct val="145000"/>
              </a:lnSpc>
            </a:pPr>
            <a:r>
              <a:rPr lang="en-US" altLang="zh-CN" sz="2800">
                <a:latin typeface="华文新魏" pitchFamily="2" charset="-122"/>
              </a:rPr>
              <a:t>Fourier</a:t>
            </a:r>
            <a:r>
              <a:rPr lang="zh-CN" altLang="en-US" sz="2800">
                <a:latin typeface="华文新魏" pitchFamily="2" charset="-122"/>
              </a:rPr>
              <a:t>分析的物理含义是：</a:t>
            </a:r>
            <a:r>
              <a:rPr lang="zh-CN" altLang="en-US" sz="2800">
                <a:solidFill>
                  <a:srgbClr val="FC0404"/>
                </a:solidFill>
                <a:latin typeface="华文新魏" pitchFamily="2" charset="-122"/>
              </a:rPr>
              <a:t>可以将一个比较复杂的周期运动看成是许多不同频率的简谐振动的叠加，这样无论周期函数多么复杂，它们都包含着相同的成分</a:t>
            </a:r>
            <a:r>
              <a:rPr lang="zh-CN" altLang="en-US" sz="2800">
                <a:latin typeface="华文新魏" pitchFamily="2" charset="-122"/>
              </a:rPr>
              <a:t>。</a:t>
            </a:r>
          </a:p>
          <a:p>
            <a:pPr>
              <a:lnSpc>
                <a:spcPct val="145000"/>
              </a:lnSpc>
            </a:pPr>
            <a:r>
              <a:rPr lang="zh-CN" altLang="en-US" sz="2800">
                <a:latin typeface="华文新魏" pitchFamily="2" charset="-122"/>
              </a:rPr>
              <a:t>数字通信中的数字信号可表示成周期</a:t>
            </a:r>
            <a:r>
              <a:rPr lang="en-US" altLang="zh-CN" sz="2800">
                <a:latin typeface="华文新魏" pitchFamily="2" charset="-122"/>
              </a:rPr>
              <a:t>T</a:t>
            </a:r>
            <a:r>
              <a:rPr lang="zh-CN" altLang="en-US" sz="2800">
                <a:latin typeface="华文新魏" pitchFamily="2" charset="-122"/>
              </a:rPr>
              <a:t>的函数</a:t>
            </a:r>
            <a:r>
              <a:rPr lang="en-US" altLang="zh-CN" sz="2800">
                <a:latin typeface="华文新魏" pitchFamily="2" charset="-122"/>
              </a:rPr>
              <a:t>g(t)</a:t>
            </a:r>
            <a:r>
              <a:rPr lang="zh-CN" altLang="en-US" sz="2800">
                <a:latin typeface="华文新魏" pitchFamily="2" charset="-122"/>
              </a:rPr>
              <a:t>，根据</a:t>
            </a:r>
            <a:r>
              <a:rPr lang="en-US" altLang="zh-CN" sz="2800">
                <a:latin typeface="华文新魏" pitchFamily="2" charset="-122"/>
              </a:rPr>
              <a:t>Fourier</a:t>
            </a:r>
            <a:r>
              <a:rPr lang="zh-CN" altLang="en-US" sz="2800">
                <a:latin typeface="华文新魏" pitchFamily="2" charset="-122"/>
              </a:rPr>
              <a:t>分析，它的频率很宽（</a:t>
            </a:r>
            <a:r>
              <a:rPr lang="en-US" altLang="zh-CN" sz="2800">
                <a:latin typeface="华文新魏" pitchFamily="2" charset="-122"/>
              </a:rPr>
              <a:t>f</a:t>
            </a:r>
            <a:r>
              <a:rPr lang="zh-CN" altLang="en-US" sz="2800">
                <a:latin typeface="华文新魏" pitchFamily="2" charset="-122"/>
              </a:rPr>
              <a:t>、</a:t>
            </a:r>
            <a:r>
              <a:rPr lang="en-US" altLang="zh-CN" sz="2800">
                <a:latin typeface="华文新魏" pitchFamily="2" charset="-122"/>
              </a:rPr>
              <a:t>2f</a:t>
            </a:r>
            <a:r>
              <a:rPr lang="zh-CN" altLang="en-US" sz="2800">
                <a:latin typeface="华文新魏" pitchFamily="2" charset="-122"/>
              </a:rPr>
              <a:t>、</a:t>
            </a:r>
            <a:r>
              <a:rPr lang="en-US" altLang="zh-CN" sz="2800">
                <a:latin typeface="华文新魏" pitchFamily="2" charset="-122"/>
              </a:rPr>
              <a:t>3f</a:t>
            </a:r>
            <a:r>
              <a:rPr lang="zh-CN" altLang="en-US" sz="2800">
                <a:latin typeface="华文新魏" pitchFamily="2" charset="-122"/>
              </a:rPr>
              <a:t>、</a:t>
            </a:r>
            <a:r>
              <a:rPr lang="en-US" altLang="zh-CN" sz="2800">
                <a:latin typeface="Arial"/>
              </a:rPr>
              <a:t>…</a:t>
            </a:r>
            <a:r>
              <a:rPr lang="zh-CN" altLang="en-US" sz="2800">
                <a:latin typeface="华文新魏" pitchFamily="2" charset="-122"/>
              </a:rPr>
              <a:t>）</a:t>
            </a:r>
          </a:p>
        </p:txBody>
      </p:sp>
      <p:sp>
        <p:nvSpPr>
          <p:cNvPr id="531466"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531467"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4450" name="Rectangle 2"/>
          <p:cNvSpPr>
            <a:spLocks noGrp="1" noChangeArrowheads="1"/>
          </p:cNvSpPr>
          <p:nvPr>
            <p:ph type="title"/>
          </p:nvPr>
        </p:nvSpPr>
        <p:spPr>
          <a:xfrm>
            <a:off x="1403350" y="476250"/>
            <a:ext cx="6048375" cy="1008063"/>
          </a:xfrm>
        </p:spPr>
        <p:txBody>
          <a:bodyPr/>
          <a:lstStyle/>
          <a:p>
            <a:r>
              <a:rPr lang="en-US" altLang="zh-CN" sz="4000">
                <a:latin typeface="华文新魏" pitchFamily="2" charset="-122"/>
                <a:ea typeface="华文新魏" pitchFamily="2" charset="-122"/>
              </a:rPr>
              <a:t>FDM</a:t>
            </a:r>
            <a:r>
              <a:rPr lang="zh-CN" altLang="en-US" sz="4000"/>
              <a:t>在电话网络中的应用</a:t>
            </a:r>
          </a:p>
        </p:txBody>
      </p:sp>
      <p:sp>
        <p:nvSpPr>
          <p:cNvPr id="744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pic>
        <p:nvPicPr>
          <p:cNvPr id="744454" name="Picture 6"/>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1773238"/>
            <a:ext cx="8083550"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445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22" name="Rectangle 2"/>
          <p:cNvSpPr>
            <a:spLocks noGrp="1" noChangeArrowheads="1"/>
          </p:cNvSpPr>
          <p:nvPr>
            <p:ph type="title"/>
          </p:nvPr>
        </p:nvSpPr>
        <p:spPr>
          <a:xfrm>
            <a:off x="1403350" y="476250"/>
            <a:ext cx="6048375" cy="1008063"/>
          </a:xfrm>
        </p:spPr>
        <p:txBody>
          <a:bodyPr/>
          <a:lstStyle/>
          <a:p>
            <a:r>
              <a:rPr lang="zh-CN" altLang="en-US">
                <a:latin typeface="隶书" pitchFamily="49" charset="-122"/>
              </a:rPr>
              <a:t>群</a:t>
            </a:r>
            <a:r>
              <a:rPr lang="en-US" altLang="zh-CN" sz="4000">
                <a:latin typeface="华文新魏" pitchFamily="2" charset="-122"/>
                <a:ea typeface="华文新魏" pitchFamily="2" charset="-122"/>
              </a:rPr>
              <a:t>(group)</a:t>
            </a:r>
            <a:r>
              <a:rPr lang="zh-CN" altLang="en-US">
                <a:latin typeface="隶书" pitchFamily="49" charset="-122"/>
              </a:rPr>
              <a:t>的图示</a:t>
            </a:r>
          </a:p>
        </p:txBody>
      </p:sp>
      <p:sp>
        <p:nvSpPr>
          <p:cNvPr id="7475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pic>
        <p:nvPicPr>
          <p:cNvPr id="747528" name="Picture 8"/>
          <p:cNvPicPr>
            <a:picLocks noChangeAspect="1" noChangeArrowheads="1"/>
          </p:cNvPicPr>
          <p:nvPr/>
        </p:nvPicPr>
        <p:blipFill>
          <a:blip r:embed="rId7">
            <a:clrChange>
              <a:clrFrom>
                <a:srgbClr val="FFFFFF"/>
              </a:clrFrom>
              <a:clrTo>
                <a:srgbClr val="FFFFFF">
                  <a:alpha val="0"/>
                </a:srgbClr>
              </a:clrTo>
            </a:clrChange>
            <a:lum bright="-30000" contrast="18000"/>
            <a:extLst>
              <a:ext uri="{28A0092B-C50C-407E-A947-70E740481C1C}">
                <a14:useLocalDpi xmlns:a14="http://schemas.microsoft.com/office/drawing/2010/main" val="0"/>
              </a:ext>
            </a:extLst>
          </a:blip>
          <a:srcRect/>
          <a:stretch>
            <a:fillRect/>
          </a:stretch>
        </p:blipFill>
        <p:spPr bwMode="auto">
          <a:xfrm>
            <a:off x="2268538" y="1628775"/>
            <a:ext cx="4760912"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29"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474" name="Rectangle 2"/>
          <p:cNvSpPr>
            <a:spLocks noGrp="1" noChangeArrowheads="1"/>
          </p:cNvSpPr>
          <p:nvPr>
            <p:ph type="title"/>
          </p:nvPr>
        </p:nvSpPr>
        <p:spPr>
          <a:xfrm>
            <a:off x="1403350" y="476250"/>
            <a:ext cx="6048375" cy="1008063"/>
          </a:xfrm>
        </p:spPr>
        <p:txBody>
          <a:bodyPr/>
          <a:lstStyle/>
          <a:p>
            <a:r>
              <a:rPr lang="en-US" altLang="zh-CN" sz="4000">
                <a:latin typeface="华文新魏" pitchFamily="2" charset="-122"/>
                <a:ea typeface="华文新魏" pitchFamily="2" charset="-122"/>
              </a:rPr>
              <a:t>TDM</a:t>
            </a:r>
            <a:r>
              <a:rPr lang="zh-CN" altLang="en-US" sz="4000"/>
              <a:t>在电话网络中的应用</a:t>
            </a:r>
          </a:p>
        </p:txBody>
      </p:sp>
      <p:sp>
        <p:nvSpPr>
          <p:cNvPr id="745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45476" name="Rectangle 4"/>
          <p:cNvSpPr>
            <a:spLocks noGrp="1" noChangeArrowheads="1"/>
          </p:cNvSpPr>
          <p:nvPr>
            <p:ph type="body" idx="1"/>
          </p:nvPr>
        </p:nvSpPr>
        <p:spPr>
          <a:xfrm>
            <a:off x="809625" y="1773238"/>
            <a:ext cx="7958138" cy="4679950"/>
          </a:xfrm>
        </p:spPr>
        <p:txBody>
          <a:bodyPr/>
          <a:lstStyle/>
          <a:p>
            <a:pPr>
              <a:lnSpc>
                <a:spcPct val="95000"/>
              </a:lnSpc>
            </a:pPr>
            <a:r>
              <a:rPr lang="zh-CN" altLang="en-US" sz="2400" dirty="0">
                <a:solidFill>
                  <a:srgbClr val="FF0000"/>
                </a:solidFill>
              </a:rPr>
              <a:t>电话网络中的信号</a:t>
            </a:r>
          </a:p>
          <a:p>
            <a:pPr lvl="1">
              <a:lnSpc>
                <a:spcPct val="95000"/>
              </a:lnSpc>
            </a:pPr>
            <a:r>
              <a:rPr lang="zh-CN" altLang="en-US" sz="2400" dirty="0"/>
              <a:t>过去，电话网络中的信号是模拟的</a:t>
            </a:r>
          </a:p>
          <a:p>
            <a:pPr lvl="1">
              <a:lnSpc>
                <a:spcPct val="95000"/>
              </a:lnSpc>
            </a:pPr>
            <a:r>
              <a:rPr lang="zh-CN" altLang="en-US" sz="2400" dirty="0"/>
              <a:t>将来，电话网络中的信号是数字的</a:t>
            </a:r>
          </a:p>
          <a:p>
            <a:pPr lvl="1">
              <a:lnSpc>
                <a:spcPct val="95000"/>
              </a:lnSpc>
            </a:pPr>
            <a:r>
              <a:rPr lang="zh-CN" altLang="en-US" sz="2400" dirty="0"/>
              <a:t>现在，电话网络中的信号是模拟（本地回路）</a:t>
            </a:r>
            <a:r>
              <a:rPr lang="en-US" altLang="zh-CN" sz="2400" dirty="0"/>
              <a:t>+</a:t>
            </a:r>
            <a:r>
              <a:rPr lang="zh-CN" altLang="en-US" sz="2400" dirty="0"/>
              <a:t>数字（干线、交换局）</a:t>
            </a:r>
          </a:p>
          <a:p>
            <a:pPr>
              <a:lnSpc>
                <a:spcPct val="95000"/>
              </a:lnSpc>
            </a:pPr>
            <a:r>
              <a:rPr lang="zh-CN" altLang="en-US" sz="2400" dirty="0">
                <a:solidFill>
                  <a:srgbClr val="FF0000"/>
                </a:solidFill>
              </a:rPr>
              <a:t>信号变换</a:t>
            </a:r>
          </a:p>
          <a:p>
            <a:pPr lvl="1">
              <a:lnSpc>
                <a:spcPct val="95000"/>
              </a:lnSpc>
            </a:pPr>
            <a:r>
              <a:rPr lang="zh-CN" altLang="en-US" sz="2400" dirty="0"/>
              <a:t>本地回路中的模拟信号通过</a:t>
            </a:r>
            <a:r>
              <a:rPr lang="en-US" altLang="zh-CN" sz="2400" dirty="0"/>
              <a:t>PCM</a:t>
            </a:r>
            <a:r>
              <a:rPr lang="zh-CN" altLang="en-US" sz="2400" dirty="0"/>
              <a:t>技术变换成干线中的数字信号</a:t>
            </a:r>
          </a:p>
          <a:p>
            <a:pPr>
              <a:lnSpc>
                <a:spcPct val="95000"/>
              </a:lnSpc>
            </a:pPr>
            <a:r>
              <a:rPr lang="en-US" altLang="zh-CN" sz="2400" dirty="0">
                <a:solidFill>
                  <a:srgbClr val="FF0000"/>
                </a:solidFill>
              </a:rPr>
              <a:t>TDM</a:t>
            </a:r>
            <a:r>
              <a:rPr lang="zh-CN" altLang="en-US" sz="2400" dirty="0">
                <a:solidFill>
                  <a:srgbClr val="FF0000"/>
                </a:solidFill>
              </a:rPr>
              <a:t>在干线中的应用</a:t>
            </a:r>
          </a:p>
          <a:p>
            <a:pPr lvl="1">
              <a:lnSpc>
                <a:spcPct val="95000"/>
              </a:lnSpc>
            </a:pPr>
            <a:r>
              <a:rPr lang="zh-CN" altLang="en-US" sz="2400" dirty="0"/>
              <a:t>一次群（</a:t>
            </a:r>
            <a:r>
              <a:rPr lang="en-US" altLang="zh-CN" sz="2400" dirty="0"/>
              <a:t>T1/E1</a:t>
            </a:r>
            <a:r>
              <a:rPr lang="zh-CN" altLang="en-US" sz="2400" dirty="0"/>
              <a:t>）、二次群（</a:t>
            </a:r>
            <a:r>
              <a:rPr lang="en-US" altLang="zh-CN" sz="2400" dirty="0"/>
              <a:t>T2/E2</a:t>
            </a:r>
            <a:r>
              <a:rPr lang="zh-CN" altLang="en-US" sz="2400" dirty="0"/>
              <a:t>） 、三次群（</a:t>
            </a:r>
            <a:r>
              <a:rPr lang="en-US" altLang="zh-CN" sz="2400" dirty="0"/>
              <a:t>T3/E3</a:t>
            </a:r>
            <a:r>
              <a:rPr lang="zh-CN" altLang="en-US" sz="2400" dirty="0"/>
              <a:t>） 、</a:t>
            </a:r>
            <a:r>
              <a:rPr lang="en-US" altLang="zh-CN" sz="2400" dirty="0"/>
              <a:t>……</a:t>
            </a:r>
          </a:p>
        </p:txBody>
      </p:sp>
      <p:sp>
        <p:nvSpPr>
          <p:cNvPr id="74547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546" name="Rectangle 2"/>
          <p:cNvSpPr>
            <a:spLocks noGrp="1" noChangeArrowheads="1"/>
          </p:cNvSpPr>
          <p:nvPr>
            <p:ph type="title"/>
          </p:nvPr>
        </p:nvSpPr>
        <p:spPr>
          <a:xfrm>
            <a:off x="1403350" y="476250"/>
            <a:ext cx="6048375" cy="1008063"/>
          </a:xfrm>
        </p:spPr>
        <p:txBody>
          <a:bodyPr/>
          <a:lstStyle/>
          <a:p>
            <a:r>
              <a:rPr lang="en-US" altLang="zh-CN" dirty="0">
                <a:latin typeface="华文新魏" pitchFamily="2" charset="-122"/>
                <a:ea typeface="华文新魏" pitchFamily="2" charset="-122"/>
              </a:rPr>
              <a:t>PCM</a:t>
            </a:r>
            <a:endParaRPr lang="zh-CN" altLang="en-US" dirty="0"/>
          </a:p>
        </p:txBody>
      </p:sp>
      <p:sp>
        <p:nvSpPr>
          <p:cNvPr id="748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48549" name="Rectangle 5"/>
          <p:cNvSpPr>
            <a:spLocks noGrp="1" noChangeArrowheads="1"/>
          </p:cNvSpPr>
          <p:nvPr>
            <p:ph type="body" idx="1"/>
          </p:nvPr>
        </p:nvSpPr>
        <p:spPr/>
        <p:txBody>
          <a:bodyPr/>
          <a:lstStyle/>
          <a:p>
            <a:pPr marL="0" indent="0">
              <a:lnSpc>
                <a:spcPct val="125000"/>
              </a:lnSpc>
              <a:buFont typeface="Wingdings" pitchFamily="2" charset="2"/>
              <a:buNone/>
            </a:pPr>
            <a:r>
              <a:rPr lang="en-US" altLang="zh-CN" sz="2800" dirty="0"/>
              <a:t>        </a:t>
            </a:r>
            <a:r>
              <a:rPr lang="en-US" altLang="zh-CN" sz="2800" dirty="0">
                <a:solidFill>
                  <a:srgbClr val="FF0000"/>
                </a:solidFill>
              </a:rPr>
              <a:t>PCM</a:t>
            </a:r>
            <a:r>
              <a:rPr lang="zh-CN" altLang="en-US" sz="2800" dirty="0">
                <a:solidFill>
                  <a:srgbClr val="FF0000"/>
                </a:solidFill>
              </a:rPr>
              <a:t>是现代电话网络的核心</a:t>
            </a:r>
            <a:r>
              <a:rPr lang="zh-CN" altLang="en-US" sz="2800" dirty="0"/>
              <a:t>。对于一个带宽为</a:t>
            </a:r>
            <a:r>
              <a:rPr lang="en-US" altLang="zh-CN" sz="2800" dirty="0">
                <a:solidFill>
                  <a:srgbClr val="0000FF"/>
                </a:solidFill>
              </a:rPr>
              <a:t>4kHz</a:t>
            </a:r>
            <a:r>
              <a:rPr lang="zh-CN" altLang="en-US" sz="2800" dirty="0"/>
              <a:t>的声音信道，根据</a:t>
            </a:r>
            <a:r>
              <a:rPr lang="en-US" altLang="zh-CN" sz="2800" dirty="0"/>
              <a:t>Nyquist</a:t>
            </a:r>
            <a:r>
              <a:rPr lang="zh-CN" altLang="en-US" sz="2800" dirty="0"/>
              <a:t>理论，采样频率应为</a:t>
            </a:r>
            <a:r>
              <a:rPr lang="en-US" altLang="zh-CN" sz="2800" dirty="0">
                <a:solidFill>
                  <a:srgbClr val="0000FF"/>
                </a:solidFill>
              </a:rPr>
              <a:t>8000</a:t>
            </a:r>
            <a:r>
              <a:rPr lang="en-US" altLang="zh-CN" sz="2800" dirty="0"/>
              <a:t>Hz</a:t>
            </a:r>
            <a:r>
              <a:rPr lang="zh-CN" altLang="en-US" sz="2800" dirty="0"/>
              <a:t>，即采样时间为</a:t>
            </a:r>
            <a:r>
              <a:rPr lang="en-US" altLang="zh-CN" sz="2800" dirty="0">
                <a:solidFill>
                  <a:srgbClr val="0000FF"/>
                </a:solidFill>
              </a:rPr>
              <a:t>125us </a:t>
            </a:r>
            <a:r>
              <a:rPr lang="zh-CN" altLang="en-US" sz="2800" dirty="0"/>
              <a:t>（电话网络中几乎所有的时间间隔都是</a:t>
            </a:r>
            <a:r>
              <a:rPr lang="en-US" altLang="zh-CN" sz="2800" dirty="0"/>
              <a:t>125us</a:t>
            </a:r>
            <a:r>
              <a:rPr lang="zh-CN" altLang="en-US" sz="2800" dirty="0"/>
              <a:t>的倍数）；每次采样值可以生成一个</a:t>
            </a:r>
            <a:r>
              <a:rPr lang="en-US" altLang="zh-CN" sz="2800" dirty="0">
                <a:solidFill>
                  <a:srgbClr val="0000FF"/>
                </a:solidFill>
              </a:rPr>
              <a:t>7bit</a:t>
            </a:r>
            <a:r>
              <a:rPr lang="zh-CN" altLang="en-US" sz="2800" dirty="0"/>
              <a:t>（量化级为</a:t>
            </a:r>
            <a:r>
              <a:rPr lang="en-US" altLang="zh-CN" sz="2800" dirty="0"/>
              <a:t>128</a:t>
            </a:r>
            <a:r>
              <a:rPr lang="zh-CN" altLang="en-US" sz="2800" dirty="0"/>
              <a:t>级）或</a:t>
            </a:r>
            <a:r>
              <a:rPr lang="en-US" altLang="zh-CN" sz="2800" dirty="0">
                <a:solidFill>
                  <a:srgbClr val="0000FF"/>
                </a:solidFill>
              </a:rPr>
              <a:t>8bit</a:t>
            </a:r>
            <a:r>
              <a:rPr lang="zh-CN" altLang="en-US" sz="2800" dirty="0"/>
              <a:t>（量化级为</a:t>
            </a:r>
            <a:r>
              <a:rPr lang="en-US" altLang="zh-CN" sz="2800" dirty="0"/>
              <a:t>256</a:t>
            </a:r>
            <a:r>
              <a:rPr lang="zh-CN" altLang="en-US" sz="2800" dirty="0"/>
              <a:t>级）的数值，则一条数字线路应达到</a:t>
            </a:r>
            <a:r>
              <a:rPr lang="en-US" altLang="zh-CN" sz="2800" dirty="0">
                <a:solidFill>
                  <a:srgbClr val="0000FF"/>
                </a:solidFill>
              </a:rPr>
              <a:t>56Kbps</a:t>
            </a:r>
            <a:r>
              <a:rPr lang="zh-CN" altLang="en-US" sz="2800" dirty="0"/>
              <a:t> （</a:t>
            </a:r>
            <a:r>
              <a:rPr lang="en-US" altLang="zh-CN" sz="2800" dirty="0"/>
              <a:t>8000</a:t>
            </a:r>
            <a:r>
              <a:rPr lang="zh-CN" altLang="en-US" sz="2800" dirty="0"/>
              <a:t>次</a:t>
            </a:r>
            <a:r>
              <a:rPr lang="en-US" altLang="zh-CN" sz="2800" dirty="0"/>
              <a:t>×7bit/1</a:t>
            </a:r>
            <a:r>
              <a:rPr lang="zh-CN" altLang="en-US" sz="2800" dirty="0"/>
              <a:t>秒 ）或</a:t>
            </a:r>
            <a:r>
              <a:rPr lang="en-US" altLang="zh-CN" sz="2800" dirty="0">
                <a:solidFill>
                  <a:srgbClr val="0000FF"/>
                </a:solidFill>
              </a:rPr>
              <a:t>64Kbps</a:t>
            </a:r>
            <a:r>
              <a:rPr lang="en-US" altLang="zh-CN" sz="2800" dirty="0"/>
              <a:t> </a:t>
            </a:r>
            <a:r>
              <a:rPr lang="zh-CN" altLang="en-US" sz="2800" dirty="0"/>
              <a:t>（</a:t>
            </a:r>
            <a:r>
              <a:rPr lang="en-US" altLang="zh-CN" sz="2800" dirty="0"/>
              <a:t>8000</a:t>
            </a:r>
            <a:r>
              <a:rPr lang="zh-CN" altLang="en-US" sz="2800" dirty="0"/>
              <a:t>次</a:t>
            </a:r>
            <a:r>
              <a:rPr lang="en-US" altLang="zh-CN" sz="2800" dirty="0"/>
              <a:t>×8bit/1</a:t>
            </a:r>
            <a:r>
              <a:rPr lang="zh-CN" altLang="en-US" sz="2800" dirty="0"/>
              <a:t>秒 ）才能不失真地传输声音。</a:t>
            </a:r>
          </a:p>
        </p:txBody>
      </p:sp>
      <p:sp>
        <p:nvSpPr>
          <p:cNvPr id="74855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570" name="Rectangle 2"/>
          <p:cNvSpPr>
            <a:spLocks noGrp="1" noChangeArrowheads="1"/>
          </p:cNvSpPr>
          <p:nvPr>
            <p:ph type="title"/>
          </p:nvPr>
        </p:nvSpPr>
        <p:spPr>
          <a:xfrm>
            <a:off x="1403350" y="476250"/>
            <a:ext cx="6048375" cy="1008063"/>
          </a:xfrm>
        </p:spPr>
        <p:txBody>
          <a:bodyPr/>
          <a:lstStyle/>
          <a:p>
            <a:r>
              <a:rPr lang="en-US" altLang="zh-CN" dirty="0">
                <a:latin typeface="华文新魏" pitchFamily="2" charset="-122"/>
                <a:ea typeface="华文新魏" pitchFamily="2" charset="-122"/>
              </a:rPr>
              <a:t>T1</a:t>
            </a:r>
            <a:r>
              <a:rPr lang="zh-CN" altLang="en-US" dirty="0">
                <a:latin typeface="隶书" pitchFamily="49" charset="-122"/>
              </a:rPr>
              <a:t>载波</a:t>
            </a:r>
          </a:p>
        </p:txBody>
      </p:sp>
      <p:sp>
        <p:nvSpPr>
          <p:cNvPr id="749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49572" name="Rectangle 4"/>
          <p:cNvSpPr>
            <a:spLocks noGrp="1" noChangeArrowheads="1"/>
          </p:cNvSpPr>
          <p:nvPr>
            <p:ph type="body" idx="1"/>
          </p:nvPr>
        </p:nvSpPr>
        <p:spPr>
          <a:xfrm>
            <a:off x="809625" y="1773238"/>
            <a:ext cx="7958138" cy="503237"/>
          </a:xfrm>
        </p:spPr>
        <p:txBody>
          <a:bodyPr/>
          <a:lstStyle/>
          <a:p>
            <a:pPr marL="0" indent="0" algn="ctr">
              <a:buFont typeface="Wingdings" pitchFamily="2" charset="2"/>
              <a:buNone/>
            </a:pPr>
            <a:r>
              <a:rPr lang="zh-CN" altLang="en-US" sz="2000"/>
              <a:t>利用</a:t>
            </a:r>
            <a:r>
              <a:rPr lang="en-US" altLang="zh-CN" sz="2000">
                <a:solidFill>
                  <a:srgbClr val="FF0000"/>
                </a:solidFill>
              </a:rPr>
              <a:t>PCM</a:t>
            </a:r>
            <a:r>
              <a:rPr lang="zh-CN" altLang="en-US" sz="2000"/>
              <a:t>和</a:t>
            </a:r>
            <a:r>
              <a:rPr lang="en-US" altLang="zh-CN" sz="2000">
                <a:solidFill>
                  <a:srgbClr val="FF0000"/>
                </a:solidFill>
              </a:rPr>
              <a:t>TDM</a:t>
            </a:r>
            <a:r>
              <a:rPr lang="zh-CN" altLang="en-US" sz="2000"/>
              <a:t>技术，使</a:t>
            </a:r>
            <a:r>
              <a:rPr lang="en-US" altLang="zh-CN" sz="2000">
                <a:solidFill>
                  <a:srgbClr val="FF0000"/>
                </a:solidFill>
              </a:rPr>
              <a:t>24</a:t>
            </a:r>
            <a:r>
              <a:rPr lang="zh-CN" altLang="en-US" sz="2000">
                <a:solidFill>
                  <a:srgbClr val="FF0000"/>
                </a:solidFill>
              </a:rPr>
              <a:t>路声音</a:t>
            </a:r>
            <a:r>
              <a:rPr lang="zh-CN" altLang="en-US" sz="2000"/>
              <a:t>采用信号复用一个线路。 </a:t>
            </a:r>
          </a:p>
        </p:txBody>
      </p:sp>
      <p:pic>
        <p:nvPicPr>
          <p:cNvPr id="749573" name="Picture 5"/>
          <p:cNvPicPr>
            <a:picLocks noChangeAspect="1" noChangeArrowheads="1"/>
          </p:cNvPicPr>
          <p:nvPr/>
        </p:nvPicPr>
        <p:blipFill>
          <a:blip r:embed="rId7">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1187450" y="2097088"/>
            <a:ext cx="7129463" cy="433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957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2"/>
          <p:cNvSpPr>
            <a:spLocks noGrp="1" noChangeArrowheads="1"/>
          </p:cNvSpPr>
          <p:nvPr>
            <p:ph type="title"/>
          </p:nvPr>
        </p:nvSpPr>
        <p:spPr>
          <a:xfrm>
            <a:off x="1403350" y="476250"/>
            <a:ext cx="6048375" cy="1008063"/>
          </a:xfrm>
        </p:spPr>
        <p:txBody>
          <a:bodyPr/>
          <a:lstStyle/>
          <a:p>
            <a:r>
              <a:rPr lang="en-US" altLang="zh-CN" dirty="0">
                <a:latin typeface="华文新魏" pitchFamily="2" charset="-122"/>
                <a:ea typeface="华文新魏" pitchFamily="2" charset="-122"/>
              </a:rPr>
              <a:t>T1</a:t>
            </a:r>
            <a:r>
              <a:rPr lang="zh-CN" altLang="en-US" dirty="0">
                <a:latin typeface="隶书" pitchFamily="49" charset="-122"/>
              </a:rPr>
              <a:t>载波</a:t>
            </a:r>
          </a:p>
        </p:txBody>
      </p:sp>
      <p:sp>
        <p:nvSpPr>
          <p:cNvPr id="7505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50596" name="Rectangle 4"/>
          <p:cNvSpPr>
            <a:spLocks noGrp="1" noChangeArrowheads="1"/>
          </p:cNvSpPr>
          <p:nvPr>
            <p:ph type="body" idx="1"/>
          </p:nvPr>
        </p:nvSpPr>
        <p:spPr>
          <a:xfrm>
            <a:off x="809625" y="1773238"/>
            <a:ext cx="7958138" cy="1583754"/>
          </a:xfrm>
        </p:spPr>
        <p:txBody>
          <a:bodyPr/>
          <a:lstStyle/>
          <a:p>
            <a:pPr>
              <a:lnSpc>
                <a:spcPct val="120000"/>
              </a:lnSpc>
            </a:pPr>
            <a:r>
              <a:rPr lang="zh-CN" altLang="en-US" sz="2400" dirty="0">
                <a:solidFill>
                  <a:srgbClr val="FF0000"/>
                </a:solidFill>
              </a:rPr>
              <a:t>模拟传输</a:t>
            </a:r>
            <a:r>
              <a:rPr lang="zh-CN" altLang="en-US" sz="2400" dirty="0"/>
              <a:t>：</a:t>
            </a:r>
            <a:r>
              <a:rPr lang="en-US" altLang="zh-CN" sz="2400" dirty="0"/>
              <a:t>24</a:t>
            </a:r>
            <a:r>
              <a:rPr lang="zh-CN" altLang="en-US" sz="2400" dirty="0"/>
              <a:t>路话音信道，每条</a:t>
            </a:r>
            <a:r>
              <a:rPr lang="en-US" altLang="zh-CN" sz="2400" dirty="0"/>
              <a:t>7bit</a:t>
            </a:r>
            <a:r>
              <a:rPr lang="zh-CN" altLang="en-US" sz="2400" dirty="0"/>
              <a:t>数据</a:t>
            </a:r>
            <a:r>
              <a:rPr lang="en-US" altLang="zh-CN" sz="2400" dirty="0"/>
              <a:t>+1bit</a:t>
            </a:r>
            <a:r>
              <a:rPr lang="zh-CN" altLang="en-US" sz="2400" dirty="0"/>
              <a:t>信令</a:t>
            </a:r>
            <a:endParaRPr lang="en-US" altLang="zh-CN" sz="2400" dirty="0"/>
          </a:p>
          <a:p>
            <a:pPr>
              <a:lnSpc>
                <a:spcPct val="120000"/>
              </a:lnSpc>
            </a:pPr>
            <a:r>
              <a:rPr lang="zh-CN" altLang="en-US" sz="2400" dirty="0">
                <a:solidFill>
                  <a:srgbClr val="FF0000"/>
                </a:solidFill>
              </a:rPr>
              <a:t>数字传输</a:t>
            </a:r>
            <a:r>
              <a:rPr lang="zh-CN" altLang="en-US" sz="2400" dirty="0"/>
              <a:t>：</a:t>
            </a:r>
            <a:r>
              <a:rPr lang="en-US" altLang="zh-CN" sz="2400" dirty="0"/>
              <a:t>23</a:t>
            </a:r>
            <a:r>
              <a:rPr lang="zh-CN" altLang="en-US" sz="2400" dirty="0"/>
              <a:t>条用于数据传输，第</a:t>
            </a:r>
            <a:r>
              <a:rPr lang="en-US" altLang="zh-CN" sz="2400" dirty="0"/>
              <a:t>24</a:t>
            </a:r>
            <a:r>
              <a:rPr lang="zh-CN" altLang="en-US" sz="2400" dirty="0"/>
              <a:t>条信道用于信令</a:t>
            </a:r>
          </a:p>
          <a:p>
            <a:pPr>
              <a:lnSpc>
                <a:spcPct val="120000"/>
              </a:lnSpc>
            </a:pPr>
            <a:r>
              <a:rPr lang="en-US" altLang="zh-CN" sz="2400" dirty="0">
                <a:solidFill>
                  <a:srgbClr val="0000FF"/>
                </a:solidFill>
              </a:rPr>
              <a:t>Bell</a:t>
            </a:r>
            <a:r>
              <a:rPr lang="zh-CN" altLang="en-US" sz="2400" dirty="0">
                <a:solidFill>
                  <a:srgbClr val="0000FF"/>
                </a:solidFill>
              </a:rPr>
              <a:t>系统所用，北美、日本使用</a:t>
            </a:r>
            <a:r>
              <a:rPr lang="en-US" altLang="zh-CN" sz="2400" dirty="0">
                <a:solidFill>
                  <a:srgbClr val="0000FF"/>
                </a:solidFill>
              </a:rPr>
              <a:t>T1</a:t>
            </a:r>
            <a:r>
              <a:rPr lang="zh-CN" altLang="en-US" sz="2400" dirty="0">
                <a:solidFill>
                  <a:srgbClr val="0000FF"/>
                </a:solidFill>
              </a:rPr>
              <a:t>载波</a:t>
            </a:r>
          </a:p>
        </p:txBody>
      </p:sp>
      <p:sp>
        <p:nvSpPr>
          <p:cNvPr id="75059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pic>
        <p:nvPicPr>
          <p:cNvPr id="6"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87624" y="3212976"/>
            <a:ext cx="7056437" cy="326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random/>
    <p:sndAc>
      <p:stSnd>
        <p:snd r:embed="rId2" name="camera.wav"/>
      </p:stSnd>
    </p:sndAc>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8" name="Rectangle 2"/>
          <p:cNvSpPr>
            <a:spLocks noGrp="1" noChangeArrowheads="1"/>
          </p:cNvSpPr>
          <p:nvPr>
            <p:ph type="title"/>
          </p:nvPr>
        </p:nvSpPr>
        <p:spPr/>
        <p:txBody>
          <a:bodyPr/>
          <a:lstStyle/>
          <a:p>
            <a:r>
              <a:rPr lang="zh-CN" altLang="en-US" dirty="0">
                <a:latin typeface="隶书" pitchFamily="49" charset="-122"/>
              </a:rPr>
              <a:t>高次群</a:t>
            </a:r>
          </a:p>
        </p:txBody>
      </p:sp>
      <p:sp>
        <p:nvSpPr>
          <p:cNvPr id="7516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graphicFrame>
        <p:nvGraphicFramePr>
          <p:cNvPr id="751656" name="Group 40"/>
          <p:cNvGraphicFramePr>
            <a:graphicFrameLocks noGrp="1"/>
          </p:cNvGraphicFramePr>
          <p:nvPr>
            <p:ph idx="1"/>
            <p:extLst>
              <p:ext uri="{D42A27DB-BD31-4B8C-83A1-F6EECF244321}">
                <p14:modId xmlns:p14="http://schemas.microsoft.com/office/powerpoint/2010/main" val="762746406"/>
              </p:ext>
            </p:extLst>
          </p:nvPr>
        </p:nvGraphicFramePr>
        <p:xfrm>
          <a:off x="809625" y="1773238"/>
          <a:ext cx="7958138" cy="2197608"/>
        </p:xfrm>
        <a:graphic>
          <a:graphicData uri="http://schemas.openxmlformats.org/drawingml/2006/table">
            <a:tbl>
              <a:tblPr/>
              <a:tblGrid>
                <a:gridCol w="1989138">
                  <a:extLst>
                    <a:ext uri="{9D8B030D-6E8A-4147-A177-3AD203B41FA5}">
                      <a16:colId xmlns:a16="http://schemas.microsoft.com/office/drawing/2014/main" val="20000"/>
                    </a:ext>
                  </a:extLst>
                </a:gridCol>
                <a:gridCol w="1990725">
                  <a:extLst>
                    <a:ext uri="{9D8B030D-6E8A-4147-A177-3AD203B41FA5}">
                      <a16:colId xmlns:a16="http://schemas.microsoft.com/office/drawing/2014/main" val="20001"/>
                    </a:ext>
                  </a:extLst>
                </a:gridCol>
                <a:gridCol w="1987550">
                  <a:extLst>
                    <a:ext uri="{9D8B030D-6E8A-4147-A177-3AD203B41FA5}">
                      <a16:colId xmlns:a16="http://schemas.microsoft.com/office/drawing/2014/main" val="20002"/>
                    </a:ext>
                  </a:extLst>
                </a:gridCol>
                <a:gridCol w="1990725">
                  <a:extLst>
                    <a:ext uri="{9D8B030D-6E8A-4147-A177-3AD203B41FA5}">
                      <a16:colId xmlns:a16="http://schemas.microsoft.com/office/drawing/2014/main" val="20003"/>
                    </a:ext>
                  </a:extLst>
                </a:gridCol>
              </a:tblGrid>
              <a:tr h="44767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chemeClr val="tx1"/>
                          </a:solidFill>
                          <a:effectLst/>
                          <a:latin typeface="华文新魏" panose="02010800040101010101" pitchFamily="2" charset="-122"/>
                          <a:ea typeface="华文新魏" panose="02010800040101010101" pitchFamily="2" charset="-122"/>
                        </a:rPr>
                        <a:t>Service</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Line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Rate </a:t>
                      </a:r>
                      <a:br>
                        <a:rPr kumimoji="1" lang="en-US" altLang="zh-CN" sz="2000" b="1"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br>
                      <a:r>
                        <a:rPr kumimoji="1" lang="en-US" altLang="zh-CN" sz="2000" b="1"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(Mbps)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Voice Channels</a:t>
                      </a: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35877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DS-1</a:t>
                      </a:r>
                      <a:endParaRPr kumimoji="1" lang="en-US"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T1</a:t>
                      </a:r>
                      <a:r>
                        <a:rPr kumimoji="1" lang="zh-CN" altLang="en-US" sz="2000" b="1" i="0" u="none" strike="noStrike" cap="none" normalizeH="0" baseline="0" dirty="0">
                          <a:ln>
                            <a:noFill/>
                          </a:ln>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（顾客）</a:t>
                      </a:r>
                      <a:endParaRPr kumimoji="1" lang="en-US" altLang="zh-CN" sz="2000" b="1" i="0" u="none" strike="noStrike" cap="none" normalizeH="0" baseline="0" dirty="0">
                        <a:ln>
                          <a:noFill/>
                        </a:ln>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1.544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24</a:t>
                      </a:r>
                      <a:endPar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767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DS-2</a:t>
                      </a:r>
                      <a:endParaRPr kumimoji="1" lang="en-US"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T2</a:t>
                      </a:r>
                      <a:r>
                        <a:rPr kumimoji="1" lang="zh-CN" altLang="en-US" sz="2000" b="1" i="0" u="none" strike="noStrike" cap="none" normalizeH="0" baseline="0" dirty="0">
                          <a:ln>
                            <a:noFill/>
                          </a:ln>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（内部）</a:t>
                      </a:r>
                      <a:endParaRPr kumimoji="1" lang="en-US" altLang="zh-CN" sz="2000" b="1" i="0" u="none" strike="noStrike" cap="none" normalizeH="0" baseline="0" dirty="0">
                        <a:ln>
                          <a:noFill/>
                        </a:ln>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zh-CN" altLang="en-US"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6.312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96</a:t>
                      </a:r>
                      <a:endPar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444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DS-3</a:t>
                      </a:r>
                      <a:endParaRPr kumimoji="1" lang="en-US"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T3</a:t>
                      </a:r>
                      <a:r>
                        <a:rPr kumimoji="1" lang="zh-CN" altLang="en-US" sz="2000" b="1" i="0" u="none" strike="noStrike" kern="1200" cap="none" normalizeH="0" baseline="0" dirty="0">
                          <a:ln>
                            <a:noFill/>
                          </a:ln>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（顾客）</a:t>
                      </a:r>
                      <a:endParaRPr kumimoji="1" lang="en-US" altLang="zh-CN" sz="2000" b="1" i="0" u="none" strike="noStrike" kern="1200" cap="none" normalizeH="0" baseline="0" dirty="0">
                        <a:ln>
                          <a:noFill/>
                        </a:ln>
                        <a:solidFill>
                          <a:srgbClr val="FF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zh-CN" altLang="en-US"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44.736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 672</a:t>
                      </a:r>
                      <a:endParaRPr kumimoji="1" lang="en-US" altLang="zh-CN" sz="2000" b="1"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444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DS-4</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T4</a:t>
                      </a:r>
                      <a:r>
                        <a:rPr kumimoji="1" lang="zh-CN" altLang="en-US" sz="2000" b="1" i="0" u="none" strike="noStrike" cap="none" normalizeH="0" baseline="0" dirty="0">
                          <a:ln>
                            <a:noFill/>
                          </a:ln>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（内部）</a:t>
                      </a:r>
                      <a:endParaRPr kumimoji="1" lang="en-US" altLang="zh-CN" sz="2000" b="1" i="0" u="none" strike="noStrike" cap="none" normalizeH="0" baseline="0" dirty="0">
                        <a:ln>
                          <a:noFill/>
                        </a:ln>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274.176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4032</a:t>
                      </a:r>
                      <a:endParaRPr kumimoji="1" lang="en-US" altLang="zh-CN" sz="2000" b="1"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pic>
        <p:nvPicPr>
          <p:cNvPr id="751657" name="Picture 41" descr="2-35"/>
          <p:cNvPicPr>
            <a:picLocks noChangeAspect="1" noChangeArrowheads="1"/>
          </p:cNvPicPr>
          <p:nvPr/>
        </p:nvPicPr>
        <p:blipFill>
          <a:blip r:embed="rId7">
            <a:clrChange>
              <a:clrFrom>
                <a:srgbClr val="FFFFFF"/>
              </a:clrFrom>
              <a:clrTo>
                <a:srgbClr val="FFFFFF">
                  <a:alpha val="0"/>
                </a:srgbClr>
              </a:clrTo>
            </a:clrChange>
            <a:lum bright="-78000"/>
            <a:extLst>
              <a:ext uri="{28A0092B-C50C-407E-A947-70E740481C1C}">
                <a14:useLocalDpi xmlns:a14="http://schemas.microsoft.com/office/drawing/2010/main" val="0"/>
              </a:ext>
            </a:extLst>
          </a:blip>
          <a:srcRect/>
          <a:stretch>
            <a:fillRect/>
          </a:stretch>
        </p:blipFill>
        <p:spPr bwMode="auto">
          <a:xfrm>
            <a:off x="827088" y="4076700"/>
            <a:ext cx="7921625" cy="2339975"/>
          </a:xfrm>
          <a:prstGeom prst="rect">
            <a:avLst/>
          </a:prstGeom>
          <a:noFill/>
          <a:extLst>
            <a:ext uri="{909E8E84-426E-40DD-AFC4-6F175D3DCCD1}">
              <a14:hiddenFill xmlns:a14="http://schemas.microsoft.com/office/drawing/2010/main">
                <a:solidFill>
                  <a:srgbClr val="FFFFFF"/>
                </a:solidFill>
              </a14:hiddenFill>
            </a:ext>
          </a:extLst>
        </p:spPr>
      </p:pic>
      <p:sp>
        <p:nvSpPr>
          <p:cNvPr id="751658" name="Text Box 4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title"/>
          </p:nvPr>
        </p:nvSpPr>
        <p:spPr>
          <a:xfrm>
            <a:off x="1403350" y="476250"/>
            <a:ext cx="6048375" cy="1008063"/>
          </a:xfrm>
        </p:spPr>
        <p:txBody>
          <a:bodyPr/>
          <a:lstStyle/>
          <a:p>
            <a:r>
              <a:rPr lang="en-US" altLang="zh-CN" dirty="0">
                <a:latin typeface="华文新魏" pitchFamily="2" charset="-122"/>
                <a:ea typeface="华文新魏" pitchFamily="2" charset="-122"/>
              </a:rPr>
              <a:t>E1</a:t>
            </a:r>
            <a:r>
              <a:rPr lang="zh-CN" altLang="en-US" dirty="0">
                <a:latin typeface="隶书" pitchFamily="49" charset="-122"/>
              </a:rPr>
              <a:t>载波</a:t>
            </a:r>
          </a:p>
        </p:txBody>
      </p:sp>
      <p:sp>
        <p:nvSpPr>
          <p:cNvPr id="7546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54692" name="Rectangle 4"/>
          <p:cNvSpPr>
            <a:spLocks noGrp="1" noChangeArrowheads="1"/>
          </p:cNvSpPr>
          <p:nvPr>
            <p:ph type="body" idx="1"/>
          </p:nvPr>
        </p:nvSpPr>
        <p:spPr>
          <a:xfrm>
            <a:off x="809625" y="1773238"/>
            <a:ext cx="7958138" cy="503237"/>
          </a:xfrm>
        </p:spPr>
        <p:txBody>
          <a:bodyPr/>
          <a:lstStyle/>
          <a:p>
            <a:pPr marL="0" indent="0" algn="ctr">
              <a:buFont typeface="Wingdings" pitchFamily="2" charset="2"/>
              <a:buNone/>
            </a:pPr>
            <a:r>
              <a:rPr lang="zh-CN" altLang="en-US" sz="2400">
                <a:solidFill>
                  <a:schemeClr val="tx1"/>
                </a:solidFill>
              </a:rPr>
              <a:t>利用</a:t>
            </a:r>
            <a:r>
              <a:rPr lang="en-US" altLang="zh-CN" sz="2400">
                <a:solidFill>
                  <a:srgbClr val="FF0000"/>
                </a:solidFill>
              </a:rPr>
              <a:t>PCM</a:t>
            </a:r>
            <a:r>
              <a:rPr lang="zh-CN" altLang="en-US" sz="2400">
                <a:solidFill>
                  <a:schemeClr val="tx1"/>
                </a:solidFill>
              </a:rPr>
              <a:t>和</a:t>
            </a:r>
            <a:r>
              <a:rPr lang="en-US" altLang="zh-CN" sz="2400">
                <a:solidFill>
                  <a:srgbClr val="FF0000"/>
                </a:solidFill>
              </a:rPr>
              <a:t>TDM</a:t>
            </a:r>
            <a:r>
              <a:rPr lang="zh-CN" altLang="en-US" sz="2400">
                <a:solidFill>
                  <a:schemeClr val="tx1"/>
                </a:solidFill>
              </a:rPr>
              <a:t>技术，使</a:t>
            </a:r>
            <a:r>
              <a:rPr lang="en-US" altLang="zh-CN" sz="2400">
                <a:solidFill>
                  <a:srgbClr val="FF0000"/>
                </a:solidFill>
              </a:rPr>
              <a:t>30</a:t>
            </a:r>
            <a:r>
              <a:rPr lang="zh-CN" altLang="en-US" sz="2400">
                <a:solidFill>
                  <a:srgbClr val="FF0000"/>
                </a:solidFill>
              </a:rPr>
              <a:t>路声音</a:t>
            </a:r>
            <a:r>
              <a:rPr lang="zh-CN" altLang="en-US" sz="2400">
                <a:solidFill>
                  <a:schemeClr val="tx1"/>
                </a:solidFill>
              </a:rPr>
              <a:t>采用信号复用一个线路。 </a:t>
            </a:r>
          </a:p>
        </p:txBody>
      </p:sp>
      <p:sp>
        <p:nvSpPr>
          <p:cNvPr id="754695" name="Rectangle 7"/>
          <p:cNvSpPr>
            <a:spLocks noChangeArrowheads="1"/>
          </p:cNvSpPr>
          <p:nvPr/>
        </p:nvSpPr>
        <p:spPr bwMode="auto">
          <a:xfrm>
            <a:off x="1454150" y="2852738"/>
            <a:ext cx="558800" cy="901700"/>
          </a:xfrm>
          <a:prstGeom prst="rect">
            <a:avLst/>
          </a:prstGeom>
          <a:gradFill rotWithShape="0">
            <a:gsLst>
              <a:gs pos="0">
                <a:schemeClr val="accent1">
                  <a:gamma/>
                  <a:tint val="30196"/>
                  <a:invGamma/>
                </a:schemeClr>
              </a:gs>
              <a:gs pos="100000">
                <a:schemeClr val="accent1"/>
              </a:gs>
            </a:gsLst>
            <a:path path="shape">
              <a:fillToRect l="50000" t="50000" r="50000" b="50000"/>
            </a:path>
          </a:gra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en-US" altLang="zh-CN" b="1">
                <a:latin typeface="+mn-lt"/>
                <a:ea typeface="+mn-ea"/>
              </a:rPr>
              <a:t>0</a:t>
            </a:r>
          </a:p>
          <a:p>
            <a:pPr algn="ctr" eaLnBrk="0" hangingPunct="0">
              <a:buClrTx/>
              <a:buFontTx/>
              <a:buNone/>
            </a:pPr>
            <a:r>
              <a:rPr lang="en-US" altLang="zh-CN" sz="1600" b="1">
                <a:latin typeface="+mn-lt"/>
                <a:ea typeface="+mn-ea"/>
              </a:rPr>
              <a:t>8bit</a:t>
            </a:r>
          </a:p>
        </p:txBody>
      </p:sp>
      <p:sp>
        <p:nvSpPr>
          <p:cNvPr id="754696" name="Rectangle 8"/>
          <p:cNvSpPr>
            <a:spLocks noChangeArrowheads="1"/>
          </p:cNvSpPr>
          <p:nvPr/>
        </p:nvSpPr>
        <p:spPr bwMode="auto">
          <a:xfrm>
            <a:off x="2019300" y="2844800"/>
            <a:ext cx="555625" cy="911225"/>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en-US" altLang="zh-CN" b="1">
                <a:latin typeface="+mn-lt"/>
                <a:ea typeface="+mn-ea"/>
              </a:rPr>
              <a:t>1</a:t>
            </a:r>
          </a:p>
          <a:p>
            <a:pPr algn="ctr" eaLnBrk="0" hangingPunct="0">
              <a:buClrTx/>
              <a:buFontTx/>
              <a:buNone/>
            </a:pPr>
            <a:r>
              <a:rPr lang="en-US" altLang="zh-CN" sz="1800" b="1">
                <a:latin typeface="+mn-lt"/>
                <a:ea typeface="+mn-ea"/>
              </a:rPr>
              <a:t>8bit</a:t>
            </a:r>
          </a:p>
        </p:txBody>
      </p:sp>
      <p:sp>
        <p:nvSpPr>
          <p:cNvPr id="754697" name="Rectangle 9"/>
          <p:cNvSpPr>
            <a:spLocks noChangeArrowheads="1"/>
          </p:cNvSpPr>
          <p:nvPr/>
        </p:nvSpPr>
        <p:spPr bwMode="auto">
          <a:xfrm>
            <a:off x="2552700" y="2852738"/>
            <a:ext cx="558800" cy="9017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en-US" altLang="zh-CN" b="1">
                <a:latin typeface="+mn-lt"/>
                <a:ea typeface="+mn-ea"/>
              </a:rPr>
              <a:t>2</a:t>
            </a:r>
          </a:p>
          <a:p>
            <a:pPr algn="ctr" eaLnBrk="0" hangingPunct="0">
              <a:buClrTx/>
              <a:buFontTx/>
              <a:buNone/>
            </a:pPr>
            <a:r>
              <a:rPr lang="en-US" altLang="zh-CN" sz="1800" b="1">
                <a:latin typeface="+mn-lt"/>
                <a:ea typeface="+mn-ea"/>
              </a:rPr>
              <a:t>8bit</a:t>
            </a:r>
          </a:p>
        </p:txBody>
      </p:sp>
      <p:sp>
        <p:nvSpPr>
          <p:cNvPr id="754698" name="Rectangle 10"/>
          <p:cNvSpPr>
            <a:spLocks noChangeArrowheads="1"/>
          </p:cNvSpPr>
          <p:nvPr/>
        </p:nvSpPr>
        <p:spPr bwMode="auto">
          <a:xfrm>
            <a:off x="3114675" y="2852738"/>
            <a:ext cx="1863725" cy="9017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sz="2800">
                <a:latin typeface="+mn-lt"/>
                <a:ea typeface="+mn-ea"/>
              </a:rPr>
              <a:t>……</a:t>
            </a:r>
          </a:p>
        </p:txBody>
      </p:sp>
      <p:sp>
        <p:nvSpPr>
          <p:cNvPr id="754699" name="Rectangle 11"/>
          <p:cNvSpPr>
            <a:spLocks noChangeArrowheads="1"/>
          </p:cNvSpPr>
          <p:nvPr/>
        </p:nvSpPr>
        <p:spPr bwMode="auto">
          <a:xfrm>
            <a:off x="4991100" y="2852738"/>
            <a:ext cx="555625" cy="901700"/>
          </a:xfrm>
          <a:prstGeom prst="rect">
            <a:avLst/>
          </a:prstGeom>
          <a:gradFill rotWithShape="0">
            <a:gsLst>
              <a:gs pos="0">
                <a:schemeClr val="hlink"/>
              </a:gs>
              <a:gs pos="100000">
                <a:schemeClr val="hlink">
                  <a:gamma/>
                  <a:tint val="40000"/>
                  <a:invGamma/>
                </a:schemeClr>
              </a:gs>
            </a:gsLst>
            <a:path path="shape">
              <a:fillToRect l="50000" t="50000" r="50000" b="50000"/>
            </a:path>
          </a:gradFill>
          <a:ln w="12700">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en-US" altLang="zh-CN" b="1">
                <a:latin typeface="+mn-lt"/>
                <a:ea typeface="+mn-ea"/>
              </a:rPr>
              <a:t>16</a:t>
            </a:r>
          </a:p>
          <a:p>
            <a:pPr algn="ctr" eaLnBrk="0" hangingPunct="0">
              <a:buClrTx/>
              <a:buFontTx/>
              <a:buNone/>
            </a:pPr>
            <a:r>
              <a:rPr lang="en-US" altLang="zh-CN" sz="1800" b="1">
                <a:latin typeface="+mn-lt"/>
                <a:ea typeface="+mn-ea"/>
              </a:rPr>
              <a:t>8bit</a:t>
            </a:r>
          </a:p>
        </p:txBody>
      </p:sp>
      <p:sp>
        <p:nvSpPr>
          <p:cNvPr id="754700" name="Rectangle 12"/>
          <p:cNvSpPr>
            <a:spLocks noChangeArrowheads="1"/>
          </p:cNvSpPr>
          <p:nvPr/>
        </p:nvSpPr>
        <p:spPr bwMode="auto">
          <a:xfrm>
            <a:off x="5559425" y="2852738"/>
            <a:ext cx="2270125" cy="901700"/>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sz="2800">
                <a:latin typeface="+mn-lt"/>
                <a:ea typeface="+mn-ea"/>
              </a:rPr>
              <a:t>……</a:t>
            </a:r>
          </a:p>
        </p:txBody>
      </p:sp>
      <p:sp>
        <p:nvSpPr>
          <p:cNvPr id="754701" name="Rectangle 13"/>
          <p:cNvSpPr>
            <a:spLocks noChangeArrowheads="1"/>
          </p:cNvSpPr>
          <p:nvPr/>
        </p:nvSpPr>
        <p:spPr bwMode="auto">
          <a:xfrm>
            <a:off x="7831138" y="2852738"/>
            <a:ext cx="558800" cy="903287"/>
          </a:xfrm>
          <a:prstGeom prst="rect">
            <a:avLst/>
          </a:prstGeom>
          <a:solidFill>
            <a:schemeClr val="bg1"/>
          </a:solidFill>
          <a:ln w="12699">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lIns="92075" tIns="46038" rIns="92075" bIns="46038" anchor="ct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en-US" altLang="zh-CN" b="1">
                <a:latin typeface="+mn-lt"/>
                <a:ea typeface="+mn-ea"/>
              </a:rPr>
              <a:t>31</a:t>
            </a:r>
          </a:p>
          <a:p>
            <a:pPr algn="ctr" eaLnBrk="0" hangingPunct="0">
              <a:buClrTx/>
              <a:buFontTx/>
              <a:buNone/>
            </a:pPr>
            <a:r>
              <a:rPr lang="en-US" altLang="zh-CN" sz="1800" b="1">
                <a:latin typeface="+mn-lt"/>
                <a:ea typeface="+mn-ea"/>
              </a:rPr>
              <a:t>8bit</a:t>
            </a:r>
          </a:p>
        </p:txBody>
      </p:sp>
      <p:grpSp>
        <p:nvGrpSpPr>
          <p:cNvPr id="754703" name="Group 15"/>
          <p:cNvGrpSpPr>
            <a:grpSpLocks/>
          </p:cNvGrpSpPr>
          <p:nvPr/>
        </p:nvGrpSpPr>
        <p:grpSpPr bwMode="auto">
          <a:xfrm>
            <a:off x="1476375" y="2349500"/>
            <a:ext cx="1655763" cy="457200"/>
            <a:chOff x="720" y="1440"/>
            <a:chExt cx="672" cy="288"/>
          </a:xfrm>
        </p:grpSpPr>
        <p:sp>
          <p:nvSpPr>
            <p:cNvPr id="754704" name="Line 16"/>
            <p:cNvSpPr>
              <a:spLocks noChangeShapeType="1"/>
            </p:cNvSpPr>
            <p:nvPr/>
          </p:nvSpPr>
          <p:spPr bwMode="auto">
            <a:xfrm>
              <a:off x="720" y="1440"/>
              <a:ext cx="0" cy="288"/>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754705" name="Line 17"/>
            <p:cNvSpPr>
              <a:spLocks noChangeShapeType="1"/>
            </p:cNvSpPr>
            <p:nvPr/>
          </p:nvSpPr>
          <p:spPr bwMode="auto">
            <a:xfrm>
              <a:off x="720" y="1584"/>
              <a:ext cx="672"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754706" name="Group 18"/>
          <p:cNvGrpSpPr>
            <a:grpSpLocks/>
          </p:cNvGrpSpPr>
          <p:nvPr/>
        </p:nvGrpSpPr>
        <p:grpSpPr bwMode="auto">
          <a:xfrm>
            <a:off x="6588125" y="2349500"/>
            <a:ext cx="1768475" cy="457200"/>
            <a:chOff x="4464" y="1440"/>
            <a:chExt cx="672" cy="288"/>
          </a:xfrm>
        </p:grpSpPr>
        <p:sp>
          <p:nvSpPr>
            <p:cNvPr id="754707" name="Line 19"/>
            <p:cNvSpPr>
              <a:spLocks noChangeShapeType="1"/>
            </p:cNvSpPr>
            <p:nvPr/>
          </p:nvSpPr>
          <p:spPr bwMode="auto">
            <a:xfrm>
              <a:off x="5136" y="1440"/>
              <a:ext cx="0" cy="288"/>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754708" name="Line 20"/>
            <p:cNvSpPr>
              <a:spLocks noChangeShapeType="1"/>
            </p:cNvSpPr>
            <p:nvPr/>
          </p:nvSpPr>
          <p:spPr bwMode="auto">
            <a:xfrm flipH="1">
              <a:off x="4464" y="1584"/>
              <a:ext cx="672"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754709" name="Rectangle 21"/>
          <p:cNvSpPr>
            <a:spLocks noChangeArrowheads="1"/>
          </p:cNvSpPr>
          <p:nvPr/>
        </p:nvSpPr>
        <p:spPr bwMode="auto">
          <a:xfrm>
            <a:off x="1258888" y="4221163"/>
            <a:ext cx="1109278"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帧同步</a:t>
            </a:r>
          </a:p>
        </p:txBody>
      </p:sp>
      <p:sp>
        <p:nvSpPr>
          <p:cNvPr id="754710" name="Rectangle 22"/>
          <p:cNvSpPr>
            <a:spLocks noChangeArrowheads="1"/>
          </p:cNvSpPr>
          <p:nvPr/>
        </p:nvSpPr>
        <p:spPr bwMode="auto">
          <a:xfrm>
            <a:off x="4756150" y="4224338"/>
            <a:ext cx="801501"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信令</a:t>
            </a:r>
          </a:p>
        </p:txBody>
      </p:sp>
      <p:sp>
        <p:nvSpPr>
          <p:cNvPr id="754712" name="Line 24"/>
          <p:cNvSpPr>
            <a:spLocks noChangeShapeType="1"/>
          </p:cNvSpPr>
          <p:nvPr/>
        </p:nvSpPr>
        <p:spPr bwMode="auto">
          <a:xfrm flipH="1">
            <a:off x="5148263" y="3789363"/>
            <a:ext cx="76200" cy="457200"/>
          </a:xfrm>
          <a:prstGeom prst="line">
            <a:avLst/>
          </a:prstGeom>
          <a:noFill/>
          <a:ln w="12700">
            <a:solidFill>
              <a:schemeClr val="hlink"/>
            </a:solidFill>
            <a:round/>
            <a:headEnd type="stealth"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754713" name="Rectangle 25"/>
          <p:cNvSpPr>
            <a:spLocks noChangeArrowheads="1"/>
          </p:cNvSpPr>
          <p:nvPr/>
        </p:nvSpPr>
        <p:spPr bwMode="auto">
          <a:xfrm>
            <a:off x="2555875" y="4797425"/>
            <a:ext cx="4895850" cy="38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lnSpc>
                <a:spcPct val="80000"/>
              </a:lnSpc>
              <a:buClrTx/>
              <a:buFontTx/>
              <a:buNone/>
            </a:pPr>
            <a:r>
              <a:rPr lang="en-US" altLang="zh-CN" b="1">
                <a:latin typeface="+mn-lt"/>
                <a:ea typeface="+mn-ea"/>
              </a:rPr>
              <a:t>30 </a:t>
            </a:r>
            <a:r>
              <a:rPr lang="zh-CN" altLang="en-US" b="1">
                <a:latin typeface="+mn-lt"/>
                <a:ea typeface="+mn-ea"/>
              </a:rPr>
              <a:t>路话音数据信道 </a:t>
            </a:r>
            <a:r>
              <a:rPr lang="en-US" altLang="zh-CN" b="1">
                <a:latin typeface="+mn-lt"/>
                <a:ea typeface="+mn-ea"/>
              </a:rPr>
              <a:t>+ 2 </a:t>
            </a:r>
            <a:r>
              <a:rPr lang="zh-CN" altLang="en-US" b="1">
                <a:latin typeface="+mn-lt"/>
                <a:ea typeface="+mn-ea"/>
              </a:rPr>
              <a:t>路控制信道</a:t>
            </a:r>
          </a:p>
        </p:txBody>
      </p:sp>
      <p:sp>
        <p:nvSpPr>
          <p:cNvPr id="754714" name="Line 26"/>
          <p:cNvSpPr>
            <a:spLocks noChangeShapeType="1"/>
          </p:cNvSpPr>
          <p:nvPr/>
        </p:nvSpPr>
        <p:spPr bwMode="auto">
          <a:xfrm>
            <a:off x="1695450" y="3789363"/>
            <a:ext cx="139700" cy="503237"/>
          </a:xfrm>
          <a:prstGeom prst="line">
            <a:avLst/>
          </a:prstGeom>
          <a:noFill/>
          <a:ln w="12700">
            <a:solidFill>
              <a:schemeClr val="hlink"/>
            </a:solidFill>
            <a:round/>
            <a:headEnd type="stealth"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754715" name="Rectangle 27"/>
          <p:cNvSpPr>
            <a:spLocks noChangeArrowheads="1"/>
          </p:cNvSpPr>
          <p:nvPr/>
        </p:nvSpPr>
        <p:spPr bwMode="auto">
          <a:xfrm>
            <a:off x="3132138" y="2349500"/>
            <a:ext cx="3486532"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b="1">
                <a:latin typeface="+mn-lt"/>
                <a:ea typeface="+mn-ea"/>
              </a:rPr>
              <a:t>E1</a:t>
            </a:r>
            <a:r>
              <a:rPr lang="zh-CN" altLang="en-US" b="1">
                <a:latin typeface="+mn-lt"/>
                <a:ea typeface="+mn-ea"/>
              </a:rPr>
              <a:t>帧</a:t>
            </a:r>
            <a:r>
              <a:rPr lang="en-US" altLang="zh-CN" b="1">
                <a:latin typeface="+mn-lt"/>
                <a:ea typeface="+mn-ea"/>
              </a:rPr>
              <a:t>=32</a:t>
            </a:r>
            <a:r>
              <a:rPr kumimoji="0" lang="en-US" altLang="zh-CN" b="1">
                <a:latin typeface="+mn-lt"/>
                <a:ea typeface="+mn-ea"/>
              </a:rPr>
              <a:t>×8bit</a:t>
            </a:r>
            <a:r>
              <a:rPr lang="en-US" altLang="zh-CN" b="1">
                <a:latin typeface="+mn-lt"/>
                <a:ea typeface="+mn-ea"/>
              </a:rPr>
              <a:t> = 256bit</a:t>
            </a:r>
          </a:p>
        </p:txBody>
      </p:sp>
      <p:sp>
        <p:nvSpPr>
          <p:cNvPr id="754716" name="Rectangle 28"/>
          <p:cNvSpPr>
            <a:spLocks noChangeArrowheads="1"/>
          </p:cNvSpPr>
          <p:nvPr/>
        </p:nvSpPr>
        <p:spPr bwMode="auto">
          <a:xfrm>
            <a:off x="1547813" y="5300663"/>
            <a:ext cx="6981078"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b="1">
                <a:latin typeface="+mn-lt"/>
                <a:ea typeface="+mn-ea"/>
              </a:rPr>
              <a:t>E1</a:t>
            </a:r>
            <a:r>
              <a:rPr lang="zh-CN" altLang="en-US" b="1">
                <a:latin typeface="+mn-lt"/>
                <a:ea typeface="+mn-ea"/>
              </a:rPr>
              <a:t>：</a:t>
            </a:r>
            <a:r>
              <a:rPr lang="en-US" altLang="zh-CN" b="1">
                <a:latin typeface="+mn-lt"/>
                <a:ea typeface="+mn-ea"/>
              </a:rPr>
              <a:t>8000frame/s=</a:t>
            </a:r>
            <a:r>
              <a:rPr kumimoji="0" lang="en-US" altLang="zh-CN" b="1">
                <a:latin typeface="+mn-lt"/>
                <a:ea typeface="+mn-ea"/>
              </a:rPr>
              <a:t>8000×</a:t>
            </a:r>
            <a:r>
              <a:rPr lang="en-US" altLang="zh-CN" b="1">
                <a:latin typeface="+mn-lt"/>
                <a:ea typeface="+mn-ea"/>
              </a:rPr>
              <a:t>256bit</a:t>
            </a:r>
            <a:r>
              <a:rPr kumimoji="0" lang="en-US" altLang="zh-CN" b="1">
                <a:latin typeface="+mn-lt"/>
                <a:ea typeface="+mn-ea"/>
              </a:rPr>
              <a:t>/s</a:t>
            </a:r>
            <a:r>
              <a:rPr lang="en-US" altLang="zh-CN" b="1">
                <a:latin typeface="+mn-lt"/>
                <a:ea typeface="+mn-ea"/>
              </a:rPr>
              <a:t> = </a:t>
            </a:r>
            <a:r>
              <a:rPr lang="en-US" altLang="zh-CN" b="1">
                <a:solidFill>
                  <a:srgbClr val="0000FF"/>
                </a:solidFill>
                <a:latin typeface="+mn-lt"/>
                <a:ea typeface="+mn-ea"/>
              </a:rPr>
              <a:t>2.048 Mbps</a:t>
            </a:r>
          </a:p>
        </p:txBody>
      </p:sp>
      <p:sp>
        <p:nvSpPr>
          <p:cNvPr id="754717" name="Rectangle 29"/>
          <p:cNvSpPr>
            <a:spLocks noChangeArrowheads="1"/>
          </p:cNvSpPr>
          <p:nvPr/>
        </p:nvSpPr>
        <p:spPr bwMode="auto">
          <a:xfrm>
            <a:off x="827088" y="5949950"/>
            <a:ext cx="7993062" cy="38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lnSpc>
                <a:spcPct val="80000"/>
              </a:lnSpc>
              <a:buClrTx/>
              <a:buFontTx/>
              <a:buNone/>
            </a:pPr>
            <a:r>
              <a:rPr lang="en-US" altLang="en-US" b="1">
                <a:latin typeface="+mn-lt"/>
                <a:ea typeface="+mn-ea"/>
              </a:rPr>
              <a:t>ITU-T标准</a:t>
            </a:r>
            <a:r>
              <a:rPr lang="zh-CN" altLang="en-US" b="1">
                <a:latin typeface="+mn-lt"/>
                <a:ea typeface="+mn-ea"/>
              </a:rPr>
              <a:t>的电话网络所采用，</a:t>
            </a:r>
            <a:r>
              <a:rPr lang="zh-CN" altLang="en-US" b="1">
                <a:solidFill>
                  <a:srgbClr val="0000FF"/>
                </a:solidFill>
                <a:latin typeface="+mn-lt"/>
                <a:ea typeface="+mn-ea"/>
              </a:rPr>
              <a:t>欧洲、中国使用</a:t>
            </a:r>
            <a:r>
              <a:rPr lang="en-US" altLang="zh-CN" b="1">
                <a:solidFill>
                  <a:srgbClr val="0000FF"/>
                </a:solidFill>
                <a:latin typeface="+mn-lt"/>
                <a:ea typeface="+mn-ea"/>
              </a:rPr>
              <a:t>E1线路</a:t>
            </a:r>
            <a:r>
              <a:rPr lang="en-US" altLang="zh-CN" b="1">
                <a:latin typeface="+mn-lt"/>
                <a:ea typeface="+mn-ea"/>
              </a:rPr>
              <a:t>。</a:t>
            </a:r>
            <a:endParaRPr lang="zh-CN" altLang="en-US" b="1">
              <a:latin typeface="+mn-lt"/>
              <a:ea typeface="+mn-ea"/>
            </a:endParaRPr>
          </a:p>
        </p:txBody>
      </p:sp>
      <p:sp>
        <p:nvSpPr>
          <p:cNvPr id="754718" name="Text Box 3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title"/>
          </p:nvPr>
        </p:nvSpPr>
        <p:spPr/>
        <p:txBody>
          <a:bodyPr/>
          <a:lstStyle/>
          <a:p>
            <a:r>
              <a:rPr lang="zh-CN" altLang="en-US">
                <a:latin typeface="隶书" pitchFamily="49" charset="-122"/>
              </a:rPr>
              <a:t>高次群</a:t>
            </a:r>
          </a:p>
        </p:txBody>
      </p:sp>
      <p:sp>
        <p:nvSpPr>
          <p:cNvPr id="7567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graphicFrame>
        <p:nvGraphicFramePr>
          <p:cNvPr id="756839" name="Group 103"/>
          <p:cNvGraphicFramePr>
            <a:graphicFrameLocks noGrp="1"/>
          </p:cNvGraphicFramePr>
          <p:nvPr>
            <p:ph idx="1"/>
            <p:extLst>
              <p:ext uri="{D42A27DB-BD31-4B8C-83A1-F6EECF244321}">
                <p14:modId xmlns:p14="http://schemas.microsoft.com/office/powerpoint/2010/main" val="3164094117"/>
              </p:ext>
            </p:extLst>
          </p:nvPr>
        </p:nvGraphicFramePr>
        <p:xfrm>
          <a:off x="809625" y="1773238"/>
          <a:ext cx="7958138" cy="3887788"/>
        </p:xfrm>
        <a:graphic>
          <a:graphicData uri="http://schemas.openxmlformats.org/drawingml/2006/table">
            <a:tbl>
              <a:tblPr/>
              <a:tblGrid>
                <a:gridCol w="2651125">
                  <a:extLst>
                    <a:ext uri="{9D8B030D-6E8A-4147-A177-3AD203B41FA5}">
                      <a16:colId xmlns:a16="http://schemas.microsoft.com/office/drawing/2014/main" val="20000"/>
                    </a:ext>
                  </a:extLst>
                </a:gridCol>
                <a:gridCol w="2655888">
                  <a:extLst>
                    <a:ext uri="{9D8B030D-6E8A-4147-A177-3AD203B41FA5}">
                      <a16:colId xmlns:a16="http://schemas.microsoft.com/office/drawing/2014/main" val="20001"/>
                    </a:ext>
                  </a:extLst>
                </a:gridCol>
                <a:gridCol w="2651125">
                  <a:extLst>
                    <a:ext uri="{9D8B030D-6E8A-4147-A177-3AD203B41FA5}">
                      <a16:colId xmlns:a16="http://schemas.microsoft.com/office/drawing/2014/main" val="20002"/>
                    </a:ext>
                  </a:extLst>
                </a:gridCol>
              </a:tblGrid>
              <a:tr h="11144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0" i="0" u="none" strike="noStrike" cap="none" normalizeH="0" baseline="0" dirty="0">
                          <a:ln>
                            <a:noFill/>
                          </a:ln>
                          <a:solidFill>
                            <a:schemeClr val="tx1"/>
                          </a:solidFill>
                          <a:effectLst/>
                          <a:latin typeface="华文新魏" panose="02010800040101010101" pitchFamily="2" charset="-122"/>
                          <a:ea typeface="华文新魏" panose="02010800040101010101" pitchFamily="2" charset="-122"/>
                        </a:rPr>
                        <a:t>E Line</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Rate </a:t>
                      </a:r>
                      <a:b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br>
                      <a: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(Mbps)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Voice</a:t>
                      </a:r>
                      <a:b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br>
                      <a:r>
                        <a:rPr kumimoji="1" lang="en-US" altLang="zh-CN" sz="2400" b="0" i="0" u="none" strike="noStrike" cap="none" normalizeH="0" baseline="0">
                          <a:ln>
                            <a:noFill/>
                          </a:ln>
                          <a:solidFill>
                            <a:schemeClr val="tx1"/>
                          </a:solidFill>
                          <a:effectLst/>
                          <a:latin typeface="华文新魏" panose="02010800040101010101" pitchFamily="2" charset="-122"/>
                          <a:ea typeface="华文新魏" panose="02010800040101010101" pitchFamily="2" charset="-122"/>
                        </a:rPr>
                        <a:t>Channels</a:t>
                      </a: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38100" cap="flat" cmpd="sng" algn="ctr">
                      <a:solidFill>
                        <a:schemeClr val="hlink"/>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5349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E1</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2.048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30</a:t>
                      </a:r>
                      <a:endPar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63817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E2</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8.448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120</a:t>
                      </a:r>
                      <a:endPar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33400">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E3</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34.368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480</a:t>
                      </a:r>
                      <a:endPar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33400">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E4</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139.264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fr-FR"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1920</a:t>
                      </a:r>
                      <a:endPar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33400">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chemeClr val="hlink"/>
                          </a:solidFill>
                          <a:effectLst>
                            <a:outerShdw blurRad="38100" dist="38100" dir="2700000" algn="tl">
                              <a:srgbClr val="C0C0C0"/>
                            </a:outerShdw>
                          </a:effectLst>
                          <a:latin typeface="华文新魏" panose="02010800040101010101" pitchFamily="2" charset="-122"/>
                          <a:ea typeface="华文新魏" panose="02010800040101010101" pitchFamily="2" charset="-122"/>
                        </a:rPr>
                        <a:t>E5</a:t>
                      </a:r>
                    </a:p>
                  </a:txBody>
                  <a:tcPr anchor="ctr" horzOverflow="overflow">
                    <a:lnL w="38100" cap="flat" cmpd="sng" algn="ctr">
                      <a:solidFill>
                        <a:schemeClr va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565.148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80000"/>
                        </a:lnSpc>
                        <a:spcBef>
                          <a:spcPct val="0"/>
                        </a:spcBef>
                        <a:spcAft>
                          <a:spcPct val="0"/>
                        </a:spcAft>
                        <a:buClrTx/>
                        <a:buSzTx/>
                        <a:buFontTx/>
                        <a:buNone/>
                        <a:tabLst/>
                      </a:pPr>
                      <a:r>
                        <a:rPr kumimoji="1" lang="en-US" altLang="zh-CN" sz="2400" b="0" i="0" u="none" strike="noStrike" cap="none" normalizeH="0" baseline="0" dirty="0">
                          <a:ln>
                            <a:noFill/>
                          </a:ln>
                          <a:solidFill>
                            <a:srgbClr val="00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7680</a:t>
                      </a:r>
                    </a:p>
                  </a:txBody>
                  <a:tcPr anchor="ctr" horzOverflow="overflow">
                    <a:lnL w="12700" cap="flat" cmpd="sng" algn="ctr">
                      <a:solidFill>
                        <a:schemeClr val="tx1"/>
                      </a:solidFill>
                      <a:prstDash val="solid"/>
                      <a:round/>
                      <a:headEnd type="none" w="med" len="med"/>
                      <a:tailEnd type="none" w="med" len="med"/>
                    </a:lnL>
                    <a:lnR w="38100" cap="flat" cmpd="sng" algn="ctr">
                      <a:solidFill>
                        <a:schemeClr val="hlink"/>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bl>
          </a:graphicData>
        </a:graphic>
      </p:graphicFrame>
      <p:sp>
        <p:nvSpPr>
          <p:cNvPr id="756831" name="Rectangle 95"/>
          <p:cNvSpPr>
            <a:spLocks noChangeArrowheads="1"/>
          </p:cNvSpPr>
          <p:nvPr/>
        </p:nvSpPr>
        <p:spPr bwMode="auto">
          <a:xfrm>
            <a:off x="755650" y="5805488"/>
            <a:ext cx="5558230" cy="463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kumimoji="0" lang="zh-CN" altLang="en-US" b="1" dirty="0">
                <a:solidFill>
                  <a:srgbClr val="FF0000"/>
                </a:solidFill>
                <a:latin typeface="+mn-lt"/>
                <a:ea typeface="+mn-ea"/>
              </a:rPr>
              <a:t>提示</a:t>
            </a:r>
            <a:r>
              <a:rPr kumimoji="0" lang="zh-CN" altLang="en-US" b="1" dirty="0">
                <a:latin typeface="+mn-lt"/>
                <a:ea typeface="+mn-ea"/>
              </a:rPr>
              <a:t>：每一级以</a:t>
            </a:r>
            <a:r>
              <a:rPr kumimoji="0" lang="en-US" altLang="zh-CN" b="1" dirty="0">
                <a:latin typeface="+mn-lt"/>
                <a:ea typeface="+mn-ea"/>
              </a:rPr>
              <a:t>4</a:t>
            </a:r>
            <a:r>
              <a:rPr kumimoji="0" lang="zh-CN" altLang="en-US" b="1" dirty="0">
                <a:latin typeface="+mn-lt"/>
                <a:ea typeface="+mn-ea"/>
              </a:rPr>
              <a:t>条流多路复用到上一级</a:t>
            </a:r>
          </a:p>
        </p:txBody>
      </p:sp>
      <p:sp>
        <p:nvSpPr>
          <p:cNvPr id="756832" name="Text Box 9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Tree>
  </p:cSld>
  <p:clrMapOvr>
    <a:masterClrMapping/>
  </p:clrMapOvr>
  <p:transition spd="slow">
    <p:random/>
    <p:sndAc>
      <p:stSnd>
        <p:snd r:embed="rId2" name="camera.wav"/>
      </p:stSnd>
    </p:sndAc>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kumimoji="0" lang="en-US" altLang="zh-CN"/>
              <a:t>SONET/SDH</a:t>
            </a:r>
            <a:endParaRPr kumimoji="0" lang="zh-CN" altLang="en-US"/>
          </a:p>
        </p:txBody>
      </p:sp>
      <p:sp>
        <p:nvSpPr>
          <p:cNvPr id="7464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46500" name="Rectangle 4"/>
          <p:cNvSpPr>
            <a:spLocks noGrp="1" noChangeArrowheads="1"/>
          </p:cNvSpPr>
          <p:nvPr>
            <p:ph type="body" idx="1"/>
          </p:nvPr>
        </p:nvSpPr>
        <p:spPr>
          <a:xfrm>
            <a:off x="809625" y="1773238"/>
            <a:ext cx="7958138" cy="4679950"/>
          </a:xfrm>
        </p:spPr>
        <p:txBody>
          <a:bodyPr/>
          <a:lstStyle/>
          <a:p>
            <a:pPr>
              <a:lnSpc>
                <a:spcPct val="90000"/>
              </a:lnSpc>
            </a:pPr>
            <a:r>
              <a:rPr lang="zh-CN" altLang="en-US" sz="2400" dirty="0">
                <a:solidFill>
                  <a:srgbClr val="FF0000"/>
                </a:solidFill>
              </a:rPr>
              <a:t>基本概念</a:t>
            </a:r>
          </a:p>
          <a:p>
            <a:pPr lvl="1">
              <a:lnSpc>
                <a:spcPct val="90000"/>
              </a:lnSpc>
            </a:pPr>
            <a:r>
              <a:rPr lang="en-US" altLang="zh-CN" sz="2000" dirty="0"/>
              <a:t>SONET</a:t>
            </a:r>
            <a:r>
              <a:rPr lang="zh-CN" altLang="en-US" sz="2000" dirty="0"/>
              <a:t>（同步光纤网）</a:t>
            </a:r>
            <a:r>
              <a:rPr lang="en-US" altLang="zh-CN" sz="2000" dirty="0"/>
              <a:t>/ SDH</a:t>
            </a:r>
            <a:r>
              <a:rPr lang="zh-CN" altLang="en-US" sz="2000" dirty="0"/>
              <a:t>（同步数字系统）是一个由主时钟控制的同步</a:t>
            </a:r>
            <a:r>
              <a:rPr lang="en-US" altLang="zh-CN" sz="2000" dirty="0"/>
              <a:t>TDM</a:t>
            </a:r>
            <a:r>
              <a:rPr lang="zh-CN" altLang="en-US" sz="2000" dirty="0"/>
              <a:t>光纤系统。</a:t>
            </a:r>
          </a:p>
          <a:p>
            <a:pPr lvl="1">
              <a:lnSpc>
                <a:spcPct val="90000"/>
              </a:lnSpc>
            </a:pPr>
            <a:r>
              <a:rPr lang="en-US" altLang="zh-CN" sz="2000" dirty="0"/>
              <a:t>SONET</a:t>
            </a:r>
            <a:r>
              <a:rPr lang="zh-CN" altLang="en-US" sz="2000" dirty="0"/>
              <a:t>最初由美国</a:t>
            </a:r>
            <a:r>
              <a:rPr lang="en-US" altLang="zh-CN" sz="2000" dirty="0"/>
              <a:t>Bell</a:t>
            </a:r>
            <a:r>
              <a:rPr lang="zh-CN" altLang="en-US" sz="2000" dirty="0"/>
              <a:t>公司提出，</a:t>
            </a:r>
            <a:r>
              <a:rPr lang="en-US" altLang="zh-CN" sz="2000" dirty="0"/>
              <a:t>ANSI</a:t>
            </a:r>
            <a:r>
              <a:rPr lang="zh-CN" altLang="en-US" sz="2000" dirty="0"/>
              <a:t>于</a:t>
            </a:r>
            <a:r>
              <a:rPr lang="en-US" altLang="zh-CN" sz="2000" dirty="0"/>
              <a:t>20</a:t>
            </a:r>
            <a:r>
              <a:rPr lang="zh-CN" altLang="en-US" sz="2000" dirty="0"/>
              <a:t>世纪</a:t>
            </a:r>
            <a:r>
              <a:rPr lang="en-US" altLang="zh-CN" sz="2000" dirty="0"/>
              <a:t>80</a:t>
            </a:r>
            <a:r>
              <a:rPr lang="zh-CN" altLang="en-US" sz="2000" dirty="0"/>
              <a:t>年代制定了有关</a:t>
            </a:r>
            <a:r>
              <a:rPr lang="en-US" altLang="zh-CN" sz="2000" dirty="0"/>
              <a:t>SONET</a:t>
            </a:r>
            <a:r>
              <a:rPr lang="zh-CN" altLang="en-US" sz="2000" dirty="0"/>
              <a:t>的国家标准。</a:t>
            </a:r>
            <a:r>
              <a:rPr lang="zh-CN" altLang="en-US" sz="2000" dirty="0">
                <a:solidFill>
                  <a:srgbClr val="0000FF"/>
                </a:solidFill>
              </a:rPr>
              <a:t>美国和日本采用</a:t>
            </a:r>
            <a:r>
              <a:rPr lang="en-US" altLang="zh-CN" sz="2000" dirty="0">
                <a:solidFill>
                  <a:srgbClr val="0000FF"/>
                </a:solidFill>
              </a:rPr>
              <a:t>SONET</a:t>
            </a:r>
            <a:r>
              <a:rPr lang="zh-CN" altLang="en-US" sz="2000" dirty="0"/>
              <a:t>。</a:t>
            </a:r>
          </a:p>
          <a:p>
            <a:pPr lvl="1">
              <a:lnSpc>
                <a:spcPct val="90000"/>
              </a:lnSpc>
            </a:pPr>
            <a:r>
              <a:rPr lang="en-US" altLang="zh-CN" sz="2000" dirty="0"/>
              <a:t>SDH</a:t>
            </a:r>
            <a:r>
              <a:rPr lang="zh-CN" altLang="en-US" sz="2000" dirty="0"/>
              <a:t>是由</a:t>
            </a:r>
            <a:r>
              <a:rPr lang="en-US" altLang="zh-CN" sz="2000" dirty="0"/>
              <a:t>CCITT</a:t>
            </a:r>
            <a:r>
              <a:rPr lang="zh-CN" altLang="en-US" sz="2000" dirty="0"/>
              <a:t>采纳了</a:t>
            </a:r>
            <a:r>
              <a:rPr lang="en-US" altLang="zh-CN" sz="2000" dirty="0"/>
              <a:t>SONET</a:t>
            </a:r>
            <a:r>
              <a:rPr lang="zh-CN" altLang="en-US" sz="2000" dirty="0"/>
              <a:t>的概念，进行了一些修改和扩充，并制定的一系列国际标准。</a:t>
            </a:r>
            <a:r>
              <a:rPr lang="zh-CN" altLang="en-US" sz="2000" dirty="0">
                <a:solidFill>
                  <a:srgbClr val="0000FF"/>
                </a:solidFill>
              </a:rPr>
              <a:t>欧洲和我国采用</a:t>
            </a:r>
            <a:r>
              <a:rPr lang="en-US" altLang="zh-CN" sz="2000" dirty="0">
                <a:solidFill>
                  <a:srgbClr val="0000FF"/>
                </a:solidFill>
              </a:rPr>
              <a:t>SDH</a:t>
            </a:r>
            <a:r>
              <a:rPr lang="zh-CN" altLang="en-US" sz="2000" dirty="0"/>
              <a:t>。</a:t>
            </a:r>
          </a:p>
          <a:p>
            <a:pPr lvl="1">
              <a:lnSpc>
                <a:spcPct val="90000"/>
              </a:lnSpc>
            </a:pPr>
            <a:r>
              <a:rPr lang="en-US" altLang="zh-CN" sz="2000" dirty="0"/>
              <a:t>SONET / SDH</a:t>
            </a:r>
            <a:r>
              <a:rPr lang="zh-CN" altLang="en-US" sz="2000" dirty="0"/>
              <a:t>基本原理相同，标准也兼容，但是略有差别。</a:t>
            </a:r>
          </a:p>
          <a:p>
            <a:pPr>
              <a:lnSpc>
                <a:spcPct val="90000"/>
              </a:lnSpc>
            </a:pPr>
            <a:r>
              <a:rPr lang="zh-CN" altLang="en-US" sz="2400" dirty="0">
                <a:solidFill>
                  <a:srgbClr val="FF0000"/>
                </a:solidFill>
              </a:rPr>
              <a:t>设计目标</a:t>
            </a:r>
          </a:p>
          <a:p>
            <a:pPr lvl="1">
              <a:lnSpc>
                <a:spcPct val="90000"/>
              </a:lnSpc>
            </a:pPr>
            <a:r>
              <a:rPr lang="zh-CN" altLang="en-US" sz="2000" dirty="0"/>
              <a:t>互连不同电信运营商网络</a:t>
            </a:r>
          </a:p>
          <a:p>
            <a:pPr lvl="1">
              <a:lnSpc>
                <a:spcPct val="90000"/>
              </a:lnSpc>
            </a:pPr>
            <a:r>
              <a:rPr lang="zh-CN" altLang="en-US" sz="2000" dirty="0"/>
              <a:t>合并不兼容的基于</a:t>
            </a:r>
            <a:r>
              <a:rPr lang="en-US" altLang="zh-CN" sz="2000" dirty="0"/>
              <a:t>64kb/s</a:t>
            </a:r>
            <a:r>
              <a:rPr lang="zh-CN" altLang="en-US" sz="2000" dirty="0"/>
              <a:t>的</a:t>
            </a:r>
            <a:r>
              <a:rPr lang="en-US" altLang="zh-CN" sz="2000" dirty="0"/>
              <a:t>PCM</a:t>
            </a:r>
            <a:r>
              <a:rPr lang="zh-CN" altLang="en-US" sz="2000" dirty="0"/>
              <a:t>信道</a:t>
            </a:r>
          </a:p>
          <a:p>
            <a:pPr lvl="1">
              <a:lnSpc>
                <a:spcPct val="90000"/>
              </a:lnSpc>
              <a:buFont typeface="Wingdings" pitchFamily="2" charset="2"/>
              <a:buNone/>
            </a:pPr>
            <a:r>
              <a:rPr lang="zh-CN" altLang="en-US" sz="2000" dirty="0"/>
              <a:t>     即：要统一美国、欧洲和日本的数字系统。</a:t>
            </a:r>
          </a:p>
          <a:p>
            <a:pPr lvl="1">
              <a:lnSpc>
                <a:spcPct val="90000"/>
              </a:lnSpc>
            </a:pPr>
            <a:r>
              <a:rPr lang="zh-CN" altLang="en-US" sz="2000" dirty="0"/>
              <a:t>支持多个高速（高于</a:t>
            </a:r>
            <a:r>
              <a:rPr lang="en-US" altLang="zh-CN" sz="2000" dirty="0"/>
              <a:t>T4/E5</a:t>
            </a:r>
            <a:r>
              <a:rPr lang="zh-CN" altLang="en-US" sz="2000" dirty="0"/>
              <a:t>）信道的复用</a:t>
            </a:r>
          </a:p>
          <a:p>
            <a:pPr lvl="1">
              <a:lnSpc>
                <a:spcPct val="90000"/>
              </a:lnSpc>
            </a:pPr>
            <a:r>
              <a:rPr lang="zh-CN" altLang="en-US" sz="2000" dirty="0"/>
              <a:t>支持操作、管理和维护（</a:t>
            </a:r>
            <a:r>
              <a:rPr lang="en-US" altLang="zh-CN" sz="2000" dirty="0"/>
              <a:t>OAM</a:t>
            </a:r>
            <a:r>
              <a:rPr lang="zh-CN" altLang="en-US" sz="2000" dirty="0"/>
              <a:t>）</a:t>
            </a:r>
          </a:p>
        </p:txBody>
      </p:sp>
      <p:sp>
        <p:nvSpPr>
          <p:cNvPr id="74650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4" name="Rectangle 4"/>
          <p:cNvSpPr>
            <a:spLocks noGrp="1" noChangeArrowheads="1"/>
          </p:cNvSpPr>
          <p:nvPr>
            <p:ph type="title"/>
          </p:nvPr>
        </p:nvSpPr>
        <p:spPr/>
        <p:txBody>
          <a:bodyPr/>
          <a:lstStyle/>
          <a:p>
            <a:r>
              <a:rPr lang="zh-CN" altLang="en-US"/>
              <a:t>有限带宽信号</a:t>
            </a:r>
          </a:p>
        </p:txBody>
      </p:sp>
      <p:sp>
        <p:nvSpPr>
          <p:cNvPr id="532483" name="Rectangle 3"/>
          <p:cNvSpPr>
            <a:spLocks noGrp="1" noChangeArrowheads="1"/>
          </p:cNvSpPr>
          <p:nvPr>
            <p:ph type="body" sz="half" idx="1"/>
          </p:nvPr>
        </p:nvSpPr>
        <p:spPr>
          <a:xfrm>
            <a:off x="809625" y="1844675"/>
            <a:ext cx="7939088" cy="1584325"/>
          </a:xfrm>
        </p:spPr>
        <p:txBody>
          <a:bodyPr/>
          <a:lstStyle/>
          <a:p>
            <a:pPr marL="0" indent="0">
              <a:lnSpc>
                <a:spcPct val="130000"/>
              </a:lnSpc>
              <a:buFont typeface="Wingdings" pitchFamily="2" charset="2"/>
              <a:buNone/>
            </a:pPr>
            <a:r>
              <a:rPr lang="zh-CN" altLang="en-US" sz="2000"/>
              <a:t>       根据</a:t>
            </a:r>
            <a:r>
              <a:rPr lang="en-US" altLang="zh-CN" sz="2000"/>
              <a:t>Fourier</a:t>
            </a:r>
            <a:r>
              <a:rPr lang="zh-CN" altLang="en-US" sz="2000"/>
              <a:t>分析，数字信号的频率很宽（</a:t>
            </a:r>
            <a:r>
              <a:rPr lang="en-US" altLang="zh-CN" sz="2000"/>
              <a:t>f</a:t>
            </a:r>
            <a:r>
              <a:rPr lang="zh-CN" altLang="en-US" sz="2000"/>
              <a:t>、</a:t>
            </a:r>
            <a:r>
              <a:rPr lang="en-US" altLang="zh-CN" sz="2000"/>
              <a:t>2f</a:t>
            </a:r>
            <a:r>
              <a:rPr lang="zh-CN" altLang="en-US" sz="2000"/>
              <a:t>、</a:t>
            </a:r>
            <a:r>
              <a:rPr lang="en-US" altLang="zh-CN" sz="2000"/>
              <a:t>3f</a:t>
            </a:r>
            <a:r>
              <a:rPr lang="zh-CN" altLang="en-US" sz="2000"/>
              <a:t>、</a:t>
            </a:r>
            <a:r>
              <a:rPr lang="en-US" altLang="zh-CN" sz="2000"/>
              <a:t>…</a:t>
            </a:r>
            <a:r>
              <a:rPr lang="zh-CN" altLang="en-US" sz="2000"/>
              <a:t>）；而信道的带宽都是有限的（由传输介质的物理特性决定，或人为加滤波器限定），只能通过频率有限的信号；因此会造成</a:t>
            </a:r>
            <a:r>
              <a:rPr lang="zh-CN" altLang="en-US" sz="2000">
                <a:solidFill>
                  <a:srgbClr val="FF0000"/>
                </a:solidFill>
              </a:rPr>
              <a:t>数字信号失真</a:t>
            </a:r>
            <a:r>
              <a:rPr lang="zh-CN" altLang="en-US" sz="2000"/>
              <a:t>。</a:t>
            </a:r>
          </a:p>
        </p:txBody>
      </p:sp>
      <p:pic>
        <p:nvPicPr>
          <p:cNvPr id="532485" name="Picture 5"/>
          <p:cNvPicPr>
            <a:picLocks noChangeAspect="1" noChangeArrowheads="1"/>
          </p:cNvPicPr>
          <p:nvPr/>
        </p:nvPicPr>
        <p:blipFill>
          <a:blip r:embed="rId3">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b="63905"/>
          <a:stretch>
            <a:fillRect/>
          </a:stretch>
        </p:blipFill>
        <p:spPr bwMode="auto">
          <a:xfrm>
            <a:off x="900113" y="4292600"/>
            <a:ext cx="7704137"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486" name="Text Box 6"/>
          <p:cNvSpPr txBox="1">
            <a:spLocks noChangeArrowheads="1"/>
          </p:cNvSpPr>
          <p:nvPr/>
        </p:nvSpPr>
        <p:spPr bwMode="auto">
          <a:xfrm>
            <a:off x="1476375" y="3500438"/>
            <a:ext cx="2592388" cy="6699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buClrTx/>
              <a:buSzPct val="100000"/>
              <a:buFontTx/>
              <a:buNone/>
            </a:pPr>
            <a:r>
              <a:rPr lang="zh-CN" altLang="en-US" sz="1800">
                <a:solidFill>
                  <a:srgbClr val="FC0404"/>
                </a:solidFill>
                <a:latin typeface="Arial" pitchFamily="34" charset="0"/>
                <a:ea typeface="华文新魏" pitchFamily="2" charset="-122"/>
              </a:rPr>
              <a:t>左图：</a:t>
            </a:r>
            <a:r>
              <a:rPr lang="zh-CN" altLang="en-US" sz="1800">
                <a:solidFill>
                  <a:srgbClr val="080808"/>
                </a:solidFill>
                <a:latin typeface="Arial" pitchFamily="34" charset="0"/>
                <a:ea typeface="华文新魏" pitchFamily="2" charset="-122"/>
              </a:rPr>
              <a:t>由若干谐波合成所得信号</a:t>
            </a:r>
          </a:p>
        </p:txBody>
      </p:sp>
      <p:sp>
        <p:nvSpPr>
          <p:cNvPr id="532487" name="Text Box 7"/>
          <p:cNvSpPr txBox="1">
            <a:spLocks noChangeArrowheads="1"/>
          </p:cNvSpPr>
          <p:nvPr/>
        </p:nvSpPr>
        <p:spPr bwMode="auto">
          <a:xfrm>
            <a:off x="5436096" y="3500438"/>
            <a:ext cx="3168155" cy="7207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spcBef>
                <a:spcPct val="50000"/>
              </a:spcBef>
              <a:buClrTx/>
              <a:buSzPct val="100000"/>
              <a:buFontTx/>
              <a:buNone/>
            </a:pPr>
            <a:r>
              <a:rPr lang="zh-CN" altLang="en-US" sz="1800" dirty="0">
                <a:solidFill>
                  <a:srgbClr val="FC0404"/>
                </a:solidFill>
                <a:latin typeface="Arial" pitchFamily="34" charset="0"/>
                <a:ea typeface="华文新魏" pitchFamily="2" charset="-122"/>
              </a:rPr>
              <a:t>右图：</a:t>
            </a:r>
            <a:r>
              <a:rPr lang="zh-CN" altLang="en-US" sz="1800" dirty="0">
                <a:solidFill>
                  <a:srgbClr val="080808"/>
                </a:solidFill>
                <a:latin typeface="Arial" pitchFamily="34" charset="0"/>
                <a:ea typeface="华文新魏" pitchFamily="2" charset="-122"/>
              </a:rPr>
              <a:t>各个谐波的均平方振幅</a:t>
            </a:r>
          </a:p>
        </p:txBody>
      </p:sp>
      <p:graphicFrame>
        <p:nvGraphicFramePr>
          <p:cNvPr id="532488" name="Object 8"/>
          <p:cNvGraphicFramePr>
            <a:graphicFrameLocks noGrp="1" noChangeAspect="1"/>
          </p:cNvGraphicFramePr>
          <p:nvPr>
            <p:ph sz="half" idx="2"/>
          </p:nvPr>
        </p:nvGraphicFramePr>
        <p:xfrm>
          <a:off x="6804025" y="3860800"/>
          <a:ext cx="673100" cy="304800"/>
        </p:xfrm>
        <a:graphic>
          <a:graphicData uri="http://schemas.openxmlformats.org/presentationml/2006/ole">
            <mc:AlternateContent xmlns:mc="http://schemas.openxmlformats.org/markup-compatibility/2006">
              <mc:Choice xmlns:v="urn:schemas-microsoft-com:vml" Requires="v">
                <p:oleObj name="公式" r:id="rId4" imgW="672840" imgH="304560" progId="Equation.3">
                  <p:embed/>
                </p:oleObj>
              </mc:Choice>
              <mc:Fallback>
                <p:oleObj name="公式" r:id="rId4" imgW="672840" imgH="30456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025" y="3860800"/>
                        <a:ext cx="673100" cy="3048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490"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532491"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8786" name="Rectangle 2"/>
          <p:cNvSpPr>
            <a:spLocks noGrp="1" noChangeArrowheads="1"/>
          </p:cNvSpPr>
          <p:nvPr>
            <p:ph type="title"/>
          </p:nvPr>
        </p:nvSpPr>
        <p:spPr/>
        <p:txBody>
          <a:bodyPr/>
          <a:lstStyle/>
          <a:p>
            <a:r>
              <a:rPr kumimoji="0" lang="zh-CN" altLang="en-US"/>
              <a:t>一个</a:t>
            </a:r>
            <a:r>
              <a:rPr kumimoji="0" lang="en-US" altLang="zh-CN">
                <a:latin typeface="华文新魏" pitchFamily="2" charset="-122"/>
                <a:ea typeface="华文新魏" pitchFamily="2" charset="-122"/>
              </a:rPr>
              <a:t>SONET</a:t>
            </a:r>
            <a:r>
              <a:rPr kumimoji="0" lang="zh-CN" altLang="en-US"/>
              <a:t>系统</a:t>
            </a:r>
          </a:p>
        </p:txBody>
      </p:sp>
      <p:sp>
        <p:nvSpPr>
          <p:cNvPr id="7587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pic>
        <p:nvPicPr>
          <p:cNvPr id="758790" name="Picture 6"/>
          <p:cNvPicPr>
            <a:picLocks noChangeAspect="1" noChangeArrowheads="1"/>
          </p:cNvPicPr>
          <p:nvPr/>
        </p:nvPicPr>
        <p:blipFill>
          <a:blip r:embed="rId7">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755650" y="1700213"/>
            <a:ext cx="8077200" cy="440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8791" name="Rectangle 7"/>
          <p:cNvSpPr>
            <a:spLocks noChangeArrowheads="1"/>
          </p:cNvSpPr>
          <p:nvPr/>
        </p:nvSpPr>
        <p:spPr bwMode="auto">
          <a:xfrm>
            <a:off x="684213" y="5876925"/>
            <a:ext cx="46085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spcBef>
                <a:spcPct val="0"/>
              </a:spcBef>
              <a:buClrTx/>
              <a:buFontTx/>
              <a:buNone/>
            </a:pPr>
            <a:r>
              <a:rPr lang="en-US" altLang="zh-CN" sz="2000">
                <a:latin typeface="Arial" pitchFamily="34" charset="0"/>
                <a:ea typeface="楷体_GB2312" pitchFamily="49" charset="-122"/>
              </a:rPr>
              <a:t>STS: Synchronous Transport Signal</a:t>
            </a:r>
            <a:endParaRPr lang="zh-CN" altLang="en-US" sz="2000">
              <a:latin typeface="Arial" pitchFamily="34" charset="0"/>
              <a:ea typeface="楷体_GB2312" pitchFamily="49" charset="-122"/>
            </a:endParaRPr>
          </a:p>
        </p:txBody>
      </p:sp>
      <p:sp>
        <p:nvSpPr>
          <p:cNvPr id="758792"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0834" name="Rectangle 2"/>
          <p:cNvSpPr>
            <a:spLocks noGrp="1" noChangeArrowheads="1"/>
          </p:cNvSpPr>
          <p:nvPr>
            <p:ph type="title"/>
          </p:nvPr>
        </p:nvSpPr>
        <p:spPr/>
        <p:txBody>
          <a:bodyPr/>
          <a:lstStyle/>
          <a:p>
            <a:r>
              <a:rPr kumimoji="0" lang="en-US" altLang="zh-CN">
                <a:latin typeface="华文新魏" pitchFamily="2" charset="-122"/>
                <a:ea typeface="华文新魏" pitchFamily="2" charset="-122"/>
              </a:rPr>
              <a:t>SONET</a:t>
            </a:r>
            <a:r>
              <a:rPr kumimoji="0" lang="zh-CN" altLang="en-US"/>
              <a:t>体系结构</a:t>
            </a:r>
          </a:p>
        </p:txBody>
      </p:sp>
      <p:sp>
        <p:nvSpPr>
          <p:cNvPr id="7608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60840"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grpSp>
        <p:nvGrpSpPr>
          <p:cNvPr id="760843" name="Group 11"/>
          <p:cNvGrpSpPr>
            <a:grpSpLocks/>
          </p:cNvGrpSpPr>
          <p:nvPr/>
        </p:nvGrpSpPr>
        <p:grpSpPr bwMode="auto">
          <a:xfrm>
            <a:off x="1042988" y="1700213"/>
            <a:ext cx="7272337" cy="4695825"/>
            <a:chOff x="839" y="1071"/>
            <a:chExt cx="4581" cy="2958"/>
          </a:xfrm>
        </p:grpSpPr>
        <p:pic>
          <p:nvPicPr>
            <p:cNvPr id="760841" name="Picture 9"/>
            <p:cNvPicPr>
              <a:picLocks noChangeAspect="1" noChangeArrowheads="1"/>
            </p:cNvPicPr>
            <p:nvPr/>
          </p:nvPicPr>
          <p:blipFill>
            <a:blip r:embed="rId7" cstate="print">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t="66920"/>
            <a:stretch>
              <a:fillRect/>
            </a:stretch>
          </p:blipFill>
          <p:spPr bwMode="auto">
            <a:xfrm>
              <a:off x="839" y="3339"/>
              <a:ext cx="4581" cy="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0842" name="Picture 10"/>
            <p:cNvPicPr>
              <a:picLocks noChangeAspect="1" noChangeArrowheads="1"/>
            </p:cNvPicPr>
            <p:nvPr/>
          </p:nvPicPr>
          <p:blipFill>
            <a:blip r:embed="rId8" cstate="print">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839" y="1071"/>
              <a:ext cx="4581" cy="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random/>
    <p:sndAc>
      <p:stSnd>
        <p:snd r:embed="rId2" name="camera.wav"/>
      </p:stSnd>
    </p:sndAc>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858" name="Rectangle 2"/>
          <p:cNvSpPr>
            <a:spLocks noGrp="1" noChangeArrowheads="1"/>
          </p:cNvSpPr>
          <p:nvPr>
            <p:ph type="title"/>
          </p:nvPr>
        </p:nvSpPr>
        <p:spPr/>
        <p:txBody>
          <a:bodyPr/>
          <a:lstStyle/>
          <a:p>
            <a:r>
              <a:rPr kumimoji="0" lang="zh-CN" altLang="en-US"/>
              <a:t>解  释</a:t>
            </a:r>
          </a:p>
        </p:txBody>
      </p:sp>
      <p:sp>
        <p:nvSpPr>
          <p:cNvPr id="7618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61860" name="Rectangle 4"/>
          <p:cNvSpPr>
            <a:spLocks noGrp="1" noChangeArrowheads="1"/>
          </p:cNvSpPr>
          <p:nvPr>
            <p:ph type="body" idx="1"/>
          </p:nvPr>
        </p:nvSpPr>
        <p:spPr>
          <a:xfrm>
            <a:off x="809625" y="1773238"/>
            <a:ext cx="7958138" cy="4535487"/>
          </a:xfrm>
        </p:spPr>
        <p:txBody>
          <a:bodyPr/>
          <a:lstStyle/>
          <a:p>
            <a:r>
              <a:rPr lang="zh-CN" altLang="en-US" sz="2400" dirty="0">
                <a:solidFill>
                  <a:srgbClr val="FF0000"/>
                </a:solidFill>
              </a:rPr>
              <a:t>路径、线路和段</a:t>
            </a:r>
          </a:p>
          <a:p>
            <a:pPr lvl="1"/>
            <a:r>
              <a:rPr lang="zh-CN" altLang="en-US" sz="2000" dirty="0">
                <a:solidFill>
                  <a:srgbClr val="0000FF"/>
                </a:solidFill>
              </a:rPr>
              <a:t>路径（</a:t>
            </a:r>
            <a:r>
              <a:rPr lang="en-US" altLang="zh-CN" sz="2000" dirty="0">
                <a:solidFill>
                  <a:srgbClr val="0000FF"/>
                </a:solidFill>
              </a:rPr>
              <a:t>Path</a:t>
            </a:r>
            <a:r>
              <a:rPr lang="zh-CN" altLang="en-US" sz="2000" dirty="0">
                <a:solidFill>
                  <a:srgbClr val="0000FF"/>
                </a:solidFill>
              </a:rPr>
              <a:t>）</a:t>
            </a:r>
            <a:r>
              <a:rPr lang="zh-CN" altLang="en-US" sz="2000" dirty="0"/>
              <a:t>：从源多路复用器到目的多路复用器。</a:t>
            </a:r>
          </a:p>
          <a:p>
            <a:pPr lvl="1"/>
            <a:r>
              <a:rPr lang="zh-CN" altLang="en-US" sz="2000" dirty="0">
                <a:solidFill>
                  <a:srgbClr val="0000FF"/>
                </a:solidFill>
              </a:rPr>
              <a:t>线路（</a:t>
            </a:r>
            <a:r>
              <a:rPr lang="en-US" altLang="zh-CN" sz="2000" dirty="0">
                <a:solidFill>
                  <a:srgbClr val="0000FF"/>
                </a:solidFill>
              </a:rPr>
              <a:t>Line</a:t>
            </a:r>
            <a:r>
              <a:rPr lang="zh-CN" altLang="en-US" sz="2000" dirty="0">
                <a:solidFill>
                  <a:srgbClr val="0000FF"/>
                </a:solidFill>
              </a:rPr>
              <a:t>）</a:t>
            </a:r>
            <a:r>
              <a:rPr lang="zh-CN" altLang="en-US" sz="2000" dirty="0"/>
              <a:t>：两台多路复用器（中间可有多个分插多路复用器）之间的链路。</a:t>
            </a:r>
          </a:p>
          <a:p>
            <a:pPr lvl="1"/>
            <a:r>
              <a:rPr lang="zh-CN" altLang="en-US" sz="2000" dirty="0">
                <a:solidFill>
                  <a:srgbClr val="0000FF"/>
                </a:solidFill>
              </a:rPr>
              <a:t>段（</a:t>
            </a:r>
            <a:r>
              <a:rPr lang="en-US" altLang="zh-CN" sz="2000" dirty="0">
                <a:solidFill>
                  <a:srgbClr val="0000FF"/>
                </a:solidFill>
              </a:rPr>
              <a:t>Section</a:t>
            </a:r>
            <a:r>
              <a:rPr lang="zh-CN" altLang="en-US" sz="2000" dirty="0">
                <a:solidFill>
                  <a:srgbClr val="0000FF"/>
                </a:solidFill>
              </a:rPr>
              <a:t>）</a:t>
            </a:r>
            <a:r>
              <a:rPr lang="zh-CN" altLang="en-US" sz="2000" dirty="0"/>
              <a:t>：任意两台相邻设备之间链路。</a:t>
            </a:r>
          </a:p>
          <a:p>
            <a:r>
              <a:rPr lang="zh-CN" altLang="en-US" sz="2400" dirty="0">
                <a:solidFill>
                  <a:srgbClr val="FF0000"/>
                </a:solidFill>
              </a:rPr>
              <a:t>协议分层</a:t>
            </a:r>
          </a:p>
          <a:p>
            <a:pPr lvl="1"/>
            <a:r>
              <a:rPr lang="zh-CN" altLang="en-US" sz="2000" dirty="0">
                <a:solidFill>
                  <a:srgbClr val="FF0000"/>
                </a:solidFill>
              </a:rPr>
              <a:t>物理层</a:t>
            </a:r>
          </a:p>
          <a:p>
            <a:pPr lvl="2"/>
            <a:r>
              <a:rPr lang="zh-CN" altLang="en-US" sz="1800" dirty="0">
                <a:solidFill>
                  <a:srgbClr val="0000FF"/>
                </a:solidFill>
              </a:rPr>
              <a:t>光子层</a:t>
            </a:r>
            <a:r>
              <a:rPr lang="zh-CN" altLang="en-US" sz="1800" dirty="0"/>
              <a:t>：规定使用的光和光纤的物理特性。</a:t>
            </a:r>
          </a:p>
          <a:p>
            <a:pPr lvl="1"/>
            <a:r>
              <a:rPr lang="zh-CN" altLang="en-US" sz="2000" dirty="0">
                <a:solidFill>
                  <a:srgbClr val="FF0000"/>
                </a:solidFill>
              </a:rPr>
              <a:t>数据链路层</a:t>
            </a:r>
          </a:p>
          <a:p>
            <a:pPr lvl="2"/>
            <a:r>
              <a:rPr lang="zh-CN" altLang="en-US" sz="1800" dirty="0">
                <a:solidFill>
                  <a:srgbClr val="0000FF"/>
                </a:solidFill>
              </a:rPr>
              <a:t>段子层</a:t>
            </a:r>
            <a:r>
              <a:rPr lang="zh-CN" altLang="en-US" sz="1800" dirty="0"/>
              <a:t>：处理点到点光纤的通信（生成</a:t>
            </a:r>
            <a:r>
              <a:rPr lang="en-US" altLang="zh-CN" sz="1800" dirty="0"/>
              <a:t>/</a:t>
            </a:r>
            <a:r>
              <a:rPr lang="zh-CN" altLang="en-US" sz="1800" dirty="0"/>
              <a:t>发送</a:t>
            </a:r>
            <a:r>
              <a:rPr lang="en-US" altLang="zh-CN" sz="1800" dirty="0"/>
              <a:t>/</a:t>
            </a:r>
            <a:r>
              <a:rPr lang="zh-CN" altLang="en-US" sz="1800" dirty="0"/>
              <a:t>接收</a:t>
            </a:r>
            <a:r>
              <a:rPr lang="en-US" altLang="zh-CN" sz="1800" dirty="0"/>
              <a:t>/</a:t>
            </a:r>
            <a:r>
              <a:rPr lang="zh-CN" altLang="en-US" sz="1800" dirty="0"/>
              <a:t>处理帧）。</a:t>
            </a:r>
          </a:p>
          <a:p>
            <a:pPr lvl="2"/>
            <a:r>
              <a:rPr lang="zh-CN" altLang="en-US" sz="1800" dirty="0">
                <a:solidFill>
                  <a:srgbClr val="0000FF"/>
                </a:solidFill>
              </a:rPr>
              <a:t>线路子层</a:t>
            </a:r>
            <a:r>
              <a:rPr lang="zh-CN" altLang="en-US" sz="1800" dirty="0"/>
              <a:t>：多路复用</a:t>
            </a:r>
            <a:r>
              <a:rPr lang="en-US" altLang="zh-CN" sz="1800" dirty="0"/>
              <a:t>/</a:t>
            </a:r>
            <a:r>
              <a:rPr lang="zh-CN" altLang="en-US" sz="1800" dirty="0"/>
              <a:t>解多路复用。</a:t>
            </a:r>
          </a:p>
          <a:p>
            <a:pPr lvl="2"/>
            <a:r>
              <a:rPr lang="zh-CN" altLang="en-US" sz="1800" dirty="0">
                <a:solidFill>
                  <a:srgbClr val="0000FF"/>
                </a:solidFill>
              </a:rPr>
              <a:t>路径子层</a:t>
            </a:r>
            <a:r>
              <a:rPr lang="zh-CN" altLang="en-US" sz="1800" dirty="0"/>
              <a:t>：处理端到端事件。</a:t>
            </a:r>
          </a:p>
        </p:txBody>
      </p:sp>
      <p:sp>
        <p:nvSpPr>
          <p:cNvPr id="76186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p:txBody>
          <a:bodyPr/>
          <a:lstStyle/>
          <a:p>
            <a:r>
              <a:rPr kumimoji="0" lang="zh-CN" altLang="en-US"/>
              <a:t>基本的</a:t>
            </a:r>
            <a:r>
              <a:rPr kumimoji="0" lang="en-US" altLang="zh-CN">
                <a:latin typeface="华文新魏" pitchFamily="2" charset="-122"/>
                <a:ea typeface="华文新魏" pitchFamily="2" charset="-122"/>
              </a:rPr>
              <a:t>SONET</a:t>
            </a:r>
            <a:r>
              <a:rPr kumimoji="0" lang="zh-CN" altLang="en-US"/>
              <a:t>信道 </a:t>
            </a:r>
          </a:p>
        </p:txBody>
      </p:sp>
      <p:sp>
        <p:nvSpPr>
          <p:cNvPr id="7598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59812" name="Rectangle 4"/>
          <p:cNvSpPr>
            <a:spLocks noGrp="1" noChangeArrowheads="1"/>
          </p:cNvSpPr>
          <p:nvPr>
            <p:ph type="body" idx="1"/>
          </p:nvPr>
        </p:nvSpPr>
        <p:spPr>
          <a:xfrm>
            <a:off x="809625" y="1773238"/>
            <a:ext cx="7958138" cy="863600"/>
          </a:xfrm>
        </p:spPr>
        <p:txBody>
          <a:bodyPr/>
          <a:lstStyle/>
          <a:p>
            <a:pPr>
              <a:lnSpc>
                <a:spcPct val="110000"/>
              </a:lnSpc>
            </a:pPr>
            <a:r>
              <a:rPr lang="en-US" altLang="zh-CN" sz="2000">
                <a:solidFill>
                  <a:srgbClr val="FF0000"/>
                </a:solidFill>
              </a:rPr>
              <a:t>STS-1</a:t>
            </a:r>
            <a:r>
              <a:rPr lang="zh-CN" altLang="en-US" sz="2000">
                <a:solidFill>
                  <a:srgbClr val="FF0000"/>
                </a:solidFill>
              </a:rPr>
              <a:t>（同步传输信号）或</a:t>
            </a:r>
            <a:r>
              <a:rPr lang="en-US" altLang="zh-CN" sz="2000">
                <a:solidFill>
                  <a:srgbClr val="FF0000"/>
                </a:solidFill>
              </a:rPr>
              <a:t>OC-1</a:t>
            </a:r>
            <a:r>
              <a:rPr lang="zh-CN" altLang="en-US" sz="2000">
                <a:solidFill>
                  <a:srgbClr val="FF0000"/>
                </a:solidFill>
              </a:rPr>
              <a:t>（光载体等级）</a:t>
            </a:r>
          </a:p>
          <a:p>
            <a:pPr>
              <a:lnSpc>
                <a:spcPct val="110000"/>
              </a:lnSpc>
              <a:buFont typeface="Wingdings" pitchFamily="2" charset="2"/>
              <a:buNone/>
            </a:pPr>
            <a:r>
              <a:rPr lang="zh-CN" altLang="en-US" sz="2000"/>
              <a:t>      每</a:t>
            </a:r>
            <a:r>
              <a:rPr lang="en-US" altLang="zh-CN" sz="2000"/>
              <a:t>125us</a:t>
            </a:r>
            <a:r>
              <a:rPr lang="zh-CN" altLang="en-US" sz="2000"/>
              <a:t>传送</a:t>
            </a:r>
            <a:r>
              <a:rPr lang="en-US" altLang="zh-CN" sz="2000"/>
              <a:t>810B</a:t>
            </a:r>
            <a:r>
              <a:rPr lang="zh-CN" altLang="en-US" sz="2000"/>
              <a:t>（</a:t>
            </a:r>
            <a:r>
              <a:rPr lang="en-US" altLang="zh-CN" sz="2000"/>
              <a:t>SONET</a:t>
            </a:r>
            <a:r>
              <a:rPr lang="zh-CN" altLang="en-US" sz="2000"/>
              <a:t>基本帧），速率为</a:t>
            </a:r>
            <a:r>
              <a:rPr lang="en-US" altLang="zh-CN" sz="2000"/>
              <a:t>51.84Mbps</a:t>
            </a:r>
            <a:r>
              <a:rPr lang="zh-CN" altLang="en-US" sz="2000"/>
              <a:t> </a:t>
            </a:r>
          </a:p>
        </p:txBody>
      </p:sp>
      <p:pic>
        <p:nvPicPr>
          <p:cNvPr id="759813" name="Picture 5" descr="2-36"/>
          <p:cNvPicPr>
            <a:picLocks noChangeAspect="1" noChangeArrowheads="1"/>
          </p:cNvPicPr>
          <p:nvPr/>
        </p:nvPicPr>
        <p:blipFill>
          <a:blip r:embed="rId7">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539750" y="2276475"/>
            <a:ext cx="8353425" cy="4311650"/>
          </a:xfrm>
          <a:prstGeom prst="rect">
            <a:avLst/>
          </a:prstGeom>
          <a:noFill/>
          <a:extLst>
            <a:ext uri="{909E8E84-426E-40DD-AFC4-6F175D3DCCD1}">
              <a14:hiddenFill xmlns:a14="http://schemas.microsoft.com/office/drawing/2010/main">
                <a:solidFill>
                  <a:srgbClr val="FFFFFF"/>
                </a:solidFill>
              </a14:hiddenFill>
            </a:ext>
          </a:extLst>
        </p:spPr>
      </p:pic>
      <p:sp>
        <p:nvSpPr>
          <p:cNvPr id="75981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p:txBody>
          <a:bodyPr/>
          <a:lstStyle/>
          <a:p>
            <a:r>
              <a:rPr kumimoji="0" lang="zh-CN" altLang="en-US"/>
              <a:t>解  释</a:t>
            </a:r>
          </a:p>
        </p:txBody>
      </p:sp>
      <p:sp>
        <p:nvSpPr>
          <p:cNvPr id="7628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62884" name="Rectangle 4"/>
          <p:cNvSpPr>
            <a:spLocks noGrp="1" noChangeArrowheads="1"/>
          </p:cNvSpPr>
          <p:nvPr>
            <p:ph type="body" idx="1"/>
          </p:nvPr>
        </p:nvSpPr>
        <p:spPr>
          <a:xfrm>
            <a:off x="809625" y="1773238"/>
            <a:ext cx="7958138" cy="4679950"/>
          </a:xfrm>
        </p:spPr>
        <p:txBody>
          <a:bodyPr/>
          <a:lstStyle/>
          <a:p>
            <a:pPr>
              <a:lnSpc>
                <a:spcPct val="95000"/>
              </a:lnSpc>
            </a:pPr>
            <a:r>
              <a:rPr lang="zh-CN" altLang="en-US" sz="2400" dirty="0">
                <a:solidFill>
                  <a:srgbClr val="FF0000"/>
                </a:solidFill>
              </a:rPr>
              <a:t>前</a:t>
            </a:r>
            <a:r>
              <a:rPr lang="en-US" altLang="zh-CN" sz="2400" dirty="0">
                <a:solidFill>
                  <a:srgbClr val="FF0000"/>
                </a:solidFill>
              </a:rPr>
              <a:t>3</a:t>
            </a:r>
            <a:r>
              <a:rPr lang="zh-CN" altLang="en-US" sz="2400" dirty="0">
                <a:solidFill>
                  <a:srgbClr val="FF0000"/>
                </a:solidFill>
              </a:rPr>
              <a:t>列用作系统管理</a:t>
            </a:r>
          </a:p>
          <a:p>
            <a:pPr lvl="1">
              <a:lnSpc>
                <a:spcPct val="95000"/>
              </a:lnSpc>
            </a:pPr>
            <a:r>
              <a:rPr lang="zh-CN" altLang="en-US" sz="2000" dirty="0"/>
              <a:t>前</a:t>
            </a:r>
            <a:r>
              <a:rPr lang="en-US" altLang="zh-CN" sz="2000" dirty="0"/>
              <a:t>3</a:t>
            </a:r>
            <a:r>
              <a:rPr lang="zh-CN" altLang="en-US" sz="2000" dirty="0"/>
              <a:t>行用作段开销</a:t>
            </a:r>
          </a:p>
          <a:p>
            <a:pPr lvl="1">
              <a:lnSpc>
                <a:spcPct val="95000"/>
              </a:lnSpc>
            </a:pPr>
            <a:r>
              <a:rPr lang="zh-CN" altLang="en-US" sz="2000" dirty="0"/>
              <a:t>后</a:t>
            </a:r>
            <a:r>
              <a:rPr lang="en-US" altLang="zh-CN" sz="2000" dirty="0"/>
              <a:t>6</a:t>
            </a:r>
            <a:r>
              <a:rPr lang="zh-CN" altLang="en-US" sz="2000" dirty="0"/>
              <a:t>行用作线路开销</a:t>
            </a:r>
          </a:p>
          <a:p>
            <a:pPr>
              <a:lnSpc>
                <a:spcPct val="95000"/>
              </a:lnSpc>
            </a:pPr>
            <a:r>
              <a:rPr lang="zh-CN" altLang="en-US" sz="2400" dirty="0">
                <a:solidFill>
                  <a:srgbClr val="FF0000"/>
                </a:solidFill>
              </a:rPr>
              <a:t>后</a:t>
            </a:r>
            <a:r>
              <a:rPr lang="en-US" altLang="zh-CN" sz="2400" dirty="0">
                <a:solidFill>
                  <a:srgbClr val="FF0000"/>
                </a:solidFill>
              </a:rPr>
              <a:t>87</a:t>
            </a:r>
            <a:r>
              <a:rPr lang="zh-CN" altLang="en-US" sz="2400" dirty="0">
                <a:solidFill>
                  <a:srgbClr val="FF0000"/>
                </a:solidFill>
              </a:rPr>
              <a:t>列用作用户数据（同步净荷包</a:t>
            </a:r>
            <a:r>
              <a:rPr lang="en-US" altLang="zh-CN" sz="2400" dirty="0">
                <a:solidFill>
                  <a:srgbClr val="FF0000"/>
                </a:solidFill>
              </a:rPr>
              <a:t>SPE</a:t>
            </a:r>
            <a:r>
              <a:rPr lang="zh-CN" altLang="en-US" sz="2400" dirty="0">
                <a:solidFill>
                  <a:srgbClr val="FF0000"/>
                </a:solidFill>
              </a:rPr>
              <a:t>）</a:t>
            </a:r>
          </a:p>
          <a:p>
            <a:pPr lvl="1">
              <a:lnSpc>
                <a:spcPct val="95000"/>
              </a:lnSpc>
            </a:pPr>
            <a:r>
              <a:rPr lang="zh-CN" altLang="en-US" sz="2000" dirty="0"/>
              <a:t>用户数据可以从帧的任何位置开始存放</a:t>
            </a:r>
          </a:p>
          <a:p>
            <a:pPr lvl="1">
              <a:lnSpc>
                <a:spcPct val="95000"/>
              </a:lnSpc>
            </a:pPr>
            <a:r>
              <a:rPr lang="zh-CN" altLang="en-US" sz="2000" dirty="0"/>
              <a:t>线路开销的第</a:t>
            </a:r>
            <a:r>
              <a:rPr lang="en-US" altLang="zh-CN" sz="2000" dirty="0"/>
              <a:t>1</a:t>
            </a:r>
            <a:r>
              <a:rPr lang="zh-CN" altLang="en-US" sz="2000" dirty="0"/>
              <a:t>行中包含了指向第</a:t>
            </a:r>
            <a:r>
              <a:rPr lang="en-US" altLang="zh-CN" sz="2000" dirty="0"/>
              <a:t>1</a:t>
            </a:r>
            <a:r>
              <a:rPr lang="zh-CN" altLang="en-US" sz="2000" dirty="0"/>
              <a:t>字节的指针</a:t>
            </a:r>
          </a:p>
          <a:p>
            <a:pPr lvl="1">
              <a:lnSpc>
                <a:spcPct val="95000"/>
              </a:lnSpc>
            </a:pPr>
            <a:r>
              <a:rPr lang="en-US" altLang="zh-CN" sz="2000" dirty="0"/>
              <a:t>SPE</a:t>
            </a:r>
            <a:r>
              <a:rPr lang="zh-CN" altLang="en-US" sz="2000" dirty="0"/>
              <a:t>的第</a:t>
            </a:r>
            <a:r>
              <a:rPr lang="en-US" altLang="zh-CN" sz="2000" dirty="0"/>
              <a:t>1</a:t>
            </a:r>
            <a:r>
              <a:rPr lang="zh-CN" altLang="en-US" sz="2000" dirty="0"/>
              <a:t>列用作路径开销</a:t>
            </a:r>
          </a:p>
          <a:p>
            <a:pPr>
              <a:lnSpc>
                <a:spcPct val="95000"/>
              </a:lnSpc>
            </a:pPr>
            <a:r>
              <a:rPr lang="zh-CN" altLang="en-US" sz="2400" dirty="0">
                <a:solidFill>
                  <a:srgbClr val="FF0000"/>
                </a:solidFill>
              </a:rPr>
              <a:t>段、线路和路径开销用作</a:t>
            </a:r>
            <a:r>
              <a:rPr lang="en-US" altLang="zh-CN" sz="2400" dirty="0">
                <a:solidFill>
                  <a:srgbClr val="FF0000"/>
                </a:solidFill>
              </a:rPr>
              <a:t>OAM</a:t>
            </a:r>
            <a:r>
              <a:rPr lang="zh-CN" altLang="en-US" sz="2400" dirty="0">
                <a:solidFill>
                  <a:srgbClr val="FF0000"/>
                </a:solidFill>
              </a:rPr>
              <a:t>（操作、管理和维护）</a:t>
            </a:r>
            <a:endParaRPr lang="en-US" altLang="zh-CN" sz="2400" dirty="0">
              <a:solidFill>
                <a:srgbClr val="FF0000"/>
              </a:solidFill>
            </a:endParaRPr>
          </a:p>
          <a:p>
            <a:pPr>
              <a:lnSpc>
                <a:spcPct val="95000"/>
              </a:lnSpc>
            </a:pPr>
            <a:r>
              <a:rPr lang="zh-CN" altLang="en-US" sz="2400" dirty="0">
                <a:solidFill>
                  <a:srgbClr val="FF0000"/>
                </a:solidFill>
              </a:rPr>
              <a:t>数据速率</a:t>
            </a:r>
          </a:p>
          <a:p>
            <a:pPr lvl="1">
              <a:lnSpc>
                <a:spcPct val="95000"/>
              </a:lnSpc>
            </a:pPr>
            <a:r>
              <a:rPr lang="zh-CN" altLang="en-US" sz="2000" dirty="0"/>
              <a:t>用户数据速率：</a:t>
            </a:r>
            <a:r>
              <a:rPr lang="en-US" altLang="zh-CN" sz="2000" dirty="0"/>
              <a:t>8×9×86×8000=49.536Mbps</a:t>
            </a:r>
          </a:p>
          <a:p>
            <a:pPr lvl="1">
              <a:lnSpc>
                <a:spcPct val="95000"/>
              </a:lnSpc>
            </a:pPr>
            <a:r>
              <a:rPr lang="en-US" altLang="zh-CN" sz="2000" dirty="0"/>
              <a:t>SPE</a:t>
            </a:r>
            <a:r>
              <a:rPr lang="zh-CN" altLang="en-US" sz="2000" dirty="0"/>
              <a:t>速率：</a:t>
            </a:r>
            <a:r>
              <a:rPr lang="en-US" altLang="zh-CN" sz="2000" dirty="0"/>
              <a:t>8×9×87×8000=50.112Mbps</a:t>
            </a:r>
          </a:p>
          <a:p>
            <a:pPr lvl="1">
              <a:lnSpc>
                <a:spcPct val="95000"/>
              </a:lnSpc>
            </a:pPr>
            <a:r>
              <a:rPr lang="zh-CN" altLang="en-US" sz="2000" dirty="0"/>
              <a:t>总数据速率：</a:t>
            </a:r>
            <a:r>
              <a:rPr lang="en-US" altLang="zh-CN" sz="2000" dirty="0"/>
              <a:t>8×9×90×8000=51.84Mbps</a:t>
            </a:r>
            <a:endParaRPr lang="zh-CN" altLang="en-US" sz="2000" dirty="0"/>
          </a:p>
        </p:txBody>
      </p:sp>
      <p:sp>
        <p:nvSpPr>
          <p:cNvPr id="76288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6" name="Rectangle 2"/>
          <p:cNvSpPr>
            <a:spLocks noGrp="1" noChangeArrowheads="1"/>
          </p:cNvSpPr>
          <p:nvPr>
            <p:ph type="title"/>
          </p:nvPr>
        </p:nvSpPr>
        <p:spPr/>
        <p:txBody>
          <a:bodyPr/>
          <a:lstStyle/>
          <a:p>
            <a:r>
              <a:rPr kumimoji="0" lang="zh-CN" altLang="en-US"/>
              <a:t>高层次的多路复用 </a:t>
            </a:r>
          </a:p>
        </p:txBody>
      </p:sp>
      <p:sp>
        <p:nvSpPr>
          <p:cNvPr id="7639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sp>
        <p:nvSpPr>
          <p:cNvPr id="763908" name="Rectangle 4"/>
          <p:cNvSpPr>
            <a:spLocks noGrp="1" noChangeArrowheads="1"/>
          </p:cNvSpPr>
          <p:nvPr>
            <p:ph type="body" idx="1"/>
          </p:nvPr>
        </p:nvSpPr>
        <p:spPr>
          <a:xfrm>
            <a:off x="827088" y="4869160"/>
            <a:ext cx="7958137" cy="1584176"/>
          </a:xfrm>
        </p:spPr>
        <p:txBody>
          <a:bodyPr/>
          <a:lstStyle/>
          <a:p>
            <a:r>
              <a:rPr lang="zh-CN" altLang="en-US" sz="2000" dirty="0"/>
              <a:t>在</a:t>
            </a:r>
            <a:r>
              <a:rPr lang="en-US" altLang="zh-CN" sz="2000" dirty="0"/>
              <a:t>40Mbps</a:t>
            </a:r>
            <a:r>
              <a:rPr lang="zh-CN" altLang="en-US" sz="2000" dirty="0"/>
              <a:t>以下，北美的</a:t>
            </a:r>
            <a:r>
              <a:rPr lang="en-US" altLang="zh-CN" sz="2000" dirty="0"/>
              <a:t>T1~T3</a:t>
            </a:r>
            <a:r>
              <a:rPr lang="zh-CN" altLang="en-US" sz="2000" dirty="0"/>
              <a:t>和欧洲的</a:t>
            </a:r>
            <a:r>
              <a:rPr lang="en-US" altLang="zh-CN" sz="2000" dirty="0"/>
              <a:t>E1~E3</a:t>
            </a:r>
            <a:r>
              <a:rPr lang="zh-CN" altLang="en-US" sz="2000" dirty="0"/>
              <a:t>不同；</a:t>
            </a:r>
          </a:p>
          <a:p>
            <a:r>
              <a:rPr lang="zh-CN" altLang="en-US" sz="2000" dirty="0"/>
              <a:t>在更高速率的标准上，</a:t>
            </a:r>
            <a:r>
              <a:rPr lang="en-US" altLang="zh-CN" sz="2000" dirty="0"/>
              <a:t>SONET/SDH</a:t>
            </a:r>
            <a:r>
              <a:rPr lang="zh-CN" altLang="en-US" sz="2000" dirty="0"/>
              <a:t>基本相同；</a:t>
            </a:r>
            <a:endParaRPr lang="en-US" altLang="zh-CN" sz="2000" dirty="0"/>
          </a:p>
          <a:p>
            <a:r>
              <a:rPr lang="zh-CN" altLang="en-US" sz="2000" dirty="0"/>
              <a:t>如果一个线路名称后加“</a:t>
            </a:r>
            <a:r>
              <a:rPr lang="en-US" altLang="zh-CN" sz="2000" dirty="0"/>
              <a:t>c</a:t>
            </a:r>
            <a:r>
              <a:rPr lang="zh-CN" altLang="en-US" sz="2000" dirty="0"/>
              <a:t>”（例如：</a:t>
            </a:r>
            <a:r>
              <a:rPr lang="en-US" altLang="zh-CN" sz="2000" dirty="0"/>
              <a:t>OC-3c</a:t>
            </a:r>
            <a:r>
              <a:rPr lang="zh-CN" altLang="en-US" sz="2000" dirty="0"/>
              <a:t>），表示载波没有被复用，数据全部来自单个源；否则来自多个不同的源。</a:t>
            </a:r>
          </a:p>
        </p:txBody>
      </p:sp>
      <p:sp>
        <p:nvSpPr>
          <p:cNvPr id="76391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pic>
        <p:nvPicPr>
          <p:cNvPr id="7"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889000" y="1800781"/>
            <a:ext cx="7931472" cy="29963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random/>
    <p:sndAc>
      <p:stSnd>
        <p:snd r:embed="rId2" name="camera.wav"/>
      </p:stSnd>
    </p:sndAc>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p:txBody>
          <a:bodyPr/>
          <a:lstStyle/>
          <a:p>
            <a:r>
              <a:rPr kumimoji="0" lang="zh-CN" altLang="en-US"/>
              <a:t>图  例 </a:t>
            </a:r>
          </a:p>
        </p:txBody>
      </p:sp>
      <p:sp>
        <p:nvSpPr>
          <p:cNvPr id="7649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r>
              <a:rPr lang="en-US" altLang="zh-CN" sz="1200">
                <a:ea typeface="幼圆" pitchFamily="49" charset="-122"/>
              </a:rPr>
              <a:t>&gt;&gt;</a:t>
            </a:r>
            <a:r>
              <a:rPr lang="zh-CN" altLang="en-US" sz="1200">
                <a:ea typeface="幼圆" pitchFamily="49" charset="-122"/>
                <a:hlinkClick r:id="rId6" action="ppaction://hlinksldjump"/>
              </a:rPr>
              <a:t>干线及其主要技术</a:t>
            </a:r>
            <a:endParaRPr lang="en-US" altLang="zh-CN" sz="1200">
              <a:ea typeface="幼圆" pitchFamily="49" charset="-122"/>
            </a:endParaRPr>
          </a:p>
        </p:txBody>
      </p:sp>
      <p:pic>
        <p:nvPicPr>
          <p:cNvPr id="764934" name="Picture 6"/>
          <p:cNvPicPr>
            <a:picLocks noChangeAspect="1" noChangeArrowheads="1"/>
          </p:cNvPicPr>
          <p:nvPr/>
        </p:nvPicPr>
        <p:blipFill>
          <a:blip r:embed="rId7">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755650" y="1989138"/>
            <a:ext cx="8064500" cy="357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493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8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spTree>
  </p:cSld>
  <p:clrMapOvr>
    <a:masterClrMapping/>
  </p:clrMapOvr>
  <p:transition spd="slow">
    <p:random/>
    <p:sndAc>
      <p:stSnd>
        <p:snd r:embed="rId2" name="camera.wav"/>
      </p:stSnd>
    </p:sndAc>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p:cNvSpPr>
            <a:spLocks noGrp="1" noChangeArrowheads="1"/>
          </p:cNvSpPr>
          <p:nvPr>
            <p:ph type="title"/>
          </p:nvPr>
        </p:nvSpPr>
        <p:spPr/>
        <p:txBody>
          <a:bodyPr/>
          <a:lstStyle/>
          <a:p>
            <a:r>
              <a:rPr lang="zh-CN" altLang="en-US"/>
              <a:t>交换局及其主要技术</a:t>
            </a:r>
          </a:p>
        </p:txBody>
      </p:sp>
      <p:sp>
        <p:nvSpPr>
          <p:cNvPr id="7188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sp>
        <p:nvSpPr>
          <p:cNvPr id="718852" name="Rectangle 4"/>
          <p:cNvSpPr>
            <a:spLocks noGrp="1" noChangeArrowheads="1"/>
          </p:cNvSpPr>
          <p:nvPr>
            <p:ph type="body" idx="1"/>
          </p:nvPr>
        </p:nvSpPr>
        <p:spPr/>
        <p:txBody>
          <a:bodyPr/>
          <a:lstStyle/>
          <a:p>
            <a:pPr>
              <a:lnSpc>
                <a:spcPct val="105000"/>
              </a:lnSpc>
            </a:pPr>
            <a:r>
              <a:rPr lang="zh-CN" altLang="en-US">
                <a:solidFill>
                  <a:srgbClr val="FF0000"/>
                </a:solidFill>
              </a:rPr>
              <a:t>交换设备</a:t>
            </a:r>
          </a:p>
          <a:p>
            <a:pPr lvl="1">
              <a:lnSpc>
                <a:spcPct val="105000"/>
              </a:lnSpc>
            </a:pPr>
            <a:r>
              <a:rPr kumimoji="0" lang="zh-CN" altLang="en-US"/>
              <a:t>交叉点交换机</a:t>
            </a:r>
          </a:p>
          <a:p>
            <a:pPr lvl="1">
              <a:lnSpc>
                <a:spcPct val="105000"/>
              </a:lnSpc>
            </a:pPr>
            <a:r>
              <a:rPr kumimoji="0" lang="zh-CN" altLang="en-US"/>
              <a:t>空间分隔交换机</a:t>
            </a:r>
          </a:p>
          <a:p>
            <a:pPr lvl="1">
              <a:lnSpc>
                <a:spcPct val="105000"/>
              </a:lnSpc>
            </a:pPr>
            <a:r>
              <a:rPr kumimoji="0" lang="zh-CN" altLang="en-US"/>
              <a:t>时分交换机</a:t>
            </a:r>
          </a:p>
          <a:p>
            <a:pPr>
              <a:lnSpc>
                <a:spcPct val="105000"/>
              </a:lnSpc>
            </a:pPr>
            <a:r>
              <a:rPr kumimoji="0" lang="zh-CN" altLang="en-US">
                <a:solidFill>
                  <a:srgbClr val="FF0000"/>
                </a:solidFill>
              </a:rPr>
              <a:t>交换技术</a:t>
            </a:r>
          </a:p>
          <a:p>
            <a:pPr lvl="1">
              <a:lnSpc>
                <a:spcPct val="105000"/>
              </a:lnSpc>
            </a:pPr>
            <a:r>
              <a:rPr kumimoji="0" lang="zh-CN" altLang="en-US">
                <a:solidFill>
                  <a:srgbClr val="0000FF"/>
                </a:solidFill>
              </a:rPr>
              <a:t>电路交换：电话网络</a:t>
            </a:r>
          </a:p>
          <a:p>
            <a:pPr lvl="1">
              <a:lnSpc>
                <a:spcPct val="105000"/>
              </a:lnSpc>
            </a:pPr>
            <a:r>
              <a:rPr kumimoji="0" lang="zh-CN" altLang="en-US"/>
              <a:t>报文交换：邮政网络</a:t>
            </a:r>
          </a:p>
          <a:p>
            <a:pPr lvl="1">
              <a:lnSpc>
                <a:spcPct val="105000"/>
              </a:lnSpc>
            </a:pPr>
            <a:r>
              <a:rPr kumimoji="0" lang="zh-CN" altLang="en-US"/>
              <a:t>分组交换：计算机网络</a:t>
            </a:r>
          </a:p>
        </p:txBody>
      </p:sp>
      <p:sp>
        <p:nvSpPr>
          <p:cNvPr id="71885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a:xfrm>
            <a:off x="1403350" y="476250"/>
            <a:ext cx="6337300" cy="1008063"/>
          </a:xfrm>
        </p:spPr>
        <p:txBody>
          <a:bodyPr/>
          <a:lstStyle/>
          <a:p>
            <a:r>
              <a:rPr lang="zh-CN" altLang="en-US" sz="4000"/>
              <a:t>电路交换和分组交换的比较 </a:t>
            </a:r>
          </a:p>
        </p:txBody>
      </p:sp>
      <p:sp>
        <p:nvSpPr>
          <p:cNvPr id="7659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公用交换电话网络</a:t>
            </a:r>
            <a:endParaRPr lang="en-US" altLang="zh-CN" sz="1200">
              <a:ea typeface="幼圆" pitchFamily="49" charset="-122"/>
            </a:endParaRPr>
          </a:p>
        </p:txBody>
      </p:sp>
      <p:pic>
        <p:nvPicPr>
          <p:cNvPr id="765957" name="Picture 5" descr="2-40"/>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l="6819" t="10271" r="5455" b="10271"/>
          <a:stretch>
            <a:fillRect/>
          </a:stretch>
        </p:blipFill>
        <p:spPr bwMode="auto">
          <a:xfrm>
            <a:off x="684213" y="1844675"/>
            <a:ext cx="8208962" cy="3948113"/>
          </a:xfrm>
          <a:prstGeom prst="rect">
            <a:avLst/>
          </a:prstGeom>
          <a:noFill/>
          <a:extLst>
            <a:ext uri="{909E8E84-426E-40DD-AFC4-6F175D3DCCD1}">
              <a14:hiddenFill xmlns:a14="http://schemas.microsoft.com/office/drawing/2010/main">
                <a:solidFill>
                  <a:srgbClr val="FFFFFF"/>
                </a:solidFill>
              </a14:hiddenFill>
            </a:ext>
          </a:extLst>
        </p:spPr>
      </p:pic>
      <p:sp>
        <p:nvSpPr>
          <p:cNvPr id="765958" name="Rectangle 6"/>
          <p:cNvSpPr>
            <a:spLocks noGrp="1" noChangeArrowheads="1"/>
          </p:cNvSpPr>
          <p:nvPr>
            <p:ph type="body" idx="1"/>
          </p:nvPr>
        </p:nvSpPr>
        <p:spPr>
          <a:xfrm>
            <a:off x="827088" y="5876925"/>
            <a:ext cx="7958137" cy="360363"/>
          </a:xfrm>
        </p:spPr>
        <p:txBody>
          <a:bodyPr/>
          <a:lstStyle/>
          <a:p>
            <a:pPr algn="ctr">
              <a:lnSpc>
                <a:spcPct val="80000"/>
              </a:lnSpc>
              <a:buFont typeface="Wingdings" pitchFamily="2" charset="2"/>
              <a:buNone/>
            </a:pPr>
            <a:r>
              <a:rPr lang="zh-CN" altLang="en-US" sz="1800" dirty="0"/>
              <a:t>计算机网络通常采用</a:t>
            </a:r>
            <a:r>
              <a:rPr lang="zh-CN" altLang="en-US" sz="1800" dirty="0">
                <a:solidFill>
                  <a:srgbClr val="FF0000"/>
                </a:solidFill>
              </a:rPr>
              <a:t>分组交换</a:t>
            </a:r>
            <a:r>
              <a:rPr lang="zh-CN" altLang="en-US" sz="1800" dirty="0"/>
              <a:t>，偶尔采用电路交换，但从不采用报文交换。</a:t>
            </a:r>
          </a:p>
        </p:txBody>
      </p:sp>
      <p:sp>
        <p:nvSpPr>
          <p:cNvPr id="765959"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r>
              <a:rPr lang="zh-CN" altLang="en-US"/>
              <a:t>移动电话系统</a:t>
            </a:r>
          </a:p>
        </p:txBody>
      </p:sp>
      <p:sp>
        <p:nvSpPr>
          <p:cNvPr id="7137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13732" name="Rectangle 4"/>
          <p:cNvSpPr>
            <a:spLocks noGrp="1" noChangeArrowheads="1"/>
          </p:cNvSpPr>
          <p:nvPr>
            <p:ph type="body" idx="1"/>
          </p:nvPr>
        </p:nvSpPr>
        <p:spPr>
          <a:xfrm>
            <a:off x="1979985" y="2348880"/>
            <a:ext cx="4896271" cy="3456905"/>
          </a:xfrm>
        </p:spPr>
        <p:txBody>
          <a:bodyPr/>
          <a:lstStyle/>
          <a:p>
            <a:pPr>
              <a:lnSpc>
                <a:spcPct val="150000"/>
              </a:lnSpc>
            </a:pPr>
            <a:r>
              <a:rPr lang="en-US" altLang="zh-CN" dirty="0">
                <a:hlinkClick r:id="rId5" action="ppaction://hlinksldjump"/>
              </a:rPr>
              <a:t>1G</a:t>
            </a:r>
            <a:r>
              <a:rPr lang="zh-CN" altLang="en-US" dirty="0">
                <a:hlinkClick r:id="rId5" action="ppaction://hlinksldjump"/>
              </a:rPr>
              <a:t>：模拟声音 </a:t>
            </a:r>
            <a:endParaRPr lang="zh-CN" altLang="en-US" dirty="0"/>
          </a:p>
          <a:p>
            <a:pPr>
              <a:lnSpc>
                <a:spcPct val="150000"/>
              </a:lnSpc>
            </a:pPr>
            <a:r>
              <a:rPr lang="en-US" altLang="zh-CN" dirty="0">
                <a:hlinkClick r:id="rId6" action="ppaction://hlinksldjump"/>
              </a:rPr>
              <a:t>2G</a:t>
            </a:r>
            <a:r>
              <a:rPr lang="zh-CN" altLang="en-US" dirty="0">
                <a:hlinkClick r:id="rId6" action="ppaction://hlinksldjump"/>
              </a:rPr>
              <a:t>：数字声音 </a:t>
            </a:r>
            <a:endParaRPr lang="zh-CN" altLang="en-US" dirty="0"/>
          </a:p>
          <a:p>
            <a:pPr>
              <a:lnSpc>
                <a:spcPct val="150000"/>
              </a:lnSpc>
            </a:pPr>
            <a:r>
              <a:rPr lang="en-US" altLang="zh-CN" dirty="0">
                <a:hlinkClick r:id="rId7" action="ppaction://hlinksldjump"/>
              </a:rPr>
              <a:t>3G</a:t>
            </a:r>
            <a:r>
              <a:rPr lang="zh-CN" altLang="en-US" dirty="0">
                <a:hlinkClick r:id="rId7" action="ppaction://hlinksldjump"/>
              </a:rPr>
              <a:t>：数字声音和数据 </a:t>
            </a:r>
            <a:endParaRPr lang="en-US" altLang="zh-CN" dirty="0"/>
          </a:p>
          <a:p>
            <a:pPr>
              <a:lnSpc>
                <a:spcPct val="150000"/>
              </a:lnSpc>
            </a:pPr>
            <a:r>
              <a:rPr lang="en-US" altLang="zh-CN" dirty="0"/>
              <a:t>4G</a:t>
            </a:r>
            <a:r>
              <a:rPr lang="zh-CN" altLang="en-US" dirty="0"/>
              <a:t>：数字数据包括语音</a:t>
            </a:r>
          </a:p>
        </p:txBody>
      </p:sp>
    </p:spTree>
  </p:cSld>
  <p:clrMapOvr>
    <a:masterClrMapping/>
  </p:clrMapOvr>
  <p:transition spd="slow">
    <p:random/>
    <p:sndAc>
      <p:stSnd>
        <p:snd r:embed="rId2" name="camera.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8" name="Rectangle 4"/>
          <p:cNvSpPr>
            <a:spLocks noGrp="1" noChangeArrowheads="1"/>
          </p:cNvSpPr>
          <p:nvPr>
            <p:ph type="title"/>
          </p:nvPr>
        </p:nvSpPr>
        <p:spPr/>
        <p:txBody>
          <a:bodyPr/>
          <a:lstStyle/>
          <a:p>
            <a:r>
              <a:rPr lang="zh-CN" altLang="en-US"/>
              <a:t>有限带宽信号</a:t>
            </a:r>
          </a:p>
        </p:txBody>
      </p:sp>
      <p:pic>
        <p:nvPicPr>
          <p:cNvPr id="533509" name="Picture 5"/>
          <p:cNvPicPr>
            <a:picLocks noChangeAspect="1" noChangeArrowheads="1"/>
          </p:cNvPicPr>
          <p:nvPr/>
        </p:nvPicPr>
        <p:blipFill>
          <a:blip r:embed="rId3">
            <a:clrChange>
              <a:clrFrom>
                <a:srgbClr val="FFFFFF"/>
              </a:clrFrom>
              <a:clrTo>
                <a:srgbClr val="FFFFFF">
                  <a:alpha val="0"/>
                </a:srgbClr>
              </a:clrTo>
            </a:clrChange>
            <a:lum bright="-66000"/>
            <a:extLst>
              <a:ext uri="{28A0092B-C50C-407E-A947-70E740481C1C}">
                <a14:useLocalDpi xmlns:a14="http://schemas.microsoft.com/office/drawing/2010/main" val="0"/>
              </a:ext>
            </a:extLst>
          </a:blip>
          <a:srcRect t="36517"/>
          <a:stretch>
            <a:fillRect/>
          </a:stretch>
        </p:blipFill>
        <p:spPr bwMode="auto">
          <a:xfrm>
            <a:off x="611188" y="3068638"/>
            <a:ext cx="6121400"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510" name="Text Box 6"/>
          <p:cNvSpPr txBox="1">
            <a:spLocks noChangeArrowheads="1"/>
          </p:cNvSpPr>
          <p:nvPr/>
        </p:nvSpPr>
        <p:spPr bwMode="auto">
          <a:xfrm>
            <a:off x="900113" y="2133600"/>
            <a:ext cx="2592387" cy="6699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buClrTx/>
              <a:buSzPct val="100000"/>
              <a:buFontTx/>
              <a:buNone/>
            </a:pPr>
            <a:r>
              <a:rPr lang="zh-CN" altLang="en-US" sz="1800">
                <a:solidFill>
                  <a:srgbClr val="FC0404"/>
                </a:solidFill>
                <a:latin typeface="Arial" pitchFamily="34" charset="0"/>
                <a:ea typeface="华文新魏" pitchFamily="2" charset="-122"/>
              </a:rPr>
              <a:t>左图：</a:t>
            </a:r>
            <a:r>
              <a:rPr lang="zh-CN" altLang="en-US" sz="1800">
                <a:solidFill>
                  <a:srgbClr val="080808"/>
                </a:solidFill>
                <a:latin typeface="Arial" pitchFamily="34" charset="0"/>
                <a:ea typeface="华文新魏" pitchFamily="2" charset="-122"/>
              </a:rPr>
              <a:t>由若干谐波合成所得信号</a:t>
            </a:r>
          </a:p>
        </p:txBody>
      </p:sp>
      <p:sp>
        <p:nvSpPr>
          <p:cNvPr id="533511" name="Text Box 7"/>
          <p:cNvSpPr txBox="1">
            <a:spLocks noChangeArrowheads="1"/>
          </p:cNvSpPr>
          <p:nvPr/>
        </p:nvSpPr>
        <p:spPr bwMode="auto">
          <a:xfrm>
            <a:off x="4067174" y="2133600"/>
            <a:ext cx="3169121" cy="7207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buClrTx/>
              <a:buSzPct val="100000"/>
              <a:buFontTx/>
              <a:buNone/>
            </a:pPr>
            <a:r>
              <a:rPr lang="zh-CN" altLang="en-US" sz="1800" dirty="0">
                <a:solidFill>
                  <a:srgbClr val="FC0404"/>
                </a:solidFill>
                <a:latin typeface="Arial" pitchFamily="34" charset="0"/>
                <a:ea typeface="华文新魏" pitchFamily="2" charset="-122"/>
              </a:rPr>
              <a:t>右图：</a:t>
            </a:r>
            <a:r>
              <a:rPr lang="zh-CN" altLang="en-US" sz="1800" dirty="0">
                <a:solidFill>
                  <a:srgbClr val="080808"/>
                </a:solidFill>
                <a:latin typeface="Arial" pitchFamily="34" charset="0"/>
                <a:ea typeface="华文新魏" pitchFamily="2" charset="-122"/>
              </a:rPr>
              <a:t>各个谐波的均平方振幅</a:t>
            </a:r>
          </a:p>
        </p:txBody>
      </p:sp>
      <p:graphicFrame>
        <p:nvGraphicFramePr>
          <p:cNvPr id="533512" name="Object 8"/>
          <p:cNvGraphicFramePr>
            <a:graphicFrameLocks noChangeAspect="1"/>
          </p:cNvGraphicFramePr>
          <p:nvPr/>
        </p:nvGraphicFramePr>
        <p:xfrm>
          <a:off x="5291138" y="2493963"/>
          <a:ext cx="673100" cy="304800"/>
        </p:xfrm>
        <a:graphic>
          <a:graphicData uri="http://schemas.openxmlformats.org/presentationml/2006/ole">
            <mc:AlternateContent xmlns:mc="http://schemas.openxmlformats.org/markup-compatibility/2006">
              <mc:Choice xmlns:v="urn:schemas-microsoft-com:vml" Requires="v">
                <p:oleObj name="公式" r:id="rId4" imgW="672840" imgH="304560" progId="Equation.3">
                  <p:embed/>
                </p:oleObj>
              </mc:Choice>
              <mc:Fallback>
                <p:oleObj name="公式" r:id="rId4" imgW="672840" imgH="30456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1138" y="2493963"/>
                        <a:ext cx="673100" cy="304800"/>
                      </a:xfrm>
                      <a:prstGeom prst="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3513" name="Text Box 9"/>
          <p:cNvSpPr txBox="1">
            <a:spLocks noChangeArrowheads="1"/>
          </p:cNvSpPr>
          <p:nvPr/>
        </p:nvSpPr>
        <p:spPr bwMode="auto">
          <a:xfrm>
            <a:off x="6516688" y="3141663"/>
            <a:ext cx="2303462"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buClrTx/>
              <a:buSzPct val="100000"/>
              <a:buFontTx/>
              <a:buNone/>
            </a:pPr>
            <a:r>
              <a:rPr lang="en-US" altLang="zh-CN" sz="1800" b="1">
                <a:solidFill>
                  <a:srgbClr val="FC0404"/>
                </a:solidFill>
                <a:latin typeface="+mn-lt"/>
                <a:ea typeface="+mn-ea"/>
              </a:rPr>
              <a:t>(b)</a:t>
            </a:r>
            <a:r>
              <a:rPr lang="zh-CN" altLang="en-US" sz="1800" b="1">
                <a:solidFill>
                  <a:srgbClr val="FC0404"/>
                </a:solidFill>
                <a:latin typeface="+mn-lt"/>
                <a:ea typeface="+mn-ea"/>
              </a:rPr>
              <a:t>图</a:t>
            </a:r>
            <a:r>
              <a:rPr lang="zh-CN" altLang="en-US" sz="1800" b="1">
                <a:latin typeface="+mn-lt"/>
                <a:ea typeface="+mn-ea"/>
              </a:rPr>
              <a:t>：信道带宽只允许最低</a:t>
            </a:r>
            <a:r>
              <a:rPr lang="en-US" altLang="zh-CN" sz="1800" b="1">
                <a:latin typeface="+mn-lt"/>
                <a:ea typeface="+mn-ea"/>
              </a:rPr>
              <a:t>1</a:t>
            </a:r>
            <a:r>
              <a:rPr lang="zh-CN" altLang="en-US" sz="1800" b="1">
                <a:latin typeface="+mn-lt"/>
                <a:ea typeface="+mn-ea"/>
              </a:rPr>
              <a:t>个谐波通过，信号失真严重</a:t>
            </a:r>
          </a:p>
        </p:txBody>
      </p:sp>
      <p:sp>
        <p:nvSpPr>
          <p:cNvPr id="533514" name="Text Box 10"/>
          <p:cNvSpPr txBox="1">
            <a:spLocks noChangeArrowheads="1"/>
          </p:cNvSpPr>
          <p:nvPr/>
        </p:nvSpPr>
        <p:spPr bwMode="auto">
          <a:xfrm>
            <a:off x="6516688" y="5084763"/>
            <a:ext cx="2447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buClrTx/>
              <a:buSzPct val="100000"/>
              <a:buFontTx/>
              <a:buNone/>
            </a:pPr>
            <a:r>
              <a:rPr lang="en-US" altLang="zh-CN" sz="1800" b="1">
                <a:solidFill>
                  <a:srgbClr val="FC0404"/>
                </a:solidFill>
                <a:latin typeface="+mn-lt"/>
                <a:ea typeface="+mn-ea"/>
              </a:rPr>
              <a:t>(c)图</a:t>
            </a:r>
            <a:r>
              <a:rPr lang="en-US" altLang="zh-CN" sz="1800" b="1">
                <a:latin typeface="+mn-lt"/>
                <a:ea typeface="+mn-ea"/>
              </a:rPr>
              <a:t>：信道带宽只允许最低2个谐波通过</a:t>
            </a:r>
            <a:endParaRPr lang="zh-CN" altLang="en-US" sz="1800" b="1">
              <a:latin typeface="+mn-lt"/>
              <a:ea typeface="+mn-ea"/>
            </a:endParaRPr>
          </a:p>
        </p:txBody>
      </p:sp>
      <p:sp>
        <p:nvSpPr>
          <p:cNvPr id="533515"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533516" name="Text Box 1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3513"/>
                                        </p:tgtEl>
                                        <p:attrNameLst>
                                          <p:attrName>style.visibility</p:attrName>
                                        </p:attrNameLst>
                                      </p:cBhvr>
                                      <p:to>
                                        <p:strVal val="visible"/>
                                      </p:to>
                                    </p:set>
                                    <p:animEffect transition="in" filter="fade">
                                      <p:cBhvr>
                                        <p:cTn id="7" dur="2000"/>
                                        <p:tgtEl>
                                          <p:spTgt spid="5335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3514"/>
                                        </p:tgtEl>
                                        <p:attrNameLst>
                                          <p:attrName>style.visibility</p:attrName>
                                        </p:attrNameLst>
                                      </p:cBhvr>
                                      <p:to>
                                        <p:strVal val="visible"/>
                                      </p:to>
                                    </p:set>
                                    <p:animEffect transition="in" filter="fade">
                                      <p:cBhvr>
                                        <p:cTn id="12" dur="2000"/>
                                        <p:tgtEl>
                                          <p:spTgt spid="533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13" grpId="0"/>
      <p:bldP spid="533514"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978" name="Rectangle 2"/>
          <p:cNvSpPr>
            <a:spLocks noGrp="1" noChangeArrowheads="1"/>
          </p:cNvSpPr>
          <p:nvPr>
            <p:ph type="title"/>
          </p:nvPr>
        </p:nvSpPr>
        <p:spPr/>
        <p:txBody>
          <a:bodyPr/>
          <a:lstStyle/>
          <a:p>
            <a:r>
              <a:rPr lang="zh-CN" altLang="en-US"/>
              <a:t>第一代移动电话</a:t>
            </a:r>
            <a:br>
              <a:rPr lang="zh-CN" altLang="en-US" sz="4000">
                <a:latin typeface="华文新魏" pitchFamily="2" charset="-122"/>
              </a:rPr>
            </a:br>
            <a:r>
              <a:rPr lang="zh-CN" altLang="en-US" sz="2400">
                <a:latin typeface="华文新魏" pitchFamily="2" charset="-122"/>
              </a:rPr>
              <a:t>（</a:t>
            </a:r>
            <a:r>
              <a:rPr lang="en-US" altLang="en-US" sz="2400">
                <a:latin typeface="华文新魏" pitchFamily="2" charset="-122"/>
              </a:rPr>
              <a:t>模拟声音 </a:t>
            </a:r>
            <a:r>
              <a:rPr lang="zh-CN" altLang="en-US" sz="2400">
                <a:latin typeface="华文新魏" pitchFamily="2" charset="-122"/>
              </a:rPr>
              <a:t>）</a:t>
            </a:r>
          </a:p>
        </p:txBody>
      </p:sp>
      <p:sp>
        <p:nvSpPr>
          <p:cNvPr id="7669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66981" name="Rectangle 5"/>
          <p:cNvSpPr>
            <a:spLocks noGrp="1" noChangeArrowheads="1"/>
          </p:cNvSpPr>
          <p:nvPr>
            <p:ph type="body" idx="1"/>
          </p:nvPr>
        </p:nvSpPr>
        <p:spPr>
          <a:xfrm>
            <a:off x="809625" y="1773238"/>
            <a:ext cx="7958138" cy="4679950"/>
          </a:xfrm>
        </p:spPr>
        <p:txBody>
          <a:bodyPr/>
          <a:lstStyle/>
          <a:p>
            <a:pPr>
              <a:lnSpc>
                <a:spcPct val="110000"/>
              </a:lnSpc>
            </a:pPr>
            <a:r>
              <a:rPr lang="zh-CN" altLang="en-US" sz="2800">
                <a:solidFill>
                  <a:srgbClr val="FF0000"/>
                </a:solidFill>
              </a:rPr>
              <a:t>按钮启动通话系统</a:t>
            </a:r>
          </a:p>
          <a:p>
            <a:pPr lvl="1">
              <a:lnSpc>
                <a:spcPct val="110000"/>
              </a:lnSpc>
            </a:pPr>
            <a:r>
              <a:rPr lang="zh-CN" altLang="en-US" sz="2400"/>
              <a:t>发射装置功率大</a:t>
            </a:r>
          </a:p>
          <a:p>
            <a:pPr lvl="1">
              <a:lnSpc>
                <a:spcPct val="110000"/>
              </a:lnSpc>
            </a:pPr>
            <a:r>
              <a:rPr lang="zh-CN" altLang="en-US" sz="2400"/>
              <a:t>利用单信道进行发送和接收</a:t>
            </a:r>
          </a:p>
          <a:p>
            <a:pPr>
              <a:lnSpc>
                <a:spcPct val="110000"/>
              </a:lnSpc>
            </a:pPr>
            <a:r>
              <a:rPr lang="zh-CN" altLang="en-US" sz="2800">
                <a:solidFill>
                  <a:srgbClr val="FF0000"/>
                </a:solidFill>
              </a:rPr>
              <a:t>改进型移动电话系统（</a:t>
            </a:r>
            <a:r>
              <a:rPr lang="en-US" altLang="zh-CN" sz="2800">
                <a:solidFill>
                  <a:srgbClr val="FF0000"/>
                </a:solidFill>
              </a:rPr>
              <a:t>IMTS</a:t>
            </a:r>
            <a:r>
              <a:rPr lang="zh-CN" altLang="en-US" sz="2800">
                <a:solidFill>
                  <a:srgbClr val="FF0000"/>
                </a:solidFill>
              </a:rPr>
              <a:t>）</a:t>
            </a:r>
          </a:p>
          <a:p>
            <a:pPr lvl="1">
              <a:lnSpc>
                <a:spcPct val="110000"/>
              </a:lnSpc>
            </a:pPr>
            <a:r>
              <a:rPr lang="zh-CN" altLang="en-US" sz="2400"/>
              <a:t>发射装置功率大</a:t>
            </a:r>
          </a:p>
          <a:p>
            <a:pPr lvl="1">
              <a:lnSpc>
                <a:spcPct val="110000"/>
              </a:lnSpc>
            </a:pPr>
            <a:r>
              <a:rPr lang="zh-CN" altLang="en-US" sz="2400"/>
              <a:t>发送和接收分别使用不同的信道</a:t>
            </a:r>
          </a:p>
          <a:p>
            <a:pPr lvl="1">
              <a:lnSpc>
                <a:spcPct val="110000"/>
              </a:lnSpc>
            </a:pPr>
            <a:r>
              <a:rPr lang="zh-CN" altLang="en-US" sz="2400"/>
              <a:t>无法投入实际应用（信道数量少，发射装置功率大）</a:t>
            </a:r>
          </a:p>
          <a:p>
            <a:pPr>
              <a:lnSpc>
                <a:spcPct val="110000"/>
              </a:lnSpc>
            </a:pPr>
            <a:r>
              <a:rPr lang="zh-CN" altLang="en-US" sz="2800">
                <a:solidFill>
                  <a:srgbClr val="FF0000"/>
                </a:solidFill>
              </a:rPr>
              <a:t>高级移动电话系统（</a:t>
            </a:r>
            <a:r>
              <a:rPr lang="en-US" altLang="zh-CN" sz="2800">
                <a:solidFill>
                  <a:srgbClr val="FF0000"/>
                </a:solidFill>
              </a:rPr>
              <a:t>AMPS</a:t>
            </a:r>
            <a:r>
              <a:rPr lang="zh-CN" altLang="en-US" sz="2800">
                <a:solidFill>
                  <a:srgbClr val="FF0000"/>
                </a:solidFill>
              </a:rPr>
              <a:t>）</a:t>
            </a:r>
          </a:p>
          <a:p>
            <a:pPr lvl="1">
              <a:lnSpc>
                <a:spcPct val="110000"/>
              </a:lnSpc>
            </a:pPr>
            <a:r>
              <a:rPr lang="zh-CN" altLang="en-US" sz="2400"/>
              <a:t>模拟蜂窝电话，是第一代移动电话的典型代表</a:t>
            </a:r>
          </a:p>
        </p:txBody>
      </p:sp>
      <p:sp>
        <p:nvSpPr>
          <p:cNvPr id="76698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0" name="Rectangle 2"/>
          <p:cNvSpPr>
            <a:spLocks noGrp="1" noChangeArrowheads="1"/>
          </p:cNvSpPr>
          <p:nvPr>
            <p:ph type="title"/>
          </p:nvPr>
        </p:nvSpPr>
        <p:spPr/>
        <p:txBody>
          <a:bodyPr/>
          <a:lstStyle/>
          <a:p>
            <a:r>
              <a:rPr lang="zh-CN" altLang="en-US"/>
              <a:t>高级移动电话系统</a:t>
            </a:r>
            <a:br>
              <a:rPr lang="zh-CN" altLang="en-US" sz="4000">
                <a:latin typeface="华文新魏" pitchFamily="2" charset="-122"/>
              </a:rPr>
            </a:br>
            <a:r>
              <a:rPr lang="zh-CN" altLang="en-US" sz="2400">
                <a:latin typeface="华文新魏" pitchFamily="2" charset="-122"/>
              </a:rPr>
              <a:t>（</a:t>
            </a:r>
            <a:r>
              <a:rPr lang="en-US" altLang="zh-CN" sz="2400">
                <a:latin typeface="华文新魏" pitchFamily="2" charset="-122"/>
              </a:rPr>
              <a:t>AMPS</a:t>
            </a:r>
            <a:r>
              <a:rPr lang="en-US" altLang="en-US" sz="2400">
                <a:latin typeface="华文新魏" pitchFamily="2" charset="-122"/>
              </a:rPr>
              <a:t> </a:t>
            </a:r>
            <a:r>
              <a:rPr lang="zh-CN" altLang="en-US" sz="2400">
                <a:latin typeface="华文新魏" pitchFamily="2" charset="-122"/>
              </a:rPr>
              <a:t>）</a:t>
            </a:r>
          </a:p>
        </p:txBody>
      </p:sp>
      <p:sp>
        <p:nvSpPr>
          <p:cNvPr id="7700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70053" name="Rectangle 5"/>
          <p:cNvSpPr>
            <a:spLocks noGrp="1" noChangeArrowheads="1"/>
          </p:cNvSpPr>
          <p:nvPr>
            <p:ph type="body" idx="1"/>
          </p:nvPr>
        </p:nvSpPr>
        <p:spPr>
          <a:xfrm>
            <a:off x="809625" y="1773238"/>
            <a:ext cx="7958138" cy="1008062"/>
          </a:xfrm>
        </p:spPr>
        <p:txBody>
          <a:bodyPr/>
          <a:lstStyle/>
          <a:p>
            <a:pPr>
              <a:lnSpc>
                <a:spcPct val="120000"/>
              </a:lnSpc>
            </a:pPr>
            <a:r>
              <a:rPr lang="zh-CN" altLang="en-US" sz="2000">
                <a:solidFill>
                  <a:srgbClr val="FF0000"/>
                </a:solidFill>
              </a:rPr>
              <a:t>思想</a:t>
            </a:r>
            <a:r>
              <a:rPr lang="zh-CN" altLang="en-US" sz="2000"/>
              <a:t>：将物理</a:t>
            </a:r>
            <a:r>
              <a:rPr lang="zh-CN" altLang="en-US" sz="2000">
                <a:solidFill>
                  <a:srgbClr val="0000FF"/>
                </a:solidFill>
              </a:rPr>
              <a:t>区域划分</a:t>
            </a:r>
            <a:r>
              <a:rPr lang="zh-CN" altLang="en-US" sz="2000"/>
              <a:t>成若干相对较小的单元以降低发射功率，并采用</a:t>
            </a:r>
            <a:r>
              <a:rPr lang="zh-CN" altLang="en-US" sz="2000">
                <a:solidFill>
                  <a:srgbClr val="0000FF"/>
                </a:solidFill>
              </a:rPr>
              <a:t>频率重用</a:t>
            </a:r>
            <a:r>
              <a:rPr lang="zh-CN" altLang="en-US" sz="2000"/>
              <a:t>来使</a:t>
            </a:r>
            <a:r>
              <a:rPr lang="en-US" altLang="zh-CN" sz="2000"/>
              <a:t>AMPS</a:t>
            </a:r>
            <a:r>
              <a:rPr lang="zh-CN" altLang="en-US" sz="2000"/>
              <a:t>容量增大。</a:t>
            </a:r>
          </a:p>
        </p:txBody>
      </p:sp>
      <p:pic>
        <p:nvPicPr>
          <p:cNvPr id="770054" name="Picture 6" descr="2-41"/>
          <p:cNvPicPr>
            <a:picLocks noChangeAspect="1" noChangeArrowheads="1"/>
          </p:cNvPicPr>
          <p:nvPr/>
        </p:nvPicPr>
        <p:blipFill>
          <a:blip r:embed="rId6">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971550" y="2636838"/>
            <a:ext cx="7489825" cy="3968750"/>
          </a:xfrm>
          <a:prstGeom prst="rect">
            <a:avLst/>
          </a:prstGeom>
          <a:noFill/>
          <a:extLst>
            <a:ext uri="{909E8E84-426E-40DD-AFC4-6F175D3DCCD1}">
              <a14:hiddenFill xmlns:a14="http://schemas.microsoft.com/office/drawing/2010/main">
                <a:solidFill>
                  <a:srgbClr val="FFFFFF"/>
                </a:solidFill>
              </a14:hiddenFill>
            </a:ext>
          </a:extLst>
        </p:spPr>
      </p:pic>
      <p:sp>
        <p:nvSpPr>
          <p:cNvPr id="770055" name="AutoShape 7"/>
          <p:cNvSpPr>
            <a:spLocks noChangeArrowheads="1"/>
          </p:cNvSpPr>
          <p:nvPr/>
        </p:nvSpPr>
        <p:spPr bwMode="auto">
          <a:xfrm>
            <a:off x="3276600" y="2565400"/>
            <a:ext cx="2808288" cy="647700"/>
          </a:xfrm>
          <a:prstGeom prst="wedgeRoundRectCallout">
            <a:avLst>
              <a:gd name="adj1" fmla="val 44403"/>
              <a:gd name="adj2" fmla="val 92157"/>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a:latin typeface="+mn-lt"/>
                <a:ea typeface="+mn-ea"/>
              </a:rPr>
              <a:t>划分后的小区域，一般近似圆形，但用六边形更易表示。 </a:t>
            </a:r>
          </a:p>
        </p:txBody>
      </p:sp>
      <p:sp>
        <p:nvSpPr>
          <p:cNvPr id="770056" name="AutoShape 8"/>
          <p:cNvSpPr>
            <a:spLocks noChangeArrowheads="1"/>
          </p:cNvSpPr>
          <p:nvPr/>
        </p:nvSpPr>
        <p:spPr bwMode="auto">
          <a:xfrm>
            <a:off x="6372225" y="2276475"/>
            <a:ext cx="2232025" cy="647700"/>
          </a:xfrm>
          <a:prstGeom prst="wedgeRoundRectCallout">
            <a:avLst>
              <a:gd name="adj1" fmla="val -29088"/>
              <a:gd name="adj2" fmla="val 203676"/>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a:latin typeface="+mn-lt"/>
                <a:ea typeface="+mn-ea"/>
              </a:rPr>
              <a:t>当用户数量多时，单元可以再分成更小的单元</a:t>
            </a:r>
          </a:p>
        </p:txBody>
      </p:sp>
      <p:sp>
        <p:nvSpPr>
          <p:cNvPr id="770057" name="AutoShape 9"/>
          <p:cNvSpPr>
            <a:spLocks noChangeArrowheads="1"/>
          </p:cNvSpPr>
          <p:nvPr/>
        </p:nvSpPr>
        <p:spPr bwMode="auto">
          <a:xfrm>
            <a:off x="3851275" y="4508500"/>
            <a:ext cx="1873250" cy="647700"/>
          </a:xfrm>
          <a:prstGeom prst="wedgeRoundRectCallout">
            <a:avLst>
              <a:gd name="adj1" fmla="val -69236"/>
              <a:gd name="adj2" fmla="val -164704"/>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a:latin typeface="+mn-lt"/>
                <a:ea typeface="+mn-ea"/>
              </a:rPr>
              <a:t>每个单元使用一套频率进行发送</a:t>
            </a:r>
            <a:r>
              <a:rPr lang="en-US" altLang="zh-CN" sz="1600" b="1">
                <a:latin typeface="+mn-lt"/>
                <a:ea typeface="+mn-ea"/>
              </a:rPr>
              <a:t>/</a:t>
            </a:r>
            <a:r>
              <a:rPr lang="zh-CN" altLang="en-US" sz="1600" b="1">
                <a:latin typeface="+mn-lt"/>
                <a:ea typeface="+mn-ea"/>
              </a:rPr>
              <a:t>接收</a:t>
            </a:r>
          </a:p>
        </p:txBody>
      </p:sp>
      <p:sp>
        <p:nvSpPr>
          <p:cNvPr id="770058" name="AutoShape 10"/>
          <p:cNvSpPr>
            <a:spLocks noChangeArrowheads="1"/>
          </p:cNvSpPr>
          <p:nvPr/>
        </p:nvSpPr>
        <p:spPr bwMode="auto">
          <a:xfrm>
            <a:off x="3059113" y="5661025"/>
            <a:ext cx="3529012" cy="647700"/>
          </a:xfrm>
          <a:prstGeom prst="wedgeRoundRectCallout">
            <a:avLst>
              <a:gd name="adj1" fmla="val -50991"/>
              <a:gd name="adj2" fmla="val -139463"/>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a:latin typeface="+mn-lt"/>
                <a:ea typeface="+mn-ea"/>
              </a:rPr>
              <a:t>每个单元重用附近（而非邻接）单元的频率集，但应有</a:t>
            </a:r>
            <a:r>
              <a:rPr lang="en-US" altLang="zh-CN" sz="1600" b="1">
                <a:latin typeface="+mn-lt"/>
                <a:ea typeface="+mn-ea"/>
              </a:rPr>
              <a:t>2</a:t>
            </a:r>
            <a:r>
              <a:rPr lang="zh-CN" altLang="en-US" sz="1600" b="1">
                <a:latin typeface="+mn-lt"/>
                <a:ea typeface="+mn-ea"/>
              </a:rPr>
              <a:t>单元宽的缓冲</a:t>
            </a:r>
          </a:p>
        </p:txBody>
      </p:sp>
      <p:sp>
        <p:nvSpPr>
          <p:cNvPr id="770059"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70055"/>
                                        </p:tgtEl>
                                        <p:attrNameLst>
                                          <p:attrName>style.visibility</p:attrName>
                                        </p:attrNameLst>
                                      </p:cBhvr>
                                      <p:to>
                                        <p:strVal val="visible"/>
                                      </p:to>
                                    </p:set>
                                    <p:animEffect transition="in" filter="dissolve">
                                      <p:cBhvr>
                                        <p:cTn id="7" dur="500"/>
                                        <p:tgtEl>
                                          <p:spTgt spid="7700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70056"/>
                                        </p:tgtEl>
                                        <p:attrNameLst>
                                          <p:attrName>style.visibility</p:attrName>
                                        </p:attrNameLst>
                                      </p:cBhvr>
                                      <p:to>
                                        <p:strVal val="visible"/>
                                      </p:to>
                                    </p:set>
                                    <p:animEffect transition="in" filter="dissolve">
                                      <p:cBhvr>
                                        <p:cTn id="12" dur="500"/>
                                        <p:tgtEl>
                                          <p:spTgt spid="7700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70057"/>
                                        </p:tgtEl>
                                        <p:attrNameLst>
                                          <p:attrName>style.visibility</p:attrName>
                                        </p:attrNameLst>
                                      </p:cBhvr>
                                      <p:to>
                                        <p:strVal val="visible"/>
                                      </p:to>
                                    </p:set>
                                    <p:animEffect transition="in" filter="dissolve">
                                      <p:cBhvr>
                                        <p:cTn id="17" dur="500"/>
                                        <p:tgtEl>
                                          <p:spTgt spid="7700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70058"/>
                                        </p:tgtEl>
                                        <p:attrNameLst>
                                          <p:attrName>style.visibility</p:attrName>
                                        </p:attrNameLst>
                                      </p:cBhvr>
                                      <p:to>
                                        <p:strVal val="visible"/>
                                      </p:to>
                                    </p:set>
                                    <p:animEffect transition="in" filter="dissolve">
                                      <p:cBhvr>
                                        <p:cTn id="22" dur="500"/>
                                        <p:tgtEl>
                                          <p:spTgt spid="770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0055" grpId="0" animBg="1"/>
      <p:bldP spid="770056" grpId="0" animBg="1"/>
      <p:bldP spid="770057" grpId="0" animBg="1"/>
      <p:bldP spid="770058" grpId="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2"/>
          <p:cNvSpPr>
            <a:spLocks noGrp="1" noChangeArrowheads="1"/>
          </p:cNvSpPr>
          <p:nvPr>
            <p:ph type="title"/>
          </p:nvPr>
        </p:nvSpPr>
        <p:spPr/>
        <p:txBody>
          <a:bodyPr/>
          <a:lstStyle/>
          <a:p>
            <a:r>
              <a:rPr lang="zh-CN" altLang="en-US"/>
              <a:t>网络结构图示</a:t>
            </a:r>
            <a:endParaRPr lang="zh-CN" altLang="en-US">
              <a:latin typeface="华文新魏" pitchFamily="2" charset="-122"/>
            </a:endParaRPr>
          </a:p>
        </p:txBody>
      </p:sp>
      <p:sp>
        <p:nvSpPr>
          <p:cNvPr id="7802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0298"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780301" name="Picture 13"/>
          <p:cNvPicPr>
            <a:picLocks noChangeAspect="1" noChangeArrowheads="1"/>
          </p:cNvPicPr>
          <p:nvPr/>
        </p:nvPicPr>
        <p:blipFill>
          <a:blip r:embed="rId6">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1476375" y="1628775"/>
            <a:ext cx="6224588" cy="486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0302" name="AutoShape 14"/>
          <p:cNvSpPr>
            <a:spLocks noChangeArrowheads="1"/>
          </p:cNvSpPr>
          <p:nvPr/>
        </p:nvSpPr>
        <p:spPr bwMode="auto">
          <a:xfrm>
            <a:off x="5292725" y="1700213"/>
            <a:ext cx="576263" cy="360362"/>
          </a:xfrm>
          <a:prstGeom prst="wedgeRoundRectCallout">
            <a:avLst>
              <a:gd name="adj1" fmla="val -163222"/>
              <a:gd name="adj2" fmla="val 18282"/>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a:latin typeface="+mn-ea"/>
                <a:ea typeface="+mn-ea"/>
              </a:rPr>
              <a:t>基站</a:t>
            </a:r>
          </a:p>
        </p:txBody>
      </p:sp>
      <p:sp>
        <p:nvSpPr>
          <p:cNvPr id="7" name="AutoShape 14"/>
          <p:cNvSpPr>
            <a:spLocks noChangeArrowheads="1"/>
          </p:cNvSpPr>
          <p:nvPr/>
        </p:nvSpPr>
        <p:spPr bwMode="auto">
          <a:xfrm>
            <a:off x="3059832" y="4617293"/>
            <a:ext cx="1440160" cy="360362"/>
          </a:xfrm>
          <a:prstGeom prst="wedgeRoundRectCallout">
            <a:avLst>
              <a:gd name="adj1" fmla="val 4832"/>
              <a:gd name="adj2" fmla="val -450762"/>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dirty="0">
                <a:latin typeface="+mn-ea"/>
                <a:ea typeface="+mn-ea"/>
              </a:rPr>
              <a:t>移动导致</a:t>
            </a:r>
            <a:r>
              <a:rPr lang="zh-CN" altLang="en-US" sz="1600" b="1" dirty="0">
                <a:solidFill>
                  <a:srgbClr val="FF0000"/>
                </a:solidFill>
                <a:latin typeface="+mn-ea"/>
                <a:ea typeface="+mn-ea"/>
              </a:rPr>
              <a:t>切换</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0302"/>
                                        </p:tgtEl>
                                        <p:attrNameLst>
                                          <p:attrName>style.visibility</p:attrName>
                                        </p:attrNameLst>
                                      </p:cBhvr>
                                      <p:to>
                                        <p:strVal val="visible"/>
                                      </p:to>
                                    </p:set>
                                    <p:animEffect transition="in" filter="dissolve">
                                      <p:cBhvr>
                                        <p:cTn id="7" dur="500"/>
                                        <p:tgtEl>
                                          <p:spTgt spid="78030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302" grpId="0" animBg="1"/>
      <p:bldP spid="7"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5179" name="Picture 11"/>
          <p:cNvPicPr>
            <a:picLocks noChangeAspect="1" noChangeArrowheads="1"/>
          </p:cNvPicPr>
          <p:nvPr/>
        </p:nvPicPr>
        <p:blipFill>
          <a:blip r:embed="rId3">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755650" y="3500438"/>
            <a:ext cx="7993063" cy="282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5170" name="Rectangle 2"/>
          <p:cNvSpPr>
            <a:spLocks noGrp="1" noChangeArrowheads="1"/>
          </p:cNvSpPr>
          <p:nvPr>
            <p:ph type="title"/>
          </p:nvPr>
        </p:nvSpPr>
        <p:spPr/>
        <p:txBody>
          <a:bodyPr/>
          <a:lstStyle/>
          <a:p>
            <a:r>
              <a:rPr lang="zh-CN" altLang="en-US"/>
              <a:t>信道划分</a:t>
            </a:r>
            <a:endParaRPr lang="zh-CN" altLang="en-US">
              <a:latin typeface="华文新魏" pitchFamily="2" charset="-122"/>
            </a:endParaRPr>
          </a:p>
        </p:txBody>
      </p:sp>
      <p:sp>
        <p:nvSpPr>
          <p:cNvPr id="7751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通信系统的举例</a:t>
            </a:r>
            <a:r>
              <a:rPr lang="en-US" altLang="zh-CN" sz="1200">
                <a:ea typeface="幼圆" pitchFamily="49" charset="-122"/>
              </a:rPr>
              <a:t>&gt;&gt;</a:t>
            </a:r>
            <a:r>
              <a:rPr lang="zh-CN" altLang="en-US" sz="1200">
                <a:ea typeface="幼圆" pitchFamily="49" charset="-122"/>
                <a:hlinkClick r:id="rId6" action="ppaction://hlinksldjump"/>
              </a:rPr>
              <a:t>移动电话系统</a:t>
            </a:r>
            <a:endParaRPr lang="en-US" altLang="zh-CN" sz="1200">
              <a:ea typeface="幼圆" pitchFamily="49" charset="-122"/>
            </a:endParaRPr>
          </a:p>
        </p:txBody>
      </p:sp>
      <p:sp>
        <p:nvSpPr>
          <p:cNvPr id="775172" name="Rectangle 4"/>
          <p:cNvSpPr>
            <a:spLocks noGrp="1" noChangeArrowheads="1"/>
          </p:cNvSpPr>
          <p:nvPr>
            <p:ph type="body" idx="1"/>
          </p:nvPr>
        </p:nvSpPr>
        <p:spPr>
          <a:xfrm>
            <a:off x="809625" y="1773238"/>
            <a:ext cx="7958138" cy="576262"/>
          </a:xfrm>
        </p:spPr>
        <p:txBody>
          <a:bodyPr/>
          <a:lstStyle/>
          <a:p>
            <a:pPr>
              <a:lnSpc>
                <a:spcPct val="120000"/>
              </a:lnSpc>
            </a:pPr>
            <a:r>
              <a:rPr lang="en-US" altLang="zh-CN" sz="2400"/>
              <a:t>AMPS</a:t>
            </a:r>
            <a:r>
              <a:rPr lang="zh-CN" altLang="en-US" sz="2400"/>
              <a:t>是一个使用</a:t>
            </a:r>
            <a:r>
              <a:rPr lang="en-US" altLang="zh-CN" sz="2400">
                <a:solidFill>
                  <a:srgbClr val="FF0000"/>
                </a:solidFill>
              </a:rPr>
              <a:t>FDM</a:t>
            </a:r>
            <a:r>
              <a:rPr lang="zh-CN" altLang="en-US" sz="2400"/>
              <a:t>的模拟蜂窝电话系统。</a:t>
            </a:r>
          </a:p>
        </p:txBody>
      </p:sp>
      <p:sp>
        <p:nvSpPr>
          <p:cNvPr id="775175" name="AutoShape 7"/>
          <p:cNvSpPr>
            <a:spLocks noChangeArrowheads="1"/>
          </p:cNvSpPr>
          <p:nvPr/>
        </p:nvSpPr>
        <p:spPr bwMode="auto">
          <a:xfrm>
            <a:off x="5148263" y="2420938"/>
            <a:ext cx="3384550" cy="647700"/>
          </a:xfrm>
          <a:prstGeom prst="wedgeRoundRectCallout">
            <a:avLst>
              <a:gd name="adj1" fmla="val -36819"/>
              <a:gd name="adj2" fmla="val 140194"/>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sz="1600" b="1">
                <a:latin typeface="+mn-lt"/>
                <a:ea typeface="+mn-ea"/>
              </a:rPr>
              <a:t>AMPS</a:t>
            </a:r>
            <a:r>
              <a:rPr lang="zh-CN" altLang="en-US" sz="1600" b="1">
                <a:latin typeface="+mn-lt"/>
                <a:ea typeface="+mn-ea"/>
              </a:rPr>
              <a:t>系统使用</a:t>
            </a:r>
            <a:r>
              <a:rPr lang="en-US" altLang="zh-CN" sz="1600" b="1">
                <a:latin typeface="+mn-lt"/>
                <a:ea typeface="+mn-ea"/>
              </a:rPr>
              <a:t>832</a:t>
            </a:r>
            <a:r>
              <a:rPr lang="zh-CN" altLang="en-US" sz="1600" b="1">
                <a:latin typeface="+mn-lt"/>
                <a:ea typeface="+mn-ea"/>
              </a:rPr>
              <a:t>个全双工信道，每个信道由一对单工信道组成。</a:t>
            </a:r>
          </a:p>
        </p:txBody>
      </p:sp>
      <p:sp>
        <p:nvSpPr>
          <p:cNvPr id="775178"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775180" name="AutoShape 12"/>
          <p:cNvSpPr>
            <a:spLocks noChangeArrowheads="1"/>
          </p:cNvSpPr>
          <p:nvPr/>
        </p:nvSpPr>
        <p:spPr bwMode="auto">
          <a:xfrm>
            <a:off x="971550" y="2492375"/>
            <a:ext cx="2736850" cy="647700"/>
          </a:xfrm>
          <a:prstGeom prst="wedgeRoundRectCallout">
            <a:avLst>
              <a:gd name="adj1" fmla="val 50000"/>
              <a:gd name="adj2" fmla="val 126718"/>
              <a:gd name="adj3" fmla="val 16667"/>
            </a:avLst>
          </a:prstGeom>
          <a:solidFill>
            <a:srgbClr val="FFFF00"/>
          </a:solidFill>
          <a:ln w="9525">
            <a:solidFill>
              <a:schemeClr val="tx1"/>
            </a:solidFill>
            <a:miter lim="800000"/>
            <a:headEnd/>
            <a:tailEnd/>
          </a:ln>
          <a:effectLst>
            <a:outerShdw dist="35921" dir="2700000" algn="ctr" rotWithShape="0">
              <a:srgbClr val="00002E"/>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a:latin typeface="+mn-lt"/>
                <a:ea typeface="+mn-ea"/>
              </a:rPr>
              <a:t>每个蜂窝可使用的信道数远小于</a:t>
            </a:r>
            <a:r>
              <a:rPr lang="en-US" altLang="zh-CN" sz="1600" b="1">
                <a:latin typeface="+mn-lt"/>
                <a:ea typeface="+mn-ea"/>
              </a:rPr>
              <a:t>832</a:t>
            </a:r>
            <a:r>
              <a:rPr lang="zh-CN" altLang="en-US" sz="1600" b="1">
                <a:latin typeface="+mn-lt"/>
                <a:ea typeface="+mn-ea"/>
              </a:rPr>
              <a:t>，通常为</a:t>
            </a:r>
            <a:r>
              <a:rPr lang="en-US" altLang="zh-CN" sz="1600" b="1">
                <a:latin typeface="+mn-lt"/>
                <a:ea typeface="+mn-ea"/>
              </a:rPr>
              <a:t>45</a:t>
            </a:r>
            <a:r>
              <a:rPr lang="zh-CN" altLang="en-US" sz="1600" b="1">
                <a:latin typeface="+mn-lt"/>
                <a:ea typeface="+mn-ea"/>
              </a:rPr>
              <a:t>左右。</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75175"/>
                                        </p:tgtEl>
                                        <p:attrNameLst>
                                          <p:attrName>style.visibility</p:attrName>
                                        </p:attrNameLst>
                                      </p:cBhvr>
                                      <p:to>
                                        <p:strVal val="visible"/>
                                      </p:to>
                                    </p:set>
                                    <p:animEffect transition="in" filter="dissolve">
                                      <p:cBhvr>
                                        <p:cTn id="7" dur="500"/>
                                        <p:tgtEl>
                                          <p:spTgt spid="7751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75180"/>
                                        </p:tgtEl>
                                        <p:attrNameLst>
                                          <p:attrName>style.visibility</p:attrName>
                                        </p:attrNameLst>
                                      </p:cBhvr>
                                      <p:to>
                                        <p:strVal val="visible"/>
                                      </p:to>
                                    </p:set>
                                    <p:animEffect transition="in" filter="dissolve">
                                      <p:cBhvr>
                                        <p:cTn id="12" dur="500"/>
                                        <p:tgtEl>
                                          <p:spTgt spid="775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5175" grpId="0" animBg="1"/>
      <p:bldP spid="775180"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p:txBody>
          <a:bodyPr/>
          <a:lstStyle/>
          <a:p>
            <a:r>
              <a:rPr lang="zh-CN" altLang="en-US" dirty="0"/>
              <a:t>第二代移动电话</a:t>
            </a:r>
            <a:br>
              <a:rPr lang="zh-CN" altLang="en-US" sz="4000" dirty="0">
                <a:latin typeface="华文新魏" pitchFamily="2" charset="-122"/>
              </a:rPr>
            </a:br>
            <a:r>
              <a:rPr lang="zh-CN" altLang="en-US" sz="2800" dirty="0">
                <a:latin typeface="华文新魏" pitchFamily="2" charset="-122"/>
              </a:rPr>
              <a:t>（数字</a:t>
            </a:r>
            <a:r>
              <a:rPr lang="en-US" altLang="en-US" sz="2800" dirty="0" err="1">
                <a:latin typeface="华文新魏" pitchFamily="2" charset="-122"/>
              </a:rPr>
              <a:t>声音</a:t>
            </a:r>
            <a:r>
              <a:rPr lang="en-US" altLang="en-US" sz="2800" dirty="0">
                <a:latin typeface="华文新魏" pitchFamily="2" charset="-122"/>
              </a:rPr>
              <a:t> </a:t>
            </a:r>
            <a:r>
              <a:rPr lang="zh-CN" altLang="en-US" sz="2800" dirty="0">
                <a:latin typeface="华文新魏" pitchFamily="2" charset="-122"/>
              </a:rPr>
              <a:t>）</a:t>
            </a:r>
          </a:p>
        </p:txBody>
      </p:sp>
      <p:sp>
        <p:nvSpPr>
          <p:cNvPr id="7680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68005" name="Rectangle 5"/>
          <p:cNvSpPr>
            <a:spLocks noGrp="1" noChangeArrowheads="1"/>
          </p:cNvSpPr>
          <p:nvPr>
            <p:ph type="body" idx="1"/>
          </p:nvPr>
        </p:nvSpPr>
        <p:spPr>
          <a:xfrm>
            <a:off x="3059832" y="2565400"/>
            <a:ext cx="3384202" cy="3168650"/>
          </a:xfrm>
        </p:spPr>
        <p:txBody>
          <a:bodyPr/>
          <a:lstStyle/>
          <a:p>
            <a:r>
              <a:rPr lang="en-US" altLang="zh-CN" dirty="0">
                <a:hlinkClick r:id="rId6" action="ppaction://hlinksldjump"/>
              </a:rPr>
              <a:t>D-AMPS</a:t>
            </a:r>
            <a:endParaRPr lang="zh-CN" altLang="en-US" dirty="0"/>
          </a:p>
          <a:p>
            <a:endParaRPr lang="zh-CN" altLang="en-US" dirty="0"/>
          </a:p>
          <a:p>
            <a:r>
              <a:rPr lang="en-US" altLang="zh-CN" dirty="0">
                <a:hlinkClick r:id="rId7" action="ppaction://hlinksldjump"/>
              </a:rPr>
              <a:t>GSM</a:t>
            </a:r>
            <a:r>
              <a:rPr lang="zh-CN" altLang="en-US" dirty="0"/>
              <a:t>（主流）</a:t>
            </a:r>
          </a:p>
          <a:p>
            <a:endParaRPr lang="zh-CN" altLang="en-US" dirty="0"/>
          </a:p>
          <a:p>
            <a:r>
              <a:rPr lang="en-US" altLang="zh-CN" dirty="0">
                <a:hlinkClick r:id="rId8" action="ppaction://hlinksldjump"/>
              </a:rPr>
              <a:t>CDMA</a:t>
            </a:r>
            <a:endParaRPr lang="zh-CN" altLang="en-US" dirty="0"/>
          </a:p>
        </p:txBody>
      </p:sp>
    </p:spTree>
  </p:cSld>
  <p:clrMapOvr>
    <a:masterClrMapping/>
  </p:clrMapOvr>
  <p:transition spd="slow">
    <p:random/>
    <p:sndAc>
      <p:stSnd>
        <p:snd r:embed="rId2" name="camera.wav"/>
      </p:stSnd>
    </p:sndAc>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p:cNvSpPr>
            <a:spLocks noGrp="1" noChangeArrowheads="1"/>
          </p:cNvSpPr>
          <p:nvPr>
            <p:ph type="title"/>
          </p:nvPr>
        </p:nvSpPr>
        <p:spPr/>
        <p:txBody>
          <a:bodyPr/>
          <a:lstStyle/>
          <a:p>
            <a:r>
              <a:rPr lang="zh-CN" altLang="en-US" dirty="0"/>
              <a:t>数字高级移动电话系统</a:t>
            </a:r>
            <a:br>
              <a:rPr lang="zh-CN" altLang="en-US" sz="4000" dirty="0">
                <a:latin typeface="华文新魏" pitchFamily="2" charset="-122"/>
              </a:rPr>
            </a:br>
            <a:r>
              <a:rPr lang="zh-CN" altLang="en-US" sz="2800" dirty="0">
                <a:latin typeface="华文新魏" pitchFamily="2" charset="-122"/>
              </a:rPr>
              <a:t>（</a:t>
            </a:r>
            <a:r>
              <a:rPr lang="en-US" altLang="zh-CN" sz="2800" dirty="0">
                <a:latin typeface="华文新魏" pitchFamily="2" charset="-122"/>
              </a:rPr>
              <a:t>D-AMPS</a:t>
            </a:r>
            <a:r>
              <a:rPr lang="zh-CN" altLang="en-US" sz="2800" dirty="0">
                <a:latin typeface="华文新魏" pitchFamily="2" charset="-122"/>
              </a:rPr>
              <a:t>）</a:t>
            </a:r>
          </a:p>
        </p:txBody>
      </p:sp>
      <p:sp>
        <p:nvSpPr>
          <p:cNvPr id="7710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1077" name="Rectangle 5"/>
          <p:cNvSpPr>
            <a:spLocks noGrp="1" noChangeArrowheads="1"/>
          </p:cNvSpPr>
          <p:nvPr>
            <p:ph type="body" idx="1"/>
          </p:nvPr>
        </p:nvSpPr>
        <p:spPr/>
        <p:txBody>
          <a:bodyPr/>
          <a:lstStyle/>
          <a:p>
            <a:r>
              <a:rPr lang="zh-CN" altLang="en-US" sz="2800" dirty="0">
                <a:solidFill>
                  <a:srgbClr val="FF0000"/>
                </a:solidFill>
              </a:rPr>
              <a:t>概述</a:t>
            </a:r>
          </a:p>
          <a:p>
            <a:pPr lvl="1"/>
            <a:r>
              <a:rPr lang="en-US" altLang="zh-CN" sz="2400" dirty="0"/>
              <a:t>D-AMPS</a:t>
            </a:r>
            <a:r>
              <a:rPr lang="zh-CN" altLang="en-US" sz="2400" dirty="0"/>
              <a:t>对应的标准为</a:t>
            </a:r>
            <a:r>
              <a:rPr lang="en-US" altLang="zh-CN" sz="2400" dirty="0">
                <a:solidFill>
                  <a:srgbClr val="0000FF"/>
                </a:solidFill>
              </a:rPr>
              <a:t>IS-54</a:t>
            </a:r>
            <a:r>
              <a:rPr lang="zh-CN" altLang="en-US" sz="2400" dirty="0"/>
              <a:t>和</a:t>
            </a:r>
            <a:r>
              <a:rPr lang="en-US" altLang="zh-CN" sz="2400" dirty="0">
                <a:solidFill>
                  <a:srgbClr val="0000FF"/>
                </a:solidFill>
              </a:rPr>
              <a:t>IS-136</a:t>
            </a:r>
            <a:r>
              <a:rPr lang="zh-CN" altLang="en-US" sz="2400" dirty="0"/>
              <a:t>（国际标准），广泛应用于美国和日本。它是一个</a:t>
            </a:r>
            <a:r>
              <a:rPr lang="zh-CN" altLang="en-US" sz="2400" dirty="0">
                <a:solidFill>
                  <a:srgbClr val="0000FF"/>
                </a:solidFill>
              </a:rPr>
              <a:t>双模式</a:t>
            </a:r>
            <a:r>
              <a:rPr lang="zh-CN" altLang="en-US" sz="2400" dirty="0"/>
              <a:t>（模拟</a:t>
            </a:r>
            <a:r>
              <a:rPr lang="en-US" altLang="zh-CN" sz="2400" dirty="0"/>
              <a:t>+</a:t>
            </a:r>
            <a:r>
              <a:rPr lang="zh-CN" altLang="en-US" sz="2400" dirty="0"/>
              <a:t>数字）的与</a:t>
            </a:r>
            <a:r>
              <a:rPr lang="en-US" altLang="zh-CN" sz="2400" dirty="0"/>
              <a:t>AMPS</a:t>
            </a:r>
            <a:r>
              <a:rPr lang="zh-CN" altLang="en-US" sz="2400" dirty="0"/>
              <a:t>兼容的系统，使用与</a:t>
            </a:r>
            <a:r>
              <a:rPr lang="en-US" altLang="zh-CN" sz="2400" dirty="0"/>
              <a:t>AMPS</a:t>
            </a:r>
            <a:r>
              <a:rPr lang="zh-CN" altLang="en-US" sz="2400" dirty="0"/>
              <a:t>相同的</a:t>
            </a:r>
            <a:r>
              <a:rPr lang="en-US" altLang="zh-CN" sz="2400" dirty="0">
                <a:solidFill>
                  <a:srgbClr val="0000FF"/>
                </a:solidFill>
              </a:rPr>
              <a:t>30kHz</a:t>
            </a:r>
            <a:r>
              <a:rPr lang="zh-CN" altLang="en-US" sz="2400" dirty="0">
                <a:solidFill>
                  <a:srgbClr val="0000FF"/>
                </a:solidFill>
              </a:rPr>
              <a:t>的信道</a:t>
            </a:r>
            <a:r>
              <a:rPr lang="zh-CN" altLang="en-US" sz="2400" dirty="0"/>
              <a:t>，但工作在</a:t>
            </a:r>
            <a:r>
              <a:rPr lang="en-US" altLang="zh-CN" sz="2400" dirty="0"/>
              <a:t>850MHz</a:t>
            </a:r>
            <a:r>
              <a:rPr lang="zh-CN" altLang="en-US" sz="2400" dirty="0"/>
              <a:t>（与</a:t>
            </a:r>
            <a:r>
              <a:rPr lang="en-US" altLang="zh-CN" sz="2400" dirty="0"/>
              <a:t>AMPS</a:t>
            </a:r>
            <a:r>
              <a:rPr lang="zh-CN" altLang="en-US" sz="2400" dirty="0"/>
              <a:t>相同）和</a:t>
            </a:r>
            <a:r>
              <a:rPr lang="en-US" altLang="zh-CN" sz="2400" dirty="0"/>
              <a:t>1900MHz</a:t>
            </a:r>
            <a:r>
              <a:rPr lang="zh-CN" altLang="en-US" sz="2400" dirty="0"/>
              <a:t>（新增）频率段。 </a:t>
            </a:r>
          </a:p>
          <a:p>
            <a:r>
              <a:rPr lang="zh-CN" altLang="en-US" sz="2800" dirty="0">
                <a:solidFill>
                  <a:srgbClr val="FF0000"/>
                </a:solidFill>
              </a:rPr>
              <a:t>声音数字化和压缩</a:t>
            </a:r>
          </a:p>
          <a:p>
            <a:pPr lvl="1"/>
            <a:r>
              <a:rPr lang="zh-CN" altLang="en-US" sz="2400" dirty="0"/>
              <a:t>声音在</a:t>
            </a:r>
            <a:r>
              <a:rPr lang="zh-CN" altLang="en-US" sz="2400" dirty="0">
                <a:solidFill>
                  <a:srgbClr val="0000FF"/>
                </a:solidFill>
              </a:rPr>
              <a:t>用户电话处</a:t>
            </a:r>
            <a:r>
              <a:rPr lang="zh-CN" altLang="en-US" sz="2400" dirty="0"/>
              <a:t>进行数字化和压缩，采用比增量调制、预测编码更复杂的方法，由</a:t>
            </a:r>
            <a:r>
              <a:rPr lang="en-US" altLang="zh-CN" sz="2400" dirty="0"/>
              <a:t>vocoder</a:t>
            </a:r>
            <a:r>
              <a:rPr lang="zh-CN" altLang="en-US" sz="2400" dirty="0"/>
              <a:t>硬件进行。通过此方法可以将标准的</a:t>
            </a:r>
            <a:r>
              <a:rPr lang="en-US" altLang="zh-CN" sz="2400" dirty="0"/>
              <a:t>56kbps</a:t>
            </a:r>
            <a:r>
              <a:rPr lang="zh-CN" altLang="en-US" sz="2400" dirty="0"/>
              <a:t>的</a:t>
            </a:r>
            <a:r>
              <a:rPr lang="en-US" altLang="zh-CN" sz="2400" dirty="0"/>
              <a:t>PCM</a:t>
            </a:r>
            <a:r>
              <a:rPr lang="zh-CN" altLang="en-US" sz="2400" dirty="0"/>
              <a:t>编码压缩到</a:t>
            </a:r>
            <a:r>
              <a:rPr lang="en-US" altLang="zh-CN" sz="2400" dirty="0">
                <a:solidFill>
                  <a:srgbClr val="0000FF"/>
                </a:solidFill>
              </a:rPr>
              <a:t>8kbps</a:t>
            </a:r>
            <a:r>
              <a:rPr lang="zh-CN" altLang="en-US" sz="2400" dirty="0"/>
              <a:t>或</a:t>
            </a:r>
            <a:r>
              <a:rPr lang="zh-CN" altLang="en-US" sz="2400" dirty="0">
                <a:solidFill>
                  <a:srgbClr val="0000FF"/>
                </a:solidFill>
              </a:rPr>
              <a:t>更低</a:t>
            </a:r>
            <a:r>
              <a:rPr lang="zh-CN" altLang="en-US" sz="2400" dirty="0"/>
              <a:t>。</a:t>
            </a:r>
          </a:p>
        </p:txBody>
      </p:sp>
      <p:sp>
        <p:nvSpPr>
          <p:cNvPr id="77107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ChangeArrowheads="1"/>
          </p:cNvSpPr>
          <p:nvPr>
            <p:ph type="title"/>
          </p:nvPr>
        </p:nvSpPr>
        <p:spPr/>
        <p:txBody>
          <a:bodyPr/>
          <a:lstStyle/>
          <a:p>
            <a:r>
              <a:rPr lang="zh-CN" altLang="en-US"/>
              <a:t>信道划分</a:t>
            </a:r>
            <a:endParaRPr lang="zh-CN" altLang="en-US">
              <a:latin typeface="华文新魏" pitchFamily="2" charset="-122"/>
            </a:endParaRPr>
          </a:p>
        </p:txBody>
      </p:sp>
      <p:sp>
        <p:nvSpPr>
          <p:cNvPr id="7741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4148" name="Rectangle 4"/>
          <p:cNvSpPr>
            <a:spLocks noGrp="1" noChangeArrowheads="1"/>
          </p:cNvSpPr>
          <p:nvPr>
            <p:ph type="body" idx="1"/>
          </p:nvPr>
        </p:nvSpPr>
        <p:spPr>
          <a:xfrm>
            <a:off x="900113" y="1773238"/>
            <a:ext cx="7958137" cy="1223962"/>
          </a:xfrm>
        </p:spPr>
        <p:txBody>
          <a:bodyPr/>
          <a:lstStyle/>
          <a:p>
            <a:r>
              <a:rPr lang="en-US" altLang="zh-CN" sz="2400"/>
              <a:t>D-AMPS</a:t>
            </a:r>
            <a:r>
              <a:rPr lang="zh-CN" altLang="en-US" sz="2400"/>
              <a:t>是一个使用</a:t>
            </a:r>
            <a:r>
              <a:rPr lang="en-US" altLang="zh-CN" sz="2400">
                <a:solidFill>
                  <a:srgbClr val="FF0000"/>
                </a:solidFill>
              </a:rPr>
              <a:t>FDM</a:t>
            </a:r>
            <a:r>
              <a:rPr lang="zh-CN" altLang="en-US" sz="2400"/>
              <a:t>和</a:t>
            </a:r>
            <a:r>
              <a:rPr lang="en-US" altLang="zh-CN" sz="2400">
                <a:solidFill>
                  <a:srgbClr val="FF0000"/>
                </a:solidFill>
              </a:rPr>
              <a:t>TDM</a:t>
            </a:r>
            <a:r>
              <a:rPr lang="zh-CN" altLang="en-US" sz="2400"/>
              <a:t>的数字蜂窝电话系统</a:t>
            </a:r>
          </a:p>
          <a:p>
            <a:pPr lvl="1"/>
            <a:r>
              <a:rPr lang="zh-CN" altLang="en-US" sz="2000"/>
              <a:t>采用</a:t>
            </a:r>
            <a:r>
              <a:rPr lang="en-US" altLang="zh-CN" sz="2000"/>
              <a:t>FDM</a:t>
            </a:r>
            <a:r>
              <a:rPr lang="zh-CN" altLang="en-US" sz="2000"/>
              <a:t>划分信道（</a:t>
            </a:r>
            <a:r>
              <a:rPr lang="en-US" altLang="zh-CN" sz="2000"/>
              <a:t>832</a:t>
            </a:r>
            <a:r>
              <a:rPr lang="zh-CN" altLang="en-US" sz="2000"/>
              <a:t>）</a:t>
            </a:r>
          </a:p>
          <a:p>
            <a:pPr lvl="1"/>
            <a:r>
              <a:rPr lang="zh-CN" altLang="en-US" sz="2000"/>
              <a:t>采用</a:t>
            </a:r>
            <a:r>
              <a:rPr lang="en-US" altLang="zh-CN" sz="2000"/>
              <a:t>TDM</a:t>
            </a:r>
            <a:r>
              <a:rPr lang="zh-CN" altLang="en-US" sz="2000"/>
              <a:t>在信道内划分用户（</a:t>
            </a:r>
            <a:r>
              <a:rPr lang="en-US" altLang="zh-CN" sz="2000"/>
              <a:t>3/6</a:t>
            </a:r>
            <a:r>
              <a:rPr lang="zh-CN" altLang="en-US" sz="2000"/>
              <a:t>）</a:t>
            </a:r>
          </a:p>
        </p:txBody>
      </p:sp>
      <p:pic>
        <p:nvPicPr>
          <p:cNvPr id="774149" name="Picture 5"/>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3141663"/>
            <a:ext cx="7848600" cy="319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4150" name="Text Box 6"/>
          <p:cNvSpPr txBox="1">
            <a:spLocks noChangeArrowheads="1"/>
          </p:cNvSpPr>
          <p:nvPr/>
        </p:nvSpPr>
        <p:spPr bwMode="auto">
          <a:xfrm>
            <a:off x="6516688" y="3429000"/>
            <a:ext cx="244792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buFont typeface="Wingdings" pitchFamily="2" charset="2"/>
              <a:buChar char="ü"/>
            </a:pPr>
            <a:r>
              <a:rPr lang="en-US" altLang="zh-CN" sz="1600" b="1" dirty="0">
                <a:latin typeface="+mn-lt"/>
                <a:ea typeface="+mn-ea"/>
              </a:rPr>
              <a:t>64bit</a:t>
            </a:r>
            <a:r>
              <a:rPr lang="zh-CN" altLang="en-US" sz="1600" b="1" dirty="0">
                <a:latin typeface="+mn-lt"/>
                <a:ea typeface="+mn-ea"/>
              </a:rPr>
              <a:t>用于控制</a:t>
            </a:r>
          </a:p>
          <a:p>
            <a:pPr>
              <a:buFont typeface="Wingdings" pitchFamily="2" charset="2"/>
              <a:buChar char="ü"/>
            </a:pPr>
            <a:r>
              <a:rPr lang="en-US" altLang="zh-CN" sz="1600" b="1" dirty="0">
                <a:latin typeface="+mn-lt"/>
                <a:ea typeface="+mn-ea"/>
              </a:rPr>
              <a:t>101bit</a:t>
            </a:r>
            <a:r>
              <a:rPr lang="zh-CN" altLang="en-US" sz="1600" b="1" dirty="0">
                <a:latin typeface="+mn-lt"/>
                <a:ea typeface="+mn-ea"/>
              </a:rPr>
              <a:t>用于纠错</a:t>
            </a:r>
          </a:p>
          <a:p>
            <a:pPr>
              <a:buFont typeface="Wingdings" pitchFamily="2" charset="2"/>
              <a:buChar char="ü"/>
            </a:pPr>
            <a:r>
              <a:rPr lang="en-US" altLang="zh-CN" sz="1600" b="1" dirty="0">
                <a:latin typeface="+mn-lt"/>
                <a:ea typeface="+mn-ea"/>
              </a:rPr>
              <a:t>159bit</a:t>
            </a:r>
            <a:r>
              <a:rPr lang="zh-CN" altLang="en-US" sz="1600" b="1" dirty="0">
                <a:latin typeface="+mn-lt"/>
                <a:ea typeface="+mn-ea"/>
              </a:rPr>
              <a:t>用于语音数据</a:t>
            </a:r>
          </a:p>
        </p:txBody>
      </p:sp>
      <p:sp>
        <p:nvSpPr>
          <p:cNvPr id="774151" name="AutoShape 7"/>
          <p:cNvSpPr>
            <a:spLocks/>
          </p:cNvSpPr>
          <p:nvPr/>
        </p:nvSpPr>
        <p:spPr bwMode="auto">
          <a:xfrm>
            <a:off x="6443663" y="3500438"/>
            <a:ext cx="71437" cy="649287"/>
          </a:xfrm>
          <a:prstGeom prst="leftBrace">
            <a:avLst>
              <a:gd name="adj1" fmla="val 75741"/>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774152" name="AutoShape 8"/>
          <p:cNvSpPr>
            <a:spLocks noChangeArrowheads="1"/>
          </p:cNvSpPr>
          <p:nvPr/>
        </p:nvSpPr>
        <p:spPr bwMode="auto">
          <a:xfrm>
            <a:off x="5003800" y="2492375"/>
            <a:ext cx="3960813" cy="647700"/>
          </a:xfrm>
          <a:prstGeom prst="wedgeRoundRectCallout">
            <a:avLst>
              <a:gd name="adj1" fmla="val -45991"/>
              <a:gd name="adj2" fmla="val 116176"/>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a:latin typeface="+mn-lt"/>
                <a:ea typeface="+mn-ea"/>
              </a:rPr>
              <a:t>如果采用更好的压缩算法将声音降低到</a:t>
            </a:r>
            <a:r>
              <a:rPr lang="en-US" altLang="zh-CN" sz="1600" b="1">
                <a:latin typeface="+mn-lt"/>
                <a:ea typeface="+mn-ea"/>
              </a:rPr>
              <a:t>4kbps</a:t>
            </a:r>
            <a:r>
              <a:rPr lang="zh-CN" altLang="en-US" sz="1600" b="1">
                <a:latin typeface="+mn-lt"/>
                <a:ea typeface="+mn-ea"/>
              </a:rPr>
              <a:t>，则每个信道可支持</a:t>
            </a:r>
            <a:r>
              <a:rPr lang="en-US" altLang="zh-CN" sz="1600" b="1">
                <a:latin typeface="+mn-lt"/>
                <a:ea typeface="+mn-ea"/>
              </a:rPr>
              <a:t>6</a:t>
            </a:r>
            <a:r>
              <a:rPr lang="zh-CN" altLang="en-US" sz="1600" b="1">
                <a:latin typeface="+mn-lt"/>
                <a:ea typeface="+mn-ea"/>
              </a:rPr>
              <a:t>个并发用户</a:t>
            </a:r>
          </a:p>
        </p:txBody>
      </p:sp>
      <p:sp>
        <p:nvSpPr>
          <p:cNvPr id="774153"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74152"/>
                                        </p:tgtEl>
                                        <p:attrNameLst>
                                          <p:attrName>style.visibility</p:attrName>
                                        </p:attrNameLst>
                                      </p:cBhvr>
                                      <p:to>
                                        <p:strVal val="visible"/>
                                      </p:to>
                                    </p:set>
                                    <p:animEffect transition="in" filter="dissolve">
                                      <p:cBhvr>
                                        <p:cTn id="7" dur="500"/>
                                        <p:tgtEl>
                                          <p:spTgt spid="77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4152"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ChangeArrowheads="1"/>
          </p:cNvSpPr>
          <p:nvPr>
            <p:ph type="title"/>
          </p:nvPr>
        </p:nvSpPr>
        <p:spPr/>
        <p:txBody>
          <a:bodyPr/>
          <a:lstStyle/>
          <a:p>
            <a:r>
              <a:rPr lang="zh-CN" altLang="en-US"/>
              <a:t>通信举例</a:t>
            </a:r>
            <a:endParaRPr lang="zh-CN" altLang="en-US">
              <a:latin typeface="华文新魏" pitchFamily="2" charset="-122"/>
            </a:endParaRPr>
          </a:p>
        </p:txBody>
      </p:sp>
      <p:sp>
        <p:nvSpPr>
          <p:cNvPr id="7772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7220" name="Rectangle 4"/>
          <p:cNvSpPr>
            <a:spLocks noGrp="1" noChangeArrowheads="1"/>
          </p:cNvSpPr>
          <p:nvPr>
            <p:ph type="body" idx="1"/>
          </p:nvPr>
        </p:nvSpPr>
        <p:spPr>
          <a:xfrm>
            <a:off x="900113" y="1773238"/>
            <a:ext cx="7958137" cy="1223962"/>
          </a:xfrm>
        </p:spPr>
        <p:txBody>
          <a:bodyPr/>
          <a:lstStyle/>
          <a:p>
            <a:pPr>
              <a:lnSpc>
                <a:spcPct val="120000"/>
              </a:lnSpc>
            </a:pPr>
            <a:r>
              <a:rPr lang="zh-CN" altLang="en-US" sz="2400"/>
              <a:t>每部移动电话在一个频率上发送数据，在另一个高一点的频率上接收数据。</a:t>
            </a:r>
          </a:p>
        </p:txBody>
      </p:sp>
      <p:sp>
        <p:nvSpPr>
          <p:cNvPr id="777225"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777226" name="Picture 10" descr="2-42"/>
          <p:cNvPicPr>
            <a:picLocks noChangeAspect="1" noChangeArrowheads="1"/>
          </p:cNvPicPr>
          <p:nvPr/>
        </p:nvPicPr>
        <p:blipFill>
          <a:blip r:embed="rId7">
            <a:clrChange>
              <a:clrFrom>
                <a:srgbClr val="FFFFFF"/>
              </a:clrFrom>
              <a:clrTo>
                <a:srgbClr val="FFFFFF">
                  <a:alpha val="0"/>
                </a:srgbClr>
              </a:clrTo>
            </a:clrChange>
            <a:lum bright="-84000"/>
            <a:extLst>
              <a:ext uri="{28A0092B-C50C-407E-A947-70E740481C1C}">
                <a14:useLocalDpi xmlns:a14="http://schemas.microsoft.com/office/drawing/2010/main" val="0"/>
              </a:ext>
            </a:extLst>
          </a:blip>
          <a:srcRect/>
          <a:stretch>
            <a:fillRect/>
          </a:stretch>
        </p:blipFill>
        <p:spPr bwMode="auto">
          <a:xfrm>
            <a:off x="611188" y="2781300"/>
            <a:ext cx="8137525" cy="3279775"/>
          </a:xfrm>
          <a:prstGeom prst="rect">
            <a:avLst/>
          </a:prstGeom>
          <a:noFill/>
          <a:extLst>
            <a:ext uri="{909E8E84-426E-40DD-AFC4-6F175D3DCCD1}">
              <a14:hiddenFill xmlns:a14="http://schemas.microsoft.com/office/drawing/2010/main">
                <a:solidFill>
                  <a:srgbClr val="FFFFFF"/>
                </a:solidFill>
              </a14:hiddenFill>
            </a:ext>
          </a:extLst>
        </p:spPr>
      </p:pic>
      <p:sp>
        <p:nvSpPr>
          <p:cNvPr id="777227" name="Text Box 11"/>
          <p:cNvSpPr txBox="1">
            <a:spLocks noChangeArrowheads="1"/>
          </p:cNvSpPr>
          <p:nvPr/>
        </p:nvSpPr>
        <p:spPr bwMode="auto">
          <a:xfrm>
            <a:off x="1187450" y="5876925"/>
            <a:ext cx="345598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latin typeface="+mn-lt"/>
                <a:ea typeface="+mn-ea"/>
              </a:rPr>
              <a:t>支持</a:t>
            </a:r>
            <a:r>
              <a:rPr lang="en-US" altLang="zh-CN" sz="2000" b="1">
                <a:latin typeface="+mn-lt"/>
                <a:ea typeface="+mn-ea"/>
              </a:rPr>
              <a:t>3</a:t>
            </a:r>
            <a:r>
              <a:rPr lang="zh-CN" altLang="en-US" sz="2000" b="1">
                <a:latin typeface="+mn-lt"/>
                <a:ea typeface="+mn-ea"/>
              </a:rPr>
              <a:t>个用户的</a:t>
            </a:r>
            <a:r>
              <a:rPr lang="en-US" altLang="zh-CN" sz="2000" b="1">
                <a:latin typeface="+mn-lt"/>
                <a:ea typeface="+mn-ea"/>
              </a:rPr>
              <a:t>D-AMPS</a:t>
            </a:r>
            <a:r>
              <a:rPr lang="zh-CN" altLang="en-US" sz="2000" b="1">
                <a:latin typeface="+mn-lt"/>
                <a:ea typeface="+mn-ea"/>
              </a:rPr>
              <a:t>信道</a:t>
            </a:r>
          </a:p>
        </p:txBody>
      </p:sp>
      <p:sp>
        <p:nvSpPr>
          <p:cNvPr id="777228" name="Text Box 12"/>
          <p:cNvSpPr txBox="1">
            <a:spLocks noChangeArrowheads="1"/>
          </p:cNvSpPr>
          <p:nvPr/>
        </p:nvSpPr>
        <p:spPr bwMode="auto">
          <a:xfrm>
            <a:off x="5219700" y="5876925"/>
            <a:ext cx="345598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latin typeface="+mn-lt"/>
                <a:ea typeface="+mn-ea"/>
              </a:rPr>
              <a:t>支持</a:t>
            </a:r>
            <a:r>
              <a:rPr lang="en-US" altLang="zh-CN" sz="2000" b="1">
                <a:latin typeface="+mn-lt"/>
                <a:ea typeface="+mn-ea"/>
              </a:rPr>
              <a:t>6</a:t>
            </a:r>
            <a:r>
              <a:rPr lang="zh-CN" altLang="en-US" sz="2000" b="1">
                <a:latin typeface="+mn-lt"/>
                <a:ea typeface="+mn-ea"/>
              </a:rPr>
              <a:t>个用户的</a:t>
            </a:r>
            <a:r>
              <a:rPr lang="en-US" altLang="zh-CN" sz="2000" b="1">
                <a:latin typeface="+mn-lt"/>
                <a:ea typeface="+mn-ea"/>
              </a:rPr>
              <a:t>D-AMPS</a:t>
            </a:r>
            <a:r>
              <a:rPr lang="zh-CN" altLang="en-US" sz="2000" b="1">
                <a:latin typeface="+mn-lt"/>
                <a:ea typeface="+mn-ea"/>
              </a:rPr>
              <a:t>信道</a:t>
            </a:r>
          </a:p>
        </p:txBody>
      </p:sp>
    </p:spTree>
  </p:cSld>
  <p:clrMapOvr>
    <a:masterClrMapping/>
  </p:clrMapOvr>
  <p:transition spd="slow">
    <p:random/>
    <p:sndAc>
      <p:stSnd>
        <p:snd r:embed="rId2" name="camera.wav"/>
      </p:stSnd>
    </p:sndAc>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p:cNvSpPr>
            <a:spLocks noGrp="1" noChangeArrowheads="1"/>
          </p:cNvSpPr>
          <p:nvPr>
            <p:ph type="title"/>
          </p:nvPr>
        </p:nvSpPr>
        <p:spPr/>
        <p:txBody>
          <a:bodyPr/>
          <a:lstStyle/>
          <a:p>
            <a:r>
              <a:rPr lang="zh-CN" altLang="en-US"/>
              <a:t>全球移动通信系统</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GSM</a:t>
            </a:r>
            <a:r>
              <a:rPr lang="zh-CN" altLang="en-US" sz="2800">
                <a:latin typeface="华文新魏" pitchFamily="2" charset="-122"/>
              </a:rPr>
              <a:t>）</a:t>
            </a:r>
          </a:p>
        </p:txBody>
      </p:sp>
      <p:sp>
        <p:nvSpPr>
          <p:cNvPr id="7720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2100" name="Rectangle 4"/>
          <p:cNvSpPr>
            <a:spLocks noGrp="1" noChangeArrowheads="1"/>
          </p:cNvSpPr>
          <p:nvPr>
            <p:ph type="body" idx="1"/>
          </p:nvPr>
        </p:nvSpPr>
        <p:spPr>
          <a:xfrm>
            <a:off x="809625" y="1773238"/>
            <a:ext cx="7958138" cy="4679950"/>
          </a:xfrm>
        </p:spPr>
        <p:txBody>
          <a:bodyPr/>
          <a:lstStyle/>
          <a:p>
            <a:pPr>
              <a:lnSpc>
                <a:spcPct val="90000"/>
              </a:lnSpc>
            </a:pPr>
            <a:r>
              <a:rPr lang="zh-CN" altLang="en-US" sz="2200" dirty="0">
                <a:solidFill>
                  <a:srgbClr val="FF0000"/>
                </a:solidFill>
              </a:rPr>
              <a:t>概述</a:t>
            </a:r>
          </a:p>
          <a:p>
            <a:pPr lvl="1">
              <a:lnSpc>
                <a:spcPct val="90000"/>
              </a:lnSpc>
            </a:pPr>
            <a:r>
              <a:rPr lang="en-US" altLang="zh-CN" sz="2200" dirty="0"/>
              <a:t>GSM</a:t>
            </a:r>
            <a:r>
              <a:rPr lang="zh-CN" altLang="en-US" sz="2200" dirty="0"/>
              <a:t>是全球最流行的移动标准，它的流行主要因为：相对高的声音质量、欧洲政府的早期标准化、很容易升级到更高的数据速率。</a:t>
            </a:r>
          </a:p>
          <a:p>
            <a:pPr>
              <a:lnSpc>
                <a:spcPct val="90000"/>
              </a:lnSpc>
            </a:pPr>
            <a:r>
              <a:rPr lang="en-US" altLang="zh-CN" sz="2200" dirty="0">
                <a:solidFill>
                  <a:srgbClr val="FF0000"/>
                </a:solidFill>
              </a:rPr>
              <a:t>GSM</a:t>
            </a:r>
            <a:r>
              <a:rPr lang="zh-CN" altLang="en-US" sz="2200" dirty="0">
                <a:solidFill>
                  <a:srgbClr val="FF0000"/>
                </a:solidFill>
              </a:rPr>
              <a:t>与</a:t>
            </a:r>
            <a:r>
              <a:rPr lang="en-US" altLang="zh-CN" sz="2200" dirty="0">
                <a:solidFill>
                  <a:srgbClr val="FF0000"/>
                </a:solidFill>
              </a:rPr>
              <a:t>D-AMPS</a:t>
            </a:r>
            <a:r>
              <a:rPr lang="zh-CN" altLang="en-US" sz="2200" dirty="0">
                <a:solidFill>
                  <a:srgbClr val="FF0000"/>
                </a:solidFill>
              </a:rPr>
              <a:t>的简单比较（很相似）</a:t>
            </a:r>
          </a:p>
          <a:p>
            <a:pPr lvl="1">
              <a:lnSpc>
                <a:spcPct val="90000"/>
              </a:lnSpc>
            </a:pPr>
            <a:r>
              <a:rPr lang="zh-CN" altLang="en-US" sz="2200" dirty="0">
                <a:solidFill>
                  <a:srgbClr val="0000FF"/>
                </a:solidFill>
              </a:rPr>
              <a:t>相同点</a:t>
            </a:r>
          </a:p>
          <a:p>
            <a:pPr lvl="2">
              <a:lnSpc>
                <a:spcPct val="90000"/>
              </a:lnSpc>
            </a:pPr>
            <a:r>
              <a:rPr lang="zh-CN" altLang="en-US" sz="2200" dirty="0"/>
              <a:t>都是蜂窝系统；</a:t>
            </a:r>
          </a:p>
          <a:p>
            <a:pPr lvl="2">
              <a:lnSpc>
                <a:spcPct val="90000"/>
              </a:lnSpc>
            </a:pPr>
            <a:r>
              <a:rPr lang="zh-CN" altLang="en-US" sz="2200" dirty="0"/>
              <a:t>都是采用</a:t>
            </a:r>
            <a:r>
              <a:rPr lang="en-US" altLang="zh-CN" sz="2200" dirty="0"/>
              <a:t>FDM</a:t>
            </a:r>
            <a:r>
              <a:rPr lang="zh-CN" altLang="en-US" sz="2200" dirty="0"/>
              <a:t>划分信道；</a:t>
            </a:r>
          </a:p>
          <a:p>
            <a:pPr lvl="2">
              <a:lnSpc>
                <a:spcPct val="90000"/>
              </a:lnSpc>
            </a:pPr>
            <a:r>
              <a:rPr lang="zh-CN" altLang="en-US" sz="2200" dirty="0"/>
              <a:t>都是采用</a:t>
            </a:r>
            <a:r>
              <a:rPr lang="en-US" altLang="zh-CN" sz="2200" dirty="0"/>
              <a:t>TDM</a:t>
            </a:r>
            <a:r>
              <a:rPr lang="zh-CN" altLang="en-US" sz="2200" dirty="0"/>
              <a:t>在信道内划分用户。</a:t>
            </a:r>
          </a:p>
          <a:p>
            <a:pPr lvl="1">
              <a:lnSpc>
                <a:spcPct val="90000"/>
              </a:lnSpc>
            </a:pPr>
            <a:r>
              <a:rPr lang="zh-CN" altLang="en-US" sz="2200" dirty="0">
                <a:solidFill>
                  <a:srgbClr val="0000FF"/>
                </a:solidFill>
              </a:rPr>
              <a:t>不同点</a:t>
            </a:r>
          </a:p>
          <a:p>
            <a:pPr lvl="2">
              <a:lnSpc>
                <a:spcPct val="90000"/>
              </a:lnSpc>
            </a:pPr>
            <a:r>
              <a:rPr lang="en-US" altLang="zh-CN" sz="2200" dirty="0"/>
              <a:t>GSM</a:t>
            </a:r>
            <a:r>
              <a:rPr lang="zh-CN" altLang="en-US" sz="2200" dirty="0"/>
              <a:t>信道（</a:t>
            </a:r>
            <a:r>
              <a:rPr lang="en-US" altLang="zh-CN" sz="2200" dirty="0"/>
              <a:t>200kHz</a:t>
            </a:r>
            <a:r>
              <a:rPr lang="zh-CN" altLang="en-US" sz="2200" dirty="0"/>
              <a:t>）比</a:t>
            </a:r>
            <a:r>
              <a:rPr lang="en-US" altLang="zh-CN" sz="2200" dirty="0"/>
              <a:t>D-AMPS</a:t>
            </a:r>
            <a:r>
              <a:rPr lang="zh-CN" altLang="en-US" sz="2200" dirty="0"/>
              <a:t>（</a:t>
            </a:r>
            <a:r>
              <a:rPr lang="en-US" altLang="zh-CN" sz="2200" dirty="0"/>
              <a:t>30kHz</a:t>
            </a:r>
            <a:r>
              <a:rPr lang="zh-CN" altLang="en-US" sz="2200" dirty="0"/>
              <a:t>）宽；</a:t>
            </a:r>
          </a:p>
          <a:p>
            <a:pPr lvl="2">
              <a:lnSpc>
                <a:spcPct val="90000"/>
              </a:lnSpc>
            </a:pPr>
            <a:r>
              <a:rPr lang="en-US" altLang="zh-CN" sz="2200" dirty="0"/>
              <a:t>GSM</a:t>
            </a:r>
            <a:r>
              <a:rPr lang="zh-CN" altLang="en-US" sz="2200" dirty="0"/>
              <a:t>每个信道内的用户（</a:t>
            </a:r>
            <a:r>
              <a:rPr lang="en-US" altLang="zh-CN" sz="2200" dirty="0"/>
              <a:t>8</a:t>
            </a:r>
            <a:r>
              <a:rPr lang="zh-CN" altLang="en-US" sz="2200" dirty="0"/>
              <a:t>个）相对比</a:t>
            </a:r>
            <a:r>
              <a:rPr lang="en-US" altLang="zh-CN" sz="2200" dirty="0"/>
              <a:t>D-AMPS</a:t>
            </a:r>
            <a:r>
              <a:rPr lang="zh-CN" altLang="en-US" sz="2200" dirty="0"/>
              <a:t>（</a:t>
            </a:r>
            <a:r>
              <a:rPr lang="en-US" altLang="zh-CN" sz="2200" dirty="0"/>
              <a:t>3</a:t>
            </a:r>
            <a:r>
              <a:rPr lang="zh-CN" altLang="en-US" sz="2200" dirty="0"/>
              <a:t>个）少。</a:t>
            </a:r>
          </a:p>
        </p:txBody>
      </p:sp>
      <p:sp>
        <p:nvSpPr>
          <p:cNvPr id="772101"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title"/>
          </p:nvPr>
        </p:nvSpPr>
        <p:spPr/>
        <p:txBody>
          <a:bodyPr/>
          <a:lstStyle/>
          <a:p>
            <a:r>
              <a:rPr lang="en-US" altLang="zh-CN" dirty="0">
                <a:latin typeface="华文新魏" pitchFamily="2" charset="-122"/>
              </a:rPr>
              <a:t>GSM</a:t>
            </a:r>
            <a:r>
              <a:rPr lang="zh-CN" altLang="en-US" dirty="0">
                <a:latin typeface="华文新魏" pitchFamily="2" charset="-122"/>
              </a:rPr>
              <a:t>移动网络体系结构</a:t>
            </a:r>
          </a:p>
        </p:txBody>
      </p:sp>
      <p:sp>
        <p:nvSpPr>
          <p:cNvPr id="7761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6200"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pic>
        <p:nvPicPr>
          <p:cNvPr id="709636"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6163" y="2348880"/>
            <a:ext cx="7818437"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8"/>
          <p:cNvSpPr>
            <a:spLocks noChangeArrowheads="1"/>
          </p:cNvSpPr>
          <p:nvPr/>
        </p:nvSpPr>
        <p:spPr bwMode="auto">
          <a:xfrm>
            <a:off x="646165" y="1772816"/>
            <a:ext cx="1765595" cy="638752"/>
          </a:xfrm>
          <a:prstGeom prst="wedgeRoundRectCallout">
            <a:avLst>
              <a:gd name="adj1" fmla="val -7249"/>
              <a:gd name="adj2" fmla="val 236916"/>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dirty="0">
                <a:solidFill>
                  <a:srgbClr val="FF0000"/>
                </a:solidFill>
                <a:latin typeface="+mn-lt"/>
                <a:ea typeface="+mn-ea"/>
              </a:rPr>
              <a:t>用户识别模块</a:t>
            </a:r>
            <a:r>
              <a:rPr lang="zh-CN" altLang="en-US" sz="1600" b="1" dirty="0">
                <a:latin typeface="+mn-lt"/>
                <a:ea typeface="+mn-ea"/>
              </a:rPr>
              <a:t>：具有用户和账户信息</a:t>
            </a:r>
          </a:p>
        </p:txBody>
      </p:sp>
      <p:sp>
        <p:nvSpPr>
          <p:cNvPr id="13" name="AutoShape 8"/>
          <p:cNvSpPr>
            <a:spLocks noChangeArrowheads="1"/>
          </p:cNvSpPr>
          <p:nvPr/>
        </p:nvSpPr>
        <p:spPr bwMode="auto">
          <a:xfrm>
            <a:off x="3840801" y="1772816"/>
            <a:ext cx="2675415" cy="638752"/>
          </a:xfrm>
          <a:prstGeom prst="wedgeRoundRectCallout">
            <a:avLst>
              <a:gd name="adj1" fmla="val -13023"/>
              <a:gd name="adj2" fmla="val 109668"/>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600" b="1" dirty="0">
                <a:solidFill>
                  <a:srgbClr val="FF0000"/>
                </a:solidFill>
                <a:latin typeface="+mn-lt"/>
                <a:ea typeface="+mn-ea"/>
              </a:rPr>
              <a:t>基站控制器</a:t>
            </a:r>
            <a:r>
              <a:rPr lang="zh-CN" altLang="en-US" sz="1600" b="1" dirty="0">
                <a:latin typeface="+mn-lt"/>
                <a:ea typeface="+mn-ea"/>
              </a:rPr>
              <a:t>：控制蜂窝的无线资源分配并处理</a:t>
            </a:r>
            <a:r>
              <a:rPr lang="zh-CN" altLang="en-US" sz="1600" b="1" dirty="0">
                <a:solidFill>
                  <a:srgbClr val="0000FF"/>
                </a:solidFill>
                <a:latin typeface="+mn-lt"/>
                <a:ea typeface="+mn-ea"/>
              </a:rPr>
              <a:t>切换</a:t>
            </a:r>
            <a:r>
              <a:rPr lang="zh-CN" altLang="en-US" sz="1600" b="1" dirty="0">
                <a:latin typeface="+mn-lt"/>
                <a:ea typeface="+mn-ea"/>
              </a:rPr>
              <a:t>事务</a:t>
            </a:r>
          </a:p>
        </p:txBody>
      </p:sp>
      <p:sp>
        <p:nvSpPr>
          <p:cNvPr id="14" name="AutoShape 8"/>
          <p:cNvSpPr>
            <a:spLocks noChangeArrowheads="1"/>
          </p:cNvSpPr>
          <p:nvPr/>
        </p:nvSpPr>
        <p:spPr bwMode="auto">
          <a:xfrm>
            <a:off x="3275856" y="5463555"/>
            <a:ext cx="2736304" cy="638752"/>
          </a:xfrm>
          <a:prstGeom prst="wedgeRoundRectCallout">
            <a:avLst>
              <a:gd name="adj1" fmla="val 44698"/>
              <a:gd name="adj2" fmla="val -280752"/>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solidFill>
                  <a:srgbClr val="FF0000"/>
                </a:solidFill>
                <a:latin typeface="+mn-lt"/>
                <a:ea typeface="+mn-ea"/>
              </a:rPr>
              <a:t>移动交换中心</a:t>
            </a:r>
            <a:r>
              <a:rPr lang="zh-CN" altLang="en-US" sz="1600" b="1" dirty="0">
                <a:latin typeface="+mn-lt"/>
                <a:ea typeface="+mn-ea"/>
              </a:rPr>
              <a:t>：负责电话呼叫的路由并和</a:t>
            </a:r>
            <a:r>
              <a:rPr lang="en-US" altLang="zh-CN" sz="1600" b="1" dirty="0">
                <a:latin typeface="+mn-lt"/>
                <a:ea typeface="+mn-ea"/>
              </a:rPr>
              <a:t>PSTN</a:t>
            </a:r>
            <a:r>
              <a:rPr lang="zh-CN" altLang="en-US" sz="1600" b="1" dirty="0">
                <a:latin typeface="+mn-lt"/>
                <a:ea typeface="+mn-ea"/>
              </a:rPr>
              <a:t>相连</a:t>
            </a:r>
          </a:p>
        </p:txBody>
      </p:sp>
      <p:sp>
        <p:nvSpPr>
          <p:cNvPr id="15" name="AutoShape 8"/>
          <p:cNvSpPr>
            <a:spLocks noChangeArrowheads="1"/>
          </p:cNvSpPr>
          <p:nvPr/>
        </p:nvSpPr>
        <p:spPr bwMode="auto">
          <a:xfrm>
            <a:off x="6300192" y="5229200"/>
            <a:ext cx="2424708" cy="1152128"/>
          </a:xfrm>
          <a:prstGeom prst="wedgeRoundRectCallout">
            <a:avLst>
              <a:gd name="adj1" fmla="val -41868"/>
              <a:gd name="adj2" fmla="val -128669"/>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solidFill>
                  <a:srgbClr val="FF0000"/>
                </a:solidFill>
                <a:latin typeface="+mn-lt"/>
                <a:ea typeface="+mn-ea"/>
              </a:rPr>
              <a:t>访问位置寄存器</a:t>
            </a:r>
            <a:r>
              <a:rPr lang="zh-CN" altLang="en-US" sz="1600" b="1" dirty="0">
                <a:latin typeface="+mn-lt"/>
                <a:ea typeface="+mn-ea"/>
              </a:rPr>
              <a:t>数据库：记录所有附近的移动电话，这些移动电话都与它所管理的蜂窝关联</a:t>
            </a:r>
          </a:p>
        </p:txBody>
      </p:sp>
      <p:sp>
        <p:nvSpPr>
          <p:cNvPr id="16" name="AutoShape 8"/>
          <p:cNvSpPr>
            <a:spLocks noChangeArrowheads="1"/>
          </p:cNvSpPr>
          <p:nvPr/>
        </p:nvSpPr>
        <p:spPr bwMode="auto">
          <a:xfrm>
            <a:off x="7164288" y="1772816"/>
            <a:ext cx="1751112" cy="1152128"/>
          </a:xfrm>
          <a:prstGeom prst="wedgeRoundRectCallout">
            <a:avLst>
              <a:gd name="adj1" fmla="val -79492"/>
              <a:gd name="adj2" fmla="val 37217"/>
              <a:gd name="adj3" fmla="val 16667"/>
            </a:avLst>
          </a:prstGeom>
          <a:solidFill>
            <a:srgbClr val="FFFF00"/>
          </a:solidFill>
          <a:ln w="9525">
            <a:solidFill>
              <a:schemeClr val="tx1"/>
            </a:solidFill>
            <a:miter lim="800000"/>
            <a:headEnd/>
            <a:tailEnd/>
          </a:ln>
          <a:effectLst>
            <a:outerShdw dist="107763" dir="2700000" algn="ctr" rotWithShape="0">
              <a:srgbClr val="00002E">
                <a:alpha val="50000"/>
              </a:srgbClr>
            </a:outerShdw>
          </a:effectLst>
        </p:spPr>
        <p:txBody>
          <a:bodyPr lIns="0" tIns="46800" rIns="0" bIns="46800"/>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600" b="1" dirty="0">
                <a:solidFill>
                  <a:srgbClr val="FF0000"/>
                </a:solidFill>
                <a:latin typeface="+mn-lt"/>
                <a:ea typeface="+mn-ea"/>
              </a:rPr>
              <a:t>归属位置寄存器</a:t>
            </a:r>
            <a:r>
              <a:rPr lang="zh-CN" altLang="en-US" sz="1600" b="1" dirty="0">
                <a:latin typeface="+mn-lt"/>
                <a:ea typeface="+mn-ea"/>
              </a:rPr>
              <a:t>数据库：记录每一个移动电话的最后一个已知位置</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dissolv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zh-CN" altLang="en-US">
                <a:latin typeface="宋体" pitchFamily="2" charset="-122"/>
              </a:rPr>
              <a:t>物 理 层</a:t>
            </a:r>
            <a:endParaRPr lang="zh-CN" altLang="en-US"/>
          </a:p>
        </p:txBody>
      </p:sp>
      <p:sp>
        <p:nvSpPr>
          <p:cNvPr id="25612" name="Rectangle 12"/>
          <p:cNvSpPr>
            <a:spLocks noGrp="1" noChangeArrowheads="1"/>
          </p:cNvSpPr>
          <p:nvPr>
            <p:ph type="body" idx="1"/>
          </p:nvPr>
        </p:nvSpPr>
        <p:spPr>
          <a:xfrm>
            <a:off x="2195736" y="2060848"/>
            <a:ext cx="4897437" cy="4032448"/>
          </a:xfrm>
        </p:spPr>
        <p:txBody>
          <a:bodyPr/>
          <a:lstStyle/>
          <a:p>
            <a:r>
              <a:rPr lang="zh-CN" altLang="en-US" dirty="0">
                <a:hlinkClick r:id="rId3" action="ppaction://hlinksldjump"/>
              </a:rPr>
              <a:t>数据通信基本概念</a:t>
            </a:r>
            <a:endParaRPr lang="zh-CN" altLang="en-US" dirty="0"/>
          </a:p>
          <a:p>
            <a:r>
              <a:rPr lang="zh-CN" altLang="en-US" dirty="0">
                <a:hlinkClick r:id="rId4" action="ppaction://hlinksldjump"/>
              </a:rPr>
              <a:t>传输介质 </a:t>
            </a:r>
            <a:endParaRPr lang="zh-CN" altLang="en-US" dirty="0"/>
          </a:p>
          <a:p>
            <a:pPr>
              <a:lnSpc>
                <a:spcPct val="110000"/>
              </a:lnSpc>
            </a:pPr>
            <a:r>
              <a:rPr lang="zh-CN" altLang="en-US" dirty="0">
                <a:hlinkClick r:id="rId5" action="ppaction://hlinksldjump"/>
              </a:rPr>
              <a:t>数据编码技术</a:t>
            </a:r>
            <a:endParaRPr lang="zh-CN" altLang="en-US" dirty="0"/>
          </a:p>
          <a:p>
            <a:pPr>
              <a:lnSpc>
                <a:spcPct val="110000"/>
              </a:lnSpc>
            </a:pPr>
            <a:r>
              <a:rPr lang="zh-CN" altLang="en-US" dirty="0">
                <a:hlinkClick r:id="rId6" action="ppaction://hlinksldjump"/>
              </a:rPr>
              <a:t>多路复用技术</a:t>
            </a:r>
            <a:endParaRPr lang="zh-CN" altLang="en-US" dirty="0"/>
          </a:p>
          <a:p>
            <a:pPr>
              <a:lnSpc>
                <a:spcPct val="110000"/>
              </a:lnSpc>
            </a:pPr>
            <a:r>
              <a:rPr lang="zh-CN" altLang="en-US" dirty="0">
                <a:hlinkClick r:id="rId7" action="ppaction://hlinksldjump"/>
              </a:rPr>
              <a:t>数据交换技术</a:t>
            </a:r>
            <a:endParaRPr lang="zh-CN" altLang="en-US" dirty="0"/>
          </a:p>
          <a:p>
            <a:r>
              <a:rPr lang="zh-CN" altLang="en-US" dirty="0">
                <a:hlinkClick r:id="rId8" action="ppaction://hlinksldjump"/>
              </a:rPr>
              <a:t>通信系统的举例</a:t>
            </a:r>
            <a:endParaRPr lang="zh-CN" altLang="en-US" dirty="0"/>
          </a:p>
        </p:txBody>
      </p:sp>
    </p:spTree>
  </p:cSld>
  <p:clrMapOvr>
    <a:masterClrMapping/>
  </p:clrMapOvr>
  <p:transition spd="slow">
    <p:random/>
    <p:sndAc>
      <p:stSnd>
        <p:snd r:embed="rId2" name="camera.wav"/>
      </p:stSnd>
    </p:sndAc>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1" name="Rectangle 3"/>
          <p:cNvSpPr>
            <a:spLocks noGrp="1" noChangeArrowheads="1"/>
          </p:cNvSpPr>
          <p:nvPr>
            <p:ph type="title"/>
          </p:nvPr>
        </p:nvSpPr>
        <p:spPr/>
        <p:txBody>
          <a:bodyPr/>
          <a:lstStyle/>
          <a:p>
            <a:r>
              <a:rPr lang="zh-CN" altLang="en-US"/>
              <a:t>有限带宽信号</a:t>
            </a:r>
          </a:p>
        </p:txBody>
      </p:sp>
      <p:sp>
        <p:nvSpPr>
          <p:cNvPr id="555013" name="Text Box 5"/>
          <p:cNvSpPr txBox="1">
            <a:spLocks noChangeArrowheads="1"/>
          </p:cNvSpPr>
          <p:nvPr/>
        </p:nvSpPr>
        <p:spPr bwMode="auto">
          <a:xfrm>
            <a:off x="900113" y="2133600"/>
            <a:ext cx="2592387" cy="6699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buClrTx/>
              <a:buSzPct val="100000"/>
              <a:buFontTx/>
              <a:buNone/>
            </a:pPr>
            <a:r>
              <a:rPr lang="zh-CN" altLang="en-US" sz="1800">
                <a:solidFill>
                  <a:srgbClr val="FC0404"/>
                </a:solidFill>
                <a:latin typeface="Arial" pitchFamily="34" charset="0"/>
                <a:ea typeface="华文新魏" pitchFamily="2" charset="-122"/>
              </a:rPr>
              <a:t>左图：</a:t>
            </a:r>
            <a:r>
              <a:rPr lang="zh-CN" altLang="en-US" sz="1800">
                <a:solidFill>
                  <a:srgbClr val="080808"/>
                </a:solidFill>
                <a:latin typeface="Arial" pitchFamily="34" charset="0"/>
                <a:ea typeface="华文新魏" pitchFamily="2" charset="-122"/>
              </a:rPr>
              <a:t>由若干谐波合成所得信号</a:t>
            </a:r>
          </a:p>
        </p:txBody>
      </p:sp>
      <p:sp>
        <p:nvSpPr>
          <p:cNvPr id="555014" name="Text Box 6"/>
          <p:cNvSpPr txBox="1">
            <a:spLocks noChangeArrowheads="1"/>
          </p:cNvSpPr>
          <p:nvPr/>
        </p:nvSpPr>
        <p:spPr bwMode="auto">
          <a:xfrm>
            <a:off x="4067174" y="2133600"/>
            <a:ext cx="3169122" cy="720725"/>
          </a:xfrm>
          <a:prstGeom prst="rect">
            <a:avLst/>
          </a:prstGeom>
          <a:solidFill>
            <a:srgbClr val="FFFF00"/>
          </a:solidFill>
          <a:ln w="28575">
            <a:solidFill>
              <a:srgbClr val="FC0404"/>
            </a:solidFill>
            <a:miter lim="800000"/>
            <a:headEnd/>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711200" indent="-711200">
              <a:spcBef>
                <a:spcPct val="0"/>
              </a:spcBef>
              <a:defRPr kumimoji="1" sz="2400">
                <a:solidFill>
                  <a:schemeClr val="tx1"/>
                </a:solidFill>
                <a:latin typeface="Times New Roman" pitchFamily="18" charset="0"/>
                <a:ea typeface="宋体" pitchFamily="2" charset="-122"/>
              </a:defRPr>
            </a:lvl1pPr>
            <a:lvl2pPr marL="890588">
              <a:spcBef>
                <a:spcPct val="0"/>
              </a:spcBef>
              <a:defRPr kumimoji="1" sz="2400">
                <a:solidFill>
                  <a:schemeClr val="tx1"/>
                </a:solidFill>
                <a:latin typeface="Times New Roman" pitchFamily="18" charset="0"/>
                <a:ea typeface="宋体" pitchFamily="2" charset="-122"/>
              </a:defRPr>
            </a:lvl2pPr>
            <a:lvl3pPr marL="10699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buClrTx/>
              <a:buSzPct val="100000"/>
              <a:buFontTx/>
              <a:buNone/>
            </a:pPr>
            <a:r>
              <a:rPr lang="zh-CN" altLang="en-US" sz="1800" dirty="0">
                <a:solidFill>
                  <a:srgbClr val="FC0404"/>
                </a:solidFill>
                <a:latin typeface="Arial" pitchFamily="34" charset="0"/>
                <a:ea typeface="华文新魏" pitchFamily="2" charset="-122"/>
              </a:rPr>
              <a:t>右图：</a:t>
            </a:r>
            <a:r>
              <a:rPr lang="zh-CN" altLang="en-US" sz="1800" dirty="0">
                <a:solidFill>
                  <a:srgbClr val="080808"/>
                </a:solidFill>
                <a:latin typeface="Arial" pitchFamily="34" charset="0"/>
                <a:ea typeface="华文新魏" pitchFamily="2" charset="-122"/>
              </a:rPr>
              <a:t>各个谐波的均平方振幅</a:t>
            </a:r>
          </a:p>
        </p:txBody>
      </p:sp>
      <p:graphicFrame>
        <p:nvGraphicFramePr>
          <p:cNvPr id="555015" name="Object 7"/>
          <p:cNvGraphicFramePr>
            <a:graphicFrameLocks noChangeAspect="1"/>
          </p:cNvGraphicFramePr>
          <p:nvPr/>
        </p:nvGraphicFramePr>
        <p:xfrm>
          <a:off x="5291138" y="2493963"/>
          <a:ext cx="673100" cy="304800"/>
        </p:xfrm>
        <a:graphic>
          <a:graphicData uri="http://schemas.openxmlformats.org/presentationml/2006/ole">
            <mc:AlternateContent xmlns:mc="http://schemas.openxmlformats.org/markup-compatibility/2006">
              <mc:Choice xmlns:v="urn:schemas-microsoft-com:vml" Requires="v">
                <p:oleObj name="公式" r:id="rId3" imgW="672840" imgH="304560" progId="Equation.3">
                  <p:embed/>
                </p:oleObj>
              </mc:Choice>
              <mc:Fallback>
                <p:oleObj name="公式" r:id="rId3" imgW="672840" imgH="30456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1138" y="2493963"/>
                        <a:ext cx="673100" cy="304800"/>
                      </a:xfrm>
                      <a:prstGeom prst="rect">
                        <a:avLst/>
                      </a:prstGeom>
                      <a:noFill/>
                      <a:ln>
                        <a:noFill/>
                      </a:ln>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5016" name="Text Box 8"/>
          <p:cNvSpPr txBox="1">
            <a:spLocks noChangeArrowheads="1"/>
          </p:cNvSpPr>
          <p:nvPr/>
        </p:nvSpPr>
        <p:spPr bwMode="auto">
          <a:xfrm>
            <a:off x="6516688" y="3284538"/>
            <a:ext cx="2447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buClrTx/>
              <a:buSzPct val="100000"/>
              <a:buFontTx/>
              <a:buNone/>
            </a:pPr>
            <a:r>
              <a:rPr lang="en-US" altLang="zh-CN" sz="1800" b="1">
                <a:solidFill>
                  <a:srgbClr val="FF0000"/>
                </a:solidFill>
                <a:latin typeface="+mn-lt"/>
                <a:ea typeface="华文楷体" panose="02010600040101010101" pitchFamily="2" charset="-122"/>
              </a:rPr>
              <a:t>(d)图</a:t>
            </a:r>
            <a:r>
              <a:rPr lang="en-US" altLang="zh-CN" sz="1800" b="1">
                <a:latin typeface="+mn-lt"/>
                <a:ea typeface="华文楷体" panose="02010600040101010101" pitchFamily="2" charset="-122"/>
              </a:rPr>
              <a:t>：信道带宽只允许最低4个谐波通过</a:t>
            </a:r>
            <a:endParaRPr lang="zh-CN" altLang="en-US" sz="1800" b="1">
              <a:latin typeface="+mn-lt"/>
              <a:ea typeface="华文楷体" panose="02010600040101010101" pitchFamily="2" charset="-122"/>
            </a:endParaRPr>
          </a:p>
        </p:txBody>
      </p:sp>
      <p:sp>
        <p:nvSpPr>
          <p:cNvPr id="555017" name="Text Box 9"/>
          <p:cNvSpPr txBox="1">
            <a:spLocks noChangeArrowheads="1"/>
          </p:cNvSpPr>
          <p:nvPr/>
        </p:nvSpPr>
        <p:spPr bwMode="auto">
          <a:xfrm>
            <a:off x="6516688" y="4797425"/>
            <a:ext cx="244792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spcBef>
                <a:spcPct val="50000"/>
              </a:spcBef>
              <a:buClrTx/>
              <a:buSzPct val="100000"/>
              <a:buFontTx/>
              <a:buNone/>
            </a:pPr>
            <a:r>
              <a:rPr lang="en-US" altLang="zh-CN" sz="1800" b="1">
                <a:solidFill>
                  <a:srgbClr val="FF0000"/>
                </a:solidFill>
                <a:latin typeface="+mn-lt"/>
                <a:ea typeface="华文楷体" panose="02010600040101010101" pitchFamily="2" charset="-122"/>
              </a:rPr>
              <a:t>(e)图</a:t>
            </a:r>
            <a:r>
              <a:rPr lang="en-US" altLang="zh-CN" sz="1800" b="1">
                <a:latin typeface="+mn-lt"/>
                <a:ea typeface="华文楷体" panose="02010600040101010101" pitchFamily="2" charset="-122"/>
              </a:rPr>
              <a:t>：信道带宽只允许最低8个谐波通过，信号失真不严重</a:t>
            </a:r>
          </a:p>
        </p:txBody>
      </p:sp>
      <p:pic>
        <p:nvPicPr>
          <p:cNvPr id="555018" name="Picture 10"/>
          <p:cNvPicPr>
            <a:picLocks noChangeAspect="1" noChangeArrowheads="1"/>
          </p:cNvPicPr>
          <p:nvPr/>
        </p:nvPicPr>
        <p:blipFill>
          <a:blip r:embed="rId5">
            <a:clrChange>
              <a:clrFrom>
                <a:srgbClr val="FFFFFF"/>
              </a:clrFrom>
              <a:clrTo>
                <a:srgbClr val="FFFFFF">
                  <a:alpha val="0"/>
                </a:srgbClr>
              </a:clrTo>
            </a:clrChange>
            <a:lum bright="-54000"/>
            <a:extLst>
              <a:ext uri="{28A0092B-C50C-407E-A947-70E740481C1C}">
                <a14:useLocalDpi xmlns:a14="http://schemas.microsoft.com/office/drawing/2010/main" val="0"/>
              </a:ext>
            </a:extLst>
          </a:blip>
          <a:srcRect/>
          <a:stretch>
            <a:fillRect/>
          </a:stretch>
        </p:blipFill>
        <p:spPr bwMode="auto">
          <a:xfrm>
            <a:off x="611188" y="3068638"/>
            <a:ext cx="6121400" cy="328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5019"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
        <p:nvSpPr>
          <p:cNvPr id="555020" name="Text Box 1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5016"/>
                                        </p:tgtEl>
                                        <p:attrNameLst>
                                          <p:attrName>style.visibility</p:attrName>
                                        </p:attrNameLst>
                                      </p:cBhvr>
                                      <p:to>
                                        <p:strVal val="visible"/>
                                      </p:to>
                                    </p:set>
                                    <p:animEffect transition="in" filter="fade">
                                      <p:cBhvr>
                                        <p:cTn id="7" dur="2000"/>
                                        <p:tgtEl>
                                          <p:spTgt spid="5550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55017"/>
                                        </p:tgtEl>
                                        <p:attrNameLst>
                                          <p:attrName>style.visibility</p:attrName>
                                        </p:attrNameLst>
                                      </p:cBhvr>
                                      <p:to>
                                        <p:strVal val="visible"/>
                                      </p:to>
                                    </p:set>
                                    <p:animEffect transition="in" filter="fade">
                                      <p:cBhvr>
                                        <p:cTn id="12" dur="2000"/>
                                        <p:tgtEl>
                                          <p:spTgt spid="555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6" grpId="0"/>
      <p:bldP spid="555017"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p:cNvSpPr>
            <a:spLocks noGrp="1" noChangeArrowheads="1"/>
          </p:cNvSpPr>
          <p:nvPr>
            <p:ph type="title"/>
          </p:nvPr>
        </p:nvSpPr>
        <p:spPr/>
        <p:txBody>
          <a:bodyPr/>
          <a:lstStyle/>
          <a:p>
            <a:r>
              <a:rPr lang="zh-CN" altLang="en-US"/>
              <a:t>信道划分</a:t>
            </a:r>
            <a:endParaRPr lang="zh-CN" altLang="en-US">
              <a:latin typeface="华文新魏" pitchFamily="2" charset="-122"/>
            </a:endParaRPr>
          </a:p>
        </p:txBody>
      </p:sp>
      <p:sp>
        <p:nvSpPr>
          <p:cNvPr id="7761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6197" name="Rectangle 5"/>
          <p:cNvSpPr>
            <a:spLocks noGrp="1" noChangeArrowheads="1"/>
          </p:cNvSpPr>
          <p:nvPr>
            <p:ph type="body" idx="1"/>
          </p:nvPr>
        </p:nvSpPr>
        <p:spPr>
          <a:xfrm>
            <a:off x="809625" y="1773238"/>
            <a:ext cx="7958138" cy="1439862"/>
          </a:xfrm>
          <a:noFill/>
          <a:ln/>
        </p:spPr>
        <p:txBody>
          <a:bodyPr/>
          <a:lstStyle/>
          <a:p>
            <a:r>
              <a:rPr lang="en-US" altLang="zh-CN" sz="2400"/>
              <a:t>GSM</a:t>
            </a:r>
            <a:r>
              <a:rPr lang="zh-CN" altLang="en-US" sz="2400"/>
              <a:t>是一个使用</a:t>
            </a:r>
            <a:r>
              <a:rPr lang="en-US" altLang="zh-CN" sz="2400">
                <a:solidFill>
                  <a:srgbClr val="FF0000"/>
                </a:solidFill>
              </a:rPr>
              <a:t>FDM</a:t>
            </a:r>
            <a:r>
              <a:rPr lang="zh-CN" altLang="en-US" sz="2400"/>
              <a:t>和</a:t>
            </a:r>
            <a:r>
              <a:rPr lang="en-US" altLang="zh-CN" sz="2400">
                <a:solidFill>
                  <a:srgbClr val="FF0000"/>
                </a:solidFill>
              </a:rPr>
              <a:t>TDM</a:t>
            </a:r>
            <a:r>
              <a:rPr lang="zh-CN" altLang="en-US" sz="2400"/>
              <a:t>的数字蜂窝电话系统</a:t>
            </a:r>
          </a:p>
          <a:p>
            <a:pPr lvl="1"/>
            <a:r>
              <a:rPr lang="zh-CN" altLang="en-US" sz="2000"/>
              <a:t>采用</a:t>
            </a:r>
            <a:r>
              <a:rPr lang="en-US" altLang="zh-CN" sz="2000"/>
              <a:t>FDM</a:t>
            </a:r>
            <a:r>
              <a:rPr lang="zh-CN" altLang="en-US" sz="2000"/>
              <a:t>划分信道（</a:t>
            </a:r>
            <a:r>
              <a:rPr lang="en-US" altLang="zh-CN" sz="2000"/>
              <a:t>124</a:t>
            </a:r>
            <a:r>
              <a:rPr lang="zh-CN" altLang="en-US" sz="2000"/>
              <a:t>）</a:t>
            </a:r>
          </a:p>
          <a:p>
            <a:pPr lvl="1"/>
            <a:r>
              <a:rPr lang="zh-CN" altLang="en-US" sz="2000"/>
              <a:t>采用</a:t>
            </a:r>
            <a:r>
              <a:rPr lang="en-US" altLang="zh-CN" sz="2000"/>
              <a:t>TDM</a:t>
            </a:r>
            <a:r>
              <a:rPr lang="zh-CN" altLang="en-US" sz="2000"/>
              <a:t>在信道内划分用户（</a:t>
            </a:r>
            <a:r>
              <a:rPr lang="en-US" altLang="zh-CN" sz="2000"/>
              <a:t>8</a:t>
            </a:r>
            <a:r>
              <a:rPr lang="zh-CN" altLang="en-US" sz="2000"/>
              <a:t>）</a:t>
            </a:r>
          </a:p>
        </p:txBody>
      </p:sp>
      <p:pic>
        <p:nvPicPr>
          <p:cNvPr id="776198" name="Picture 6" descr="2-43"/>
          <p:cNvPicPr>
            <a:picLocks noChangeAspect="1" noChangeArrowheads="1"/>
          </p:cNvPicPr>
          <p:nvPr/>
        </p:nvPicPr>
        <p:blipFill>
          <a:blip r:embed="rId7">
            <a:clrChange>
              <a:clrFrom>
                <a:srgbClr val="FFFFFF"/>
              </a:clrFrom>
              <a:clrTo>
                <a:srgbClr val="FFFFFF">
                  <a:alpha val="0"/>
                </a:srgbClr>
              </a:clrTo>
            </a:clrChange>
            <a:lum bright="-60000"/>
            <a:extLst>
              <a:ext uri="{28A0092B-C50C-407E-A947-70E740481C1C}">
                <a14:useLocalDpi xmlns:a14="http://schemas.microsoft.com/office/drawing/2010/main" val="0"/>
              </a:ext>
            </a:extLst>
          </a:blip>
          <a:srcRect/>
          <a:stretch>
            <a:fillRect/>
          </a:stretch>
        </p:blipFill>
        <p:spPr bwMode="auto">
          <a:xfrm>
            <a:off x="900113" y="2997200"/>
            <a:ext cx="7489825" cy="3451225"/>
          </a:xfrm>
          <a:prstGeom prst="rect">
            <a:avLst/>
          </a:prstGeom>
          <a:noFill/>
          <a:extLst>
            <a:ext uri="{909E8E84-426E-40DD-AFC4-6F175D3DCCD1}">
              <a14:hiddenFill xmlns:a14="http://schemas.microsoft.com/office/drawing/2010/main">
                <a:solidFill>
                  <a:srgbClr val="FFFFFF"/>
                </a:solidFill>
              </a14:hiddenFill>
            </a:ext>
          </a:extLst>
        </p:spPr>
      </p:pic>
      <p:sp>
        <p:nvSpPr>
          <p:cNvPr id="776199" name="Text Box 7"/>
          <p:cNvSpPr txBox="1">
            <a:spLocks noChangeArrowheads="1"/>
          </p:cNvSpPr>
          <p:nvPr/>
        </p:nvSpPr>
        <p:spPr bwMode="auto">
          <a:xfrm>
            <a:off x="1907704" y="4581525"/>
            <a:ext cx="5975994"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800" b="1" dirty="0">
                <a:solidFill>
                  <a:srgbClr val="0000FF"/>
                </a:solidFill>
                <a:latin typeface="+mn-lt"/>
                <a:ea typeface="+mn-ea"/>
              </a:rPr>
              <a:t>8</a:t>
            </a:r>
            <a:r>
              <a:rPr lang="zh-CN" altLang="en-US" sz="1800" b="1" dirty="0">
                <a:solidFill>
                  <a:srgbClr val="0000FF"/>
                </a:solidFill>
                <a:latin typeface="+mn-lt"/>
                <a:ea typeface="+mn-ea"/>
              </a:rPr>
              <a:t>个阴影时隙属相同连接（</a:t>
            </a:r>
            <a:r>
              <a:rPr lang="en-US" altLang="zh-CN" sz="1800" b="1" dirty="0">
                <a:solidFill>
                  <a:srgbClr val="0000FF"/>
                </a:solidFill>
                <a:latin typeface="+mn-lt"/>
                <a:ea typeface="+mn-ea"/>
              </a:rPr>
              <a:t>2</a:t>
            </a:r>
            <a:r>
              <a:rPr lang="zh-CN" altLang="en-US" sz="1800" b="1" dirty="0">
                <a:solidFill>
                  <a:srgbClr val="0000FF"/>
                </a:solidFill>
                <a:latin typeface="+mn-lt"/>
                <a:ea typeface="+mn-ea"/>
              </a:rPr>
              <a:t>个单工信道，每个方向</a:t>
            </a:r>
            <a:r>
              <a:rPr lang="en-US" altLang="zh-CN" sz="1800" b="1" dirty="0">
                <a:solidFill>
                  <a:srgbClr val="0000FF"/>
                </a:solidFill>
                <a:latin typeface="+mn-lt"/>
                <a:ea typeface="+mn-ea"/>
              </a:rPr>
              <a:t>4</a:t>
            </a:r>
            <a:r>
              <a:rPr lang="zh-CN" altLang="en-US" sz="1800" b="1" dirty="0">
                <a:solidFill>
                  <a:srgbClr val="0000FF"/>
                </a:solidFill>
                <a:latin typeface="+mn-lt"/>
                <a:ea typeface="+mn-ea"/>
              </a:rPr>
              <a:t>个）</a:t>
            </a:r>
          </a:p>
        </p:txBody>
      </p:sp>
      <p:sp>
        <p:nvSpPr>
          <p:cNvPr id="776200"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Tree>
    <p:extLst>
      <p:ext uri="{BB962C8B-B14F-4D97-AF65-F5344CB8AC3E}">
        <p14:creationId xmlns:p14="http://schemas.microsoft.com/office/powerpoint/2010/main" val="2277515204"/>
      </p:ext>
    </p:extLst>
  </p:cSld>
  <p:clrMapOvr>
    <a:masterClrMapping/>
  </p:clrMapOvr>
  <p:transition spd="slow">
    <p:random/>
    <p:sndAc>
      <p:stSnd>
        <p:snd r:embed="rId2" name="camera.wav"/>
      </p:stSnd>
    </p:sndAc>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r>
              <a:rPr lang="zh-CN" altLang="en-US">
                <a:latin typeface="华文新魏" pitchFamily="2" charset="-122"/>
              </a:rPr>
              <a:t>图  示</a:t>
            </a:r>
          </a:p>
        </p:txBody>
      </p:sp>
      <p:sp>
        <p:nvSpPr>
          <p:cNvPr id="7782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pic>
        <p:nvPicPr>
          <p:cNvPr id="778245" name="Picture 5"/>
          <p:cNvPicPr>
            <a:picLocks noChangeAspect="1" noChangeArrowheads="1"/>
          </p:cNvPicPr>
          <p:nvPr/>
        </p:nvPicPr>
        <p:blipFill>
          <a:blip r:embed="rId7">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1916113"/>
            <a:ext cx="8066087" cy="42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78247"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p:cNvSpPr>
            <a:spLocks noGrp="1" noChangeArrowheads="1"/>
          </p:cNvSpPr>
          <p:nvPr>
            <p:ph type="title"/>
          </p:nvPr>
        </p:nvSpPr>
        <p:spPr/>
        <p:txBody>
          <a:bodyPr/>
          <a:lstStyle/>
          <a:p>
            <a:r>
              <a:rPr lang="en-US" altLang="zh-CN" dirty="0">
                <a:latin typeface="华文新魏" pitchFamily="2" charset="-122"/>
                <a:ea typeface="华文新魏" pitchFamily="2" charset="-122"/>
              </a:rPr>
              <a:t>GSM</a:t>
            </a:r>
            <a:r>
              <a:rPr lang="zh-CN" altLang="en-US" dirty="0"/>
              <a:t>多帧</a:t>
            </a:r>
            <a:br>
              <a:rPr lang="zh-CN" altLang="en-US" dirty="0">
                <a:latin typeface="华文新魏" pitchFamily="2" charset="-122"/>
              </a:rPr>
            </a:br>
            <a:r>
              <a:rPr lang="zh-CN" altLang="en-US" sz="2800" dirty="0">
                <a:latin typeface="华文新魏" pitchFamily="2" charset="-122"/>
              </a:rPr>
              <a:t>（</a:t>
            </a:r>
            <a:r>
              <a:rPr lang="en-US" altLang="en-US" sz="2800" dirty="0">
                <a:latin typeface="华文新魏" pitchFamily="2" charset="-122"/>
              </a:rPr>
              <a:t>26时隙的多帧</a:t>
            </a:r>
            <a:r>
              <a:rPr lang="zh-CN" altLang="en-US" sz="2800" dirty="0">
                <a:latin typeface="华文新魏" pitchFamily="2" charset="-122"/>
              </a:rPr>
              <a:t>）</a:t>
            </a:r>
          </a:p>
        </p:txBody>
      </p:sp>
      <p:sp>
        <p:nvSpPr>
          <p:cNvPr id="7792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pic>
        <p:nvPicPr>
          <p:cNvPr id="779269" name="Picture 5" descr="2-44"/>
          <p:cNvPicPr>
            <a:picLocks noChangeAspect="1" noChangeArrowheads="1"/>
          </p:cNvPicPr>
          <p:nvPr/>
        </p:nvPicPr>
        <p:blipFill>
          <a:blip r:embed="rId7">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539750" y="1633538"/>
            <a:ext cx="8604250" cy="4816475"/>
          </a:xfrm>
          <a:prstGeom prst="rect">
            <a:avLst/>
          </a:prstGeom>
          <a:noFill/>
          <a:extLst>
            <a:ext uri="{909E8E84-426E-40DD-AFC4-6F175D3DCCD1}">
              <a14:hiddenFill xmlns:a14="http://schemas.microsoft.com/office/drawing/2010/main">
                <a:solidFill>
                  <a:srgbClr val="FFFFFF"/>
                </a:solidFill>
              </a14:hiddenFill>
            </a:ext>
          </a:extLst>
        </p:spPr>
      </p:pic>
      <p:sp>
        <p:nvSpPr>
          <p:cNvPr id="779270"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Rectangle 2"/>
          <p:cNvSpPr>
            <a:spLocks noGrp="1" noChangeArrowheads="1"/>
          </p:cNvSpPr>
          <p:nvPr>
            <p:ph type="title"/>
          </p:nvPr>
        </p:nvSpPr>
        <p:spPr/>
        <p:txBody>
          <a:bodyPr/>
          <a:lstStyle/>
          <a:p>
            <a:r>
              <a:rPr lang="en-US" altLang="zh-CN" dirty="0">
                <a:latin typeface="华文新魏" pitchFamily="2" charset="-122"/>
                <a:ea typeface="华文新魏" pitchFamily="2" charset="-122"/>
              </a:rPr>
              <a:t>GSM</a:t>
            </a:r>
            <a:r>
              <a:rPr kumimoji="0" lang="zh-CN" altLang="en-US" dirty="0"/>
              <a:t>的进化</a:t>
            </a:r>
            <a:br>
              <a:rPr kumimoji="0" lang="en-US" altLang="zh-CN" dirty="0"/>
            </a:br>
            <a:r>
              <a:rPr kumimoji="0" lang="zh-CN" altLang="en-US" sz="2800" dirty="0"/>
              <a:t>（</a:t>
            </a:r>
            <a:r>
              <a:rPr kumimoji="0" lang="en-US" altLang="zh-CN" sz="2800" dirty="0">
                <a:latin typeface="华文新魏" panose="02010800040101010101" pitchFamily="2" charset="-122"/>
                <a:ea typeface="华文新魏" panose="02010800040101010101" pitchFamily="2" charset="-122"/>
              </a:rPr>
              <a:t>2.5G</a:t>
            </a:r>
            <a:r>
              <a:rPr kumimoji="0" lang="zh-CN" altLang="en-US" sz="2800" dirty="0"/>
              <a:t>技术）</a:t>
            </a:r>
          </a:p>
        </p:txBody>
      </p:sp>
      <p:sp>
        <p:nvSpPr>
          <p:cNvPr id="7864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6436" name="Rectangle 4"/>
          <p:cNvSpPr>
            <a:spLocks noGrp="1" noChangeArrowheads="1"/>
          </p:cNvSpPr>
          <p:nvPr>
            <p:ph type="body" idx="1"/>
          </p:nvPr>
        </p:nvSpPr>
        <p:spPr/>
        <p:txBody>
          <a:bodyPr/>
          <a:lstStyle/>
          <a:p>
            <a:pPr>
              <a:lnSpc>
                <a:spcPct val="120000"/>
              </a:lnSpc>
            </a:pPr>
            <a:r>
              <a:rPr lang="en-US" altLang="zh-CN" sz="2800" dirty="0">
                <a:solidFill>
                  <a:srgbClr val="FF0000"/>
                </a:solidFill>
              </a:rPr>
              <a:t>EDGE</a:t>
            </a:r>
            <a:r>
              <a:rPr lang="zh-CN" altLang="en-US" sz="2800" dirty="0">
                <a:solidFill>
                  <a:srgbClr val="FF0000"/>
                </a:solidFill>
              </a:rPr>
              <a:t>（</a:t>
            </a:r>
            <a:r>
              <a:rPr lang="en-US" altLang="zh-CN" sz="2800" dirty="0">
                <a:solidFill>
                  <a:srgbClr val="FF0000"/>
                </a:solidFill>
              </a:rPr>
              <a:t>GSM</a:t>
            </a:r>
            <a:r>
              <a:rPr lang="zh-CN" altLang="en-US" sz="2800" dirty="0">
                <a:solidFill>
                  <a:srgbClr val="FF0000"/>
                </a:solidFill>
              </a:rPr>
              <a:t>增强数据速率）</a:t>
            </a:r>
          </a:p>
          <a:p>
            <a:pPr lvl="1">
              <a:lnSpc>
                <a:spcPct val="120000"/>
              </a:lnSpc>
            </a:pPr>
            <a:r>
              <a:rPr lang="en-US" altLang="zh-CN" sz="2400" dirty="0"/>
              <a:t>EDGE</a:t>
            </a:r>
            <a:r>
              <a:rPr lang="zh-CN" altLang="en-US" sz="2400" dirty="0"/>
              <a:t>是</a:t>
            </a:r>
            <a:r>
              <a:rPr lang="en-US" altLang="zh-CN" sz="2400" dirty="0"/>
              <a:t>GSM</a:t>
            </a:r>
            <a:r>
              <a:rPr lang="zh-CN" altLang="en-US" sz="2400" dirty="0"/>
              <a:t>的升级版本，让每个码元携带更多的比特数，数据速率的理论上限是</a:t>
            </a:r>
            <a:r>
              <a:rPr lang="en-US" altLang="zh-CN" sz="2400" dirty="0"/>
              <a:t>171.2Kbps</a:t>
            </a:r>
            <a:r>
              <a:rPr lang="zh-CN" altLang="en-US" sz="2400" dirty="0"/>
              <a:t>。</a:t>
            </a:r>
          </a:p>
          <a:p>
            <a:pPr>
              <a:lnSpc>
                <a:spcPct val="120000"/>
              </a:lnSpc>
            </a:pPr>
            <a:r>
              <a:rPr lang="en-US" altLang="zh-CN" sz="2800" dirty="0">
                <a:solidFill>
                  <a:srgbClr val="FF0000"/>
                </a:solidFill>
              </a:rPr>
              <a:t>GPRS</a:t>
            </a:r>
            <a:r>
              <a:rPr lang="zh-CN" altLang="en-US" sz="2800" dirty="0">
                <a:solidFill>
                  <a:srgbClr val="FF0000"/>
                </a:solidFill>
              </a:rPr>
              <a:t>（通用无线分组业务）</a:t>
            </a:r>
          </a:p>
          <a:p>
            <a:pPr lvl="1">
              <a:lnSpc>
                <a:spcPct val="120000"/>
              </a:lnSpc>
            </a:pPr>
            <a:r>
              <a:rPr lang="en-US" altLang="zh-CN" sz="2400" dirty="0"/>
              <a:t>GPRS</a:t>
            </a:r>
            <a:r>
              <a:rPr lang="zh-CN" altLang="en-US" sz="2400" dirty="0"/>
              <a:t>是英国</a:t>
            </a:r>
            <a:r>
              <a:rPr lang="en-US" altLang="zh-CN" sz="2400" dirty="0"/>
              <a:t>BT </a:t>
            </a:r>
            <a:r>
              <a:rPr lang="en-US" altLang="zh-CN" sz="2400" dirty="0" err="1"/>
              <a:t>Cellnet</a:t>
            </a:r>
            <a:r>
              <a:rPr lang="zh-CN" altLang="en-US" sz="2400" dirty="0"/>
              <a:t>公司在</a:t>
            </a:r>
            <a:r>
              <a:rPr lang="en-US" altLang="zh-CN" sz="2400" dirty="0"/>
              <a:t>1993</a:t>
            </a:r>
            <a:r>
              <a:rPr lang="zh-CN" altLang="en-US" sz="2400" dirty="0"/>
              <a:t>年提出，是一种基于</a:t>
            </a:r>
            <a:r>
              <a:rPr lang="en-US" altLang="zh-CN" sz="2400" dirty="0"/>
              <a:t>GSM</a:t>
            </a:r>
            <a:r>
              <a:rPr lang="zh-CN" altLang="en-US" sz="2400" dirty="0"/>
              <a:t>的移动分组数据业务，面向用户提供移动分组的</a:t>
            </a:r>
            <a:r>
              <a:rPr lang="en-US" altLang="zh-CN" sz="2400" dirty="0"/>
              <a:t>IP</a:t>
            </a:r>
            <a:r>
              <a:rPr lang="zh-CN" altLang="en-US" sz="2400" dirty="0"/>
              <a:t>或者</a:t>
            </a:r>
            <a:r>
              <a:rPr lang="en-US" altLang="zh-CN" sz="2400" dirty="0"/>
              <a:t>X.25</a:t>
            </a:r>
            <a:r>
              <a:rPr lang="zh-CN" altLang="en-US" sz="2400" dirty="0"/>
              <a:t>连接（即：将分组交换技术引入现有</a:t>
            </a:r>
            <a:r>
              <a:rPr lang="en-US" altLang="zh-CN" sz="2400" dirty="0"/>
              <a:t>GSM</a:t>
            </a:r>
            <a:r>
              <a:rPr lang="zh-CN" altLang="en-US" sz="2400" dirty="0"/>
              <a:t>系统），具有“极速传送”、“永远在线”等特点。 数据速率的理论上限是</a:t>
            </a:r>
            <a:r>
              <a:rPr lang="en-US" altLang="zh-CN" sz="2400" dirty="0"/>
              <a:t>384Kbps</a:t>
            </a:r>
            <a:endParaRPr lang="zh-CN" altLang="en-US" sz="2400" dirty="0"/>
          </a:p>
        </p:txBody>
      </p:sp>
      <p:sp>
        <p:nvSpPr>
          <p:cNvPr id="786437"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ChangeArrowheads="1"/>
          </p:cNvSpPr>
          <p:nvPr>
            <p:ph type="title"/>
          </p:nvPr>
        </p:nvSpPr>
        <p:spPr/>
        <p:txBody>
          <a:bodyPr/>
          <a:lstStyle/>
          <a:p>
            <a:r>
              <a:rPr lang="zh-CN" altLang="en-US"/>
              <a:t>码分多路接入</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CDMA</a:t>
            </a:r>
            <a:r>
              <a:rPr lang="zh-CN" altLang="en-US" sz="2800">
                <a:latin typeface="华文新魏" pitchFamily="2" charset="-122"/>
              </a:rPr>
              <a:t>）</a:t>
            </a:r>
          </a:p>
        </p:txBody>
      </p:sp>
      <p:sp>
        <p:nvSpPr>
          <p:cNvPr id="7731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r>
              <a:rPr lang="en-US" altLang="zh-CN" sz="1200">
                <a:ea typeface="幼圆" pitchFamily="49" charset="-122"/>
              </a:rPr>
              <a:t>&gt;&gt;</a:t>
            </a:r>
            <a:r>
              <a:rPr lang="zh-CN" altLang="en-US" sz="1200">
                <a:ea typeface="幼圆" pitchFamily="49" charset="-122"/>
                <a:hlinkClick r:id="rId6" action="ppaction://hlinksldjump"/>
              </a:rPr>
              <a:t>第二代移动电话（数字声音 ）</a:t>
            </a:r>
            <a:endParaRPr lang="en-US" altLang="zh-CN" sz="1200">
              <a:ea typeface="幼圆" pitchFamily="49" charset="-122"/>
            </a:endParaRPr>
          </a:p>
        </p:txBody>
      </p:sp>
      <p:sp>
        <p:nvSpPr>
          <p:cNvPr id="773124" name="Rectangle 4"/>
          <p:cNvSpPr>
            <a:spLocks noGrp="1" noChangeArrowheads="1"/>
          </p:cNvSpPr>
          <p:nvPr>
            <p:ph type="body" idx="1"/>
          </p:nvPr>
        </p:nvSpPr>
        <p:spPr/>
        <p:txBody>
          <a:bodyPr/>
          <a:lstStyle/>
          <a:p>
            <a:pPr>
              <a:lnSpc>
                <a:spcPct val="130000"/>
              </a:lnSpc>
            </a:pPr>
            <a:r>
              <a:rPr lang="en-US" altLang="zh-CN" sz="2800"/>
              <a:t>CDMA</a:t>
            </a:r>
            <a:r>
              <a:rPr lang="zh-CN" altLang="en-US" sz="2800"/>
              <a:t>对应的标准是</a:t>
            </a:r>
            <a:r>
              <a:rPr lang="en-US" altLang="zh-CN" sz="2800">
                <a:solidFill>
                  <a:srgbClr val="FF0000"/>
                </a:solidFill>
              </a:rPr>
              <a:t>IS-95</a:t>
            </a:r>
            <a:r>
              <a:rPr lang="zh-CN" altLang="en-US" sz="2800"/>
              <a:t>。</a:t>
            </a:r>
          </a:p>
          <a:p>
            <a:pPr>
              <a:lnSpc>
                <a:spcPct val="130000"/>
              </a:lnSpc>
            </a:pPr>
            <a:r>
              <a:rPr lang="en-US" altLang="zh-CN" sz="2800"/>
              <a:t>CDMA</a:t>
            </a:r>
            <a:r>
              <a:rPr lang="zh-CN" altLang="en-US" sz="2800"/>
              <a:t>采用</a:t>
            </a:r>
            <a:r>
              <a:rPr lang="en-US" altLang="zh-CN" sz="2800">
                <a:solidFill>
                  <a:srgbClr val="FF0000"/>
                </a:solidFill>
              </a:rPr>
              <a:t>CDM</a:t>
            </a:r>
            <a:r>
              <a:rPr lang="zh-CN" altLang="en-US" sz="2800">
                <a:solidFill>
                  <a:srgbClr val="FF0000"/>
                </a:solidFill>
              </a:rPr>
              <a:t>技术</a:t>
            </a:r>
            <a:r>
              <a:rPr lang="zh-CN" altLang="en-US" sz="2800"/>
              <a:t>进行信道划分，而非像</a:t>
            </a:r>
            <a:r>
              <a:rPr lang="en-US" altLang="zh-CN" sz="2800"/>
              <a:t>D-AMPS</a:t>
            </a:r>
            <a:r>
              <a:rPr lang="zh-CN" altLang="en-US" sz="2800"/>
              <a:t>和</a:t>
            </a:r>
            <a:r>
              <a:rPr lang="en-US" altLang="zh-CN" sz="2800"/>
              <a:t>GSM</a:t>
            </a:r>
            <a:r>
              <a:rPr lang="zh-CN" altLang="en-US" sz="2800"/>
              <a:t>采用</a:t>
            </a:r>
            <a:r>
              <a:rPr lang="en-US" altLang="zh-CN" sz="2800"/>
              <a:t>FDM</a:t>
            </a:r>
            <a:r>
              <a:rPr lang="zh-CN" altLang="en-US" sz="2800"/>
              <a:t>和</a:t>
            </a:r>
            <a:r>
              <a:rPr lang="en-US" altLang="zh-CN" sz="2800"/>
              <a:t>TDM</a:t>
            </a:r>
            <a:r>
              <a:rPr lang="zh-CN" altLang="en-US" sz="2800"/>
              <a:t>。</a:t>
            </a:r>
          </a:p>
          <a:p>
            <a:pPr>
              <a:lnSpc>
                <a:spcPct val="130000"/>
              </a:lnSpc>
            </a:pPr>
            <a:r>
              <a:rPr lang="en-US" altLang="zh-CN" sz="2800"/>
              <a:t>CDMA</a:t>
            </a:r>
            <a:r>
              <a:rPr lang="zh-CN" altLang="en-US" sz="2800"/>
              <a:t>采用的是</a:t>
            </a:r>
            <a:r>
              <a:rPr lang="zh-CN" altLang="en-US" sz="2800">
                <a:solidFill>
                  <a:srgbClr val="FF0000"/>
                </a:solidFill>
              </a:rPr>
              <a:t>宽频技术</a:t>
            </a:r>
            <a:r>
              <a:rPr lang="zh-CN" altLang="en-US" sz="2800"/>
              <a:t>，允许所有站点同时在整个频谱上进行传输，多路的同时传输采用编码原理加以区分。 </a:t>
            </a:r>
            <a:endParaRPr lang="en-US" altLang="zh-CN" sz="2800"/>
          </a:p>
          <a:p>
            <a:pPr>
              <a:lnSpc>
                <a:spcPct val="130000"/>
              </a:lnSpc>
            </a:pPr>
            <a:r>
              <a:rPr lang="en-US" altLang="zh-CN" sz="2800"/>
              <a:t>CDMA</a:t>
            </a:r>
            <a:r>
              <a:rPr lang="zh-CN" altLang="en-US" sz="2800"/>
              <a:t>是</a:t>
            </a:r>
            <a:r>
              <a:rPr lang="en-US" altLang="zh-CN" sz="2800"/>
              <a:t>2G</a:t>
            </a:r>
            <a:r>
              <a:rPr lang="zh-CN" altLang="en-US" sz="2800"/>
              <a:t>中最佳的技术方案，是</a:t>
            </a:r>
            <a:r>
              <a:rPr lang="en-US" altLang="zh-CN" sz="2800"/>
              <a:t>3G</a:t>
            </a:r>
            <a:r>
              <a:rPr lang="zh-CN" altLang="en-US" sz="2800"/>
              <a:t>的基础。</a:t>
            </a:r>
          </a:p>
        </p:txBody>
      </p:sp>
    </p:spTree>
  </p:cSld>
  <p:clrMapOvr>
    <a:masterClrMapping/>
  </p:clrMapOvr>
  <p:transition spd="slow">
    <p:random/>
    <p:sndAc>
      <p:stSnd>
        <p:snd r:embed="rId2" name="camera.wav"/>
      </p:stSnd>
    </p:sndAc>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p:txBody>
          <a:bodyPr/>
          <a:lstStyle/>
          <a:p>
            <a:r>
              <a:rPr lang="zh-CN" altLang="en-US"/>
              <a:t>第三代移动电话</a:t>
            </a:r>
            <a:br>
              <a:rPr lang="zh-CN" altLang="en-US" sz="4000">
                <a:latin typeface="华文新魏" pitchFamily="2" charset="-122"/>
              </a:rPr>
            </a:br>
            <a:r>
              <a:rPr lang="zh-CN" altLang="en-US" sz="2800">
                <a:latin typeface="华文新魏" pitchFamily="2" charset="-122"/>
              </a:rPr>
              <a:t>（数字</a:t>
            </a:r>
            <a:r>
              <a:rPr lang="en-US" altLang="en-US" sz="2800">
                <a:latin typeface="华文新魏" pitchFamily="2" charset="-122"/>
              </a:rPr>
              <a:t>声音</a:t>
            </a:r>
            <a:r>
              <a:rPr lang="zh-CN" altLang="en-US" sz="2800">
                <a:latin typeface="华文新魏" pitchFamily="2" charset="-122"/>
              </a:rPr>
              <a:t>和数据</a:t>
            </a:r>
            <a:r>
              <a:rPr lang="en-US" altLang="en-US" sz="2800">
                <a:latin typeface="华文新魏" pitchFamily="2" charset="-122"/>
              </a:rPr>
              <a:t> </a:t>
            </a:r>
            <a:r>
              <a:rPr lang="zh-CN" altLang="en-US" sz="2800">
                <a:latin typeface="华文新魏" pitchFamily="2" charset="-122"/>
              </a:rPr>
              <a:t>）</a:t>
            </a:r>
          </a:p>
        </p:txBody>
      </p:sp>
      <p:sp>
        <p:nvSpPr>
          <p:cNvPr id="7690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69028" name="Rectangle 4"/>
          <p:cNvSpPr>
            <a:spLocks noGrp="1" noChangeArrowheads="1"/>
          </p:cNvSpPr>
          <p:nvPr>
            <p:ph type="body" idx="1"/>
          </p:nvPr>
        </p:nvSpPr>
        <p:spPr/>
        <p:txBody>
          <a:bodyPr/>
          <a:lstStyle/>
          <a:p>
            <a:pPr marL="0" indent="0">
              <a:lnSpc>
                <a:spcPct val="110000"/>
              </a:lnSpc>
              <a:buFont typeface="Wingdings" pitchFamily="2" charset="2"/>
              <a:buNone/>
            </a:pPr>
            <a:r>
              <a:rPr lang="zh-CN" altLang="en-US" dirty="0"/>
              <a:t>       正在研制中的</a:t>
            </a:r>
            <a:r>
              <a:rPr lang="en-US" altLang="zh-CN" dirty="0"/>
              <a:t>3G</a:t>
            </a:r>
            <a:r>
              <a:rPr lang="zh-CN" altLang="en-US" dirty="0"/>
              <a:t>是一种宽带</a:t>
            </a:r>
            <a:r>
              <a:rPr lang="en-US" altLang="zh-CN" dirty="0"/>
              <a:t>CDMA</a:t>
            </a:r>
            <a:r>
              <a:rPr lang="zh-CN" altLang="en-US" dirty="0"/>
              <a:t>技术，能够提供高速数据传输业务，可将目前所有蜂窝系统、无线本地环路、无线局域网终端和寻呼集成在一起，</a:t>
            </a:r>
            <a:r>
              <a:rPr lang="en-US" altLang="zh-CN" dirty="0"/>
              <a:t>ITU</a:t>
            </a:r>
            <a:r>
              <a:rPr lang="zh-CN" altLang="en-US" dirty="0"/>
              <a:t>对此正式命名是</a:t>
            </a:r>
            <a:r>
              <a:rPr lang="en-US" altLang="zh-CN" dirty="0">
                <a:solidFill>
                  <a:srgbClr val="FF0000"/>
                </a:solidFill>
              </a:rPr>
              <a:t>IMT-2000</a:t>
            </a:r>
            <a:r>
              <a:rPr lang="zh-CN" altLang="en-US" dirty="0"/>
              <a:t>（国际移动通信标准）。主要备选标准包括美国企业提出的</a:t>
            </a:r>
            <a:r>
              <a:rPr lang="en-US" altLang="zh-CN" dirty="0">
                <a:solidFill>
                  <a:srgbClr val="0000FF"/>
                </a:solidFill>
              </a:rPr>
              <a:t>CDMA2000</a:t>
            </a:r>
            <a:r>
              <a:rPr lang="zh-CN" altLang="en-US" dirty="0"/>
              <a:t>、欧洲日本的</a:t>
            </a:r>
            <a:r>
              <a:rPr lang="en-US" altLang="zh-CN" dirty="0">
                <a:solidFill>
                  <a:srgbClr val="0000FF"/>
                </a:solidFill>
              </a:rPr>
              <a:t>WCDMA</a:t>
            </a:r>
            <a:r>
              <a:rPr lang="zh-CN" altLang="en-US" dirty="0"/>
              <a:t>，以及中国大唐和德国西门子提出的</a:t>
            </a:r>
            <a:r>
              <a:rPr lang="en-US" altLang="zh-CN" dirty="0">
                <a:solidFill>
                  <a:srgbClr val="0000FF"/>
                </a:solidFill>
              </a:rPr>
              <a:t>TD-SCDMA</a:t>
            </a:r>
            <a:r>
              <a:rPr lang="zh-CN" altLang="en-US" dirty="0"/>
              <a:t>。</a:t>
            </a:r>
          </a:p>
        </p:txBody>
      </p:sp>
      <p:sp>
        <p:nvSpPr>
          <p:cNvPr id="769029"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2"/>
          <p:cNvSpPr>
            <a:spLocks noGrp="1" noChangeArrowheads="1"/>
          </p:cNvSpPr>
          <p:nvPr>
            <p:ph type="title"/>
          </p:nvPr>
        </p:nvSpPr>
        <p:spPr/>
        <p:txBody>
          <a:bodyPr/>
          <a:lstStyle/>
          <a:p>
            <a:r>
              <a:rPr lang="zh-CN" altLang="en-US" dirty="0"/>
              <a:t>国际移动通信标准</a:t>
            </a:r>
            <a:br>
              <a:rPr lang="zh-CN" altLang="en-US" sz="4000" dirty="0">
                <a:latin typeface="华文新魏" pitchFamily="2" charset="-122"/>
              </a:rPr>
            </a:br>
            <a:r>
              <a:rPr lang="zh-CN" altLang="en-US" sz="2800" dirty="0">
                <a:latin typeface="华文新魏" pitchFamily="2" charset="-122"/>
              </a:rPr>
              <a:t>（</a:t>
            </a:r>
            <a:r>
              <a:rPr lang="en-US" altLang="zh-CN" sz="2800" dirty="0">
                <a:latin typeface="华文新魏" pitchFamily="2" charset="-122"/>
              </a:rPr>
              <a:t>IMT-2000</a:t>
            </a:r>
            <a:r>
              <a:rPr lang="zh-CN" altLang="en-US" sz="2800" dirty="0">
                <a:latin typeface="华文新魏" pitchFamily="2" charset="-122"/>
              </a:rPr>
              <a:t>）</a:t>
            </a:r>
          </a:p>
        </p:txBody>
      </p:sp>
      <p:sp>
        <p:nvSpPr>
          <p:cNvPr id="7813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1317" name="Rectangle 5"/>
          <p:cNvSpPr>
            <a:spLocks noGrp="1" noChangeArrowheads="1"/>
          </p:cNvSpPr>
          <p:nvPr>
            <p:ph type="body" idx="1"/>
          </p:nvPr>
        </p:nvSpPr>
        <p:spPr/>
        <p:txBody>
          <a:bodyPr/>
          <a:lstStyle/>
          <a:p>
            <a:r>
              <a:rPr lang="zh-CN" altLang="en-US" sz="2800">
                <a:solidFill>
                  <a:srgbClr val="FF0000"/>
                </a:solidFill>
              </a:rPr>
              <a:t>基本服务</a:t>
            </a:r>
          </a:p>
          <a:p>
            <a:pPr lvl="1"/>
            <a:r>
              <a:rPr lang="zh-CN" altLang="en-US" sz="2400"/>
              <a:t>高质量的声音传输</a:t>
            </a:r>
          </a:p>
          <a:p>
            <a:pPr lvl="1"/>
            <a:r>
              <a:rPr lang="zh-CN" altLang="en-US" sz="2400"/>
              <a:t>信息传递：用以取代</a:t>
            </a:r>
            <a:r>
              <a:rPr lang="en-US" altLang="zh-CN" sz="2400"/>
              <a:t>e-mail</a:t>
            </a:r>
            <a:r>
              <a:rPr lang="zh-CN" altLang="en-US" sz="2400"/>
              <a:t>、传真机、</a:t>
            </a:r>
            <a:r>
              <a:rPr lang="en-US" altLang="zh-CN" sz="2400"/>
              <a:t>SMS</a:t>
            </a:r>
            <a:r>
              <a:rPr lang="zh-CN" altLang="en-US" sz="2400"/>
              <a:t>、聊天室等服务</a:t>
            </a:r>
          </a:p>
          <a:p>
            <a:pPr lvl="1"/>
            <a:r>
              <a:rPr lang="zh-CN" altLang="en-US" sz="2400"/>
              <a:t>多媒体：可以听音乐、看电视</a:t>
            </a:r>
            <a:r>
              <a:rPr lang="en-US" altLang="zh-CN" sz="2400"/>
              <a:t>/</a:t>
            </a:r>
            <a:r>
              <a:rPr lang="zh-CN" altLang="en-US" sz="2400"/>
              <a:t>电影</a:t>
            </a:r>
            <a:r>
              <a:rPr lang="en-US" altLang="zh-CN" sz="2400"/>
              <a:t>/</a:t>
            </a:r>
            <a:r>
              <a:rPr lang="zh-CN" altLang="en-US" sz="2400"/>
              <a:t>碟片</a:t>
            </a:r>
          </a:p>
          <a:p>
            <a:pPr lvl="1"/>
            <a:r>
              <a:rPr lang="en-US" altLang="zh-CN" sz="2400"/>
              <a:t>Internet</a:t>
            </a:r>
            <a:r>
              <a:rPr lang="zh-CN" altLang="en-US" sz="2400"/>
              <a:t>接入</a:t>
            </a:r>
          </a:p>
          <a:p>
            <a:r>
              <a:rPr lang="zh-CN" altLang="en-US" sz="2800">
                <a:solidFill>
                  <a:srgbClr val="FF0000"/>
                </a:solidFill>
              </a:rPr>
              <a:t>数据速率</a:t>
            </a:r>
          </a:p>
          <a:p>
            <a:pPr lvl="1"/>
            <a:r>
              <a:rPr lang="zh-CN" altLang="en-US" sz="2400"/>
              <a:t>用于固定室内用户的</a:t>
            </a:r>
            <a:r>
              <a:rPr lang="en-US" altLang="zh-CN" sz="2400"/>
              <a:t>2Mbps</a:t>
            </a:r>
          </a:p>
          <a:p>
            <a:pPr lvl="1"/>
            <a:r>
              <a:rPr lang="zh-CN" altLang="en-US" sz="2400"/>
              <a:t>用于行人的</a:t>
            </a:r>
            <a:r>
              <a:rPr lang="en-US" altLang="zh-CN" sz="2400"/>
              <a:t>384kbps</a:t>
            </a:r>
          </a:p>
          <a:p>
            <a:pPr lvl="1"/>
            <a:r>
              <a:rPr lang="zh-CN" altLang="en-US" sz="2400"/>
              <a:t>用于汽车的</a:t>
            </a:r>
            <a:r>
              <a:rPr lang="en-US" altLang="zh-CN" sz="2400"/>
              <a:t>144kbps</a:t>
            </a:r>
            <a:endParaRPr lang="zh-CN" altLang="en-US" sz="2400"/>
          </a:p>
        </p:txBody>
      </p:sp>
      <p:sp>
        <p:nvSpPr>
          <p:cNvPr id="781318"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r>
              <a:rPr lang="en-US" altLang="zh-CN"/>
              <a:t>CDMA2000 </a:t>
            </a:r>
            <a:endParaRPr lang="zh-CN" altLang="en-US"/>
          </a:p>
        </p:txBody>
      </p:sp>
      <p:sp>
        <p:nvSpPr>
          <p:cNvPr id="7823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2341" name="Rectangle 5"/>
          <p:cNvSpPr>
            <a:spLocks noGrp="1" noChangeArrowheads="1"/>
          </p:cNvSpPr>
          <p:nvPr>
            <p:ph type="body" idx="1"/>
          </p:nvPr>
        </p:nvSpPr>
        <p:spPr/>
        <p:txBody>
          <a:bodyPr/>
          <a:lstStyle/>
          <a:p>
            <a:r>
              <a:rPr lang="en-US" altLang="zh-CN"/>
              <a:t>CDMA2000</a:t>
            </a:r>
            <a:r>
              <a:rPr lang="zh-CN" altLang="en-US"/>
              <a:t>由美国的</a:t>
            </a:r>
            <a:r>
              <a:rPr lang="en-US" altLang="zh-CN"/>
              <a:t>Qualcomm</a:t>
            </a:r>
            <a:r>
              <a:rPr lang="zh-CN" altLang="en-US"/>
              <a:t>（高通公司）提出，基本是</a:t>
            </a:r>
            <a:r>
              <a:rPr lang="en-US" altLang="zh-CN"/>
              <a:t>IS-95</a:t>
            </a:r>
            <a:r>
              <a:rPr lang="zh-CN" altLang="en-US"/>
              <a:t>（窄带</a:t>
            </a:r>
            <a:r>
              <a:rPr lang="en-US" altLang="zh-CN"/>
              <a:t>CDMA</a:t>
            </a:r>
            <a:r>
              <a:rPr lang="zh-CN" altLang="en-US"/>
              <a:t>）的</a:t>
            </a:r>
            <a:r>
              <a:rPr lang="zh-CN" altLang="en-US">
                <a:solidFill>
                  <a:srgbClr val="FF0000"/>
                </a:solidFill>
              </a:rPr>
              <a:t>扩展版本</a:t>
            </a:r>
            <a:r>
              <a:rPr lang="zh-CN" altLang="en-US"/>
              <a:t>，但采用不同的芯片速率、不同的帧时、不同的频谱、不同的时间同步方法。</a:t>
            </a:r>
          </a:p>
          <a:p>
            <a:r>
              <a:rPr lang="zh-CN" altLang="en-US"/>
              <a:t>采用</a:t>
            </a:r>
            <a:r>
              <a:rPr lang="en-US" altLang="zh-CN">
                <a:solidFill>
                  <a:srgbClr val="FF0000"/>
                </a:solidFill>
              </a:rPr>
              <a:t>DSSS</a:t>
            </a:r>
            <a:r>
              <a:rPr lang="zh-CN" altLang="en-US"/>
              <a:t>扩频技术</a:t>
            </a:r>
          </a:p>
          <a:p>
            <a:r>
              <a:rPr lang="zh-CN" altLang="en-US"/>
              <a:t>与</a:t>
            </a:r>
            <a:r>
              <a:rPr lang="en-US" altLang="zh-CN"/>
              <a:t>IS-95</a:t>
            </a:r>
            <a:r>
              <a:rPr lang="zh-CN" altLang="en-US"/>
              <a:t>（窄带</a:t>
            </a:r>
            <a:r>
              <a:rPr lang="en-US" altLang="zh-CN"/>
              <a:t>CDMA</a:t>
            </a:r>
            <a:r>
              <a:rPr lang="zh-CN" altLang="en-US"/>
              <a:t>）兼容</a:t>
            </a:r>
          </a:p>
          <a:p>
            <a:r>
              <a:rPr lang="zh-CN" altLang="en-US"/>
              <a:t>不能互连</a:t>
            </a:r>
            <a:r>
              <a:rPr lang="en-US" altLang="zh-CN"/>
              <a:t>GSM</a:t>
            </a:r>
            <a:r>
              <a:rPr lang="zh-CN" altLang="en-US"/>
              <a:t>网络</a:t>
            </a:r>
          </a:p>
        </p:txBody>
      </p:sp>
      <p:sp>
        <p:nvSpPr>
          <p:cNvPr id="782342"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p:cNvSpPr>
            <a:spLocks noGrp="1" noChangeArrowheads="1"/>
          </p:cNvSpPr>
          <p:nvPr>
            <p:ph type="title"/>
          </p:nvPr>
        </p:nvSpPr>
        <p:spPr/>
        <p:txBody>
          <a:bodyPr/>
          <a:lstStyle/>
          <a:p>
            <a:r>
              <a:rPr lang="en-US" altLang="zh-CN" dirty="0"/>
              <a:t>WCDMA</a:t>
            </a:r>
            <a:r>
              <a:rPr lang="zh-CN" altLang="en-US" dirty="0"/>
              <a:t> </a:t>
            </a:r>
            <a:r>
              <a:rPr lang="en-US" altLang="zh-CN" dirty="0"/>
              <a:t> </a:t>
            </a:r>
            <a:endParaRPr lang="zh-CN" altLang="en-US" dirty="0"/>
          </a:p>
        </p:txBody>
      </p:sp>
      <p:sp>
        <p:nvSpPr>
          <p:cNvPr id="7833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3364" name="Rectangle 4"/>
          <p:cNvSpPr>
            <a:spLocks noGrp="1" noChangeArrowheads="1"/>
          </p:cNvSpPr>
          <p:nvPr>
            <p:ph type="body" idx="1"/>
          </p:nvPr>
        </p:nvSpPr>
        <p:spPr/>
        <p:txBody>
          <a:bodyPr/>
          <a:lstStyle/>
          <a:p>
            <a:pPr>
              <a:lnSpc>
                <a:spcPct val="115000"/>
              </a:lnSpc>
            </a:pPr>
            <a:r>
              <a:rPr lang="en-US" altLang="zh-CN" dirty="0"/>
              <a:t>WCDMA</a:t>
            </a:r>
            <a:r>
              <a:rPr lang="zh-CN" altLang="en-US" dirty="0"/>
              <a:t>（宽带</a:t>
            </a:r>
            <a:r>
              <a:rPr lang="en-US" altLang="zh-CN" dirty="0"/>
              <a:t>CDMA</a:t>
            </a:r>
            <a:r>
              <a:rPr lang="zh-CN" altLang="en-US" dirty="0"/>
              <a:t>）由欧洲的</a:t>
            </a:r>
            <a:r>
              <a:rPr lang="en-US" altLang="zh-CN" dirty="0"/>
              <a:t>Ericsson</a:t>
            </a:r>
            <a:r>
              <a:rPr lang="zh-CN" altLang="en-US" dirty="0"/>
              <a:t>（爱立信公司）提出，</a:t>
            </a:r>
            <a:r>
              <a:rPr lang="en-US" altLang="zh-CN" dirty="0"/>
              <a:t>1996</a:t>
            </a:r>
            <a:r>
              <a:rPr lang="zh-CN" altLang="en-US" dirty="0"/>
              <a:t>年后被称为</a:t>
            </a:r>
            <a:r>
              <a:rPr lang="en-US" altLang="zh-CN" dirty="0">
                <a:solidFill>
                  <a:srgbClr val="FF0000"/>
                </a:solidFill>
              </a:rPr>
              <a:t>UMTS</a:t>
            </a:r>
            <a:r>
              <a:rPr lang="zh-CN" altLang="en-US" dirty="0"/>
              <a:t>（通用移动电信系统）</a:t>
            </a:r>
          </a:p>
          <a:p>
            <a:pPr>
              <a:lnSpc>
                <a:spcPct val="115000"/>
              </a:lnSpc>
            </a:pPr>
            <a:r>
              <a:rPr lang="zh-CN" altLang="en-US" dirty="0"/>
              <a:t>信道带宽为</a:t>
            </a:r>
            <a:r>
              <a:rPr lang="en-US" altLang="zh-CN" dirty="0">
                <a:solidFill>
                  <a:srgbClr val="FF0000"/>
                </a:solidFill>
              </a:rPr>
              <a:t>5MHz</a:t>
            </a:r>
            <a:r>
              <a:rPr lang="zh-CN" altLang="en-US" dirty="0"/>
              <a:t>（这也是宽带的由来）</a:t>
            </a:r>
          </a:p>
          <a:p>
            <a:pPr>
              <a:lnSpc>
                <a:spcPct val="115000"/>
              </a:lnSpc>
            </a:pPr>
            <a:r>
              <a:rPr lang="zh-CN" altLang="en-US" dirty="0"/>
              <a:t>采用</a:t>
            </a:r>
            <a:r>
              <a:rPr lang="en-US" altLang="zh-CN" dirty="0">
                <a:solidFill>
                  <a:srgbClr val="FF0000"/>
                </a:solidFill>
              </a:rPr>
              <a:t>DSSS</a:t>
            </a:r>
            <a:r>
              <a:rPr lang="zh-CN" altLang="en-US" dirty="0"/>
              <a:t>扩频技术</a:t>
            </a:r>
          </a:p>
          <a:p>
            <a:pPr>
              <a:lnSpc>
                <a:spcPct val="115000"/>
              </a:lnSpc>
            </a:pPr>
            <a:r>
              <a:rPr lang="zh-CN" altLang="en-US" dirty="0"/>
              <a:t>可以与</a:t>
            </a:r>
            <a:r>
              <a:rPr lang="en-US" altLang="zh-CN" dirty="0"/>
              <a:t>GSM</a:t>
            </a:r>
            <a:r>
              <a:rPr lang="zh-CN" altLang="en-US" dirty="0"/>
              <a:t>配合工作，但与</a:t>
            </a:r>
            <a:r>
              <a:rPr lang="en-US" altLang="zh-CN" dirty="0"/>
              <a:t>GSM</a:t>
            </a:r>
            <a:r>
              <a:rPr lang="zh-CN" altLang="en-US" dirty="0"/>
              <a:t>不能后向兼容</a:t>
            </a:r>
          </a:p>
        </p:txBody>
      </p:sp>
      <p:sp>
        <p:nvSpPr>
          <p:cNvPr id="783365"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p:cNvSpPr>
            <a:spLocks noGrp="1" noChangeArrowheads="1"/>
          </p:cNvSpPr>
          <p:nvPr>
            <p:ph type="title"/>
          </p:nvPr>
        </p:nvSpPr>
        <p:spPr/>
        <p:txBody>
          <a:bodyPr/>
          <a:lstStyle/>
          <a:p>
            <a:r>
              <a:rPr lang="en-US" altLang="zh-CN"/>
              <a:t>TD-SCDMA </a:t>
            </a:r>
            <a:endParaRPr lang="zh-CN" altLang="en-US"/>
          </a:p>
        </p:txBody>
      </p:sp>
      <p:sp>
        <p:nvSpPr>
          <p:cNvPr id="7843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r>
              <a:rPr lang="en-US" altLang="zh-CN" sz="1200">
                <a:ea typeface="幼圆" pitchFamily="49" charset="-122"/>
              </a:rPr>
              <a:t>&gt;&gt;</a:t>
            </a:r>
            <a:r>
              <a:rPr lang="zh-CN" altLang="en-US" sz="1200">
                <a:ea typeface="幼圆" pitchFamily="49" charset="-122"/>
                <a:hlinkClick r:id="rId5" action="ppaction://hlinksldjump"/>
              </a:rPr>
              <a:t>移动电话系统</a:t>
            </a:r>
            <a:endParaRPr lang="en-US" altLang="zh-CN" sz="1200">
              <a:ea typeface="幼圆" pitchFamily="49" charset="-122"/>
            </a:endParaRPr>
          </a:p>
        </p:txBody>
      </p:sp>
      <p:sp>
        <p:nvSpPr>
          <p:cNvPr id="784388" name="Rectangle 4"/>
          <p:cNvSpPr>
            <a:spLocks noGrp="1" noChangeArrowheads="1"/>
          </p:cNvSpPr>
          <p:nvPr>
            <p:ph type="body" idx="1"/>
          </p:nvPr>
        </p:nvSpPr>
        <p:spPr>
          <a:xfrm>
            <a:off x="809625" y="1773238"/>
            <a:ext cx="7958138" cy="4679950"/>
          </a:xfrm>
        </p:spPr>
        <p:txBody>
          <a:bodyPr/>
          <a:lstStyle/>
          <a:p>
            <a:pPr>
              <a:lnSpc>
                <a:spcPct val="110000"/>
              </a:lnSpc>
            </a:pPr>
            <a:r>
              <a:rPr lang="en-US" altLang="zh-CN" sz="2600"/>
              <a:t>TD-SCDMA</a:t>
            </a:r>
            <a:r>
              <a:rPr lang="zh-CN" altLang="en-US" sz="2600"/>
              <a:t>技术方案是我国首次向</a:t>
            </a:r>
            <a:r>
              <a:rPr lang="en-US" altLang="zh-CN" sz="2600"/>
              <a:t>ITU</a:t>
            </a:r>
            <a:r>
              <a:rPr lang="zh-CN" altLang="en-US" sz="2600"/>
              <a:t>提出的中国建议，是一种</a:t>
            </a:r>
            <a:r>
              <a:rPr lang="zh-CN" altLang="en-US" sz="2600">
                <a:solidFill>
                  <a:srgbClr val="FF0000"/>
                </a:solidFill>
              </a:rPr>
              <a:t>基于</a:t>
            </a:r>
            <a:r>
              <a:rPr lang="en-US" altLang="zh-CN" sz="2600">
                <a:solidFill>
                  <a:srgbClr val="FF0000"/>
                </a:solidFill>
              </a:rPr>
              <a:t>CDMA</a:t>
            </a:r>
            <a:r>
              <a:rPr lang="zh-CN" altLang="en-US" sz="2600"/>
              <a:t>，结合</a:t>
            </a:r>
            <a:r>
              <a:rPr lang="zh-CN" altLang="en-US" sz="2600">
                <a:solidFill>
                  <a:srgbClr val="FF0000"/>
                </a:solidFill>
              </a:rPr>
              <a:t>智能天线</a:t>
            </a:r>
            <a:r>
              <a:rPr lang="zh-CN" altLang="en-US" sz="2600"/>
              <a:t>、</a:t>
            </a:r>
            <a:r>
              <a:rPr lang="zh-CN" altLang="en-US" sz="2600">
                <a:solidFill>
                  <a:srgbClr val="FF0000"/>
                </a:solidFill>
              </a:rPr>
              <a:t>软件无线电</a:t>
            </a:r>
            <a:r>
              <a:rPr lang="zh-CN" altLang="en-US" sz="2600"/>
              <a:t>、</a:t>
            </a:r>
            <a:r>
              <a:rPr lang="zh-CN" altLang="en-US" sz="2600">
                <a:solidFill>
                  <a:srgbClr val="FF0000"/>
                </a:solidFill>
              </a:rPr>
              <a:t>高质量语音压缩编码</a:t>
            </a:r>
            <a:r>
              <a:rPr lang="zh-CN" altLang="en-US" sz="2600"/>
              <a:t>等先进技术的优秀方案。</a:t>
            </a:r>
          </a:p>
          <a:p>
            <a:pPr>
              <a:lnSpc>
                <a:spcPct val="110000"/>
              </a:lnSpc>
            </a:pPr>
            <a:r>
              <a:rPr lang="en-US" altLang="zh-CN" sz="2600"/>
              <a:t>TD-SCDMA</a:t>
            </a:r>
            <a:r>
              <a:rPr lang="zh-CN" altLang="en-US" sz="2600"/>
              <a:t>技术引入了</a:t>
            </a:r>
            <a:r>
              <a:rPr lang="en-US" altLang="zh-CN" sz="2600">
                <a:solidFill>
                  <a:srgbClr val="FF0000"/>
                </a:solidFill>
              </a:rPr>
              <a:t>SMAP</a:t>
            </a:r>
            <a:r>
              <a:rPr lang="zh-CN" altLang="en-US" sz="2600">
                <a:solidFill>
                  <a:srgbClr val="FF0000"/>
                </a:solidFill>
              </a:rPr>
              <a:t>同步接入信令</a:t>
            </a:r>
            <a:r>
              <a:rPr lang="zh-CN" altLang="en-US" sz="2600"/>
              <a:t>，在运用</a:t>
            </a:r>
            <a:r>
              <a:rPr lang="en-US" altLang="zh-CN" sz="2600"/>
              <a:t>CDMA</a:t>
            </a:r>
            <a:r>
              <a:rPr lang="zh-CN" altLang="en-US" sz="2600"/>
              <a:t>技术后可减少许多干扰，并使用了智能天线技术。</a:t>
            </a:r>
          </a:p>
          <a:p>
            <a:pPr>
              <a:lnSpc>
                <a:spcPct val="110000"/>
              </a:lnSpc>
            </a:pPr>
            <a:r>
              <a:rPr lang="en-US" altLang="zh-CN" sz="2600"/>
              <a:t>TD-SCDMA</a:t>
            </a:r>
            <a:r>
              <a:rPr lang="zh-CN" altLang="en-US" sz="2600"/>
              <a:t>技术在蜂窝系统应用时的越区切换采用了</a:t>
            </a:r>
            <a:r>
              <a:rPr lang="zh-CN" altLang="en-US" sz="2600">
                <a:solidFill>
                  <a:srgbClr val="FF0000"/>
                </a:solidFill>
              </a:rPr>
              <a:t>指定切换的方法</a:t>
            </a:r>
            <a:r>
              <a:rPr lang="zh-CN" altLang="en-US" sz="2600"/>
              <a:t>，每个基站都具有对移动台的定位功能，从而得知本小区各个移动台的准确位置，做到随时认定同步基站。</a:t>
            </a:r>
            <a:endParaRPr lang="en-US" altLang="zh-CN" sz="2600"/>
          </a:p>
        </p:txBody>
      </p:sp>
      <p:sp>
        <p:nvSpPr>
          <p:cNvPr id="784389"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body" idx="1"/>
          </p:nvPr>
        </p:nvSpPr>
        <p:spPr/>
        <p:txBody>
          <a:bodyPr/>
          <a:lstStyle/>
          <a:p>
            <a:pPr>
              <a:lnSpc>
                <a:spcPct val="120000"/>
              </a:lnSpc>
            </a:pPr>
            <a:r>
              <a:rPr lang="zh-CN" altLang="en-US" sz="2800">
                <a:solidFill>
                  <a:srgbClr val="FC0404"/>
                </a:solidFill>
                <a:latin typeface="华文新魏" pitchFamily="2" charset="-122"/>
              </a:rPr>
              <a:t>从电话里听别人的</a:t>
            </a:r>
            <a:r>
              <a:rPr lang="en-US" altLang="zh-CN" sz="2800">
                <a:solidFill>
                  <a:srgbClr val="FC0404"/>
                </a:solidFill>
                <a:latin typeface="华文新魏" pitchFamily="2" charset="-122"/>
              </a:rPr>
              <a:t>CD</a:t>
            </a:r>
            <a:r>
              <a:rPr lang="zh-CN" altLang="en-US" sz="2800">
                <a:solidFill>
                  <a:srgbClr val="FC0404"/>
                </a:solidFill>
                <a:latin typeface="华文新魏" pitchFamily="2" charset="-122"/>
              </a:rPr>
              <a:t>播放器为什么和直接听起来不一样？</a:t>
            </a:r>
          </a:p>
          <a:p>
            <a:pPr lvl="1">
              <a:lnSpc>
                <a:spcPct val="120000"/>
              </a:lnSpc>
            </a:pPr>
            <a:r>
              <a:rPr lang="zh-CN" altLang="en-US" sz="2400">
                <a:solidFill>
                  <a:schemeClr val="tx2"/>
                </a:solidFill>
                <a:latin typeface="华文新魏" pitchFamily="2" charset="-122"/>
              </a:rPr>
              <a:t>提示</a:t>
            </a:r>
            <a:r>
              <a:rPr lang="zh-CN" altLang="en-US" sz="2400">
                <a:latin typeface="华文新魏" pitchFamily="2" charset="-122"/>
              </a:rPr>
              <a:t>：</a:t>
            </a:r>
            <a:r>
              <a:rPr lang="en-US" altLang="zh-CN" sz="2400">
                <a:latin typeface="华文新魏" pitchFamily="2" charset="-122"/>
              </a:rPr>
              <a:t>CD</a:t>
            </a:r>
            <a:r>
              <a:rPr lang="zh-CN" altLang="en-US" sz="2400">
                <a:latin typeface="华文新魏" pitchFamily="2" charset="-122"/>
              </a:rPr>
              <a:t>播放器产生的声音频率在</a:t>
            </a:r>
            <a:r>
              <a:rPr lang="en-US" altLang="zh-CN" sz="2400">
                <a:latin typeface="华文新魏" pitchFamily="2" charset="-122"/>
              </a:rPr>
              <a:t>30</a:t>
            </a:r>
            <a:r>
              <a:rPr lang="zh-CN" altLang="en-US" sz="2400">
                <a:latin typeface="华文新魏" pitchFamily="2" charset="-122"/>
              </a:rPr>
              <a:t>～</a:t>
            </a:r>
            <a:r>
              <a:rPr lang="en-US" altLang="zh-CN" sz="2400">
                <a:latin typeface="华文新魏" pitchFamily="2" charset="-122"/>
              </a:rPr>
              <a:t>30000Hz</a:t>
            </a:r>
            <a:r>
              <a:rPr lang="zh-CN" altLang="en-US" sz="2400">
                <a:latin typeface="华文新魏" pitchFamily="2" charset="-122"/>
              </a:rPr>
              <a:t>，电话机能够传输的信号频率在</a:t>
            </a:r>
            <a:r>
              <a:rPr lang="en-US" altLang="zh-CN" sz="2400">
                <a:latin typeface="华文新魏" pitchFamily="2" charset="-122"/>
              </a:rPr>
              <a:t>330</a:t>
            </a:r>
            <a:r>
              <a:rPr lang="zh-CN" altLang="en-US" sz="2400">
                <a:latin typeface="华文新魏" pitchFamily="2" charset="-122"/>
              </a:rPr>
              <a:t>～</a:t>
            </a:r>
            <a:r>
              <a:rPr lang="en-US" altLang="zh-CN" sz="2400">
                <a:latin typeface="华文新魏" pitchFamily="2" charset="-122"/>
              </a:rPr>
              <a:t>3300Hz</a:t>
            </a:r>
            <a:r>
              <a:rPr lang="zh-CN" altLang="en-US" sz="2400">
                <a:latin typeface="华文新魏" pitchFamily="2" charset="-122"/>
              </a:rPr>
              <a:t>。</a:t>
            </a:r>
          </a:p>
          <a:p>
            <a:pPr>
              <a:lnSpc>
                <a:spcPct val="120000"/>
              </a:lnSpc>
            </a:pPr>
            <a:r>
              <a:rPr lang="zh-CN" altLang="en-US" sz="2800">
                <a:solidFill>
                  <a:srgbClr val="FC0404"/>
                </a:solidFill>
                <a:latin typeface="华文新魏" pitchFamily="2" charset="-122"/>
              </a:rPr>
              <a:t>为什么人的声音从电话里听和直接听起来并不是一模一样？</a:t>
            </a:r>
          </a:p>
          <a:p>
            <a:pPr lvl="1">
              <a:lnSpc>
                <a:spcPct val="120000"/>
              </a:lnSpc>
            </a:pPr>
            <a:r>
              <a:rPr lang="en-US" altLang="zh-CN" sz="2400"/>
              <a:t>……</a:t>
            </a:r>
          </a:p>
        </p:txBody>
      </p:sp>
      <p:sp>
        <p:nvSpPr>
          <p:cNvPr id="551940" name="Rectangle 4"/>
          <p:cNvSpPr>
            <a:spLocks noGrp="1" noChangeArrowheads="1"/>
          </p:cNvSpPr>
          <p:nvPr>
            <p:ph type="title"/>
          </p:nvPr>
        </p:nvSpPr>
        <p:spPr/>
        <p:txBody>
          <a:bodyPr/>
          <a:lstStyle/>
          <a:p>
            <a:r>
              <a:rPr lang="zh-CN" altLang="en-US">
                <a:latin typeface="华文新魏" pitchFamily="2" charset="-122"/>
              </a:rPr>
              <a:t>身边的现象</a:t>
            </a:r>
          </a:p>
        </p:txBody>
      </p:sp>
      <p:sp>
        <p:nvSpPr>
          <p:cNvPr id="55194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
        <p:nvSpPr>
          <p:cNvPr id="551942"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第二次报告</a:t>
            </a:r>
          </a:p>
        </p:txBody>
      </p:sp>
      <p:sp>
        <p:nvSpPr>
          <p:cNvPr id="6" name="内容占位符 5"/>
          <p:cNvSpPr>
            <a:spLocks noGrp="1"/>
          </p:cNvSpPr>
          <p:nvPr>
            <p:ph idx="1"/>
          </p:nvPr>
        </p:nvSpPr>
        <p:spPr>
          <a:xfrm>
            <a:off x="611560" y="1773238"/>
            <a:ext cx="8352928" cy="4608090"/>
          </a:xfrm>
        </p:spPr>
        <p:txBody>
          <a:bodyPr/>
          <a:lstStyle/>
          <a:p>
            <a:r>
              <a:rPr lang="zh-CN" altLang="en-US" sz="2400" dirty="0"/>
              <a:t>查阅资料了解“</a:t>
            </a:r>
            <a:r>
              <a:rPr lang="en-US" altLang="zh-CN" sz="2400" dirty="0">
                <a:solidFill>
                  <a:srgbClr val="FF0000"/>
                </a:solidFill>
              </a:rPr>
              <a:t>5G</a:t>
            </a:r>
            <a:r>
              <a:rPr lang="zh-CN" altLang="en-US" sz="2400" dirty="0"/>
              <a:t>”</a:t>
            </a:r>
            <a:endParaRPr lang="en-US" altLang="zh-CN" sz="2400" dirty="0"/>
          </a:p>
          <a:p>
            <a:pPr lvl="1"/>
            <a:r>
              <a:rPr lang="zh-CN" altLang="en-US" sz="2400" dirty="0"/>
              <a:t>发展过程</a:t>
            </a:r>
            <a:endParaRPr lang="en-US" altLang="zh-CN" sz="2400" dirty="0"/>
          </a:p>
          <a:p>
            <a:pPr lvl="1"/>
            <a:r>
              <a:rPr lang="zh-CN" altLang="en-US" sz="2400" dirty="0"/>
              <a:t>网络特点</a:t>
            </a:r>
            <a:endParaRPr lang="en-US" altLang="zh-CN" sz="2400" dirty="0"/>
          </a:p>
          <a:p>
            <a:pPr lvl="1"/>
            <a:r>
              <a:rPr lang="zh-CN" altLang="en-US" sz="2400" dirty="0"/>
              <a:t>系统构成</a:t>
            </a:r>
            <a:endParaRPr lang="en-US" altLang="zh-CN" sz="2400" dirty="0"/>
          </a:p>
          <a:p>
            <a:pPr lvl="1"/>
            <a:r>
              <a:rPr lang="zh-CN" altLang="en-US" sz="2400" dirty="0"/>
              <a:t>关键技术</a:t>
            </a:r>
            <a:endParaRPr lang="en-US" altLang="zh-CN" sz="2400" dirty="0"/>
          </a:p>
          <a:p>
            <a:pPr lvl="1"/>
            <a:r>
              <a:rPr lang="zh-CN" altLang="en-US" sz="2400" dirty="0"/>
              <a:t>市场应用</a:t>
            </a:r>
            <a:endParaRPr lang="en-US" altLang="zh-CN" sz="2400" dirty="0"/>
          </a:p>
          <a:p>
            <a:pPr lvl="1"/>
            <a:r>
              <a:rPr lang="en-US" altLang="zh-CN" sz="2400" dirty="0"/>
              <a:t>……</a:t>
            </a:r>
          </a:p>
          <a:p>
            <a:r>
              <a:rPr lang="zh-CN" altLang="en-US" sz="2400" dirty="0"/>
              <a:t>要求：以</a:t>
            </a:r>
            <a:r>
              <a:rPr lang="en-US" altLang="zh-CN" sz="2400" dirty="0">
                <a:solidFill>
                  <a:srgbClr val="FF0000"/>
                </a:solidFill>
              </a:rPr>
              <a:t>PPTX</a:t>
            </a:r>
            <a:r>
              <a:rPr lang="zh-CN" altLang="en-US" sz="2400" dirty="0"/>
              <a:t>形式。一周时间内完成，会随机请一位同学在课前化</a:t>
            </a:r>
            <a:r>
              <a:rPr lang="en-US" altLang="zh-CN" sz="2400" dirty="0"/>
              <a:t>10</a:t>
            </a:r>
            <a:r>
              <a:rPr lang="zh-CN" altLang="en-US" sz="2400" dirty="0"/>
              <a:t>分钟进行介绍。所有学生的电子稿</a:t>
            </a:r>
            <a:r>
              <a:rPr lang="en-US" altLang="zh-CN" sz="2400" dirty="0"/>
              <a:t>PPT</a:t>
            </a:r>
            <a:r>
              <a:rPr lang="zh-CN" altLang="en-US" sz="2400" dirty="0"/>
              <a:t>（</a:t>
            </a:r>
            <a:r>
              <a:rPr lang="zh-CN" altLang="en-US" sz="2400" dirty="0">
                <a:solidFill>
                  <a:srgbClr val="0000FF"/>
                </a:solidFill>
              </a:rPr>
              <a:t>学号</a:t>
            </a:r>
            <a:r>
              <a:rPr lang="en-US" altLang="zh-CN" sz="2400" dirty="0">
                <a:solidFill>
                  <a:srgbClr val="0000FF"/>
                </a:solidFill>
              </a:rPr>
              <a:t>-</a:t>
            </a:r>
            <a:r>
              <a:rPr lang="zh-CN" altLang="en-US" sz="2400" dirty="0">
                <a:solidFill>
                  <a:srgbClr val="0000FF"/>
                </a:solidFill>
              </a:rPr>
              <a:t>姓名</a:t>
            </a:r>
            <a:r>
              <a:rPr lang="en-US" altLang="zh-CN" sz="2400" dirty="0">
                <a:solidFill>
                  <a:srgbClr val="0000FF"/>
                </a:solidFill>
              </a:rPr>
              <a:t>-5G.pptx </a:t>
            </a:r>
            <a:r>
              <a:rPr lang="zh-CN" altLang="en-US" sz="2400" dirty="0"/>
              <a:t>）上传至：</a:t>
            </a:r>
            <a:r>
              <a:rPr lang="en-US" altLang="zh-CN" sz="2400" dirty="0"/>
              <a:t>canvas</a:t>
            </a:r>
            <a:r>
              <a:rPr lang="zh-CN" altLang="en-US" sz="2400" dirty="0"/>
              <a:t>课程网站，由助教进行评分。</a:t>
            </a:r>
          </a:p>
        </p:txBody>
      </p:sp>
    </p:spTree>
    <p:extLst>
      <p:ext uri="{BB962C8B-B14F-4D97-AF65-F5344CB8AC3E}">
        <p14:creationId xmlns:p14="http://schemas.microsoft.com/office/powerpoint/2010/main" val="3500870451"/>
      </p:ext>
    </p:extLst>
  </p:cSld>
  <p:clrMapOvr>
    <a:masterClrMapping/>
  </p:clrMapOvr>
  <p:transition spd="slow">
    <p:random/>
    <p:sndAc>
      <p:stSnd>
        <p:snd r:embed="rId2" name="camera.wav"/>
      </p:stSnd>
    </p:sndAc>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2"/>
          <p:cNvSpPr>
            <a:spLocks noGrp="1" noChangeArrowheads="1"/>
          </p:cNvSpPr>
          <p:nvPr>
            <p:ph type="title"/>
          </p:nvPr>
        </p:nvSpPr>
        <p:spPr/>
        <p:txBody>
          <a:bodyPr/>
          <a:lstStyle/>
          <a:p>
            <a:r>
              <a:rPr lang="zh-CN" altLang="en-US" dirty="0"/>
              <a:t>早期的有线电视系统</a:t>
            </a:r>
          </a:p>
        </p:txBody>
      </p:sp>
      <p:sp>
        <p:nvSpPr>
          <p:cNvPr id="7147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14756" name="Rectangle 4"/>
          <p:cNvSpPr>
            <a:spLocks noGrp="1" noChangeArrowheads="1"/>
          </p:cNvSpPr>
          <p:nvPr>
            <p:ph type="body" idx="1"/>
          </p:nvPr>
        </p:nvSpPr>
        <p:spPr>
          <a:xfrm>
            <a:off x="809625" y="4437063"/>
            <a:ext cx="7958138" cy="1800225"/>
          </a:xfrm>
        </p:spPr>
        <p:txBody>
          <a:bodyPr/>
          <a:lstStyle/>
          <a:p>
            <a:pPr>
              <a:lnSpc>
                <a:spcPct val="110000"/>
              </a:lnSpc>
            </a:pPr>
            <a:r>
              <a:rPr lang="zh-CN" altLang="en-US" sz="2400"/>
              <a:t>用</a:t>
            </a:r>
            <a:r>
              <a:rPr lang="zh-CN" altLang="en-US" sz="2400">
                <a:solidFill>
                  <a:srgbClr val="FF0000"/>
                </a:solidFill>
              </a:rPr>
              <a:t>同轴电缆</a:t>
            </a:r>
            <a:r>
              <a:rPr lang="zh-CN" altLang="en-US" sz="2400"/>
              <a:t>作为传输介质（带宽可达</a:t>
            </a:r>
            <a:r>
              <a:rPr lang="en-US" altLang="zh-CN" sz="2400"/>
              <a:t>750MHz</a:t>
            </a:r>
            <a:r>
              <a:rPr lang="zh-CN" altLang="en-US" sz="2400"/>
              <a:t> ），传播</a:t>
            </a:r>
            <a:r>
              <a:rPr lang="zh-CN" altLang="en-US" sz="2400">
                <a:solidFill>
                  <a:srgbClr val="FF0000"/>
                </a:solidFill>
              </a:rPr>
              <a:t>单向</a:t>
            </a:r>
            <a:r>
              <a:rPr lang="zh-CN" altLang="en-US" sz="2400"/>
              <a:t>电视信号的一个</a:t>
            </a:r>
            <a:r>
              <a:rPr lang="zh-CN" altLang="en-US" sz="2400">
                <a:solidFill>
                  <a:srgbClr val="FF0000"/>
                </a:solidFill>
              </a:rPr>
              <a:t>共享系统</a:t>
            </a:r>
            <a:r>
              <a:rPr lang="zh-CN" altLang="en-US" sz="2400"/>
              <a:t>。</a:t>
            </a:r>
          </a:p>
          <a:p>
            <a:pPr>
              <a:lnSpc>
                <a:spcPct val="110000"/>
              </a:lnSpc>
            </a:pPr>
            <a:r>
              <a:rPr lang="zh-CN" altLang="en-US" sz="2400"/>
              <a:t>发展过程有些与电话系统相似，先是组建一个个</a:t>
            </a:r>
            <a:r>
              <a:rPr lang="zh-CN" altLang="en-US" sz="2400">
                <a:solidFill>
                  <a:srgbClr val="FF0000"/>
                </a:solidFill>
              </a:rPr>
              <a:t>独立系统</a:t>
            </a:r>
            <a:r>
              <a:rPr lang="zh-CN" altLang="en-US" sz="2400"/>
              <a:t>，然后再进行</a:t>
            </a:r>
            <a:r>
              <a:rPr lang="zh-CN" altLang="en-US" sz="2400">
                <a:solidFill>
                  <a:srgbClr val="FF0000"/>
                </a:solidFill>
              </a:rPr>
              <a:t>互连</a:t>
            </a:r>
            <a:r>
              <a:rPr lang="zh-CN" altLang="en-US" sz="2400"/>
              <a:t>。 </a:t>
            </a:r>
          </a:p>
        </p:txBody>
      </p:sp>
      <p:pic>
        <p:nvPicPr>
          <p:cNvPr id="714757" name="Picture 5" descr="2-46"/>
          <p:cNvPicPr>
            <a:picLocks noChangeAspect="1" noChangeArrowheads="1"/>
          </p:cNvPicPr>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1773238"/>
            <a:ext cx="8208963" cy="2565400"/>
          </a:xfrm>
          <a:prstGeom prst="rect">
            <a:avLst/>
          </a:prstGeom>
          <a:noFill/>
          <a:extLst>
            <a:ext uri="{909E8E84-426E-40DD-AFC4-6F175D3DCCD1}">
              <a14:hiddenFill xmlns:a14="http://schemas.microsoft.com/office/drawing/2010/main">
                <a:solidFill>
                  <a:srgbClr val="FFFFFF"/>
                </a:solidFill>
              </a14:hiddenFill>
            </a:ext>
          </a:extLst>
        </p:spPr>
      </p:pic>
      <p:sp>
        <p:nvSpPr>
          <p:cNvPr id="714758" name="Line 6"/>
          <p:cNvSpPr>
            <a:spLocks noChangeShapeType="1"/>
          </p:cNvSpPr>
          <p:nvPr/>
        </p:nvSpPr>
        <p:spPr bwMode="auto">
          <a:xfrm>
            <a:off x="4140200" y="3860800"/>
            <a:ext cx="2016125" cy="0"/>
          </a:xfrm>
          <a:prstGeom prst="line">
            <a:avLst/>
          </a:prstGeom>
          <a:noFill/>
          <a:ln w="38100">
            <a:solidFill>
              <a:srgbClr val="0000FF"/>
            </a:solidFill>
            <a:prstDash val="sysDot"/>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14759" name="Text Box 7"/>
          <p:cNvSpPr txBox="1">
            <a:spLocks noChangeArrowheads="1"/>
          </p:cNvSpPr>
          <p:nvPr/>
        </p:nvSpPr>
        <p:spPr bwMode="auto">
          <a:xfrm>
            <a:off x="4356100" y="3860800"/>
            <a:ext cx="1439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1800" b="1">
                <a:solidFill>
                  <a:srgbClr val="0000FF"/>
                </a:solidFill>
                <a:ea typeface="楷体_GB2312" pitchFamily="49" charset="-122"/>
              </a:rPr>
              <a:t>电视信号</a:t>
            </a:r>
          </a:p>
        </p:txBody>
      </p:sp>
      <p:grpSp>
        <p:nvGrpSpPr>
          <p:cNvPr id="714764" name="Group 12"/>
          <p:cNvGrpSpPr>
            <a:grpSpLocks/>
          </p:cNvGrpSpPr>
          <p:nvPr/>
        </p:nvGrpSpPr>
        <p:grpSpPr bwMode="auto">
          <a:xfrm>
            <a:off x="3851275" y="3141663"/>
            <a:ext cx="4105275" cy="504825"/>
            <a:chOff x="2426" y="1979"/>
            <a:chExt cx="2586" cy="318"/>
          </a:xfrm>
        </p:grpSpPr>
        <p:sp>
          <p:nvSpPr>
            <p:cNvPr id="714760" name="Line 8"/>
            <p:cNvSpPr>
              <a:spLocks noChangeShapeType="1"/>
            </p:cNvSpPr>
            <p:nvPr/>
          </p:nvSpPr>
          <p:spPr bwMode="auto">
            <a:xfrm flipV="1">
              <a:off x="2426" y="1979"/>
              <a:ext cx="0" cy="318"/>
            </a:xfrm>
            <a:prstGeom prst="line">
              <a:avLst/>
            </a:prstGeom>
            <a:noFill/>
            <a:ln w="38100">
              <a:solidFill>
                <a:srgbClr val="0000FF"/>
              </a:solidFill>
              <a:prstDash val="sysDot"/>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14761" name="Line 9"/>
            <p:cNvSpPr>
              <a:spLocks noChangeShapeType="1"/>
            </p:cNvSpPr>
            <p:nvPr/>
          </p:nvSpPr>
          <p:spPr bwMode="auto">
            <a:xfrm flipV="1">
              <a:off x="3288" y="1979"/>
              <a:ext cx="0" cy="318"/>
            </a:xfrm>
            <a:prstGeom prst="line">
              <a:avLst/>
            </a:prstGeom>
            <a:noFill/>
            <a:ln w="38100">
              <a:solidFill>
                <a:srgbClr val="0000FF"/>
              </a:solidFill>
              <a:prstDash val="sysDot"/>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14762" name="Line 10"/>
            <p:cNvSpPr>
              <a:spLocks noChangeShapeType="1"/>
            </p:cNvSpPr>
            <p:nvPr/>
          </p:nvSpPr>
          <p:spPr bwMode="auto">
            <a:xfrm flipV="1">
              <a:off x="4150" y="1979"/>
              <a:ext cx="0" cy="318"/>
            </a:xfrm>
            <a:prstGeom prst="line">
              <a:avLst/>
            </a:prstGeom>
            <a:noFill/>
            <a:ln w="38100">
              <a:solidFill>
                <a:srgbClr val="0000FF"/>
              </a:solidFill>
              <a:prstDash val="sysDot"/>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14763" name="Line 11"/>
            <p:cNvSpPr>
              <a:spLocks noChangeShapeType="1"/>
            </p:cNvSpPr>
            <p:nvPr/>
          </p:nvSpPr>
          <p:spPr bwMode="auto">
            <a:xfrm flipV="1">
              <a:off x="5012" y="1979"/>
              <a:ext cx="0" cy="318"/>
            </a:xfrm>
            <a:prstGeom prst="line">
              <a:avLst/>
            </a:prstGeom>
            <a:noFill/>
            <a:ln w="38100">
              <a:solidFill>
                <a:srgbClr val="0000FF"/>
              </a:solidFill>
              <a:prstDash val="sysDot"/>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714765" name="Text Box 1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4758"/>
                                        </p:tgtEl>
                                        <p:attrNameLst>
                                          <p:attrName>style.visibility</p:attrName>
                                        </p:attrNameLst>
                                      </p:cBhvr>
                                      <p:to>
                                        <p:strVal val="visible"/>
                                      </p:to>
                                    </p:set>
                                    <p:animEffect transition="in" filter="wipe(left)">
                                      <p:cBhvr>
                                        <p:cTn id="7" dur="2000"/>
                                        <p:tgtEl>
                                          <p:spTgt spid="71475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714759"/>
                                        </p:tgtEl>
                                        <p:attrNameLst>
                                          <p:attrName>style.visibility</p:attrName>
                                        </p:attrNameLst>
                                      </p:cBhvr>
                                      <p:to>
                                        <p:strVal val="visible"/>
                                      </p:to>
                                    </p:set>
                                    <p:animEffect transition="in" filter="dissolve">
                                      <p:cBhvr>
                                        <p:cTn id="11" dur="500"/>
                                        <p:tgtEl>
                                          <p:spTgt spid="714759"/>
                                        </p:tgtEl>
                                      </p:cBhvr>
                                    </p:animEffect>
                                  </p:childTnLst>
                                </p:cTn>
                              </p:par>
                            </p:childTnLst>
                          </p:cTn>
                        </p:par>
                        <p:par>
                          <p:cTn id="12" fill="hold" nodeType="afterGroup">
                            <p:stCondLst>
                              <p:cond delay="2500"/>
                            </p:stCondLst>
                            <p:childTnLst>
                              <p:par>
                                <p:cTn id="13" presetID="22" presetClass="entr" presetSubtype="4" fill="hold" nodeType="afterEffect">
                                  <p:stCondLst>
                                    <p:cond delay="0"/>
                                  </p:stCondLst>
                                  <p:childTnLst>
                                    <p:set>
                                      <p:cBhvr>
                                        <p:cTn id="14" dur="1" fill="hold">
                                          <p:stCondLst>
                                            <p:cond delay="0"/>
                                          </p:stCondLst>
                                        </p:cTn>
                                        <p:tgtEl>
                                          <p:spTgt spid="714764"/>
                                        </p:tgtEl>
                                        <p:attrNameLst>
                                          <p:attrName>style.visibility</p:attrName>
                                        </p:attrNameLst>
                                      </p:cBhvr>
                                      <p:to>
                                        <p:strVal val="visible"/>
                                      </p:to>
                                    </p:set>
                                    <p:animEffect transition="in" filter="wipe(down)">
                                      <p:cBhvr>
                                        <p:cTn id="15" dur="2000"/>
                                        <p:tgtEl>
                                          <p:spTgt spid="714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4758" grpId="0" animBg="1"/>
      <p:bldP spid="714759"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7461" name="Picture 5" descr="2-47"/>
          <p:cNvPicPr>
            <a:picLocks noChangeAspect="1" noChangeArrowheads="1"/>
          </p:cNvPicPr>
          <p:nvPr/>
        </p:nvPicPr>
        <p:blipFill>
          <a:blip r:embed="rId3">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b="49037"/>
          <a:stretch>
            <a:fillRect/>
          </a:stretch>
        </p:blipFill>
        <p:spPr bwMode="auto">
          <a:xfrm>
            <a:off x="755650" y="1484313"/>
            <a:ext cx="8064500" cy="4314825"/>
          </a:xfrm>
          <a:prstGeom prst="rect">
            <a:avLst/>
          </a:prstGeom>
          <a:noFill/>
          <a:extLst>
            <a:ext uri="{909E8E84-426E-40DD-AFC4-6F175D3DCCD1}">
              <a14:hiddenFill xmlns:a14="http://schemas.microsoft.com/office/drawing/2010/main">
                <a:solidFill>
                  <a:srgbClr val="FFFFFF"/>
                </a:solidFill>
              </a14:hiddenFill>
            </a:ext>
          </a:extLst>
        </p:spPr>
      </p:pic>
      <p:sp>
        <p:nvSpPr>
          <p:cNvPr id="787463" name="Text Box 7"/>
          <p:cNvSpPr txBox="1">
            <a:spLocks noChangeArrowheads="1"/>
          </p:cNvSpPr>
          <p:nvPr/>
        </p:nvSpPr>
        <p:spPr bwMode="auto">
          <a:xfrm>
            <a:off x="4932363" y="4149725"/>
            <a:ext cx="18716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1800" b="1">
                <a:solidFill>
                  <a:srgbClr val="0000FF"/>
                </a:solidFill>
                <a:ea typeface="楷体_GB2312" pitchFamily="49" charset="-122"/>
              </a:rPr>
              <a:t>信号双向传输</a:t>
            </a:r>
          </a:p>
        </p:txBody>
      </p:sp>
      <p:sp>
        <p:nvSpPr>
          <p:cNvPr id="787458" name="Rectangle 2"/>
          <p:cNvSpPr>
            <a:spLocks noGrp="1" noChangeArrowheads="1"/>
          </p:cNvSpPr>
          <p:nvPr>
            <p:ph type="title"/>
          </p:nvPr>
        </p:nvSpPr>
        <p:spPr/>
        <p:txBody>
          <a:bodyPr/>
          <a:lstStyle/>
          <a:p>
            <a:r>
              <a:rPr lang="zh-CN" altLang="en-US" sz="4000"/>
              <a:t>光纤同轴混合网 </a:t>
            </a:r>
            <a:br>
              <a:rPr lang="zh-CN" altLang="en-US" sz="4000">
                <a:latin typeface="华文新魏" pitchFamily="2" charset="-122"/>
              </a:rPr>
            </a:br>
            <a:r>
              <a:rPr lang="zh-CN" altLang="en-US" sz="2800">
                <a:latin typeface="华文新魏" pitchFamily="2" charset="-122"/>
              </a:rPr>
              <a:t>（</a:t>
            </a:r>
            <a:r>
              <a:rPr lang="en-US" altLang="zh-CN" sz="2800">
                <a:latin typeface="华文新魏" pitchFamily="2" charset="-122"/>
              </a:rPr>
              <a:t>HFC</a:t>
            </a:r>
            <a:r>
              <a:rPr lang="en-US" altLang="en-US" sz="2800">
                <a:latin typeface="华文新魏" pitchFamily="2" charset="-122"/>
              </a:rPr>
              <a:t> </a:t>
            </a:r>
            <a:r>
              <a:rPr lang="zh-CN" altLang="en-US" sz="2800">
                <a:latin typeface="华文新魏" pitchFamily="2" charset="-122"/>
              </a:rPr>
              <a:t>）</a:t>
            </a:r>
          </a:p>
        </p:txBody>
      </p:sp>
      <p:sp>
        <p:nvSpPr>
          <p:cNvPr id="7874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通信系统的举例</a:t>
            </a:r>
            <a:endParaRPr lang="en-US" altLang="zh-CN" sz="1200">
              <a:ea typeface="幼圆" pitchFamily="49" charset="-122"/>
            </a:endParaRPr>
          </a:p>
        </p:txBody>
      </p:sp>
      <p:sp>
        <p:nvSpPr>
          <p:cNvPr id="787460" name="Rectangle 4"/>
          <p:cNvSpPr>
            <a:spLocks noGrp="1" noChangeArrowheads="1"/>
          </p:cNvSpPr>
          <p:nvPr>
            <p:ph type="body" idx="1"/>
          </p:nvPr>
        </p:nvSpPr>
        <p:spPr>
          <a:xfrm>
            <a:off x="809625" y="5734050"/>
            <a:ext cx="7958138" cy="719138"/>
          </a:xfrm>
        </p:spPr>
        <p:txBody>
          <a:bodyPr/>
          <a:lstStyle/>
          <a:p>
            <a:r>
              <a:rPr lang="en-US" altLang="zh-CN" sz="1800"/>
              <a:t>HFC</a:t>
            </a:r>
            <a:r>
              <a:rPr lang="zh-CN" altLang="en-US" sz="1800"/>
              <a:t>是在有线电视（</a:t>
            </a:r>
            <a:r>
              <a:rPr lang="en-US" altLang="zh-CN" sz="1800"/>
              <a:t>CATV</a:t>
            </a:r>
            <a:r>
              <a:rPr lang="zh-CN" altLang="en-US" sz="1800"/>
              <a:t>）的基础上开发的一种</a:t>
            </a:r>
            <a:r>
              <a:rPr lang="zh-CN" altLang="en-US" sz="1800">
                <a:solidFill>
                  <a:srgbClr val="FF0000"/>
                </a:solidFill>
              </a:rPr>
              <a:t>宽带接入网</a:t>
            </a:r>
            <a:r>
              <a:rPr lang="zh-CN" altLang="en-US" sz="1800"/>
              <a:t>，除了可传送</a:t>
            </a:r>
            <a:r>
              <a:rPr lang="en-US" altLang="zh-CN" sz="1800"/>
              <a:t>CATV</a:t>
            </a:r>
            <a:r>
              <a:rPr lang="zh-CN" altLang="en-US" sz="1800"/>
              <a:t>外，还可以提供电话、数据和其它宽带交互型业务。 </a:t>
            </a:r>
          </a:p>
        </p:txBody>
      </p:sp>
      <p:sp>
        <p:nvSpPr>
          <p:cNvPr id="787462" name="Line 6"/>
          <p:cNvSpPr>
            <a:spLocks noChangeShapeType="1"/>
          </p:cNvSpPr>
          <p:nvPr/>
        </p:nvSpPr>
        <p:spPr bwMode="auto">
          <a:xfrm>
            <a:off x="3924300" y="2781300"/>
            <a:ext cx="3240088" cy="0"/>
          </a:xfrm>
          <a:prstGeom prst="line">
            <a:avLst/>
          </a:prstGeom>
          <a:noFill/>
          <a:ln w="38100">
            <a:solidFill>
              <a:srgbClr val="0000FF"/>
            </a:solidFill>
            <a:prstDash val="sysDot"/>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87464" name="Line 8"/>
          <p:cNvSpPr>
            <a:spLocks noChangeShapeType="1"/>
          </p:cNvSpPr>
          <p:nvPr/>
        </p:nvSpPr>
        <p:spPr bwMode="auto">
          <a:xfrm>
            <a:off x="3924300" y="4149725"/>
            <a:ext cx="4176713" cy="0"/>
          </a:xfrm>
          <a:prstGeom prst="line">
            <a:avLst/>
          </a:prstGeom>
          <a:noFill/>
          <a:ln w="38100">
            <a:solidFill>
              <a:srgbClr val="0000FF"/>
            </a:solidFill>
            <a:prstDash val="sysDot"/>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87465" name="Line 9"/>
          <p:cNvSpPr>
            <a:spLocks noChangeShapeType="1"/>
          </p:cNvSpPr>
          <p:nvPr/>
        </p:nvSpPr>
        <p:spPr bwMode="auto">
          <a:xfrm>
            <a:off x="3924300" y="5589588"/>
            <a:ext cx="2376488" cy="0"/>
          </a:xfrm>
          <a:prstGeom prst="line">
            <a:avLst/>
          </a:prstGeom>
          <a:noFill/>
          <a:ln w="38100">
            <a:solidFill>
              <a:srgbClr val="0000FF"/>
            </a:solidFill>
            <a:prstDash val="sysDot"/>
            <a:round/>
            <a:headEnd type="stealth"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787466"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p:txBody>
          <a:bodyPr/>
          <a:lstStyle/>
          <a:p>
            <a:r>
              <a:rPr lang="en-US" altLang="zh-CN">
                <a:latin typeface="华文新魏" pitchFamily="2" charset="-122"/>
                <a:ea typeface="华文新魏" pitchFamily="2" charset="-122"/>
              </a:rPr>
              <a:t>HFC</a:t>
            </a:r>
            <a:r>
              <a:rPr lang="zh-CN" altLang="en-US"/>
              <a:t>的频谱分配 </a:t>
            </a:r>
          </a:p>
        </p:txBody>
      </p:sp>
      <p:sp>
        <p:nvSpPr>
          <p:cNvPr id="7884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88484" name="Rectangle 4"/>
          <p:cNvSpPr>
            <a:spLocks noGrp="1" noChangeArrowheads="1"/>
          </p:cNvSpPr>
          <p:nvPr>
            <p:ph type="body" idx="1"/>
          </p:nvPr>
        </p:nvSpPr>
        <p:spPr>
          <a:xfrm>
            <a:off x="809625" y="4292600"/>
            <a:ext cx="7958138" cy="2160588"/>
          </a:xfrm>
        </p:spPr>
        <p:txBody>
          <a:bodyPr/>
          <a:lstStyle/>
          <a:p>
            <a:pPr>
              <a:lnSpc>
                <a:spcPct val="120000"/>
              </a:lnSpc>
            </a:pPr>
            <a:r>
              <a:rPr lang="zh-CN" altLang="en-US" sz="2000">
                <a:solidFill>
                  <a:srgbClr val="FF0000"/>
                </a:solidFill>
              </a:rPr>
              <a:t>下行信道</a:t>
            </a:r>
            <a:r>
              <a:rPr lang="zh-CN" altLang="en-US" sz="2000"/>
              <a:t>：对于北美地区的</a:t>
            </a:r>
            <a:r>
              <a:rPr lang="en-US" altLang="zh-CN" sz="2000"/>
              <a:t>6MHz</a:t>
            </a:r>
            <a:r>
              <a:rPr lang="zh-CN" altLang="en-US" sz="2000"/>
              <a:t>信道如采用</a:t>
            </a:r>
            <a:r>
              <a:rPr lang="en-US" altLang="zh-CN" sz="2000">
                <a:solidFill>
                  <a:srgbClr val="0000FF"/>
                </a:solidFill>
              </a:rPr>
              <a:t>QAM-64</a:t>
            </a:r>
            <a:r>
              <a:rPr lang="zh-CN" altLang="en-US" sz="2000"/>
              <a:t>可达到</a:t>
            </a:r>
            <a:r>
              <a:rPr lang="en-US" altLang="zh-CN" sz="2000">
                <a:solidFill>
                  <a:srgbClr val="0000FF"/>
                </a:solidFill>
              </a:rPr>
              <a:t>36Mbps</a:t>
            </a:r>
            <a:r>
              <a:rPr lang="zh-CN" altLang="en-US" sz="2000"/>
              <a:t>（网络载荷为</a:t>
            </a:r>
            <a:r>
              <a:rPr lang="en-US" altLang="zh-CN" sz="2000">
                <a:solidFill>
                  <a:srgbClr val="0000FF"/>
                </a:solidFill>
              </a:rPr>
              <a:t>27Mbps</a:t>
            </a:r>
            <a:r>
              <a:rPr lang="zh-CN" altLang="en-US" sz="2000"/>
              <a:t>），如采用</a:t>
            </a:r>
            <a:r>
              <a:rPr lang="en-US" altLang="zh-CN" sz="2000">
                <a:solidFill>
                  <a:srgbClr val="0000FF"/>
                </a:solidFill>
              </a:rPr>
              <a:t>QAM-256</a:t>
            </a:r>
            <a:r>
              <a:rPr lang="zh-CN" altLang="en-US" sz="2000"/>
              <a:t>可达到</a:t>
            </a:r>
            <a:r>
              <a:rPr lang="en-US" altLang="zh-CN" sz="2000">
                <a:solidFill>
                  <a:srgbClr val="0000FF"/>
                </a:solidFill>
              </a:rPr>
              <a:t>48Mbps</a:t>
            </a:r>
            <a:r>
              <a:rPr lang="zh-CN" altLang="en-US" sz="2000"/>
              <a:t>（网络载荷为</a:t>
            </a:r>
            <a:r>
              <a:rPr lang="en-US" altLang="zh-CN" sz="2000">
                <a:solidFill>
                  <a:srgbClr val="0000FF"/>
                </a:solidFill>
              </a:rPr>
              <a:t>36Mbps</a:t>
            </a:r>
            <a:r>
              <a:rPr lang="zh-CN" altLang="en-US" sz="2000"/>
              <a:t>）。</a:t>
            </a:r>
          </a:p>
          <a:p>
            <a:pPr>
              <a:lnSpc>
                <a:spcPct val="120000"/>
              </a:lnSpc>
            </a:pPr>
            <a:r>
              <a:rPr lang="zh-CN" altLang="en-US" sz="2000">
                <a:solidFill>
                  <a:srgbClr val="FF0000"/>
                </a:solidFill>
              </a:rPr>
              <a:t>上行信道</a:t>
            </a:r>
            <a:r>
              <a:rPr lang="zh-CN" altLang="en-US" sz="2000"/>
              <a:t>：上行信道因为频率低，会受到许多噪声的干扰，所以采用</a:t>
            </a:r>
            <a:r>
              <a:rPr lang="en-US" altLang="zh-CN" sz="2000">
                <a:solidFill>
                  <a:srgbClr val="0000FF"/>
                </a:solidFill>
              </a:rPr>
              <a:t>QPSK</a:t>
            </a:r>
            <a:r>
              <a:rPr lang="zh-CN" altLang="en-US" sz="2000"/>
              <a:t>技术进行调制（</a:t>
            </a:r>
            <a:r>
              <a:rPr lang="en-US" altLang="zh-CN" sz="2000"/>
              <a:t>2bits/</a:t>
            </a:r>
            <a:r>
              <a:rPr lang="zh-CN" altLang="en-US" sz="2000"/>
              <a:t>码元），数据速率可达</a:t>
            </a:r>
            <a:r>
              <a:rPr lang="en-US" altLang="zh-CN" sz="2000">
                <a:solidFill>
                  <a:srgbClr val="0000FF"/>
                </a:solidFill>
              </a:rPr>
              <a:t>9Mbps</a:t>
            </a:r>
            <a:r>
              <a:rPr lang="zh-CN" altLang="en-US" sz="2000"/>
              <a:t>。</a:t>
            </a:r>
          </a:p>
        </p:txBody>
      </p:sp>
      <p:pic>
        <p:nvPicPr>
          <p:cNvPr id="788485" name="Picture 5" descr="2-48"/>
          <p:cNvPicPr>
            <a:picLocks noChangeAspect="1" noChangeArrowheads="1"/>
          </p:cNvPicPr>
          <p:nvPr/>
        </p:nvPicPr>
        <p:blipFill>
          <a:blip r:embed="rId5">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684213" y="1557338"/>
            <a:ext cx="7993062" cy="2822575"/>
          </a:xfrm>
          <a:prstGeom prst="rect">
            <a:avLst/>
          </a:prstGeom>
          <a:noFill/>
          <a:extLst>
            <a:ext uri="{909E8E84-426E-40DD-AFC4-6F175D3DCCD1}">
              <a14:hiddenFill xmlns:a14="http://schemas.microsoft.com/office/drawing/2010/main">
                <a:solidFill>
                  <a:srgbClr val="FFFFFF"/>
                </a:solidFill>
              </a14:hiddenFill>
            </a:ext>
          </a:extLst>
        </p:spPr>
      </p:pic>
      <p:sp>
        <p:nvSpPr>
          <p:cNvPr id="78848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p:txBody>
          <a:bodyPr/>
          <a:lstStyle/>
          <a:p>
            <a:r>
              <a:rPr lang="zh-CN" altLang="en-US"/>
              <a:t>电缆</a:t>
            </a:r>
            <a:r>
              <a:rPr lang="en-US" altLang="zh-CN">
                <a:latin typeface="华文新魏" pitchFamily="2" charset="-122"/>
                <a:ea typeface="华文新魏" pitchFamily="2" charset="-122"/>
              </a:rPr>
              <a:t>MODEM</a:t>
            </a:r>
            <a:r>
              <a:rPr lang="en-US" altLang="zh-CN"/>
              <a:t> </a:t>
            </a:r>
            <a:endParaRPr lang="zh-CN" altLang="en-US"/>
          </a:p>
        </p:txBody>
      </p:sp>
      <p:sp>
        <p:nvSpPr>
          <p:cNvPr id="7895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89508" name="Rectangle 4"/>
          <p:cNvSpPr>
            <a:spLocks noGrp="1" noChangeArrowheads="1"/>
          </p:cNvSpPr>
          <p:nvPr>
            <p:ph type="body" idx="1"/>
          </p:nvPr>
        </p:nvSpPr>
        <p:spPr>
          <a:xfrm>
            <a:off x="1619250" y="5229225"/>
            <a:ext cx="6840538" cy="1152525"/>
          </a:xfrm>
        </p:spPr>
        <p:txBody>
          <a:bodyPr/>
          <a:lstStyle/>
          <a:p>
            <a:pPr>
              <a:lnSpc>
                <a:spcPct val="110000"/>
              </a:lnSpc>
            </a:pPr>
            <a:r>
              <a:rPr lang="zh-CN" altLang="en-US" sz="2000"/>
              <a:t>电缆</a:t>
            </a:r>
            <a:r>
              <a:rPr lang="en-US" altLang="zh-CN" sz="2000"/>
              <a:t>MODEM</a:t>
            </a:r>
            <a:r>
              <a:rPr lang="zh-CN" altLang="en-US" sz="2000"/>
              <a:t>是一种可通过</a:t>
            </a:r>
            <a:r>
              <a:rPr lang="en-US" altLang="zh-CN" sz="2000"/>
              <a:t>HFC</a:t>
            </a:r>
            <a:r>
              <a:rPr lang="zh-CN" altLang="en-US" sz="2000"/>
              <a:t>网络实现高速数据接入</a:t>
            </a:r>
            <a:r>
              <a:rPr lang="en-US" altLang="zh-CN" sz="2000"/>
              <a:t>Internet</a:t>
            </a:r>
            <a:r>
              <a:rPr lang="zh-CN" altLang="en-US" sz="2000"/>
              <a:t> 设备，通常至少有两个接口：一个用来接墙上的有线电视端口，另一个与计算机相连。</a:t>
            </a:r>
          </a:p>
        </p:txBody>
      </p:sp>
      <p:pic>
        <p:nvPicPr>
          <p:cNvPr id="789509" name="Picture 5"/>
          <p:cNvPicPr>
            <a:picLocks noChangeAspect="1" noChangeArrowheads="1"/>
          </p:cNvPicPr>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755650" y="1628775"/>
            <a:ext cx="6624638"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9510" name="Rectangle 6"/>
          <p:cNvSpPr>
            <a:spLocks noChangeArrowheads="1"/>
          </p:cNvSpPr>
          <p:nvPr/>
        </p:nvSpPr>
        <p:spPr bwMode="auto">
          <a:xfrm>
            <a:off x="3203575" y="3933825"/>
            <a:ext cx="2089150" cy="1150938"/>
          </a:xfrm>
          <a:prstGeom prst="rect">
            <a:avLst/>
          </a:prstGeom>
          <a:solidFill>
            <a:srgbClr val="FF0000">
              <a:alpha val="24001"/>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789511"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9510"/>
                                        </p:tgtEl>
                                        <p:attrNameLst>
                                          <p:attrName>style.visibility</p:attrName>
                                        </p:attrNameLst>
                                      </p:cBhvr>
                                      <p:to>
                                        <p:strVal val="visible"/>
                                      </p:to>
                                    </p:set>
                                    <p:animEffect transition="in" filter="dissolve">
                                      <p:cBhvr>
                                        <p:cTn id="7" dur="500"/>
                                        <p:tgtEl>
                                          <p:spTgt spid="789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9510"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ChangeArrowheads="1"/>
          </p:cNvSpPr>
          <p:nvPr>
            <p:ph type="title"/>
          </p:nvPr>
        </p:nvSpPr>
        <p:spPr/>
        <p:txBody>
          <a:bodyPr/>
          <a:lstStyle/>
          <a:p>
            <a:r>
              <a:rPr lang="en-US" altLang="zh-CN">
                <a:latin typeface="华文新魏" pitchFamily="2" charset="-122"/>
                <a:ea typeface="华文新魏" pitchFamily="2" charset="-122"/>
              </a:rPr>
              <a:t>ADSL</a:t>
            </a:r>
            <a:r>
              <a:rPr lang="zh-CN" altLang="en-US"/>
              <a:t>和</a:t>
            </a:r>
            <a:r>
              <a:rPr lang="en-US" altLang="zh-CN">
                <a:latin typeface="华文新魏" pitchFamily="2" charset="-122"/>
                <a:ea typeface="华文新魏" pitchFamily="2" charset="-122"/>
              </a:rPr>
              <a:t>HFC </a:t>
            </a:r>
            <a:r>
              <a:rPr lang="zh-CN" altLang="en-US" baseline="-25000">
                <a:latin typeface="隶书" pitchFamily="49" charset="-122"/>
              </a:rPr>
              <a:t>待续</a:t>
            </a:r>
            <a:r>
              <a:rPr lang="zh-CN" altLang="en-US"/>
              <a:t> </a:t>
            </a:r>
          </a:p>
        </p:txBody>
      </p:sp>
      <p:sp>
        <p:nvSpPr>
          <p:cNvPr id="7905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90532" name="Rectangle 4"/>
          <p:cNvSpPr>
            <a:spLocks noGrp="1" noChangeArrowheads="1"/>
          </p:cNvSpPr>
          <p:nvPr>
            <p:ph type="body" idx="1"/>
          </p:nvPr>
        </p:nvSpPr>
        <p:spPr>
          <a:xfrm>
            <a:off x="809625" y="1773238"/>
            <a:ext cx="7958138" cy="4608512"/>
          </a:xfrm>
        </p:spPr>
        <p:txBody>
          <a:bodyPr/>
          <a:lstStyle/>
          <a:p>
            <a:pPr>
              <a:lnSpc>
                <a:spcPct val="120000"/>
              </a:lnSpc>
            </a:pPr>
            <a:r>
              <a:rPr lang="zh-CN" altLang="en-US" sz="2400">
                <a:solidFill>
                  <a:srgbClr val="FF0000"/>
                </a:solidFill>
              </a:rPr>
              <a:t>电缆类型</a:t>
            </a:r>
          </a:p>
          <a:p>
            <a:pPr lvl="1">
              <a:lnSpc>
                <a:spcPct val="120000"/>
              </a:lnSpc>
              <a:buFont typeface="Wingdings" pitchFamily="2" charset="2"/>
              <a:buNone/>
            </a:pPr>
            <a:r>
              <a:rPr lang="zh-CN" altLang="en-US" sz="2000"/>
              <a:t>   两者主干网都使用光纤，但接入网使用的电缆却不同：</a:t>
            </a:r>
          </a:p>
          <a:p>
            <a:pPr lvl="1">
              <a:lnSpc>
                <a:spcPct val="120000"/>
              </a:lnSpc>
            </a:pPr>
            <a:r>
              <a:rPr lang="en-US" altLang="zh-CN" sz="2000">
                <a:solidFill>
                  <a:srgbClr val="0000FF"/>
                </a:solidFill>
              </a:rPr>
              <a:t>ADSL</a:t>
            </a:r>
            <a:r>
              <a:rPr lang="zh-CN" altLang="en-US" sz="2000"/>
              <a:t>：接入网使用双绞线</a:t>
            </a:r>
          </a:p>
          <a:p>
            <a:pPr lvl="1">
              <a:lnSpc>
                <a:spcPct val="120000"/>
              </a:lnSpc>
            </a:pPr>
            <a:r>
              <a:rPr lang="en-US" altLang="zh-CN" sz="2000">
                <a:solidFill>
                  <a:srgbClr val="0000FF"/>
                </a:solidFill>
              </a:rPr>
              <a:t>HFC</a:t>
            </a:r>
            <a:r>
              <a:rPr lang="zh-CN" altLang="en-US" sz="2000"/>
              <a:t>：接入网使用同轴电缆</a:t>
            </a:r>
          </a:p>
          <a:p>
            <a:pPr>
              <a:lnSpc>
                <a:spcPct val="120000"/>
              </a:lnSpc>
            </a:pPr>
            <a:r>
              <a:rPr lang="zh-CN" altLang="en-US" sz="2400">
                <a:solidFill>
                  <a:srgbClr val="FF0000"/>
                </a:solidFill>
              </a:rPr>
              <a:t>有效容量</a:t>
            </a:r>
          </a:p>
          <a:p>
            <a:pPr lvl="1">
              <a:lnSpc>
                <a:spcPct val="120000"/>
              </a:lnSpc>
            </a:pPr>
            <a:r>
              <a:rPr lang="en-US" altLang="zh-CN" sz="2000">
                <a:solidFill>
                  <a:srgbClr val="0000FF"/>
                </a:solidFill>
              </a:rPr>
              <a:t>ADSL</a:t>
            </a:r>
            <a:r>
              <a:rPr lang="zh-CN" altLang="en-US" sz="2000"/>
              <a:t>：上行</a:t>
            </a:r>
            <a:r>
              <a:rPr lang="en-US" altLang="zh-CN" sz="2000"/>
              <a:t>256kbps</a:t>
            </a:r>
            <a:r>
              <a:rPr lang="zh-CN" altLang="en-US" sz="2000"/>
              <a:t>，下行</a:t>
            </a:r>
            <a:r>
              <a:rPr lang="en-US" altLang="zh-CN" sz="2000"/>
              <a:t>1Mbps</a:t>
            </a:r>
            <a:r>
              <a:rPr lang="zh-CN" altLang="en-US" sz="2000"/>
              <a:t>（独占）</a:t>
            </a:r>
          </a:p>
          <a:p>
            <a:pPr lvl="1">
              <a:lnSpc>
                <a:spcPct val="120000"/>
              </a:lnSpc>
            </a:pPr>
            <a:r>
              <a:rPr lang="en-US" altLang="zh-CN" sz="2000">
                <a:solidFill>
                  <a:srgbClr val="0000FF"/>
                </a:solidFill>
              </a:rPr>
              <a:t>HFC</a:t>
            </a:r>
            <a:r>
              <a:rPr lang="zh-CN" altLang="en-US" sz="2000"/>
              <a:t>：上行</a:t>
            </a:r>
            <a:r>
              <a:rPr lang="en-US" altLang="zh-CN" sz="2000"/>
              <a:t>9Mbps</a:t>
            </a:r>
            <a:r>
              <a:rPr lang="zh-CN" altLang="en-US" sz="2000"/>
              <a:t>，下行</a:t>
            </a:r>
            <a:r>
              <a:rPr lang="en-US" altLang="zh-CN" sz="2000"/>
              <a:t>27Mbps</a:t>
            </a:r>
            <a:r>
              <a:rPr lang="zh-CN" altLang="en-US" sz="2000"/>
              <a:t>（共享）</a:t>
            </a:r>
          </a:p>
          <a:p>
            <a:pPr>
              <a:lnSpc>
                <a:spcPct val="120000"/>
              </a:lnSpc>
            </a:pPr>
            <a:r>
              <a:rPr lang="zh-CN" altLang="en-US" sz="2400">
                <a:solidFill>
                  <a:srgbClr val="FF0000"/>
                </a:solidFill>
              </a:rPr>
              <a:t>可扩展性</a:t>
            </a:r>
          </a:p>
          <a:p>
            <a:pPr lvl="1">
              <a:lnSpc>
                <a:spcPct val="120000"/>
              </a:lnSpc>
            </a:pPr>
            <a:r>
              <a:rPr lang="en-US" altLang="zh-CN" sz="2000">
                <a:solidFill>
                  <a:srgbClr val="0000FF"/>
                </a:solidFill>
              </a:rPr>
              <a:t>ADSL</a:t>
            </a:r>
            <a:r>
              <a:rPr lang="zh-CN" altLang="en-US" sz="2000"/>
              <a:t>：当接入用户增多时不受影响</a:t>
            </a:r>
          </a:p>
          <a:p>
            <a:pPr lvl="1">
              <a:lnSpc>
                <a:spcPct val="120000"/>
              </a:lnSpc>
            </a:pPr>
            <a:r>
              <a:rPr lang="en-US" altLang="zh-CN" sz="2000">
                <a:solidFill>
                  <a:srgbClr val="0000FF"/>
                </a:solidFill>
              </a:rPr>
              <a:t>HFC</a:t>
            </a:r>
            <a:r>
              <a:rPr lang="zh-CN" altLang="en-US" sz="2000"/>
              <a:t>：当接入用户增多时性能会下降</a:t>
            </a:r>
          </a:p>
        </p:txBody>
      </p:sp>
      <p:sp>
        <p:nvSpPr>
          <p:cNvPr id="79053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650" name="Rectangle 2"/>
          <p:cNvSpPr>
            <a:spLocks noGrp="1" noChangeArrowheads="1"/>
          </p:cNvSpPr>
          <p:nvPr>
            <p:ph type="title"/>
          </p:nvPr>
        </p:nvSpPr>
        <p:spPr/>
        <p:txBody>
          <a:bodyPr/>
          <a:lstStyle/>
          <a:p>
            <a:r>
              <a:rPr lang="en-US" altLang="zh-CN">
                <a:latin typeface="华文新魏" pitchFamily="2" charset="-122"/>
                <a:ea typeface="华文新魏" pitchFamily="2" charset="-122"/>
              </a:rPr>
              <a:t>ADSL</a:t>
            </a:r>
            <a:r>
              <a:rPr lang="zh-CN" altLang="en-US"/>
              <a:t>和</a:t>
            </a:r>
            <a:r>
              <a:rPr lang="en-US" altLang="zh-CN">
                <a:latin typeface="华文新魏" pitchFamily="2" charset="-122"/>
                <a:ea typeface="华文新魏" pitchFamily="2" charset="-122"/>
              </a:rPr>
              <a:t>HFC</a:t>
            </a:r>
            <a:r>
              <a:rPr lang="en-US" altLang="zh-CN"/>
              <a:t> </a:t>
            </a:r>
            <a:endParaRPr lang="zh-CN" altLang="en-US"/>
          </a:p>
        </p:txBody>
      </p:sp>
      <p:sp>
        <p:nvSpPr>
          <p:cNvPr id="7956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通信系统的举例</a:t>
            </a:r>
            <a:endParaRPr lang="en-US" altLang="zh-CN" sz="1200">
              <a:ea typeface="幼圆" pitchFamily="49" charset="-122"/>
            </a:endParaRPr>
          </a:p>
        </p:txBody>
      </p:sp>
      <p:sp>
        <p:nvSpPr>
          <p:cNvPr id="795652" name="Rectangle 4"/>
          <p:cNvSpPr>
            <a:spLocks noGrp="1" noChangeArrowheads="1"/>
          </p:cNvSpPr>
          <p:nvPr>
            <p:ph type="body" idx="1"/>
          </p:nvPr>
        </p:nvSpPr>
        <p:spPr>
          <a:xfrm>
            <a:off x="809625" y="1773238"/>
            <a:ext cx="8083550" cy="4608512"/>
          </a:xfrm>
        </p:spPr>
        <p:txBody>
          <a:bodyPr/>
          <a:lstStyle/>
          <a:p>
            <a:pPr>
              <a:lnSpc>
                <a:spcPct val="130000"/>
              </a:lnSpc>
            </a:pPr>
            <a:r>
              <a:rPr lang="zh-CN" altLang="en-US" sz="2400" dirty="0">
                <a:solidFill>
                  <a:srgbClr val="FF0000"/>
                </a:solidFill>
              </a:rPr>
              <a:t>可用性</a:t>
            </a:r>
          </a:p>
          <a:p>
            <a:pPr lvl="1">
              <a:lnSpc>
                <a:spcPct val="130000"/>
              </a:lnSpc>
            </a:pPr>
            <a:r>
              <a:rPr lang="en-US" altLang="zh-CN" sz="2000" dirty="0">
                <a:solidFill>
                  <a:srgbClr val="0000FF"/>
                </a:solidFill>
              </a:rPr>
              <a:t>ADSL</a:t>
            </a:r>
            <a:r>
              <a:rPr lang="zh-CN" altLang="en-US" sz="2000" dirty="0">
                <a:solidFill>
                  <a:schemeClr val="tx1"/>
                </a:solidFill>
              </a:rPr>
              <a:t>：人人都有一部电话，但因距离远近不是人人都可使用</a:t>
            </a:r>
          </a:p>
          <a:p>
            <a:pPr lvl="1">
              <a:lnSpc>
                <a:spcPct val="130000"/>
              </a:lnSpc>
            </a:pPr>
            <a:r>
              <a:rPr lang="en-US" altLang="zh-CN" sz="2000" dirty="0">
                <a:solidFill>
                  <a:srgbClr val="0000FF"/>
                </a:solidFill>
              </a:rPr>
              <a:t>HFC</a:t>
            </a:r>
            <a:r>
              <a:rPr lang="zh-CN" altLang="en-US" sz="2000" dirty="0">
                <a:solidFill>
                  <a:schemeClr val="tx1"/>
                </a:solidFill>
              </a:rPr>
              <a:t>：不是人人都有</a:t>
            </a:r>
            <a:r>
              <a:rPr lang="en-US" altLang="zh-CN" sz="2000" dirty="0">
                <a:solidFill>
                  <a:schemeClr val="tx1"/>
                </a:solidFill>
              </a:rPr>
              <a:t>HFC</a:t>
            </a:r>
            <a:r>
              <a:rPr lang="zh-CN" altLang="en-US" sz="2000" dirty="0">
                <a:solidFill>
                  <a:schemeClr val="tx1"/>
                </a:solidFill>
              </a:rPr>
              <a:t>，但只要有了</a:t>
            </a:r>
            <a:r>
              <a:rPr lang="en-US" altLang="zh-CN" sz="2000" dirty="0">
                <a:solidFill>
                  <a:schemeClr val="tx1"/>
                </a:solidFill>
              </a:rPr>
              <a:t>HFC</a:t>
            </a:r>
            <a:r>
              <a:rPr lang="zh-CN" altLang="en-US" sz="2000" dirty="0">
                <a:solidFill>
                  <a:schemeClr val="tx1"/>
                </a:solidFill>
              </a:rPr>
              <a:t>就可接入</a:t>
            </a:r>
            <a:r>
              <a:rPr lang="en-US" altLang="zh-CN" sz="2000" dirty="0">
                <a:solidFill>
                  <a:schemeClr val="tx1"/>
                </a:solidFill>
              </a:rPr>
              <a:t>Internet</a:t>
            </a:r>
            <a:endParaRPr lang="zh-CN" altLang="en-US" sz="2000" dirty="0">
              <a:solidFill>
                <a:schemeClr val="tx1"/>
              </a:solidFill>
            </a:endParaRPr>
          </a:p>
          <a:p>
            <a:pPr>
              <a:lnSpc>
                <a:spcPct val="130000"/>
              </a:lnSpc>
            </a:pPr>
            <a:r>
              <a:rPr lang="zh-CN" altLang="en-US" sz="2400" dirty="0">
                <a:solidFill>
                  <a:srgbClr val="FF0000"/>
                </a:solidFill>
              </a:rPr>
              <a:t>安全性</a:t>
            </a:r>
          </a:p>
          <a:p>
            <a:pPr lvl="1">
              <a:lnSpc>
                <a:spcPct val="130000"/>
              </a:lnSpc>
            </a:pPr>
            <a:r>
              <a:rPr lang="en-US" altLang="zh-CN" sz="2000" dirty="0">
                <a:solidFill>
                  <a:srgbClr val="0000FF"/>
                </a:solidFill>
              </a:rPr>
              <a:t>ADSL</a:t>
            </a:r>
            <a:r>
              <a:rPr lang="zh-CN" altLang="en-US" sz="2000" dirty="0">
                <a:solidFill>
                  <a:schemeClr val="tx1"/>
                </a:solidFill>
              </a:rPr>
              <a:t>：点</a:t>
            </a:r>
            <a:r>
              <a:rPr lang="en-US" altLang="zh-CN" sz="2000" dirty="0">
                <a:solidFill>
                  <a:schemeClr val="tx1"/>
                </a:solidFill>
              </a:rPr>
              <a:t>-</a:t>
            </a:r>
            <a:r>
              <a:rPr lang="zh-CN" altLang="en-US" sz="2000" dirty="0">
                <a:solidFill>
                  <a:schemeClr val="tx1"/>
                </a:solidFill>
              </a:rPr>
              <a:t>点线路，安全性较高</a:t>
            </a:r>
          </a:p>
          <a:p>
            <a:pPr lvl="1">
              <a:lnSpc>
                <a:spcPct val="130000"/>
              </a:lnSpc>
            </a:pPr>
            <a:r>
              <a:rPr lang="en-US" altLang="zh-CN" sz="2000" dirty="0">
                <a:solidFill>
                  <a:srgbClr val="0000FF"/>
                </a:solidFill>
              </a:rPr>
              <a:t>HFC</a:t>
            </a:r>
            <a:r>
              <a:rPr lang="zh-CN" altLang="en-US" sz="2000" dirty="0">
                <a:solidFill>
                  <a:schemeClr val="tx1"/>
                </a:solidFill>
              </a:rPr>
              <a:t>：共享线路，安全性较低，但可采用加密方法加以解决</a:t>
            </a:r>
          </a:p>
          <a:p>
            <a:pPr>
              <a:lnSpc>
                <a:spcPct val="130000"/>
              </a:lnSpc>
            </a:pPr>
            <a:r>
              <a:rPr lang="zh-CN" altLang="en-US" sz="2400" dirty="0">
                <a:solidFill>
                  <a:srgbClr val="FF0000"/>
                </a:solidFill>
              </a:rPr>
              <a:t>可靠性</a:t>
            </a:r>
          </a:p>
          <a:p>
            <a:pPr lvl="1">
              <a:lnSpc>
                <a:spcPct val="130000"/>
              </a:lnSpc>
            </a:pPr>
            <a:r>
              <a:rPr lang="en-US" altLang="zh-CN" sz="2000" dirty="0">
                <a:solidFill>
                  <a:srgbClr val="0000FF"/>
                </a:solidFill>
              </a:rPr>
              <a:t>ADSL</a:t>
            </a:r>
            <a:r>
              <a:rPr lang="zh-CN" altLang="en-US" sz="2000" dirty="0">
                <a:solidFill>
                  <a:schemeClr val="tx1"/>
                </a:solidFill>
              </a:rPr>
              <a:t>：可靠性较高</a:t>
            </a:r>
          </a:p>
          <a:p>
            <a:pPr lvl="1">
              <a:lnSpc>
                <a:spcPct val="130000"/>
              </a:lnSpc>
            </a:pPr>
            <a:r>
              <a:rPr lang="en-US" altLang="zh-CN" sz="2000" dirty="0">
                <a:solidFill>
                  <a:srgbClr val="0000FF"/>
                </a:solidFill>
              </a:rPr>
              <a:t>HFC</a:t>
            </a:r>
            <a:r>
              <a:rPr lang="zh-CN" altLang="en-US" sz="2000" dirty="0">
                <a:solidFill>
                  <a:schemeClr val="tx1"/>
                </a:solidFill>
              </a:rPr>
              <a:t>：可靠性较低</a:t>
            </a:r>
          </a:p>
        </p:txBody>
      </p:sp>
      <p:sp>
        <p:nvSpPr>
          <p:cNvPr id="79565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cSld>
  <p:clrMapOvr>
    <a:masterClrMapping/>
  </p:clrMapOvr>
  <p:transition spd="slow">
    <p:random/>
    <p:sndAc>
      <p:stSnd>
        <p:snd r:embed="rId2" name="camera.wav"/>
      </p:stSnd>
    </p:sndAc>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p:txBody>
          <a:bodyPr/>
          <a:lstStyle/>
          <a:p>
            <a:r>
              <a:rPr lang="zh-CN" altLang="en-US"/>
              <a:t>作  业</a:t>
            </a:r>
          </a:p>
        </p:txBody>
      </p:sp>
      <p:sp>
        <p:nvSpPr>
          <p:cNvPr id="523267" name="Rectangle 3"/>
          <p:cNvSpPr>
            <a:spLocks noGrp="1" noChangeArrowheads="1"/>
          </p:cNvSpPr>
          <p:nvPr>
            <p:ph type="body" idx="1"/>
          </p:nvPr>
        </p:nvSpPr>
        <p:spPr>
          <a:xfrm>
            <a:off x="3059113" y="2636838"/>
            <a:ext cx="5418137" cy="2665412"/>
          </a:xfrm>
        </p:spPr>
        <p:txBody>
          <a:bodyPr/>
          <a:lstStyle/>
          <a:p>
            <a:pPr marL="1168400" indent="-1168400">
              <a:lnSpc>
                <a:spcPct val="150000"/>
              </a:lnSpc>
              <a:buFont typeface="Wingdings" pitchFamily="2" charset="2"/>
              <a:buNone/>
            </a:pPr>
            <a:r>
              <a:rPr lang="en-US" altLang="zh-CN" dirty="0"/>
              <a:t>P151  4</a:t>
            </a:r>
            <a:r>
              <a:rPr lang="zh-CN" altLang="en-US" dirty="0"/>
              <a:t>、</a:t>
            </a:r>
            <a:r>
              <a:rPr lang="en-US" altLang="zh-CN" dirty="0"/>
              <a:t>12</a:t>
            </a:r>
            <a:r>
              <a:rPr lang="zh-CN" altLang="en-US" dirty="0"/>
              <a:t>、</a:t>
            </a:r>
            <a:r>
              <a:rPr lang="en-US" altLang="zh-CN" dirty="0"/>
              <a:t>27</a:t>
            </a:r>
            <a:r>
              <a:rPr lang="zh-CN" altLang="en-US" dirty="0"/>
              <a:t>、</a:t>
            </a:r>
            <a:r>
              <a:rPr lang="en-US" altLang="zh-CN" dirty="0"/>
              <a:t>32</a:t>
            </a:r>
            <a:r>
              <a:rPr lang="zh-CN" altLang="en-US" dirty="0"/>
              <a:t>、</a:t>
            </a:r>
            <a:r>
              <a:rPr lang="en-US" altLang="zh-CN" dirty="0"/>
              <a:t>39</a:t>
            </a:r>
            <a:r>
              <a:rPr lang="zh-CN" altLang="en-US" dirty="0"/>
              <a:t>、</a:t>
            </a:r>
            <a:r>
              <a:rPr lang="en-US" altLang="zh-CN" dirty="0"/>
              <a:t>49</a:t>
            </a:r>
            <a:endParaRPr lang="zh-CN" altLang="en-US" dirty="0"/>
          </a:p>
        </p:txBody>
      </p:sp>
      <p:pic>
        <p:nvPicPr>
          <p:cNvPr id="523268" name="Picture 4" descr="j02321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2708275"/>
            <a:ext cx="2068512" cy="2122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3" name="Rectangle 3"/>
          <p:cNvSpPr>
            <a:spLocks noGrp="1" noChangeArrowheads="1"/>
          </p:cNvSpPr>
          <p:nvPr>
            <p:ph type="body" idx="1"/>
          </p:nvPr>
        </p:nvSpPr>
        <p:spPr>
          <a:xfrm>
            <a:off x="809625" y="1773238"/>
            <a:ext cx="7958138" cy="2087562"/>
          </a:xfrm>
        </p:spPr>
        <p:txBody>
          <a:bodyPr/>
          <a:lstStyle/>
          <a:p>
            <a:pPr>
              <a:lnSpc>
                <a:spcPct val="110000"/>
              </a:lnSpc>
            </a:pPr>
            <a:r>
              <a:rPr lang="zh-CN" altLang="en-US" sz="2000" dirty="0">
                <a:solidFill>
                  <a:srgbClr val="FC0404"/>
                </a:solidFill>
                <a:latin typeface="华文新魏" pitchFamily="2" charset="-122"/>
              </a:rPr>
              <a:t>在有限带宽的信道上传输信息，为保持信号不失真，对信道的最大比特率有限制</a:t>
            </a:r>
            <a:r>
              <a:rPr lang="zh-CN" altLang="en-US" sz="2000" dirty="0">
                <a:latin typeface="华文新魏" pitchFamily="2" charset="-122"/>
              </a:rPr>
              <a:t>。</a:t>
            </a:r>
          </a:p>
          <a:p>
            <a:pPr>
              <a:lnSpc>
                <a:spcPct val="110000"/>
              </a:lnSpc>
            </a:pPr>
            <a:r>
              <a:rPr lang="zh-CN" altLang="en-US" sz="2000" dirty="0">
                <a:latin typeface="华文新魏" pitchFamily="2" charset="-122"/>
              </a:rPr>
              <a:t>例如：对于电话线，信道带宽人为设置为</a:t>
            </a:r>
            <a:r>
              <a:rPr lang="en-US" altLang="zh-CN" sz="2000" dirty="0">
                <a:latin typeface="华文新魏" pitchFamily="2" charset="-122"/>
              </a:rPr>
              <a:t>3000Hz</a:t>
            </a:r>
            <a:r>
              <a:rPr lang="zh-CN" altLang="en-US" sz="2000" dirty="0">
                <a:latin typeface="华文新魏" pitchFamily="2" charset="-122"/>
              </a:rPr>
              <a:t>，设比特率为</a:t>
            </a:r>
            <a:r>
              <a:rPr lang="en-US" altLang="zh-CN" sz="2000" dirty="0">
                <a:latin typeface="华文新魏" pitchFamily="2" charset="-122"/>
              </a:rPr>
              <a:t>b</a:t>
            </a:r>
            <a:r>
              <a:rPr lang="zh-CN" altLang="en-US" sz="2000" dirty="0">
                <a:latin typeface="华文新魏" pitchFamily="2" charset="-122"/>
              </a:rPr>
              <a:t>，则发送一次采样数据（</a:t>
            </a:r>
            <a:r>
              <a:rPr lang="en-US" altLang="zh-CN" sz="2000" dirty="0">
                <a:latin typeface="华文新魏" pitchFamily="2" charset="-122"/>
              </a:rPr>
              <a:t>8bit</a:t>
            </a:r>
            <a:r>
              <a:rPr lang="zh-CN" altLang="en-US" sz="2000" dirty="0">
                <a:latin typeface="华文新魏" pitchFamily="2" charset="-122"/>
              </a:rPr>
              <a:t>）的时间为</a:t>
            </a:r>
            <a:r>
              <a:rPr lang="en-US" altLang="zh-CN" sz="2000" dirty="0">
                <a:latin typeface="华文新魏" pitchFamily="2" charset="-122"/>
              </a:rPr>
              <a:t>T=8/b</a:t>
            </a:r>
            <a:r>
              <a:rPr lang="zh-CN" altLang="en-US" sz="2000" dirty="0">
                <a:latin typeface="华文新魏" pitchFamily="2" charset="-122"/>
              </a:rPr>
              <a:t>，一次谐波的频率</a:t>
            </a:r>
            <a:r>
              <a:rPr lang="en-US" altLang="zh-CN" sz="2000" dirty="0">
                <a:latin typeface="华文新魏" pitchFamily="2" charset="-122"/>
              </a:rPr>
              <a:t>f=1/T=b/8</a:t>
            </a:r>
            <a:r>
              <a:rPr lang="zh-CN" altLang="en-US" sz="2000" dirty="0">
                <a:latin typeface="华文新魏" pitchFamily="2" charset="-122"/>
              </a:rPr>
              <a:t>，电话线所允许通过的谐波数为</a:t>
            </a:r>
            <a:r>
              <a:rPr lang="en-US" altLang="zh-CN" sz="2000" dirty="0">
                <a:latin typeface="华文新魏" pitchFamily="2" charset="-122"/>
              </a:rPr>
              <a:t>3000/f=24000/b</a:t>
            </a:r>
            <a:r>
              <a:rPr lang="zh-CN" altLang="en-US" sz="2000" dirty="0">
                <a:latin typeface="华文新魏" pitchFamily="2" charset="-122"/>
              </a:rPr>
              <a:t>。</a:t>
            </a:r>
          </a:p>
        </p:txBody>
      </p:sp>
      <p:sp>
        <p:nvSpPr>
          <p:cNvPr id="552964" name="Rectangle 4"/>
          <p:cNvSpPr>
            <a:spLocks noGrp="1" noChangeArrowheads="1"/>
          </p:cNvSpPr>
          <p:nvPr>
            <p:ph type="title"/>
          </p:nvPr>
        </p:nvSpPr>
        <p:spPr/>
        <p:txBody>
          <a:bodyPr/>
          <a:lstStyle/>
          <a:p>
            <a:r>
              <a:rPr lang="zh-CN" altLang="en-US">
                <a:latin typeface="华文新魏" pitchFamily="2" charset="-122"/>
              </a:rPr>
              <a:t>比特率和数字信号失真</a:t>
            </a:r>
          </a:p>
        </p:txBody>
      </p:sp>
      <p:pic>
        <p:nvPicPr>
          <p:cNvPr id="552965" name="Picture 5"/>
          <p:cNvPicPr>
            <a:picLocks noChangeAspect="1" noChangeArrowheads="1"/>
          </p:cNvPicPr>
          <p:nvPr/>
        </p:nvPicPr>
        <p:blipFill>
          <a:blip r:embed="rId3">
            <a:clrChange>
              <a:clrFrom>
                <a:srgbClr val="FFFFFF"/>
              </a:clrFrom>
              <a:clrTo>
                <a:srgbClr val="FFFFFF">
                  <a:alpha val="0"/>
                </a:srgbClr>
              </a:clrTo>
            </a:clrChange>
            <a:lum bright="-54000"/>
            <a:extLst>
              <a:ext uri="{28A0092B-C50C-407E-A947-70E740481C1C}">
                <a14:useLocalDpi xmlns:a14="http://schemas.microsoft.com/office/drawing/2010/main" val="0"/>
              </a:ext>
            </a:extLst>
          </a:blip>
          <a:srcRect/>
          <a:stretch>
            <a:fillRect/>
          </a:stretch>
        </p:blipFill>
        <p:spPr bwMode="auto">
          <a:xfrm>
            <a:off x="1692275" y="3716338"/>
            <a:ext cx="6192838"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6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
        <p:nvSpPr>
          <p:cNvPr id="55296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2" name="Rectangle 4"/>
          <p:cNvSpPr>
            <a:spLocks noGrp="1" noChangeArrowheads="1"/>
          </p:cNvSpPr>
          <p:nvPr>
            <p:ph type="title"/>
          </p:nvPr>
        </p:nvSpPr>
        <p:spPr/>
        <p:txBody>
          <a:bodyPr/>
          <a:lstStyle/>
          <a:p>
            <a:r>
              <a:rPr lang="zh-CN" altLang="en-US" sz="4000"/>
              <a:t>衡量数据通信的几个主要指标</a:t>
            </a:r>
          </a:p>
        </p:txBody>
      </p:sp>
      <p:sp>
        <p:nvSpPr>
          <p:cNvPr id="534533" name="Rectangle 5"/>
          <p:cNvSpPr>
            <a:spLocks noGrp="1" noChangeArrowheads="1"/>
          </p:cNvSpPr>
          <p:nvPr>
            <p:ph type="body" idx="1"/>
          </p:nvPr>
        </p:nvSpPr>
        <p:spPr>
          <a:xfrm>
            <a:off x="3203575" y="2492375"/>
            <a:ext cx="2970213" cy="3168650"/>
          </a:xfrm>
          <a:noFill/>
          <a:ln/>
        </p:spPr>
        <p:txBody>
          <a:bodyPr/>
          <a:lstStyle/>
          <a:p>
            <a:r>
              <a:rPr lang="zh-CN" altLang="en-US">
                <a:hlinkClick r:id="rId3" action="ppaction://hlinksldjump"/>
              </a:rPr>
              <a:t>信息速率</a:t>
            </a:r>
            <a:endParaRPr lang="zh-CN" altLang="en-US"/>
          </a:p>
          <a:p>
            <a:endParaRPr lang="zh-CN" altLang="en-US"/>
          </a:p>
          <a:p>
            <a:r>
              <a:rPr lang="zh-CN" altLang="en-US">
                <a:hlinkClick r:id="rId4" action="ppaction://hlinksldjump"/>
              </a:rPr>
              <a:t>信道容量</a:t>
            </a:r>
            <a:endParaRPr lang="zh-CN" altLang="en-US"/>
          </a:p>
          <a:p>
            <a:endParaRPr lang="zh-CN" altLang="en-US"/>
          </a:p>
          <a:p>
            <a:r>
              <a:rPr lang="zh-CN" altLang="en-US">
                <a:hlinkClick r:id="rId5" action="ppaction://hlinksldjump"/>
              </a:rPr>
              <a:t>误码率</a:t>
            </a:r>
            <a:endParaRPr lang="zh-CN" altLang="en-US"/>
          </a:p>
        </p:txBody>
      </p:sp>
      <p:sp>
        <p:nvSpPr>
          <p:cNvPr id="53453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5" name="Rectangle 3"/>
          <p:cNvSpPr>
            <a:spLocks noGrp="1" noChangeArrowheads="1"/>
          </p:cNvSpPr>
          <p:nvPr>
            <p:ph type="body" idx="1"/>
          </p:nvPr>
        </p:nvSpPr>
        <p:spPr>
          <a:xfrm>
            <a:off x="809625" y="1773238"/>
            <a:ext cx="7958138" cy="4535487"/>
          </a:xfrm>
        </p:spPr>
        <p:txBody>
          <a:bodyPr/>
          <a:lstStyle/>
          <a:p>
            <a:pPr>
              <a:lnSpc>
                <a:spcPct val="115000"/>
              </a:lnSpc>
            </a:pPr>
            <a:r>
              <a:rPr lang="zh-CN" altLang="en-US" sz="2800" dirty="0">
                <a:solidFill>
                  <a:srgbClr val="FC0404"/>
                </a:solidFill>
                <a:latin typeface="华文新魏" pitchFamily="2" charset="-122"/>
              </a:rPr>
              <a:t>定义</a:t>
            </a:r>
          </a:p>
          <a:p>
            <a:pPr lvl="1">
              <a:lnSpc>
                <a:spcPct val="115000"/>
              </a:lnSpc>
            </a:pPr>
            <a:r>
              <a:rPr lang="zh-CN" altLang="en-US" sz="2400" dirty="0">
                <a:latin typeface="华文新魏" pitchFamily="2" charset="-122"/>
              </a:rPr>
              <a:t>信息</a:t>
            </a:r>
            <a:r>
              <a:rPr lang="zh-CN" altLang="zh-CN" sz="2400" dirty="0">
                <a:latin typeface="华文新魏" pitchFamily="2" charset="-122"/>
              </a:rPr>
              <a:t>速率</a:t>
            </a:r>
            <a:r>
              <a:rPr lang="zh-CN" altLang="en-US" sz="2400" dirty="0">
                <a:latin typeface="华文新魏" pitchFamily="2" charset="-122"/>
              </a:rPr>
              <a:t>是指在传输介质上传输信息的速度。</a:t>
            </a:r>
            <a:endParaRPr lang="en-US" altLang="zh-CN" sz="2400" dirty="0">
              <a:latin typeface="华文新魏" pitchFamily="2" charset="-122"/>
            </a:endParaRPr>
          </a:p>
          <a:p>
            <a:pPr>
              <a:lnSpc>
                <a:spcPct val="115000"/>
              </a:lnSpc>
            </a:pPr>
            <a:r>
              <a:rPr lang="zh-CN" altLang="en-US" sz="2800" dirty="0">
                <a:solidFill>
                  <a:srgbClr val="FC0404"/>
                </a:solidFill>
                <a:latin typeface="华文新魏" pitchFamily="2" charset="-122"/>
              </a:rPr>
              <a:t>方法</a:t>
            </a:r>
          </a:p>
          <a:p>
            <a:pPr lvl="1">
              <a:lnSpc>
                <a:spcPct val="115000"/>
              </a:lnSpc>
            </a:pPr>
            <a:r>
              <a:rPr lang="zh-CN" altLang="en-US" sz="2400" dirty="0">
                <a:solidFill>
                  <a:srgbClr val="0000FF"/>
                </a:solidFill>
                <a:latin typeface="华文新魏" pitchFamily="2" charset="-122"/>
              </a:rPr>
              <a:t>数据传输速率</a:t>
            </a:r>
            <a:r>
              <a:rPr lang="zh-CN" altLang="en-US" sz="2400" dirty="0">
                <a:solidFill>
                  <a:schemeClr val="tx2"/>
                </a:solidFill>
                <a:latin typeface="华文新魏" pitchFamily="2" charset="-122"/>
              </a:rPr>
              <a:t>（比特率）</a:t>
            </a:r>
          </a:p>
          <a:p>
            <a:pPr lvl="1">
              <a:lnSpc>
                <a:spcPct val="115000"/>
              </a:lnSpc>
              <a:buFont typeface="Wingdings" pitchFamily="2" charset="2"/>
              <a:buNone/>
            </a:pPr>
            <a:r>
              <a:rPr lang="zh-CN" altLang="en-US" sz="2400" dirty="0">
                <a:latin typeface="华文新魏" pitchFamily="2" charset="-122"/>
              </a:rPr>
              <a:t>           单位时间内所传送的二进制位的个数，单位为</a:t>
            </a:r>
            <a:r>
              <a:rPr lang="en-US" altLang="zh-CN" sz="2400" dirty="0">
                <a:latin typeface="华文新魏" pitchFamily="2" charset="-122"/>
              </a:rPr>
              <a:t>bps</a:t>
            </a:r>
            <a:r>
              <a:rPr lang="zh-CN" altLang="en-US" sz="2400" dirty="0">
                <a:latin typeface="华文新魏" pitchFamily="2" charset="-122"/>
              </a:rPr>
              <a:t>或</a:t>
            </a:r>
            <a:r>
              <a:rPr lang="en-US" altLang="zh-CN" sz="2400" dirty="0">
                <a:latin typeface="华文新魏" pitchFamily="2" charset="-122"/>
              </a:rPr>
              <a:t>b/s</a:t>
            </a:r>
            <a:r>
              <a:rPr lang="zh-CN" altLang="en-US" sz="2400" dirty="0">
                <a:latin typeface="华文新魏" pitchFamily="2" charset="-122"/>
              </a:rPr>
              <a:t>。</a:t>
            </a:r>
          </a:p>
          <a:p>
            <a:pPr lvl="1">
              <a:lnSpc>
                <a:spcPct val="115000"/>
              </a:lnSpc>
            </a:pPr>
            <a:r>
              <a:rPr lang="zh-CN" altLang="en-US" sz="2400" dirty="0">
                <a:solidFill>
                  <a:srgbClr val="0000FF"/>
                </a:solidFill>
                <a:latin typeface="华文新魏" pitchFamily="2" charset="-122"/>
              </a:rPr>
              <a:t>码元传输速率</a:t>
            </a:r>
            <a:r>
              <a:rPr lang="zh-CN" altLang="en-US" sz="2400" dirty="0">
                <a:solidFill>
                  <a:schemeClr val="tx2"/>
                </a:solidFill>
                <a:latin typeface="华文新魏" pitchFamily="2" charset="-122"/>
              </a:rPr>
              <a:t>（波特率、调制速率、采样速率）</a:t>
            </a:r>
          </a:p>
          <a:p>
            <a:pPr lvl="1">
              <a:lnSpc>
                <a:spcPct val="115000"/>
              </a:lnSpc>
              <a:buFont typeface="Wingdings" pitchFamily="2" charset="2"/>
              <a:buNone/>
            </a:pPr>
            <a:r>
              <a:rPr lang="zh-CN" altLang="en-US" sz="2400" dirty="0">
                <a:latin typeface="华文新魏" pitchFamily="2" charset="-122"/>
              </a:rPr>
              <a:t>           单位时间内所传送的码元的个数，单位为</a:t>
            </a:r>
            <a:r>
              <a:rPr lang="en-US" altLang="zh-CN" sz="2400" dirty="0">
                <a:latin typeface="华文新魏" pitchFamily="2" charset="-122"/>
              </a:rPr>
              <a:t>baud</a:t>
            </a:r>
            <a:r>
              <a:rPr lang="zh-CN" altLang="en-US" sz="2400" dirty="0">
                <a:latin typeface="华文新魏" pitchFamily="2" charset="-122"/>
              </a:rPr>
              <a:t>（波特）。</a:t>
            </a:r>
          </a:p>
        </p:txBody>
      </p:sp>
      <p:sp>
        <p:nvSpPr>
          <p:cNvPr id="535556" name="Rectangle 4"/>
          <p:cNvSpPr>
            <a:spLocks noGrp="1" noChangeArrowheads="1"/>
          </p:cNvSpPr>
          <p:nvPr>
            <p:ph type="title"/>
          </p:nvPr>
        </p:nvSpPr>
        <p:spPr/>
        <p:txBody>
          <a:bodyPr/>
          <a:lstStyle/>
          <a:p>
            <a:r>
              <a:rPr lang="zh-CN" altLang="en-US"/>
              <a:t>信息速率</a:t>
            </a:r>
          </a:p>
        </p:txBody>
      </p:sp>
      <p:sp>
        <p:nvSpPr>
          <p:cNvPr id="535557"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3555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9" name="Rectangle 3"/>
          <p:cNvSpPr>
            <a:spLocks noGrp="1" noChangeArrowheads="1"/>
          </p:cNvSpPr>
          <p:nvPr>
            <p:ph type="title"/>
          </p:nvPr>
        </p:nvSpPr>
        <p:spPr/>
        <p:txBody>
          <a:bodyPr/>
          <a:lstStyle/>
          <a:p>
            <a:r>
              <a:rPr lang="zh-CN" altLang="en-US">
                <a:latin typeface="华文新魏" pitchFamily="2" charset="-122"/>
              </a:rPr>
              <a:t>两种速率之间的关系</a:t>
            </a:r>
          </a:p>
        </p:txBody>
      </p:sp>
      <p:sp>
        <p:nvSpPr>
          <p:cNvPr id="562183" name="Rectangle 7"/>
          <p:cNvSpPr>
            <a:spLocks noGrp="1" noChangeArrowheads="1"/>
          </p:cNvSpPr>
          <p:nvPr>
            <p:ph type="body" idx="1"/>
          </p:nvPr>
        </p:nvSpPr>
        <p:spPr>
          <a:xfrm>
            <a:off x="755650" y="2565400"/>
            <a:ext cx="7958138" cy="1295400"/>
          </a:xfrm>
        </p:spPr>
        <p:txBody>
          <a:bodyPr/>
          <a:lstStyle/>
          <a:p>
            <a:pPr>
              <a:lnSpc>
                <a:spcPct val="90000"/>
              </a:lnSpc>
            </a:pPr>
            <a:r>
              <a:rPr lang="en-US" altLang="zh-CN" sz="2400">
                <a:solidFill>
                  <a:srgbClr val="FF0000"/>
                </a:solidFill>
              </a:rPr>
              <a:t>S</a:t>
            </a:r>
            <a:r>
              <a:rPr lang="zh-CN" altLang="en-US" sz="2400"/>
              <a:t>：数据传输速率（比特率）；</a:t>
            </a:r>
          </a:p>
          <a:p>
            <a:pPr>
              <a:lnSpc>
                <a:spcPct val="90000"/>
              </a:lnSpc>
            </a:pPr>
            <a:r>
              <a:rPr lang="en-US" altLang="zh-CN" sz="2400">
                <a:solidFill>
                  <a:srgbClr val="FF0000"/>
                </a:solidFill>
              </a:rPr>
              <a:t>B</a:t>
            </a:r>
            <a:r>
              <a:rPr lang="zh-CN" altLang="en-US" sz="2400"/>
              <a:t>：码元传输速率（波特率）；</a:t>
            </a:r>
          </a:p>
          <a:p>
            <a:pPr>
              <a:lnSpc>
                <a:spcPct val="90000"/>
              </a:lnSpc>
            </a:pPr>
            <a:r>
              <a:rPr lang="en-US" altLang="zh-CN" sz="2400">
                <a:solidFill>
                  <a:srgbClr val="FF0000"/>
                </a:solidFill>
              </a:rPr>
              <a:t>N</a:t>
            </a:r>
            <a:r>
              <a:rPr lang="zh-CN" altLang="en-US" sz="2400"/>
              <a:t>：在某给定时刻码元可能取得离散值的个数。</a:t>
            </a:r>
          </a:p>
        </p:txBody>
      </p:sp>
      <p:sp>
        <p:nvSpPr>
          <p:cNvPr id="56218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graphicFrame>
        <p:nvGraphicFramePr>
          <p:cNvPr id="562181" name="Object 5"/>
          <p:cNvGraphicFramePr>
            <a:graphicFrameLocks noGrp="1" noChangeAspect="1"/>
          </p:cNvGraphicFramePr>
          <p:nvPr>
            <p:ph idx="4294967295"/>
          </p:nvPr>
        </p:nvGraphicFramePr>
        <p:xfrm>
          <a:off x="3492500" y="1773238"/>
          <a:ext cx="2232025" cy="574675"/>
        </p:xfrm>
        <a:graphic>
          <a:graphicData uri="http://schemas.openxmlformats.org/presentationml/2006/ole">
            <mc:AlternateContent xmlns:mc="http://schemas.openxmlformats.org/markup-compatibility/2006">
              <mc:Choice xmlns:v="urn:schemas-microsoft-com:vml" Requires="v">
                <p:oleObj name="公式" r:id="rId6" imgW="837836" imgH="215806" progId="Equation.3">
                  <p:embed/>
                </p:oleObj>
              </mc:Choice>
              <mc:Fallback>
                <p:oleObj name="公式" r:id="rId6" imgW="837836" imgH="215806"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00" y="1773238"/>
                        <a:ext cx="2232025" cy="574675"/>
                      </a:xfrm>
                      <a:prstGeom prst="rect">
                        <a:avLst/>
                      </a:prstGeom>
                      <a:solidFill>
                        <a:srgbClr val="FFFF00"/>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2184" name="Line 8"/>
          <p:cNvSpPr>
            <a:spLocks noChangeShapeType="1"/>
          </p:cNvSpPr>
          <p:nvPr/>
        </p:nvSpPr>
        <p:spPr bwMode="auto">
          <a:xfrm>
            <a:off x="1403350" y="4797425"/>
            <a:ext cx="69135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85" name="Line 9"/>
          <p:cNvSpPr>
            <a:spLocks noChangeShapeType="1"/>
          </p:cNvSpPr>
          <p:nvPr/>
        </p:nvSpPr>
        <p:spPr bwMode="auto">
          <a:xfrm>
            <a:off x="1619250"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86" name="Line 10"/>
          <p:cNvSpPr>
            <a:spLocks noChangeShapeType="1"/>
          </p:cNvSpPr>
          <p:nvPr/>
        </p:nvSpPr>
        <p:spPr bwMode="auto">
          <a:xfrm>
            <a:off x="2051050"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87" name="Line 11"/>
          <p:cNvSpPr>
            <a:spLocks noChangeShapeType="1"/>
          </p:cNvSpPr>
          <p:nvPr/>
        </p:nvSpPr>
        <p:spPr bwMode="auto">
          <a:xfrm>
            <a:off x="24844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88" name="Line 12"/>
          <p:cNvSpPr>
            <a:spLocks noChangeShapeType="1"/>
          </p:cNvSpPr>
          <p:nvPr/>
        </p:nvSpPr>
        <p:spPr bwMode="auto">
          <a:xfrm>
            <a:off x="29162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89" name="Line 13"/>
          <p:cNvSpPr>
            <a:spLocks noChangeShapeType="1"/>
          </p:cNvSpPr>
          <p:nvPr/>
        </p:nvSpPr>
        <p:spPr bwMode="auto">
          <a:xfrm>
            <a:off x="33480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0" name="Line 14"/>
          <p:cNvSpPr>
            <a:spLocks noChangeShapeType="1"/>
          </p:cNvSpPr>
          <p:nvPr/>
        </p:nvSpPr>
        <p:spPr bwMode="auto">
          <a:xfrm>
            <a:off x="37798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1" name="Line 15"/>
          <p:cNvSpPr>
            <a:spLocks noChangeShapeType="1"/>
          </p:cNvSpPr>
          <p:nvPr/>
        </p:nvSpPr>
        <p:spPr bwMode="auto">
          <a:xfrm>
            <a:off x="42116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2" name="Line 16"/>
          <p:cNvSpPr>
            <a:spLocks noChangeShapeType="1"/>
          </p:cNvSpPr>
          <p:nvPr/>
        </p:nvSpPr>
        <p:spPr bwMode="auto">
          <a:xfrm>
            <a:off x="4643438"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3" name="Line 17"/>
          <p:cNvSpPr>
            <a:spLocks noChangeShapeType="1"/>
          </p:cNvSpPr>
          <p:nvPr/>
        </p:nvSpPr>
        <p:spPr bwMode="auto">
          <a:xfrm>
            <a:off x="50768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4" name="Line 18"/>
          <p:cNvSpPr>
            <a:spLocks noChangeShapeType="1"/>
          </p:cNvSpPr>
          <p:nvPr/>
        </p:nvSpPr>
        <p:spPr bwMode="auto">
          <a:xfrm>
            <a:off x="55086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5" name="Line 19"/>
          <p:cNvSpPr>
            <a:spLocks noChangeShapeType="1"/>
          </p:cNvSpPr>
          <p:nvPr/>
        </p:nvSpPr>
        <p:spPr bwMode="auto">
          <a:xfrm>
            <a:off x="59404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6" name="Line 20"/>
          <p:cNvSpPr>
            <a:spLocks noChangeShapeType="1"/>
          </p:cNvSpPr>
          <p:nvPr/>
        </p:nvSpPr>
        <p:spPr bwMode="auto">
          <a:xfrm>
            <a:off x="63722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7" name="Line 21"/>
          <p:cNvSpPr>
            <a:spLocks noChangeShapeType="1"/>
          </p:cNvSpPr>
          <p:nvPr/>
        </p:nvSpPr>
        <p:spPr bwMode="auto">
          <a:xfrm>
            <a:off x="68040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8" name="Line 22"/>
          <p:cNvSpPr>
            <a:spLocks noChangeShapeType="1"/>
          </p:cNvSpPr>
          <p:nvPr/>
        </p:nvSpPr>
        <p:spPr bwMode="auto">
          <a:xfrm>
            <a:off x="72358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199" name="Line 23"/>
          <p:cNvSpPr>
            <a:spLocks noChangeShapeType="1"/>
          </p:cNvSpPr>
          <p:nvPr/>
        </p:nvSpPr>
        <p:spPr bwMode="auto">
          <a:xfrm>
            <a:off x="7667625" y="4076700"/>
            <a:ext cx="0" cy="72072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0" name="Line 24"/>
          <p:cNvSpPr>
            <a:spLocks noChangeShapeType="1"/>
          </p:cNvSpPr>
          <p:nvPr/>
        </p:nvSpPr>
        <p:spPr bwMode="auto">
          <a:xfrm>
            <a:off x="1619250" y="47974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1" name="Line 25"/>
          <p:cNvSpPr>
            <a:spLocks noChangeShapeType="1"/>
          </p:cNvSpPr>
          <p:nvPr/>
        </p:nvSpPr>
        <p:spPr bwMode="auto">
          <a:xfrm>
            <a:off x="2051050" y="4365625"/>
            <a:ext cx="86518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4" name="Line 28"/>
          <p:cNvSpPr>
            <a:spLocks noChangeShapeType="1"/>
          </p:cNvSpPr>
          <p:nvPr/>
        </p:nvSpPr>
        <p:spPr bwMode="auto">
          <a:xfrm>
            <a:off x="2051050"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5" name="Line 29"/>
          <p:cNvSpPr>
            <a:spLocks noChangeShapeType="1"/>
          </p:cNvSpPr>
          <p:nvPr/>
        </p:nvSpPr>
        <p:spPr bwMode="auto">
          <a:xfrm>
            <a:off x="2916238"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6" name="Line 30"/>
          <p:cNvSpPr>
            <a:spLocks noChangeShapeType="1"/>
          </p:cNvSpPr>
          <p:nvPr/>
        </p:nvSpPr>
        <p:spPr bwMode="auto">
          <a:xfrm>
            <a:off x="2916238" y="4797425"/>
            <a:ext cx="1295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7" name="Line 31"/>
          <p:cNvSpPr>
            <a:spLocks noChangeShapeType="1"/>
          </p:cNvSpPr>
          <p:nvPr/>
        </p:nvSpPr>
        <p:spPr bwMode="auto">
          <a:xfrm>
            <a:off x="4211638" y="43656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8" name="Line 32"/>
          <p:cNvSpPr>
            <a:spLocks noChangeShapeType="1"/>
          </p:cNvSpPr>
          <p:nvPr/>
        </p:nvSpPr>
        <p:spPr bwMode="auto">
          <a:xfrm>
            <a:off x="4643438" y="47974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09" name="Line 33"/>
          <p:cNvSpPr>
            <a:spLocks noChangeShapeType="1"/>
          </p:cNvSpPr>
          <p:nvPr/>
        </p:nvSpPr>
        <p:spPr bwMode="auto">
          <a:xfrm>
            <a:off x="5076825" y="4365625"/>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0" name="Line 34"/>
          <p:cNvSpPr>
            <a:spLocks noChangeShapeType="1"/>
          </p:cNvSpPr>
          <p:nvPr/>
        </p:nvSpPr>
        <p:spPr bwMode="auto">
          <a:xfrm>
            <a:off x="5940425" y="4797425"/>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1" name="Line 35"/>
          <p:cNvSpPr>
            <a:spLocks noChangeShapeType="1"/>
          </p:cNvSpPr>
          <p:nvPr/>
        </p:nvSpPr>
        <p:spPr bwMode="auto">
          <a:xfrm>
            <a:off x="4643438" y="47974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2" name="Line 36"/>
          <p:cNvSpPr>
            <a:spLocks noChangeShapeType="1"/>
          </p:cNvSpPr>
          <p:nvPr/>
        </p:nvSpPr>
        <p:spPr bwMode="auto">
          <a:xfrm>
            <a:off x="5940425" y="4797425"/>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3" name="Line 37"/>
          <p:cNvSpPr>
            <a:spLocks noChangeShapeType="1"/>
          </p:cNvSpPr>
          <p:nvPr/>
        </p:nvSpPr>
        <p:spPr bwMode="auto">
          <a:xfrm>
            <a:off x="6804025" y="43656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4" name="Line 38"/>
          <p:cNvSpPr>
            <a:spLocks noChangeShapeType="1"/>
          </p:cNvSpPr>
          <p:nvPr/>
        </p:nvSpPr>
        <p:spPr bwMode="auto">
          <a:xfrm>
            <a:off x="7235825" y="47974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5" name="Line 39"/>
          <p:cNvSpPr>
            <a:spLocks noChangeShapeType="1"/>
          </p:cNvSpPr>
          <p:nvPr/>
        </p:nvSpPr>
        <p:spPr bwMode="auto">
          <a:xfrm>
            <a:off x="4211638"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6" name="Line 40"/>
          <p:cNvSpPr>
            <a:spLocks noChangeShapeType="1"/>
          </p:cNvSpPr>
          <p:nvPr/>
        </p:nvSpPr>
        <p:spPr bwMode="auto">
          <a:xfrm>
            <a:off x="4643438"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7" name="Line 41"/>
          <p:cNvSpPr>
            <a:spLocks noChangeShapeType="1"/>
          </p:cNvSpPr>
          <p:nvPr/>
        </p:nvSpPr>
        <p:spPr bwMode="auto">
          <a:xfrm>
            <a:off x="5076825"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8" name="Line 42"/>
          <p:cNvSpPr>
            <a:spLocks noChangeShapeType="1"/>
          </p:cNvSpPr>
          <p:nvPr/>
        </p:nvSpPr>
        <p:spPr bwMode="auto">
          <a:xfrm>
            <a:off x="5940425"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19" name="Line 43"/>
          <p:cNvSpPr>
            <a:spLocks noChangeShapeType="1"/>
          </p:cNvSpPr>
          <p:nvPr/>
        </p:nvSpPr>
        <p:spPr bwMode="auto">
          <a:xfrm>
            <a:off x="6804025"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20" name="Line 44"/>
          <p:cNvSpPr>
            <a:spLocks noChangeShapeType="1"/>
          </p:cNvSpPr>
          <p:nvPr/>
        </p:nvSpPr>
        <p:spPr bwMode="auto">
          <a:xfrm>
            <a:off x="7235825" y="4365625"/>
            <a:ext cx="0" cy="431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21" name="Text Box 45"/>
          <p:cNvSpPr txBox="1">
            <a:spLocks noChangeArrowheads="1"/>
          </p:cNvSpPr>
          <p:nvPr/>
        </p:nvSpPr>
        <p:spPr bwMode="auto">
          <a:xfrm>
            <a:off x="16922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22" name="Text Box 46"/>
          <p:cNvSpPr txBox="1">
            <a:spLocks noChangeArrowheads="1"/>
          </p:cNvSpPr>
          <p:nvPr/>
        </p:nvSpPr>
        <p:spPr bwMode="auto">
          <a:xfrm>
            <a:off x="21240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23" name="Text Box 47"/>
          <p:cNvSpPr txBox="1">
            <a:spLocks noChangeArrowheads="1"/>
          </p:cNvSpPr>
          <p:nvPr/>
        </p:nvSpPr>
        <p:spPr bwMode="auto">
          <a:xfrm>
            <a:off x="25558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24" name="Text Box 48"/>
          <p:cNvSpPr txBox="1">
            <a:spLocks noChangeArrowheads="1"/>
          </p:cNvSpPr>
          <p:nvPr/>
        </p:nvSpPr>
        <p:spPr bwMode="auto">
          <a:xfrm>
            <a:off x="29876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25" name="Text Box 49"/>
          <p:cNvSpPr txBox="1">
            <a:spLocks noChangeArrowheads="1"/>
          </p:cNvSpPr>
          <p:nvPr/>
        </p:nvSpPr>
        <p:spPr bwMode="auto">
          <a:xfrm>
            <a:off x="34194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26" name="Text Box 50"/>
          <p:cNvSpPr txBox="1">
            <a:spLocks noChangeArrowheads="1"/>
          </p:cNvSpPr>
          <p:nvPr/>
        </p:nvSpPr>
        <p:spPr bwMode="auto">
          <a:xfrm>
            <a:off x="385127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27" name="Text Box 51"/>
          <p:cNvSpPr txBox="1">
            <a:spLocks noChangeArrowheads="1"/>
          </p:cNvSpPr>
          <p:nvPr/>
        </p:nvSpPr>
        <p:spPr bwMode="auto">
          <a:xfrm>
            <a:off x="42846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28" name="Text Box 52"/>
          <p:cNvSpPr txBox="1">
            <a:spLocks noChangeArrowheads="1"/>
          </p:cNvSpPr>
          <p:nvPr/>
        </p:nvSpPr>
        <p:spPr bwMode="auto">
          <a:xfrm>
            <a:off x="47164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29" name="Text Box 53"/>
          <p:cNvSpPr txBox="1">
            <a:spLocks noChangeArrowheads="1"/>
          </p:cNvSpPr>
          <p:nvPr/>
        </p:nvSpPr>
        <p:spPr bwMode="auto">
          <a:xfrm>
            <a:off x="51482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30" name="Text Box 54"/>
          <p:cNvSpPr txBox="1">
            <a:spLocks noChangeArrowheads="1"/>
          </p:cNvSpPr>
          <p:nvPr/>
        </p:nvSpPr>
        <p:spPr bwMode="auto">
          <a:xfrm>
            <a:off x="55800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31" name="Text Box 55"/>
          <p:cNvSpPr txBox="1">
            <a:spLocks noChangeArrowheads="1"/>
          </p:cNvSpPr>
          <p:nvPr/>
        </p:nvSpPr>
        <p:spPr bwMode="auto">
          <a:xfrm>
            <a:off x="60118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32" name="Text Box 56"/>
          <p:cNvSpPr txBox="1">
            <a:spLocks noChangeArrowheads="1"/>
          </p:cNvSpPr>
          <p:nvPr/>
        </p:nvSpPr>
        <p:spPr bwMode="auto">
          <a:xfrm>
            <a:off x="6443663" y="3933825"/>
            <a:ext cx="2873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33" name="Text Box 57"/>
          <p:cNvSpPr txBox="1">
            <a:spLocks noChangeArrowheads="1"/>
          </p:cNvSpPr>
          <p:nvPr/>
        </p:nvSpPr>
        <p:spPr bwMode="auto">
          <a:xfrm>
            <a:off x="6804025"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1</a:t>
            </a:r>
          </a:p>
        </p:txBody>
      </p:sp>
      <p:sp>
        <p:nvSpPr>
          <p:cNvPr id="562234" name="Text Box 58"/>
          <p:cNvSpPr txBox="1">
            <a:spLocks noChangeArrowheads="1"/>
          </p:cNvSpPr>
          <p:nvPr/>
        </p:nvSpPr>
        <p:spPr bwMode="auto">
          <a:xfrm>
            <a:off x="7308850" y="3933825"/>
            <a:ext cx="2873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Arial" pitchFamily="34" charset="0"/>
              </a:rPr>
              <a:t>0</a:t>
            </a:r>
          </a:p>
        </p:txBody>
      </p:sp>
      <p:sp>
        <p:nvSpPr>
          <p:cNvPr id="562235" name="Line 59"/>
          <p:cNvSpPr>
            <a:spLocks noChangeShapeType="1"/>
          </p:cNvSpPr>
          <p:nvPr/>
        </p:nvSpPr>
        <p:spPr bwMode="auto">
          <a:xfrm>
            <a:off x="1403350" y="6308725"/>
            <a:ext cx="69135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36" name="Line 60"/>
          <p:cNvSpPr>
            <a:spLocks noChangeShapeType="1"/>
          </p:cNvSpPr>
          <p:nvPr/>
        </p:nvSpPr>
        <p:spPr bwMode="auto">
          <a:xfrm>
            <a:off x="1619250"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37" name="Line 61"/>
          <p:cNvSpPr>
            <a:spLocks noChangeShapeType="1"/>
          </p:cNvSpPr>
          <p:nvPr/>
        </p:nvSpPr>
        <p:spPr bwMode="auto">
          <a:xfrm>
            <a:off x="2051050"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38" name="Line 62"/>
          <p:cNvSpPr>
            <a:spLocks noChangeShapeType="1"/>
          </p:cNvSpPr>
          <p:nvPr/>
        </p:nvSpPr>
        <p:spPr bwMode="auto">
          <a:xfrm>
            <a:off x="24844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39" name="Line 63"/>
          <p:cNvSpPr>
            <a:spLocks noChangeShapeType="1"/>
          </p:cNvSpPr>
          <p:nvPr/>
        </p:nvSpPr>
        <p:spPr bwMode="auto">
          <a:xfrm>
            <a:off x="29162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0" name="Line 64"/>
          <p:cNvSpPr>
            <a:spLocks noChangeShapeType="1"/>
          </p:cNvSpPr>
          <p:nvPr/>
        </p:nvSpPr>
        <p:spPr bwMode="auto">
          <a:xfrm>
            <a:off x="33480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1" name="Line 65"/>
          <p:cNvSpPr>
            <a:spLocks noChangeShapeType="1"/>
          </p:cNvSpPr>
          <p:nvPr/>
        </p:nvSpPr>
        <p:spPr bwMode="auto">
          <a:xfrm>
            <a:off x="37798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2" name="Line 66"/>
          <p:cNvSpPr>
            <a:spLocks noChangeShapeType="1"/>
          </p:cNvSpPr>
          <p:nvPr/>
        </p:nvSpPr>
        <p:spPr bwMode="auto">
          <a:xfrm>
            <a:off x="42116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3" name="Line 67"/>
          <p:cNvSpPr>
            <a:spLocks noChangeShapeType="1"/>
          </p:cNvSpPr>
          <p:nvPr/>
        </p:nvSpPr>
        <p:spPr bwMode="auto">
          <a:xfrm>
            <a:off x="4643438"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4" name="Line 68"/>
          <p:cNvSpPr>
            <a:spLocks noChangeShapeType="1"/>
          </p:cNvSpPr>
          <p:nvPr/>
        </p:nvSpPr>
        <p:spPr bwMode="auto">
          <a:xfrm>
            <a:off x="50768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5" name="Line 69"/>
          <p:cNvSpPr>
            <a:spLocks noChangeShapeType="1"/>
          </p:cNvSpPr>
          <p:nvPr/>
        </p:nvSpPr>
        <p:spPr bwMode="auto">
          <a:xfrm>
            <a:off x="55086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6" name="Line 70"/>
          <p:cNvSpPr>
            <a:spLocks noChangeShapeType="1"/>
          </p:cNvSpPr>
          <p:nvPr/>
        </p:nvSpPr>
        <p:spPr bwMode="auto">
          <a:xfrm>
            <a:off x="59404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7" name="Line 71"/>
          <p:cNvSpPr>
            <a:spLocks noChangeShapeType="1"/>
          </p:cNvSpPr>
          <p:nvPr/>
        </p:nvSpPr>
        <p:spPr bwMode="auto">
          <a:xfrm>
            <a:off x="63722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8" name="Line 72"/>
          <p:cNvSpPr>
            <a:spLocks noChangeShapeType="1"/>
          </p:cNvSpPr>
          <p:nvPr/>
        </p:nvSpPr>
        <p:spPr bwMode="auto">
          <a:xfrm>
            <a:off x="68040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49" name="Line 73"/>
          <p:cNvSpPr>
            <a:spLocks noChangeShapeType="1"/>
          </p:cNvSpPr>
          <p:nvPr/>
        </p:nvSpPr>
        <p:spPr bwMode="auto">
          <a:xfrm>
            <a:off x="72358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0" name="Line 74"/>
          <p:cNvSpPr>
            <a:spLocks noChangeShapeType="1"/>
          </p:cNvSpPr>
          <p:nvPr/>
        </p:nvSpPr>
        <p:spPr bwMode="auto">
          <a:xfrm>
            <a:off x="7667625" y="5084763"/>
            <a:ext cx="0" cy="122396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1" name="Line 75"/>
          <p:cNvSpPr>
            <a:spLocks noChangeShapeType="1"/>
          </p:cNvSpPr>
          <p:nvPr/>
        </p:nvSpPr>
        <p:spPr bwMode="auto">
          <a:xfrm>
            <a:off x="1619250" y="63087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3" name="Line 77"/>
          <p:cNvSpPr>
            <a:spLocks noChangeShapeType="1"/>
          </p:cNvSpPr>
          <p:nvPr/>
        </p:nvSpPr>
        <p:spPr bwMode="auto">
          <a:xfrm>
            <a:off x="2051050" y="6021388"/>
            <a:ext cx="0" cy="28733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4" name="Line 78"/>
          <p:cNvSpPr>
            <a:spLocks noChangeShapeType="1"/>
          </p:cNvSpPr>
          <p:nvPr/>
        </p:nvSpPr>
        <p:spPr bwMode="auto">
          <a:xfrm>
            <a:off x="3348038" y="5734050"/>
            <a:ext cx="0" cy="5746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5" name="Line 79"/>
          <p:cNvSpPr>
            <a:spLocks noChangeShapeType="1"/>
          </p:cNvSpPr>
          <p:nvPr/>
        </p:nvSpPr>
        <p:spPr bwMode="auto">
          <a:xfrm>
            <a:off x="3348038" y="6308725"/>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6" name="Line 80"/>
          <p:cNvSpPr>
            <a:spLocks noChangeShapeType="1"/>
          </p:cNvSpPr>
          <p:nvPr/>
        </p:nvSpPr>
        <p:spPr bwMode="auto">
          <a:xfrm>
            <a:off x="4211638" y="54451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57" name="Line 81"/>
          <p:cNvSpPr>
            <a:spLocks noChangeShapeType="1"/>
          </p:cNvSpPr>
          <p:nvPr/>
        </p:nvSpPr>
        <p:spPr bwMode="auto">
          <a:xfrm>
            <a:off x="5076825" y="63087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0" name="Line 84"/>
          <p:cNvSpPr>
            <a:spLocks noChangeShapeType="1"/>
          </p:cNvSpPr>
          <p:nvPr/>
        </p:nvSpPr>
        <p:spPr bwMode="auto">
          <a:xfrm>
            <a:off x="4643438" y="5734050"/>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2" name="Line 86"/>
          <p:cNvSpPr>
            <a:spLocks noChangeShapeType="1"/>
          </p:cNvSpPr>
          <p:nvPr/>
        </p:nvSpPr>
        <p:spPr bwMode="auto">
          <a:xfrm>
            <a:off x="6804025" y="54451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3" name="Line 87"/>
          <p:cNvSpPr>
            <a:spLocks noChangeShapeType="1"/>
          </p:cNvSpPr>
          <p:nvPr/>
        </p:nvSpPr>
        <p:spPr bwMode="auto">
          <a:xfrm>
            <a:off x="7235825" y="6308725"/>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4" name="Line 88"/>
          <p:cNvSpPr>
            <a:spLocks noChangeShapeType="1"/>
          </p:cNvSpPr>
          <p:nvPr/>
        </p:nvSpPr>
        <p:spPr bwMode="auto">
          <a:xfrm>
            <a:off x="4211638" y="5445125"/>
            <a:ext cx="0" cy="863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5" name="Line 89"/>
          <p:cNvSpPr>
            <a:spLocks noChangeShapeType="1"/>
          </p:cNvSpPr>
          <p:nvPr/>
        </p:nvSpPr>
        <p:spPr bwMode="auto">
          <a:xfrm>
            <a:off x="4643438" y="5445125"/>
            <a:ext cx="0" cy="2889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6" name="Line 90"/>
          <p:cNvSpPr>
            <a:spLocks noChangeShapeType="1"/>
          </p:cNvSpPr>
          <p:nvPr/>
        </p:nvSpPr>
        <p:spPr bwMode="auto">
          <a:xfrm>
            <a:off x="5076825" y="5734050"/>
            <a:ext cx="0" cy="5746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7" name="Line 91"/>
          <p:cNvSpPr>
            <a:spLocks noChangeShapeType="1"/>
          </p:cNvSpPr>
          <p:nvPr/>
        </p:nvSpPr>
        <p:spPr bwMode="auto">
          <a:xfrm>
            <a:off x="5508625" y="6021388"/>
            <a:ext cx="0" cy="28733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69" name="Line 93"/>
          <p:cNvSpPr>
            <a:spLocks noChangeShapeType="1"/>
          </p:cNvSpPr>
          <p:nvPr/>
        </p:nvSpPr>
        <p:spPr bwMode="auto">
          <a:xfrm>
            <a:off x="7235825" y="5445125"/>
            <a:ext cx="0" cy="863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85" name="Line 109"/>
          <p:cNvSpPr>
            <a:spLocks noChangeShapeType="1"/>
          </p:cNvSpPr>
          <p:nvPr/>
        </p:nvSpPr>
        <p:spPr bwMode="auto">
          <a:xfrm>
            <a:off x="2051050" y="6021388"/>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86" name="Line 110"/>
          <p:cNvSpPr>
            <a:spLocks noChangeShapeType="1"/>
          </p:cNvSpPr>
          <p:nvPr/>
        </p:nvSpPr>
        <p:spPr bwMode="auto">
          <a:xfrm>
            <a:off x="2484438" y="5734050"/>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87" name="Line 111"/>
          <p:cNvSpPr>
            <a:spLocks noChangeShapeType="1"/>
          </p:cNvSpPr>
          <p:nvPr/>
        </p:nvSpPr>
        <p:spPr bwMode="auto">
          <a:xfrm>
            <a:off x="2484438" y="5734050"/>
            <a:ext cx="0" cy="28733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88" name="Line 112"/>
          <p:cNvSpPr>
            <a:spLocks noChangeShapeType="1"/>
          </p:cNvSpPr>
          <p:nvPr/>
        </p:nvSpPr>
        <p:spPr bwMode="auto">
          <a:xfrm>
            <a:off x="5508625" y="6021388"/>
            <a:ext cx="863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89" name="Line 113"/>
          <p:cNvSpPr>
            <a:spLocks noChangeShapeType="1"/>
          </p:cNvSpPr>
          <p:nvPr/>
        </p:nvSpPr>
        <p:spPr bwMode="auto">
          <a:xfrm>
            <a:off x="6372225" y="5734050"/>
            <a:ext cx="0" cy="28733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90" name="Line 114"/>
          <p:cNvSpPr>
            <a:spLocks noChangeShapeType="1"/>
          </p:cNvSpPr>
          <p:nvPr/>
        </p:nvSpPr>
        <p:spPr bwMode="auto">
          <a:xfrm>
            <a:off x="6372225" y="5734050"/>
            <a:ext cx="4318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91" name="Line 115"/>
          <p:cNvSpPr>
            <a:spLocks noChangeShapeType="1"/>
          </p:cNvSpPr>
          <p:nvPr/>
        </p:nvSpPr>
        <p:spPr bwMode="auto">
          <a:xfrm>
            <a:off x="6804025" y="5445125"/>
            <a:ext cx="0" cy="2889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62292" name="Text Box 116"/>
          <p:cNvSpPr txBox="1">
            <a:spLocks noChangeArrowheads="1"/>
          </p:cNvSpPr>
          <p:nvPr/>
        </p:nvSpPr>
        <p:spPr bwMode="auto">
          <a:xfrm>
            <a:off x="42116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11</a:t>
            </a:r>
          </a:p>
        </p:txBody>
      </p:sp>
      <p:sp>
        <p:nvSpPr>
          <p:cNvPr id="562293" name="Text Box 117"/>
          <p:cNvSpPr txBox="1">
            <a:spLocks noChangeArrowheads="1"/>
          </p:cNvSpPr>
          <p:nvPr/>
        </p:nvSpPr>
        <p:spPr bwMode="auto">
          <a:xfrm>
            <a:off x="46434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10</a:t>
            </a:r>
          </a:p>
        </p:txBody>
      </p:sp>
      <p:sp>
        <p:nvSpPr>
          <p:cNvPr id="562294" name="Text Box 118"/>
          <p:cNvSpPr txBox="1">
            <a:spLocks noChangeArrowheads="1"/>
          </p:cNvSpPr>
          <p:nvPr/>
        </p:nvSpPr>
        <p:spPr bwMode="auto">
          <a:xfrm>
            <a:off x="50768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00</a:t>
            </a:r>
          </a:p>
        </p:txBody>
      </p:sp>
      <p:sp>
        <p:nvSpPr>
          <p:cNvPr id="562295" name="Text Box 119"/>
          <p:cNvSpPr txBox="1">
            <a:spLocks noChangeArrowheads="1"/>
          </p:cNvSpPr>
          <p:nvPr/>
        </p:nvSpPr>
        <p:spPr bwMode="auto">
          <a:xfrm>
            <a:off x="55086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01</a:t>
            </a:r>
          </a:p>
        </p:txBody>
      </p:sp>
      <p:sp>
        <p:nvSpPr>
          <p:cNvPr id="562296" name="Text Box 120"/>
          <p:cNvSpPr txBox="1">
            <a:spLocks noChangeArrowheads="1"/>
          </p:cNvSpPr>
          <p:nvPr/>
        </p:nvSpPr>
        <p:spPr bwMode="auto">
          <a:xfrm>
            <a:off x="59404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01</a:t>
            </a:r>
          </a:p>
        </p:txBody>
      </p:sp>
      <p:sp>
        <p:nvSpPr>
          <p:cNvPr id="562297" name="Text Box 121"/>
          <p:cNvSpPr txBox="1">
            <a:spLocks noChangeArrowheads="1"/>
          </p:cNvSpPr>
          <p:nvPr/>
        </p:nvSpPr>
        <p:spPr bwMode="auto">
          <a:xfrm>
            <a:off x="63722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10</a:t>
            </a:r>
          </a:p>
        </p:txBody>
      </p:sp>
      <p:sp>
        <p:nvSpPr>
          <p:cNvPr id="562298" name="Text Box 122"/>
          <p:cNvSpPr txBox="1">
            <a:spLocks noChangeArrowheads="1"/>
          </p:cNvSpPr>
          <p:nvPr/>
        </p:nvSpPr>
        <p:spPr bwMode="auto">
          <a:xfrm>
            <a:off x="68040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11</a:t>
            </a:r>
          </a:p>
        </p:txBody>
      </p:sp>
      <p:sp>
        <p:nvSpPr>
          <p:cNvPr id="562299" name="Text Box 123"/>
          <p:cNvSpPr txBox="1">
            <a:spLocks noChangeArrowheads="1"/>
          </p:cNvSpPr>
          <p:nvPr/>
        </p:nvSpPr>
        <p:spPr bwMode="auto">
          <a:xfrm>
            <a:off x="7235825"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00</a:t>
            </a:r>
          </a:p>
        </p:txBody>
      </p:sp>
      <p:sp>
        <p:nvSpPr>
          <p:cNvPr id="562300" name="Text Box 124"/>
          <p:cNvSpPr txBox="1">
            <a:spLocks noChangeArrowheads="1"/>
          </p:cNvSpPr>
          <p:nvPr/>
        </p:nvSpPr>
        <p:spPr bwMode="auto">
          <a:xfrm>
            <a:off x="37798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00</a:t>
            </a:r>
          </a:p>
        </p:txBody>
      </p:sp>
      <p:sp>
        <p:nvSpPr>
          <p:cNvPr id="562301" name="Text Box 125"/>
          <p:cNvSpPr txBox="1">
            <a:spLocks noChangeArrowheads="1"/>
          </p:cNvSpPr>
          <p:nvPr/>
        </p:nvSpPr>
        <p:spPr bwMode="auto">
          <a:xfrm>
            <a:off x="33480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00</a:t>
            </a:r>
          </a:p>
        </p:txBody>
      </p:sp>
      <p:sp>
        <p:nvSpPr>
          <p:cNvPr id="562302" name="Text Box 126"/>
          <p:cNvSpPr txBox="1">
            <a:spLocks noChangeArrowheads="1"/>
          </p:cNvSpPr>
          <p:nvPr/>
        </p:nvSpPr>
        <p:spPr bwMode="auto">
          <a:xfrm>
            <a:off x="29162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10</a:t>
            </a:r>
          </a:p>
        </p:txBody>
      </p:sp>
      <p:sp>
        <p:nvSpPr>
          <p:cNvPr id="562303" name="Text Box 127"/>
          <p:cNvSpPr txBox="1">
            <a:spLocks noChangeArrowheads="1"/>
          </p:cNvSpPr>
          <p:nvPr/>
        </p:nvSpPr>
        <p:spPr bwMode="auto">
          <a:xfrm>
            <a:off x="2484438"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10</a:t>
            </a:r>
          </a:p>
        </p:txBody>
      </p:sp>
      <p:sp>
        <p:nvSpPr>
          <p:cNvPr id="562304" name="Text Box 128"/>
          <p:cNvSpPr txBox="1">
            <a:spLocks noChangeArrowheads="1"/>
          </p:cNvSpPr>
          <p:nvPr/>
        </p:nvSpPr>
        <p:spPr bwMode="auto">
          <a:xfrm>
            <a:off x="2051050"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01</a:t>
            </a:r>
          </a:p>
        </p:txBody>
      </p:sp>
      <p:sp>
        <p:nvSpPr>
          <p:cNvPr id="562305" name="Text Box 129"/>
          <p:cNvSpPr txBox="1">
            <a:spLocks noChangeArrowheads="1"/>
          </p:cNvSpPr>
          <p:nvPr/>
        </p:nvSpPr>
        <p:spPr bwMode="auto">
          <a:xfrm>
            <a:off x="1619250" y="5013325"/>
            <a:ext cx="43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46800" rIns="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Arial" pitchFamily="34" charset="0"/>
              </a:rPr>
              <a:t>00</a:t>
            </a:r>
          </a:p>
        </p:txBody>
      </p:sp>
      <p:sp>
        <p:nvSpPr>
          <p:cNvPr id="562306" name="Text Box 13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p:cNvSpPr>
            <a:spLocks noGrp="1" noChangeArrowheads="1"/>
          </p:cNvSpPr>
          <p:nvPr>
            <p:ph type="body" idx="1"/>
          </p:nvPr>
        </p:nvSpPr>
        <p:spPr/>
        <p:txBody>
          <a:bodyPr/>
          <a:lstStyle/>
          <a:p>
            <a:pPr>
              <a:lnSpc>
                <a:spcPct val="105000"/>
              </a:lnSpc>
            </a:pPr>
            <a:r>
              <a:rPr lang="zh-CN" altLang="en-US" dirty="0">
                <a:solidFill>
                  <a:srgbClr val="FC0404"/>
                </a:solidFill>
                <a:latin typeface="华文新魏" pitchFamily="2" charset="-122"/>
              </a:rPr>
              <a:t>定义</a:t>
            </a:r>
          </a:p>
          <a:p>
            <a:pPr lvl="1">
              <a:lnSpc>
                <a:spcPct val="105000"/>
              </a:lnSpc>
            </a:pPr>
            <a:r>
              <a:rPr lang="zh-CN" altLang="en-US" dirty="0">
                <a:latin typeface="华文新魏" pitchFamily="2" charset="-122"/>
              </a:rPr>
              <a:t>信道的最大信息传输速率（受信道的带宽限制）。</a:t>
            </a:r>
          </a:p>
          <a:p>
            <a:pPr>
              <a:lnSpc>
                <a:spcPct val="105000"/>
              </a:lnSpc>
            </a:pPr>
            <a:r>
              <a:rPr lang="zh-CN" altLang="en-US" dirty="0">
                <a:solidFill>
                  <a:srgbClr val="FC0404"/>
                </a:solidFill>
                <a:latin typeface="华文新魏" pitchFamily="2" charset="-122"/>
              </a:rPr>
              <a:t>方法</a:t>
            </a:r>
          </a:p>
          <a:p>
            <a:pPr lvl="1">
              <a:lnSpc>
                <a:spcPct val="105000"/>
              </a:lnSpc>
            </a:pPr>
            <a:r>
              <a:rPr lang="zh-CN" altLang="en-US" dirty="0">
                <a:solidFill>
                  <a:schemeClr val="tx2"/>
                </a:solidFill>
                <a:latin typeface="华文新魏" pitchFamily="2" charset="-122"/>
              </a:rPr>
              <a:t>有限带宽无噪声信道</a:t>
            </a:r>
          </a:p>
          <a:p>
            <a:pPr lvl="1">
              <a:lnSpc>
                <a:spcPct val="105000"/>
              </a:lnSpc>
              <a:buFont typeface="Wingdings" pitchFamily="2" charset="2"/>
              <a:buNone/>
            </a:pPr>
            <a:r>
              <a:rPr lang="zh-CN" altLang="en-US" dirty="0">
                <a:latin typeface="华文新魏" pitchFamily="2" charset="-122"/>
              </a:rPr>
              <a:t>    </a:t>
            </a:r>
            <a:r>
              <a:rPr lang="zh-CN" altLang="en-US" dirty="0">
                <a:solidFill>
                  <a:srgbClr val="0000FF"/>
                </a:solidFill>
                <a:latin typeface="华文新魏" pitchFamily="2" charset="-122"/>
              </a:rPr>
              <a:t>奈奎斯特（ </a:t>
            </a:r>
            <a:r>
              <a:rPr kumimoji="0" lang="en-US" altLang="zh-CN" dirty="0" err="1">
                <a:solidFill>
                  <a:srgbClr val="0000FF"/>
                </a:solidFill>
                <a:latin typeface="华文新魏" pitchFamily="2" charset="-122"/>
              </a:rPr>
              <a:t>Nyquist</a:t>
            </a:r>
            <a:r>
              <a:rPr lang="zh-CN" altLang="en-US" dirty="0">
                <a:solidFill>
                  <a:srgbClr val="0000FF"/>
                </a:solidFill>
                <a:latin typeface="华文新魏" pitchFamily="2" charset="-122"/>
              </a:rPr>
              <a:t>）公式</a:t>
            </a:r>
          </a:p>
          <a:p>
            <a:pPr lvl="1">
              <a:lnSpc>
                <a:spcPct val="105000"/>
              </a:lnSpc>
            </a:pPr>
            <a:r>
              <a:rPr lang="zh-CN" altLang="en-US" dirty="0">
                <a:solidFill>
                  <a:schemeClr val="tx2"/>
                </a:solidFill>
                <a:latin typeface="华文新魏" pitchFamily="2" charset="-122"/>
              </a:rPr>
              <a:t>有限带宽随机噪声（服从高斯分布）信道</a:t>
            </a:r>
          </a:p>
          <a:p>
            <a:pPr lvl="1">
              <a:lnSpc>
                <a:spcPct val="105000"/>
              </a:lnSpc>
              <a:buFont typeface="Wingdings" pitchFamily="2" charset="2"/>
              <a:buNone/>
            </a:pPr>
            <a:r>
              <a:rPr lang="zh-CN" altLang="en-US" dirty="0">
                <a:latin typeface="华文新魏" pitchFamily="2" charset="-122"/>
              </a:rPr>
              <a:t>    </a:t>
            </a:r>
            <a:r>
              <a:rPr lang="zh-CN" altLang="en-US" dirty="0">
                <a:solidFill>
                  <a:srgbClr val="0000FF"/>
                </a:solidFill>
                <a:latin typeface="华文新魏" pitchFamily="2" charset="-122"/>
              </a:rPr>
              <a:t>香农（</a:t>
            </a:r>
            <a:r>
              <a:rPr lang="en-US" altLang="zh-CN" dirty="0">
                <a:solidFill>
                  <a:srgbClr val="0000FF"/>
                </a:solidFill>
                <a:latin typeface="华文新魏" pitchFamily="2" charset="-122"/>
              </a:rPr>
              <a:t>Shannon</a:t>
            </a:r>
            <a:r>
              <a:rPr lang="zh-CN" altLang="en-US" dirty="0">
                <a:solidFill>
                  <a:srgbClr val="0000FF"/>
                </a:solidFill>
                <a:latin typeface="华文新魏" pitchFamily="2" charset="-122"/>
              </a:rPr>
              <a:t>）公式</a:t>
            </a:r>
            <a:endParaRPr lang="zh-CN" altLang="en-US" dirty="0">
              <a:solidFill>
                <a:srgbClr val="0000FF"/>
              </a:solidFill>
            </a:endParaRPr>
          </a:p>
        </p:txBody>
      </p:sp>
      <p:sp>
        <p:nvSpPr>
          <p:cNvPr id="563203" name="Rectangle 3"/>
          <p:cNvSpPr>
            <a:spLocks noGrp="1" noChangeArrowheads="1"/>
          </p:cNvSpPr>
          <p:nvPr>
            <p:ph type="title"/>
          </p:nvPr>
        </p:nvSpPr>
        <p:spPr/>
        <p:txBody>
          <a:bodyPr/>
          <a:lstStyle/>
          <a:p>
            <a:r>
              <a:rPr lang="zh-CN" altLang="en-US"/>
              <a:t>信道容量</a:t>
            </a:r>
          </a:p>
        </p:txBody>
      </p:sp>
      <p:sp>
        <p:nvSpPr>
          <p:cNvPr id="56320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6320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p:cNvSpPr>
            <a:spLocks noGrp="1" noChangeArrowheads="1"/>
          </p:cNvSpPr>
          <p:nvPr>
            <p:ph type="body" idx="1"/>
          </p:nvPr>
        </p:nvSpPr>
        <p:spPr>
          <a:xfrm>
            <a:off x="809625" y="1773238"/>
            <a:ext cx="7958138" cy="2951162"/>
          </a:xfrm>
        </p:spPr>
        <p:txBody>
          <a:bodyPr/>
          <a:lstStyle/>
          <a:p>
            <a:pPr>
              <a:lnSpc>
                <a:spcPct val="110000"/>
              </a:lnSpc>
            </a:pPr>
            <a:r>
              <a:rPr lang="zh-CN" altLang="en-US" sz="2200">
                <a:solidFill>
                  <a:srgbClr val="FC0404"/>
                </a:solidFill>
                <a:latin typeface="华文新魏" pitchFamily="2" charset="-122"/>
              </a:rPr>
              <a:t>理想低通信道的最高码元传输速率</a:t>
            </a:r>
          </a:p>
          <a:p>
            <a:pPr algn="ctr">
              <a:lnSpc>
                <a:spcPct val="110000"/>
              </a:lnSpc>
              <a:buFont typeface="Wingdings" pitchFamily="2" charset="2"/>
              <a:buNone/>
            </a:pPr>
            <a:r>
              <a:rPr lang="en-US" altLang="zh-CN" sz="2200">
                <a:latin typeface="华文新魏" pitchFamily="2" charset="-122"/>
              </a:rPr>
              <a:t>B = 2 H</a:t>
            </a:r>
          </a:p>
          <a:p>
            <a:pPr>
              <a:lnSpc>
                <a:spcPct val="110000"/>
              </a:lnSpc>
            </a:pPr>
            <a:r>
              <a:rPr lang="zh-CN" altLang="en-US" sz="2200">
                <a:solidFill>
                  <a:srgbClr val="FC0404"/>
                </a:solidFill>
                <a:latin typeface="华文新魏" pitchFamily="2" charset="-122"/>
              </a:rPr>
              <a:t>理想低通信道的最高数据传输速率</a:t>
            </a:r>
          </a:p>
          <a:p>
            <a:pPr algn="ctr">
              <a:lnSpc>
                <a:spcPct val="110000"/>
              </a:lnSpc>
              <a:buFont typeface="Wingdings" pitchFamily="2" charset="2"/>
              <a:buNone/>
            </a:pPr>
            <a:r>
              <a:rPr lang="en-US" altLang="zh-CN" sz="2200">
                <a:latin typeface="华文新魏" pitchFamily="2" charset="-122"/>
              </a:rPr>
              <a:t>C = 2 H log </a:t>
            </a:r>
            <a:r>
              <a:rPr lang="en-US" altLang="zh-CN" sz="2200" baseline="-25000">
                <a:latin typeface="华文新魏" pitchFamily="2" charset="-122"/>
              </a:rPr>
              <a:t>2 </a:t>
            </a:r>
            <a:r>
              <a:rPr lang="en-US" altLang="zh-CN" sz="2200">
                <a:latin typeface="华文新魏" pitchFamily="2" charset="-122"/>
              </a:rPr>
              <a:t>N</a:t>
            </a:r>
          </a:p>
          <a:p>
            <a:pPr>
              <a:lnSpc>
                <a:spcPct val="110000"/>
              </a:lnSpc>
              <a:buFont typeface="Wingdings" pitchFamily="2" charset="2"/>
              <a:buNone/>
            </a:pPr>
            <a:r>
              <a:rPr lang="zh-CN" altLang="en-US" sz="2200">
                <a:latin typeface="华文新魏" pitchFamily="2" charset="-122"/>
              </a:rPr>
              <a:t>      其中：</a:t>
            </a:r>
            <a:r>
              <a:rPr lang="en-US" altLang="zh-CN" sz="2200">
                <a:solidFill>
                  <a:schemeClr val="tx2"/>
                </a:solidFill>
                <a:latin typeface="华文新魏" pitchFamily="2" charset="-122"/>
              </a:rPr>
              <a:t>B</a:t>
            </a:r>
            <a:r>
              <a:rPr lang="zh-CN" altLang="en-US" sz="2200">
                <a:latin typeface="华文新魏" pitchFamily="2" charset="-122"/>
              </a:rPr>
              <a:t>为最高码元传输速率，</a:t>
            </a:r>
            <a:r>
              <a:rPr lang="en-US" altLang="zh-CN" sz="2200">
                <a:solidFill>
                  <a:schemeClr val="tx2"/>
                </a:solidFill>
                <a:latin typeface="华文新魏" pitchFamily="2" charset="-122"/>
              </a:rPr>
              <a:t>C</a:t>
            </a:r>
            <a:r>
              <a:rPr lang="zh-CN" altLang="en-US" sz="2200">
                <a:latin typeface="华文新魏" pitchFamily="2" charset="-122"/>
              </a:rPr>
              <a:t>为最高数据传输速率，</a:t>
            </a:r>
            <a:r>
              <a:rPr lang="en-US" altLang="zh-CN" sz="2200">
                <a:solidFill>
                  <a:schemeClr val="tx2"/>
                </a:solidFill>
                <a:latin typeface="华文新魏" pitchFamily="2" charset="-122"/>
              </a:rPr>
              <a:t>H</a:t>
            </a:r>
            <a:r>
              <a:rPr lang="zh-CN" altLang="en-US" sz="2200">
                <a:latin typeface="华文新魏" pitchFamily="2" charset="-122"/>
              </a:rPr>
              <a:t>为低通信道的带宽，</a:t>
            </a:r>
            <a:r>
              <a:rPr lang="en-US" altLang="zh-CN" sz="2200">
                <a:solidFill>
                  <a:schemeClr val="tx2"/>
                </a:solidFill>
                <a:latin typeface="华文新魏" pitchFamily="2" charset="-122"/>
              </a:rPr>
              <a:t>N</a:t>
            </a:r>
            <a:r>
              <a:rPr lang="zh-CN" altLang="en-US" sz="2200">
                <a:latin typeface="华文新魏" pitchFamily="2" charset="-122"/>
              </a:rPr>
              <a:t>为在某给定时刻码元可能取得离散值的个数。</a:t>
            </a:r>
            <a:endParaRPr lang="zh-CN" altLang="en-US" sz="2200"/>
          </a:p>
        </p:txBody>
      </p:sp>
      <p:sp>
        <p:nvSpPr>
          <p:cNvPr id="564227" name="Rectangle 3"/>
          <p:cNvSpPr>
            <a:spLocks noGrp="1" noChangeArrowheads="1"/>
          </p:cNvSpPr>
          <p:nvPr>
            <p:ph type="title"/>
          </p:nvPr>
        </p:nvSpPr>
        <p:spPr/>
        <p:txBody>
          <a:bodyPr/>
          <a:lstStyle/>
          <a:p>
            <a:r>
              <a:rPr lang="en-US" altLang="en-US">
                <a:latin typeface="华文新魏" pitchFamily="2" charset="-122"/>
              </a:rPr>
              <a:t>Nyquist公式</a:t>
            </a:r>
            <a:endParaRPr lang="zh-CN" altLang="en-US">
              <a:latin typeface="华文新魏" pitchFamily="2" charset="-122"/>
            </a:endParaRPr>
          </a:p>
        </p:txBody>
      </p:sp>
      <p:sp>
        <p:nvSpPr>
          <p:cNvPr id="56422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64229" name="Rectangle 5"/>
          <p:cNvSpPr>
            <a:spLocks noChangeArrowheads="1"/>
          </p:cNvSpPr>
          <p:nvPr/>
        </p:nvSpPr>
        <p:spPr bwMode="auto">
          <a:xfrm>
            <a:off x="3635375" y="4941888"/>
            <a:ext cx="3529013" cy="1223962"/>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64230" name="Line 6"/>
          <p:cNvSpPr>
            <a:spLocks noChangeShapeType="1"/>
          </p:cNvSpPr>
          <p:nvPr/>
        </p:nvSpPr>
        <p:spPr bwMode="auto">
          <a:xfrm>
            <a:off x="1114425" y="5589588"/>
            <a:ext cx="6337300" cy="0"/>
          </a:xfrm>
          <a:prstGeom prst="line">
            <a:avLst/>
          </a:prstGeom>
          <a:noFill/>
          <a:ln w="28575">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64231" name="Text Box 7"/>
          <p:cNvSpPr txBox="1">
            <a:spLocks noChangeArrowheads="1"/>
          </p:cNvSpPr>
          <p:nvPr/>
        </p:nvSpPr>
        <p:spPr bwMode="auto">
          <a:xfrm>
            <a:off x="4572000" y="5026025"/>
            <a:ext cx="1210588" cy="400110"/>
          </a:xfrm>
          <a:prstGeom prst="rect">
            <a:avLst/>
          </a:prstGeom>
          <a:noFill/>
          <a:ln w="76200" cmpd="tri">
            <a:solidFill>
              <a:srgbClr val="FC0404"/>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a:solidFill>
                  <a:srgbClr val="080808"/>
                </a:solidFill>
                <a:latin typeface="+mn-lt"/>
                <a:ea typeface="+mn-ea"/>
              </a:rPr>
              <a:t>不能通过</a:t>
            </a:r>
          </a:p>
        </p:txBody>
      </p:sp>
      <p:sp>
        <p:nvSpPr>
          <p:cNvPr id="564232" name="Text Box 8"/>
          <p:cNvSpPr txBox="1">
            <a:spLocks noChangeArrowheads="1"/>
          </p:cNvSpPr>
          <p:nvPr/>
        </p:nvSpPr>
        <p:spPr bwMode="auto">
          <a:xfrm>
            <a:off x="1744663" y="5132388"/>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a:latin typeface="+mn-lt"/>
                <a:ea typeface="+mn-ea"/>
              </a:rPr>
              <a:t>能通过</a:t>
            </a:r>
          </a:p>
        </p:txBody>
      </p:sp>
      <p:sp>
        <p:nvSpPr>
          <p:cNvPr id="564233" name="Text Box 9"/>
          <p:cNvSpPr txBox="1">
            <a:spLocks noChangeArrowheads="1"/>
          </p:cNvSpPr>
          <p:nvPr/>
        </p:nvSpPr>
        <p:spPr bwMode="auto">
          <a:xfrm>
            <a:off x="735013" y="5365750"/>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a:latin typeface="+mn-lt"/>
                <a:ea typeface="+mn-ea"/>
              </a:rPr>
              <a:t>0</a:t>
            </a:r>
          </a:p>
        </p:txBody>
      </p:sp>
      <p:sp>
        <p:nvSpPr>
          <p:cNvPr id="564234" name="Text Box 10"/>
          <p:cNvSpPr txBox="1">
            <a:spLocks noChangeArrowheads="1"/>
          </p:cNvSpPr>
          <p:nvPr/>
        </p:nvSpPr>
        <p:spPr bwMode="auto">
          <a:xfrm>
            <a:off x="7451725" y="5365750"/>
            <a:ext cx="1174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a:latin typeface="+mn-lt"/>
                <a:ea typeface="+mn-ea"/>
              </a:rPr>
              <a:t>频率</a:t>
            </a:r>
            <a:r>
              <a:rPr kumimoji="0" lang="en-US" altLang="zh-CN" sz="2000" b="1">
                <a:latin typeface="+mn-lt"/>
                <a:ea typeface="+mn-ea"/>
              </a:rPr>
              <a:t>(Hz)</a:t>
            </a:r>
          </a:p>
        </p:txBody>
      </p:sp>
      <p:sp>
        <p:nvSpPr>
          <p:cNvPr id="564235" name="Line 11"/>
          <p:cNvSpPr>
            <a:spLocks noChangeShapeType="1"/>
          </p:cNvSpPr>
          <p:nvPr/>
        </p:nvSpPr>
        <p:spPr bwMode="auto">
          <a:xfrm>
            <a:off x="3635375" y="5153025"/>
            <a:ext cx="0" cy="935038"/>
          </a:xfrm>
          <a:prstGeom prst="line">
            <a:avLst/>
          </a:prstGeom>
          <a:noFill/>
          <a:ln w="19050">
            <a:solidFill>
              <a:srgbClr val="FC0404"/>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64236" name="Line 12"/>
          <p:cNvSpPr>
            <a:spLocks noChangeShapeType="1"/>
          </p:cNvSpPr>
          <p:nvPr/>
        </p:nvSpPr>
        <p:spPr bwMode="auto">
          <a:xfrm>
            <a:off x="1114425" y="5872163"/>
            <a:ext cx="2520950" cy="0"/>
          </a:xfrm>
          <a:prstGeom prst="line">
            <a:avLst/>
          </a:prstGeom>
          <a:noFill/>
          <a:ln w="19050">
            <a:solidFill>
              <a:srgbClr val="FC0404"/>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64237" name="Text Box 13"/>
          <p:cNvSpPr txBox="1">
            <a:spLocks noChangeArrowheads="1"/>
          </p:cNvSpPr>
          <p:nvPr/>
        </p:nvSpPr>
        <p:spPr bwMode="auto">
          <a:xfrm>
            <a:off x="1690688" y="5700713"/>
            <a:ext cx="987425"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a:latin typeface="+mn-lt"/>
                <a:ea typeface="+mn-ea"/>
              </a:rPr>
              <a:t>H</a:t>
            </a:r>
            <a:r>
              <a:rPr kumimoji="0" lang="en-US" altLang="zh-CN" sz="2000" b="1" i="1">
                <a:latin typeface="+mn-lt"/>
                <a:ea typeface="+mn-ea"/>
              </a:rPr>
              <a:t> </a:t>
            </a:r>
            <a:r>
              <a:rPr kumimoji="0" lang="en-US" altLang="zh-CN" sz="2000" b="1">
                <a:latin typeface="+mn-lt"/>
                <a:ea typeface="+mn-ea"/>
              </a:rPr>
              <a:t>(Hz) </a:t>
            </a:r>
          </a:p>
        </p:txBody>
      </p:sp>
      <p:sp>
        <p:nvSpPr>
          <p:cNvPr id="564238" name="Line 14"/>
          <p:cNvSpPr>
            <a:spLocks noChangeShapeType="1"/>
          </p:cNvSpPr>
          <p:nvPr/>
        </p:nvSpPr>
        <p:spPr bwMode="auto">
          <a:xfrm>
            <a:off x="1114425" y="5153025"/>
            <a:ext cx="0" cy="935038"/>
          </a:xfrm>
          <a:prstGeom prst="line">
            <a:avLst/>
          </a:prstGeom>
          <a:noFill/>
          <a:ln w="19050">
            <a:solidFill>
              <a:srgbClr val="FC0404"/>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64239" name="Text Box 1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51" name="Rectangle 3"/>
          <p:cNvSpPr>
            <a:spLocks noGrp="1" noChangeArrowheads="1"/>
          </p:cNvSpPr>
          <p:nvPr>
            <p:ph type="title"/>
          </p:nvPr>
        </p:nvSpPr>
        <p:spPr/>
        <p:txBody>
          <a:bodyPr/>
          <a:lstStyle/>
          <a:p>
            <a:r>
              <a:rPr lang="zh-CN" altLang="en-US">
                <a:latin typeface="华文新魏" pitchFamily="2" charset="-122"/>
              </a:rPr>
              <a:t>例  题</a:t>
            </a:r>
          </a:p>
        </p:txBody>
      </p:sp>
      <p:sp>
        <p:nvSpPr>
          <p:cNvPr id="56525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65253" name="Rectangle 5"/>
          <p:cNvSpPr>
            <a:spLocks noGrp="1" noChangeArrowheads="1"/>
          </p:cNvSpPr>
          <p:nvPr>
            <p:ph type="body" idx="1"/>
          </p:nvPr>
        </p:nvSpPr>
        <p:spPr>
          <a:xfrm>
            <a:off x="755650" y="1773238"/>
            <a:ext cx="7993063" cy="2808287"/>
          </a:xfrm>
          <a:noFill/>
          <a:ln/>
        </p:spPr>
        <p:txBody>
          <a:bodyPr/>
          <a:lstStyle/>
          <a:p>
            <a:pPr marL="1262063" indent="-1262063">
              <a:lnSpc>
                <a:spcPct val="130000"/>
              </a:lnSpc>
              <a:buFont typeface="Wingdings" pitchFamily="2" charset="2"/>
              <a:buNone/>
            </a:pPr>
            <a:r>
              <a:rPr lang="en-US" altLang="zh-CN" dirty="0"/>
              <a:t>【</a:t>
            </a:r>
            <a:r>
              <a:rPr lang="zh-CN" altLang="en-US" dirty="0"/>
              <a:t>问</a:t>
            </a:r>
            <a:r>
              <a:rPr lang="en-US" altLang="zh-CN" dirty="0"/>
              <a:t>】</a:t>
            </a:r>
            <a:r>
              <a:rPr lang="zh-CN" altLang="en-US" dirty="0"/>
              <a:t>电视频道的带宽是</a:t>
            </a:r>
            <a:r>
              <a:rPr lang="en-US" altLang="zh-CN" dirty="0"/>
              <a:t>6MHz</a:t>
            </a:r>
            <a:r>
              <a:rPr lang="zh-CN" altLang="en-US" dirty="0"/>
              <a:t>，如果使用</a:t>
            </a:r>
            <a:r>
              <a:rPr lang="en-US" altLang="zh-CN" dirty="0"/>
              <a:t>4</a:t>
            </a:r>
            <a:r>
              <a:rPr lang="zh-CN" altLang="en-US" dirty="0"/>
              <a:t>级数字信号，则每秒钟最多可以发送多少位？假设电视信道为无噪声信道。</a:t>
            </a:r>
          </a:p>
        </p:txBody>
      </p:sp>
      <p:sp>
        <p:nvSpPr>
          <p:cNvPr id="565254" name="Rectangle 6"/>
          <p:cNvSpPr>
            <a:spLocks noChangeArrowheads="1"/>
          </p:cNvSpPr>
          <p:nvPr/>
        </p:nvSpPr>
        <p:spPr bwMode="auto">
          <a:xfrm>
            <a:off x="755650" y="4508500"/>
            <a:ext cx="7991475" cy="133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62063" indent="-1262063">
              <a:buClr>
                <a:srgbClr val="000000"/>
              </a:buClr>
              <a:buChar char="@"/>
              <a:defRPr kumimoji="1" sz="3200" b="1">
                <a:solidFill>
                  <a:srgbClr val="000000"/>
                </a:solidFill>
                <a:latin typeface="Arial" pitchFamily="34" charset="0"/>
                <a:ea typeface="华文楷体" pitchFamily="2" charset="-122"/>
              </a:defRPr>
            </a:lvl1pPr>
            <a:lvl2pPr marL="1727200" indent="-285750">
              <a:buSzPct val="55000"/>
              <a:buBlip>
                <a:blip r:embed="rId6"/>
              </a:buBlip>
              <a:defRPr kumimoji="1" sz="2800" b="1">
                <a:solidFill>
                  <a:srgbClr val="000000"/>
                </a:solidFill>
                <a:latin typeface="Arial" pitchFamily="34" charset="0"/>
                <a:ea typeface="华文楷体" pitchFamily="2" charset="-122"/>
              </a:defRPr>
            </a:lvl2pPr>
            <a:lvl3pPr marL="2135188" indent="-228600">
              <a:buSzPct val="65000"/>
              <a:buBlip>
                <a:blip r:embed="rId7"/>
              </a:buBlip>
              <a:defRPr kumimoji="1" sz="2400" b="1">
                <a:solidFill>
                  <a:srgbClr val="000000"/>
                </a:solidFill>
                <a:latin typeface="Arial" pitchFamily="34" charset="0"/>
                <a:ea typeface="华文楷体" pitchFamily="2" charset="-122"/>
              </a:defRPr>
            </a:lvl3pPr>
            <a:lvl4pPr marL="2543175" indent="-228600">
              <a:buSzPct val="85000"/>
              <a:buChar char="w"/>
              <a:defRPr kumimoji="1" sz="2000" b="1">
                <a:solidFill>
                  <a:srgbClr val="000000"/>
                </a:solidFill>
                <a:latin typeface="Arial" pitchFamily="34" charset="0"/>
                <a:ea typeface="华文楷体" pitchFamily="2" charset="-122"/>
              </a:defRPr>
            </a:lvl4pPr>
            <a:lvl5pPr marL="2951163" indent="-228600">
              <a:buSzPct val="80000"/>
              <a:buChar char="§"/>
              <a:defRPr kumimoji="1" b="1">
                <a:solidFill>
                  <a:srgbClr val="000000"/>
                </a:solidFill>
                <a:latin typeface="Arial" pitchFamily="34" charset="0"/>
                <a:ea typeface="华文楷体" pitchFamily="2" charset="-122"/>
              </a:defRPr>
            </a:lvl5pPr>
            <a:lvl6pPr marL="34083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6pPr>
            <a:lvl7pPr marL="38655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7pPr>
            <a:lvl8pPr marL="43227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8pPr>
            <a:lvl9pPr marL="47799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9pPr>
          </a:lstStyle>
          <a:p>
            <a:pPr>
              <a:buFont typeface="Wingdings" pitchFamily="2" charset="2"/>
              <a:buNone/>
            </a:pPr>
            <a:r>
              <a:rPr lang="en-US" altLang="zh-CN">
                <a:solidFill>
                  <a:srgbClr val="FF0000"/>
                </a:solidFill>
                <a:latin typeface="+mn-lt"/>
                <a:ea typeface="+mn-ea"/>
              </a:rPr>
              <a:t>【</a:t>
            </a:r>
            <a:r>
              <a:rPr lang="zh-CN" altLang="en-US">
                <a:solidFill>
                  <a:srgbClr val="FF0000"/>
                </a:solidFill>
                <a:latin typeface="+mn-lt"/>
                <a:ea typeface="+mn-ea"/>
              </a:rPr>
              <a:t>答</a:t>
            </a:r>
            <a:r>
              <a:rPr lang="en-US" altLang="zh-CN">
                <a:solidFill>
                  <a:srgbClr val="FF0000"/>
                </a:solidFill>
                <a:latin typeface="+mn-lt"/>
                <a:ea typeface="+mn-ea"/>
              </a:rPr>
              <a:t>】</a:t>
            </a:r>
            <a:r>
              <a:rPr lang="zh-CN" altLang="en-US">
                <a:latin typeface="+mn-lt"/>
                <a:ea typeface="+mn-ea"/>
              </a:rPr>
              <a:t>由</a:t>
            </a:r>
            <a:r>
              <a:rPr kumimoji="0" lang="en-US" altLang="zh-CN">
                <a:latin typeface="+mn-lt"/>
                <a:ea typeface="+mn-ea"/>
              </a:rPr>
              <a:t>Nyquist</a:t>
            </a:r>
            <a:r>
              <a:rPr lang="zh-CN" altLang="en-US">
                <a:latin typeface="+mn-lt"/>
                <a:ea typeface="+mn-ea"/>
              </a:rPr>
              <a:t>公式可知：</a:t>
            </a:r>
          </a:p>
        </p:txBody>
      </p:sp>
      <p:graphicFrame>
        <p:nvGraphicFramePr>
          <p:cNvPr id="565255" name="Object 7"/>
          <p:cNvGraphicFramePr>
            <a:graphicFrameLocks noChangeAspect="1"/>
          </p:cNvGraphicFramePr>
          <p:nvPr>
            <p:extLst>
              <p:ext uri="{D42A27DB-BD31-4B8C-83A1-F6EECF244321}">
                <p14:modId xmlns:p14="http://schemas.microsoft.com/office/powerpoint/2010/main" val="2752997492"/>
              </p:ext>
            </p:extLst>
          </p:nvPr>
        </p:nvGraphicFramePr>
        <p:xfrm>
          <a:off x="1187450" y="5373688"/>
          <a:ext cx="7272338" cy="601662"/>
        </p:xfrm>
        <a:graphic>
          <a:graphicData uri="http://schemas.openxmlformats.org/presentationml/2006/ole">
            <mc:AlternateContent xmlns:mc="http://schemas.openxmlformats.org/markup-compatibility/2006">
              <mc:Choice xmlns:v="urn:schemas-microsoft-com:vml" Requires="v">
                <p:oleObj name="公式" r:id="rId8" imgW="2654280" imgH="215640" progId="Equation.3">
                  <p:embed/>
                </p:oleObj>
              </mc:Choice>
              <mc:Fallback>
                <p:oleObj name="公式" r:id="rId8" imgW="2654280" imgH="215640"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450" y="5373688"/>
                        <a:ext cx="7272338" cy="601662"/>
                      </a:xfrm>
                      <a:prstGeom prst="rect">
                        <a:avLst/>
                      </a:prstGeom>
                      <a:solidFill>
                        <a:srgbClr val="CCFFCC"/>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65256"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5254"/>
                                        </p:tgtEl>
                                        <p:attrNameLst>
                                          <p:attrName>style.visibility</p:attrName>
                                        </p:attrNameLst>
                                      </p:cBhvr>
                                      <p:to>
                                        <p:strVal val="visible"/>
                                      </p:to>
                                    </p:set>
                                    <p:animEffect transition="in" filter="dissolve">
                                      <p:cBhvr>
                                        <p:cTn id="7" dur="500"/>
                                        <p:tgtEl>
                                          <p:spTgt spid="5652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65255"/>
                                        </p:tgtEl>
                                        <p:attrNameLst>
                                          <p:attrName>style.visibility</p:attrName>
                                        </p:attrNameLst>
                                      </p:cBhvr>
                                      <p:to>
                                        <p:strVal val="visible"/>
                                      </p:to>
                                    </p:set>
                                    <p:animEffect transition="in" filter="dissolve">
                                      <p:cBhvr>
                                        <p:cTn id="12" dur="500"/>
                                        <p:tgtEl>
                                          <p:spTgt spid="565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p:cNvSpPr>
            <a:spLocks noGrp="1" noChangeArrowheads="1"/>
          </p:cNvSpPr>
          <p:nvPr>
            <p:ph type="body" idx="1"/>
          </p:nvPr>
        </p:nvSpPr>
        <p:spPr>
          <a:xfrm>
            <a:off x="809625" y="1773238"/>
            <a:ext cx="7958138" cy="4608512"/>
          </a:xfrm>
        </p:spPr>
        <p:txBody>
          <a:bodyPr/>
          <a:lstStyle/>
          <a:p>
            <a:pPr marL="355600" indent="-355600">
              <a:lnSpc>
                <a:spcPct val="115000"/>
              </a:lnSpc>
              <a:buFont typeface="Wingdings" pitchFamily="2" charset="2"/>
              <a:buNone/>
            </a:pPr>
            <a:r>
              <a:rPr lang="zh-CN" altLang="en-US" sz="2800" dirty="0">
                <a:latin typeface="华文新魏" pitchFamily="2" charset="-122"/>
              </a:rPr>
              <a:t>            香农（</a:t>
            </a:r>
            <a:r>
              <a:rPr lang="en-US" altLang="zh-CN" sz="2800" dirty="0">
                <a:latin typeface="华文新魏" pitchFamily="2" charset="-122"/>
              </a:rPr>
              <a:t>Shannon</a:t>
            </a:r>
            <a:r>
              <a:rPr lang="zh-CN" altLang="en-US" sz="2800" dirty="0">
                <a:latin typeface="华文新魏" pitchFamily="2" charset="-122"/>
              </a:rPr>
              <a:t>）用信息论的理论推导出了带宽受限且有高斯白噪声干扰的信道的极限、无差错的数据传输速率：</a:t>
            </a:r>
          </a:p>
          <a:p>
            <a:pPr marL="355600" indent="-355600" algn="ctr">
              <a:lnSpc>
                <a:spcPct val="115000"/>
              </a:lnSpc>
              <a:buFont typeface="Wingdings" pitchFamily="2" charset="2"/>
              <a:buNone/>
            </a:pPr>
            <a:r>
              <a:rPr lang="en-US" altLang="zh-CN" sz="2800" dirty="0">
                <a:solidFill>
                  <a:srgbClr val="FC0404"/>
                </a:solidFill>
                <a:latin typeface="华文新魏" pitchFamily="2" charset="-122"/>
              </a:rPr>
              <a:t>C = H log</a:t>
            </a:r>
            <a:r>
              <a:rPr lang="en-US" altLang="zh-CN" sz="2800" baseline="-25000" dirty="0">
                <a:solidFill>
                  <a:srgbClr val="FC0404"/>
                </a:solidFill>
                <a:latin typeface="华文新魏" pitchFamily="2" charset="-122"/>
              </a:rPr>
              <a:t>2 </a:t>
            </a:r>
            <a:r>
              <a:rPr lang="en-US" altLang="zh-CN" sz="2800" dirty="0">
                <a:solidFill>
                  <a:srgbClr val="FC0404"/>
                </a:solidFill>
                <a:latin typeface="华文新魏" pitchFamily="2" charset="-122"/>
              </a:rPr>
              <a:t>(1+S/N)</a:t>
            </a:r>
          </a:p>
          <a:p>
            <a:pPr marL="355600" indent="-355600">
              <a:lnSpc>
                <a:spcPct val="115000"/>
              </a:lnSpc>
            </a:pPr>
            <a:r>
              <a:rPr lang="en-US" altLang="zh-CN" sz="2800" dirty="0">
                <a:solidFill>
                  <a:srgbClr val="FF0000"/>
                </a:solidFill>
                <a:latin typeface="华文新魏" pitchFamily="2" charset="-122"/>
              </a:rPr>
              <a:t>H</a:t>
            </a:r>
            <a:r>
              <a:rPr lang="zh-CN" altLang="en-US" sz="2800" dirty="0">
                <a:solidFill>
                  <a:schemeClr val="tx2"/>
                </a:solidFill>
                <a:latin typeface="华文新魏" pitchFamily="2" charset="-122"/>
              </a:rPr>
              <a:t>：</a:t>
            </a:r>
            <a:r>
              <a:rPr lang="zh-CN" altLang="en-US" sz="2800" dirty="0">
                <a:latin typeface="华文新魏" pitchFamily="2" charset="-122"/>
              </a:rPr>
              <a:t>信道的带宽（以 </a:t>
            </a:r>
            <a:r>
              <a:rPr lang="en-US" altLang="zh-CN" sz="2800" dirty="0">
                <a:latin typeface="华文新魏" pitchFamily="2" charset="-122"/>
              </a:rPr>
              <a:t>Hz </a:t>
            </a:r>
            <a:r>
              <a:rPr lang="zh-CN" altLang="en-US" sz="2800" dirty="0">
                <a:latin typeface="华文新魏" pitchFamily="2" charset="-122"/>
              </a:rPr>
              <a:t>为单位）；</a:t>
            </a:r>
          </a:p>
          <a:p>
            <a:pPr marL="355600" indent="-355600">
              <a:lnSpc>
                <a:spcPct val="115000"/>
              </a:lnSpc>
            </a:pPr>
            <a:r>
              <a:rPr lang="en-US" altLang="zh-CN" sz="2800" dirty="0">
                <a:solidFill>
                  <a:srgbClr val="FF0000"/>
                </a:solidFill>
                <a:latin typeface="华文新魏" pitchFamily="2" charset="-122"/>
              </a:rPr>
              <a:t>S/N</a:t>
            </a:r>
            <a:r>
              <a:rPr lang="zh-CN" altLang="en-US" sz="2800" dirty="0">
                <a:latin typeface="华文新魏" pitchFamily="2" charset="-122"/>
              </a:rPr>
              <a:t>：信噪比</a:t>
            </a:r>
            <a:r>
              <a:rPr lang="zh-CN" altLang="en-US" sz="2800" dirty="0">
                <a:solidFill>
                  <a:schemeClr val="tx2"/>
                </a:solidFill>
                <a:latin typeface="华文新魏" pitchFamily="2" charset="-122"/>
              </a:rPr>
              <a:t>，</a:t>
            </a:r>
            <a:r>
              <a:rPr lang="zh-CN" altLang="en-US" sz="2800" dirty="0">
                <a:latin typeface="华文新魏" pitchFamily="2" charset="-122"/>
              </a:rPr>
              <a:t>很多情况下用分贝（</a:t>
            </a:r>
            <a:r>
              <a:rPr lang="en-US" altLang="zh-CN" sz="2800" dirty="0">
                <a:latin typeface="华文新魏" pitchFamily="2" charset="-122"/>
              </a:rPr>
              <a:t>dB</a:t>
            </a:r>
            <a:r>
              <a:rPr lang="zh-CN" altLang="en-US" sz="2800" dirty="0">
                <a:latin typeface="华文新魏" pitchFamily="2" charset="-122"/>
              </a:rPr>
              <a:t>）表示：</a:t>
            </a:r>
          </a:p>
          <a:p>
            <a:pPr marL="355600" indent="-355600" algn="ctr">
              <a:lnSpc>
                <a:spcPct val="115000"/>
              </a:lnSpc>
              <a:buFont typeface="Wingdings" pitchFamily="2" charset="2"/>
              <a:buNone/>
            </a:pPr>
            <a:r>
              <a:rPr lang="zh-CN" altLang="en-US" sz="2800" dirty="0">
                <a:solidFill>
                  <a:srgbClr val="0000FF"/>
                </a:solidFill>
                <a:latin typeface="华文新魏" pitchFamily="2" charset="-122"/>
              </a:rPr>
              <a:t>信噪比（</a:t>
            </a:r>
            <a:r>
              <a:rPr lang="en-US" altLang="zh-CN" sz="2800" dirty="0">
                <a:solidFill>
                  <a:srgbClr val="0000FF"/>
                </a:solidFill>
                <a:latin typeface="华文新魏" pitchFamily="2" charset="-122"/>
              </a:rPr>
              <a:t>dB</a:t>
            </a:r>
            <a:r>
              <a:rPr lang="zh-CN" altLang="en-US" sz="2800" dirty="0">
                <a:solidFill>
                  <a:srgbClr val="0000FF"/>
                </a:solidFill>
                <a:latin typeface="华文新魏" pitchFamily="2" charset="-122"/>
              </a:rPr>
              <a:t>）</a:t>
            </a:r>
            <a:r>
              <a:rPr lang="en-US" altLang="zh-CN" sz="2800" dirty="0">
                <a:solidFill>
                  <a:srgbClr val="0000FF"/>
                </a:solidFill>
                <a:latin typeface="华文新魏" pitchFamily="2" charset="-122"/>
              </a:rPr>
              <a:t>=10log</a:t>
            </a:r>
            <a:r>
              <a:rPr lang="en-US" altLang="zh-CN" sz="2800" baseline="-25000" dirty="0">
                <a:solidFill>
                  <a:srgbClr val="0000FF"/>
                </a:solidFill>
                <a:latin typeface="华文新魏" pitchFamily="2" charset="-122"/>
              </a:rPr>
              <a:t>10</a:t>
            </a:r>
            <a:r>
              <a:rPr lang="en-US" altLang="zh-CN" sz="2800" dirty="0">
                <a:solidFill>
                  <a:srgbClr val="0000FF"/>
                </a:solidFill>
                <a:latin typeface="华文新魏" pitchFamily="2" charset="-122"/>
              </a:rPr>
              <a:t>S/N</a:t>
            </a:r>
          </a:p>
          <a:p>
            <a:pPr marL="355600" indent="-355600">
              <a:lnSpc>
                <a:spcPct val="115000"/>
              </a:lnSpc>
              <a:buFont typeface="Wingdings" pitchFamily="2" charset="2"/>
              <a:buNone/>
            </a:pPr>
            <a:r>
              <a:rPr kumimoji="0" lang="zh-CN" altLang="en-US" sz="2800" dirty="0">
                <a:latin typeface="华文新魏" pitchFamily="2" charset="-122"/>
              </a:rPr>
              <a:t>    例如：</a:t>
            </a:r>
            <a:r>
              <a:rPr lang="zh-CN" altLang="en-US" sz="2800" dirty="0">
                <a:latin typeface="华文新魏" pitchFamily="2" charset="-122"/>
              </a:rPr>
              <a:t>信噪比为</a:t>
            </a:r>
            <a:r>
              <a:rPr lang="en-US" altLang="zh-CN" sz="2800" dirty="0">
                <a:latin typeface="华文新魏" pitchFamily="2" charset="-122"/>
              </a:rPr>
              <a:t>30dB</a:t>
            </a:r>
            <a:r>
              <a:rPr lang="zh-CN" altLang="en-US" sz="2800" dirty="0">
                <a:latin typeface="华文新魏" pitchFamily="2" charset="-122"/>
              </a:rPr>
              <a:t>，则</a:t>
            </a:r>
            <a:r>
              <a:rPr lang="en-US" altLang="zh-CN" sz="2800" dirty="0">
                <a:latin typeface="华文新魏" pitchFamily="2" charset="-122"/>
              </a:rPr>
              <a:t>S/N</a:t>
            </a:r>
            <a:r>
              <a:rPr lang="zh-CN" altLang="en-US" sz="2800" dirty="0">
                <a:latin typeface="华文新魏" pitchFamily="2" charset="-122"/>
              </a:rPr>
              <a:t>为</a:t>
            </a:r>
            <a:r>
              <a:rPr lang="en-US" altLang="zh-CN" sz="2800" dirty="0">
                <a:latin typeface="华文新魏" pitchFamily="2" charset="-122"/>
              </a:rPr>
              <a:t>1000</a:t>
            </a:r>
            <a:r>
              <a:rPr lang="zh-CN" altLang="en-US" sz="2800" dirty="0">
                <a:latin typeface="华文新魏" pitchFamily="2" charset="-122"/>
              </a:rPr>
              <a:t>。</a:t>
            </a:r>
          </a:p>
        </p:txBody>
      </p:sp>
      <p:sp>
        <p:nvSpPr>
          <p:cNvPr id="566275" name="Rectangle 3"/>
          <p:cNvSpPr>
            <a:spLocks noGrp="1" noChangeArrowheads="1"/>
          </p:cNvSpPr>
          <p:nvPr>
            <p:ph type="title"/>
          </p:nvPr>
        </p:nvSpPr>
        <p:spPr/>
        <p:txBody>
          <a:bodyPr/>
          <a:lstStyle/>
          <a:p>
            <a:r>
              <a:rPr lang="en-US" altLang="zh-CN">
                <a:latin typeface="华文新魏" pitchFamily="2" charset="-122"/>
              </a:rPr>
              <a:t>Shannon</a:t>
            </a:r>
            <a:r>
              <a:rPr lang="zh-CN" altLang="en-US">
                <a:latin typeface="华文新魏" pitchFamily="2" charset="-122"/>
              </a:rPr>
              <a:t>公式</a:t>
            </a:r>
          </a:p>
        </p:txBody>
      </p:sp>
      <p:sp>
        <p:nvSpPr>
          <p:cNvPr id="56627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6627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r>
              <a:rPr lang="zh-CN" altLang="en-US"/>
              <a:t>数据通信基本概念</a:t>
            </a:r>
          </a:p>
        </p:txBody>
      </p:sp>
      <p:sp>
        <p:nvSpPr>
          <p:cNvPr id="4003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endParaRPr lang="zh-CN" altLang="en-US" sz="1200">
              <a:ea typeface="幼圆" pitchFamily="49" charset="-122"/>
            </a:endParaRPr>
          </a:p>
        </p:txBody>
      </p:sp>
      <p:sp>
        <p:nvSpPr>
          <p:cNvPr id="400389" name="Rectangle 5"/>
          <p:cNvSpPr>
            <a:spLocks noGrp="1" noChangeArrowheads="1"/>
          </p:cNvSpPr>
          <p:nvPr>
            <p:ph type="body" idx="1"/>
          </p:nvPr>
        </p:nvSpPr>
        <p:spPr>
          <a:xfrm>
            <a:off x="2700338" y="2132261"/>
            <a:ext cx="3384550" cy="3528987"/>
          </a:xfrm>
        </p:spPr>
        <p:txBody>
          <a:bodyPr/>
          <a:lstStyle/>
          <a:p>
            <a:pPr>
              <a:lnSpc>
                <a:spcPct val="150000"/>
              </a:lnSpc>
            </a:pPr>
            <a:r>
              <a:rPr lang="zh-CN" altLang="en-US" dirty="0">
                <a:hlinkClick r:id="rId4" action="ppaction://hlinksldjump"/>
              </a:rPr>
              <a:t>通信系统模型</a:t>
            </a:r>
            <a:endParaRPr lang="zh-CN" altLang="en-US" dirty="0"/>
          </a:p>
          <a:p>
            <a:pPr>
              <a:lnSpc>
                <a:spcPct val="150000"/>
              </a:lnSpc>
            </a:pPr>
            <a:r>
              <a:rPr lang="zh-CN" altLang="en-US" dirty="0">
                <a:hlinkClick r:id="rId5" action="ppaction://hlinksldjump"/>
              </a:rPr>
              <a:t>通信工作方式</a:t>
            </a:r>
            <a:endParaRPr lang="zh-CN" altLang="en-US" dirty="0"/>
          </a:p>
          <a:p>
            <a:pPr>
              <a:lnSpc>
                <a:spcPct val="150000"/>
              </a:lnSpc>
            </a:pPr>
            <a:r>
              <a:rPr lang="en-US" altLang="zh-CN" dirty="0">
                <a:hlinkClick r:id="rId6" action="ppaction://hlinksldjump"/>
              </a:rPr>
              <a:t>Fourier</a:t>
            </a:r>
            <a:r>
              <a:rPr lang="zh-CN" altLang="en-US" dirty="0">
                <a:hlinkClick r:id="rId6" action="ppaction://hlinksldjump"/>
              </a:rPr>
              <a:t>分析 </a:t>
            </a:r>
            <a:endParaRPr lang="zh-CN" altLang="en-US" dirty="0"/>
          </a:p>
          <a:p>
            <a:pPr>
              <a:lnSpc>
                <a:spcPct val="150000"/>
              </a:lnSpc>
            </a:pPr>
            <a:r>
              <a:rPr lang="zh-CN" altLang="en-US" dirty="0">
                <a:hlinkClick r:id="rId7" action="ppaction://hlinksldjump"/>
              </a:rPr>
              <a:t>主要性能指标</a:t>
            </a:r>
          </a:p>
        </p:txBody>
      </p:sp>
    </p:spTree>
  </p:cSld>
  <p:clrMapOvr>
    <a:masterClrMapping/>
  </p:clrMapOvr>
  <p:transition spd="slow">
    <p:random/>
    <p:sndAc>
      <p:stSnd>
        <p:snd r:embed="rId2" name="camera.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9" name="Rectangle 3"/>
          <p:cNvSpPr>
            <a:spLocks noGrp="1" noChangeArrowheads="1"/>
          </p:cNvSpPr>
          <p:nvPr>
            <p:ph type="title"/>
          </p:nvPr>
        </p:nvSpPr>
        <p:spPr/>
        <p:txBody>
          <a:bodyPr/>
          <a:lstStyle/>
          <a:p>
            <a:r>
              <a:rPr lang="zh-CN" altLang="en-US">
                <a:latin typeface="华文新魏" pitchFamily="2" charset="-122"/>
              </a:rPr>
              <a:t>例  题</a:t>
            </a:r>
          </a:p>
        </p:txBody>
      </p:sp>
      <p:sp>
        <p:nvSpPr>
          <p:cNvPr id="56730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67304" name="Rectangle 8"/>
          <p:cNvSpPr>
            <a:spLocks noGrp="1" noChangeArrowheads="1"/>
          </p:cNvSpPr>
          <p:nvPr>
            <p:ph type="body" idx="1"/>
          </p:nvPr>
        </p:nvSpPr>
        <p:spPr>
          <a:xfrm>
            <a:off x="611188" y="1700213"/>
            <a:ext cx="8208962" cy="1905000"/>
          </a:xfrm>
          <a:noFill/>
          <a:ln/>
        </p:spPr>
        <p:txBody>
          <a:bodyPr/>
          <a:lstStyle/>
          <a:p>
            <a:pPr marL="1076325" indent="-1076325">
              <a:lnSpc>
                <a:spcPct val="120000"/>
              </a:lnSpc>
              <a:buFont typeface="Wingdings" pitchFamily="2" charset="2"/>
              <a:buNone/>
            </a:pPr>
            <a:r>
              <a:rPr lang="en-US" altLang="zh-CN" sz="2800" dirty="0"/>
              <a:t>【</a:t>
            </a:r>
            <a:r>
              <a:rPr lang="zh-CN" altLang="en-US" sz="2800" dirty="0"/>
              <a:t>问</a:t>
            </a:r>
            <a:r>
              <a:rPr lang="en-US" altLang="zh-CN" sz="2800" dirty="0"/>
              <a:t>】</a:t>
            </a:r>
            <a:r>
              <a:rPr lang="zh-CN" altLang="en-US" sz="2800" dirty="0"/>
              <a:t>如果在一条</a:t>
            </a:r>
            <a:r>
              <a:rPr lang="en-US" altLang="zh-CN" sz="2800" dirty="0"/>
              <a:t>3KHz</a:t>
            </a:r>
            <a:r>
              <a:rPr lang="zh-CN" altLang="en-US" sz="2800" dirty="0"/>
              <a:t>的信道上发送信号，该信道的信噪比为</a:t>
            </a:r>
            <a:r>
              <a:rPr lang="en-US" altLang="zh-CN" sz="2800" dirty="0"/>
              <a:t>20dB</a:t>
            </a:r>
            <a:r>
              <a:rPr lang="zh-CN" altLang="en-US" sz="2800" dirty="0"/>
              <a:t>，则最大可达到的数据传输速率是多少？</a:t>
            </a:r>
          </a:p>
        </p:txBody>
      </p:sp>
      <p:sp>
        <p:nvSpPr>
          <p:cNvPr id="567305" name="Rectangle 9"/>
          <p:cNvSpPr>
            <a:spLocks noChangeArrowheads="1"/>
          </p:cNvSpPr>
          <p:nvPr/>
        </p:nvSpPr>
        <p:spPr bwMode="auto">
          <a:xfrm>
            <a:off x="684213" y="3573463"/>
            <a:ext cx="8064500" cy="216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62063" indent="-1262063">
              <a:buClr>
                <a:srgbClr val="000000"/>
              </a:buClr>
              <a:buChar char="@"/>
              <a:defRPr kumimoji="1" sz="3200" b="1">
                <a:solidFill>
                  <a:srgbClr val="000000"/>
                </a:solidFill>
                <a:latin typeface="Arial" pitchFamily="34" charset="0"/>
                <a:ea typeface="华文楷体" pitchFamily="2" charset="-122"/>
              </a:defRPr>
            </a:lvl1pPr>
            <a:lvl2pPr marL="1727200" indent="-285750">
              <a:buSzPct val="55000"/>
              <a:buBlip>
                <a:blip r:embed="rId6"/>
              </a:buBlip>
              <a:defRPr kumimoji="1" sz="2800" b="1">
                <a:solidFill>
                  <a:srgbClr val="000000"/>
                </a:solidFill>
                <a:latin typeface="Arial" pitchFamily="34" charset="0"/>
                <a:ea typeface="华文楷体" pitchFamily="2" charset="-122"/>
              </a:defRPr>
            </a:lvl2pPr>
            <a:lvl3pPr marL="2135188" indent="-228600">
              <a:buSzPct val="65000"/>
              <a:buBlip>
                <a:blip r:embed="rId7"/>
              </a:buBlip>
              <a:defRPr kumimoji="1" sz="2400" b="1">
                <a:solidFill>
                  <a:srgbClr val="000000"/>
                </a:solidFill>
                <a:latin typeface="Arial" pitchFamily="34" charset="0"/>
                <a:ea typeface="华文楷体" pitchFamily="2" charset="-122"/>
              </a:defRPr>
            </a:lvl3pPr>
            <a:lvl4pPr marL="2543175" indent="-228600">
              <a:buSzPct val="85000"/>
              <a:buChar char="w"/>
              <a:defRPr kumimoji="1" sz="2000" b="1">
                <a:solidFill>
                  <a:srgbClr val="000000"/>
                </a:solidFill>
                <a:latin typeface="Arial" pitchFamily="34" charset="0"/>
                <a:ea typeface="华文楷体" pitchFamily="2" charset="-122"/>
              </a:defRPr>
            </a:lvl4pPr>
            <a:lvl5pPr marL="2951163" indent="-228600">
              <a:buSzPct val="80000"/>
              <a:buChar char="§"/>
              <a:defRPr kumimoji="1" b="1">
                <a:solidFill>
                  <a:srgbClr val="000000"/>
                </a:solidFill>
                <a:latin typeface="Arial" pitchFamily="34" charset="0"/>
                <a:ea typeface="华文楷体" pitchFamily="2" charset="-122"/>
              </a:defRPr>
            </a:lvl5pPr>
            <a:lvl6pPr marL="34083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6pPr>
            <a:lvl7pPr marL="38655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7pPr>
            <a:lvl8pPr marL="43227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8pPr>
            <a:lvl9pPr marL="4779963"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9pPr>
          </a:lstStyle>
          <a:p>
            <a:pPr>
              <a:buFont typeface="Wingdings" pitchFamily="2" charset="2"/>
              <a:buNone/>
            </a:pPr>
            <a:r>
              <a:rPr lang="en-US" altLang="zh-CN" sz="2800" dirty="0">
                <a:solidFill>
                  <a:srgbClr val="FF0000"/>
                </a:solidFill>
              </a:rPr>
              <a:t>【</a:t>
            </a:r>
            <a:r>
              <a:rPr lang="zh-CN" altLang="en-US" sz="2800" dirty="0">
                <a:solidFill>
                  <a:srgbClr val="FF0000"/>
                </a:solidFill>
              </a:rPr>
              <a:t>答</a:t>
            </a:r>
            <a:r>
              <a:rPr lang="en-US" altLang="zh-CN" sz="2800" dirty="0">
                <a:solidFill>
                  <a:srgbClr val="FF0000"/>
                </a:solidFill>
              </a:rPr>
              <a:t>】</a:t>
            </a:r>
            <a:r>
              <a:rPr lang="zh-CN" altLang="en-US" sz="2800" dirty="0"/>
              <a:t>由</a:t>
            </a:r>
            <a:r>
              <a:rPr lang="en-US" altLang="zh-CN" sz="2800" dirty="0"/>
              <a:t>20dB</a:t>
            </a:r>
            <a:r>
              <a:rPr lang="zh-CN" altLang="en-US" sz="2800" dirty="0"/>
              <a:t>可以先求得</a:t>
            </a:r>
            <a:r>
              <a:rPr lang="en-US" altLang="zh-CN" sz="2800" dirty="0"/>
              <a:t>S/N</a:t>
            </a:r>
            <a:r>
              <a:rPr lang="zh-CN" altLang="en-US" sz="2800" dirty="0"/>
              <a:t>：</a:t>
            </a:r>
          </a:p>
          <a:p>
            <a:pPr>
              <a:buFont typeface="Wingdings" pitchFamily="2" charset="2"/>
              <a:buNone/>
            </a:pPr>
            <a:r>
              <a:rPr lang="zh-CN" altLang="en-US" sz="2800" dirty="0"/>
              <a:t>           ∵ </a:t>
            </a:r>
            <a:r>
              <a:rPr lang="en-US" altLang="zh-CN" sz="2800" dirty="0"/>
              <a:t>20dB = 10log</a:t>
            </a:r>
            <a:r>
              <a:rPr lang="en-US" altLang="zh-CN" sz="2800" baseline="-25000" dirty="0"/>
              <a:t>10</a:t>
            </a:r>
            <a:r>
              <a:rPr lang="en-US" altLang="zh-CN" sz="2800" dirty="0"/>
              <a:t>S/N</a:t>
            </a:r>
            <a:endParaRPr lang="zh-CN" altLang="en-US" sz="2800" dirty="0"/>
          </a:p>
          <a:p>
            <a:pPr>
              <a:buFont typeface="Wingdings" pitchFamily="2" charset="2"/>
              <a:buNone/>
            </a:pPr>
            <a:r>
              <a:rPr lang="zh-CN" altLang="en-US" sz="2800" dirty="0"/>
              <a:t>           ∴  </a:t>
            </a:r>
            <a:r>
              <a:rPr lang="en-US" altLang="zh-CN" sz="2800" dirty="0"/>
              <a:t>S/N = 100</a:t>
            </a:r>
          </a:p>
          <a:p>
            <a:pPr>
              <a:buFont typeface="Wingdings" pitchFamily="2" charset="2"/>
              <a:buNone/>
            </a:pPr>
            <a:r>
              <a:rPr lang="zh-CN" altLang="en-US" sz="2800" dirty="0"/>
              <a:t>           由香农公式可得：</a:t>
            </a:r>
          </a:p>
        </p:txBody>
      </p:sp>
      <p:graphicFrame>
        <p:nvGraphicFramePr>
          <p:cNvPr id="567306" name="Object 10"/>
          <p:cNvGraphicFramePr>
            <a:graphicFrameLocks noChangeAspect="1"/>
          </p:cNvGraphicFramePr>
          <p:nvPr/>
        </p:nvGraphicFramePr>
        <p:xfrm>
          <a:off x="755650" y="5734050"/>
          <a:ext cx="8064500" cy="554038"/>
        </p:xfrm>
        <a:graphic>
          <a:graphicData uri="http://schemas.openxmlformats.org/presentationml/2006/ole">
            <mc:AlternateContent xmlns:mc="http://schemas.openxmlformats.org/markup-compatibility/2006">
              <mc:Choice xmlns:v="urn:schemas-microsoft-com:vml" Requires="v">
                <p:oleObj name="公式" r:id="rId8" imgW="3187700" imgH="215900" progId="Equation.3">
                  <p:embed/>
                </p:oleObj>
              </mc:Choice>
              <mc:Fallback>
                <p:oleObj name="公式" r:id="rId8" imgW="3187700" imgH="215900"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5650" y="5734050"/>
                        <a:ext cx="8064500" cy="554038"/>
                      </a:xfrm>
                      <a:prstGeom prst="rect">
                        <a:avLst/>
                      </a:prstGeom>
                      <a:solidFill>
                        <a:srgbClr val="CCFFCC"/>
                      </a:solidFill>
                      <a:ln w="28575">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67307"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7305"/>
                                        </p:tgtEl>
                                        <p:attrNameLst>
                                          <p:attrName>style.visibility</p:attrName>
                                        </p:attrNameLst>
                                      </p:cBhvr>
                                      <p:to>
                                        <p:strVal val="visible"/>
                                      </p:to>
                                    </p:set>
                                    <p:animEffect transition="in" filter="dissolve">
                                      <p:cBhvr>
                                        <p:cTn id="7" dur="500"/>
                                        <p:tgtEl>
                                          <p:spTgt spid="5673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67306"/>
                                        </p:tgtEl>
                                        <p:attrNameLst>
                                          <p:attrName>style.visibility</p:attrName>
                                        </p:attrNameLst>
                                      </p:cBhvr>
                                      <p:to>
                                        <p:strVal val="visible"/>
                                      </p:to>
                                    </p:set>
                                    <p:animEffect transition="in" filter="dissolve">
                                      <p:cBhvr>
                                        <p:cTn id="12" dur="500"/>
                                        <p:tgtEl>
                                          <p:spTgt spid="567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30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body" idx="1"/>
          </p:nvPr>
        </p:nvSpPr>
        <p:spPr/>
        <p:txBody>
          <a:bodyPr/>
          <a:lstStyle/>
          <a:p>
            <a:r>
              <a:rPr lang="zh-CN" altLang="en-US" sz="2400">
                <a:solidFill>
                  <a:srgbClr val="FC0404"/>
                </a:solidFill>
                <a:latin typeface="华文新魏" pitchFamily="2" charset="-122"/>
              </a:rPr>
              <a:t>定义</a:t>
            </a:r>
          </a:p>
          <a:p>
            <a:pPr>
              <a:buFont typeface="Wingdings" pitchFamily="2" charset="2"/>
              <a:buNone/>
            </a:pPr>
            <a:r>
              <a:rPr lang="zh-CN" altLang="en-US" sz="2400">
                <a:latin typeface="华文新魏" pitchFamily="2" charset="-122"/>
              </a:rPr>
              <a:t>      二进制位</a:t>
            </a:r>
            <a:r>
              <a:rPr lang="en-US" altLang="zh-CN" sz="2400">
                <a:latin typeface="华文新魏" pitchFamily="2" charset="-122"/>
              </a:rPr>
              <a:t>/</a:t>
            </a:r>
            <a:r>
              <a:rPr lang="zh-CN" altLang="en-US" sz="2400">
                <a:latin typeface="华文新魏" pitchFamily="2" charset="-122"/>
              </a:rPr>
              <a:t>码元在传输时出错的概率。</a:t>
            </a:r>
          </a:p>
          <a:p>
            <a:r>
              <a:rPr lang="zh-CN" altLang="en-US" sz="2400">
                <a:solidFill>
                  <a:srgbClr val="FC0404"/>
                </a:solidFill>
                <a:latin typeface="华文新魏" pitchFamily="2" charset="-122"/>
              </a:rPr>
              <a:t>公式</a:t>
            </a:r>
          </a:p>
          <a:p>
            <a:pPr algn="ctr">
              <a:buFont typeface="Wingdings" pitchFamily="2" charset="2"/>
              <a:buNone/>
            </a:pPr>
            <a:r>
              <a:rPr lang="en-US" altLang="zh-CN" sz="2400">
                <a:solidFill>
                  <a:srgbClr val="0000FF"/>
                </a:solidFill>
                <a:latin typeface="华文新魏" pitchFamily="2" charset="-122"/>
              </a:rPr>
              <a:t>Pe = Ne/N</a:t>
            </a:r>
            <a:endParaRPr lang="zh-CN" altLang="en-US" sz="2400">
              <a:solidFill>
                <a:srgbClr val="0000FF"/>
              </a:solidFill>
              <a:latin typeface="华文新魏" pitchFamily="2" charset="-122"/>
            </a:endParaRPr>
          </a:p>
          <a:p>
            <a:pPr>
              <a:buFont typeface="Wingdings" pitchFamily="2" charset="2"/>
              <a:buNone/>
            </a:pPr>
            <a:r>
              <a:rPr lang="zh-CN" altLang="en-US" sz="2400">
                <a:latin typeface="华文新魏" pitchFamily="2" charset="-122"/>
              </a:rPr>
              <a:t>      其中，</a:t>
            </a:r>
            <a:r>
              <a:rPr lang="en-US" altLang="zh-CN" sz="2400">
                <a:solidFill>
                  <a:schemeClr val="tx2"/>
                </a:solidFill>
                <a:latin typeface="华文新魏" pitchFamily="2" charset="-122"/>
              </a:rPr>
              <a:t>Ne</a:t>
            </a:r>
            <a:r>
              <a:rPr lang="zh-CN" altLang="en-US" sz="2400">
                <a:latin typeface="华文新魏" pitchFamily="2" charset="-122"/>
              </a:rPr>
              <a:t>：出错的位数；</a:t>
            </a:r>
            <a:r>
              <a:rPr lang="en-US" altLang="zh-CN" sz="2400">
                <a:solidFill>
                  <a:schemeClr val="tx2"/>
                </a:solidFill>
                <a:latin typeface="华文新魏" pitchFamily="2" charset="-122"/>
              </a:rPr>
              <a:t>N</a:t>
            </a:r>
            <a:r>
              <a:rPr lang="zh-CN" altLang="en-US" sz="2400">
                <a:latin typeface="华文新魏" pitchFamily="2" charset="-122"/>
              </a:rPr>
              <a:t>：传输的总位数。</a:t>
            </a:r>
          </a:p>
          <a:p>
            <a:r>
              <a:rPr lang="zh-CN" altLang="en-US" sz="2400">
                <a:solidFill>
                  <a:srgbClr val="FC0404"/>
                </a:solidFill>
                <a:latin typeface="华文新魏" pitchFamily="2" charset="-122"/>
              </a:rPr>
              <a:t>例子</a:t>
            </a:r>
          </a:p>
          <a:p>
            <a:pPr>
              <a:buFont typeface="Wingdings" pitchFamily="2" charset="2"/>
              <a:buNone/>
            </a:pPr>
            <a:r>
              <a:rPr lang="zh-CN" altLang="en-US" sz="2400">
                <a:latin typeface="华文新魏" pitchFamily="2" charset="-122"/>
              </a:rPr>
              <a:t>             若收到</a:t>
            </a:r>
            <a:r>
              <a:rPr lang="en-US" altLang="zh-CN" sz="2400">
                <a:latin typeface="华文新魏" pitchFamily="2" charset="-122"/>
              </a:rPr>
              <a:t>10000</a:t>
            </a:r>
            <a:r>
              <a:rPr lang="zh-CN" altLang="en-US" sz="2400">
                <a:latin typeface="华文新魏" pitchFamily="2" charset="-122"/>
              </a:rPr>
              <a:t>个</a:t>
            </a:r>
            <a:r>
              <a:rPr lang="en-US" altLang="zh-CN" sz="2400">
                <a:latin typeface="华文新魏" pitchFamily="2" charset="-122"/>
              </a:rPr>
              <a:t>bit</a:t>
            </a:r>
            <a:r>
              <a:rPr lang="zh-CN" altLang="en-US" sz="2400">
                <a:latin typeface="华文新魏" pitchFamily="2" charset="-122"/>
              </a:rPr>
              <a:t>，经检查发现有一个错了，则误码率</a:t>
            </a:r>
            <a:r>
              <a:rPr lang="en-US" altLang="zh-CN" sz="2400">
                <a:latin typeface="华文新魏" pitchFamily="2" charset="-122"/>
              </a:rPr>
              <a:t>Pe=10</a:t>
            </a:r>
            <a:r>
              <a:rPr lang="en-US" altLang="zh-CN" sz="2400" baseline="30000">
                <a:latin typeface="华文新魏" pitchFamily="2" charset="-122"/>
              </a:rPr>
              <a:t>-4 </a:t>
            </a:r>
            <a:r>
              <a:rPr lang="zh-CN" altLang="en-US" sz="2400">
                <a:latin typeface="华文新魏" pitchFamily="2" charset="-122"/>
              </a:rPr>
              <a:t>。</a:t>
            </a:r>
            <a:endParaRPr lang="en-US" altLang="zh-CN" sz="2400" baseline="30000">
              <a:latin typeface="华文新魏" pitchFamily="2" charset="-122"/>
            </a:endParaRPr>
          </a:p>
          <a:p>
            <a:r>
              <a:rPr lang="zh-CN" altLang="en-US" sz="2400">
                <a:solidFill>
                  <a:srgbClr val="FC0404"/>
                </a:solidFill>
                <a:latin typeface="华文新魏" pitchFamily="2" charset="-122"/>
              </a:rPr>
              <a:t>注意</a:t>
            </a:r>
            <a:endParaRPr lang="en-US" altLang="zh-CN" sz="2400">
              <a:solidFill>
                <a:srgbClr val="FC0404"/>
              </a:solidFill>
              <a:latin typeface="华文新魏" pitchFamily="2" charset="-122"/>
            </a:endParaRPr>
          </a:p>
          <a:p>
            <a:pPr>
              <a:buFont typeface="Wingdings" pitchFamily="2" charset="2"/>
              <a:buNone/>
            </a:pPr>
            <a:r>
              <a:rPr lang="zh-CN" altLang="en-US" sz="2400">
                <a:latin typeface="华文新魏" pitchFamily="2" charset="-122"/>
              </a:rPr>
              <a:t>      衡量可靠性还有误字率、误组率、</a:t>
            </a:r>
            <a:r>
              <a:rPr lang="en-US" altLang="zh-CN" sz="2400">
                <a:latin typeface="Arial"/>
              </a:rPr>
              <a:t>…</a:t>
            </a:r>
            <a:r>
              <a:rPr lang="zh-CN" altLang="en-US" sz="2400">
                <a:latin typeface="华文新魏" pitchFamily="2" charset="-122"/>
              </a:rPr>
              <a:t>。</a:t>
            </a:r>
          </a:p>
        </p:txBody>
      </p:sp>
      <p:sp>
        <p:nvSpPr>
          <p:cNvPr id="570371" name="Rectangle 3"/>
          <p:cNvSpPr>
            <a:spLocks noGrp="1" noChangeArrowheads="1"/>
          </p:cNvSpPr>
          <p:nvPr>
            <p:ph type="title"/>
          </p:nvPr>
        </p:nvSpPr>
        <p:spPr/>
        <p:txBody>
          <a:bodyPr/>
          <a:lstStyle/>
          <a:p>
            <a:r>
              <a:rPr lang="zh-CN" altLang="en-US"/>
              <a:t>误码率</a:t>
            </a:r>
          </a:p>
        </p:txBody>
      </p:sp>
      <p:sp>
        <p:nvSpPr>
          <p:cNvPr id="57037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7037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p:cNvSpPr>
            <a:spLocks noGrp="1" noChangeArrowheads="1"/>
          </p:cNvSpPr>
          <p:nvPr>
            <p:ph type="body" idx="1"/>
          </p:nvPr>
        </p:nvSpPr>
        <p:spPr/>
        <p:txBody>
          <a:bodyPr/>
          <a:lstStyle/>
          <a:p>
            <a:pPr>
              <a:lnSpc>
                <a:spcPct val="110000"/>
              </a:lnSpc>
            </a:pPr>
            <a:r>
              <a:rPr lang="zh-CN" altLang="en-US" sz="2800">
                <a:solidFill>
                  <a:srgbClr val="FC0404"/>
                </a:solidFill>
                <a:latin typeface="华文新魏" pitchFamily="2" charset="-122"/>
              </a:rPr>
              <a:t>信息速率</a:t>
            </a:r>
          </a:p>
          <a:p>
            <a:pPr>
              <a:lnSpc>
                <a:spcPct val="110000"/>
              </a:lnSpc>
              <a:buFont typeface="Wingdings" pitchFamily="2" charset="2"/>
              <a:buNone/>
            </a:pPr>
            <a:r>
              <a:rPr lang="zh-CN" altLang="en-US" sz="2800">
                <a:latin typeface="华文新魏" pitchFamily="2" charset="-122"/>
              </a:rPr>
              <a:t>             用于衡量信道传输信息的快慢，是信道的实际信息传输速率</a:t>
            </a:r>
          </a:p>
          <a:p>
            <a:pPr>
              <a:lnSpc>
                <a:spcPct val="110000"/>
              </a:lnSpc>
            </a:pPr>
            <a:r>
              <a:rPr lang="zh-CN" altLang="en-US" sz="2800">
                <a:solidFill>
                  <a:srgbClr val="FC0404"/>
                </a:solidFill>
                <a:latin typeface="华文新魏" pitchFamily="2" charset="-122"/>
              </a:rPr>
              <a:t>信道容量</a:t>
            </a:r>
          </a:p>
          <a:p>
            <a:pPr>
              <a:lnSpc>
                <a:spcPct val="110000"/>
              </a:lnSpc>
              <a:buFont typeface="Wingdings" pitchFamily="2" charset="2"/>
              <a:buNone/>
            </a:pPr>
            <a:r>
              <a:rPr lang="zh-CN" altLang="en-US" sz="2800">
                <a:latin typeface="华文新魏" pitchFamily="2" charset="-122"/>
              </a:rPr>
              <a:t>             用于衡量信道传输信息的能力，是信道的最大信息传输速率</a:t>
            </a:r>
          </a:p>
          <a:p>
            <a:pPr>
              <a:lnSpc>
                <a:spcPct val="110000"/>
              </a:lnSpc>
            </a:pPr>
            <a:r>
              <a:rPr lang="zh-CN" altLang="en-US" sz="2800">
                <a:solidFill>
                  <a:srgbClr val="FC0404"/>
                </a:solidFill>
                <a:latin typeface="华文新魏" pitchFamily="2" charset="-122"/>
              </a:rPr>
              <a:t>误码率</a:t>
            </a:r>
          </a:p>
          <a:p>
            <a:pPr>
              <a:lnSpc>
                <a:spcPct val="110000"/>
              </a:lnSpc>
              <a:buFont typeface="Wingdings" pitchFamily="2" charset="2"/>
              <a:buNone/>
            </a:pPr>
            <a:r>
              <a:rPr lang="zh-CN" altLang="en-US" sz="2800">
                <a:latin typeface="华文新魏" pitchFamily="2" charset="-122"/>
              </a:rPr>
              <a:t>     用于衡量信道传输信息的可靠性。</a:t>
            </a:r>
            <a:endParaRPr lang="zh-CN" altLang="en-US" sz="2800"/>
          </a:p>
        </p:txBody>
      </p:sp>
      <p:sp>
        <p:nvSpPr>
          <p:cNvPr id="571395" name="Rectangle 3"/>
          <p:cNvSpPr>
            <a:spLocks noGrp="1" noChangeArrowheads="1"/>
          </p:cNvSpPr>
          <p:nvPr>
            <p:ph type="title"/>
          </p:nvPr>
        </p:nvSpPr>
        <p:spPr/>
        <p:txBody>
          <a:bodyPr/>
          <a:lstStyle/>
          <a:p>
            <a:r>
              <a:rPr lang="zh-CN" altLang="en-US">
                <a:latin typeface="华文新魏" pitchFamily="2" charset="-122"/>
              </a:rPr>
              <a:t>总  结</a:t>
            </a:r>
          </a:p>
        </p:txBody>
      </p:sp>
      <p:sp>
        <p:nvSpPr>
          <p:cNvPr id="5713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r>
              <a:rPr lang="en-US" altLang="zh-CN" sz="1200">
                <a:ea typeface="幼圆" pitchFamily="49" charset="-122"/>
              </a:rPr>
              <a:t>&gt;&gt;</a:t>
            </a:r>
            <a:r>
              <a:rPr lang="zh-CN" altLang="en-US" sz="1200">
                <a:ea typeface="幼圆" pitchFamily="49" charset="-122"/>
                <a:hlinkClick r:id="rId5" action="ppaction://hlinksldjump"/>
              </a:rPr>
              <a:t>衡量数据通信的几个主要指标</a:t>
            </a:r>
            <a:endParaRPr lang="en-US" altLang="zh-CN" sz="1200">
              <a:ea typeface="幼圆" pitchFamily="49" charset="-122"/>
            </a:endParaRPr>
          </a:p>
        </p:txBody>
      </p:sp>
      <p:sp>
        <p:nvSpPr>
          <p:cNvPr id="57139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p:txBody>
          <a:bodyPr/>
          <a:lstStyle/>
          <a:p>
            <a:r>
              <a:rPr lang="zh-CN" altLang="en-US"/>
              <a:t>传输介质</a:t>
            </a:r>
          </a:p>
        </p:txBody>
      </p:sp>
      <p:sp>
        <p:nvSpPr>
          <p:cNvPr id="525317" name="Rectangle 5"/>
          <p:cNvSpPr>
            <a:spLocks noGrp="1" noChangeArrowheads="1"/>
          </p:cNvSpPr>
          <p:nvPr>
            <p:ph type="body" sz="half" idx="1"/>
          </p:nvPr>
        </p:nvSpPr>
        <p:spPr/>
        <p:txBody>
          <a:bodyPr/>
          <a:lstStyle/>
          <a:p>
            <a:pPr>
              <a:lnSpc>
                <a:spcPct val="125000"/>
              </a:lnSpc>
            </a:pPr>
            <a:r>
              <a:rPr lang="zh-CN" altLang="en-US" sz="3200" dirty="0">
                <a:solidFill>
                  <a:srgbClr val="FF0000"/>
                </a:solidFill>
                <a:latin typeface="华文新魏" pitchFamily="2" charset="-122"/>
              </a:rPr>
              <a:t>有导向传输介质</a:t>
            </a:r>
          </a:p>
          <a:p>
            <a:pPr lvl="1">
              <a:lnSpc>
                <a:spcPct val="125000"/>
              </a:lnSpc>
            </a:pPr>
            <a:r>
              <a:rPr lang="zh-CN" altLang="en-US" sz="3200" dirty="0">
                <a:latin typeface="华文新魏" pitchFamily="2" charset="-122"/>
                <a:hlinkClick r:id="rId3" action="ppaction://hlinksldjump"/>
              </a:rPr>
              <a:t>双绞线</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4" action="ppaction://hlinksldjump"/>
              </a:rPr>
              <a:t>同轴电缆</a:t>
            </a:r>
            <a:endParaRPr lang="en-US" altLang="zh-CN" sz="3200" dirty="0">
              <a:latin typeface="华文新魏" pitchFamily="2" charset="-122"/>
            </a:endParaRPr>
          </a:p>
          <a:p>
            <a:pPr lvl="1">
              <a:lnSpc>
                <a:spcPct val="125000"/>
              </a:lnSpc>
            </a:pPr>
            <a:r>
              <a:rPr lang="zh-CN" altLang="en-US" sz="3200" dirty="0">
                <a:latin typeface="华文新魏" pitchFamily="2" charset="-122"/>
                <a:hlinkClick r:id="rId5" action="ppaction://hlinksldjump"/>
              </a:rPr>
              <a:t>电力线</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6" action="ppaction://hlinksldjump"/>
              </a:rPr>
              <a:t>光纤</a:t>
            </a:r>
            <a:r>
              <a:rPr lang="zh-CN" altLang="en-US" sz="3200" dirty="0">
                <a:latin typeface="华文新魏" pitchFamily="2" charset="-122"/>
              </a:rPr>
              <a:t> </a:t>
            </a:r>
          </a:p>
          <a:p>
            <a:pPr>
              <a:lnSpc>
                <a:spcPct val="125000"/>
              </a:lnSpc>
            </a:pPr>
            <a:r>
              <a:rPr lang="zh-CN" altLang="en-US" sz="3200" dirty="0">
                <a:solidFill>
                  <a:srgbClr val="FF0000"/>
                </a:solidFill>
                <a:latin typeface="华文新魏" pitchFamily="2" charset="-122"/>
              </a:rPr>
              <a:t>无导向传输介质</a:t>
            </a:r>
          </a:p>
        </p:txBody>
      </p:sp>
      <p:sp>
        <p:nvSpPr>
          <p:cNvPr id="525318" name="Rectangle 6"/>
          <p:cNvSpPr>
            <a:spLocks noGrp="1" noChangeArrowheads="1"/>
          </p:cNvSpPr>
          <p:nvPr>
            <p:ph type="body" sz="half" idx="2"/>
          </p:nvPr>
        </p:nvSpPr>
        <p:spPr/>
        <p:txBody>
          <a:bodyPr/>
          <a:lstStyle/>
          <a:p>
            <a:pPr lvl="1">
              <a:lnSpc>
                <a:spcPct val="125000"/>
              </a:lnSpc>
            </a:pPr>
            <a:r>
              <a:rPr lang="zh-CN" altLang="en-US" sz="3200" dirty="0">
                <a:latin typeface="华文新魏" pitchFamily="2" charset="-122"/>
                <a:hlinkClick r:id="rId7" action="ppaction://hlinksldjump"/>
              </a:rPr>
              <a:t>电磁波谱</a:t>
            </a:r>
            <a:endParaRPr lang="zh-CN" altLang="en-US" sz="3200" dirty="0"/>
          </a:p>
          <a:p>
            <a:pPr lvl="1">
              <a:lnSpc>
                <a:spcPct val="125000"/>
              </a:lnSpc>
            </a:pPr>
            <a:r>
              <a:rPr lang="zh-CN" altLang="en-US" sz="3200" dirty="0">
                <a:latin typeface="华文新魏" pitchFamily="2" charset="-122"/>
                <a:hlinkClick r:id="rId8" action="ppaction://hlinksldjump"/>
              </a:rPr>
              <a:t>无线电</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9" action="ppaction://hlinksldjump"/>
              </a:rPr>
              <a:t>微波</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10" action="ppaction://hlinksldjump"/>
              </a:rPr>
              <a:t>红外线</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11" action="ppaction://hlinksldjump"/>
              </a:rPr>
              <a:t>激光</a:t>
            </a:r>
            <a:endParaRPr lang="zh-CN" altLang="en-US" sz="3200" dirty="0">
              <a:latin typeface="华文新魏" pitchFamily="2" charset="-122"/>
            </a:endParaRPr>
          </a:p>
          <a:p>
            <a:pPr lvl="1">
              <a:lnSpc>
                <a:spcPct val="125000"/>
              </a:lnSpc>
            </a:pPr>
            <a:r>
              <a:rPr lang="zh-CN" altLang="en-US" sz="3200" dirty="0">
                <a:latin typeface="华文新魏" pitchFamily="2" charset="-122"/>
                <a:hlinkClick r:id="rId12" action="ppaction://hlinksldjump"/>
              </a:rPr>
              <a:t>卫星</a:t>
            </a:r>
            <a:endParaRPr lang="zh-CN" altLang="en-US" dirty="0"/>
          </a:p>
        </p:txBody>
      </p:sp>
      <p:sp>
        <p:nvSpPr>
          <p:cNvPr id="5253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13" action="ppaction://hlinksldjump"/>
              </a:rPr>
              <a:t>本章内容</a:t>
            </a:r>
            <a:endParaRPr lang="zh-CN" altLang="en-US" sz="1200">
              <a:ea typeface="幼圆" pitchFamily="49" charset="-122"/>
            </a:endParaRPr>
          </a:p>
        </p:txBody>
      </p:sp>
    </p:spTree>
    <p:extLst>
      <p:ext uri="{BB962C8B-B14F-4D97-AF65-F5344CB8AC3E}">
        <p14:creationId xmlns:p14="http://schemas.microsoft.com/office/powerpoint/2010/main" val="1527030287"/>
      </p:ext>
    </p:extLst>
  </p:cSld>
  <p:clrMapOvr>
    <a:masterClrMapping/>
  </p:clrMapOvr>
  <p:transition spd="slow">
    <p:random/>
    <p:sndAc>
      <p:stSnd>
        <p:snd r:embed="rId2" name="camera.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ChangeArrowheads="1"/>
          </p:cNvSpPr>
          <p:nvPr>
            <p:ph type="title"/>
          </p:nvPr>
        </p:nvSpPr>
        <p:spPr/>
        <p:txBody>
          <a:bodyPr/>
          <a:lstStyle/>
          <a:p>
            <a:r>
              <a:rPr lang="zh-CN" altLang="en-US"/>
              <a:t>双绞线</a:t>
            </a:r>
          </a:p>
        </p:txBody>
      </p:sp>
      <p:sp>
        <p:nvSpPr>
          <p:cNvPr id="650245"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0249" name="Rectangle 9"/>
          <p:cNvSpPr>
            <a:spLocks noGrp="1" noChangeArrowheads="1"/>
          </p:cNvSpPr>
          <p:nvPr>
            <p:ph type="body" idx="1"/>
          </p:nvPr>
        </p:nvSpPr>
        <p:spPr>
          <a:xfrm>
            <a:off x="3419475" y="2636838"/>
            <a:ext cx="2735263" cy="2049462"/>
          </a:xfrm>
          <a:noFill/>
          <a:ln/>
        </p:spPr>
        <p:txBody>
          <a:bodyPr/>
          <a:lstStyle/>
          <a:p>
            <a:r>
              <a:rPr lang="zh-CN" altLang="en-US" dirty="0">
                <a:hlinkClick r:id="rId5" action="ppaction://hlinksldjump"/>
              </a:rPr>
              <a:t>基本概念</a:t>
            </a:r>
            <a:endParaRPr lang="zh-CN" altLang="en-US" dirty="0"/>
          </a:p>
          <a:p>
            <a:endParaRPr lang="zh-CN" altLang="en-US" dirty="0"/>
          </a:p>
          <a:p>
            <a:r>
              <a:rPr lang="en-US" altLang="zh-CN" dirty="0">
                <a:hlinkClick r:id="rId6" action="ppaction://hlinksldjump"/>
              </a:rPr>
              <a:t>UTP</a:t>
            </a:r>
            <a:r>
              <a:rPr lang="zh-CN" altLang="en-US" dirty="0">
                <a:hlinkClick r:id="rId6" action="ppaction://hlinksldjump"/>
              </a:rPr>
              <a:t>制作</a:t>
            </a:r>
            <a:endParaRPr lang="zh-CN" altLang="en-US" dirty="0"/>
          </a:p>
        </p:txBody>
      </p:sp>
    </p:spTree>
    <p:extLst>
      <p:ext uri="{BB962C8B-B14F-4D97-AF65-F5344CB8AC3E}">
        <p14:creationId xmlns:p14="http://schemas.microsoft.com/office/powerpoint/2010/main" val="1953462934"/>
      </p:ext>
    </p:extLst>
  </p:cSld>
  <p:clrMapOvr>
    <a:masterClrMapping/>
  </p:clrMapOvr>
  <p:transition spd="slow">
    <p:random/>
    <p:sndAc>
      <p:stSnd>
        <p:snd r:embed="rId2" name="camera.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a:lstStyle/>
          <a:p>
            <a:r>
              <a:rPr lang="zh-CN" altLang="en-US"/>
              <a:t>双绞线</a:t>
            </a:r>
          </a:p>
        </p:txBody>
      </p:sp>
      <p:sp>
        <p:nvSpPr>
          <p:cNvPr id="674819" name="Rectangle 3"/>
          <p:cNvSpPr>
            <a:spLocks noGrp="1" noChangeArrowheads="1"/>
          </p:cNvSpPr>
          <p:nvPr>
            <p:ph type="body" idx="1"/>
          </p:nvPr>
        </p:nvSpPr>
        <p:spPr>
          <a:xfrm>
            <a:off x="827088" y="1700213"/>
            <a:ext cx="4897437" cy="4608512"/>
          </a:xfrm>
        </p:spPr>
        <p:txBody>
          <a:bodyPr/>
          <a:lstStyle/>
          <a:p>
            <a:pPr>
              <a:lnSpc>
                <a:spcPct val="105000"/>
              </a:lnSpc>
            </a:pPr>
            <a:r>
              <a:rPr lang="zh-CN" altLang="en-US" sz="2400" dirty="0">
                <a:latin typeface="华文新魏" pitchFamily="2" charset="-122"/>
              </a:rPr>
              <a:t>螺旋绞合的双导线，</a:t>
            </a:r>
            <a:r>
              <a:rPr lang="zh-CN" altLang="en-US" sz="2400" dirty="0">
                <a:latin typeface="华文新魏" pitchFamily="2" charset="-122"/>
                <a:sym typeface="Symbol" pitchFamily="18" charset="2"/>
              </a:rPr>
              <a:t>≈</a:t>
            </a:r>
            <a:r>
              <a:rPr lang="en-US" altLang="zh-CN" sz="2400" dirty="0">
                <a:latin typeface="华文新魏" pitchFamily="2" charset="-122"/>
                <a:sym typeface="Symbol" pitchFamily="18" charset="2"/>
              </a:rPr>
              <a:t>1mm</a:t>
            </a:r>
          </a:p>
          <a:p>
            <a:pPr>
              <a:lnSpc>
                <a:spcPct val="105000"/>
              </a:lnSpc>
            </a:pPr>
            <a:r>
              <a:rPr lang="zh-CN" altLang="en-US" sz="2400" dirty="0">
                <a:latin typeface="华文新魏" pitchFamily="2" charset="-122"/>
                <a:sym typeface="Symbol" pitchFamily="18" charset="2"/>
              </a:rPr>
              <a:t>每根</a:t>
            </a:r>
            <a:r>
              <a:rPr lang="en-US" altLang="zh-CN" sz="2400" dirty="0">
                <a:latin typeface="华文新魏" pitchFamily="2" charset="-122"/>
                <a:sym typeface="Symbol" pitchFamily="18" charset="2"/>
              </a:rPr>
              <a:t>4</a:t>
            </a:r>
            <a:r>
              <a:rPr lang="zh-CN" altLang="en-US" sz="2400" dirty="0">
                <a:latin typeface="华文新魏" pitchFamily="2" charset="-122"/>
                <a:sym typeface="Symbol" pitchFamily="18" charset="2"/>
              </a:rPr>
              <a:t>对、</a:t>
            </a:r>
            <a:r>
              <a:rPr lang="en-US" altLang="zh-CN" sz="2400" dirty="0">
                <a:latin typeface="华文新魏" pitchFamily="2" charset="-122"/>
                <a:sym typeface="Symbol" pitchFamily="18" charset="2"/>
              </a:rPr>
              <a:t>25</a:t>
            </a:r>
            <a:r>
              <a:rPr lang="zh-CN" altLang="en-US" sz="2400" dirty="0">
                <a:latin typeface="华文新魏" pitchFamily="2" charset="-122"/>
                <a:sym typeface="Symbol" pitchFamily="18" charset="2"/>
              </a:rPr>
              <a:t>对、</a:t>
            </a:r>
            <a:r>
              <a:rPr lang="en-US" altLang="zh-CN" sz="2400" dirty="0">
                <a:latin typeface="华文新魏" pitchFamily="2" charset="-122"/>
                <a:sym typeface="Symbol" pitchFamily="18" charset="2"/>
              </a:rPr>
              <a:t>1800</a:t>
            </a:r>
            <a:r>
              <a:rPr lang="zh-CN" altLang="en-US" sz="2400" dirty="0">
                <a:latin typeface="华文新魏" pitchFamily="2" charset="-122"/>
                <a:sym typeface="Symbol" pitchFamily="18" charset="2"/>
              </a:rPr>
              <a:t>对</a:t>
            </a:r>
          </a:p>
          <a:p>
            <a:pPr>
              <a:lnSpc>
                <a:spcPct val="105000"/>
              </a:lnSpc>
            </a:pPr>
            <a:r>
              <a:rPr lang="zh-CN" altLang="en-US" sz="2400" dirty="0">
                <a:latin typeface="华文新魏" pitchFamily="2" charset="-122"/>
                <a:sym typeface="Symbol" pitchFamily="18" charset="2"/>
              </a:rPr>
              <a:t>典型连接距离</a:t>
            </a:r>
            <a:r>
              <a:rPr lang="en-US" altLang="zh-CN" sz="2400" dirty="0">
                <a:latin typeface="华文新魏" pitchFamily="2" charset="-122"/>
                <a:sym typeface="Symbol" pitchFamily="18" charset="2"/>
              </a:rPr>
              <a:t>100m</a:t>
            </a:r>
            <a:r>
              <a:rPr lang="zh-CN" altLang="en-US" sz="2400" dirty="0">
                <a:latin typeface="华文新魏" pitchFamily="2" charset="-122"/>
                <a:sym typeface="Symbol" pitchFamily="18" charset="2"/>
              </a:rPr>
              <a:t>（</a:t>
            </a:r>
            <a:r>
              <a:rPr lang="en-US" altLang="zh-CN" sz="2400" dirty="0">
                <a:latin typeface="华文新魏" pitchFamily="2" charset="-122"/>
                <a:sym typeface="Symbol" pitchFamily="18" charset="2"/>
              </a:rPr>
              <a:t>LAN</a:t>
            </a:r>
            <a:r>
              <a:rPr lang="zh-CN" altLang="en-US" sz="2400" dirty="0">
                <a:latin typeface="华文新魏" pitchFamily="2" charset="-122"/>
                <a:sym typeface="Symbol" pitchFamily="18" charset="2"/>
              </a:rPr>
              <a:t>）</a:t>
            </a:r>
          </a:p>
          <a:p>
            <a:pPr>
              <a:lnSpc>
                <a:spcPct val="105000"/>
              </a:lnSpc>
            </a:pPr>
            <a:r>
              <a:rPr lang="en-US" altLang="zh-CN" sz="2400" dirty="0">
                <a:latin typeface="华文新魏" pitchFamily="2" charset="-122"/>
                <a:sym typeface="Symbol" pitchFamily="18" charset="2"/>
              </a:rPr>
              <a:t>RJ-45</a:t>
            </a:r>
            <a:r>
              <a:rPr lang="zh-CN" altLang="en-US" sz="2400" dirty="0">
                <a:latin typeface="华文新魏" pitchFamily="2" charset="-122"/>
                <a:sym typeface="Symbol" pitchFamily="18" charset="2"/>
              </a:rPr>
              <a:t>插座、插头</a:t>
            </a:r>
          </a:p>
          <a:p>
            <a:pPr>
              <a:lnSpc>
                <a:spcPct val="105000"/>
              </a:lnSpc>
            </a:pPr>
            <a:r>
              <a:rPr lang="zh-CN" altLang="en-US" sz="2400" dirty="0">
                <a:latin typeface="华文新魏" pitchFamily="2" charset="-122"/>
                <a:sym typeface="Symbol" pitchFamily="18" charset="2"/>
              </a:rPr>
              <a:t>特点：</a:t>
            </a:r>
          </a:p>
          <a:p>
            <a:pPr lvl="1">
              <a:lnSpc>
                <a:spcPct val="105000"/>
              </a:lnSpc>
            </a:pPr>
            <a:r>
              <a:rPr lang="zh-CN" altLang="en-US" sz="2000" dirty="0">
                <a:latin typeface="华文新魏" pitchFamily="2" charset="-122"/>
                <a:sym typeface="Symbol" pitchFamily="18" charset="2"/>
              </a:rPr>
              <a:t>成本低</a:t>
            </a:r>
          </a:p>
          <a:p>
            <a:pPr lvl="1">
              <a:lnSpc>
                <a:spcPct val="105000"/>
              </a:lnSpc>
            </a:pPr>
            <a:r>
              <a:rPr lang="zh-CN" altLang="en-US" sz="2000" dirty="0">
                <a:latin typeface="华文新魏" pitchFamily="2" charset="-122"/>
                <a:sym typeface="Symbol" pitchFamily="18" charset="2"/>
              </a:rPr>
              <a:t>密度高、节省空间</a:t>
            </a:r>
          </a:p>
          <a:p>
            <a:pPr lvl="1">
              <a:lnSpc>
                <a:spcPct val="105000"/>
              </a:lnSpc>
            </a:pPr>
            <a:r>
              <a:rPr lang="zh-CN" altLang="en-US" sz="2000" dirty="0">
                <a:latin typeface="华文新魏" pitchFamily="2" charset="-122"/>
                <a:sym typeface="Symbol" pitchFamily="18" charset="2"/>
              </a:rPr>
              <a:t>安装容易（综合布线系统）</a:t>
            </a:r>
          </a:p>
          <a:p>
            <a:pPr lvl="1">
              <a:lnSpc>
                <a:spcPct val="105000"/>
              </a:lnSpc>
            </a:pPr>
            <a:r>
              <a:rPr lang="zh-CN" altLang="en-US" sz="2000" dirty="0">
                <a:latin typeface="华文新魏" pitchFamily="2" charset="-122"/>
                <a:sym typeface="Symbol" pitchFamily="18" charset="2"/>
              </a:rPr>
              <a:t>平衡传输（高速率）</a:t>
            </a:r>
          </a:p>
          <a:p>
            <a:pPr lvl="1">
              <a:lnSpc>
                <a:spcPct val="105000"/>
              </a:lnSpc>
            </a:pPr>
            <a:r>
              <a:rPr lang="zh-CN" altLang="en-US" sz="2000" dirty="0">
                <a:latin typeface="华文新魏" pitchFamily="2" charset="-122"/>
                <a:sym typeface="Symbol" pitchFamily="18" charset="2"/>
              </a:rPr>
              <a:t>抗干扰性一般</a:t>
            </a:r>
          </a:p>
          <a:p>
            <a:pPr lvl="1">
              <a:lnSpc>
                <a:spcPct val="105000"/>
              </a:lnSpc>
            </a:pPr>
            <a:r>
              <a:rPr lang="zh-CN" altLang="en-US" sz="2000" dirty="0">
                <a:latin typeface="华文新魏" pitchFamily="2" charset="-122"/>
                <a:sym typeface="Symbol" pitchFamily="18" charset="2"/>
              </a:rPr>
              <a:t>连接距离较短</a:t>
            </a:r>
            <a:endParaRPr lang="zh-CN" altLang="en-US" sz="2000" dirty="0"/>
          </a:p>
        </p:txBody>
      </p:sp>
      <p:sp>
        <p:nvSpPr>
          <p:cNvPr id="67482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74852" name="Picture 36"/>
          <p:cNvPicPr>
            <a:picLocks noChangeAspect="1" noChangeArrowheads="1"/>
          </p:cNvPicPr>
          <p:nvPr/>
        </p:nvPicPr>
        <p:blipFill>
          <a:blip r:embed="rId6">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t="16579" b="13866"/>
          <a:stretch>
            <a:fillRect/>
          </a:stretch>
        </p:blipFill>
        <p:spPr bwMode="auto">
          <a:xfrm>
            <a:off x="6659563" y="1989138"/>
            <a:ext cx="738187"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4853" name="AutoShape 37"/>
          <p:cNvSpPr>
            <a:spLocks noChangeArrowheads="1"/>
          </p:cNvSpPr>
          <p:nvPr/>
        </p:nvSpPr>
        <p:spPr bwMode="auto">
          <a:xfrm>
            <a:off x="7524750" y="2565400"/>
            <a:ext cx="1439863" cy="504825"/>
          </a:xfrm>
          <a:prstGeom prst="wedgeEllipseCallout">
            <a:avLst>
              <a:gd name="adj1" fmla="val -63120"/>
              <a:gd name="adj2" fmla="val -143398"/>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0" tIns="46800" rIns="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800" b="1">
                <a:ea typeface="楷体_GB2312" pitchFamily="49" charset="-122"/>
              </a:rPr>
              <a:t>金属导体</a:t>
            </a:r>
          </a:p>
        </p:txBody>
      </p:sp>
      <p:sp>
        <p:nvSpPr>
          <p:cNvPr id="674854" name="AutoShape 38"/>
          <p:cNvSpPr>
            <a:spLocks noChangeArrowheads="1"/>
          </p:cNvSpPr>
          <p:nvPr/>
        </p:nvSpPr>
        <p:spPr bwMode="auto">
          <a:xfrm>
            <a:off x="5292725" y="4797425"/>
            <a:ext cx="1150938" cy="504825"/>
          </a:xfrm>
          <a:prstGeom prst="wedgeEllipseCallout">
            <a:avLst>
              <a:gd name="adj1" fmla="val 76481"/>
              <a:gd name="adj2" fmla="val 125472"/>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0" tIns="46800" rIns="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800" b="1">
                <a:ea typeface="楷体_GB2312" pitchFamily="49" charset="-122"/>
              </a:rPr>
              <a:t>绝缘层</a:t>
            </a:r>
          </a:p>
        </p:txBody>
      </p:sp>
      <p:sp>
        <p:nvSpPr>
          <p:cNvPr id="674855" name="Text Box 3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extLst>
      <p:ext uri="{BB962C8B-B14F-4D97-AF65-F5344CB8AC3E}">
        <p14:creationId xmlns:p14="http://schemas.microsoft.com/office/powerpoint/2010/main" val="1977855085"/>
      </p:ext>
    </p:extLst>
  </p:cSld>
  <p:clrMapOvr>
    <a:masterClrMapping/>
  </p:clrMapOvr>
  <p:transition spd="slow">
    <p:random/>
    <p:sndAc>
      <p:stSnd>
        <p:snd r:embed="rId2" name="camera.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ChangeArrowheads="1"/>
          </p:cNvSpPr>
          <p:nvPr>
            <p:ph type="title"/>
          </p:nvPr>
        </p:nvSpPr>
        <p:spPr/>
        <p:txBody>
          <a:bodyPr/>
          <a:lstStyle/>
          <a:p>
            <a:r>
              <a:rPr lang="zh-CN" altLang="en-US">
                <a:latin typeface="华文新魏" pitchFamily="2" charset="-122"/>
              </a:rPr>
              <a:t>双绞线常用类别</a:t>
            </a:r>
          </a:p>
        </p:txBody>
      </p:sp>
      <p:sp>
        <p:nvSpPr>
          <p:cNvPr id="65229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sp>
        <p:nvSpPr>
          <p:cNvPr id="652293" name="Rectangle 5"/>
          <p:cNvSpPr>
            <a:spLocks noGrp="1" noChangeArrowheads="1"/>
          </p:cNvSpPr>
          <p:nvPr>
            <p:ph type="body" idx="1"/>
          </p:nvPr>
        </p:nvSpPr>
        <p:spPr>
          <a:xfrm>
            <a:off x="827088" y="5229225"/>
            <a:ext cx="3960812" cy="1008063"/>
          </a:xfrm>
          <a:noFill/>
          <a:ln/>
        </p:spPr>
        <p:txBody>
          <a:bodyPr/>
          <a:lstStyle/>
          <a:p>
            <a:pPr marL="0" indent="0" algn="ctr">
              <a:buFont typeface="Wingdings" pitchFamily="2" charset="2"/>
              <a:buNone/>
            </a:pPr>
            <a:r>
              <a:rPr lang="zh-CN" altLang="en-US" sz="2400">
                <a:solidFill>
                  <a:srgbClr val="FF0000"/>
                </a:solidFill>
              </a:rPr>
              <a:t>屏蔽双绞线 （</a:t>
            </a:r>
            <a:r>
              <a:rPr lang="en-US" altLang="zh-CN" sz="2400">
                <a:solidFill>
                  <a:srgbClr val="FF0000"/>
                </a:solidFill>
              </a:rPr>
              <a:t>STP</a:t>
            </a:r>
            <a:r>
              <a:rPr lang="zh-CN" altLang="en-US" sz="2400">
                <a:solidFill>
                  <a:srgbClr val="FF0000"/>
                </a:solidFill>
              </a:rPr>
              <a:t>）</a:t>
            </a:r>
          </a:p>
          <a:p>
            <a:pPr marL="0" indent="0" algn="ctr">
              <a:buFont typeface="Wingdings" pitchFamily="2" charset="2"/>
              <a:buNone/>
            </a:pPr>
            <a:r>
              <a:rPr lang="zh-CN" altLang="en-US" sz="2400"/>
              <a:t>以铜屏蔽以减少干扰和串音</a:t>
            </a:r>
          </a:p>
        </p:txBody>
      </p:sp>
      <p:pic>
        <p:nvPicPr>
          <p:cNvPr id="652294" name="Picture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888" y="1989138"/>
            <a:ext cx="2970212" cy="2971800"/>
          </a:xfrm>
          <a:prstGeom prst="rect">
            <a:avLst/>
          </a:prstGeom>
          <a:noFill/>
          <a:ln w="50799">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2295" name="Picture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19700" y="1989138"/>
            <a:ext cx="2992438" cy="2941637"/>
          </a:xfrm>
          <a:prstGeom prst="rect">
            <a:avLst/>
          </a:prstGeom>
          <a:noFill/>
          <a:ln w="50799">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2297" name="Rectangle 9"/>
          <p:cNvSpPr>
            <a:spLocks noChangeArrowheads="1"/>
          </p:cNvSpPr>
          <p:nvPr/>
        </p:nvSpPr>
        <p:spPr bwMode="auto">
          <a:xfrm>
            <a:off x="4787900" y="5229225"/>
            <a:ext cx="4068763"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Clr>
                <a:srgbClr val="000000"/>
              </a:buClr>
              <a:buChar char="@"/>
              <a:defRPr kumimoji="1" sz="3200" b="1">
                <a:solidFill>
                  <a:srgbClr val="000000"/>
                </a:solidFill>
                <a:latin typeface="Arial" pitchFamily="34" charset="0"/>
                <a:ea typeface="华文楷体" pitchFamily="2" charset="-122"/>
              </a:defRPr>
            </a:lvl1pPr>
            <a:lvl2pPr marL="828675" indent="-285750">
              <a:buSzPct val="55000"/>
              <a:buBlip>
                <a:blip r:embed="rId8"/>
              </a:buBlip>
              <a:defRPr kumimoji="1" sz="2800" b="1">
                <a:solidFill>
                  <a:srgbClr val="000000"/>
                </a:solidFill>
                <a:latin typeface="Arial" pitchFamily="34" charset="0"/>
                <a:ea typeface="华文楷体" pitchFamily="2" charset="-122"/>
              </a:defRPr>
            </a:lvl2pPr>
            <a:lvl3pPr marL="1236663" indent="-228600">
              <a:buSzPct val="65000"/>
              <a:buBlip>
                <a:blip r:embed="rId9"/>
              </a:buBlip>
              <a:defRPr kumimoji="1" sz="2400" b="1">
                <a:solidFill>
                  <a:srgbClr val="000000"/>
                </a:solidFill>
                <a:latin typeface="Arial" pitchFamily="34" charset="0"/>
                <a:ea typeface="华文楷体" pitchFamily="2" charset="-122"/>
              </a:defRPr>
            </a:lvl3pPr>
            <a:lvl4pPr marL="1644650" indent="-228600">
              <a:buSzPct val="85000"/>
              <a:buChar char="w"/>
              <a:defRPr kumimoji="1" sz="2000" b="1">
                <a:solidFill>
                  <a:srgbClr val="000000"/>
                </a:solidFill>
                <a:latin typeface="Arial" pitchFamily="34" charset="0"/>
                <a:ea typeface="华文楷体" pitchFamily="2" charset="-122"/>
              </a:defRPr>
            </a:lvl4pPr>
            <a:lvl5pPr marL="2057400" indent="-228600">
              <a:buSzPct val="80000"/>
              <a:buChar char="§"/>
              <a:defRPr kumimoji="1"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pitchFamily="34" charset="0"/>
                <a:ea typeface="华文楷体" pitchFamily="2" charset="-122"/>
              </a:defRPr>
            </a:lvl9pPr>
          </a:lstStyle>
          <a:p>
            <a:pPr algn="ctr">
              <a:buFont typeface="Wingdings" pitchFamily="2" charset="2"/>
              <a:buNone/>
            </a:pPr>
            <a:r>
              <a:rPr lang="zh-CN" altLang="en-US" sz="2400">
                <a:solidFill>
                  <a:srgbClr val="FF0000"/>
                </a:solidFill>
                <a:latin typeface="+mn-lt"/>
                <a:ea typeface="+mn-ea"/>
              </a:rPr>
              <a:t>非屏蔽双绞线 （</a:t>
            </a:r>
            <a:r>
              <a:rPr lang="en-US" altLang="zh-CN" sz="2400">
                <a:solidFill>
                  <a:srgbClr val="FF0000"/>
                </a:solidFill>
                <a:latin typeface="+mn-lt"/>
                <a:ea typeface="+mn-ea"/>
              </a:rPr>
              <a:t>UTP</a:t>
            </a:r>
            <a:r>
              <a:rPr lang="zh-CN" altLang="en-US" sz="2400">
                <a:solidFill>
                  <a:srgbClr val="FF0000"/>
                </a:solidFill>
                <a:latin typeface="+mn-lt"/>
                <a:ea typeface="+mn-ea"/>
              </a:rPr>
              <a:t>）</a:t>
            </a:r>
          </a:p>
          <a:p>
            <a:pPr algn="ctr">
              <a:buFont typeface="Wingdings" pitchFamily="2" charset="2"/>
              <a:buNone/>
            </a:pPr>
            <a:r>
              <a:rPr lang="zh-CN" altLang="en-US" sz="2400">
                <a:solidFill>
                  <a:schemeClr val="tx1"/>
                </a:solidFill>
                <a:latin typeface="+mn-lt"/>
                <a:ea typeface="+mn-ea"/>
              </a:rPr>
              <a:t>双绞线外没有任何附加屏蔽</a:t>
            </a:r>
          </a:p>
        </p:txBody>
      </p:sp>
      <p:sp>
        <p:nvSpPr>
          <p:cNvPr id="652298"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extLst>
      <p:ext uri="{BB962C8B-B14F-4D97-AF65-F5344CB8AC3E}">
        <p14:creationId xmlns:p14="http://schemas.microsoft.com/office/powerpoint/2010/main" val="2957831162"/>
      </p:ext>
    </p:extLst>
  </p:cSld>
  <p:clrMapOvr>
    <a:masterClrMapping/>
  </p:clrMapOvr>
  <p:transition spd="slow">
    <p:random/>
    <p:sndAc>
      <p:stSnd>
        <p:snd r:embed="rId2" name="camera.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r>
              <a:rPr lang="en-US" altLang="zh-CN">
                <a:latin typeface="华文新魏" pitchFamily="2" charset="-122"/>
              </a:rPr>
              <a:t>UTP</a:t>
            </a:r>
            <a:r>
              <a:rPr lang="zh-CN" altLang="zh-CN">
                <a:latin typeface="华文新魏" pitchFamily="2" charset="-122"/>
              </a:rPr>
              <a:t>的线材等级</a:t>
            </a:r>
            <a:endParaRPr lang="zh-CN" altLang="en-US">
              <a:latin typeface="华文新魏" pitchFamily="2" charset="-122"/>
            </a:endParaRPr>
          </a:p>
        </p:txBody>
      </p:sp>
      <p:sp>
        <p:nvSpPr>
          <p:cNvPr id="66458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graphicFrame>
        <p:nvGraphicFramePr>
          <p:cNvPr id="664622" name="Group 46"/>
          <p:cNvGraphicFramePr>
            <a:graphicFrameLocks noGrp="1"/>
          </p:cNvGraphicFramePr>
          <p:nvPr>
            <p:ph idx="1"/>
          </p:nvPr>
        </p:nvGraphicFramePr>
        <p:xfrm>
          <a:off x="809625" y="1773238"/>
          <a:ext cx="7958138" cy="4494357"/>
        </p:xfrm>
        <a:graphic>
          <a:graphicData uri="http://schemas.openxmlformats.org/drawingml/2006/table">
            <a:tbl>
              <a:tblPr/>
              <a:tblGrid>
                <a:gridCol w="766763">
                  <a:extLst>
                    <a:ext uri="{9D8B030D-6E8A-4147-A177-3AD203B41FA5}">
                      <a16:colId xmlns:a16="http://schemas.microsoft.com/office/drawing/2014/main" val="20000"/>
                    </a:ext>
                  </a:extLst>
                </a:gridCol>
                <a:gridCol w="2139950">
                  <a:extLst>
                    <a:ext uri="{9D8B030D-6E8A-4147-A177-3AD203B41FA5}">
                      <a16:colId xmlns:a16="http://schemas.microsoft.com/office/drawing/2014/main" val="20001"/>
                    </a:ext>
                  </a:extLst>
                </a:gridCol>
                <a:gridCol w="5051425">
                  <a:extLst>
                    <a:ext uri="{9D8B030D-6E8A-4147-A177-3AD203B41FA5}">
                      <a16:colId xmlns:a16="http://schemas.microsoft.com/office/drawing/2014/main" val="20002"/>
                    </a:ext>
                  </a:extLst>
                </a:gridCol>
              </a:tblGrid>
              <a:tr h="43973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400" b="1" i="0" u="none" strike="noStrike" cap="none" normalizeH="0" baseline="0" dirty="0">
                          <a:ln>
                            <a:noFill/>
                          </a:ln>
                          <a:solidFill>
                            <a:schemeClr val="tx1"/>
                          </a:solidFill>
                          <a:effectLst/>
                          <a:latin typeface="Arial" pitchFamily="34" charset="0"/>
                          <a:ea typeface="华文楷体" pitchFamily="2" charset="-122"/>
                        </a:rPr>
                        <a:t>类别</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400" b="1" i="0" u="none" strike="noStrike" cap="none" normalizeH="0" baseline="0">
                          <a:ln>
                            <a:noFill/>
                          </a:ln>
                          <a:solidFill>
                            <a:schemeClr val="tx1"/>
                          </a:solidFill>
                          <a:effectLst/>
                          <a:latin typeface="Arial" pitchFamily="34" charset="0"/>
                          <a:ea typeface="华文楷体" pitchFamily="2" charset="-122"/>
                        </a:rPr>
                        <a:t>最大传输速度</a:t>
                      </a:r>
                    </a:p>
                  </a:txBody>
                  <a:tcPr marL="0" marR="0" marT="39600" marB="396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400" b="1" i="0" u="none" strike="noStrike" cap="none" normalizeH="0" baseline="0">
                          <a:ln>
                            <a:noFill/>
                          </a:ln>
                          <a:solidFill>
                            <a:schemeClr val="tx1"/>
                          </a:solidFill>
                          <a:effectLst/>
                          <a:latin typeface="Arial" pitchFamily="34" charset="0"/>
                          <a:ea typeface="华文楷体" pitchFamily="2" charset="-122"/>
                        </a:rPr>
                        <a:t>应          用</a:t>
                      </a:r>
                    </a:p>
                  </a:txBody>
                  <a:tcPr marL="0" marR="0" marT="39600" marB="396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741363">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1</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2Mbps</a:t>
                      </a:r>
                      <a:endPar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200" b="1" i="0" u="none" strike="noStrike" cap="none" normalizeH="0" baseline="0" dirty="0">
                          <a:ln>
                            <a:noFill/>
                          </a:ln>
                          <a:solidFill>
                            <a:srgbClr val="000000"/>
                          </a:solidFill>
                          <a:effectLst/>
                          <a:latin typeface="Arial" pitchFamily="34" charset="0"/>
                          <a:ea typeface="华文楷体" pitchFamily="2" charset="-122"/>
                          <a:cs typeface="Times New Roman" pitchFamily="18" charset="0"/>
                        </a:rPr>
                        <a:t>模拟和数字语音</a:t>
                      </a:r>
                      <a:r>
                        <a:rPr kumimoji="1" lang="en-US" altLang="zh-CN" sz="2200" b="1" i="0" u="none" strike="noStrike" cap="none" normalizeH="0" baseline="0" dirty="0">
                          <a:ln>
                            <a:noFill/>
                          </a:ln>
                          <a:solidFill>
                            <a:srgbClr val="000000"/>
                          </a:solidFill>
                          <a:effectLst/>
                          <a:latin typeface="Arial" pitchFamily="34" charset="0"/>
                          <a:ea typeface="华文楷体" pitchFamily="2" charset="-122"/>
                          <a:cs typeface="Times New Roman" pitchFamily="18" charset="0"/>
                        </a:rPr>
                        <a:t>(</a:t>
                      </a:r>
                      <a:r>
                        <a:rPr kumimoji="1" lang="zh-CN" altLang="en-US" sz="2200" b="1" i="0" u="none" strike="noStrike" cap="none" normalizeH="0" baseline="0" dirty="0">
                          <a:ln>
                            <a:noFill/>
                          </a:ln>
                          <a:solidFill>
                            <a:srgbClr val="000000"/>
                          </a:solidFill>
                          <a:effectLst/>
                          <a:latin typeface="Arial" pitchFamily="34" charset="0"/>
                          <a:ea typeface="华文楷体" pitchFamily="2" charset="-122"/>
                          <a:cs typeface="Times New Roman" pitchFamily="18" charset="0"/>
                        </a:rPr>
                        <a:t>电话</a:t>
                      </a:r>
                      <a:r>
                        <a:rPr kumimoji="1" lang="en-US" altLang="zh-CN" sz="2200" b="1" i="0" u="none" strike="noStrike" cap="none" normalizeH="0" baseline="0" dirty="0">
                          <a:ln>
                            <a:noFill/>
                          </a:ln>
                          <a:solidFill>
                            <a:srgbClr val="000000"/>
                          </a:solidFill>
                          <a:effectLst/>
                          <a:latin typeface="Arial" pitchFamily="34" charset="0"/>
                          <a:ea typeface="华文楷体" pitchFamily="2" charset="-122"/>
                          <a:cs typeface="Times New Roman" pitchFamily="18" charset="0"/>
                        </a:rPr>
                        <a:t>)</a:t>
                      </a:r>
                      <a:r>
                        <a:rPr kumimoji="1" lang="zh-CN" altLang="en-US" sz="2200" b="1" i="0" u="none" strike="noStrike" cap="none" normalizeH="0" baseline="0" dirty="0">
                          <a:ln>
                            <a:noFill/>
                          </a:ln>
                          <a:solidFill>
                            <a:srgbClr val="000000"/>
                          </a:solidFill>
                          <a:effectLst/>
                          <a:latin typeface="Arial" pitchFamily="34" charset="0"/>
                          <a:ea typeface="华文楷体" pitchFamily="2" charset="-122"/>
                          <a:cs typeface="Times New Roman" pitchFamily="18" charset="0"/>
                        </a:rPr>
                        <a:t>通信以及低速的数据传输。</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977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2</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4Mbps</a:t>
                      </a:r>
                      <a:endPar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语音、</a:t>
                      </a: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ISDN</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和不超过</a:t>
                      </a: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4Mbps</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的局域网数据传输。</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6413">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3</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16Mbps</a:t>
                      </a:r>
                      <a:endPar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不超过</a:t>
                      </a: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16Mbps</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的局域网数据传输。</a:t>
                      </a:r>
                      <a:endParaRPr kumimoji="1" lang="zh-CN" altLang="en-US" sz="2200" b="1" i="0" u="none" strike="noStrike" cap="none" normalizeH="0" baseline="0">
                        <a:ln>
                          <a:noFill/>
                        </a:ln>
                        <a:solidFill>
                          <a:srgbClr val="000000"/>
                        </a:solidFill>
                        <a:effectLst/>
                        <a:latin typeface="Arial" pitchFamily="34" charset="0"/>
                        <a:ea typeface="华文楷体" pitchFamily="2" charset="-122"/>
                      </a:endParaRP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95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4</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20Mbps</a:t>
                      </a:r>
                      <a:endPar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不超过</a:t>
                      </a: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20Mbps</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的局域网数据传输。</a:t>
                      </a:r>
                      <a:endParaRPr kumimoji="1" lang="zh-CN" altLang="en-US" sz="2200" b="1" i="0" u="none" strike="noStrike" cap="none" normalizeH="0" baseline="0">
                        <a:ln>
                          <a:noFill/>
                        </a:ln>
                        <a:solidFill>
                          <a:srgbClr val="000000"/>
                        </a:solidFill>
                        <a:effectLst/>
                        <a:latin typeface="Arial" pitchFamily="34" charset="0"/>
                        <a:ea typeface="华文楷体" pitchFamily="2" charset="-122"/>
                      </a:endParaRP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095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5</a:t>
                      </a:r>
                      <a:r>
                        <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100Mbps</a:t>
                      </a:r>
                      <a:endPar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FF3300"/>
                          </a:solidFill>
                          <a:effectLst/>
                          <a:latin typeface="Arial" pitchFamily="34" charset="0"/>
                          <a:ea typeface="华文楷体" pitchFamily="2" charset="-122"/>
                          <a:cs typeface="Times New Roman" pitchFamily="18" charset="0"/>
                        </a:rPr>
                        <a:t>100Mbps</a:t>
                      </a:r>
                      <a:r>
                        <a:rPr kumimoji="1" lang="zh-CN" altLang="en-US" sz="2000" b="1" i="0" u="none" strike="noStrike" cap="none" normalizeH="0" baseline="0">
                          <a:ln>
                            <a:noFill/>
                          </a:ln>
                          <a:solidFill>
                            <a:srgbClr val="FF3300"/>
                          </a:solidFill>
                          <a:effectLst/>
                          <a:latin typeface="Arial" pitchFamily="34" charset="0"/>
                          <a:ea typeface="华文楷体" pitchFamily="2" charset="-122"/>
                          <a:cs typeface="Times New Roman" pitchFamily="18" charset="0"/>
                        </a:rPr>
                        <a:t>距离</a:t>
                      </a:r>
                      <a:r>
                        <a:rPr kumimoji="1" lang="en-US" altLang="zh-CN" sz="2000" b="1" i="0" u="none" strike="noStrike" cap="none" normalizeH="0" baseline="0">
                          <a:ln>
                            <a:noFill/>
                          </a:ln>
                          <a:solidFill>
                            <a:srgbClr val="FF3300"/>
                          </a:solidFill>
                          <a:effectLst/>
                          <a:latin typeface="Arial" pitchFamily="34" charset="0"/>
                          <a:ea typeface="华文楷体" pitchFamily="2" charset="-122"/>
                          <a:cs typeface="Times New Roman" pitchFamily="18" charset="0"/>
                        </a:rPr>
                        <a:t>100</a:t>
                      </a:r>
                      <a:r>
                        <a:rPr kumimoji="1" lang="zh-CN" altLang="en-US" sz="2000" b="1" i="0" u="none" strike="noStrike" cap="none" normalizeH="0" baseline="0">
                          <a:ln>
                            <a:noFill/>
                          </a:ln>
                          <a:solidFill>
                            <a:srgbClr val="FF3300"/>
                          </a:solidFill>
                          <a:effectLst/>
                          <a:latin typeface="Arial" pitchFamily="34" charset="0"/>
                          <a:ea typeface="华文楷体" pitchFamily="2" charset="-122"/>
                          <a:cs typeface="Times New Roman" pitchFamily="18" charset="0"/>
                        </a:rPr>
                        <a:t>米的局域网数据传输</a:t>
                      </a:r>
                      <a:r>
                        <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5"/>
                  </a:ext>
                </a:extLst>
              </a:tr>
              <a:tr h="508000">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E5</a:t>
                      </a:r>
                      <a:r>
                        <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1000Mbps</a:t>
                      </a:r>
                      <a:endPar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1000Mbps</a:t>
                      </a:r>
                      <a:r>
                        <a:rPr kumimoji="1" lang="zh-CN" altLang="en-US" sz="2200" b="1" i="0" u="none" strike="noStrike" cap="none" normalizeH="0" baseline="0">
                          <a:ln>
                            <a:noFill/>
                          </a:ln>
                          <a:solidFill>
                            <a:srgbClr val="FF3300"/>
                          </a:solidFill>
                          <a:effectLst/>
                          <a:latin typeface="Arial" pitchFamily="34" charset="0"/>
                          <a:ea typeface="华文楷体" pitchFamily="2" charset="-122"/>
                          <a:cs typeface="Times New Roman" pitchFamily="18" charset="0"/>
                        </a:rPr>
                        <a:t>的局域网数据传输</a:t>
                      </a:r>
                      <a:endParaRPr kumimoji="1" lang="zh-CN" altLang="en-US" sz="2200" b="1" i="0" u="none" strike="noStrike" cap="none" normalizeH="0" baseline="0">
                        <a:ln>
                          <a:noFill/>
                        </a:ln>
                        <a:solidFill>
                          <a:srgbClr val="FF3300"/>
                        </a:solidFill>
                        <a:effectLst/>
                        <a:latin typeface="Arial" pitchFamily="34" charset="0"/>
                        <a:ea typeface="华文楷体" pitchFamily="2" charset="-122"/>
                      </a:endParaRP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6"/>
                  </a:ext>
                </a:extLst>
              </a:tr>
              <a:tr h="509588">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6</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类</a:t>
                      </a:r>
                    </a:p>
                  </a:txBody>
                  <a:tcPr marL="0" marR="0" marT="39600" marB="396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2.4Gbps</a:t>
                      </a:r>
                      <a:endPar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endParaRP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1000Mbps</a:t>
                      </a:r>
                      <a:r>
                        <a:rPr kumimoji="1" lang="zh-CN" altLang="en-US" sz="2200" b="1" i="0" u="none" strike="noStrike" cap="none" normalizeH="0" baseline="0">
                          <a:ln>
                            <a:noFill/>
                          </a:ln>
                          <a:solidFill>
                            <a:srgbClr val="000000"/>
                          </a:solidFill>
                          <a:effectLst/>
                          <a:latin typeface="Arial" pitchFamily="34" charset="0"/>
                          <a:ea typeface="华文楷体" pitchFamily="2" charset="-122"/>
                          <a:cs typeface="Times New Roman" pitchFamily="18" charset="0"/>
                        </a:rPr>
                        <a:t>以上的的局域网数据传输。</a:t>
                      </a:r>
                      <a:endParaRPr kumimoji="1" lang="zh-CN" altLang="en-US" sz="2200" b="1" i="0" u="none" strike="noStrike" cap="none" normalizeH="0" baseline="0">
                        <a:ln>
                          <a:noFill/>
                        </a:ln>
                        <a:solidFill>
                          <a:srgbClr val="000000"/>
                        </a:solidFill>
                        <a:effectLst/>
                        <a:latin typeface="Arial" pitchFamily="34" charset="0"/>
                        <a:ea typeface="华文楷体" pitchFamily="2" charset="-122"/>
                      </a:endParaRP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664623" name="Text Box 4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3900809902"/>
      </p:ext>
    </p:extLst>
  </p:cSld>
  <p:clrMapOvr>
    <a:masterClrMapping/>
  </p:clrMapOvr>
  <p:transition spd="slow">
    <p:random/>
    <p:sndAc>
      <p:stSnd>
        <p:snd r:embed="rId2" name="camera.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p:txBody>
          <a:bodyPr/>
          <a:lstStyle/>
          <a:p>
            <a:r>
              <a:rPr lang="en-US" altLang="en-US">
                <a:latin typeface="华文新魏" pitchFamily="2" charset="-122"/>
              </a:rPr>
              <a:t>5类</a:t>
            </a:r>
            <a:r>
              <a:rPr lang="en-US" altLang="zh-CN">
                <a:latin typeface="华文新魏" pitchFamily="2" charset="-122"/>
              </a:rPr>
              <a:t>UTP</a:t>
            </a:r>
            <a:endParaRPr lang="zh-CN" altLang="en-US">
              <a:latin typeface="华文新魏" pitchFamily="2" charset="-122"/>
            </a:endParaRPr>
          </a:p>
        </p:txBody>
      </p:sp>
      <p:sp>
        <p:nvSpPr>
          <p:cNvPr id="66560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sp>
        <p:nvSpPr>
          <p:cNvPr id="665605" name="Rectangle 5"/>
          <p:cNvSpPr>
            <a:spLocks noGrp="1" noChangeArrowheads="1"/>
          </p:cNvSpPr>
          <p:nvPr>
            <p:ph type="body" sz="half" idx="1"/>
          </p:nvPr>
        </p:nvSpPr>
        <p:spPr>
          <a:xfrm>
            <a:off x="684213" y="5876925"/>
            <a:ext cx="8135937" cy="508000"/>
          </a:xfrm>
          <a:noFill/>
          <a:ln/>
        </p:spPr>
        <p:txBody>
          <a:bodyPr/>
          <a:lstStyle/>
          <a:p>
            <a:pPr algn="ctr">
              <a:lnSpc>
                <a:spcPct val="80000"/>
              </a:lnSpc>
              <a:buFont typeface="Wingdings" pitchFamily="2" charset="2"/>
              <a:buNone/>
            </a:pPr>
            <a:r>
              <a:rPr lang="zh-CN" altLang="en-US" sz="2400">
                <a:solidFill>
                  <a:srgbClr val="FF0000"/>
                </a:solidFill>
              </a:rPr>
              <a:t>发送：</a:t>
            </a:r>
            <a:r>
              <a:rPr lang="en-US" altLang="zh-CN" sz="2400">
                <a:solidFill>
                  <a:srgbClr val="FF0000"/>
                </a:solidFill>
              </a:rPr>
              <a:t>1 (TD+)</a:t>
            </a:r>
            <a:r>
              <a:rPr lang="zh-CN" altLang="en-US" sz="2400">
                <a:solidFill>
                  <a:srgbClr val="FF0000"/>
                </a:solidFill>
              </a:rPr>
              <a:t> 、</a:t>
            </a:r>
            <a:r>
              <a:rPr lang="en-US" altLang="zh-CN" sz="2400">
                <a:solidFill>
                  <a:srgbClr val="FF0000"/>
                </a:solidFill>
              </a:rPr>
              <a:t>2 (TD</a:t>
            </a:r>
            <a:r>
              <a:rPr lang="zh-CN" altLang="en-US" sz="2400">
                <a:solidFill>
                  <a:srgbClr val="FF0000"/>
                </a:solidFill>
              </a:rPr>
              <a:t>－</a:t>
            </a:r>
            <a:r>
              <a:rPr lang="en-US" altLang="zh-CN" sz="2400">
                <a:solidFill>
                  <a:srgbClr val="FF0000"/>
                </a:solidFill>
              </a:rPr>
              <a:t>)</a:t>
            </a:r>
            <a:r>
              <a:rPr lang="zh-CN" altLang="en-US" sz="2400">
                <a:solidFill>
                  <a:srgbClr val="FF0000"/>
                </a:solidFill>
              </a:rPr>
              <a:t>；接收：</a:t>
            </a:r>
            <a:r>
              <a:rPr lang="en-US" altLang="zh-CN" sz="2400">
                <a:solidFill>
                  <a:srgbClr val="FF0000"/>
                </a:solidFill>
              </a:rPr>
              <a:t>3 (RD+) </a:t>
            </a:r>
            <a:r>
              <a:rPr lang="zh-CN" altLang="en-US" sz="2400">
                <a:solidFill>
                  <a:srgbClr val="FF0000"/>
                </a:solidFill>
              </a:rPr>
              <a:t>、</a:t>
            </a:r>
            <a:r>
              <a:rPr lang="en-US" altLang="zh-CN" sz="2400">
                <a:solidFill>
                  <a:srgbClr val="FF0000"/>
                </a:solidFill>
              </a:rPr>
              <a:t>6 (RD</a:t>
            </a:r>
            <a:r>
              <a:rPr lang="zh-CN" altLang="en-US" sz="2400">
                <a:solidFill>
                  <a:srgbClr val="FF0000"/>
                </a:solidFill>
              </a:rPr>
              <a:t>－</a:t>
            </a:r>
            <a:r>
              <a:rPr lang="en-US" altLang="zh-CN" sz="2400">
                <a:solidFill>
                  <a:srgbClr val="FF0000"/>
                </a:solidFill>
              </a:rPr>
              <a:t>)</a:t>
            </a:r>
          </a:p>
        </p:txBody>
      </p:sp>
      <p:graphicFrame>
        <p:nvGraphicFramePr>
          <p:cNvPr id="665655" name="Group 55"/>
          <p:cNvGraphicFramePr>
            <a:graphicFrameLocks noGrp="1"/>
          </p:cNvGraphicFramePr>
          <p:nvPr/>
        </p:nvGraphicFramePr>
        <p:xfrm>
          <a:off x="3635375" y="1773238"/>
          <a:ext cx="5113338" cy="3744913"/>
        </p:xfrm>
        <a:graphic>
          <a:graphicData uri="http://schemas.openxmlformats.org/drawingml/2006/table">
            <a:tbl>
              <a:tblPr/>
              <a:tblGrid>
                <a:gridCol w="1441450">
                  <a:extLst>
                    <a:ext uri="{9D8B030D-6E8A-4147-A177-3AD203B41FA5}">
                      <a16:colId xmlns:a16="http://schemas.microsoft.com/office/drawing/2014/main" val="20000"/>
                    </a:ext>
                  </a:extLst>
                </a:gridCol>
                <a:gridCol w="1871663">
                  <a:extLst>
                    <a:ext uri="{9D8B030D-6E8A-4147-A177-3AD203B41FA5}">
                      <a16:colId xmlns:a16="http://schemas.microsoft.com/office/drawing/2014/main" val="20001"/>
                    </a:ext>
                  </a:extLst>
                </a:gridCol>
                <a:gridCol w="1800225">
                  <a:extLst>
                    <a:ext uri="{9D8B030D-6E8A-4147-A177-3AD203B41FA5}">
                      <a16:colId xmlns:a16="http://schemas.microsoft.com/office/drawing/2014/main" val="20002"/>
                    </a:ext>
                  </a:extLst>
                </a:gridCol>
              </a:tblGrid>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引脚位</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zh-TW" sz="2000" b="1" i="0" u="none" strike="noStrike" cap="none" normalizeH="0" baseline="0">
                          <a:ln>
                            <a:noFill/>
                          </a:ln>
                          <a:solidFill>
                            <a:srgbClr val="000000"/>
                          </a:solidFill>
                          <a:effectLst/>
                          <a:latin typeface="华文新魏" pitchFamily="2" charset="-122"/>
                          <a:ea typeface="华文楷体" pitchFamily="2" charset="-122"/>
                        </a:rPr>
                        <a:t>EIA/TIA</a:t>
                      </a:r>
                      <a:r>
                        <a:rPr kumimoji="1" lang="zh-TW" altLang="zh-CN" sz="2000" b="1" i="0" u="none" strike="noStrike" cap="none" normalizeH="0" baseline="0">
                          <a:ln>
                            <a:noFill/>
                          </a:ln>
                          <a:solidFill>
                            <a:srgbClr val="000000"/>
                          </a:solidFill>
                          <a:effectLst/>
                          <a:latin typeface="华文新魏" pitchFamily="2" charset="-122"/>
                          <a:ea typeface="华文楷体" pitchFamily="2" charset="-122"/>
                        </a:rPr>
                        <a:t> </a:t>
                      </a: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568</a:t>
                      </a:r>
                      <a:r>
                        <a:rPr kumimoji="1" lang="en-US" altLang="zh-TW" sz="2000" b="1" i="0" u="none" strike="noStrike" cap="none" normalizeH="0" baseline="0">
                          <a:ln>
                            <a:noFill/>
                          </a:ln>
                          <a:solidFill>
                            <a:srgbClr val="000000"/>
                          </a:solidFill>
                          <a:effectLst/>
                          <a:latin typeface="华文新魏" pitchFamily="2" charset="-122"/>
                          <a:ea typeface="华文楷体" pitchFamily="2" charset="-122"/>
                        </a:rPr>
                        <a:t>A</a:t>
                      </a: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zh-TW" sz="2000" b="1" i="0" u="none" strike="noStrike" cap="none" normalizeH="0" baseline="0">
                          <a:ln>
                            <a:noFill/>
                          </a:ln>
                          <a:solidFill>
                            <a:srgbClr val="000000"/>
                          </a:solidFill>
                          <a:effectLst/>
                          <a:latin typeface="华文新魏" pitchFamily="2" charset="-122"/>
                          <a:ea typeface="华文楷体" pitchFamily="2" charset="-122"/>
                        </a:rPr>
                        <a:t>EIA/TIA</a:t>
                      </a:r>
                      <a:r>
                        <a:rPr kumimoji="1" lang="zh-TW" altLang="zh-CN" sz="2000" b="1" i="0" u="none" strike="noStrike" cap="none" normalizeH="0" baseline="0">
                          <a:ln>
                            <a:noFill/>
                          </a:ln>
                          <a:solidFill>
                            <a:srgbClr val="000000"/>
                          </a:solidFill>
                          <a:effectLst/>
                          <a:latin typeface="华文新魏" pitchFamily="2" charset="-122"/>
                          <a:ea typeface="华文楷体" pitchFamily="2" charset="-122"/>
                        </a:rPr>
                        <a:t> </a:t>
                      </a: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568</a:t>
                      </a:r>
                      <a:r>
                        <a:rPr kumimoji="1" lang="en-US" altLang="zh-TW" sz="2000" b="1" i="0" u="none" strike="noStrike" cap="none" normalizeH="0" baseline="0">
                          <a:ln>
                            <a:noFill/>
                          </a:ln>
                          <a:solidFill>
                            <a:srgbClr val="000000"/>
                          </a:solidFill>
                          <a:effectLst/>
                          <a:latin typeface="华文新魏" pitchFamily="2" charset="-122"/>
                          <a:ea typeface="华文楷体" pitchFamily="2" charset="-122"/>
                        </a:rPr>
                        <a:t>B</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0"/>
                  </a:ext>
                </a:extLst>
              </a:tr>
              <a:tr h="417513">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第1</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绿白</a:t>
                      </a:r>
                      <a:endParaRPr kumimoji="1" lang="en-US" altLang="zh-CN"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橙白</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第2</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绿</a:t>
                      </a:r>
                      <a:endParaRPr kumimoji="1" lang="en-US" altLang="zh-CN"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橙</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第3</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橙白 </a:t>
                      </a:r>
                      <a:endParaRPr kumimoji="1" lang="en-US" altLang="zh-TW"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绿白</a:t>
                      </a:r>
                      <a:endParaRPr kumimoji="1" lang="zh-TW" altLang="en-US" sz="2000" b="1" i="0" u="none" strike="noStrike" cap="none" normalizeH="0" baseline="0">
                        <a:ln>
                          <a:noFill/>
                        </a:ln>
                        <a:solidFill>
                          <a:srgbClr val="33CC33"/>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第4</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蓝</a:t>
                      </a:r>
                      <a:endParaRPr kumimoji="1" lang="en-US" altLang="zh-CN"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蓝</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第5</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蓝白</a:t>
                      </a:r>
                      <a:endParaRPr kumimoji="1" lang="en-US" altLang="zh-CN"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蓝白</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第6</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橙</a:t>
                      </a:r>
                      <a:endParaRPr kumimoji="1" lang="en-US" altLang="zh-TW"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华文新魏" pitchFamily="2" charset="-122"/>
                          <a:ea typeface="华文楷体" pitchFamily="2" charset="-122"/>
                        </a:rPr>
                        <a:t>绿</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第7</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棕白</a:t>
                      </a:r>
                      <a:endParaRPr kumimoji="1" lang="en-US" altLang="zh-TW"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棕白</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15925">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第8</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棕</a:t>
                      </a:r>
                      <a:endParaRPr kumimoji="1" lang="en-US" altLang="zh-TW" sz="2000" b="1" i="0" u="none" strike="noStrike" cap="none" normalizeH="0" baseline="0">
                        <a:ln>
                          <a:noFill/>
                        </a:ln>
                        <a:solidFill>
                          <a:srgbClr val="000000"/>
                        </a:solidFill>
                        <a:effectLst/>
                        <a:latin typeface="华文新魏" pitchFamily="2" charset="-122"/>
                        <a:ea typeface="华文楷体" pitchFamily="2" charset="-122"/>
                      </a:endParaRPr>
                    </a:p>
                  </a:txBody>
                  <a:tcP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TW" altLang="en-US" sz="2000" b="1" i="0" u="none" strike="noStrike" cap="none" normalizeH="0" baseline="0">
                          <a:ln>
                            <a:noFill/>
                          </a:ln>
                          <a:solidFill>
                            <a:srgbClr val="000000"/>
                          </a:solidFill>
                          <a:effectLst/>
                          <a:latin typeface="华文新魏" pitchFamily="2" charset="-122"/>
                          <a:ea typeface="华文楷体" pitchFamily="2" charset="-122"/>
                        </a:rPr>
                        <a:t>棕</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pic>
        <p:nvPicPr>
          <p:cNvPr id="665648" name="Picture 48" descr="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2133600"/>
            <a:ext cx="2871787" cy="3051175"/>
          </a:xfrm>
          <a:prstGeom prst="rect">
            <a:avLst/>
          </a:prstGeom>
          <a:noFill/>
          <a:extLst>
            <a:ext uri="{909E8E84-426E-40DD-AFC4-6F175D3DCCD1}">
              <a14:hiddenFill xmlns:a14="http://schemas.microsoft.com/office/drawing/2010/main">
                <a:solidFill>
                  <a:srgbClr val="FFFFFF"/>
                </a:solidFill>
              </a14:hiddenFill>
            </a:ext>
          </a:extLst>
        </p:spPr>
      </p:pic>
      <p:sp>
        <p:nvSpPr>
          <p:cNvPr id="665656" name="Text Box 5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extLst>
      <p:ext uri="{BB962C8B-B14F-4D97-AF65-F5344CB8AC3E}">
        <p14:creationId xmlns:p14="http://schemas.microsoft.com/office/powerpoint/2010/main" val="991026417"/>
      </p:ext>
    </p:extLst>
  </p:cSld>
  <p:clrMapOvr>
    <a:masterClrMapping/>
  </p:clrMapOvr>
  <p:transition spd="slow">
    <p:random/>
    <p:sndAc>
      <p:stSnd>
        <p:snd r:embed="rId2" name="camera.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ChangeArrowheads="1"/>
          </p:cNvSpPr>
          <p:nvPr>
            <p:ph type="title"/>
          </p:nvPr>
        </p:nvSpPr>
        <p:spPr/>
        <p:txBody>
          <a:bodyPr/>
          <a:lstStyle/>
          <a:p>
            <a:r>
              <a:rPr lang="en-US" altLang="zh-CN">
                <a:latin typeface="华文新魏" pitchFamily="2" charset="-122"/>
              </a:rPr>
              <a:t>UTP</a:t>
            </a:r>
            <a:r>
              <a:rPr lang="zh-CN" altLang="en-US">
                <a:latin typeface="华文新魏" pitchFamily="2" charset="-122"/>
              </a:rPr>
              <a:t>连接器</a:t>
            </a:r>
          </a:p>
        </p:txBody>
      </p:sp>
      <p:sp>
        <p:nvSpPr>
          <p:cNvPr id="666627" name="Rectangle 3"/>
          <p:cNvSpPr>
            <a:spLocks noGrp="1" noChangeArrowheads="1"/>
          </p:cNvSpPr>
          <p:nvPr>
            <p:ph type="body" idx="1"/>
          </p:nvPr>
        </p:nvSpPr>
        <p:spPr>
          <a:xfrm>
            <a:off x="1619250" y="5589588"/>
            <a:ext cx="6408738" cy="576262"/>
          </a:xfrm>
        </p:spPr>
        <p:txBody>
          <a:bodyPr/>
          <a:lstStyle/>
          <a:p>
            <a:pPr algn="ctr">
              <a:buFont typeface="Wingdings" pitchFamily="2" charset="2"/>
              <a:buNone/>
            </a:pPr>
            <a:r>
              <a:rPr lang="en-US" altLang="zh-CN" sz="2800">
                <a:latin typeface="华文新魏" pitchFamily="2" charset="-122"/>
              </a:rPr>
              <a:t>RJ-45</a:t>
            </a:r>
            <a:r>
              <a:rPr lang="zh-CN" altLang="en-US" sz="2800">
                <a:latin typeface="华文新魏" pitchFamily="2" charset="-122"/>
              </a:rPr>
              <a:t>接口和</a:t>
            </a:r>
            <a:r>
              <a:rPr lang="en-US" altLang="zh-CN" sz="2800">
                <a:latin typeface="华文新魏" pitchFamily="2" charset="-122"/>
              </a:rPr>
              <a:t>RJ-45</a:t>
            </a:r>
            <a:r>
              <a:rPr lang="zh-CN" altLang="en-US" sz="2800">
                <a:latin typeface="华文新魏" pitchFamily="2" charset="-122"/>
              </a:rPr>
              <a:t>接头（水晶头）</a:t>
            </a:r>
          </a:p>
        </p:txBody>
      </p:sp>
      <p:sp>
        <p:nvSpPr>
          <p:cNvPr id="66662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66629" name="Picture 5"/>
          <p:cNvPicPr>
            <a:picLocks noChangeAspect="1" noChangeArrowheads="1"/>
          </p:cNvPicPr>
          <p:nvPr/>
        </p:nvPicPr>
        <p:blipFill>
          <a:blip r:embed="rId6">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1116013" y="2205038"/>
            <a:ext cx="7532687" cy="301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63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extLst>
      <p:ext uri="{BB962C8B-B14F-4D97-AF65-F5344CB8AC3E}">
        <p14:creationId xmlns:p14="http://schemas.microsoft.com/office/powerpoint/2010/main" val="3774294365"/>
      </p:ext>
    </p:extLst>
  </p:cSld>
  <p:clrMapOvr>
    <a:masterClrMapping/>
  </p:clrMapOvr>
  <p:transition spd="slow">
    <p:random/>
    <p:sndAc>
      <p:stSnd>
        <p:snd r:embed="rId2" name="camera.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
        <p:nvSpPr>
          <p:cNvPr id="524293" name="Rectangle 5"/>
          <p:cNvSpPr>
            <a:spLocks noGrp="1" noChangeArrowheads="1"/>
          </p:cNvSpPr>
          <p:nvPr>
            <p:ph type="title"/>
          </p:nvPr>
        </p:nvSpPr>
        <p:spPr/>
        <p:txBody>
          <a:bodyPr/>
          <a:lstStyle/>
          <a:p>
            <a:r>
              <a:rPr lang="zh-CN" altLang="en-US"/>
              <a:t>通信系统模型</a:t>
            </a:r>
          </a:p>
        </p:txBody>
      </p:sp>
      <p:grpSp>
        <p:nvGrpSpPr>
          <p:cNvPr id="524294" name="Group 6"/>
          <p:cNvGrpSpPr>
            <a:grpSpLocks/>
          </p:cNvGrpSpPr>
          <p:nvPr/>
        </p:nvGrpSpPr>
        <p:grpSpPr bwMode="auto">
          <a:xfrm>
            <a:off x="4233863" y="4652963"/>
            <a:ext cx="1025525" cy="727075"/>
            <a:chOff x="2463" y="2931"/>
            <a:chExt cx="646" cy="458"/>
          </a:xfrm>
        </p:grpSpPr>
        <p:sp>
          <p:nvSpPr>
            <p:cNvPr id="524295" name="AutoShape 7"/>
            <p:cNvSpPr>
              <a:spLocks noChangeArrowheads="1"/>
            </p:cNvSpPr>
            <p:nvPr/>
          </p:nvSpPr>
          <p:spPr bwMode="auto">
            <a:xfrm>
              <a:off x="2463" y="2931"/>
              <a:ext cx="646" cy="458"/>
            </a:xfrm>
            <a:prstGeom prst="cube">
              <a:avLst>
                <a:gd name="adj" fmla="val 13069"/>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296" name="Rectangle 8"/>
            <p:cNvSpPr>
              <a:spLocks noChangeArrowheads="1"/>
            </p:cNvSpPr>
            <p:nvPr/>
          </p:nvSpPr>
          <p:spPr bwMode="auto">
            <a:xfrm>
              <a:off x="2546" y="2985"/>
              <a:ext cx="508" cy="402"/>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传输</a:t>
              </a:r>
            </a:p>
            <a:p>
              <a:pPr eaLnBrk="0" hangingPunct="0">
                <a:buClrTx/>
                <a:buFontTx/>
                <a:buNone/>
              </a:pPr>
              <a:r>
                <a:rPr lang="zh-CN" altLang="en-US" sz="1800" b="1">
                  <a:latin typeface="+mn-lt"/>
                  <a:ea typeface="+mn-ea"/>
                </a:rPr>
                <a:t>系统</a:t>
              </a:r>
            </a:p>
          </p:txBody>
        </p:sp>
      </p:grpSp>
      <p:grpSp>
        <p:nvGrpSpPr>
          <p:cNvPr id="524297" name="Group 9"/>
          <p:cNvGrpSpPr>
            <a:grpSpLocks/>
          </p:cNvGrpSpPr>
          <p:nvPr/>
        </p:nvGrpSpPr>
        <p:grpSpPr bwMode="auto">
          <a:xfrm>
            <a:off x="468313" y="5024438"/>
            <a:ext cx="566737" cy="1233487"/>
            <a:chOff x="69" y="3160"/>
            <a:chExt cx="357" cy="777"/>
          </a:xfrm>
        </p:grpSpPr>
        <p:sp>
          <p:nvSpPr>
            <p:cNvPr id="524298" name="Rectangle 10"/>
            <p:cNvSpPr>
              <a:spLocks noChangeArrowheads="1"/>
            </p:cNvSpPr>
            <p:nvPr/>
          </p:nvSpPr>
          <p:spPr bwMode="auto">
            <a:xfrm>
              <a:off x="69" y="3189"/>
              <a:ext cx="35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输入信息</a:t>
              </a:r>
            </a:p>
          </p:txBody>
        </p:sp>
        <p:sp>
          <p:nvSpPr>
            <p:cNvPr id="524299" name="Line 11"/>
            <p:cNvSpPr>
              <a:spLocks noChangeShapeType="1"/>
            </p:cNvSpPr>
            <p:nvPr/>
          </p:nvSpPr>
          <p:spPr bwMode="auto">
            <a:xfrm>
              <a:off x="94" y="3160"/>
              <a:ext cx="313" cy="0"/>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524300" name="Group 12"/>
          <p:cNvGrpSpPr>
            <a:grpSpLocks/>
          </p:cNvGrpSpPr>
          <p:nvPr/>
        </p:nvGrpSpPr>
        <p:grpSpPr bwMode="auto">
          <a:xfrm>
            <a:off x="1768475" y="5016500"/>
            <a:ext cx="627063" cy="1189038"/>
            <a:chOff x="910" y="3160"/>
            <a:chExt cx="395" cy="749"/>
          </a:xfrm>
        </p:grpSpPr>
        <p:sp>
          <p:nvSpPr>
            <p:cNvPr id="524301" name="Rectangle 13"/>
            <p:cNvSpPr>
              <a:spLocks noChangeArrowheads="1"/>
            </p:cNvSpPr>
            <p:nvPr/>
          </p:nvSpPr>
          <p:spPr bwMode="auto">
            <a:xfrm>
              <a:off x="948" y="3161"/>
              <a:ext cx="35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输入数据</a:t>
              </a:r>
            </a:p>
          </p:txBody>
        </p:sp>
        <p:sp>
          <p:nvSpPr>
            <p:cNvPr id="524302" name="Line 14"/>
            <p:cNvSpPr>
              <a:spLocks noChangeShapeType="1"/>
            </p:cNvSpPr>
            <p:nvPr/>
          </p:nvSpPr>
          <p:spPr bwMode="auto">
            <a:xfrm>
              <a:off x="910" y="3160"/>
              <a:ext cx="346" cy="0"/>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524303" name="Group 15"/>
          <p:cNvGrpSpPr>
            <a:grpSpLocks/>
          </p:cNvGrpSpPr>
          <p:nvPr/>
        </p:nvGrpSpPr>
        <p:grpSpPr bwMode="auto">
          <a:xfrm>
            <a:off x="3148013" y="5010150"/>
            <a:ext cx="1177925" cy="712788"/>
            <a:chOff x="1779" y="3156"/>
            <a:chExt cx="742" cy="449"/>
          </a:xfrm>
        </p:grpSpPr>
        <p:sp>
          <p:nvSpPr>
            <p:cNvPr id="524304" name="Rectangle 16"/>
            <p:cNvSpPr>
              <a:spLocks noChangeArrowheads="1"/>
            </p:cNvSpPr>
            <p:nvPr/>
          </p:nvSpPr>
          <p:spPr bwMode="auto">
            <a:xfrm>
              <a:off x="1791" y="3203"/>
              <a:ext cx="730"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1800" b="1">
                  <a:latin typeface="+mn-lt"/>
                  <a:ea typeface="+mn-ea"/>
                </a:rPr>
                <a:t>发送</a:t>
              </a:r>
            </a:p>
            <a:p>
              <a:pPr algn="ctr" eaLnBrk="0" hangingPunct="0">
                <a:buClrTx/>
                <a:buFontTx/>
                <a:buNone/>
              </a:pPr>
              <a:r>
                <a:rPr lang="zh-CN" altLang="en-US" sz="1800" b="1">
                  <a:latin typeface="+mn-lt"/>
                  <a:ea typeface="+mn-ea"/>
                </a:rPr>
                <a:t>的信号</a:t>
              </a:r>
            </a:p>
          </p:txBody>
        </p:sp>
        <p:sp>
          <p:nvSpPr>
            <p:cNvPr id="524305" name="Line 17"/>
            <p:cNvSpPr>
              <a:spLocks noChangeShapeType="1"/>
            </p:cNvSpPr>
            <p:nvPr/>
          </p:nvSpPr>
          <p:spPr bwMode="auto">
            <a:xfrm>
              <a:off x="1779" y="3156"/>
              <a:ext cx="684" cy="4"/>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524306" name="Group 18"/>
          <p:cNvGrpSpPr>
            <a:grpSpLocks/>
          </p:cNvGrpSpPr>
          <p:nvPr/>
        </p:nvGrpSpPr>
        <p:grpSpPr bwMode="auto">
          <a:xfrm>
            <a:off x="5230813" y="5016500"/>
            <a:ext cx="1157287" cy="673100"/>
            <a:chOff x="3091" y="3160"/>
            <a:chExt cx="729" cy="424"/>
          </a:xfrm>
        </p:grpSpPr>
        <p:sp>
          <p:nvSpPr>
            <p:cNvPr id="524307" name="Rectangle 19"/>
            <p:cNvSpPr>
              <a:spLocks noChangeArrowheads="1"/>
            </p:cNvSpPr>
            <p:nvPr/>
          </p:nvSpPr>
          <p:spPr bwMode="auto">
            <a:xfrm>
              <a:off x="3111" y="3182"/>
              <a:ext cx="709"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1800" b="1">
                  <a:latin typeface="+mn-lt"/>
                  <a:ea typeface="+mn-ea"/>
                </a:rPr>
                <a:t>接收</a:t>
              </a:r>
            </a:p>
            <a:p>
              <a:pPr algn="ctr" eaLnBrk="0" hangingPunct="0">
                <a:buClrTx/>
                <a:buFontTx/>
                <a:buNone/>
              </a:pPr>
              <a:r>
                <a:rPr lang="zh-CN" altLang="en-US" sz="1800" b="1">
                  <a:latin typeface="+mn-lt"/>
                  <a:ea typeface="+mn-ea"/>
                </a:rPr>
                <a:t>的信号</a:t>
              </a:r>
            </a:p>
          </p:txBody>
        </p:sp>
        <p:sp>
          <p:nvSpPr>
            <p:cNvPr id="524308" name="Line 20"/>
            <p:cNvSpPr>
              <a:spLocks noChangeShapeType="1"/>
            </p:cNvSpPr>
            <p:nvPr/>
          </p:nvSpPr>
          <p:spPr bwMode="auto">
            <a:xfrm>
              <a:off x="3091" y="3160"/>
              <a:ext cx="714" cy="0"/>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524309" name="Group 21"/>
          <p:cNvGrpSpPr>
            <a:grpSpLocks/>
          </p:cNvGrpSpPr>
          <p:nvPr/>
        </p:nvGrpSpPr>
        <p:grpSpPr bwMode="auto">
          <a:xfrm>
            <a:off x="7178675" y="5016500"/>
            <a:ext cx="592138" cy="1262063"/>
            <a:chOff x="4318" y="3160"/>
            <a:chExt cx="373" cy="795"/>
          </a:xfrm>
        </p:grpSpPr>
        <p:sp>
          <p:nvSpPr>
            <p:cNvPr id="524310" name="Rectangle 22"/>
            <p:cNvSpPr>
              <a:spLocks noChangeArrowheads="1"/>
            </p:cNvSpPr>
            <p:nvPr/>
          </p:nvSpPr>
          <p:spPr bwMode="auto">
            <a:xfrm>
              <a:off x="4334" y="3207"/>
              <a:ext cx="35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输出数据</a:t>
              </a:r>
            </a:p>
          </p:txBody>
        </p:sp>
        <p:sp>
          <p:nvSpPr>
            <p:cNvPr id="524311" name="Line 23"/>
            <p:cNvSpPr>
              <a:spLocks noChangeShapeType="1"/>
            </p:cNvSpPr>
            <p:nvPr/>
          </p:nvSpPr>
          <p:spPr bwMode="auto">
            <a:xfrm>
              <a:off x="4318" y="3160"/>
              <a:ext cx="336" cy="0"/>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524312" name="Group 24"/>
          <p:cNvGrpSpPr>
            <a:grpSpLocks/>
          </p:cNvGrpSpPr>
          <p:nvPr/>
        </p:nvGrpSpPr>
        <p:grpSpPr bwMode="auto">
          <a:xfrm>
            <a:off x="969963" y="4652963"/>
            <a:ext cx="850900" cy="727075"/>
            <a:chOff x="407" y="2931"/>
            <a:chExt cx="536" cy="458"/>
          </a:xfrm>
        </p:grpSpPr>
        <p:sp>
          <p:nvSpPr>
            <p:cNvPr id="524313" name="AutoShape 25"/>
            <p:cNvSpPr>
              <a:spLocks noChangeArrowheads="1"/>
            </p:cNvSpPr>
            <p:nvPr/>
          </p:nvSpPr>
          <p:spPr bwMode="auto">
            <a:xfrm>
              <a:off x="407" y="2931"/>
              <a:ext cx="536" cy="458"/>
            </a:xfrm>
            <a:prstGeom prst="cube">
              <a:avLst>
                <a:gd name="adj" fmla="val 13069"/>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14" name="Rectangle 26"/>
            <p:cNvSpPr>
              <a:spLocks noChangeArrowheads="1"/>
            </p:cNvSpPr>
            <p:nvPr/>
          </p:nvSpPr>
          <p:spPr bwMode="auto">
            <a:xfrm>
              <a:off x="449" y="3059"/>
              <a:ext cx="447" cy="229"/>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源点</a:t>
              </a:r>
            </a:p>
          </p:txBody>
        </p:sp>
      </p:grpSp>
      <p:grpSp>
        <p:nvGrpSpPr>
          <p:cNvPr id="524315" name="Group 27"/>
          <p:cNvGrpSpPr>
            <a:grpSpLocks/>
          </p:cNvGrpSpPr>
          <p:nvPr/>
        </p:nvGrpSpPr>
        <p:grpSpPr bwMode="auto">
          <a:xfrm>
            <a:off x="7712075" y="4652963"/>
            <a:ext cx="850900" cy="727075"/>
            <a:chOff x="4654" y="2931"/>
            <a:chExt cx="536" cy="458"/>
          </a:xfrm>
        </p:grpSpPr>
        <p:sp>
          <p:nvSpPr>
            <p:cNvPr id="524316" name="AutoShape 28"/>
            <p:cNvSpPr>
              <a:spLocks noChangeArrowheads="1"/>
            </p:cNvSpPr>
            <p:nvPr/>
          </p:nvSpPr>
          <p:spPr bwMode="auto">
            <a:xfrm>
              <a:off x="4654" y="2931"/>
              <a:ext cx="536" cy="458"/>
            </a:xfrm>
            <a:prstGeom prst="cube">
              <a:avLst>
                <a:gd name="adj" fmla="val 13069"/>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17" name="Rectangle 29"/>
            <p:cNvSpPr>
              <a:spLocks noChangeArrowheads="1"/>
            </p:cNvSpPr>
            <p:nvPr/>
          </p:nvSpPr>
          <p:spPr bwMode="auto">
            <a:xfrm>
              <a:off x="4699" y="3068"/>
              <a:ext cx="446" cy="229"/>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终点</a:t>
              </a:r>
            </a:p>
          </p:txBody>
        </p:sp>
      </p:grpSp>
      <p:grpSp>
        <p:nvGrpSpPr>
          <p:cNvPr id="524318" name="Group 30"/>
          <p:cNvGrpSpPr>
            <a:grpSpLocks/>
          </p:cNvGrpSpPr>
          <p:nvPr/>
        </p:nvGrpSpPr>
        <p:grpSpPr bwMode="auto">
          <a:xfrm>
            <a:off x="2273300" y="4652963"/>
            <a:ext cx="922338" cy="727075"/>
            <a:chOff x="1228" y="2931"/>
            <a:chExt cx="581" cy="458"/>
          </a:xfrm>
        </p:grpSpPr>
        <p:sp>
          <p:nvSpPr>
            <p:cNvPr id="524319" name="AutoShape 31"/>
            <p:cNvSpPr>
              <a:spLocks noChangeArrowheads="1"/>
            </p:cNvSpPr>
            <p:nvPr/>
          </p:nvSpPr>
          <p:spPr bwMode="auto">
            <a:xfrm>
              <a:off x="1256" y="2931"/>
              <a:ext cx="537" cy="458"/>
            </a:xfrm>
            <a:prstGeom prst="cube">
              <a:avLst>
                <a:gd name="adj" fmla="val 13069"/>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20" name="Rectangle 32"/>
            <p:cNvSpPr>
              <a:spLocks noChangeArrowheads="1"/>
            </p:cNvSpPr>
            <p:nvPr/>
          </p:nvSpPr>
          <p:spPr bwMode="auto">
            <a:xfrm>
              <a:off x="1228" y="3068"/>
              <a:ext cx="581" cy="229"/>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发送器</a:t>
              </a:r>
            </a:p>
          </p:txBody>
        </p:sp>
      </p:grpSp>
      <p:grpSp>
        <p:nvGrpSpPr>
          <p:cNvPr id="524321" name="Group 33"/>
          <p:cNvGrpSpPr>
            <a:grpSpLocks/>
          </p:cNvGrpSpPr>
          <p:nvPr/>
        </p:nvGrpSpPr>
        <p:grpSpPr bwMode="auto">
          <a:xfrm>
            <a:off x="6321425" y="4652963"/>
            <a:ext cx="922338" cy="727075"/>
            <a:chOff x="3778" y="2931"/>
            <a:chExt cx="581" cy="458"/>
          </a:xfrm>
        </p:grpSpPr>
        <p:sp>
          <p:nvSpPr>
            <p:cNvPr id="524322" name="AutoShape 34"/>
            <p:cNvSpPr>
              <a:spLocks noChangeArrowheads="1"/>
            </p:cNvSpPr>
            <p:nvPr/>
          </p:nvSpPr>
          <p:spPr bwMode="auto">
            <a:xfrm>
              <a:off x="3805" y="2931"/>
              <a:ext cx="535" cy="458"/>
            </a:xfrm>
            <a:prstGeom prst="cube">
              <a:avLst>
                <a:gd name="adj" fmla="val 13069"/>
              </a:avLst>
            </a:prstGeom>
            <a:solidFill>
              <a:srgbClr val="FF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23" name="Rectangle 35"/>
            <p:cNvSpPr>
              <a:spLocks noChangeArrowheads="1"/>
            </p:cNvSpPr>
            <p:nvPr/>
          </p:nvSpPr>
          <p:spPr bwMode="auto">
            <a:xfrm>
              <a:off x="3778" y="3059"/>
              <a:ext cx="581" cy="229"/>
            </a:xfrm>
            <a:prstGeom prst="rect">
              <a:avLst/>
            </a:prstGeom>
            <a:noFill/>
            <a:ln>
              <a:noFill/>
            </a:ln>
            <a:effectLst/>
            <a:extLst>
              <a:ext uri="{909E8E84-426E-40DD-AFC4-6F175D3DCCD1}">
                <a14:hiddenFill xmlns:a14="http://schemas.microsoft.com/office/drawing/2010/main">
                  <a:solidFill>
                    <a:srgbClr val="FFCC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接收器</a:t>
              </a:r>
            </a:p>
          </p:txBody>
        </p:sp>
      </p:grpSp>
      <p:sp>
        <p:nvSpPr>
          <p:cNvPr id="524324" name="Line 36"/>
          <p:cNvSpPr>
            <a:spLocks noChangeShapeType="1"/>
          </p:cNvSpPr>
          <p:nvPr/>
        </p:nvSpPr>
        <p:spPr bwMode="auto">
          <a:xfrm>
            <a:off x="2968625" y="3024188"/>
            <a:ext cx="3479800" cy="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25" name="Line 37"/>
          <p:cNvSpPr>
            <a:spLocks noChangeShapeType="1"/>
          </p:cNvSpPr>
          <p:nvPr/>
        </p:nvSpPr>
        <p:spPr bwMode="auto">
          <a:xfrm>
            <a:off x="1763713" y="3024188"/>
            <a:ext cx="847725" cy="3175"/>
          </a:xfrm>
          <a:prstGeom prst="line">
            <a:avLst/>
          </a:prstGeom>
          <a:noFill/>
          <a:ln w="76200" cmpd="tri">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524326" name="Rectangle 38"/>
          <p:cNvSpPr>
            <a:spLocks noChangeArrowheads="1"/>
          </p:cNvSpPr>
          <p:nvPr/>
        </p:nvSpPr>
        <p:spPr bwMode="auto">
          <a:xfrm>
            <a:off x="2100263" y="3241675"/>
            <a:ext cx="1354137"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调制解调器</a:t>
            </a:r>
          </a:p>
        </p:txBody>
      </p:sp>
      <p:sp>
        <p:nvSpPr>
          <p:cNvPr id="524327" name="Line 39"/>
          <p:cNvSpPr>
            <a:spLocks noChangeShapeType="1"/>
          </p:cNvSpPr>
          <p:nvPr/>
        </p:nvSpPr>
        <p:spPr bwMode="auto">
          <a:xfrm>
            <a:off x="7015163" y="3024188"/>
            <a:ext cx="922337" cy="0"/>
          </a:xfrm>
          <a:prstGeom prst="line">
            <a:avLst/>
          </a:prstGeom>
          <a:noFill/>
          <a:ln w="76200" cmpd="tri">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grpSp>
        <p:nvGrpSpPr>
          <p:cNvPr id="524328" name="Group 40"/>
          <p:cNvGrpSpPr>
            <a:grpSpLocks/>
          </p:cNvGrpSpPr>
          <p:nvPr/>
        </p:nvGrpSpPr>
        <p:grpSpPr bwMode="auto">
          <a:xfrm>
            <a:off x="4043363" y="2492375"/>
            <a:ext cx="1582737" cy="1009650"/>
            <a:chOff x="385" y="2795"/>
            <a:chExt cx="1769" cy="816"/>
          </a:xfrm>
        </p:grpSpPr>
        <p:sp>
          <p:nvSpPr>
            <p:cNvPr id="524329" name="Oval 41"/>
            <p:cNvSpPr>
              <a:spLocks noChangeArrowheads="1"/>
            </p:cNvSpPr>
            <p:nvPr/>
          </p:nvSpPr>
          <p:spPr bwMode="auto">
            <a:xfrm>
              <a:off x="1589" y="3060"/>
              <a:ext cx="554" cy="248"/>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0" name="Oval 42"/>
            <p:cNvSpPr>
              <a:spLocks noChangeArrowheads="1"/>
            </p:cNvSpPr>
            <p:nvPr/>
          </p:nvSpPr>
          <p:spPr bwMode="auto">
            <a:xfrm>
              <a:off x="928" y="3274"/>
              <a:ext cx="884" cy="337"/>
            </a:xfrm>
            <a:prstGeom prst="ellipse">
              <a:avLst/>
            </a:prstGeom>
            <a:solidFill>
              <a:srgbClr val="DDDDDD"/>
            </a:solidFill>
            <a:ln>
              <a:noFill/>
            </a:ln>
            <a:effectLst>
              <a:outerShdw dist="35921" dir="2700000"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1" name="Oval 43"/>
            <p:cNvSpPr>
              <a:spLocks noChangeArrowheads="1"/>
            </p:cNvSpPr>
            <p:nvPr/>
          </p:nvSpPr>
          <p:spPr bwMode="auto">
            <a:xfrm>
              <a:off x="502" y="3204"/>
              <a:ext cx="586" cy="281"/>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2" name="Oval 44"/>
            <p:cNvSpPr>
              <a:spLocks noChangeArrowheads="1"/>
            </p:cNvSpPr>
            <p:nvPr/>
          </p:nvSpPr>
          <p:spPr bwMode="auto">
            <a:xfrm>
              <a:off x="385" y="3084"/>
              <a:ext cx="384" cy="256"/>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3" name="Oval 45"/>
            <p:cNvSpPr>
              <a:spLocks noChangeArrowheads="1"/>
            </p:cNvSpPr>
            <p:nvPr/>
          </p:nvSpPr>
          <p:spPr bwMode="auto">
            <a:xfrm>
              <a:off x="566" y="2883"/>
              <a:ext cx="576" cy="321"/>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4" name="Oval 46"/>
            <p:cNvSpPr>
              <a:spLocks noChangeArrowheads="1"/>
            </p:cNvSpPr>
            <p:nvPr/>
          </p:nvSpPr>
          <p:spPr bwMode="auto">
            <a:xfrm>
              <a:off x="992" y="2795"/>
              <a:ext cx="757" cy="321"/>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5" name="Oval 47"/>
            <p:cNvSpPr>
              <a:spLocks noChangeArrowheads="1"/>
            </p:cNvSpPr>
            <p:nvPr/>
          </p:nvSpPr>
          <p:spPr bwMode="auto">
            <a:xfrm>
              <a:off x="1504" y="2891"/>
              <a:ext cx="554" cy="248"/>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6" name="Oval 48"/>
            <p:cNvSpPr>
              <a:spLocks noChangeArrowheads="1"/>
            </p:cNvSpPr>
            <p:nvPr/>
          </p:nvSpPr>
          <p:spPr bwMode="auto">
            <a:xfrm>
              <a:off x="704" y="2987"/>
              <a:ext cx="1141" cy="418"/>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7" name="Oval 49"/>
            <p:cNvSpPr>
              <a:spLocks noChangeArrowheads="1"/>
            </p:cNvSpPr>
            <p:nvPr/>
          </p:nvSpPr>
          <p:spPr bwMode="auto">
            <a:xfrm rot="1336630">
              <a:off x="1474" y="3067"/>
              <a:ext cx="555" cy="417"/>
            </a:xfrm>
            <a:prstGeom prst="ellipse">
              <a:avLst/>
            </a:prstGeom>
            <a:solidFill>
              <a:srgbClr val="DDDDDD"/>
            </a:solidFill>
            <a:ln>
              <a:noFill/>
            </a:ln>
            <a:effectLst>
              <a:outerShdw dist="40161" dir="4293903"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8" name="Oval 50"/>
            <p:cNvSpPr>
              <a:spLocks noChangeArrowheads="1"/>
            </p:cNvSpPr>
            <p:nvPr/>
          </p:nvSpPr>
          <p:spPr bwMode="auto">
            <a:xfrm>
              <a:off x="1004" y="2811"/>
              <a:ext cx="756" cy="321"/>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39" name="Oval 51"/>
            <p:cNvSpPr>
              <a:spLocks noChangeArrowheads="1"/>
            </p:cNvSpPr>
            <p:nvPr/>
          </p:nvSpPr>
          <p:spPr bwMode="auto">
            <a:xfrm>
              <a:off x="577" y="2899"/>
              <a:ext cx="575" cy="320"/>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0" name="Oval 52"/>
            <p:cNvSpPr>
              <a:spLocks noChangeArrowheads="1"/>
            </p:cNvSpPr>
            <p:nvPr/>
          </p:nvSpPr>
          <p:spPr bwMode="auto">
            <a:xfrm>
              <a:off x="396" y="3100"/>
              <a:ext cx="383" cy="256"/>
            </a:xfrm>
            <a:prstGeom prst="ellipse">
              <a:avLst/>
            </a:prstGeom>
            <a:solidFill>
              <a:srgbClr val="DDDDDD"/>
            </a:solidFill>
            <a:ln>
              <a:noFill/>
            </a:ln>
            <a:effectLst>
              <a:outerShdw dist="63500" dir="3187806"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1" name="Oval 53"/>
            <p:cNvSpPr>
              <a:spLocks noChangeArrowheads="1"/>
            </p:cNvSpPr>
            <p:nvPr/>
          </p:nvSpPr>
          <p:spPr bwMode="auto">
            <a:xfrm>
              <a:off x="1515" y="2908"/>
              <a:ext cx="554" cy="248"/>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2" name="Oval 54"/>
            <p:cNvSpPr>
              <a:spLocks noChangeArrowheads="1"/>
            </p:cNvSpPr>
            <p:nvPr/>
          </p:nvSpPr>
          <p:spPr bwMode="auto">
            <a:xfrm>
              <a:off x="1599" y="3075"/>
              <a:ext cx="555" cy="249"/>
            </a:xfrm>
            <a:prstGeom prst="ellipse">
              <a:avLst/>
            </a:prstGeom>
            <a:solidFill>
              <a:srgbClr val="DDDDDD"/>
            </a:solidFill>
            <a:ln>
              <a:noFill/>
            </a:ln>
            <a:effectLst>
              <a:outerShdw dist="35921" dir="2700000"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3" name="Oval 55"/>
            <p:cNvSpPr>
              <a:spLocks noChangeArrowheads="1"/>
            </p:cNvSpPr>
            <p:nvPr/>
          </p:nvSpPr>
          <p:spPr bwMode="auto">
            <a:xfrm>
              <a:off x="715" y="3003"/>
              <a:ext cx="1141" cy="417"/>
            </a:xfrm>
            <a:prstGeom prst="ellipse">
              <a:avLst/>
            </a:prstGeom>
            <a:solidFill>
              <a:srgbClr val="DDDDDD"/>
            </a:solidFill>
            <a:ln>
              <a:noFill/>
            </a:ln>
            <a:effectLst>
              <a:outerShdw dist="68392" dir="4091915"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4" name="Oval 56"/>
            <p:cNvSpPr>
              <a:spLocks noChangeArrowheads="1"/>
            </p:cNvSpPr>
            <p:nvPr/>
          </p:nvSpPr>
          <p:spPr bwMode="auto">
            <a:xfrm>
              <a:off x="513" y="3219"/>
              <a:ext cx="586" cy="282"/>
            </a:xfrm>
            <a:prstGeom prst="ellipse">
              <a:avLst/>
            </a:prstGeom>
            <a:solidFill>
              <a:srgbClr val="DDDDDD"/>
            </a:solidFill>
            <a:ln>
              <a:noFill/>
            </a:ln>
            <a:effectLst>
              <a:outerShdw dist="113592" dir="20006097" algn="ctr" rotWithShape="0">
                <a:schemeClr val="tx1"/>
              </a:outerShdw>
            </a:effectLst>
            <a:extLst>
              <a:ext uri="{91240B29-F687-4F45-9708-019B960494DF}">
                <a14:hiddenLine xmlns:a14="http://schemas.microsoft.com/office/drawing/2010/main" w="9525">
                  <a:solidFill>
                    <a:srgbClr val="C0C0C0"/>
                  </a:solidFill>
                  <a:round/>
                  <a:headEnd/>
                  <a:tailEnd/>
                </a14:hiddenLine>
              </a:ext>
            </a:extLst>
          </p:spPr>
          <p:txBody>
            <a:bodyPr/>
            <a:lstStyle/>
            <a:p>
              <a:endParaRPr lang="zh-CN" altLang="en-US" b="1">
                <a:latin typeface="+mn-lt"/>
                <a:ea typeface="+mn-ea"/>
              </a:endParaRPr>
            </a:p>
          </p:txBody>
        </p:sp>
        <p:sp>
          <p:nvSpPr>
            <p:cNvPr id="524345" name="Freeform 57"/>
            <p:cNvSpPr>
              <a:spLocks/>
            </p:cNvSpPr>
            <p:nvPr/>
          </p:nvSpPr>
          <p:spPr bwMode="auto">
            <a:xfrm>
              <a:off x="567" y="2924"/>
              <a:ext cx="1451" cy="597"/>
            </a:xfrm>
            <a:custGeom>
              <a:avLst/>
              <a:gdLst>
                <a:gd name="T0" fmla="*/ 0 w 1447"/>
                <a:gd name="T1" fmla="*/ 488 h 1128"/>
                <a:gd name="T2" fmla="*/ 80 w 1447"/>
                <a:gd name="T3" fmla="*/ 392 h 1128"/>
                <a:gd name="T4" fmla="*/ 56 w 1447"/>
                <a:gd name="T5" fmla="*/ 384 h 1128"/>
                <a:gd name="T6" fmla="*/ 24 w 1447"/>
                <a:gd name="T7" fmla="*/ 400 h 1128"/>
                <a:gd name="T8" fmla="*/ 40 w 1447"/>
                <a:gd name="T9" fmla="*/ 376 h 1128"/>
                <a:gd name="T10" fmla="*/ 64 w 1447"/>
                <a:gd name="T11" fmla="*/ 352 h 1128"/>
                <a:gd name="T12" fmla="*/ 96 w 1447"/>
                <a:gd name="T13" fmla="*/ 304 h 1128"/>
                <a:gd name="T14" fmla="*/ 104 w 1447"/>
                <a:gd name="T15" fmla="*/ 280 h 1128"/>
                <a:gd name="T16" fmla="*/ 152 w 1447"/>
                <a:gd name="T17" fmla="*/ 208 h 1128"/>
                <a:gd name="T18" fmla="*/ 168 w 1447"/>
                <a:gd name="T19" fmla="*/ 184 h 1128"/>
                <a:gd name="T20" fmla="*/ 200 w 1447"/>
                <a:gd name="T21" fmla="*/ 176 h 1128"/>
                <a:gd name="T22" fmla="*/ 288 w 1447"/>
                <a:gd name="T23" fmla="*/ 112 h 1128"/>
                <a:gd name="T24" fmla="*/ 328 w 1447"/>
                <a:gd name="T25" fmla="*/ 80 h 1128"/>
                <a:gd name="T26" fmla="*/ 352 w 1447"/>
                <a:gd name="T27" fmla="*/ 56 h 1128"/>
                <a:gd name="T28" fmla="*/ 424 w 1447"/>
                <a:gd name="T29" fmla="*/ 40 h 1128"/>
                <a:gd name="T30" fmla="*/ 504 w 1447"/>
                <a:gd name="T31" fmla="*/ 0 h 1128"/>
                <a:gd name="T32" fmla="*/ 808 w 1447"/>
                <a:gd name="T33" fmla="*/ 40 h 1128"/>
                <a:gd name="T34" fmla="*/ 1056 w 1447"/>
                <a:gd name="T35" fmla="*/ 176 h 1128"/>
                <a:gd name="T36" fmla="*/ 1080 w 1447"/>
                <a:gd name="T37" fmla="*/ 200 h 1128"/>
                <a:gd name="T38" fmla="*/ 1104 w 1447"/>
                <a:gd name="T39" fmla="*/ 216 h 1128"/>
                <a:gd name="T40" fmla="*/ 1224 w 1447"/>
                <a:gd name="T41" fmla="*/ 304 h 1128"/>
                <a:gd name="T42" fmla="*/ 1296 w 1447"/>
                <a:gd name="T43" fmla="*/ 368 h 1128"/>
                <a:gd name="T44" fmla="*/ 1344 w 1447"/>
                <a:gd name="T45" fmla="*/ 440 h 1128"/>
                <a:gd name="T46" fmla="*/ 1360 w 1447"/>
                <a:gd name="T47" fmla="*/ 488 h 1128"/>
                <a:gd name="T48" fmla="*/ 1392 w 1447"/>
                <a:gd name="T49" fmla="*/ 536 h 1128"/>
                <a:gd name="T50" fmla="*/ 1416 w 1447"/>
                <a:gd name="T51" fmla="*/ 608 h 1128"/>
                <a:gd name="T52" fmla="*/ 1432 w 1447"/>
                <a:gd name="T53" fmla="*/ 656 h 1128"/>
                <a:gd name="T54" fmla="*/ 1432 w 1447"/>
                <a:gd name="T55" fmla="*/ 856 h 1128"/>
                <a:gd name="T56" fmla="*/ 1416 w 1447"/>
                <a:gd name="T57" fmla="*/ 904 h 1128"/>
                <a:gd name="T58" fmla="*/ 1368 w 1447"/>
                <a:gd name="T59" fmla="*/ 920 h 1128"/>
                <a:gd name="T60" fmla="*/ 1352 w 1447"/>
                <a:gd name="T61" fmla="*/ 944 h 1128"/>
                <a:gd name="T62" fmla="*/ 1304 w 1447"/>
                <a:gd name="T63" fmla="*/ 976 h 1128"/>
                <a:gd name="T64" fmla="*/ 1216 w 1447"/>
                <a:gd name="T65" fmla="*/ 1040 h 1128"/>
                <a:gd name="T66" fmla="*/ 1168 w 1447"/>
                <a:gd name="T67" fmla="*/ 1072 h 1128"/>
                <a:gd name="T68" fmla="*/ 1112 w 1447"/>
                <a:gd name="T69" fmla="*/ 1128 h 1128"/>
                <a:gd name="T70" fmla="*/ 440 w 1447"/>
                <a:gd name="T71" fmla="*/ 1096 h 1128"/>
                <a:gd name="T72" fmla="*/ 360 w 1447"/>
                <a:gd name="T73" fmla="*/ 1072 h 1128"/>
                <a:gd name="T74" fmla="*/ 304 w 1447"/>
                <a:gd name="T75" fmla="*/ 976 h 1128"/>
                <a:gd name="T76" fmla="*/ 240 w 1447"/>
                <a:gd name="T77" fmla="*/ 880 h 1128"/>
                <a:gd name="T78" fmla="*/ 200 w 1447"/>
                <a:gd name="T79" fmla="*/ 800 h 1128"/>
                <a:gd name="T80" fmla="*/ 120 w 1447"/>
                <a:gd name="T81" fmla="*/ 704 h 1128"/>
                <a:gd name="T82" fmla="*/ 56 w 1447"/>
                <a:gd name="T83" fmla="*/ 624 h 1128"/>
                <a:gd name="T84" fmla="*/ 16 w 1447"/>
                <a:gd name="T85" fmla="*/ 544 h 1128"/>
                <a:gd name="T86" fmla="*/ 8 w 1447"/>
                <a:gd name="T87" fmla="*/ 512 h 1128"/>
                <a:gd name="T88" fmla="*/ 0 w 1447"/>
                <a:gd name="T89" fmla="*/ 488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7" h="1128">
                  <a:moveTo>
                    <a:pt x="0" y="488"/>
                  </a:moveTo>
                  <a:cubicBezTo>
                    <a:pt x="24" y="453"/>
                    <a:pt x="56" y="427"/>
                    <a:pt x="80" y="392"/>
                  </a:cubicBezTo>
                  <a:cubicBezTo>
                    <a:pt x="72" y="389"/>
                    <a:pt x="64" y="383"/>
                    <a:pt x="56" y="384"/>
                  </a:cubicBezTo>
                  <a:cubicBezTo>
                    <a:pt x="44" y="386"/>
                    <a:pt x="35" y="405"/>
                    <a:pt x="24" y="400"/>
                  </a:cubicBezTo>
                  <a:cubicBezTo>
                    <a:pt x="15" y="396"/>
                    <a:pt x="34" y="383"/>
                    <a:pt x="40" y="376"/>
                  </a:cubicBezTo>
                  <a:cubicBezTo>
                    <a:pt x="47" y="367"/>
                    <a:pt x="56" y="360"/>
                    <a:pt x="64" y="352"/>
                  </a:cubicBezTo>
                  <a:cubicBezTo>
                    <a:pt x="82" y="279"/>
                    <a:pt x="56" y="354"/>
                    <a:pt x="96" y="304"/>
                  </a:cubicBezTo>
                  <a:cubicBezTo>
                    <a:pt x="101" y="297"/>
                    <a:pt x="100" y="287"/>
                    <a:pt x="104" y="280"/>
                  </a:cubicBezTo>
                  <a:cubicBezTo>
                    <a:pt x="104" y="280"/>
                    <a:pt x="144" y="220"/>
                    <a:pt x="152" y="208"/>
                  </a:cubicBezTo>
                  <a:cubicBezTo>
                    <a:pt x="157" y="200"/>
                    <a:pt x="159" y="186"/>
                    <a:pt x="168" y="184"/>
                  </a:cubicBezTo>
                  <a:cubicBezTo>
                    <a:pt x="179" y="181"/>
                    <a:pt x="189" y="179"/>
                    <a:pt x="200" y="176"/>
                  </a:cubicBezTo>
                  <a:cubicBezTo>
                    <a:pt x="228" y="148"/>
                    <a:pt x="253" y="129"/>
                    <a:pt x="288" y="112"/>
                  </a:cubicBezTo>
                  <a:cubicBezTo>
                    <a:pt x="324" y="58"/>
                    <a:pt x="282" y="111"/>
                    <a:pt x="328" y="80"/>
                  </a:cubicBezTo>
                  <a:cubicBezTo>
                    <a:pt x="337" y="74"/>
                    <a:pt x="343" y="62"/>
                    <a:pt x="352" y="56"/>
                  </a:cubicBezTo>
                  <a:cubicBezTo>
                    <a:pt x="365" y="47"/>
                    <a:pt x="418" y="41"/>
                    <a:pt x="424" y="40"/>
                  </a:cubicBezTo>
                  <a:cubicBezTo>
                    <a:pt x="450" y="23"/>
                    <a:pt x="475" y="10"/>
                    <a:pt x="504" y="0"/>
                  </a:cubicBezTo>
                  <a:cubicBezTo>
                    <a:pt x="606" y="15"/>
                    <a:pt x="705" y="31"/>
                    <a:pt x="808" y="40"/>
                  </a:cubicBezTo>
                  <a:cubicBezTo>
                    <a:pt x="913" y="66"/>
                    <a:pt x="964" y="153"/>
                    <a:pt x="1056" y="176"/>
                  </a:cubicBezTo>
                  <a:cubicBezTo>
                    <a:pt x="1064" y="184"/>
                    <a:pt x="1071" y="193"/>
                    <a:pt x="1080" y="200"/>
                  </a:cubicBezTo>
                  <a:cubicBezTo>
                    <a:pt x="1087" y="206"/>
                    <a:pt x="1097" y="210"/>
                    <a:pt x="1104" y="216"/>
                  </a:cubicBezTo>
                  <a:cubicBezTo>
                    <a:pt x="1145" y="252"/>
                    <a:pt x="1171" y="286"/>
                    <a:pt x="1224" y="304"/>
                  </a:cubicBezTo>
                  <a:cubicBezTo>
                    <a:pt x="1247" y="327"/>
                    <a:pt x="1276" y="343"/>
                    <a:pt x="1296" y="368"/>
                  </a:cubicBezTo>
                  <a:cubicBezTo>
                    <a:pt x="1314" y="391"/>
                    <a:pt x="1335" y="413"/>
                    <a:pt x="1344" y="440"/>
                  </a:cubicBezTo>
                  <a:cubicBezTo>
                    <a:pt x="1349" y="456"/>
                    <a:pt x="1351" y="474"/>
                    <a:pt x="1360" y="488"/>
                  </a:cubicBezTo>
                  <a:cubicBezTo>
                    <a:pt x="1371" y="504"/>
                    <a:pt x="1386" y="518"/>
                    <a:pt x="1392" y="536"/>
                  </a:cubicBezTo>
                  <a:cubicBezTo>
                    <a:pt x="1395" y="546"/>
                    <a:pt x="1414" y="603"/>
                    <a:pt x="1416" y="608"/>
                  </a:cubicBezTo>
                  <a:cubicBezTo>
                    <a:pt x="1421" y="624"/>
                    <a:pt x="1432" y="656"/>
                    <a:pt x="1432" y="656"/>
                  </a:cubicBezTo>
                  <a:cubicBezTo>
                    <a:pt x="1443" y="744"/>
                    <a:pt x="1447" y="743"/>
                    <a:pt x="1432" y="856"/>
                  </a:cubicBezTo>
                  <a:cubicBezTo>
                    <a:pt x="1430" y="873"/>
                    <a:pt x="1432" y="899"/>
                    <a:pt x="1416" y="904"/>
                  </a:cubicBezTo>
                  <a:cubicBezTo>
                    <a:pt x="1400" y="909"/>
                    <a:pt x="1368" y="920"/>
                    <a:pt x="1368" y="920"/>
                  </a:cubicBezTo>
                  <a:cubicBezTo>
                    <a:pt x="1363" y="928"/>
                    <a:pt x="1359" y="938"/>
                    <a:pt x="1352" y="944"/>
                  </a:cubicBezTo>
                  <a:cubicBezTo>
                    <a:pt x="1338" y="957"/>
                    <a:pt x="1304" y="976"/>
                    <a:pt x="1304" y="976"/>
                  </a:cubicBezTo>
                  <a:cubicBezTo>
                    <a:pt x="1279" y="1014"/>
                    <a:pt x="1251" y="1005"/>
                    <a:pt x="1216" y="1040"/>
                  </a:cubicBezTo>
                  <a:cubicBezTo>
                    <a:pt x="1186" y="1070"/>
                    <a:pt x="1203" y="1060"/>
                    <a:pt x="1168" y="1072"/>
                  </a:cubicBezTo>
                  <a:cubicBezTo>
                    <a:pt x="1149" y="1101"/>
                    <a:pt x="1131" y="1099"/>
                    <a:pt x="1112" y="1128"/>
                  </a:cubicBezTo>
                  <a:cubicBezTo>
                    <a:pt x="850" y="1124"/>
                    <a:pt x="672" y="1125"/>
                    <a:pt x="440" y="1096"/>
                  </a:cubicBezTo>
                  <a:cubicBezTo>
                    <a:pt x="413" y="1087"/>
                    <a:pt x="387" y="1081"/>
                    <a:pt x="360" y="1072"/>
                  </a:cubicBezTo>
                  <a:cubicBezTo>
                    <a:pt x="338" y="1038"/>
                    <a:pt x="322" y="1009"/>
                    <a:pt x="304" y="976"/>
                  </a:cubicBezTo>
                  <a:cubicBezTo>
                    <a:pt x="286" y="943"/>
                    <a:pt x="257" y="914"/>
                    <a:pt x="240" y="880"/>
                  </a:cubicBezTo>
                  <a:cubicBezTo>
                    <a:pt x="227" y="855"/>
                    <a:pt x="215" y="823"/>
                    <a:pt x="200" y="800"/>
                  </a:cubicBezTo>
                  <a:cubicBezTo>
                    <a:pt x="178" y="764"/>
                    <a:pt x="147" y="735"/>
                    <a:pt x="120" y="704"/>
                  </a:cubicBezTo>
                  <a:cubicBezTo>
                    <a:pt x="94" y="675"/>
                    <a:pt x="89" y="646"/>
                    <a:pt x="56" y="624"/>
                  </a:cubicBezTo>
                  <a:cubicBezTo>
                    <a:pt x="45" y="580"/>
                    <a:pt x="27" y="583"/>
                    <a:pt x="16" y="544"/>
                  </a:cubicBezTo>
                  <a:cubicBezTo>
                    <a:pt x="13" y="533"/>
                    <a:pt x="11" y="523"/>
                    <a:pt x="8" y="512"/>
                  </a:cubicBezTo>
                  <a:cubicBezTo>
                    <a:pt x="6" y="504"/>
                    <a:pt x="0" y="488"/>
                    <a:pt x="0" y="488"/>
                  </a:cubicBezTo>
                  <a:close/>
                </a:path>
              </a:pathLst>
            </a:custGeom>
            <a:solidFill>
              <a:srgbClr val="DDDDDD"/>
            </a:solidFill>
            <a:ln>
              <a:noFill/>
            </a:ln>
            <a:effectLst/>
            <a:extLst>
              <a:ext uri="{91240B29-F687-4F45-9708-019B960494DF}">
                <a14:hiddenLine xmlns:a14="http://schemas.microsoft.com/office/drawing/2010/main" w="12700" cap="flat" cmpd="sng">
                  <a:solidFill>
                    <a:schemeClr val="tx1"/>
                  </a:solidFill>
                  <a:prstDash val="solid"/>
                  <a:round/>
                  <a:headEnd/>
                  <a:tailEnd/>
                </a14:hiddenLine>
              </a:ext>
              <a:ext uri="{AF507438-7753-43E0-B8FC-AC1667EBCBE1}">
                <a14:hiddenEffects xmlns:a14="http://schemas.microsoft.com/office/drawing/2010/main">
                  <a:effectLst>
                    <a:outerShdw dist="52363" dir="4557825" algn="ctr" rotWithShape="0">
                      <a:schemeClr val="bg2"/>
                    </a:outerShdw>
                  </a:effectLst>
                </a14:hiddenEffects>
              </a:ext>
            </a:extLst>
          </p:spPr>
          <p:txBody>
            <a:bodyPr/>
            <a:lstStyle/>
            <a:p>
              <a:endParaRPr lang="zh-CN" altLang="en-US" b="1">
                <a:latin typeface="+mn-lt"/>
                <a:ea typeface="+mn-ea"/>
              </a:endParaRPr>
            </a:p>
          </p:txBody>
        </p:sp>
      </p:grpSp>
      <p:sp>
        <p:nvSpPr>
          <p:cNvPr id="524346" name="Rectangle 58"/>
          <p:cNvSpPr>
            <a:spLocks noChangeArrowheads="1"/>
          </p:cNvSpPr>
          <p:nvPr/>
        </p:nvSpPr>
        <p:spPr bwMode="auto">
          <a:xfrm>
            <a:off x="1301750" y="3314700"/>
            <a:ext cx="869950"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latin typeface="+mn-lt"/>
                <a:ea typeface="+mn-ea"/>
              </a:rPr>
              <a:t>PC </a:t>
            </a:r>
          </a:p>
        </p:txBody>
      </p:sp>
      <p:sp>
        <p:nvSpPr>
          <p:cNvPr id="524347" name="Rectangle 59"/>
          <p:cNvSpPr>
            <a:spLocks noChangeArrowheads="1"/>
          </p:cNvSpPr>
          <p:nvPr/>
        </p:nvSpPr>
        <p:spPr bwMode="auto">
          <a:xfrm>
            <a:off x="4219575" y="2849563"/>
            <a:ext cx="1331913"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公用电话网</a:t>
            </a:r>
          </a:p>
        </p:txBody>
      </p:sp>
      <p:pic>
        <p:nvPicPr>
          <p:cNvPr id="524348" name="Picture 6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1888" y="2786063"/>
            <a:ext cx="852487" cy="528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4349" name="Picture 61"/>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96975" y="2640013"/>
            <a:ext cx="708025"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524350" name="Rectangle 62"/>
          <p:cNvSpPr>
            <a:spLocks noChangeArrowheads="1"/>
          </p:cNvSpPr>
          <p:nvPr/>
        </p:nvSpPr>
        <p:spPr bwMode="auto">
          <a:xfrm>
            <a:off x="6092825" y="3270250"/>
            <a:ext cx="13477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调制解调器</a:t>
            </a:r>
          </a:p>
        </p:txBody>
      </p:sp>
      <p:grpSp>
        <p:nvGrpSpPr>
          <p:cNvPr id="524351" name="Group 63"/>
          <p:cNvGrpSpPr>
            <a:grpSpLocks/>
          </p:cNvGrpSpPr>
          <p:nvPr/>
        </p:nvGrpSpPr>
        <p:grpSpPr bwMode="auto">
          <a:xfrm>
            <a:off x="3182938" y="2590800"/>
            <a:ext cx="652462" cy="339725"/>
            <a:chOff x="2315" y="3965"/>
            <a:chExt cx="496" cy="254"/>
          </a:xfrm>
        </p:grpSpPr>
        <p:sp>
          <p:nvSpPr>
            <p:cNvPr id="524352" name="Freeform 64"/>
            <p:cNvSpPr>
              <a:spLocks/>
            </p:cNvSpPr>
            <p:nvPr/>
          </p:nvSpPr>
          <p:spPr bwMode="auto">
            <a:xfrm>
              <a:off x="2315" y="4051"/>
              <a:ext cx="92" cy="89"/>
            </a:xfrm>
            <a:custGeom>
              <a:avLst/>
              <a:gdLst>
                <a:gd name="T0" fmla="*/ 0 w 552"/>
                <a:gd name="T1" fmla="*/ 255 h 535"/>
                <a:gd name="T2" fmla="*/ 7 w 552"/>
                <a:gd name="T3" fmla="*/ 209 h 535"/>
                <a:gd name="T4" fmla="*/ 18 w 552"/>
                <a:gd name="T5" fmla="*/ 164 h 535"/>
                <a:gd name="T6" fmla="*/ 26 w 552"/>
                <a:gd name="T7" fmla="*/ 131 h 535"/>
                <a:gd name="T8" fmla="*/ 39 w 552"/>
                <a:gd name="T9" fmla="*/ 115 h 535"/>
                <a:gd name="T10" fmla="*/ 52 w 552"/>
                <a:gd name="T11" fmla="*/ 104 h 535"/>
                <a:gd name="T12" fmla="*/ 67 w 552"/>
                <a:gd name="T13" fmla="*/ 103 h 535"/>
                <a:gd name="T14" fmla="*/ 83 w 552"/>
                <a:gd name="T15" fmla="*/ 107 h 535"/>
                <a:gd name="T16" fmla="*/ 98 w 552"/>
                <a:gd name="T17" fmla="*/ 121 h 535"/>
                <a:gd name="T18" fmla="*/ 106 w 552"/>
                <a:gd name="T19" fmla="*/ 140 h 535"/>
                <a:gd name="T20" fmla="*/ 112 w 552"/>
                <a:gd name="T21" fmla="*/ 165 h 535"/>
                <a:gd name="T22" fmla="*/ 141 w 552"/>
                <a:gd name="T23" fmla="*/ 331 h 535"/>
                <a:gd name="T24" fmla="*/ 148 w 552"/>
                <a:gd name="T25" fmla="*/ 356 h 535"/>
                <a:gd name="T26" fmla="*/ 154 w 552"/>
                <a:gd name="T27" fmla="*/ 373 h 535"/>
                <a:gd name="T28" fmla="*/ 172 w 552"/>
                <a:gd name="T29" fmla="*/ 385 h 535"/>
                <a:gd name="T30" fmla="*/ 188 w 552"/>
                <a:gd name="T31" fmla="*/ 386 h 535"/>
                <a:gd name="T32" fmla="*/ 203 w 552"/>
                <a:gd name="T33" fmla="*/ 378 h 535"/>
                <a:gd name="T34" fmla="*/ 212 w 552"/>
                <a:gd name="T35" fmla="*/ 359 h 535"/>
                <a:gd name="T36" fmla="*/ 219 w 552"/>
                <a:gd name="T37" fmla="*/ 331 h 535"/>
                <a:gd name="T38" fmla="*/ 258 w 552"/>
                <a:gd name="T39" fmla="*/ 88 h 535"/>
                <a:gd name="T40" fmla="*/ 264 w 552"/>
                <a:gd name="T41" fmla="*/ 52 h 535"/>
                <a:gd name="T42" fmla="*/ 271 w 552"/>
                <a:gd name="T43" fmla="*/ 29 h 535"/>
                <a:gd name="T44" fmla="*/ 280 w 552"/>
                <a:gd name="T45" fmla="*/ 12 h 535"/>
                <a:gd name="T46" fmla="*/ 291 w 552"/>
                <a:gd name="T47" fmla="*/ 4 h 535"/>
                <a:gd name="T48" fmla="*/ 308 w 552"/>
                <a:gd name="T49" fmla="*/ 0 h 535"/>
                <a:gd name="T50" fmla="*/ 327 w 552"/>
                <a:gd name="T51" fmla="*/ 5 h 535"/>
                <a:gd name="T52" fmla="*/ 340 w 552"/>
                <a:gd name="T53" fmla="*/ 26 h 535"/>
                <a:gd name="T54" fmla="*/ 347 w 552"/>
                <a:gd name="T55" fmla="*/ 43 h 535"/>
                <a:gd name="T56" fmla="*/ 353 w 552"/>
                <a:gd name="T57" fmla="*/ 68 h 535"/>
                <a:gd name="T58" fmla="*/ 412 w 552"/>
                <a:gd name="T59" fmla="*/ 460 h 535"/>
                <a:gd name="T60" fmla="*/ 419 w 552"/>
                <a:gd name="T61" fmla="*/ 492 h 535"/>
                <a:gd name="T62" fmla="*/ 429 w 552"/>
                <a:gd name="T63" fmla="*/ 520 h 535"/>
                <a:gd name="T64" fmla="*/ 441 w 552"/>
                <a:gd name="T65" fmla="*/ 530 h 535"/>
                <a:gd name="T66" fmla="*/ 462 w 552"/>
                <a:gd name="T67" fmla="*/ 535 h 535"/>
                <a:gd name="T68" fmla="*/ 478 w 552"/>
                <a:gd name="T69" fmla="*/ 518 h 535"/>
                <a:gd name="T70" fmla="*/ 488 w 552"/>
                <a:gd name="T71" fmla="*/ 495 h 535"/>
                <a:gd name="T72" fmla="*/ 496 w 552"/>
                <a:gd name="T73" fmla="*/ 461 h 535"/>
                <a:gd name="T74" fmla="*/ 552 w 552"/>
                <a:gd name="T75" fmla="*/ 10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2" h="535">
                  <a:moveTo>
                    <a:pt x="0" y="255"/>
                  </a:moveTo>
                  <a:lnTo>
                    <a:pt x="7" y="209"/>
                  </a:lnTo>
                  <a:lnTo>
                    <a:pt x="18" y="164"/>
                  </a:lnTo>
                  <a:lnTo>
                    <a:pt x="26" y="131"/>
                  </a:lnTo>
                  <a:lnTo>
                    <a:pt x="39" y="115"/>
                  </a:lnTo>
                  <a:lnTo>
                    <a:pt x="52" y="104"/>
                  </a:lnTo>
                  <a:lnTo>
                    <a:pt x="67" y="103"/>
                  </a:lnTo>
                  <a:lnTo>
                    <a:pt x="83" y="107"/>
                  </a:lnTo>
                  <a:lnTo>
                    <a:pt x="98" y="121"/>
                  </a:lnTo>
                  <a:lnTo>
                    <a:pt x="106" y="140"/>
                  </a:lnTo>
                  <a:lnTo>
                    <a:pt x="112" y="165"/>
                  </a:lnTo>
                  <a:lnTo>
                    <a:pt x="141" y="331"/>
                  </a:lnTo>
                  <a:lnTo>
                    <a:pt x="148" y="356"/>
                  </a:lnTo>
                  <a:lnTo>
                    <a:pt x="154" y="373"/>
                  </a:lnTo>
                  <a:lnTo>
                    <a:pt x="172" y="385"/>
                  </a:lnTo>
                  <a:lnTo>
                    <a:pt x="188" y="386"/>
                  </a:lnTo>
                  <a:lnTo>
                    <a:pt x="203" y="378"/>
                  </a:lnTo>
                  <a:lnTo>
                    <a:pt x="212" y="359"/>
                  </a:lnTo>
                  <a:lnTo>
                    <a:pt x="219" y="331"/>
                  </a:lnTo>
                  <a:lnTo>
                    <a:pt x="258" y="88"/>
                  </a:lnTo>
                  <a:lnTo>
                    <a:pt x="264" y="52"/>
                  </a:lnTo>
                  <a:lnTo>
                    <a:pt x="271" y="29"/>
                  </a:lnTo>
                  <a:lnTo>
                    <a:pt x="280" y="12"/>
                  </a:lnTo>
                  <a:lnTo>
                    <a:pt x="291" y="4"/>
                  </a:lnTo>
                  <a:lnTo>
                    <a:pt x="308" y="0"/>
                  </a:lnTo>
                  <a:lnTo>
                    <a:pt x="327" y="5"/>
                  </a:lnTo>
                  <a:lnTo>
                    <a:pt x="340" y="26"/>
                  </a:lnTo>
                  <a:lnTo>
                    <a:pt x="347" y="43"/>
                  </a:lnTo>
                  <a:lnTo>
                    <a:pt x="353" y="68"/>
                  </a:lnTo>
                  <a:lnTo>
                    <a:pt x="412" y="460"/>
                  </a:lnTo>
                  <a:lnTo>
                    <a:pt x="419" y="492"/>
                  </a:lnTo>
                  <a:lnTo>
                    <a:pt x="429" y="520"/>
                  </a:lnTo>
                  <a:lnTo>
                    <a:pt x="441" y="530"/>
                  </a:lnTo>
                  <a:lnTo>
                    <a:pt x="462" y="535"/>
                  </a:lnTo>
                  <a:lnTo>
                    <a:pt x="478" y="518"/>
                  </a:lnTo>
                  <a:lnTo>
                    <a:pt x="488" y="495"/>
                  </a:lnTo>
                  <a:lnTo>
                    <a:pt x="496" y="461"/>
                  </a:lnTo>
                  <a:lnTo>
                    <a:pt x="552" y="107"/>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53" name="Freeform 65"/>
            <p:cNvSpPr>
              <a:spLocks/>
            </p:cNvSpPr>
            <p:nvPr/>
          </p:nvSpPr>
          <p:spPr bwMode="auto">
            <a:xfrm>
              <a:off x="2407" y="3965"/>
              <a:ext cx="157" cy="254"/>
            </a:xfrm>
            <a:custGeom>
              <a:avLst/>
              <a:gdLst>
                <a:gd name="T0" fmla="*/ 0 w 943"/>
                <a:gd name="T1" fmla="*/ 622 h 1524"/>
                <a:gd name="T2" fmla="*/ 49 w 943"/>
                <a:gd name="T3" fmla="*/ 336 h 1524"/>
                <a:gd name="T4" fmla="*/ 55 w 943"/>
                <a:gd name="T5" fmla="*/ 313 h 1524"/>
                <a:gd name="T6" fmla="*/ 71 w 943"/>
                <a:gd name="T7" fmla="*/ 301 h 1524"/>
                <a:gd name="T8" fmla="*/ 84 w 943"/>
                <a:gd name="T9" fmla="*/ 297 h 1524"/>
                <a:gd name="T10" fmla="*/ 105 w 943"/>
                <a:gd name="T11" fmla="*/ 301 h 1524"/>
                <a:gd name="T12" fmla="*/ 116 w 943"/>
                <a:gd name="T13" fmla="*/ 314 h 1524"/>
                <a:gd name="T14" fmla="*/ 122 w 943"/>
                <a:gd name="T15" fmla="*/ 336 h 1524"/>
                <a:gd name="T16" fmla="*/ 236 w 943"/>
                <a:gd name="T17" fmla="*/ 1164 h 1524"/>
                <a:gd name="T18" fmla="*/ 247 w 943"/>
                <a:gd name="T19" fmla="*/ 1207 h 1524"/>
                <a:gd name="T20" fmla="*/ 258 w 943"/>
                <a:gd name="T21" fmla="*/ 1222 h 1524"/>
                <a:gd name="T22" fmla="*/ 276 w 943"/>
                <a:gd name="T23" fmla="*/ 1230 h 1524"/>
                <a:gd name="T24" fmla="*/ 290 w 943"/>
                <a:gd name="T25" fmla="*/ 1234 h 1524"/>
                <a:gd name="T26" fmla="*/ 309 w 943"/>
                <a:gd name="T27" fmla="*/ 1227 h 1524"/>
                <a:gd name="T28" fmla="*/ 324 w 943"/>
                <a:gd name="T29" fmla="*/ 1209 h 1524"/>
                <a:gd name="T30" fmla="*/ 335 w 943"/>
                <a:gd name="T31" fmla="*/ 1164 h 1524"/>
                <a:gd name="T32" fmla="*/ 448 w 943"/>
                <a:gd name="T33" fmla="*/ 204 h 1524"/>
                <a:gd name="T34" fmla="*/ 455 w 943"/>
                <a:gd name="T35" fmla="*/ 158 h 1524"/>
                <a:gd name="T36" fmla="*/ 462 w 943"/>
                <a:gd name="T37" fmla="*/ 143 h 1524"/>
                <a:gd name="T38" fmla="*/ 470 w 943"/>
                <a:gd name="T39" fmla="*/ 129 h 1524"/>
                <a:gd name="T40" fmla="*/ 483 w 943"/>
                <a:gd name="T41" fmla="*/ 118 h 1524"/>
                <a:gd name="T42" fmla="*/ 499 w 943"/>
                <a:gd name="T43" fmla="*/ 116 h 1524"/>
                <a:gd name="T44" fmla="*/ 517 w 943"/>
                <a:gd name="T45" fmla="*/ 122 h 1524"/>
                <a:gd name="T46" fmla="*/ 531 w 943"/>
                <a:gd name="T47" fmla="*/ 132 h 1524"/>
                <a:gd name="T48" fmla="*/ 539 w 943"/>
                <a:gd name="T49" fmla="*/ 143 h 1524"/>
                <a:gd name="T50" fmla="*/ 548 w 943"/>
                <a:gd name="T51" fmla="*/ 158 h 1524"/>
                <a:gd name="T52" fmla="*/ 555 w 943"/>
                <a:gd name="T53" fmla="*/ 197 h 1524"/>
                <a:gd name="T54" fmla="*/ 658 w 943"/>
                <a:gd name="T55" fmla="*/ 1428 h 1524"/>
                <a:gd name="T56" fmla="*/ 665 w 943"/>
                <a:gd name="T57" fmla="*/ 1480 h 1524"/>
                <a:gd name="T58" fmla="*/ 674 w 943"/>
                <a:gd name="T59" fmla="*/ 1505 h 1524"/>
                <a:gd name="T60" fmla="*/ 692 w 943"/>
                <a:gd name="T61" fmla="*/ 1517 h 1524"/>
                <a:gd name="T62" fmla="*/ 710 w 943"/>
                <a:gd name="T63" fmla="*/ 1524 h 1524"/>
                <a:gd name="T64" fmla="*/ 727 w 943"/>
                <a:gd name="T65" fmla="*/ 1517 h 1524"/>
                <a:gd name="T66" fmla="*/ 736 w 943"/>
                <a:gd name="T67" fmla="*/ 1505 h 1524"/>
                <a:gd name="T68" fmla="*/ 742 w 943"/>
                <a:gd name="T69" fmla="*/ 1484 h 1524"/>
                <a:gd name="T70" fmla="*/ 748 w 943"/>
                <a:gd name="T71" fmla="*/ 1432 h 1524"/>
                <a:gd name="T72" fmla="*/ 882 w 943"/>
                <a:gd name="T73" fmla="*/ 87 h 1524"/>
                <a:gd name="T74" fmla="*/ 888 w 943"/>
                <a:gd name="T75" fmla="*/ 59 h 1524"/>
                <a:gd name="T76" fmla="*/ 897 w 943"/>
                <a:gd name="T77" fmla="*/ 34 h 1524"/>
                <a:gd name="T78" fmla="*/ 908 w 943"/>
                <a:gd name="T79" fmla="*/ 17 h 1524"/>
                <a:gd name="T80" fmla="*/ 919 w 943"/>
                <a:gd name="T81" fmla="*/ 5 h 1524"/>
                <a:gd name="T82" fmla="*/ 931 w 943"/>
                <a:gd name="T83" fmla="*/ 0 h 1524"/>
                <a:gd name="T84" fmla="*/ 943 w 943"/>
                <a:gd name="T85"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3" h="1524">
                  <a:moveTo>
                    <a:pt x="0" y="622"/>
                  </a:moveTo>
                  <a:lnTo>
                    <a:pt x="49" y="336"/>
                  </a:lnTo>
                  <a:lnTo>
                    <a:pt x="55" y="313"/>
                  </a:lnTo>
                  <a:lnTo>
                    <a:pt x="71" y="301"/>
                  </a:lnTo>
                  <a:lnTo>
                    <a:pt x="84" y="297"/>
                  </a:lnTo>
                  <a:lnTo>
                    <a:pt x="105" y="301"/>
                  </a:lnTo>
                  <a:lnTo>
                    <a:pt x="116" y="314"/>
                  </a:lnTo>
                  <a:lnTo>
                    <a:pt x="122" y="336"/>
                  </a:lnTo>
                  <a:lnTo>
                    <a:pt x="236" y="1164"/>
                  </a:lnTo>
                  <a:lnTo>
                    <a:pt x="247" y="1207"/>
                  </a:lnTo>
                  <a:lnTo>
                    <a:pt x="258" y="1222"/>
                  </a:lnTo>
                  <a:lnTo>
                    <a:pt x="276" y="1230"/>
                  </a:lnTo>
                  <a:lnTo>
                    <a:pt x="290" y="1234"/>
                  </a:lnTo>
                  <a:lnTo>
                    <a:pt x="309" y="1227"/>
                  </a:lnTo>
                  <a:lnTo>
                    <a:pt x="324" y="1209"/>
                  </a:lnTo>
                  <a:lnTo>
                    <a:pt x="335" y="1164"/>
                  </a:lnTo>
                  <a:lnTo>
                    <a:pt x="448" y="204"/>
                  </a:lnTo>
                  <a:lnTo>
                    <a:pt x="455" y="158"/>
                  </a:lnTo>
                  <a:lnTo>
                    <a:pt x="462" y="143"/>
                  </a:lnTo>
                  <a:lnTo>
                    <a:pt x="470" y="129"/>
                  </a:lnTo>
                  <a:lnTo>
                    <a:pt x="483" y="118"/>
                  </a:lnTo>
                  <a:lnTo>
                    <a:pt x="499" y="116"/>
                  </a:lnTo>
                  <a:lnTo>
                    <a:pt x="517" y="122"/>
                  </a:lnTo>
                  <a:lnTo>
                    <a:pt x="531" y="132"/>
                  </a:lnTo>
                  <a:lnTo>
                    <a:pt x="539" y="143"/>
                  </a:lnTo>
                  <a:lnTo>
                    <a:pt x="548" y="158"/>
                  </a:lnTo>
                  <a:lnTo>
                    <a:pt x="555" y="197"/>
                  </a:lnTo>
                  <a:lnTo>
                    <a:pt x="658" y="1428"/>
                  </a:lnTo>
                  <a:lnTo>
                    <a:pt x="665" y="1480"/>
                  </a:lnTo>
                  <a:lnTo>
                    <a:pt x="674" y="1505"/>
                  </a:lnTo>
                  <a:lnTo>
                    <a:pt x="692" y="1517"/>
                  </a:lnTo>
                  <a:lnTo>
                    <a:pt x="710" y="1524"/>
                  </a:lnTo>
                  <a:lnTo>
                    <a:pt x="727" y="1517"/>
                  </a:lnTo>
                  <a:lnTo>
                    <a:pt x="736" y="1505"/>
                  </a:lnTo>
                  <a:lnTo>
                    <a:pt x="742" y="1484"/>
                  </a:lnTo>
                  <a:lnTo>
                    <a:pt x="748" y="1432"/>
                  </a:lnTo>
                  <a:lnTo>
                    <a:pt x="882" y="87"/>
                  </a:lnTo>
                  <a:lnTo>
                    <a:pt x="888" y="59"/>
                  </a:lnTo>
                  <a:lnTo>
                    <a:pt x="897" y="34"/>
                  </a:lnTo>
                  <a:lnTo>
                    <a:pt x="908" y="17"/>
                  </a:lnTo>
                  <a:lnTo>
                    <a:pt x="919" y="5"/>
                  </a:lnTo>
                  <a:lnTo>
                    <a:pt x="931" y="0"/>
                  </a:lnTo>
                  <a:lnTo>
                    <a:pt x="943" y="0"/>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54" name="Freeform 66"/>
            <p:cNvSpPr>
              <a:spLocks/>
            </p:cNvSpPr>
            <p:nvPr/>
          </p:nvSpPr>
          <p:spPr bwMode="auto">
            <a:xfrm>
              <a:off x="2719" y="4051"/>
              <a:ext cx="92" cy="89"/>
            </a:xfrm>
            <a:custGeom>
              <a:avLst/>
              <a:gdLst>
                <a:gd name="T0" fmla="*/ 551 w 551"/>
                <a:gd name="T1" fmla="*/ 255 h 535"/>
                <a:gd name="T2" fmla="*/ 544 w 551"/>
                <a:gd name="T3" fmla="*/ 209 h 535"/>
                <a:gd name="T4" fmla="*/ 534 w 551"/>
                <a:gd name="T5" fmla="*/ 164 h 535"/>
                <a:gd name="T6" fmla="*/ 525 w 551"/>
                <a:gd name="T7" fmla="*/ 131 h 535"/>
                <a:gd name="T8" fmla="*/ 514 w 551"/>
                <a:gd name="T9" fmla="*/ 115 h 535"/>
                <a:gd name="T10" fmla="*/ 499 w 551"/>
                <a:gd name="T11" fmla="*/ 104 h 535"/>
                <a:gd name="T12" fmla="*/ 486 w 551"/>
                <a:gd name="T13" fmla="*/ 103 h 535"/>
                <a:gd name="T14" fmla="*/ 468 w 551"/>
                <a:gd name="T15" fmla="*/ 107 h 535"/>
                <a:gd name="T16" fmla="*/ 455 w 551"/>
                <a:gd name="T17" fmla="*/ 121 h 535"/>
                <a:gd name="T18" fmla="*/ 446 w 551"/>
                <a:gd name="T19" fmla="*/ 140 h 535"/>
                <a:gd name="T20" fmla="*/ 439 w 551"/>
                <a:gd name="T21" fmla="*/ 165 h 535"/>
                <a:gd name="T22" fmla="*/ 411 w 551"/>
                <a:gd name="T23" fmla="*/ 331 h 535"/>
                <a:gd name="T24" fmla="*/ 404 w 551"/>
                <a:gd name="T25" fmla="*/ 356 h 535"/>
                <a:gd name="T26" fmla="*/ 398 w 551"/>
                <a:gd name="T27" fmla="*/ 373 h 535"/>
                <a:gd name="T28" fmla="*/ 381 w 551"/>
                <a:gd name="T29" fmla="*/ 385 h 535"/>
                <a:gd name="T30" fmla="*/ 364 w 551"/>
                <a:gd name="T31" fmla="*/ 386 h 535"/>
                <a:gd name="T32" fmla="*/ 349 w 551"/>
                <a:gd name="T33" fmla="*/ 378 h 535"/>
                <a:gd name="T34" fmla="*/ 341 w 551"/>
                <a:gd name="T35" fmla="*/ 359 h 535"/>
                <a:gd name="T36" fmla="*/ 333 w 551"/>
                <a:gd name="T37" fmla="*/ 331 h 535"/>
                <a:gd name="T38" fmla="*/ 295 w 551"/>
                <a:gd name="T39" fmla="*/ 88 h 535"/>
                <a:gd name="T40" fmla="*/ 288 w 551"/>
                <a:gd name="T41" fmla="*/ 52 h 535"/>
                <a:gd name="T42" fmla="*/ 281 w 551"/>
                <a:gd name="T43" fmla="*/ 29 h 535"/>
                <a:gd name="T44" fmla="*/ 271 w 551"/>
                <a:gd name="T45" fmla="*/ 12 h 535"/>
                <a:gd name="T46" fmla="*/ 260 w 551"/>
                <a:gd name="T47" fmla="*/ 4 h 535"/>
                <a:gd name="T48" fmla="*/ 242 w 551"/>
                <a:gd name="T49" fmla="*/ 0 h 535"/>
                <a:gd name="T50" fmla="*/ 225 w 551"/>
                <a:gd name="T51" fmla="*/ 5 h 535"/>
                <a:gd name="T52" fmla="*/ 210 w 551"/>
                <a:gd name="T53" fmla="*/ 26 h 535"/>
                <a:gd name="T54" fmla="*/ 204 w 551"/>
                <a:gd name="T55" fmla="*/ 43 h 535"/>
                <a:gd name="T56" fmla="*/ 199 w 551"/>
                <a:gd name="T57" fmla="*/ 68 h 535"/>
                <a:gd name="T58" fmla="*/ 141 w 551"/>
                <a:gd name="T59" fmla="*/ 460 h 535"/>
                <a:gd name="T60" fmla="*/ 134 w 551"/>
                <a:gd name="T61" fmla="*/ 492 h 535"/>
                <a:gd name="T62" fmla="*/ 123 w 551"/>
                <a:gd name="T63" fmla="*/ 520 h 535"/>
                <a:gd name="T64" fmla="*/ 111 w 551"/>
                <a:gd name="T65" fmla="*/ 530 h 535"/>
                <a:gd name="T66" fmla="*/ 90 w 551"/>
                <a:gd name="T67" fmla="*/ 535 h 535"/>
                <a:gd name="T68" fmla="*/ 73 w 551"/>
                <a:gd name="T69" fmla="*/ 518 h 535"/>
                <a:gd name="T70" fmla="*/ 63 w 551"/>
                <a:gd name="T71" fmla="*/ 495 h 535"/>
                <a:gd name="T72" fmla="*/ 56 w 551"/>
                <a:gd name="T73" fmla="*/ 461 h 535"/>
                <a:gd name="T74" fmla="*/ 0 w 551"/>
                <a:gd name="T75" fmla="*/ 10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1" h="535">
                  <a:moveTo>
                    <a:pt x="551" y="255"/>
                  </a:moveTo>
                  <a:lnTo>
                    <a:pt x="544" y="209"/>
                  </a:lnTo>
                  <a:lnTo>
                    <a:pt x="534" y="164"/>
                  </a:lnTo>
                  <a:lnTo>
                    <a:pt x="525" y="131"/>
                  </a:lnTo>
                  <a:lnTo>
                    <a:pt x="514" y="115"/>
                  </a:lnTo>
                  <a:lnTo>
                    <a:pt x="499" y="104"/>
                  </a:lnTo>
                  <a:lnTo>
                    <a:pt x="486" y="103"/>
                  </a:lnTo>
                  <a:lnTo>
                    <a:pt x="468" y="107"/>
                  </a:lnTo>
                  <a:lnTo>
                    <a:pt x="455" y="121"/>
                  </a:lnTo>
                  <a:lnTo>
                    <a:pt x="446" y="140"/>
                  </a:lnTo>
                  <a:lnTo>
                    <a:pt x="439" y="165"/>
                  </a:lnTo>
                  <a:lnTo>
                    <a:pt x="411" y="331"/>
                  </a:lnTo>
                  <a:lnTo>
                    <a:pt x="404" y="356"/>
                  </a:lnTo>
                  <a:lnTo>
                    <a:pt x="398" y="373"/>
                  </a:lnTo>
                  <a:lnTo>
                    <a:pt x="381" y="385"/>
                  </a:lnTo>
                  <a:lnTo>
                    <a:pt x="364" y="386"/>
                  </a:lnTo>
                  <a:lnTo>
                    <a:pt x="349" y="378"/>
                  </a:lnTo>
                  <a:lnTo>
                    <a:pt x="341" y="359"/>
                  </a:lnTo>
                  <a:lnTo>
                    <a:pt x="333" y="331"/>
                  </a:lnTo>
                  <a:lnTo>
                    <a:pt x="295" y="88"/>
                  </a:lnTo>
                  <a:lnTo>
                    <a:pt x="288" y="52"/>
                  </a:lnTo>
                  <a:lnTo>
                    <a:pt x="281" y="29"/>
                  </a:lnTo>
                  <a:lnTo>
                    <a:pt x="271" y="12"/>
                  </a:lnTo>
                  <a:lnTo>
                    <a:pt x="260" y="4"/>
                  </a:lnTo>
                  <a:lnTo>
                    <a:pt x="242" y="0"/>
                  </a:lnTo>
                  <a:lnTo>
                    <a:pt x="225" y="5"/>
                  </a:lnTo>
                  <a:lnTo>
                    <a:pt x="210" y="26"/>
                  </a:lnTo>
                  <a:lnTo>
                    <a:pt x="204" y="43"/>
                  </a:lnTo>
                  <a:lnTo>
                    <a:pt x="199" y="68"/>
                  </a:lnTo>
                  <a:lnTo>
                    <a:pt x="141" y="460"/>
                  </a:lnTo>
                  <a:lnTo>
                    <a:pt x="134" y="492"/>
                  </a:lnTo>
                  <a:lnTo>
                    <a:pt x="123" y="520"/>
                  </a:lnTo>
                  <a:lnTo>
                    <a:pt x="111" y="530"/>
                  </a:lnTo>
                  <a:lnTo>
                    <a:pt x="90" y="535"/>
                  </a:lnTo>
                  <a:lnTo>
                    <a:pt x="73" y="518"/>
                  </a:lnTo>
                  <a:lnTo>
                    <a:pt x="63" y="495"/>
                  </a:lnTo>
                  <a:lnTo>
                    <a:pt x="56" y="461"/>
                  </a:lnTo>
                  <a:lnTo>
                    <a:pt x="0" y="107"/>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55" name="Freeform 67"/>
            <p:cNvSpPr>
              <a:spLocks/>
            </p:cNvSpPr>
            <p:nvPr/>
          </p:nvSpPr>
          <p:spPr bwMode="auto">
            <a:xfrm>
              <a:off x="2562" y="3965"/>
              <a:ext cx="157" cy="254"/>
            </a:xfrm>
            <a:custGeom>
              <a:avLst/>
              <a:gdLst>
                <a:gd name="T0" fmla="*/ 943 w 943"/>
                <a:gd name="T1" fmla="*/ 626 h 1524"/>
                <a:gd name="T2" fmla="*/ 895 w 943"/>
                <a:gd name="T3" fmla="*/ 336 h 1524"/>
                <a:gd name="T4" fmla="*/ 887 w 943"/>
                <a:gd name="T5" fmla="*/ 313 h 1524"/>
                <a:gd name="T6" fmla="*/ 873 w 943"/>
                <a:gd name="T7" fmla="*/ 301 h 1524"/>
                <a:gd name="T8" fmla="*/ 859 w 943"/>
                <a:gd name="T9" fmla="*/ 297 h 1524"/>
                <a:gd name="T10" fmla="*/ 837 w 943"/>
                <a:gd name="T11" fmla="*/ 301 h 1524"/>
                <a:gd name="T12" fmla="*/ 828 w 943"/>
                <a:gd name="T13" fmla="*/ 314 h 1524"/>
                <a:gd name="T14" fmla="*/ 819 w 943"/>
                <a:gd name="T15" fmla="*/ 336 h 1524"/>
                <a:gd name="T16" fmla="*/ 706 w 943"/>
                <a:gd name="T17" fmla="*/ 1164 h 1524"/>
                <a:gd name="T18" fmla="*/ 695 w 943"/>
                <a:gd name="T19" fmla="*/ 1207 h 1524"/>
                <a:gd name="T20" fmla="*/ 686 w 943"/>
                <a:gd name="T21" fmla="*/ 1222 h 1524"/>
                <a:gd name="T22" fmla="*/ 667 w 943"/>
                <a:gd name="T23" fmla="*/ 1230 h 1524"/>
                <a:gd name="T24" fmla="*/ 652 w 943"/>
                <a:gd name="T25" fmla="*/ 1234 h 1524"/>
                <a:gd name="T26" fmla="*/ 633 w 943"/>
                <a:gd name="T27" fmla="*/ 1227 h 1524"/>
                <a:gd name="T28" fmla="*/ 619 w 943"/>
                <a:gd name="T29" fmla="*/ 1209 h 1524"/>
                <a:gd name="T30" fmla="*/ 608 w 943"/>
                <a:gd name="T31" fmla="*/ 1164 h 1524"/>
                <a:gd name="T32" fmla="*/ 495 w 943"/>
                <a:gd name="T33" fmla="*/ 204 h 1524"/>
                <a:gd name="T34" fmla="*/ 486 w 943"/>
                <a:gd name="T35" fmla="*/ 158 h 1524"/>
                <a:gd name="T36" fmla="*/ 482 w 943"/>
                <a:gd name="T37" fmla="*/ 143 h 1524"/>
                <a:gd name="T38" fmla="*/ 473 w 943"/>
                <a:gd name="T39" fmla="*/ 129 h 1524"/>
                <a:gd name="T40" fmla="*/ 459 w 943"/>
                <a:gd name="T41" fmla="*/ 118 h 1524"/>
                <a:gd name="T42" fmla="*/ 446 w 943"/>
                <a:gd name="T43" fmla="*/ 116 h 1524"/>
                <a:gd name="T44" fmla="*/ 427 w 943"/>
                <a:gd name="T45" fmla="*/ 122 h 1524"/>
                <a:gd name="T46" fmla="*/ 411 w 943"/>
                <a:gd name="T47" fmla="*/ 132 h 1524"/>
                <a:gd name="T48" fmla="*/ 403 w 943"/>
                <a:gd name="T49" fmla="*/ 143 h 1524"/>
                <a:gd name="T50" fmla="*/ 396 w 943"/>
                <a:gd name="T51" fmla="*/ 158 h 1524"/>
                <a:gd name="T52" fmla="*/ 389 w 943"/>
                <a:gd name="T53" fmla="*/ 197 h 1524"/>
                <a:gd name="T54" fmla="*/ 285 w 943"/>
                <a:gd name="T55" fmla="*/ 1428 h 1524"/>
                <a:gd name="T56" fmla="*/ 278 w 943"/>
                <a:gd name="T57" fmla="*/ 1480 h 1524"/>
                <a:gd name="T58" fmla="*/ 268 w 943"/>
                <a:gd name="T59" fmla="*/ 1505 h 1524"/>
                <a:gd name="T60" fmla="*/ 250 w 943"/>
                <a:gd name="T61" fmla="*/ 1517 h 1524"/>
                <a:gd name="T62" fmla="*/ 233 w 943"/>
                <a:gd name="T63" fmla="*/ 1524 h 1524"/>
                <a:gd name="T64" fmla="*/ 217 w 943"/>
                <a:gd name="T65" fmla="*/ 1517 h 1524"/>
                <a:gd name="T66" fmla="*/ 207 w 943"/>
                <a:gd name="T67" fmla="*/ 1505 h 1524"/>
                <a:gd name="T68" fmla="*/ 200 w 943"/>
                <a:gd name="T69" fmla="*/ 1484 h 1524"/>
                <a:gd name="T70" fmla="*/ 194 w 943"/>
                <a:gd name="T71" fmla="*/ 1432 h 1524"/>
                <a:gd name="T72" fmla="*/ 60 w 943"/>
                <a:gd name="T73" fmla="*/ 87 h 1524"/>
                <a:gd name="T74" fmla="*/ 56 w 943"/>
                <a:gd name="T75" fmla="*/ 59 h 1524"/>
                <a:gd name="T76" fmla="*/ 46 w 943"/>
                <a:gd name="T77" fmla="*/ 34 h 1524"/>
                <a:gd name="T78" fmla="*/ 35 w 943"/>
                <a:gd name="T79" fmla="*/ 17 h 1524"/>
                <a:gd name="T80" fmla="*/ 25 w 943"/>
                <a:gd name="T81" fmla="*/ 5 h 1524"/>
                <a:gd name="T82" fmla="*/ 12 w 943"/>
                <a:gd name="T83" fmla="*/ 0 h 1524"/>
                <a:gd name="T84" fmla="*/ 0 w 943"/>
                <a:gd name="T85"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3" h="1524">
                  <a:moveTo>
                    <a:pt x="943" y="626"/>
                  </a:moveTo>
                  <a:lnTo>
                    <a:pt x="895" y="336"/>
                  </a:lnTo>
                  <a:lnTo>
                    <a:pt x="887" y="313"/>
                  </a:lnTo>
                  <a:lnTo>
                    <a:pt x="873" y="301"/>
                  </a:lnTo>
                  <a:lnTo>
                    <a:pt x="859" y="297"/>
                  </a:lnTo>
                  <a:lnTo>
                    <a:pt x="837" y="301"/>
                  </a:lnTo>
                  <a:lnTo>
                    <a:pt x="828" y="314"/>
                  </a:lnTo>
                  <a:lnTo>
                    <a:pt x="819" y="336"/>
                  </a:lnTo>
                  <a:lnTo>
                    <a:pt x="706" y="1164"/>
                  </a:lnTo>
                  <a:lnTo>
                    <a:pt x="695" y="1207"/>
                  </a:lnTo>
                  <a:lnTo>
                    <a:pt x="686" y="1222"/>
                  </a:lnTo>
                  <a:lnTo>
                    <a:pt x="667" y="1230"/>
                  </a:lnTo>
                  <a:lnTo>
                    <a:pt x="652" y="1234"/>
                  </a:lnTo>
                  <a:lnTo>
                    <a:pt x="633" y="1227"/>
                  </a:lnTo>
                  <a:lnTo>
                    <a:pt x="619" y="1209"/>
                  </a:lnTo>
                  <a:lnTo>
                    <a:pt x="608" y="1164"/>
                  </a:lnTo>
                  <a:lnTo>
                    <a:pt x="495" y="204"/>
                  </a:lnTo>
                  <a:lnTo>
                    <a:pt x="486" y="158"/>
                  </a:lnTo>
                  <a:lnTo>
                    <a:pt x="482" y="143"/>
                  </a:lnTo>
                  <a:lnTo>
                    <a:pt x="473" y="129"/>
                  </a:lnTo>
                  <a:lnTo>
                    <a:pt x="459" y="118"/>
                  </a:lnTo>
                  <a:lnTo>
                    <a:pt x="446" y="116"/>
                  </a:lnTo>
                  <a:lnTo>
                    <a:pt x="427" y="122"/>
                  </a:lnTo>
                  <a:lnTo>
                    <a:pt x="411" y="132"/>
                  </a:lnTo>
                  <a:lnTo>
                    <a:pt x="403" y="143"/>
                  </a:lnTo>
                  <a:lnTo>
                    <a:pt x="396" y="158"/>
                  </a:lnTo>
                  <a:lnTo>
                    <a:pt x="389" y="197"/>
                  </a:lnTo>
                  <a:lnTo>
                    <a:pt x="285" y="1428"/>
                  </a:lnTo>
                  <a:lnTo>
                    <a:pt x="278" y="1480"/>
                  </a:lnTo>
                  <a:lnTo>
                    <a:pt x="268" y="1505"/>
                  </a:lnTo>
                  <a:lnTo>
                    <a:pt x="250" y="1517"/>
                  </a:lnTo>
                  <a:lnTo>
                    <a:pt x="233" y="1524"/>
                  </a:lnTo>
                  <a:lnTo>
                    <a:pt x="217" y="1517"/>
                  </a:lnTo>
                  <a:lnTo>
                    <a:pt x="207" y="1505"/>
                  </a:lnTo>
                  <a:lnTo>
                    <a:pt x="200" y="1484"/>
                  </a:lnTo>
                  <a:lnTo>
                    <a:pt x="194" y="1432"/>
                  </a:lnTo>
                  <a:lnTo>
                    <a:pt x="60" y="87"/>
                  </a:lnTo>
                  <a:lnTo>
                    <a:pt x="56" y="59"/>
                  </a:lnTo>
                  <a:lnTo>
                    <a:pt x="46" y="34"/>
                  </a:lnTo>
                  <a:lnTo>
                    <a:pt x="35" y="17"/>
                  </a:lnTo>
                  <a:lnTo>
                    <a:pt x="25" y="5"/>
                  </a:lnTo>
                  <a:lnTo>
                    <a:pt x="12" y="0"/>
                  </a:lnTo>
                  <a:lnTo>
                    <a:pt x="0" y="0"/>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grpSp>
      <p:sp>
        <p:nvSpPr>
          <p:cNvPr id="524356" name="Freeform 68"/>
          <p:cNvSpPr>
            <a:spLocks/>
          </p:cNvSpPr>
          <p:nvPr/>
        </p:nvSpPr>
        <p:spPr bwMode="auto">
          <a:xfrm>
            <a:off x="1873250" y="2692400"/>
            <a:ext cx="741363" cy="165100"/>
          </a:xfrm>
          <a:custGeom>
            <a:avLst/>
            <a:gdLst>
              <a:gd name="T0" fmla="*/ 0 w 672"/>
              <a:gd name="T1" fmla="*/ 288 h 288"/>
              <a:gd name="T2" fmla="*/ 96 w 672"/>
              <a:gd name="T3" fmla="*/ 288 h 288"/>
              <a:gd name="T4" fmla="*/ 96 w 672"/>
              <a:gd name="T5" fmla="*/ 0 h 288"/>
              <a:gd name="T6" fmla="*/ 192 w 672"/>
              <a:gd name="T7" fmla="*/ 0 h 288"/>
              <a:gd name="T8" fmla="*/ 192 w 672"/>
              <a:gd name="T9" fmla="*/ 288 h 288"/>
              <a:gd name="T10" fmla="*/ 288 w 672"/>
              <a:gd name="T11" fmla="*/ 288 h 288"/>
              <a:gd name="T12" fmla="*/ 288 w 672"/>
              <a:gd name="T13" fmla="*/ 0 h 288"/>
              <a:gd name="T14" fmla="*/ 384 w 672"/>
              <a:gd name="T15" fmla="*/ 0 h 288"/>
              <a:gd name="T16" fmla="*/ 384 w 672"/>
              <a:gd name="T17" fmla="*/ 288 h 288"/>
              <a:gd name="T18" fmla="*/ 480 w 672"/>
              <a:gd name="T19" fmla="*/ 288 h 288"/>
              <a:gd name="T20" fmla="*/ 480 w 672"/>
              <a:gd name="T21" fmla="*/ 0 h 288"/>
              <a:gd name="T22" fmla="*/ 576 w 672"/>
              <a:gd name="T23" fmla="*/ 0 h 288"/>
              <a:gd name="T24" fmla="*/ 576 w 672"/>
              <a:gd name="T25" fmla="*/ 288 h 288"/>
              <a:gd name="T26" fmla="*/ 672 w 672"/>
              <a:gd name="T2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2" h="288">
                <a:moveTo>
                  <a:pt x="0" y="288"/>
                </a:moveTo>
                <a:lnTo>
                  <a:pt x="96" y="288"/>
                </a:lnTo>
                <a:lnTo>
                  <a:pt x="96" y="0"/>
                </a:lnTo>
                <a:lnTo>
                  <a:pt x="192" y="0"/>
                </a:lnTo>
                <a:lnTo>
                  <a:pt x="192" y="288"/>
                </a:lnTo>
                <a:lnTo>
                  <a:pt x="288" y="288"/>
                </a:lnTo>
                <a:lnTo>
                  <a:pt x="288" y="0"/>
                </a:lnTo>
                <a:lnTo>
                  <a:pt x="384" y="0"/>
                </a:lnTo>
                <a:lnTo>
                  <a:pt x="384" y="288"/>
                </a:lnTo>
                <a:lnTo>
                  <a:pt x="480" y="288"/>
                </a:lnTo>
                <a:lnTo>
                  <a:pt x="480" y="0"/>
                </a:lnTo>
                <a:lnTo>
                  <a:pt x="576" y="0"/>
                </a:lnTo>
                <a:lnTo>
                  <a:pt x="576" y="288"/>
                </a:lnTo>
                <a:lnTo>
                  <a:pt x="672" y="288"/>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57" name="Rectangle 69"/>
          <p:cNvSpPr>
            <a:spLocks noChangeArrowheads="1"/>
          </p:cNvSpPr>
          <p:nvPr/>
        </p:nvSpPr>
        <p:spPr bwMode="auto">
          <a:xfrm>
            <a:off x="1595438" y="2205038"/>
            <a:ext cx="1450975"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数字比特流</a:t>
            </a:r>
          </a:p>
        </p:txBody>
      </p:sp>
      <p:sp>
        <p:nvSpPr>
          <p:cNvPr id="524358" name="Rectangle 70"/>
          <p:cNvSpPr>
            <a:spLocks noChangeArrowheads="1"/>
          </p:cNvSpPr>
          <p:nvPr/>
        </p:nvSpPr>
        <p:spPr bwMode="auto">
          <a:xfrm>
            <a:off x="6872288" y="2205038"/>
            <a:ext cx="1420812"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数字比特流</a:t>
            </a:r>
          </a:p>
        </p:txBody>
      </p:sp>
      <p:sp>
        <p:nvSpPr>
          <p:cNvPr id="524359" name="Rectangle 71"/>
          <p:cNvSpPr>
            <a:spLocks noChangeArrowheads="1"/>
          </p:cNvSpPr>
          <p:nvPr/>
        </p:nvSpPr>
        <p:spPr bwMode="auto">
          <a:xfrm>
            <a:off x="3035300" y="2205038"/>
            <a:ext cx="1204913"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模拟信号</a:t>
            </a:r>
          </a:p>
        </p:txBody>
      </p:sp>
      <p:sp>
        <p:nvSpPr>
          <p:cNvPr id="524360" name="Rectangle 72"/>
          <p:cNvSpPr>
            <a:spLocks noChangeArrowheads="1"/>
          </p:cNvSpPr>
          <p:nvPr/>
        </p:nvSpPr>
        <p:spPr bwMode="auto">
          <a:xfrm>
            <a:off x="5632450" y="2205038"/>
            <a:ext cx="1219200"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模拟信号 </a:t>
            </a:r>
          </a:p>
        </p:txBody>
      </p:sp>
      <p:sp>
        <p:nvSpPr>
          <p:cNvPr id="524361" name="Rectangle 73"/>
          <p:cNvSpPr>
            <a:spLocks noChangeArrowheads="1"/>
          </p:cNvSpPr>
          <p:nvPr/>
        </p:nvSpPr>
        <p:spPr bwMode="auto">
          <a:xfrm>
            <a:off x="700088" y="2205038"/>
            <a:ext cx="709612"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输入</a:t>
            </a:r>
          </a:p>
          <a:p>
            <a:pPr eaLnBrk="0" hangingPunct="0">
              <a:buClrTx/>
              <a:buFontTx/>
              <a:buNone/>
            </a:pPr>
            <a:r>
              <a:rPr lang="zh-CN" altLang="en-US" sz="1800" b="1">
                <a:latin typeface="+mn-lt"/>
                <a:ea typeface="+mn-ea"/>
              </a:rPr>
              <a:t>汉字</a:t>
            </a:r>
          </a:p>
        </p:txBody>
      </p:sp>
      <p:sp>
        <p:nvSpPr>
          <p:cNvPr id="524362" name="Rectangle 74"/>
          <p:cNvSpPr>
            <a:spLocks noChangeArrowheads="1"/>
          </p:cNvSpPr>
          <p:nvPr/>
        </p:nvSpPr>
        <p:spPr bwMode="auto">
          <a:xfrm>
            <a:off x="8434388" y="2205038"/>
            <a:ext cx="709612"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dirty="0">
                <a:latin typeface="+mn-ea"/>
                <a:ea typeface="+mn-ea"/>
              </a:rPr>
              <a:t>显示</a:t>
            </a:r>
          </a:p>
          <a:p>
            <a:pPr eaLnBrk="0" hangingPunct="0">
              <a:buClrTx/>
              <a:buFontTx/>
              <a:buNone/>
            </a:pPr>
            <a:r>
              <a:rPr lang="zh-CN" altLang="en-US" sz="1800" b="1" dirty="0">
                <a:latin typeface="+mn-ea"/>
                <a:ea typeface="+mn-ea"/>
              </a:rPr>
              <a:t>汉字</a:t>
            </a:r>
          </a:p>
        </p:txBody>
      </p:sp>
      <p:sp>
        <p:nvSpPr>
          <p:cNvPr id="524363" name="Freeform 75"/>
          <p:cNvSpPr>
            <a:spLocks/>
          </p:cNvSpPr>
          <p:nvPr/>
        </p:nvSpPr>
        <p:spPr bwMode="auto">
          <a:xfrm>
            <a:off x="7053263" y="2713038"/>
            <a:ext cx="742950" cy="165100"/>
          </a:xfrm>
          <a:custGeom>
            <a:avLst/>
            <a:gdLst>
              <a:gd name="T0" fmla="*/ 0 w 672"/>
              <a:gd name="T1" fmla="*/ 288 h 288"/>
              <a:gd name="T2" fmla="*/ 96 w 672"/>
              <a:gd name="T3" fmla="*/ 288 h 288"/>
              <a:gd name="T4" fmla="*/ 96 w 672"/>
              <a:gd name="T5" fmla="*/ 0 h 288"/>
              <a:gd name="T6" fmla="*/ 192 w 672"/>
              <a:gd name="T7" fmla="*/ 0 h 288"/>
              <a:gd name="T8" fmla="*/ 192 w 672"/>
              <a:gd name="T9" fmla="*/ 288 h 288"/>
              <a:gd name="T10" fmla="*/ 288 w 672"/>
              <a:gd name="T11" fmla="*/ 288 h 288"/>
              <a:gd name="T12" fmla="*/ 288 w 672"/>
              <a:gd name="T13" fmla="*/ 0 h 288"/>
              <a:gd name="T14" fmla="*/ 384 w 672"/>
              <a:gd name="T15" fmla="*/ 0 h 288"/>
              <a:gd name="T16" fmla="*/ 384 w 672"/>
              <a:gd name="T17" fmla="*/ 288 h 288"/>
              <a:gd name="T18" fmla="*/ 480 w 672"/>
              <a:gd name="T19" fmla="*/ 288 h 288"/>
              <a:gd name="T20" fmla="*/ 480 w 672"/>
              <a:gd name="T21" fmla="*/ 0 h 288"/>
              <a:gd name="T22" fmla="*/ 576 w 672"/>
              <a:gd name="T23" fmla="*/ 0 h 288"/>
              <a:gd name="T24" fmla="*/ 576 w 672"/>
              <a:gd name="T25" fmla="*/ 288 h 288"/>
              <a:gd name="T26" fmla="*/ 672 w 672"/>
              <a:gd name="T2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2" h="288">
                <a:moveTo>
                  <a:pt x="0" y="288"/>
                </a:moveTo>
                <a:lnTo>
                  <a:pt x="96" y="288"/>
                </a:lnTo>
                <a:lnTo>
                  <a:pt x="96" y="0"/>
                </a:lnTo>
                <a:lnTo>
                  <a:pt x="192" y="0"/>
                </a:lnTo>
                <a:lnTo>
                  <a:pt x="192" y="288"/>
                </a:lnTo>
                <a:lnTo>
                  <a:pt x="288" y="288"/>
                </a:lnTo>
                <a:lnTo>
                  <a:pt x="288" y="0"/>
                </a:lnTo>
                <a:lnTo>
                  <a:pt x="384" y="0"/>
                </a:lnTo>
                <a:lnTo>
                  <a:pt x="384" y="288"/>
                </a:lnTo>
                <a:lnTo>
                  <a:pt x="480" y="288"/>
                </a:lnTo>
                <a:lnTo>
                  <a:pt x="480" y="0"/>
                </a:lnTo>
                <a:lnTo>
                  <a:pt x="576" y="0"/>
                </a:lnTo>
                <a:lnTo>
                  <a:pt x="576" y="288"/>
                </a:lnTo>
                <a:lnTo>
                  <a:pt x="672" y="288"/>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nvGrpSpPr>
          <p:cNvPr id="524364" name="Group 76"/>
          <p:cNvGrpSpPr>
            <a:grpSpLocks/>
          </p:cNvGrpSpPr>
          <p:nvPr/>
        </p:nvGrpSpPr>
        <p:grpSpPr bwMode="auto">
          <a:xfrm>
            <a:off x="5794375" y="2590800"/>
            <a:ext cx="654050" cy="339725"/>
            <a:chOff x="2315" y="3965"/>
            <a:chExt cx="496" cy="254"/>
          </a:xfrm>
        </p:grpSpPr>
        <p:sp>
          <p:nvSpPr>
            <p:cNvPr id="524365" name="Freeform 77"/>
            <p:cNvSpPr>
              <a:spLocks/>
            </p:cNvSpPr>
            <p:nvPr/>
          </p:nvSpPr>
          <p:spPr bwMode="auto">
            <a:xfrm>
              <a:off x="2315" y="4051"/>
              <a:ext cx="92" cy="89"/>
            </a:xfrm>
            <a:custGeom>
              <a:avLst/>
              <a:gdLst>
                <a:gd name="T0" fmla="*/ 0 w 552"/>
                <a:gd name="T1" fmla="*/ 255 h 535"/>
                <a:gd name="T2" fmla="*/ 7 w 552"/>
                <a:gd name="T3" fmla="*/ 209 h 535"/>
                <a:gd name="T4" fmla="*/ 18 w 552"/>
                <a:gd name="T5" fmla="*/ 164 h 535"/>
                <a:gd name="T6" fmla="*/ 26 w 552"/>
                <a:gd name="T7" fmla="*/ 131 h 535"/>
                <a:gd name="T8" fmla="*/ 39 w 552"/>
                <a:gd name="T9" fmla="*/ 115 h 535"/>
                <a:gd name="T10" fmla="*/ 52 w 552"/>
                <a:gd name="T11" fmla="*/ 104 h 535"/>
                <a:gd name="T12" fmla="*/ 67 w 552"/>
                <a:gd name="T13" fmla="*/ 103 h 535"/>
                <a:gd name="T14" fmla="*/ 83 w 552"/>
                <a:gd name="T15" fmla="*/ 107 h 535"/>
                <a:gd name="T16" fmla="*/ 98 w 552"/>
                <a:gd name="T17" fmla="*/ 121 h 535"/>
                <a:gd name="T18" fmla="*/ 106 w 552"/>
                <a:gd name="T19" fmla="*/ 140 h 535"/>
                <a:gd name="T20" fmla="*/ 112 w 552"/>
                <a:gd name="T21" fmla="*/ 165 h 535"/>
                <a:gd name="T22" fmla="*/ 141 w 552"/>
                <a:gd name="T23" fmla="*/ 331 h 535"/>
                <a:gd name="T24" fmla="*/ 148 w 552"/>
                <a:gd name="T25" fmla="*/ 356 h 535"/>
                <a:gd name="T26" fmla="*/ 154 w 552"/>
                <a:gd name="T27" fmla="*/ 373 h 535"/>
                <a:gd name="T28" fmla="*/ 172 w 552"/>
                <a:gd name="T29" fmla="*/ 385 h 535"/>
                <a:gd name="T30" fmla="*/ 188 w 552"/>
                <a:gd name="T31" fmla="*/ 386 h 535"/>
                <a:gd name="T32" fmla="*/ 203 w 552"/>
                <a:gd name="T33" fmla="*/ 378 h 535"/>
                <a:gd name="T34" fmla="*/ 212 w 552"/>
                <a:gd name="T35" fmla="*/ 359 h 535"/>
                <a:gd name="T36" fmla="*/ 219 w 552"/>
                <a:gd name="T37" fmla="*/ 331 h 535"/>
                <a:gd name="T38" fmla="*/ 258 w 552"/>
                <a:gd name="T39" fmla="*/ 88 h 535"/>
                <a:gd name="T40" fmla="*/ 264 w 552"/>
                <a:gd name="T41" fmla="*/ 52 h 535"/>
                <a:gd name="T42" fmla="*/ 271 w 552"/>
                <a:gd name="T43" fmla="*/ 29 h 535"/>
                <a:gd name="T44" fmla="*/ 280 w 552"/>
                <a:gd name="T45" fmla="*/ 12 h 535"/>
                <a:gd name="T46" fmla="*/ 291 w 552"/>
                <a:gd name="T47" fmla="*/ 4 h 535"/>
                <a:gd name="T48" fmla="*/ 308 w 552"/>
                <a:gd name="T49" fmla="*/ 0 h 535"/>
                <a:gd name="T50" fmla="*/ 327 w 552"/>
                <a:gd name="T51" fmla="*/ 5 h 535"/>
                <a:gd name="T52" fmla="*/ 340 w 552"/>
                <a:gd name="T53" fmla="*/ 26 h 535"/>
                <a:gd name="T54" fmla="*/ 347 w 552"/>
                <a:gd name="T55" fmla="*/ 43 h 535"/>
                <a:gd name="T56" fmla="*/ 353 w 552"/>
                <a:gd name="T57" fmla="*/ 68 h 535"/>
                <a:gd name="T58" fmla="*/ 412 w 552"/>
                <a:gd name="T59" fmla="*/ 460 h 535"/>
                <a:gd name="T60" fmla="*/ 419 w 552"/>
                <a:gd name="T61" fmla="*/ 492 h 535"/>
                <a:gd name="T62" fmla="*/ 429 w 552"/>
                <a:gd name="T63" fmla="*/ 520 h 535"/>
                <a:gd name="T64" fmla="*/ 441 w 552"/>
                <a:gd name="T65" fmla="*/ 530 h 535"/>
                <a:gd name="T66" fmla="*/ 462 w 552"/>
                <a:gd name="T67" fmla="*/ 535 h 535"/>
                <a:gd name="T68" fmla="*/ 478 w 552"/>
                <a:gd name="T69" fmla="*/ 518 h 535"/>
                <a:gd name="T70" fmla="*/ 488 w 552"/>
                <a:gd name="T71" fmla="*/ 495 h 535"/>
                <a:gd name="T72" fmla="*/ 496 w 552"/>
                <a:gd name="T73" fmla="*/ 461 h 535"/>
                <a:gd name="T74" fmla="*/ 552 w 552"/>
                <a:gd name="T75" fmla="*/ 10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2" h="535">
                  <a:moveTo>
                    <a:pt x="0" y="255"/>
                  </a:moveTo>
                  <a:lnTo>
                    <a:pt x="7" y="209"/>
                  </a:lnTo>
                  <a:lnTo>
                    <a:pt x="18" y="164"/>
                  </a:lnTo>
                  <a:lnTo>
                    <a:pt x="26" y="131"/>
                  </a:lnTo>
                  <a:lnTo>
                    <a:pt x="39" y="115"/>
                  </a:lnTo>
                  <a:lnTo>
                    <a:pt x="52" y="104"/>
                  </a:lnTo>
                  <a:lnTo>
                    <a:pt x="67" y="103"/>
                  </a:lnTo>
                  <a:lnTo>
                    <a:pt x="83" y="107"/>
                  </a:lnTo>
                  <a:lnTo>
                    <a:pt x="98" y="121"/>
                  </a:lnTo>
                  <a:lnTo>
                    <a:pt x="106" y="140"/>
                  </a:lnTo>
                  <a:lnTo>
                    <a:pt x="112" y="165"/>
                  </a:lnTo>
                  <a:lnTo>
                    <a:pt x="141" y="331"/>
                  </a:lnTo>
                  <a:lnTo>
                    <a:pt x="148" y="356"/>
                  </a:lnTo>
                  <a:lnTo>
                    <a:pt x="154" y="373"/>
                  </a:lnTo>
                  <a:lnTo>
                    <a:pt x="172" y="385"/>
                  </a:lnTo>
                  <a:lnTo>
                    <a:pt x="188" y="386"/>
                  </a:lnTo>
                  <a:lnTo>
                    <a:pt x="203" y="378"/>
                  </a:lnTo>
                  <a:lnTo>
                    <a:pt x="212" y="359"/>
                  </a:lnTo>
                  <a:lnTo>
                    <a:pt x="219" y="331"/>
                  </a:lnTo>
                  <a:lnTo>
                    <a:pt x="258" y="88"/>
                  </a:lnTo>
                  <a:lnTo>
                    <a:pt x="264" y="52"/>
                  </a:lnTo>
                  <a:lnTo>
                    <a:pt x="271" y="29"/>
                  </a:lnTo>
                  <a:lnTo>
                    <a:pt x="280" y="12"/>
                  </a:lnTo>
                  <a:lnTo>
                    <a:pt x="291" y="4"/>
                  </a:lnTo>
                  <a:lnTo>
                    <a:pt x="308" y="0"/>
                  </a:lnTo>
                  <a:lnTo>
                    <a:pt x="327" y="5"/>
                  </a:lnTo>
                  <a:lnTo>
                    <a:pt x="340" y="26"/>
                  </a:lnTo>
                  <a:lnTo>
                    <a:pt x="347" y="43"/>
                  </a:lnTo>
                  <a:lnTo>
                    <a:pt x="353" y="68"/>
                  </a:lnTo>
                  <a:lnTo>
                    <a:pt x="412" y="460"/>
                  </a:lnTo>
                  <a:lnTo>
                    <a:pt x="419" y="492"/>
                  </a:lnTo>
                  <a:lnTo>
                    <a:pt x="429" y="520"/>
                  </a:lnTo>
                  <a:lnTo>
                    <a:pt x="441" y="530"/>
                  </a:lnTo>
                  <a:lnTo>
                    <a:pt x="462" y="535"/>
                  </a:lnTo>
                  <a:lnTo>
                    <a:pt x="478" y="518"/>
                  </a:lnTo>
                  <a:lnTo>
                    <a:pt x="488" y="495"/>
                  </a:lnTo>
                  <a:lnTo>
                    <a:pt x="496" y="461"/>
                  </a:lnTo>
                  <a:lnTo>
                    <a:pt x="552" y="107"/>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66" name="Freeform 78"/>
            <p:cNvSpPr>
              <a:spLocks/>
            </p:cNvSpPr>
            <p:nvPr/>
          </p:nvSpPr>
          <p:spPr bwMode="auto">
            <a:xfrm>
              <a:off x="2407" y="3965"/>
              <a:ext cx="157" cy="254"/>
            </a:xfrm>
            <a:custGeom>
              <a:avLst/>
              <a:gdLst>
                <a:gd name="T0" fmla="*/ 0 w 943"/>
                <a:gd name="T1" fmla="*/ 622 h 1524"/>
                <a:gd name="T2" fmla="*/ 49 w 943"/>
                <a:gd name="T3" fmla="*/ 336 h 1524"/>
                <a:gd name="T4" fmla="*/ 55 w 943"/>
                <a:gd name="T5" fmla="*/ 313 h 1524"/>
                <a:gd name="T6" fmla="*/ 71 w 943"/>
                <a:gd name="T7" fmla="*/ 301 h 1524"/>
                <a:gd name="T8" fmla="*/ 84 w 943"/>
                <a:gd name="T9" fmla="*/ 297 h 1524"/>
                <a:gd name="T10" fmla="*/ 105 w 943"/>
                <a:gd name="T11" fmla="*/ 301 h 1524"/>
                <a:gd name="T12" fmla="*/ 116 w 943"/>
                <a:gd name="T13" fmla="*/ 314 h 1524"/>
                <a:gd name="T14" fmla="*/ 122 w 943"/>
                <a:gd name="T15" fmla="*/ 336 h 1524"/>
                <a:gd name="T16" fmla="*/ 236 w 943"/>
                <a:gd name="T17" fmla="*/ 1164 h 1524"/>
                <a:gd name="T18" fmla="*/ 247 w 943"/>
                <a:gd name="T19" fmla="*/ 1207 h 1524"/>
                <a:gd name="T20" fmla="*/ 258 w 943"/>
                <a:gd name="T21" fmla="*/ 1222 h 1524"/>
                <a:gd name="T22" fmla="*/ 276 w 943"/>
                <a:gd name="T23" fmla="*/ 1230 h 1524"/>
                <a:gd name="T24" fmla="*/ 290 w 943"/>
                <a:gd name="T25" fmla="*/ 1234 h 1524"/>
                <a:gd name="T26" fmla="*/ 309 w 943"/>
                <a:gd name="T27" fmla="*/ 1227 h 1524"/>
                <a:gd name="T28" fmla="*/ 324 w 943"/>
                <a:gd name="T29" fmla="*/ 1209 h 1524"/>
                <a:gd name="T30" fmla="*/ 335 w 943"/>
                <a:gd name="T31" fmla="*/ 1164 h 1524"/>
                <a:gd name="T32" fmla="*/ 448 w 943"/>
                <a:gd name="T33" fmla="*/ 204 h 1524"/>
                <a:gd name="T34" fmla="*/ 455 w 943"/>
                <a:gd name="T35" fmla="*/ 158 h 1524"/>
                <a:gd name="T36" fmla="*/ 462 w 943"/>
                <a:gd name="T37" fmla="*/ 143 h 1524"/>
                <a:gd name="T38" fmla="*/ 470 w 943"/>
                <a:gd name="T39" fmla="*/ 129 h 1524"/>
                <a:gd name="T40" fmla="*/ 483 w 943"/>
                <a:gd name="T41" fmla="*/ 118 h 1524"/>
                <a:gd name="T42" fmla="*/ 499 w 943"/>
                <a:gd name="T43" fmla="*/ 116 h 1524"/>
                <a:gd name="T44" fmla="*/ 517 w 943"/>
                <a:gd name="T45" fmla="*/ 122 h 1524"/>
                <a:gd name="T46" fmla="*/ 531 w 943"/>
                <a:gd name="T47" fmla="*/ 132 h 1524"/>
                <a:gd name="T48" fmla="*/ 539 w 943"/>
                <a:gd name="T49" fmla="*/ 143 h 1524"/>
                <a:gd name="T50" fmla="*/ 548 w 943"/>
                <a:gd name="T51" fmla="*/ 158 h 1524"/>
                <a:gd name="T52" fmla="*/ 555 w 943"/>
                <a:gd name="T53" fmla="*/ 197 h 1524"/>
                <a:gd name="T54" fmla="*/ 658 w 943"/>
                <a:gd name="T55" fmla="*/ 1428 h 1524"/>
                <a:gd name="T56" fmla="*/ 665 w 943"/>
                <a:gd name="T57" fmla="*/ 1480 h 1524"/>
                <a:gd name="T58" fmla="*/ 674 w 943"/>
                <a:gd name="T59" fmla="*/ 1505 h 1524"/>
                <a:gd name="T60" fmla="*/ 692 w 943"/>
                <a:gd name="T61" fmla="*/ 1517 h 1524"/>
                <a:gd name="T62" fmla="*/ 710 w 943"/>
                <a:gd name="T63" fmla="*/ 1524 h 1524"/>
                <a:gd name="T64" fmla="*/ 727 w 943"/>
                <a:gd name="T65" fmla="*/ 1517 h 1524"/>
                <a:gd name="T66" fmla="*/ 736 w 943"/>
                <a:gd name="T67" fmla="*/ 1505 h 1524"/>
                <a:gd name="T68" fmla="*/ 742 w 943"/>
                <a:gd name="T69" fmla="*/ 1484 h 1524"/>
                <a:gd name="T70" fmla="*/ 748 w 943"/>
                <a:gd name="T71" fmla="*/ 1432 h 1524"/>
                <a:gd name="T72" fmla="*/ 882 w 943"/>
                <a:gd name="T73" fmla="*/ 87 h 1524"/>
                <a:gd name="T74" fmla="*/ 888 w 943"/>
                <a:gd name="T75" fmla="*/ 59 h 1524"/>
                <a:gd name="T76" fmla="*/ 897 w 943"/>
                <a:gd name="T77" fmla="*/ 34 h 1524"/>
                <a:gd name="T78" fmla="*/ 908 w 943"/>
                <a:gd name="T79" fmla="*/ 17 h 1524"/>
                <a:gd name="T80" fmla="*/ 919 w 943"/>
                <a:gd name="T81" fmla="*/ 5 h 1524"/>
                <a:gd name="T82" fmla="*/ 931 w 943"/>
                <a:gd name="T83" fmla="*/ 0 h 1524"/>
                <a:gd name="T84" fmla="*/ 943 w 943"/>
                <a:gd name="T85"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3" h="1524">
                  <a:moveTo>
                    <a:pt x="0" y="622"/>
                  </a:moveTo>
                  <a:lnTo>
                    <a:pt x="49" y="336"/>
                  </a:lnTo>
                  <a:lnTo>
                    <a:pt x="55" y="313"/>
                  </a:lnTo>
                  <a:lnTo>
                    <a:pt x="71" y="301"/>
                  </a:lnTo>
                  <a:lnTo>
                    <a:pt x="84" y="297"/>
                  </a:lnTo>
                  <a:lnTo>
                    <a:pt x="105" y="301"/>
                  </a:lnTo>
                  <a:lnTo>
                    <a:pt x="116" y="314"/>
                  </a:lnTo>
                  <a:lnTo>
                    <a:pt x="122" y="336"/>
                  </a:lnTo>
                  <a:lnTo>
                    <a:pt x="236" y="1164"/>
                  </a:lnTo>
                  <a:lnTo>
                    <a:pt x="247" y="1207"/>
                  </a:lnTo>
                  <a:lnTo>
                    <a:pt x="258" y="1222"/>
                  </a:lnTo>
                  <a:lnTo>
                    <a:pt x="276" y="1230"/>
                  </a:lnTo>
                  <a:lnTo>
                    <a:pt x="290" y="1234"/>
                  </a:lnTo>
                  <a:lnTo>
                    <a:pt x="309" y="1227"/>
                  </a:lnTo>
                  <a:lnTo>
                    <a:pt x="324" y="1209"/>
                  </a:lnTo>
                  <a:lnTo>
                    <a:pt x="335" y="1164"/>
                  </a:lnTo>
                  <a:lnTo>
                    <a:pt x="448" y="204"/>
                  </a:lnTo>
                  <a:lnTo>
                    <a:pt x="455" y="158"/>
                  </a:lnTo>
                  <a:lnTo>
                    <a:pt x="462" y="143"/>
                  </a:lnTo>
                  <a:lnTo>
                    <a:pt x="470" y="129"/>
                  </a:lnTo>
                  <a:lnTo>
                    <a:pt x="483" y="118"/>
                  </a:lnTo>
                  <a:lnTo>
                    <a:pt x="499" y="116"/>
                  </a:lnTo>
                  <a:lnTo>
                    <a:pt x="517" y="122"/>
                  </a:lnTo>
                  <a:lnTo>
                    <a:pt x="531" y="132"/>
                  </a:lnTo>
                  <a:lnTo>
                    <a:pt x="539" y="143"/>
                  </a:lnTo>
                  <a:lnTo>
                    <a:pt x="548" y="158"/>
                  </a:lnTo>
                  <a:lnTo>
                    <a:pt x="555" y="197"/>
                  </a:lnTo>
                  <a:lnTo>
                    <a:pt x="658" y="1428"/>
                  </a:lnTo>
                  <a:lnTo>
                    <a:pt x="665" y="1480"/>
                  </a:lnTo>
                  <a:lnTo>
                    <a:pt x="674" y="1505"/>
                  </a:lnTo>
                  <a:lnTo>
                    <a:pt x="692" y="1517"/>
                  </a:lnTo>
                  <a:lnTo>
                    <a:pt x="710" y="1524"/>
                  </a:lnTo>
                  <a:lnTo>
                    <a:pt x="727" y="1517"/>
                  </a:lnTo>
                  <a:lnTo>
                    <a:pt x="736" y="1505"/>
                  </a:lnTo>
                  <a:lnTo>
                    <a:pt x="742" y="1484"/>
                  </a:lnTo>
                  <a:lnTo>
                    <a:pt x="748" y="1432"/>
                  </a:lnTo>
                  <a:lnTo>
                    <a:pt x="882" y="87"/>
                  </a:lnTo>
                  <a:lnTo>
                    <a:pt x="888" y="59"/>
                  </a:lnTo>
                  <a:lnTo>
                    <a:pt x="897" y="34"/>
                  </a:lnTo>
                  <a:lnTo>
                    <a:pt x="908" y="17"/>
                  </a:lnTo>
                  <a:lnTo>
                    <a:pt x="919" y="5"/>
                  </a:lnTo>
                  <a:lnTo>
                    <a:pt x="931" y="0"/>
                  </a:lnTo>
                  <a:lnTo>
                    <a:pt x="943" y="0"/>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67" name="Freeform 79"/>
            <p:cNvSpPr>
              <a:spLocks/>
            </p:cNvSpPr>
            <p:nvPr/>
          </p:nvSpPr>
          <p:spPr bwMode="auto">
            <a:xfrm>
              <a:off x="2719" y="4051"/>
              <a:ext cx="92" cy="89"/>
            </a:xfrm>
            <a:custGeom>
              <a:avLst/>
              <a:gdLst>
                <a:gd name="T0" fmla="*/ 551 w 551"/>
                <a:gd name="T1" fmla="*/ 255 h 535"/>
                <a:gd name="T2" fmla="*/ 544 w 551"/>
                <a:gd name="T3" fmla="*/ 209 h 535"/>
                <a:gd name="T4" fmla="*/ 534 w 551"/>
                <a:gd name="T5" fmla="*/ 164 h 535"/>
                <a:gd name="T6" fmla="*/ 525 w 551"/>
                <a:gd name="T7" fmla="*/ 131 h 535"/>
                <a:gd name="T8" fmla="*/ 514 w 551"/>
                <a:gd name="T9" fmla="*/ 115 h 535"/>
                <a:gd name="T10" fmla="*/ 499 w 551"/>
                <a:gd name="T11" fmla="*/ 104 h 535"/>
                <a:gd name="T12" fmla="*/ 486 w 551"/>
                <a:gd name="T13" fmla="*/ 103 h 535"/>
                <a:gd name="T14" fmla="*/ 468 w 551"/>
                <a:gd name="T15" fmla="*/ 107 h 535"/>
                <a:gd name="T16" fmla="*/ 455 w 551"/>
                <a:gd name="T17" fmla="*/ 121 h 535"/>
                <a:gd name="T18" fmla="*/ 446 w 551"/>
                <a:gd name="T19" fmla="*/ 140 h 535"/>
                <a:gd name="T20" fmla="*/ 439 w 551"/>
                <a:gd name="T21" fmla="*/ 165 h 535"/>
                <a:gd name="T22" fmla="*/ 411 w 551"/>
                <a:gd name="T23" fmla="*/ 331 h 535"/>
                <a:gd name="T24" fmla="*/ 404 w 551"/>
                <a:gd name="T25" fmla="*/ 356 h 535"/>
                <a:gd name="T26" fmla="*/ 398 w 551"/>
                <a:gd name="T27" fmla="*/ 373 h 535"/>
                <a:gd name="T28" fmla="*/ 381 w 551"/>
                <a:gd name="T29" fmla="*/ 385 h 535"/>
                <a:gd name="T30" fmla="*/ 364 w 551"/>
                <a:gd name="T31" fmla="*/ 386 h 535"/>
                <a:gd name="T32" fmla="*/ 349 w 551"/>
                <a:gd name="T33" fmla="*/ 378 h 535"/>
                <a:gd name="T34" fmla="*/ 341 w 551"/>
                <a:gd name="T35" fmla="*/ 359 h 535"/>
                <a:gd name="T36" fmla="*/ 333 w 551"/>
                <a:gd name="T37" fmla="*/ 331 h 535"/>
                <a:gd name="T38" fmla="*/ 295 w 551"/>
                <a:gd name="T39" fmla="*/ 88 h 535"/>
                <a:gd name="T40" fmla="*/ 288 w 551"/>
                <a:gd name="T41" fmla="*/ 52 h 535"/>
                <a:gd name="T42" fmla="*/ 281 w 551"/>
                <a:gd name="T43" fmla="*/ 29 h 535"/>
                <a:gd name="T44" fmla="*/ 271 w 551"/>
                <a:gd name="T45" fmla="*/ 12 h 535"/>
                <a:gd name="T46" fmla="*/ 260 w 551"/>
                <a:gd name="T47" fmla="*/ 4 h 535"/>
                <a:gd name="T48" fmla="*/ 242 w 551"/>
                <a:gd name="T49" fmla="*/ 0 h 535"/>
                <a:gd name="T50" fmla="*/ 225 w 551"/>
                <a:gd name="T51" fmla="*/ 5 h 535"/>
                <a:gd name="T52" fmla="*/ 210 w 551"/>
                <a:gd name="T53" fmla="*/ 26 h 535"/>
                <a:gd name="T54" fmla="*/ 204 w 551"/>
                <a:gd name="T55" fmla="*/ 43 h 535"/>
                <a:gd name="T56" fmla="*/ 199 w 551"/>
                <a:gd name="T57" fmla="*/ 68 h 535"/>
                <a:gd name="T58" fmla="*/ 141 w 551"/>
                <a:gd name="T59" fmla="*/ 460 h 535"/>
                <a:gd name="T60" fmla="*/ 134 w 551"/>
                <a:gd name="T61" fmla="*/ 492 h 535"/>
                <a:gd name="T62" fmla="*/ 123 w 551"/>
                <a:gd name="T63" fmla="*/ 520 h 535"/>
                <a:gd name="T64" fmla="*/ 111 w 551"/>
                <a:gd name="T65" fmla="*/ 530 h 535"/>
                <a:gd name="T66" fmla="*/ 90 w 551"/>
                <a:gd name="T67" fmla="*/ 535 h 535"/>
                <a:gd name="T68" fmla="*/ 73 w 551"/>
                <a:gd name="T69" fmla="*/ 518 h 535"/>
                <a:gd name="T70" fmla="*/ 63 w 551"/>
                <a:gd name="T71" fmla="*/ 495 h 535"/>
                <a:gd name="T72" fmla="*/ 56 w 551"/>
                <a:gd name="T73" fmla="*/ 461 h 535"/>
                <a:gd name="T74" fmla="*/ 0 w 551"/>
                <a:gd name="T75" fmla="*/ 10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1" h="535">
                  <a:moveTo>
                    <a:pt x="551" y="255"/>
                  </a:moveTo>
                  <a:lnTo>
                    <a:pt x="544" y="209"/>
                  </a:lnTo>
                  <a:lnTo>
                    <a:pt x="534" y="164"/>
                  </a:lnTo>
                  <a:lnTo>
                    <a:pt x="525" y="131"/>
                  </a:lnTo>
                  <a:lnTo>
                    <a:pt x="514" y="115"/>
                  </a:lnTo>
                  <a:lnTo>
                    <a:pt x="499" y="104"/>
                  </a:lnTo>
                  <a:lnTo>
                    <a:pt x="486" y="103"/>
                  </a:lnTo>
                  <a:lnTo>
                    <a:pt x="468" y="107"/>
                  </a:lnTo>
                  <a:lnTo>
                    <a:pt x="455" y="121"/>
                  </a:lnTo>
                  <a:lnTo>
                    <a:pt x="446" y="140"/>
                  </a:lnTo>
                  <a:lnTo>
                    <a:pt x="439" y="165"/>
                  </a:lnTo>
                  <a:lnTo>
                    <a:pt x="411" y="331"/>
                  </a:lnTo>
                  <a:lnTo>
                    <a:pt x="404" y="356"/>
                  </a:lnTo>
                  <a:lnTo>
                    <a:pt x="398" y="373"/>
                  </a:lnTo>
                  <a:lnTo>
                    <a:pt x="381" y="385"/>
                  </a:lnTo>
                  <a:lnTo>
                    <a:pt x="364" y="386"/>
                  </a:lnTo>
                  <a:lnTo>
                    <a:pt x="349" y="378"/>
                  </a:lnTo>
                  <a:lnTo>
                    <a:pt x="341" y="359"/>
                  </a:lnTo>
                  <a:lnTo>
                    <a:pt x="333" y="331"/>
                  </a:lnTo>
                  <a:lnTo>
                    <a:pt x="295" y="88"/>
                  </a:lnTo>
                  <a:lnTo>
                    <a:pt x="288" y="52"/>
                  </a:lnTo>
                  <a:lnTo>
                    <a:pt x="281" y="29"/>
                  </a:lnTo>
                  <a:lnTo>
                    <a:pt x="271" y="12"/>
                  </a:lnTo>
                  <a:lnTo>
                    <a:pt x="260" y="4"/>
                  </a:lnTo>
                  <a:lnTo>
                    <a:pt x="242" y="0"/>
                  </a:lnTo>
                  <a:lnTo>
                    <a:pt x="225" y="5"/>
                  </a:lnTo>
                  <a:lnTo>
                    <a:pt x="210" y="26"/>
                  </a:lnTo>
                  <a:lnTo>
                    <a:pt x="204" y="43"/>
                  </a:lnTo>
                  <a:lnTo>
                    <a:pt x="199" y="68"/>
                  </a:lnTo>
                  <a:lnTo>
                    <a:pt x="141" y="460"/>
                  </a:lnTo>
                  <a:lnTo>
                    <a:pt x="134" y="492"/>
                  </a:lnTo>
                  <a:lnTo>
                    <a:pt x="123" y="520"/>
                  </a:lnTo>
                  <a:lnTo>
                    <a:pt x="111" y="530"/>
                  </a:lnTo>
                  <a:lnTo>
                    <a:pt x="90" y="535"/>
                  </a:lnTo>
                  <a:lnTo>
                    <a:pt x="73" y="518"/>
                  </a:lnTo>
                  <a:lnTo>
                    <a:pt x="63" y="495"/>
                  </a:lnTo>
                  <a:lnTo>
                    <a:pt x="56" y="461"/>
                  </a:lnTo>
                  <a:lnTo>
                    <a:pt x="0" y="107"/>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sp>
          <p:nvSpPr>
            <p:cNvPr id="524368" name="Freeform 80"/>
            <p:cNvSpPr>
              <a:spLocks/>
            </p:cNvSpPr>
            <p:nvPr/>
          </p:nvSpPr>
          <p:spPr bwMode="auto">
            <a:xfrm>
              <a:off x="2562" y="3965"/>
              <a:ext cx="157" cy="254"/>
            </a:xfrm>
            <a:custGeom>
              <a:avLst/>
              <a:gdLst>
                <a:gd name="T0" fmla="*/ 943 w 943"/>
                <a:gd name="T1" fmla="*/ 626 h 1524"/>
                <a:gd name="T2" fmla="*/ 895 w 943"/>
                <a:gd name="T3" fmla="*/ 336 h 1524"/>
                <a:gd name="T4" fmla="*/ 887 w 943"/>
                <a:gd name="T5" fmla="*/ 313 h 1524"/>
                <a:gd name="T6" fmla="*/ 873 w 943"/>
                <a:gd name="T7" fmla="*/ 301 h 1524"/>
                <a:gd name="T8" fmla="*/ 859 w 943"/>
                <a:gd name="T9" fmla="*/ 297 h 1524"/>
                <a:gd name="T10" fmla="*/ 837 w 943"/>
                <a:gd name="T11" fmla="*/ 301 h 1524"/>
                <a:gd name="T12" fmla="*/ 828 w 943"/>
                <a:gd name="T13" fmla="*/ 314 h 1524"/>
                <a:gd name="T14" fmla="*/ 819 w 943"/>
                <a:gd name="T15" fmla="*/ 336 h 1524"/>
                <a:gd name="T16" fmla="*/ 706 w 943"/>
                <a:gd name="T17" fmla="*/ 1164 h 1524"/>
                <a:gd name="T18" fmla="*/ 695 w 943"/>
                <a:gd name="T19" fmla="*/ 1207 h 1524"/>
                <a:gd name="T20" fmla="*/ 686 w 943"/>
                <a:gd name="T21" fmla="*/ 1222 h 1524"/>
                <a:gd name="T22" fmla="*/ 667 w 943"/>
                <a:gd name="T23" fmla="*/ 1230 h 1524"/>
                <a:gd name="T24" fmla="*/ 652 w 943"/>
                <a:gd name="T25" fmla="*/ 1234 h 1524"/>
                <a:gd name="T26" fmla="*/ 633 w 943"/>
                <a:gd name="T27" fmla="*/ 1227 h 1524"/>
                <a:gd name="T28" fmla="*/ 619 w 943"/>
                <a:gd name="T29" fmla="*/ 1209 h 1524"/>
                <a:gd name="T30" fmla="*/ 608 w 943"/>
                <a:gd name="T31" fmla="*/ 1164 h 1524"/>
                <a:gd name="T32" fmla="*/ 495 w 943"/>
                <a:gd name="T33" fmla="*/ 204 h 1524"/>
                <a:gd name="T34" fmla="*/ 486 w 943"/>
                <a:gd name="T35" fmla="*/ 158 h 1524"/>
                <a:gd name="T36" fmla="*/ 482 w 943"/>
                <a:gd name="T37" fmla="*/ 143 h 1524"/>
                <a:gd name="T38" fmla="*/ 473 w 943"/>
                <a:gd name="T39" fmla="*/ 129 h 1524"/>
                <a:gd name="T40" fmla="*/ 459 w 943"/>
                <a:gd name="T41" fmla="*/ 118 h 1524"/>
                <a:gd name="T42" fmla="*/ 446 w 943"/>
                <a:gd name="T43" fmla="*/ 116 h 1524"/>
                <a:gd name="T44" fmla="*/ 427 w 943"/>
                <a:gd name="T45" fmla="*/ 122 h 1524"/>
                <a:gd name="T46" fmla="*/ 411 w 943"/>
                <a:gd name="T47" fmla="*/ 132 h 1524"/>
                <a:gd name="T48" fmla="*/ 403 w 943"/>
                <a:gd name="T49" fmla="*/ 143 h 1524"/>
                <a:gd name="T50" fmla="*/ 396 w 943"/>
                <a:gd name="T51" fmla="*/ 158 h 1524"/>
                <a:gd name="T52" fmla="*/ 389 w 943"/>
                <a:gd name="T53" fmla="*/ 197 h 1524"/>
                <a:gd name="T54" fmla="*/ 285 w 943"/>
                <a:gd name="T55" fmla="*/ 1428 h 1524"/>
                <a:gd name="T56" fmla="*/ 278 w 943"/>
                <a:gd name="T57" fmla="*/ 1480 h 1524"/>
                <a:gd name="T58" fmla="*/ 268 w 943"/>
                <a:gd name="T59" fmla="*/ 1505 h 1524"/>
                <a:gd name="T60" fmla="*/ 250 w 943"/>
                <a:gd name="T61" fmla="*/ 1517 h 1524"/>
                <a:gd name="T62" fmla="*/ 233 w 943"/>
                <a:gd name="T63" fmla="*/ 1524 h 1524"/>
                <a:gd name="T64" fmla="*/ 217 w 943"/>
                <a:gd name="T65" fmla="*/ 1517 h 1524"/>
                <a:gd name="T66" fmla="*/ 207 w 943"/>
                <a:gd name="T67" fmla="*/ 1505 h 1524"/>
                <a:gd name="T68" fmla="*/ 200 w 943"/>
                <a:gd name="T69" fmla="*/ 1484 h 1524"/>
                <a:gd name="T70" fmla="*/ 194 w 943"/>
                <a:gd name="T71" fmla="*/ 1432 h 1524"/>
                <a:gd name="T72" fmla="*/ 60 w 943"/>
                <a:gd name="T73" fmla="*/ 87 h 1524"/>
                <a:gd name="T74" fmla="*/ 56 w 943"/>
                <a:gd name="T75" fmla="*/ 59 h 1524"/>
                <a:gd name="T76" fmla="*/ 46 w 943"/>
                <a:gd name="T77" fmla="*/ 34 h 1524"/>
                <a:gd name="T78" fmla="*/ 35 w 943"/>
                <a:gd name="T79" fmla="*/ 17 h 1524"/>
                <a:gd name="T80" fmla="*/ 25 w 943"/>
                <a:gd name="T81" fmla="*/ 5 h 1524"/>
                <a:gd name="T82" fmla="*/ 12 w 943"/>
                <a:gd name="T83" fmla="*/ 0 h 1524"/>
                <a:gd name="T84" fmla="*/ 0 w 943"/>
                <a:gd name="T85"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43" h="1524">
                  <a:moveTo>
                    <a:pt x="943" y="626"/>
                  </a:moveTo>
                  <a:lnTo>
                    <a:pt x="895" y="336"/>
                  </a:lnTo>
                  <a:lnTo>
                    <a:pt x="887" y="313"/>
                  </a:lnTo>
                  <a:lnTo>
                    <a:pt x="873" y="301"/>
                  </a:lnTo>
                  <a:lnTo>
                    <a:pt x="859" y="297"/>
                  </a:lnTo>
                  <a:lnTo>
                    <a:pt x="837" y="301"/>
                  </a:lnTo>
                  <a:lnTo>
                    <a:pt x="828" y="314"/>
                  </a:lnTo>
                  <a:lnTo>
                    <a:pt x="819" y="336"/>
                  </a:lnTo>
                  <a:lnTo>
                    <a:pt x="706" y="1164"/>
                  </a:lnTo>
                  <a:lnTo>
                    <a:pt x="695" y="1207"/>
                  </a:lnTo>
                  <a:lnTo>
                    <a:pt x="686" y="1222"/>
                  </a:lnTo>
                  <a:lnTo>
                    <a:pt x="667" y="1230"/>
                  </a:lnTo>
                  <a:lnTo>
                    <a:pt x="652" y="1234"/>
                  </a:lnTo>
                  <a:lnTo>
                    <a:pt x="633" y="1227"/>
                  </a:lnTo>
                  <a:lnTo>
                    <a:pt x="619" y="1209"/>
                  </a:lnTo>
                  <a:lnTo>
                    <a:pt x="608" y="1164"/>
                  </a:lnTo>
                  <a:lnTo>
                    <a:pt x="495" y="204"/>
                  </a:lnTo>
                  <a:lnTo>
                    <a:pt x="486" y="158"/>
                  </a:lnTo>
                  <a:lnTo>
                    <a:pt x="482" y="143"/>
                  </a:lnTo>
                  <a:lnTo>
                    <a:pt x="473" y="129"/>
                  </a:lnTo>
                  <a:lnTo>
                    <a:pt x="459" y="118"/>
                  </a:lnTo>
                  <a:lnTo>
                    <a:pt x="446" y="116"/>
                  </a:lnTo>
                  <a:lnTo>
                    <a:pt x="427" y="122"/>
                  </a:lnTo>
                  <a:lnTo>
                    <a:pt x="411" y="132"/>
                  </a:lnTo>
                  <a:lnTo>
                    <a:pt x="403" y="143"/>
                  </a:lnTo>
                  <a:lnTo>
                    <a:pt x="396" y="158"/>
                  </a:lnTo>
                  <a:lnTo>
                    <a:pt x="389" y="197"/>
                  </a:lnTo>
                  <a:lnTo>
                    <a:pt x="285" y="1428"/>
                  </a:lnTo>
                  <a:lnTo>
                    <a:pt x="278" y="1480"/>
                  </a:lnTo>
                  <a:lnTo>
                    <a:pt x="268" y="1505"/>
                  </a:lnTo>
                  <a:lnTo>
                    <a:pt x="250" y="1517"/>
                  </a:lnTo>
                  <a:lnTo>
                    <a:pt x="233" y="1524"/>
                  </a:lnTo>
                  <a:lnTo>
                    <a:pt x="217" y="1517"/>
                  </a:lnTo>
                  <a:lnTo>
                    <a:pt x="207" y="1505"/>
                  </a:lnTo>
                  <a:lnTo>
                    <a:pt x="200" y="1484"/>
                  </a:lnTo>
                  <a:lnTo>
                    <a:pt x="194" y="1432"/>
                  </a:lnTo>
                  <a:lnTo>
                    <a:pt x="60" y="87"/>
                  </a:lnTo>
                  <a:lnTo>
                    <a:pt x="56" y="59"/>
                  </a:lnTo>
                  <a:lnTo>
                    <a:pt x="46" y="34"/>
                  </a:lnTo>
                  <a:lnTo>
                    <a:pt x="35" y="17"/>
                  </a:lnTo>
                  <a:lnTo>
                    <a:pt x="25" y="5"/>
                  </a:lnTo>
                  <a:lnTo>
                    <a:pt x="12" y="0"/>
                  </a:lnTo>
                  <a:lnTo>
                    <a:pt x="0" y="0"/>
                  </a:lnTo>
                </a:path>
              </a:pathLst>
            </a:custGeom>
            <a:noFill/>
            <a:ln w="28575" cmpd="sng">
              <a:solidFill>
                <a:srgbClr val="3333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a typeface="+mn-ea"/>
              </a:endParaRPr>
            </a:p>
          </p:txBody>
        </p:sp>
      </p:grpSp>
      <p:grpSp>
        <p:nvGrpSpPr>
          <p:cNvPr id="524369" name="Group 81"/>
          <p:cNvGrpSpPr>
            <a:grpSpLocks/>
          </p:cNvGrpSpPr>
          <p:nvPr/>
        </p:nvGrpSpPr>
        <p:grpSpPr bwMode="auto">
          <a:xfrm>
            <a:off x="911225" y="1784350"/>
            <a:ext cx="7735888" cy="363538"/>
            <a:chOff x="317" y="1260"/>
            <a:chExt cx="4873" cy="229"/>
          </a:xfrm>
        </p:grpSpPr>
        <p:sp>
          <p:nvSpPr>
            <p:cNvPr id="524370" name="Line 82"/>
            <p:cNvSpPr>
              <a:spLocks noChangeShapeType="1"/>
            </p:cNvSpPr>
            <p:nvPr/>
          </p:nvSpPr>
          <p:spPr bwMode="auto">
            <a:xfrm>
              <a:off x="317" y="1373"/>
              <a:ext cx="4873" cy="0"/>
            </a:xfrm>
            <a:prstGeom prst="line">
              <a:avLst/>
            </a:prstGeom>
            <a:noFill/>
            <a:ln w="2857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71" name="Rectangle 83"/>
            <p:cNvSpPr>
              <a:spLocks noChangeArrowheads="1"/>
            </p:cNvSpPr>
            <p:nvPr/>
          </p:nvSpPr>
          <p:spPr bwMode="auto">
            <a:xfrm>
              <a:off x="2294" y="1260"/>
              <a:ext cx="994"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数据通信系统</a:t>
              </a:r>
            </a:p>
          </p:txBody>
        </p:sp>
      </p:grpSp>
      <p:sp>
        <p:nvSpPr>
          <p:cNvPr id="524372" name="Line 84"/>
          <p:cNvSpPr>
            <a:spLocks noChangeShapeType="1"/>
          </p:cNvSpPr>
          <p:nvPr/>
        </p:nvSpPr>
        <p:spPr bwMode="auto">
          <a:xfrm>
            <a:off x="3595688" y="3163888"/>
            <a:ext cx="0" cy="1660525"/>
          </a:xfrm>
          <a:prstGeom prst="line">
            <a:avLst/>
          </a:prstGeom>
          <a:noFill/>
          <a:ln w="19050">
            <a:solidFill>
              <a:srgbClr val="333399"/>
            </a:solidFill>
            <a:prstDash val="dash"/>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73" name="Line 85"/>
          <p:cNvSpPr>
            <a:spLocks noChangeShapeType="1"/>
          </p:cNvSpPr>
          <p:nvPr/>
        </p:nvSpPr>
        <p:spPr bwMode="auto">
          <a:xfrm>
            <a:off x="757238" y="4067175"/>
            <a:ext cx="2806700" cy="9525"/>
          </a:xfrm>
          <a:prstGeom prst="line">
            <a:avLst/>
          </a:prstGeom>
          <a:noFill/>
          <a:ln w="28575">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74" name="Rectangle 86"/>
          <p:cNvSpPr>
            <a:spLocks noChangeArrowheads="1"/>
          </p:cNvSpPr>
          <p:nvPr/>
        </p:nvSpPr>
        <p:spPr bwMode="auto">
          <a:xfrm>
            <a:off x="1679575" y="3849688"/>
            <a:ext cx="1108075" cy="393700"/>
          </a:xfrm>
          <a:prstGeom prst="rect">
            <a:avLst/>
          </a:prstGeom>
          <a:solidFill>
            <a:srgbClr val="FFFF66"/>
          </a:solidFill>
          <a:ln>
            <a:noFill/>
          </a:ln>
          <a:effectLst/>
          <a:extLst>
            <a:ext uri="{91240B29-F687-4F45-9708-019B960494DF}">
              <a14:hiddenLine xmlns:a14="http://schemas.microsoft.com/office/drawing/2010/main" w="12700">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源系统</a:t>
            </a:r>
          </a:p>
        </p:txBody>
      </p:sp>
      <p:sp>
        <p:nvSpPr>
          <p:cNvPr id="524375" name="Line 87"/>
          <p:cNvSpPr>
            <a:spLocks noChangeShapeType="1"/>
          </p:cNvSpPr>
          <p:nvPr/>
        </p:nvSpPr>
        <p:spPr bwMode="auto">
          <a:xfrm>
            <a:off x="5865813" y="4067175"/>
            <a:ext cx="3198812" cy="1588"/>
          </a:xfrm>
          <a:prstGeom prst="line">
            <a:avLst/>
          </a:prstGeom>
          <a:noFill/>
          <a:ln w="28575">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76" name="Rectangle 88"/>
          <p:cNvSpPr>
            <a:spLocks noChangeArrowheads="1"/>
          </p:cNvSpPr>
          <p:nvPr/>
        </p:nvSpPr>
        <p:spPr bwMode="auto">
          <a:xfrm>
            <a:off x="6718300" y="3865563"/>
            <a:ext cx="1273175" cy="393700"/>
          </a:xfrm>
          <a:prstGeom prst="rect">
            <a:avLst/>
          </a:prstGeom>
          <a:solidFill>
            <a:srgbClr val="FFCCFF"/>
          </a:solidFill>
          <a:ln>
            <a:noFill/>
          </a:ln>
          <a:effectLst/>
          <a:extLst>
            <a:ext uri="{91240B29-F687-4F45-9708-019B960494DF}">
              <a14:hiddenLine xmlns:a14="http://schemas.microsoft.com/office/drawing/2010/main" w="12700">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目的系统</a:t>
            </a:r>
          </a:p>
        </p:txBody>
      </p:sp>
      <p:grpSp>
        <p:nvGrpSpPr>
          <p:cNvPr id="524387" name="Group 99"/>
          <p:cNvGrpSpPr>
            <a:grpSpLocks/>
          </p:cNvGrpSpPr>
          <p:nvPr/>
        </p:nvGrpSpPr>
        <p:grpSpPr bwMode="auto">
          <a:xfrm>
            <a:off x="3595688" y="3865563"/>
            <a:ext cx="2270125" cy="363537"/>
            <a:chOff x="2265" y="2435"/>
            <a:chExt cx="1430" cy="229"/>
          </a:xfrm>
        </p:grpSpPr>
        <p:sp>
          <p:nvSpPr>
            <p:cNvPr id="524378" name="Line 90"/>
            <p:cNvSpPr>
              <a:spLocks noChangeShapeType="1"/>
            </p:cNvSpPr>
            <p:nvPr/>
          </p:nvSpPr>
          <p:spPr bwMode="auto">
            <a:xfrm>
              <a:off x="2265" y="2562"/>
              <a:ext cx="1430" cy="0"/>
            </a:xfrm>
            <a:prstGeom prst="line">
              <a:avLst/>
            </a:prstGeom>
            <a:noFill/>
            <a:ln w="28575">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524379" name="Rectangle 91"/>
            <p:cNvSpPr>
              <a:spLocks noChangeArrowheads="1"/>
            </p:cNvSpPr>
            <p:nvPr/>
          </p:nvSpPr>
          <p:spPr bwMode="auto">
            <a:xfrm>
              <a:off x="2622" y="2435"/>
              <a:ext cx="734" cy="229"/>
            </a:xfrm>
            <a:prstGeom prst="rect">
              <a:avLst/>
            </a:prstGeom>
            <a:solidFill>
              <a:srgbClr val="CCFFFF"/>
            </a:solidFill>
            <a:ln>
              <a:noFill/>
            </a:ln>
            <a:effectLst/>
            <a:extLst>
              <a:ext uri="{91240B29-F687-4F45-9708-019B960494DF}">
                <a14:hiddenLine xmlns:a14="http://schemas.microsoft.com/office/drawing/2010/main" w="12700">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a:latin typeface="+mn-lt"/>
                  <a:ea typeface="+mn-ea"/>
                </a:rPr>
                <a:t>传输系统</a:t>
              </a:r>
            </a:p>
          </p:txBody>
        </p:sp>
      </p:grpSp>
      <p:sp>
        <p:nvSpPr>
          <p:cNvPr id="524380" name="Line 92"/>
          <p:cNvSpPr>
            <a:spLocks noChangeShapeType="1"/>
          </p:cNvSpPr>
          <p:nvPr/>
        </p:nvSpPr>
        <p:spPr bwMode="auto">
          <a:xfrm flipH="1">
            <a:off x="5857875" y="3135313"/>
            <a:ext cx="7938" cy="1725612"/>
          </a:xfrm>
          <a:prstGeom prst="line">
            <a:avLst/>
          </a:prstGeom>
          <a:noFill/>
          <a:ln w="19050">
            <a:solidFill>
              <a:srgbClr val="333399"/>
            </a:solidFill>
            <a:prstDash val="dash"/>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pic>
        <p:nvPicPr>
          <p:cNvPr id="524381" name="Picture 9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5550" y="2836863"/>
            <a:ext cx="852488"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4382" name="Picture 94"/>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6213" y="2640013"/>
            <a:ext cx="709612"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grpSp>
        <p:nvGrpSpPr>
          <p:cNvPr id="524383" name="Group 95"/>
          <p:cNvGrpSpPr>
            <a:grpSpLocks/>
          </p:cNvGrpSpPr>
          <p:nvPr/>
        </p:nvGrpSpPr>
        <p:grpSpPr bwMode="auto">
          <a:xfrm>
            <a:off x="8528050" y="5016500"/>
            <a:ext cx="615950" cy="1262063"/>
            <a:chOff x="5168" y="3160"/>
            <a:chExt cx="388" cy="795"/>
          </a:xfrm>
        </p:grpSpPr>
        <p:sp>
          <p:nvSpPr>
            <p:cNvPr id="524384" name="Rectangle 96"/>
            <p:cNvSpPr>
              <a:spLocks noChangeArrowheads="1"/>
            </p:cNvSpPr>
            <p:nvPr/>
          </p:nvSpPr>
          <p:spPr bwMode="auto">
            <a:xfrm>
              <a:off x="5199" y="3207"/>
              <a:ext cx="357"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1800" b="1" dirty="0">
                  <a:latin typeface="+mn-ea"/>
                  <a:ea typeface="+mn-ea"/>
                </a:rPr>
                <a:t>输出信息</a:t>
              </a:r>
            </a:p>
          </p:txBody>
        </p:sp>
        <p:sp>
          <p:nvSpPr>
            <p:cNvPr id="524385" name="Line 97"/>
            <p:cNvSpPr>
              <a:spLocks noChangeShapeType="1"/>
            </p:cNvSpPr>
            <p:nvPr/>
          </p:nvSpPr>
          <p:spPr bwMode="auto">
            <a:xfrm>
              <a:off x="5168" y="3160"/>
              <a:ext cx="335" cy="0"/>
            </a:xfrm>
            <a:prstGeom prst="line">
              <a:avLst/>
            </a:prstGeom>
            <a:noFill/>
            <a:ln w="381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524386" name="Rectangle 98"/>
          <p:cNvSpPr>
            <a:spLocks noChangeArrowheads="1"/>
          </p:cNvSpPr>
          <p:nvPr/>
        </p:nvSpPr>
        <p:spPr bwMode="auto">
          <a:xfrm>
            <a:off x="7908925" y="3311525"/>
            <a:ext cx="815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latin typeface="+mn-lt"/>
                <a:ea typeface="+mn-ea"/>
              </a:rPr>
              <a:t>PC</a:t>
            </a:r>
          </a:p>
        </p:txBody>
      </p:sp>
      <p:sp>
        <p:nvSpPr>
          <p:cNvPr id="524388" name="Text Box 10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repeatCount="3000" fill="hold" nodeType="clickEffect">
                                  <p:stCondLst>
                                    <p:cond delay="0"/>
                                  </p:stCondLst>
                                  <p:childTnLst>
                                    <p:set>
                                      <p:cBhvr>
                                        <p:cTn id="6" dur="1" fill="hold">
                                          <p:stCondLst>
                                            <p:cond delay="0"/>
                                          </p:stCondLst>
                                        </p:cTn>
                                        <p:tgtEl>
                                          <p:spTgt spid="524369"/>
                                        </p:tgtEl>
                                        <p:attrNameLst>
                                          <p:attrName>style.visibility</p:attrName>
                                        </p:attrNameLst>
                                      </p:cBhvr>
                                      <p:to>
                                        <p:strVal val="visible"/>
                                      </p:to>
                                    </p:set>
                                  </p:childTnLst>
                                </p:cTn>
                              </p:par>
                            </p:childTnLst>
                          </p:cTn>
                        </p:par>
                        <p:par>
                          <p:cTn id="7" fill="hold" nodeType="afterGroup">
                            <p:stCondLst>
                              <p:cond delay="0"/>
                            </p:stCondLst>
                            <p:childTnLst>
                              <p:par>
                                <p:cTn id="8" presetID="35" presetClass="emph" presetSubtype="0" repeatCount="3000" fill="hold" nodeType="afterEffect">
                                  <p:stCondLst>
                                    <p:cond delay="0"/>
                                  </p:stCondLst>
                                  <p:childTnLst>
                                    <p:anim calcmode="discrete" valueType="str">
                                      <p:cBhvr>
                                        <p:cTn id="9" dur="1000" fill="hold"/>
                                        <p:tgtEl>
                                          <p:spTgt spid="524369"/>
                                        </p:tgtEl>
                                        <p:attrNameLst>
                                          <p:attrName>style.visibility</p:attrName>
                                        </p:attrNameLst>
                                      </p:cBhvr>
                                      <p:tavLst>
                                        <p:tav tm="0">
                                          <p:val>
                                            <p:strVal val="hidden"/>
                                          </p:val>
                                        </p:tav>
                                        <p:tav tm="50000">
                                          <p:val>
                                            <p:strVal val="visible"/>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524297"/>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nodeType="afterEffect">
                                  <p:stCondLst>
                                    <p:cond delay="500"/>
                                  </p:stCondLst>
                                  <p:childTnLst>
                                    <p:set>
                                      <p:cBhvr>
                                        <p:cTn id="16" dur="1" fill="hold">
                                          <p:stCondLst>
                                            <p:cond delay="0"/>
                                          </p:stCondLst>
                                        </p:cTn>
                                        <p:tgtEl>
                                          <p:spTgt spid="524312"/>
                                        </p:tgtEl>
                                        <p:attrNameLst>
                                          <p:attrName>style.visibility</p:attrName>
                                        </p:attrNameLst>
                                      </p:cBhvr>
                                      <p:to>
                                        <p:strVal val="visible"/>
                                      </p:to>
                                    </p:set>
                                  </p:childTnLst>
                                </p:cTn>
                              </p:par>
                            </p:childTnLst>
                          </p:cTn>
                        </p:par>
                        <p:par>
                          <p:cTn id="17" fill="hold" nodeType="afterGroup">
                            <p:stCondLst>
                              <p:cond delay="500"/>
                            </p:stCondLst>
                            <p:childTnLst>
                              <p:par>
                                <p:cTn id="18" presetID="1" presetClass="entr" presetSubtype="0" fill="hold" nodeType="afterEffect">
                                  <p:stCondLst>
                                    <p:cond delay="1000"/>
                                  </p:stCondLst>
                                  <p:childTnLst>
                                    <p:set>
                                      <p:cBhvr>
                                        <p:cTn id="19" dur="1" fill="hold">
                                          <p:stCondLst>
                                            <p:cond delay="0"/>
                                          </p:stCondLst>
                                        </p:cTn>
                                        <p:tgtEl>
                                          <p:spTgt spid="524300"/>
                                        </p:tgtEl>
                                        <p:attrNameLst>
                                          <p:attrName>style.visibility</p:attrName>
                                        </p:attrNameLst>
                                      </p:cBhvr>
                                      <p:to>
                                        <p:strVal val="visible"/>
                                      </p:to>
                                    </p:set>
                                  </p:childTnLst>
                                </p:cTn>
                              </p:par>
                            </p:childTnLst>
                          </p:cTn>
                        </p:par>
                        <p:par>
                          <p:cTn id="20" fill="hold" nodeType="afterGroup">
                            <p:stCondLst>
                              <p:cond delay="1500"/>
                            </p:stCondLst>
                            <p:childTnLst>
                              <p:par>
                                <p:cTn id="21" presetID="1" presetClass="entr" presetSubtype="0" fill="hold" nodeType="afterEffect">
                                  <p:stCondLst>
                                    <p:cond delay="1000"/>
                                  </p:stCondLst>
                                  <p:childTnLst>
                                    <p:set>
                                      <p:cBhvr>
                                        <p:cTn id="22" dur="1" fill="hold">
                                          <p:stCondLst>
                                            <p:cond delay="0"/>
                                          </p:stCondLst>
                                        </p:cTn>
                                        <p:tgtEl>
                                          <p:spTgt spid="524318"/>
                                        </p:tgtEl>
                                        <p:attrNameLst>
                                          <p:attrName>style.visibility</p:attrName>
                                        </p:attrNameLst>
                                      </p:cBhvr>
                                      <p:to>
                                        <p:strVal val="visible"/>
                                      </p:to>
                                    </p:set>
                                  </p:childTnLst>
                                </p:cTn>
                              </p:par>
                            </p:childTnLst>
                          </p:cTn>
                        </p:par>
                        <p:par>
                          <p:cTn id="23" fill="hold" nodeType="afterGroup">
                            <p:stCondLst>
                              <p:cond delay="2500"/>
                            </p:stCondLst>
                            <p:childTnLst>
                              <p:par>
                                <p:cTn id="24" presetID="1" presetClass="entr" presetSubtype="0" fill="hold" nodeType="afterEffect">
                                  <p:stCondLst>
                                    <p:cond delay="1000"/>
                                  </p:stCondLst>
                                  <p:childTnLst>
                                    <p:set>
                                      <p:cBhvr>
                                        <p:cTn id="25" dur="1" fill="hold">
                                          <p:stCondLst>
                                            <p:cond delay="0"/>
                                          </p:stCondLst>
                                        </p:cTn>
                                        <p:tgtEl>
                                          <p:spTgt spid="524303"/>
                                        </p:tgtEl>
                                        <p:attrNameLst>
                                          <p:attrName>style.visibility</p:attrName>
                                        </p:attrNameLst>
                                      </p:cBhvr>
                                      <p:to>
                                        <p:strVal val="visible"/>
                                      </p:to>
                                    </p:set>
                                  </p:childTnLst>
                                </p:cTn>
                              </p:par>
                            </p:childTnLst>
                          </p:cTn>
                        </p:par>
                        <p:par>
                          <p:cTn id="26" fill="hold" nodeType="afterGroup">
                            <p:stCondLst>
                              <p:cond delay="3500"/>
                            </p:stCondLst>
                            <p:childTnLst>
                              <p:par>
                                <p:cTn id="27" presetID="1" presetClass="entr" presetSubtype="0" fill="hold" nodeType="afterEffect">
                                  <p:stCondLst>
                                    <p:cond delay="1000"/>
                                  </p:stCondLst>
                                  <p:childTnLst>
                                    <p:set>
                                      <p:cBhvr>
                                        <p:cTn id="28" dur="1" fill="hold">
                                          <p:stCondLst>
                                            <p:cond delay="0"/>
                                          </p:stCondLst>
                                        </p:cTn>
                                        <p:tgtEl>
                                          <p:spTgt spid="524294"/>
                                        </p:tgtEl>
                                        <p:attrNameLst>
                                          <p:attrName>style.visibility</p:attrName>
                                        </p:attrNameLst>
                                      </p:cBhvr>
                                      <p:to>
                                        <p:strVal val="visible"/>
                                      </p:to>
                                    </p:set>
                                  </p:childTnLst>
                                </p:cTn>
                              </p:par>
                            </p:childTnLst>
                          </p:cTn>
                        </p:par>
                        <p:par>
                          <p:cTn id="29" fill="hold" nodeType="afterGroup">
                            <p:stCondLst>
                              <p:cond delay="4500"/>
                            </p:stCondLst>
                            <p:childTnLst>
                              <p:par>
                                <p:cTn id="30" presetID="1" presetClass="entr" presetSubtype="0" fill="hold" nodeType="afterEffect">
                                  <p:stCondLst>
                                    <p:cond delay="1000"/>
                                  </p:stCondLst>
                                  <p:childTnLst>
                                    <p:set>
                                      <p:cBhvr>
                                        <p:cTn id="31" dur="1" fill="hold">
                                          <p:stCondLst>
                                            <p:cond delay="0"/>
                                          </p:stCondLst>
                                        </p:cTn>
                                        <p:tgtEl>
                                          <p:spTgt spid="524306"/>
                                        </p:tgtEl>
                                        <p:attrNameLst>
                                          <p:attrName>style.visibility</p:attrName>
                                        </p:attrNameLst>
                                      </p:cBhvr>
                                      <p:to>
                                        <p:strVal val="visible"/>
                                      </p:to>
                                    </p:set>
                                  </p:childTnLst>
                                </p:cTn>
                              </p:par>
                            </p:childTnLst>
                          </p:cTn>
                        </p:par>
                        <p:par>
                          <p:cTn id="32" fill="hold" nodeType="afterGroup">
                            <p:stCondLst>
                              <p:cond delay="5500"/>
                            </p:stCondLst>
                            <p:childTnLst>
                              <p:par>
                                <p:cTn id="33" presetID="1" presetClass="entr" presetSubtype="0" fill="hold" nodeType="afterEffect">
                                  <p:stCondLst>
                                    <p:cond delay="1000"/>
                                  </p:stCondLst>
                                  <p:childTnLst>
                                    <p:set>
                                      <p:cBhvr>
                                        <p:cTn id="34" dur="1" fill="hold">
                                          <p:stCondLst>
                                            <p:cond delay="0"/>
                                          </p:stCondLst>
                                        </p:cTn>
                                        <p:tgtEl>
                                          <p:spTgt spid="524321"/>
                                        </p:tgtEl>
                                        <p:attrNameLst>
                                          <p:attrName>style.visibility</p:attrName>
                                        </p:attrNameLst>
                                      </p:cBhvr>
                                      <p:to>
                                        <p:strVal val="visible"/>
                                      </p:to>
                                    </p:set>
                                  </p:childTnLst>
                                </p:cTn>
                              </p:par>
                            </p:childTnLst>
                          </p:cTn>
                        </p:par>
                        <p:par>
                          <p:cTn id="35" fill="hold" nodeType="afterGroup">
                            <p:stCondLst>
                              <p:cond delay="6500"/>
                            </p:stCondLst>
                            <p:childTnLst>
                              <p:par>
                                <p:cTn id="36" presetID="1" presetClass="entr" presetSubtype="0" fill="hold" nodeType="afterEffect">
                                  <p:stCondLst>
                                    <p:cond delay="1000"/>
                                  </p:stCondLst>
                                  <p:childTnLst>
                                    <p:set>
                                      <p:cBhvr>
                                        <p:cTn id="37" dur="1" fill="hold">
                                          <p:stCondLst>
                                            <p:cond delay="0"/>
                                          </p:stCondLst>
                                        </p:cTn>
                                        <p:tgtEl>
                                          <p:spTgt spid="524309"/>
                                        </p:tgtEl>
                                        <p:attrNameLst>
                                          <p:attrName>style.visibility</p:attrName>
                                        </p:attrNameLst>
                                      </p:cBhvr>
                                      <p:to>
                                        <p:strVal val="visible"/>
                                      </p:to>
                                    </p:set>
                                  </p:childTnLst>
                                </p:cTn>
                              </p:par>
                            </p:childTnLst>
                          </p:cTn>
                        </p:par>
                        <p:par>
                          <p:cTn id="38" fill="hold" nodeType="afterGroup">
                            <p:stCondLst>
                              <p:cond delay="7500"/>
                            </p:stCondLst>
                            <p:childTnLst>
                              <p:par>
                                <p:cTn id="39" presetID="1" presetClass="entr" presetSubtype="0" fill="hold" nodeType="afterEffect">
                                  <p:stCondLst>
                                    <p:cond delay="1000"/>
                                  </p:stCondLst>
                                  <p:childTnLst>
                                    <p:set>
                                      <p:cBhvr>
                                        <p:cTn id="40" dur="1" fill="hold">
                                          <p:stCondLst>
                                            <p:cond delay="0"/>
                                          </p:stCondLst>
                                        </p:cTn>
                                        <p:tgtEl>
                                          <p:spTgt spid="524315"/>
                                        </p:tgtEl>
                                        <p:attrNameLst>
                                          <p:attrName>style.visibility</p:attrName>
                                        </p:attrNameLst>
                                      </p:cBhvr>
                                      <p:to>
                                        <p:strVal val="visible"/>
                                      </p:to>
                                    </p:set>
                                  </p:childTnLst>
                                </p:cTn>
                              </p:par>
                            </p:childTnLst>
                          </p:cTn>
                        </p:par>
                        <p:par>
                          <p:cTn id="41" fill="hold" nodeType="afterGroup">
                            <p:stCondLst>
                              <p:cond delay="8500"/>
                            </p:stCondLst>
                            <p:childTnLst>
                              <p:par>
                                <p:cTn id="42" presetID="1" presetClass="entr" presetSubtype="0" fill="hold" nodeType="afterEffect">
                                  <p:stCondLst>
                                    <p:cond delay="1000"/>
                                  </p:stCondLst>
                                  <p:childTnLst>
                                    <p:set>
                                      <p:cBhvr>
                                        <p:cTn id="43" dur="1" fill="hold">
                                          <p:stCondLst>
                                            <p:cond delay="0"/>
                                          </p:stCondLst>
                                        </p:cTn>
                                        <p:tgtEl>
                                          <p:spTgt spid="5243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Grp="1" noChangeArrowheads="1"/>
          </p:cNvSpPr>
          <p:nvPr>
            <p:ph type="title"/>
          </p:nvPr>
        </p:nvSpPr>
        <p:spPr/>
        <p:txBody>
          <a:bodyPr/>
          <a:lstStyle/>
          <a:p>
            <a:r>
              <a:rPr lang="en-US" altLang="en-US">
                <a:latin typeface="华文新魏" pitchFamily="2" charset="-122"/>
              </a:rPr>
              <a:t>直通UTP电缆</a:t>
            </a:r>
            <a:endParaRPr lang="zh-CN" altLang="en-US">
              <a:latin typeface="华文新魏" pitchFamily="2" charset="-122"/>
            </a:endParaRPr>
          </a:p>
        </p:txBody>
      </p:sp>
      <p:sp>
        <p:nvSpPr>
          <p:cNvPr id="66765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67653" name="Picture 5"/>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2060575"/>
            <a:ext cx="78486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7654" name="Picture 6"/>
          <p:cNvPicPr>
            <a:picLocks noChangeAspect="1" noChangeArrowheads="1"/>
          </p:cNvPicPr>
          <p:nvPr/>
        </p:nvPicPr>
        <p:blipFill>
          <a:blip r:embed="rId7">
            <a:lum bright="-18000"/>
            <a:extLst>
              <a:ext uri="{28A0092B-C50C-407E-A947-70E740481C1C}">
                <a14:useLocalDpi xmlns:a14="http://schemas.microsoft.com/office/drawing/2010/main" val="0"/>
              </a:ext>
            </a:extLst>
          </a:blip>
          <a:srcRect/>
          <a:stretch>
            <a:fillRect/>
          </a:stretch>
        </p:blipFill>
        <p:spPr bwMode="auto">
          <a:xfrm>
            <a:off x="755650" y="4221163"/>
            <a:ext cx="3770313" cy="1331912"/>
          </a:xfrm>
          <a:prstGeom prst="rect">
            <a:avLst/>
          </a:prstGeom>
          <a:noFill/>
          <a:ln w="2857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7655" name="Picture 7"/>
          <p:cNvPicPr>
            <a:picLocks noChangeAspect="1" noChangeArrowheads="1"/>
          </p:cNvPicPr>
          <p:nvPr/>
        </p:nvPicPr>
        <p:blipFill>
          <a:blip r:embed="rId8">
            <a:lum bright="-18000"/>
            <a:extLst>
              <a:ext uri="{28A0092B-C50C-407E-A947-70E740481C1C}">
                <a14:useLocalDpi xmlns:a14="http://schemas.microsoft.com/office/drawing/2010/main" val="0"/>
              </a:ext>
            </a:extLst>
          </a:blip>
          <a:srcRect/>
          <a:stretch>
            <a:fillRect/>
          </a:stretch>
        </p:blipFill>
        <p:spPr bwMode="auto">
          <a:xfrm>
            <a:off x="4716463" y="4221163"/>
            <a:ext cx="4105275" cy="1323975"/>
          </a:xfrm>
          <a:prstGeom prst="rect">
            <a:avLst/>
          </a:prstGeom>
          <a:noFill/>
          <a:ln w="2857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7656" name="Rectangle 8"/>
          <p:cNvSpPr>
            <a:spLocks noGrp="1" noChangeArrowheads="1"/>
          </p:cNvSpPr>
          <p:nvPr>
            <p:ph type="body" sz="half" idx="1"/>
          </p:nvPr>
        </p:nvSpPr>
        <p:spPr>
          <a:xfrm>
            <a:off x="1116013" y="5734050"/>
            <a:ext cx="2736850" cy="431800"/>
          </a:xfrm>
          <a:noFill/>
          <a:ln/>
        </p:spPr>
        <p:txBody>
          <a:bodyPr/>
          <a:lstStyle/>
          <a:p>
            <a:pPr algn="ctr">
              <a:buFont typeface="Wingdings" pitchFamily="2" charset="2"/>
              <a:buNone/>
            </a:pPr>
            <a:r>
              <a:rPr lang="zh-CN" altLang="en-US" sz="2000"/>
              <a:t>计算机与集线器相连</a:t>
            </a:r>
          </a:p>
        </p:txBody>
      </p:sp>
      <p:sp>
        <p:nvSpPr>
          <p:cNvPr id="667657" name="Rectangle 9"/>
          <p:cNvSpPr>
            <a:spLocks noChangeArrowheads="1"/>
          </p:cNvSpPr>
          <p:nvPr/>
        </p:nvSpPr>
        <p:spPr bwMode="auto">
          <a:xfrm>
            <a:off x="4787900" y="5589588"/>
            <a:ext cx="3887788"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Clr>
                <a:srgbClr val="000000"/>
              </a:buClr>
              <a:buChar char="@"/>
              <a:defRPr kumimoji="1" sz="2800" b="1">
                <a:solidFill>
                  <a:srgbClr val="000000"/>
                </a:solidFill>
                <a:latin typeface="Arial" pitchFamily="34" charset="0"/>
                <a:ea typeface="华文楷体" pitchFamily="2" charset="-122"/>
              </a:defRPr>
            </a:lvl1pPr>
            <a:lvl2pPr marL="917575" indent="-285750">
              <a:buSzPct val="55000"/>
              <a:buBlip>
                <a:blip r:embed="rId9"/>
              </a:buBlip>
              <a:defRPr kumimoji="1" sz="2400" b="1">
                <a:solidFill>
                  <a:srgbClr val="000000"/>
                </a:solidFill>
                <a:latin typeface="Arial" pitchFamily="34" charset="0"/>
                <a:ea typeface="华文楷体" pitchFamily="2" charset="-122"/>
              </a:defRPr>
            </a:lvl2pPr>
            <a:lvl3pPr marL="1325563" indent="-228600">
              <a:buSzPct val="65000"/>
              <a:buBlip>
                <a:blip r:embed="rId10"/>
              </a:buBlip>
              <a:defRPr kumimoji="1" sz="2000" b="1">
                <a:solidFill>
                  <a:srgbClr val="000000"/>
                </a:solidFill>
                <a:latin typeface="Arial" pitchFamily="34" charset="0"/>
                <a:ea typeface="华文楷体" pitchFamily="2" charset="-122"/>
              </a:defRPr>
            </a:lvl3pPr>
            <a:lvl4pPr marL="1733550" indent="-228600">
              <a:buSzPct val="85000"/>
              <a:buChar char="w"/>
              <a:defRPr kumimoji="1" b="1">
                <a:solidFill>
                  <a:srgbClr val="000000"/>
                </a:solidFill>
                <a:latin typeface="Arial" pitchFamily="34" charset="0"/>
                <a:ea typeface="华文楷体" pitchFamily="2" charset="-122"/>
              </a:defRPr>
            </a:lvl4pPr>
            <a:lvl5pPr marL="2159000" indent="-228600">
              <a:buSzPct val="80000"/>
              <a:buChar char="§"/>
              <a:defRPr kumimoji="1" sz="1600" b="1">
                <a:solidFill>
                  <a:srgbClr val="000000"/>
                </a:solidFill>
                <a:latin typeface="Arial" pitchFamily="34"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9pPr>
          </a:lstStyle>
          <a:p>
            <a:pPr algn="ctr">
              <a:buFont typeface="Wingdings" pitchFamily="2" charset="2"/>
              <a:buNone/>
            </a:pPr>
            <a:r>
              <a:rPr lang="zh-CN" altLang="en-US" sz="2000"/>
              <a:t>集线器的直通级联端口与另一集线器的普通交叉端口级联</a:t>
            </a:r>
          </a:p>
        </p:txBody>
      </p:sp>
      <p:sp>
        <p:nvSpPr>
          <p:cNvPr id="667658" name="Text Box 10"/>
          <p:cNvSpPr txBox="1">
            <a:spLocks noChangeArrowheads="1"/>
          </p:cNvSpPr>
          <p:nvPr/>
        </p:nvSpPr>
        <p:spPr bwMode="auto">
          <a:xfrm>
            <a:off x="1619250" y="1700213"/>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en-US" altLang="zh-CN" sz="2000">
                <a:latin typeface="Arial" pitchFamily="34" charset="0"/>
                <a:ea typeface="华文新魏" pitchFamily="2" charset="-122"/>
              </a:rPr>
              <a:t>568B</a:t>
            </a:r>
          </a:p>
        </p:txBody>
      </p:sp>
      <p:sp>
        <p:nvSpPr>
          <p:cNvPr id="667659" name="Text Box 11"/>
          <p:cNvSpPr txBox="1">
            <a:spLocks noChangeArrowheads="1"/>
          </p:cNvSpPr>
          <p:nvPr/>
        </p:nvSpPr>
        <p:spPr bwMode="auto">
          <a:xfrm>
            <a:off x="6732588" y="1700213"/>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en-US" altLang="zh-CN" sz="2000">
                <a:latin typeface="Arial" pitchFamily="34" charset="0"/>
                <a:ea typeface="华文新魏" pitchFamily="2" charset="-122"/>
              </a:rPr>
              <a:t>568B</a:t>
            </a:r>
          </a:p>
        </p:txBody>
      </p:sp>
      <p:sp>
        <p:nvSpPr>
          <p:cNvPr id="667660" name="Text Box 1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2157616867"/>
      </p:ext>
    </p:extLst>
  </p:cSld>
  <p:clrMapOvr>
    <a:masterClrMapping/>
  </p:clrMapOvr>
  <p:transition spd="slow">
    <p:random/>
    <p:sndAc>
      <p:stSnd>
        <p:snd r:embed="rId2" name="camera.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Grp="1" noChangeArrowheads="1"/>
          </p:cNvSpPr>
          <p:nvPr>
            <p:ph type="title"/>
          </p:nvPr>
        </p:nvSpPr>
        <p:spPr/>
        <p:txBody>
          <a:bodyPr/>
          <a:lstStyle/>
          <a:p>
            <a:r>
              <a:rPr lang="zh-CN" altLang="en-US">
                <a:latin typeface="华文新魏" pitchFamily="2" charset="-122"/>
              </a:rPr>
              <a:t>交叉</a:t>
            </a:r>
            <a:r>
              <a:rPr lang="en-US" altLang="en-US">
                <a:latin typeface="华文新魏" pitchFamily="2" charset="-122"/>
              </a:rPr>
              <a:t>UTP电缆</a:t>
            </a:r>
            <a:endParaRPr lang="zh-CN" altLang="en-US">
              <a:latin typeface="华文新魏" pitchFamily="2" charset="-122"/>
            </a:endParaRPr>
          </a:p>
        </p:txBody>
      </p:sp>
      <p:sp>
        <p:nvSpPr>
          <p:cNvPr id="6768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sp>
        <p:nvSpPr>
          <p:cNvPr id="676872" name="Rectangle 8"/>
          <p:cNvSpPr>
            <a:spLocks noChangeArrowheads="1"/>
          </p:cNvSpPr>
          <p:nvPr/>
        </p:nvSpPr>
        <p:spPr bwMode="auto">
          <a:xfrm>
            <a:off x="1187450" y="6021388"/>
            <a:ext cx="69850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Clr>
                <a:srgbClr val="000000"/>
              </a:buClr>
              <a:buChar char="@"/>
              <a:defRPr kumimoji="1" sz="2800" b="1">
                <a:solidFill>
                  <a:srgbClr val="000000"/>
                </a:solidFill>
                <a:latin typeface="Arial" pitchFamily="34" charset="0"/>
                <a:ea typeface="华文楷体" pitchFamily="2" charset="-122"/>
              </a:defRPr>
            </a:lvl1pPr>
            <a:lvl2pPr marL="917575" indent="-285750">
              <a:buSzPct val="55000"/>
              <a:buBlip>
                <a:blip r:embed="rId6"/>
              </a:buBlip>
              <a:defRPr kumimoji="1" sz="2400" b="1">
                <a:solidFill>
                  <a:srgbClr val="000000"/>
                </a:solidFill>
                <a:latin typeface="Arial" pitchFamily="34" charset="0"/>
                <a:ea typeface="华文楷体" pitchFamily="2" charset="-122"/>
              </a:defRPr>
            </a:lvl2pPr>
            <a:lvl3pPr marL="1325563" indent="-228600">
              <a:buSzPct val="65000"/>
              <a:buBlip>
                <a:blip r:embed="rId7"/>
              </a:buBlip>
              <a:defRPr kumimoji="1" sz="2000" b="1">
                <a:solidFill>
                  <a:srgbClr val="000000"/>
                </a:solidFill>
                <a:latin typeface="Arial" pitchFamily="34" charset="0"/>
                <a:ea typeface="华文楷体" pitchFamily="2" charset="-122"/>
              </a:defRPr>
            </a:lvl3pPr>
            <a:lvl4pPr marL="1733550" indent="-228600">
              <a:buSzPct val="85000"/>
              <a:buChar char="w"/>
              <a:defRPr kumimoji="1" b="1">
                <a:solidFill>
                  <a:srgbClr val="000000"/>
                </a:solidFill>
                <a:latin typeface="Arial" pitchFamily="34" charset="0"/>
                <a:ea typeface="华文楷体" pitchFamily="2" charset="-122"/>
              </a:defRPr>
            </a:lvl4pPr>
            <a:lvl5pPr marL="2159000" indent="-228600">
              <a:buSzPct val="80000"/>
              <a:buChar char="§"/>
              <a:defRPr kumimoji="1" sz="1600" b="1">
                <a:solidFill>
                  <a:srgbClr val="000000"/>
                </a:solidFill>
                <a:latin typeface="Arial" pitchFamily="34"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9pPr>
          </a:lstStyle>
          <a:p>
            <a:pPr algn="ctr">
              <a:buFont typeface="Wingdings" pitchFamily="2" charset="2"/>
              <a:buNone/>
            </a:pPr>
            <a:r>
              <a:rPr lang="zh-CN" altLang="en-US" sz="2000"/>
              <a:t>集线器的普通交叉端口与另一集线器的普通交叉端口级联</a:t>
            </a:r>
          </a:p>
        </p:txBody>
      </p:sp>
      <p:sp>
        <p:nvSpPr>
          <p:cNvPr id="676873" name="Text Box 9"/>
          <p:cNvSpPr txBox="1">
            <a:spLocks noChangeArrowheads="1"/>
          </p:cNvSpPr>
          <p:nvPr/>
        </p:nvSpPr>
        <p:spPr bwMode="auto">
          <a:xfrm>
            <a:off x="1619250" y="1700213"/>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en-US" altLang="zh-CN" sz="2000">
                <a:latin typeface="Arial" pitchFamily="34" charset="0"/>
                <a:ea typeface="华文新魏" pitchFamily="2" charset="-122"/>
              </a:rPr>
              <a:t>568B</a:t>
            </a:r>
          </a:p>
        </p:txBody>
      </p:sp>
      <p:sp>
        <p:nvSpPr>
          <p:cNvPr id="676874" name="Text Box 10"/>
          <p:cNvSpPr txBox="1">
            <a:spLocks noChangeArrowheads="1"/>
          </p:cNvSpPr>
          <p:nvPr/>
        </p:nvSpPr>
        <p:spPr bwMode="auto">
          <a:xfrm>
            <a:off x="6732588" y="1700213"/>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en-US" altLang="zh-CN" sz="2000">
                <a:latin typeface="Arial" pitchFamily="34" charset="0"/>
                <a:ea typeface="华文新魏" pitchFamily="2" charset="-122"/>
              </a:rPr>
              <a:t>568A</a:t>
            </a:r>
          </a:p>
        </p:txBody>
      </p:sp>
      <p:pic>
        <p:nvPicPr>
          <p:cNvPr id="676875" name="Picture 11"/>
          <p:cNvPicPr>
            <a:picLocks noChangeAspect="1" noChangeArrowheads="1"/>
          </p:cNvPicPr>
          <p:nvPr/>
        </p:nvPicPr>
        <p:blipFill>
          <a:blip r:embed="rId8">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2060575"/>
            <a:ext cx="778192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876" name="Picture 12"/>
          <p:cNvPicPr>
            <a:picLocks noChangeAspect="1" noChangeArrowheads="1"/>
          </p:cNvPicPr>
          <p:nvPr/>
        </p:nvPicPr>
        <p:blipFill>
          <a:blip r:embed="rId9">
            <a:lum bright="-18000"/>
            <a:extLst>
              <a:ext uri="{28A0092B-C50C-407E-A947-70E740481C1C}">
                <a14:useLocalDpi xmlns:a14="http://schemas.microsoft.com/office/drawing/2010/main" val="0"/>
              </a:ext>
            </a:extLst>
          </a:blip>
          <a:srcRect/>
          <a:stretch>
            <a:fillRect/>
          </a:stretch>
        </p:blipFill>
        <p:spPr bwMode="auto">
          <a:xfrm>
            <a:off x="1763713" y="4221163"/>
            <a:ext cx="5688012" cy="1798637"/>
          </a:xfrm>
          <a:prstGeom prst="rect">
            <a:avLst/>
          </a:prstGeom>
          <a:noFill/>
          <a:ln w="2857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878" name="Text Box 1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extLst>
      <p:ext uri="{BB962C8B-B14F-4D97-AF65-F5344CB8AC3E}">
        <p14:creationId xmlns:p14="http://schemas.microsoft.com/office/powerpoint/2010/main" val="1116324680"/>
      </p:ext>
    </p:extLst>
  </p:cSld>
  <p:clrMapOvr>
    <a:masterClrMapping/>
  </p:clrMapOvr>
  <p:transition spd="slow">
    <p:random/>
    <p:sndAc>
      <p:stSnd>
        <p:snd r:embed="rId2" name="camera.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准备</a:t>
            </a:r>
          </a:p>
        </p:txBody>
      </p:sp>
      <p:sp>
        <p:nvSpPr>
          <p:cNvPr id="66867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68677" name="Picture 5" descr="RJ45_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1188" t="16216" r="12701" b="16727"/>
          <a:stretch>
            <a:fillRect/>
          </a:stretch>
        </p:blipFill>
        <p:spPr bwMode="auto">
          <a:xfrm>
            <a:off x="3779838" y="2060575"/>
            <a:ext cx="1752600" cy="996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68678" name="Text Box 6"/>
          <p:cNvSpPr txBox="1">
            <a:spLocks noChangeArrowheads="1"/>
          </p:cNvSpPr>
          <p:nvPr/>
        </p:nvSpPr>
        <p:spPr bwMode="auto">
          <a:xfrm>
            <a:off x="971550" y="3500438"/>
            <a:ext cx="1800225" cy="45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en-US" altLang="zh-CN" sz="2400" b="1">
                <a:latin typeface="+mn-lt"/>
                <a:ea typeface="+mn-ea"/>
              </a:rPr>
              <a:t>UTP</a:t>
            </a:r>
          </a:p>
        </p:txBody>
      </p:sp>
      <p:sp>
        <p:nvSpPr>
          <p:cNvPr id="668679" name="Text Box 7"/>
          <p:cNvSpPr txBox="1">
            <a:spLocks noChangeArrowheads="1"/>
          </p:cNvSpPr>
          <p:nvPr/>
        </p:nvSpPr>
        <p:spPr bwMode="auto">
          <a:xfrm>
            <a:off x="1042988" y="5805488"/>
            <a:ext cx="1800225" cy="45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sz="2400" b="1">
                <a:latin typeface="+mn-lt"/>
                <a:ea typeface="+mn-ea"/>
              </a:rPr>
              <a:t>压线钳</a:t>
            </a:r>
          </a:p>
        </p:txBody>
      </p:sp>
      <p:sp>
        <p:nvSpPr>
          <p:cNvPr id="668680" name="Text Box 8"/>
          <p:cNvSpPr txBox="1">
            <a:spLocks noChangeArrowheads="1"/>
          </p:cNvSpPr>
          <p:nvPr/>
        </p:nvSpPr>
        <p:spPr bwMode="auto">
          <a:xfrm>
            <a:off x="3851275" y="3213100"/>
            <a:ext cx="1800225" cy="45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en-US" altLang="zh-CN" sz="2400" b="1">
                <a:latin typeface="+mn-lt"/>
                <a:ea typeface="+mn-ea"/>
              </a:rPr>
              <a:t>RJ45</a:t>
            </a:r>
            <a:r>
              <a:rPr kumimoji="0" lang="zh-CN" altLang="en-US" sz="2400" b="1">
                <a:latin typeface="+mn-lt"/>
                <a:ea typeface="+mn-ea"/>
              </a:rPr>
              <a:t>接头</a:t>
            </a:r>
          </a:p>
        </p:txBody>
      </p:sp>
      <p:sp>
        <p:nvSpPr>
          <p:cNvPr id="668681" name="Text Box 9"/>
          <p:cNvSpPr txBox="1">
            <a:spLocks noChangeArrowheads="1"/>
          </p:cNvSpPr>
          <p:nvPr/>
        </p:nvSpPr>
        <p:spPr bwMode="auto">
          <a:xfrm>
            <a:off x="6804025" y="3213100"/>
            <a:ext cx="1471613" cy="45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sz="2400" b="1">
                <a:latin typeface="+mn-lt"/>
                <a:ea typeface="+mn-ea"/>
              </a:rPr>
              <a:t>护套</a:t>
            </a:r>
          </a:p>
        </p:txBody>
      </p:sp>
      <p:sp>
        <p:nvSpPr>
          <p:cNvPr id="668682" name="Text Box 10"/>
          <p:cNvSpPr txBox="1">
            <a:spLocks noChangeArrowheads="1"/>
          </p:cNvSpPr>
          <p:nvPr/>
        </p:nvSpPr>
        <p:spPr bwMode="auto">
          <a:xfrm>
            <a:off x="6732588" y="4724400"/>
            <a:ext cx="1800225" cy="45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sz="2400" b="1">
                <a:latin typeface="+mn-lt"/>
                <a:ea typeface="+mn-ea"/>
              </a:rPr>
              <a:t>简易测线仪</a:t>
            </a:r>
          </a:p>
        </p:txBody>
      </p:sp>
      <p:pic>
        <p:nvPicPr>
          <p:cNvPr id="668683" name="Picture 11" descr="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0113" y="1773238"/>
            <a:ext cx="2209800" cy="1658937"/>
          </a:xfrm>
          <a:prstGeom prst="rect">
            <a:avLst/>
          </a:prstGeom>
          <a:noFill/>
          <a:extLst>
            <a:ext uri="{909E8E84-426E-40DD-AFC4-6F175D3DCCD1}">
              <a14:hiddenFill xmlns:a14="http://schemas.microsoft.com/office/drawing/2010/main">
                <a:solidFill>
                  <a:srgbClr val="FFFFFF"/>
                </a:solidFill>
              </a14:hiddenFill>
            </a:ext>
          </a:extLst>
        </p:spPr>
      </p:pic>
      <p:pic>
        <p:nvPicPr>
          <p:cNvPr id="668684" name="Picture 12" descr="34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2225" y="2060575"/>
            <a:ext cx="2179638" cy="857250"/>
          </a:xfrm>
          <a:prstGeom prst="rect">
            <a:avLst/>
          </a:prstGeom>
          <a:noFill/>
          <a:extLst>
            <a:ext uri="{909E8E84-426E-40DD-AFC4-6F175D3DCCD1}">
              <a14:hiddenFill xmlns:a14="http://schemas.microsoft.com/office/drawing/2010/main">
                <a:solidFill>
                  <a:srgbClr val="FFFFFF"/>
                </a:solidFill>
              </a14:hiddenFill>
            </a:ext>
          </a:extLst>
        </p:spPr>
      </p:pic>
      <p:pic>
        <p:nvPicPr>
          <p:cNvPr id="668685" name="Picture 13" descr="34b"/>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0113" y="4221163"/>
            <a:ext cx="2168525" cy="1441450"/>
          </a:xfrm>
          <a:prstGeom prst="rect">
            <a:avLst/>
          </a:prstGeom>
          <a:noFill/>
          <a:extLst>
            <a:ext uri="{909E8E84-426E-40DD-AFC4-6F175D3DCCD1}">
              <a14:hiddenFill xmlns:a14="http://schemas.microsoft.com/office/drawing/2010/main">
                <a:solidFill>
                  <a:srgbClr val="FFFFFF"/>
                </a:solidFill>
              </a14:hiddenFill>
            </a:ext>
          </a:extLst>
        </p:spPr>
      </p:pic>
      <p:pic>
        <p:nvPicPr>
          <p:cNvPr id="668686" name="Picture 14" descr="34c"/>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16463" y="3789363"/>
            <a:ext cx="1930400" cy="2400300"/>
          </a:xfrm>
          <a:prstGeom prst="rect">
            <a:avLst/>
          </a:prstGeom>
          <a:noFill/>
          <a:extLst>
            <a:ext uri="{909E8E84-426E-40DD-AFC4-6F175D3DCCD1}">
              <a14:hiddenFill xmlns:a14="http://schemas.microsoft.com/office/drawing/2010/main">
                <a:solidFill>
                  <a:srgbClr val="FFFFFF"/>
                </a:solidFill>
              </a14:hiddenFill>
            </a:ext>
          </a:extLst>
        </p:spPr>
      </p:pic>
      <p:sp>
        <p:nvSpPr>
          <p:cNvPr id="668687" name="Text Box 1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extLst>
      <p:ext uri="{BB962C8B-B14F-4D97-AF65-F5344CB8AC3E}">
        <p14:creationId xmlns:p14="http://schemas.microsoft.com/office/powerpoint/2010/main" val="340452764"/>
      </p:ext>
    </p:extLst>
  </p:cSld>
  <p:clrMapOvr>
    <a:masterClrMapping/>
  </p:clrMapOvr>
  <p:transition spd="slow">
    <p:random/>
    <p:sndAc>
      <p:stSnd>
        <p:snd r:embed="rId2" name="camera.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步骤一</a:t>
            </a:r>
          </a:p>
        </p:txBody>
      </p:sp>
      <p:sp>
        <p:nvSpPr>
          <p:cNvPr id="66970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69701" name="Picture 5" descr="35"/>
          <p:cNvPicPr>
            <a:picLocks noChangeAspect="1" noChangeArrowheads="1"/>
          </p:cNvPicPr>
          <p:nvPr/>
        </p:nvPicPr>
        <p:blipFill>
          <a:blip r:embed="rId6">
            <a:lum bright="-12000"/>
            <a:extLst>
              <a:ext uri="{28A0092B-C50C-407E-A947-70E740481C1C}">
                <a14:useLocalDpi xmlns:a14="http://schemas.microsoft.com/office/drawing/2010/main" val="0"/>
              </a:ext>
            </a:extLst>
          </a:blip>
          <a:srcRect/>
          <a:stretch>
            <a:fillRect/>
          </a:stretch>
        </p:blipFill>
        <p:spPr bwMode="auto">
          <a:xfrm>
            <a:off x="1187450" y="1773238"/>
            <a:ext cx="7162800" cy="4562475"/>
          </a:xfrm>
          <a:prstGeom prst="rect">
            <a:avLst/>
          </a:prstGeom>
          <a:noFill/>
          <a:extLst>
            <a:ext uri="{909E8E84-426E-40DD-AFC4-6F175D3DCCD1}">
              <a14:hiddenFill xmlns:a14="http://schemas.microsoft.com/office/drawing/2010/main">
                <a:solidFill>
                  <a:srgbClr val="FFFFFF"/>
                </a:solidFill>
              </a14:hiddenFill>
            </a:ext>
          </a:extLst>
        </p:spPr>
      </p:pic>
      <p:sp>
        <p:nvSpPr>
          <p:cNvPr id="66970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extLst>
      <p:ext uri="{BB962C8B-B14F-4D97-AF65-F5344CB8AC3E}">
        <p14:creationId xmlns:p14="http://schemas.microsoft.com/office/powerpoint/2010/main" val="605343884"/>
      </p:ext>
    </p:extLst>
  </p:cSld>
  <p:clrMapOvr>
    <a:masterClrMapping/>
  </p:clrMapOvr>
  <p:transition spd="slow">
    <p:random/>
    <p:sndAc>
      <p:stSnd>
        <p:snd r:embed="rId2" name="camera.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步骤二</a:t>
            </a:r>
          </a:p>
        </p:txBody>
      </p:sp>
      <p:sp>
        <p:nvSpPr>
          <p:cNvPr id="67072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70725" name="Picture 5" descr="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1844675"/>
            <a:ext cx="6553200" cy="4556125"/>
          </a:xfrm>
          <a:prstGeom prst="rect">
            <a:avLst/>
          </a:prstGeom>
          <a:noFill/>
          <a:extLst>
            <a:ext uri="{909E8E84-426E-40DD-AFC4-6F175D3DCCD1}">
              <a14:hiddenFill xmlns:a14="http://schemas.microsoft.com/office/drawing/2010/main">
                <a:solidFill>
                  <a:srgbClr val="FFFFFF"/>
                </a:solidFill>
              </a14:hiddenFill>
            </a:ext>
          </a:extLst>
        </p:spPr>
      </p:pic>
      <p:sp>
        <p:nvSpPr>
          <p:cNvPr id="67072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Tree>
    <p:extLst>
      <p:ext uri="{BB962C8B-B14F-4D97-AF65-F5344CB8AC3E}">
        <p14:creationId xmlns:p14="http://schemas.microsoft.com/office/powerpoint/2010/main" val="3126921834"/>
      </p:ext>
    </p:extLst>
  </p:cSld>
  <p:clrMapOvr>
    <a:masterClrMapping/>
  </p:clrMapOvr>
  <p:transition spd="slow">
    <p:random/>
    <p:sndAc>
      <p:stSnd>
        <p:snd r:embed="rId2" name="camera.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步骤三</a:t>
            </a:r>
          </a:p>
        </p:txBody>
      </p:sp>
      <p:sp>
        <p:nvSpPr>
          <p:cNvPr id="67174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71749" name="Picture 5" descr="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2060575"/>
            <a:ext cx="5867400" cy="3851275"/>
          </a:xfrm>
          <a:prstGeom prst="rect">
            <a:avLst/>
          </a:prstGeom>
          <a:noFill/>
          <a:extLst>
            <a:ext uri="{909E8E84-426E-40DD-AFC4-6F175D3DCCD1}">
              <a14:hiddenFill xmlns:a14="http://schemas.microsoft.com/office/drawing/2010/main">
                <a:solidFill>
                  <a:srgbClr val="FFFFFF"/>
                </a:solidFill>
              </a14:hiddenFill>
            </a:ext>
          </a:extLst>
        </p:spPr>
      </p:pic>
      <p:sp>
        <p:nvSpPr>
          <p:cNvPr id="67175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spTree>
    <p:extLst>
      <p:ext uri="{BB962C8B-B14F-4D97-AF65-F5344CB8AC3E}">
        <p14:creationId xmlns:p14="http://schemas.microsoft.com/office/powerpoint/2010/main" val="1013401206"/>
      </p:ext>
    </p:extLst>
  </p:cSld>
  <p:clrMapOvr>
    <a:masterClrMapping/>
  </p:clrMapOvr>
  <p:transition spd="slow">
    <p:random/>
    <p:sndAc>
      <p:stSnd>
        <p:snd r:embed="rId2" name="camera.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步骤四</a:t>
            </a:r>
          </a:p>
        </p:txBody>
      </p:sp>
      <p:sp>
        <p:nvSpPr>
          <p:cNvPr id="67277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72773" name="Picture 5" descr="MVC-012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1844675"/>
            <a:ext cx="5040313" cy="3595688"/>
          </a:xfrm>
          <a:prstGeom prst="rect">
            <a:avLst/>
          </a:prstGeom>
          <a:noFill/>
          <a:ln w="57150" cmpd="thickThi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672774" name="Text Box 6"/>
          <p:cNvSpPr txBox="1">
            <a:spLocks noChangeArrowheads="1"/>
          </p:cNvSpPr>
          <p:nvPr/>
        </p:nvSpPr>
        <p:spPr bwMode="auto">
          <a:xfrm>
            <a:off x="3276600" y="5661025"/>
            <a:ext cx="2879725" cy="50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b="1">
                <a:effectLst>
                  <a:outerShdw blurRad="38100" dist="38100" dir="2700000" algn="tl">
                    <a:srgbClr val="C0C0C0"/>
                  </a:outerShdw>
                </a:effectLst>
                <a:latin typeface="楷体_GB2312" pitchFamily="49" charset="-122"/>
                <a:ea typeface="楷体_GB2312" pitchFamily="49" charset="-122"/>
              </a:rPr>
              <a:t>将护套套入接头</a:t>
            </a:r>
            <a:endParaRPr kumimoji="0" lang="en-US" altLang="zh-CN" b="1">
              <a:effectLst>
                <a:outerShdw blurRad="38100" dist="38100" dir="2700000" algn="tl">
                  <a:srgbClr val="C0C0C0"/>
                </a:outerShdw>
              </a:effectLst>
              <a:latin typeface="楷体_GB2312" pitchFamily="49" charset="-122"/>
              <a:ea typeface="楷体_GB2312" pitchFamily="49" charset="-122"/>
            </a:endParaRPr>
          </a:p>
        </p:txBody>
      </p:sp>
      <p:sp>
        <p:nvSpPr>
          <p:cNvPr id="67277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9</a:t>
            </a:r>
          </a:p>
        </p:txBody>
      </p:sp>
    </p:spTree>
    <p:extLst>
      <p:ext uri="{BB962C8B-B14F-4D97-AF65-F5344CB8AC3E}">
        <p14:creationId xmlns:p14="http://schemas.microsoft.com/office/powerpoint/2010/main" val="320013743"/>
      </p:ext>
    </p:extLst>
  </p:cSld>
  <p:clrMapOvr>
    <a:masterClrMapping/>
  </p:clrMapOvr>
  <p:transition spd="slow">
    <p:random/>
    <p:sndAc>
      <p:stSnd>
        <p:snd r:embed="rId2" name="camera.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Grp="1" noChangeArrowheads="1"/>
          </p:cNvSpPr>
          <p:nvPr>
            <p:ph type="title"/>
          </p:nvPr>
        </p:nvSpPr>
        <p:spPr/>
        <p:txBody>
          <a:bodyPr/>
          <a:lstStyle/>
          <a:p>
            <a:r>
              <a:rPr lang="en-US" altLang="en-US">
                <a:latin typeface="华文新魏" pitchFamily="2" charset="-122"/>
              </a:rPr>
              <a:t>UTP电缆</a:t>
            </a:r>
            <a:r>
              <a:rPr lang="en-US" altLang="zh-CN">
                <a:latin typeface="华文新魏" pitchFamily="2" charset="-122"/>
              </a:rPr>
              <a:t>制作 </a:t>
            </a:r>
            <a:r>
              <a:rPr lang="zh-CN" altLang="en-US" baseline="-25000">
                <a:latin typeface="华文新魏" pitchFamily="2" charset="-122"/>
              </a:rPr>
              <a:t>测试</a:t>
            </a:r>
          </a:p>
        </p:txBody>
      </p:sp>
      <p:sp>
        <p:nvSpPr>
          <p:cNvPr id="6737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双绞线</a:t>
            </a:r>
            <a:endParaRPr lang="en-US" altLang="zh-CN" sz="1200" dirty="0">
              <a:ea typeface="幼圆" pitchFamily="49" charset="-122"/>
            </a:endParaRPr>
          </a:p>
        </p:txBody>
      </p:sp>
      <p:pic>
        <p:nvPicPr>
          <p:cNvPr id="673797" name="Picture 5" descr="MVC-010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1916113"/>
            <a:ext cx="3959225" cy="2970212"/>
          </a:xfrm>
          <a:prstGeom prst="rect">
            <a:avLst/>
          </a:prstGeom>
          <a:noFill/>
          <a:ln w="57150" cmpd="thickThi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pic>
        <p:nvPicPr>
          <p:cNvPr id="673798" name="Picture 6" descr="MVC-011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2363" y="1916113"/>
            <a:ext cx="3924300" cy="2971800"/>
          </a:xfrm>
          <a:prstGeom prst="rect">
            <a:avLst/>
          </a:prstGeom>
          <a:noFill/>
          <a:ln w="57150" cmpd="thickThi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673799" name="Text Box 7"/>
          <p:cNvSpPr txBox="1">
            <a:spLocks noChangeArrowheads="1"/>
          </p:cNvSpPr>
          <p:nvPr/>
        </p:nvSpPr>
        <p:spPr bwMode="auto">
          <a:xfrm>
            <a:off x="684213" y="5084763"/>
            <a:ext cx="4105275" cy="69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sz="2000" b="1">
                <a:latin typeface="+mn-lt"/>
                <a:ea typeface="+mn-ea"/>
              </a:rPr>
              <a:t>将电缆两端分别插入测线仪</a:t>
            </a:r>
            <a:r>
              <a:rPr kumimoji="0" lang="zh-TW" altLang="zh-CN" sz="2000" b="1">
                <a:latin typeface="+mn-lt"/>
                <a:ea typeface="+mn-ea"/>
              </a:rPr>
              <a:t>的</a:t>
            </a:r>
            <a:r>
              <a:rPr kumimoji="0" lang="zh-CN" altLang="en-US" sz="2000" b="1">
                <a:latin typeface="+mn-lt"/>
                <a:ea typeface="+mn-ea"/>
              </a:rPr>
              <a:t>发</a:t>
            </a:r>
            <a:r>
              <a:rPr kumimoji="0" lang="zh-TW" altLang="zh-CN" sz="2000" b="1">
                <a:latin typeface="+mn-lt"/>
                <a:ea typeface="+mn-ea"/>
              </a:rPr>
              <a:t>送端和接收端</a:t>
            </a:r>
            <a:endParaRPr kumimoji="0" lang="en-US" altLang="zh-CN" sz="2000" b="1">
              <a:latin typeface="+mn-lt"/>
              <a:ea typeface="+mn-ea"/>
            </a:endParaRPr>
          </a:p>
        </p:txBody>
      </p:sp>
      <p:sp>
        <p:nvSpPr>
          <p:cNvPr id="673800" name="Text Box 8"/>
          <p:cNvSpPr txBox="1">
            <a:spLocks noChangeArrowheads="1"/>
          </p:cNvSpPr>
          <p:nvPr/>
        </p:nvSpPr>
        <p:spPr bwMode="auto">
          <a:xfrm>
            <a:off x="4787900" y="5084763"/>
            <a:ext cx="410527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550" tIns="41275" rIns="82550" bIns="41275">
            <a:spAutoFit/>
          </a:bodyPr>
          <a:lstStyle/>
          <a:p>
            <a:pPr algn="ctr">
              <a:spcBef>
                <a:spcPct val="50000"/>
              </a:spcBef>
              <a:buClrTx/>
              <a:buFontTx/>
              <a:buNone/>
            </a:pPr>
            <a:r>
              <a:rPr kumimoji="0" lang="zh-CN" altLang="en-US" sz="2000" b="1">
                <a:latin typeface="+mn-lt"/>
                <a:ea typeface="+mn-ea"/>
              </a:rPr>
              <a:t>开启测线仪的开关，如</a:t>
            </a:r>
            <a:r>
              <a:rPr kumimoji="0" lang="zh-TW" altLang="zh-CN" sz="2000" b="1">
                <a:latin typeface="+mn-lt"/>
                <a:ea typeface="+mn-ea"/>
              </a:rPr>
              <a:t>接收端上的</a:t>
            </a:r>
            <a:r>
              <a:rPr kumimoji="0" lang="zh-CN" altLang="en-US" sz="2000" b="1">
                <a:latin typeface="+mn-lt"/>
                <a:ea typeface="+mn-ea"/>
              </a:rPr>
              <a:t>灯</a:t>
            </a:r>
            <a:r>
              <a:rPr kumimoji="0" lang="zh-TW" altLang="zh-CN" sz="2000" b="1">
                <a:latin typeface="+mn-lt"/>
                <a:ea typeface="+mn-ea"/>
              </a:rPr>
              <a:t>按照 1和2、3和6、4和5、7和8 的</a:t>
            </a:r>
            <a:r>
              <a:rPr kumimoji="0" lang="zh-CN" altLang="en-US" sz="2000" b="1">
                <a:latin typeface="+mn-lt"/>
                <a:ea typeface="+mn-ea"/>
              </a:rPr>
              <a:t>顺</a:t>
            </a:r>
            <a:r>
              <a:rPr kumimoji="0" lang="zh-TW" altLang="zh-CN" sz="2000" b="1">
                <a:latin typeface="+mn-lt"/>
                <a:ea typeface="+mn-ea"/>
              </a:rPr>
              <a:t>序</a:t>
            </a:r>
            <a:r>
              <a:rPr kumimoji="0" lang="zh-CN" altLang="en-US" sz="2000" b="1">
                <a:latin typeface="+mn-lt"/>
                <a:ea typeface="+mn-ea"/>
              </a:rPr>
              <a:t>闪烁</a:t>
            </a:r>
            <a:r>
              <a:rPr kumimoji="0" lang="zh-TW" altLang="zh-CN" sz="2000" b="1">
                <a:latin typeface="+mn-lt"/>
                <a:ea typeface="+mn-ea"/>
              </a:rPr>
              <a:t>，即代表此</a:t>
            </a:r>
            <a:r>
              <a:rPr kumimoji="0" lang="zh-CN" altLang="en-US" sz="2000" b="1">
                <a:latin typeface="+mn-lt"/>
                <a:ea typeface="+mn-ea"/>
              </a:rPr>
              <a:t>线路</a:t>
            </a:r>
            <a:r>
              <a:rPr kumimoji="0" lang="zh-TW" altLang="zh-CN" sz="2000" b="1">
                <a:latin typeface="+mn-lt"/>
                <a:ea typeface="+mn-ea"/>
              </a:rPr>
              <a:t>正常。</a:t>
            </a:r>
            <a:endParaRPr kumimoji="0" lang="en-US" altLang="zh-CN" sz="2000" b="1">
              <a:latin typeface="+mn-lt"/>
              <a:ea typeface="+mn-ea"/>
            </a:endParaRPr>
          </a:p>
        </p:txBody>
      </p:sp>
      <p:sp>
        <p:nvSpPr>
          <p:cNvPr id="673801" name="Text Box 9"/>
          <p:cNvSpPr txBox="1">
            <a:spLocks noChangeArrowheads="1"/>
          </p:cNvSpPr>
          <p:nvPr/>
        </p:nvSpPr>
        <p:spPr bwMode="auto">
          <a:xfrm>
            <a:off x="2339975" y="4149725"/>
            <a:ext cx="1223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zh-CN" altLang="en-US" sz="2400" b="1">
                <a:latin typeface="Arial" pitchFamily="34" charset="0"/>
                <a:ea typeface="楷体_GB2312" pitchFamily="49" charset="-122"/>
              </a:rPr>
              <a:t>接收端</a:t>
            </a:r>
          </a:p>
        </p:txBody>
      </p:sp>
      <p:sp>
        <p:nvSpPr>
          <p:cNvPr id="673802" name="Text Box 10"/>
          <p:cNvSpPr txBox="1">
            <a:spLocks noChangeArrowheads="1"/>
          </p:cNvSpPr>
          <p:nvPr/>
        </p:nvSpPr>
        <p:spPr bwMode="auto">
          <a:xfrm>
            <a:off x="2484438" y="1916113"/>
            <a:ext cx="1223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Pct val="100000"/>
              <a:buFontTx/>
              <a:buNone/>
            </a:pPr>
            <a:r>
              <a:rPr lang="zh-CN" altLang="en-US" sz="2400" b="1">
                <a:latin typeface="Arial" pitchFamily="34" charset="0"/>
                <a:ea typeface="楷体_GB2312" pitchFamily="49" charset="-122"/>
              </a:rPr>
              <a:t>发送端</a:t>
            </a:r>
          </a:p>
        </p:txBody>
      </p:sp>
      <p:sp>
        <p:nvSpPr>
          <p:cNvPr id="673803"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10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10</a:t>
            </a:r>
          </a:p>
        </p:txBody>
      </p:sp>
    </p:spTree>
    <p:extLst>
      <p:ext uri="{BB962C8B-B14F-4D97-AF65-F5344CB8AC3E}">
        <p14:creationId xmlns:p14="http://schemas.microsoft.com/office/powerpoint/2010/main" val="3565871446"/>
      </p:ext>
    </p:extLst>
  </p:cSld>
  <p:clrMapOvr>
    <a:masterClrMapping/>
  </p:clrMapOvr>
  <p:transition spd="slow">
    <p:random/>
    <p:sndAc>
      <p:stSnd>
        <p:snd r:embed="rId2" name="camera.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p:txBody>
          <a:bodyPr/>
          <a:lstStyle/>
          <a:p>
            <a:r>
              <a:rPr lang="zh-CN" altLang="en-US"/>
              <a:t>同轴电缆</a:t>
            </a:r>
          </a:p>
        </p:txBody>
      </p:sp>
      <p:sp>
        <p:nvSpPr>
          <p:cNvPr id="65331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653317" name="Picture 5" descr="39"/>
          <p:cNvPicPr>
            <a:picLocks noChangeAspect="1" noChangeArrowheads="1"/>
          </p:cNvPicPr>
          <p:nvPr/>
        </p:nvPicPr>
        <p:blipFill>
          <a:blip r:embed="rId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763713" y="2133600"/>
            <a:ext cx="5715000" cy="3509963"/>
          </a:xfrm>
          <a:prstGeom prst="rect">
            <a:avLst/>
          </a:prstGeom>
          <a:noFill/>
          <a:extLst>
            <a:ext uri="{909E8E84-426E-40DD-AFC4-6F175D3DCCD1}">
              <a14:hiddenFill xmlns:a14="http://schemas.microsoft.com/office/drawing/2010/main">
                <a:solidFill>
                  <a:srgbClr val="FFFFFF"/>
                </a:solidFill>
              </a14:hiddenFill>
            </a:ext>
          </a:extLst>
        </p:spPr>
      </p:pic>
      <p:sp>
        <p:nvSpPr>
          <p:cNvPr id="65331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extLst>
      <p:ext uri="{BB962C8B-B14F-4D97-AF65-F5344CB8AC3E}">
        <p14:creationId xmlns:p14="http://schemas.microsoft.com/office/powerpoint/2010/main" val="4190982535"/>
      </p:ext>
    </p:extLst>
  </p:cSld>
  <p:clrMapOvr>
    <a:masterClrMapping/>
  </p:clrMapOvr>
  <p:transition spd="slow">
    <p:random/>
    <p:sndAc>
      <p:stSnd>
        <p:snd r:embed="rId2" name="camera.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lstStyle/>
          <a:p>
            <a:r>
              <a:rPr lang="zh-CN" altLang="en-US">
                <a:latin typeface="华文新魏" pitchFamily="2" charset="-122"/>
              </a:rPr>
              <a:t>同轴电缆的种类</a:t>
            </a:r>
          </a:p>
        </p:txBody>
      </p:sp>
      <p:sp>
        <p:nvSpPr>
          <p:cNvPr id="654339" name="Rectangle 3"/>
          <p:cNvSpPr>
            <a:spLocks noGrp="1" noChangeArrowheads="1"/>
          </p:cNvSpPr>
          <p:nvPr>
            <p:ph type="body" idx="1"/>
          </p:nvPr>
        </p:nvSpPr>
        <p:spPr/>
        <p:txBody>
          <a:bodyPr/>
          <a:lstStyle/>
          <a:p>
            <a:pPr>
              <a:lnSpc>
                <a:spcPct val="120000"/>
              </a:lnSpc>
            </a:pPr>
            <a:r>
              <a:rPr lang="zh-CN" altLang="en-US" sz="2800">
                <a:solidFill>
                  <a:srgbClr val="FF0000"/>
                </a:solidFill>
                <a:latin typeface="华文新魏" pitchFamily="2" charset="-122"/>
              </a:rPr>
              <a:t>基带同轴电缆</a:t>
            </a:r>
          </a:p>
          <a:p>
            <a:pPr>
              <a:lnSpc>
                <a:spcPct val="120000"/>
              </a:lnSpc>
              <a:buFont typeface="Wingdings" pitchFamily="2" charset="2"/>
              <a:buNone/>
            </a:pPr>
            <a:r>
              <a:rPr lang="zh-CN" altLang="en-US" sz="2800">
                <a:latin typeface="华文新魏" pitchFamily="2" charset="-122"/>
              </a:rPr>
              <a:t>             一条电缆只用于一个信道，阻抗为</a:t>
            </a:r>
            <a:r>
              <a:rPr lang="en-US" altLang="zh-CN" sz="2800">
                <a:latin typeface="华文新魏" pitchFamily="2" charset="-122"/>
              </a:rPr>
              <a:t>50</a:t>
            </a:r>
            <a:r>
              <a:rPr lang="en-US" altLang="zh-CN" sz="2800">
                <a:latin typeface="华文新魏" pitchFamily="2" charset="-122"/>
                <a:sym typeface="Symbol" pitchFamily="18" charset="2"/>
              </a:rPr>
              <a:t></a:t>
            </a:r>
            <a:r>
              <a:rPr lang="zh-CN" altLang="en-US" sz="2800">
                <a:latin typeface="华文新魏" pitchFamily="2" charset="-122"/>
                <a:sym typeface="Symbol" pitchFamily="18" charset="2"/>
              </a:rPr>
              <a:t>，用于数字传输，例如：计算机网络。</a:t>
            </a:r>
            <a:endParaRPr lang="zh-CN" altLang="en-US" sz="2800" b="0">
              <a:latin typeface="华文新魏" pitchFamily="2" charset="-122"/>
            </a:endParaRPr>
          </a:p>
          <a:p>
            <a:pPr>
              <a:lnSpc>
                <a:spcPct val="120000"/>
              </a:lnSpc>
            </a:pPr>
            <a:r>
              <a:rPr lang="zh-CN" altLang="en-US" sz="2800">
                <a:solidFill>
                  <a:srgbClr val="FF0000"/>
                </a:solidFill>
                <a:latin typeface="华文新魏" pitchFamily="2" charset="-122"/>
              </a:rPr>
              <a:t>宽带同轴电缆</a:t>
            </a:r>
          </a:p>
          <a:p>
            <a:pPr>
              <a:lnSpc>
                <a:spcPct val="120000"/>
              </a:lnSpc>
              <a:buFont typeface="Wingdings" pitchFamily="2" charset="2"/>
              <a:buNone/>
            </a:pPr>
            <a:r>
              <a:rPr lang="zh-CN" altLang="en-US" sz="2800">
                <a:latin typeface="华文新魏" pitchFamily="2" charset="-122"/>
              </a:rPr>
              <a:t>             一条电缆可同时传输不同频率的多路模拟信号，阻抗为</a:t>
            </a:r>
            <a:r>
              <a:rPr lang="en-US" altLang="zh-CN" sz="2800">
                <a:latin typeface="华文新魏" pitchFamily="2" charset="-122"/>
              </a:rPr>
              <a:t>75 </a:t>
            </a:r>
            <a:r>
              <a:rPr lang="en-US" altLang="zh-CN" sz="2800">
                <a:latin typeface="华文新魏" pitchFamily="2" charset="-122"/>
                <a:sym typeface="Symbol" pitchFamily="18" charset="2"/>
              </a:rPr>
              <a:t></a:t>
            </a:r>
            <a:r>
              <a:rPr lang="zh-CN" altLang="en-US" sz="2800">
                <a:latin typeface="华文新魏" pitchFamily="2" charset="-122"/>
                <a:sym typeface="Symbol" pitchFamily="18" charset="2"/>
              </a:rPr>
              <a:t>，用于模拟传输，</a:t>
            </a:r>
            <a:r>
              <a:rPr lang="en-US" altLang="zh-CN" sz="2800">
                <a:latin typeface="华文新魏" pitchFamily="2" charset="-122"/>
                <a:sym typeface="Symbol" pitchFamily="18" charset="2"/>
              </a:rPr>
              <a:t>300</a:t>
            </a:r>
            <a:r>
              <a:rPr lang="zh-CN" altLang="en-US" sz="2800">
                <a:latin typeface="华文新魏" pitchFamily="2" charset="-122"/>
                <a:sym typeface="Symbol" pitchFamily="18" charset="2"/>
              </a:rPr>
              <a:t>～</a:t>
            </a:r>
            <a:r>
              <a:rPr lang="en-US" altLang="zh-CN" sz="2800">
                <a:latin typeface="华文新魏" pitchFamily="2" charset="-122"/>
                <a:sym typeface="Symbol" pitchFamily="18" charset="2"/>
              </a:rPr>
              <a:t>450MHz</a:t>
            </a:r>
            <a:r>
              <a:rPr lang="zh-CN" altLang="en-US" sz="2800">
                <a:latin typeface="华文新魏" pitchFamily="2" charset="-122"/>
                <a:sym typeface="Symbol" pitchFamily="18" charset="2"/>
              </a:rPr>
              <a:t>，</a:t>
            </a:r>
            <a:r>
              <a:rPr lang="en-US" altLang="zh-CN" sz="2800">
                <a:latin typeface="华文新魏" pitchFamily="2" charset="-122"/>
                <a:sym typeface="Symbol" pitchFamily="18" charset="2"/>
              </a:rPr>
              <a:t>100km</a:t>
            </a:r>
            <a:r>
              <a:rPr lang="zh-CN" altLang="en-US" sz="2800">
                <a:latin typeface="华文新魏" pitchFamily="2" charset="-122"/>
                <a:sym typeface="Symbol" pitchFamily="18" charset="2"/>
              </a:rPr>
              <a:t>，需要放大器。现主要用于</a:t>
            </a:r>
            <a:r>
              <a:rPr lang="en-US" altLang="zh-CN" sz="2800">
                <a:latin typeface="华文新魏" pitchFamily="2" charset="-122"/>
                <a:sym typeface="Symbol" pitchFamily="18" charset="2"/>
              </a:rPr>
              <a:t>CATV</a:t>
            </a:r>
            <a:r>
              <a:rPr lang="zh-CN" altLang="en-US" sz="2800">
                <a:latin typeface="华文新魏" pitchFamily="2" charset="-122"/>
                <a:sym typeface="Symbol" pitchFamily="18" charset="2"/>
              </a:rPr>
              <a:t>。</a:t>
            </a:r>
            <a:endParaRPr lang="zh-CN" altLang="en-US" sz="2800"/>
          </a:p>
        </p:txBody>
      </p:sp>
      <p:sp>
        <p:nvSpPr>
          <p:cNvPr id="65434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434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extLst>
      <p:ext uri="{BB962C8B-B14F-4D97-AF65-F5344CB8AC3E}">
        <p14:creationId xmlns:p14="http://schemas.microsoft.com/office/powerpoint/2010/main" val="110793477"/>
      </p:ext>
    </p:extLst>
  </p:cSld>
  <p:clrMapOvr>
    <a:masterClrMapping/>
  </p:clrMapOvr>
  <p:transition spd="slow">
    <p:random/>
    <p:sndAc>
      <p:stSnd>
        <p:snd r:embed="rId2" name="camera.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1" name="Rectangle 3"/>
          <p:cNvSpPr>
            <a:spLocks noGrp="1" noChangeArrowheads="1"/>
          </p:cNvSpPr>
          <p:nvPr>
            <p:ph type="body" idx="1"/>
          </p:nvPr>
        </p:nvSpPr>
        <p:spPr>
          <a:xfrm>
            <a:off x="809625" y="1773238"/>
            <a:ext cx="7958138" cy="4608512"/>
          </a:xfrm>
        </p:spPr>
        <p:txBody>
          <a:bodyPr/>
          <a:lstStyle/>
          <a:p>
            <a:pPr>
              <a:lnSpc>
                <a:spcPct val="110000"/>
              </a:lnSpc>
            </a:pPr>
            <a:r>
              <a:rPr lang="zh-CN" altLang="en-US" sz="2800" dirty="0">
                <a:solidFill>
                  <a:srgbClr val="FF0000"/>
                </a:solidFill>
              </a:rPr>
              <a:t>信息</a:t>
            </a:r>
          </a:p>
          <a:p>
            <a:pPr lvl="1">
              <a:lnSpc>
                <a:spcPct val="110000"/>
              </a:lnSpc>
            </a:pPr>
            <a:r>
              <a:rPr lang="zh-CN" altLang="en-US" sz="2400" dirty="0"/>
              <a:t>信息是人脑对客观物质的</a:t>
            </a:r>
            <a:r>
              <a:rPr lang="zh-CN" altLang="en-US" sz="2400" dirty="0">
                <a:highlight>
                  <a:srgbClr val="FFFF00"/>
                </a:highlight>
              </a:rPr>
              <a:t>反映</a:t>
            </a:r>
            <a:r>
              <a:rPr lang="zh-CN" altLang="en-US" sz="2400" dirty="0"/>
              <a:t>，既可以是对物质的形态、大小、结构、性能等特性的描述，也可以是物质与外部的联系。</a:t>
            </a:r>
          </a:p>
          <a:p>
            <a:pPr>
              <a:lnSpc>
                <a:spcPct val="110000"/>
              </a:lnSpc>
            </a:pPr>
            <a:r>
              <a:rPr lang="zh-CN" altLang="en-US" sz="2800" dirty="0">
                <a:solidFill>
                  <a:srgbClr val="FF0000"/>
                </a:solidFill>
              </a:rPr>
              <a:t>数据</a:t>
            </a:r>
          </a:p>
          <a:p>
            <a:pPr lvl="1">
              <a:lnSpc>
                <a:spcPct val="110000"/>
              </a:lnSpc>
            </a:pPr>
            <a:r>
              <a:rPr lang="zh-CN" altLang="en-US" sz="2400" dirty="0"/>
              <a:t>数据是指描述物体的数字、字母或符号；</a:t>
            </a:r>
          </a:p>
          <a:p>
            <a:pPr lvl="1">
              <a:lnSpc>
                <a:spcPct val="110000"/>
              </a:lnSpc>
            </a:pPr>
            <a:r>
              <a:rPr lang="zh-CN" altLang="en-US" sz="2400" dirty="0"/>
              <a:t>数据是信息的载体，信息是数据的内容和解释。</a:t>
            </a:r>
          </a:p>
          <a:p>
            <a:pPr>
              <a:lnSpc>
                <a:spcPct val="110000"/>
              </a:lnSpc>
            </a:pPr>
            <a:r>
              <a:rPr lang="zh-CN" altLang="en-US" sz="2800" dirty="0">
                <a:solidFill>
                  <a:srgbClr val="FF0000"/>
                </a:solidFill>
              </a:rPr>
              <a:t>信号</a:t>
            </a:r>
          </a:p>
          <a:p>
            <a:pPr lvl="1">
              <a:lnSpc>
                <a:spcPct val="110000"/>
              </a:lnSpc>
            </a:pPr>
            <a:r>
              <a:rPr lang="zh-CN" altLang="en-US" sz="2400" dirty="0"/>
              <a:t>信号是数据的电子或电磁编码（</a:t>
            </a:r>
            <a:r>
              <a:rPr lang="zh-CN" altLang="en-US" sz="2400" dirty="0">
                <a:solidFill>
                  <a:srgbClr val="0000FF"/>
                </a:solidFill>
              </a:rPr>
              <a:t>用于传输</a:t>
            </a:r>
            <a:r>
              <a:rPr lang="zh-CN" altLang="en-US" sz="2400" dirty="0"/>
              <a:t>） 。</a:t>
            </a:r>
          </a:p>
        </p:txBody>
      </p:sp>
      <p:sp>
        <p:nvSpPr>
          <p:cNvPr id="529412" name="Rectangle 4"/>
          <p:cNvSpPr>
            <a:spLocks noGrp="1" noChangeArrowheads="1"/>
          </p:cNvSpPr>
          <p:nvPr>
            <p:ph type="title"/>
          </p:nvPr>
        </p:nvSpPr>
        <p:spPr/>
        <p:txBody>
          <a:bodyPr/>
          <a:lstStyle/>
          <a:p>
            <a:r>
              <a:rPr lang="zh-CN" altLang="en-US"/>
              <a:t>信息、数据和信号 </a:t>
            </a:r>
          </a:p>
        </p:txBody>
      </p:sp>
      <p:sp>
        <p:nvSpPr>
          <p:cNvPr id="52941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52941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Grp="1" noChangeArrowheads="1"/>
          </p:cNvSpPr>
          <p:nvPr>
            <p:ph type="title"/>
          </p:nvPr>
        </p:nvSpPr>
        <p:spPr/>
        <p:txBody>
          <a:bodyPr/>
          <a:lstStyle/>
          <a:p>
            <a:r>
              <a:rPr lang="zh-CN" altLang="en-US">
                <a:latin typeface="华文新魏" pitchFamily="2" charset="-122"/>
              </a:rPr>
              <a:t>基带同轴电缆</a:t>
            </a:r>
          </a:p>
        </p:txBody>
      </p:sp>
      <p:sp>
        <p:nvSpPr>
          <p:cNvPr id="67789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graphicFrame>
        <p:nvGraphicFramePr>
          <p:cNvPr id="677943" name="Group 55"/>
          <p:cNvGraphicFramePr>
            <a:graphicFrameLocks noGrp="1"/>
          </p:cNvGraphicFramePr>
          <p:nvPr>
            <p:ph idx="1"/>
            <p:extLst>
              <p:ext uri="{D42A27DB-BD31-4B8C-83A1-F6EECF244321}">
                <p14:modId xmlns:p14="http://schemas.microsoft.com/office/powerpoint/2010/main" val="3645705916"/>
              </p:ext>
            </p:extLst>
          </p:nvPr>
        </p:nvGraphicFramePr>
        <p:xfrm>
          <a:off x="827088" y="1700213"/>
          <a:ext cx="7958137" cy="2628900"/>
        </p:xfrm>
        <a:graphic>
          <a:graphicData uri="http://schemas.openxmlformats.org/drawingml/2006/table">
            <a:tbl>
              <a:tblPr/>
              <a:tblGrid>
                <a:gridCol w="2187575">
                  <a:extLst>
                    <a:ext uri="{9D8B030D-6E8A-4147-A177-3AD203B41FA5}">
                      <a16:colId xmlns:a16="http://schemas.microsoft.com/office/drawing/2014/main" val="20000"/>
                    </a:ext>
                  </a:extLst>
                </a:gridCol>
                <a:gridCol w="2925762">
                  <a:extLst>
                    <a:ext uri="{9D8B030D-6E8A-4147-A177-3AD203B41FA5}">
                      <a16:colId xmlns:a16="http://schemas.microsoft.com/office/drawing/2014/main" val="20001"/>
                    </a:ext>
                  </a:extLst>
                </a:gridCol>
                <a:gridCol w="2844800">
                  <a:extLst>
                    <a:ext uri="{9D8B030D-6E8A-4147-A177-3AD203B41FA5}">
                      <a16:colId xmlns:a16="http://schemas.microsoft.com/office/drawing/2014/main" val="20002"/>
                    </a:ext>
                  </a:extLst>
                </a:gridCol>
              </a:tblGrid>
              <a:tr h="328613">
                <a:tc>
                  <a:txBody>
                    <a:bodyPr/>
                    <a:lstStyle>
                      <a:lvl1pPr>
                        <a:buClr>
                          <a:srgbClr val="000000"/>
                        </a:buClr>
                        <a:defRPr kumimoji="1" sz="2800" b="1">
                          <a:solidFill>
                            <a:srgbClr val="000000"/>
                          </a:solidFill>
                          <a:latin typeface="Arial" pitchFamily="34" charset="0"/>
                          <a:ea typeface="华文楷体" pitchFamily="2" charset="-122"/>
                        </a:defRPr>
                      </a:lvl1pPr>
                      <a:lvl2pPr>
                        <a:buSzPct val="55000"/>
                        <a:defRPr kumimoji="1" sz="2400" b="1">
                          <a:solidFill>
                            <a:srgbClr val="000000"/>
                          </a:solidFill>
                          <a:latin typeface="Arial" pitchFamily="34" charset="0"/>
                          <a:ea typeface="华文楷体" pitchFamily="2" charset="-122"/>
                        </a:defRPr>
                      </a:lvl2pPr>
                      <a:lvl3pPr>
                        <a:buSzPct val="65000"/>
                        <a:defRPr kumimoji="1" sz="2000" b="1">
                          <a:solidFill>
                            <a:srgbClr val="000000"/>
                          </a:solidFill>
                          <a:latin typeface="Arial" pitchFamily="34" charset="0"/>
                          <a:ea typeface="华文楷体" pitchFamily="2" charset="-122"/>
                        </a:defRPr>
                      </a:lvl3pPr>
                      <a:lvl4pPr>
                        <a:buSzPct val="85000"/>
                        <a:defRPr kumimoji="1" b="1">
                          <a:solidFill>
                            <a:srgbClr val="000000"/>
                          </a:solidFill>
                          <a:latin typeface="Arial" pitchFamily="34" charset="0"/>
                          <a:ea typeface="华文楷体" pitchFamily="2" charset="-122"/>
                        </a:defRPr>
                      </a:lvl4pPr>
                      <a:lvl5pPr>
                        <a:buSzPct val="80000"/>
                        <a:defRPr kumimoji="1" sz="1600" b="1">
                          <a:solidFill>
                            <a:srgbClr val="000000"/>
                          </a:solidFill>
                          <a:latin typeface="Arial" pitchFamily="34" charset="0"/>
                          <a:ea typeface="华文楷体" pitchFamily="2" charset="-122"/>
                        </a:defRPr>
                      </a:lvl5pPr>
                      <a:lvl6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zh-CN" altLang="en-US" sz="2000" b="1" i="0" u="none" strike="noStrike" cap="none" normalizeH="0" baseline="0">
                        <a:ln>
                          <a:noFill/>
                        </a:ln>
                        <a:solidFill>
                          <a:schemeClr val="tx1"/>
                        </a:solidFill>
                        <a:effectLst/>
                        <a:latin typeface="+mn-lt"/>
                        <a:ea typeface="+mn-ea"/>
                      </a:endParaRP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chemeClr val="tx1"/>
                          </a:solidFill>
                          <a:effectLst/>
                          <a:latin typeface="+mn-lt"/>
                          <a:ea typeface="+mn-ea"/>
                        </a:rPr>
                        <a:t>细  缆</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chemeClr val="tx1"/>
                          </a:solidFill>
                          <a:effectLst/>
                          <a:latin typeface="+mn-lt"/>
                          <a:ea typeface="+mn-ea"/>
                        </a:rPr>
                        <a:t>粗  缆</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98450">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直径</a:t>
                      </a: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0.25</a:t>
                      </a:r>
                      <a:r>
                        <a:rPr kumimoji="1" lang="zh-CN" altLang="en-US" sz="2000" b="1" i="0" u="none" strike="noStrike" cap="none" normalizeH="0" baseline="0">
                          <a:ln>
                            <a:noFill/>
                          </a:ln>
                          <a:solidFill>
                            <a:srgbClr val="000000"/>
                          </a:solidFill>
                          <a:effectLst/>
                          <a:latin typeface="+mn-lt"/>
                          <a:ea typeface="+mn-ea"/>
                        </a:rPr>
                        <a:t>英寸</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0.5</a:t>
                      </a:r>
                      <a:r>
                        <a:rPr kumimoji="1" lang="zh-CN" altLang="en-US" sz="2000" b="1" i="0" u="none" strike="noStrike" cap="none" normalizeH="0" baseline="0">
                          <a:ln>
                            <a:noFill/>
                          </a:ln>
                          <a:solidFill>
                            <a:srgbClr val="000000"/>
                          </a:solidFill>
                          <a:effectLst/>
                          <a:latin typeface="+mn-lt"/>
                          <a:ea typeface="+mn-ea"/>
                        </a:rPr>
                        <a:t>英寸</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6863">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传输距离</a:t>
                      </a: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185m</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500m</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3400">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接头</a:t>
                      </a: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螺旋形</a:t>
                      </a:r>
                      <a:r>
                        <a:rPr kumimoji="1" lang="en-US" altLang="zh-CN" sz="2000" b="1" i="0" u="none" strike="noStrike" cap="none" normalizeH="0" baseline="0">
                          <a:ln>
                            <a:noFill/>
                          </a:ln>
                          <a:solidFill>
                            <a:srgbClr val="000000"/>
                          </a:solidFill>
                          <a:effectLst/>
                          <a:latin typeface="+mn-lt"/>
                          <a:ea typeface="+mn-ea"/>
                        </a:rPr>
                        <a:t>BNC</a:t>
                      </a:r>
                      <a:r>
                        <a:rPr kumimoji="1" lang="zh-CN" altLang="en-US" sz="2000" b="1" i="0" u="none" strike="noStrike" cap="none" normalizeH="0" baseline="0">
                          <a:ln>
                            <a:noFill/>
                          </a:ln>
                          <a:solidFill>
                            <a:srgbClr val="000000"/>
                          </a:solidFill>
                          <a:effectLst/>
                          <a:latin typeface="+mn-lt"/>
                          <a:ea typeface="+mn-ea"/>
                        </a:rPr>
                        <a:t>头</a:t>
                      </a:r>
                      <a:r>
                        <a:rPr kumimoji="1" lang="en-US" altLang="zh-CN" sz="2000" b="1" i="0" u="none" strike="noStrike" cap="none" normalizeH="0" baseline="0">
                          <a:ln>
                            <a:noFill/>
                          </a:ln>
                          <a:solidFill>
                            <a:srgbClr val="000000"/>
                          </a:solidFill>
                          <a:effectLst/>
                          <a:latin typeface="+mn-lt"/>
                          <a:ea typeface="+mn-ea"/>
                        </a:rPr>
                        <a:t>(</a:t>
                      </a:r>
                      <a:r>
                        <a:rPr kumimoji="1" lang="zh-CN" altLang="en-US" sz="2000" b="1" i="0" u="none" strike="noStrike" cap="none" normalizeH="0" baseline="0">
                          <a:ln>
                            <a:noFill/>
                          </a:ln>
                          <a:solidFill>
                            <a:srgbClr val="000000"/>
                          </a:solidFill>
                          <a:effectLst/>
                          <a:latin typeface="+mn-lt"/>
                          <a:ea typeface="+mn-ea"/>
                        </a:rPr>
                        <a:t>端接</a:t>
                      </a:r>
                      <a:r>
                        <a:rPr kumimoji="1" lang="en-US" altLang="zh-CN" sz="2000" b="1" i="0" u="none" strike="noStrike" cap="none" normalizeH="0" baseline="0">
                          <a:ln>
                            <a:noFill/>
                          </a:ln>
                          <a:solidFill>
                            <a:srgbClr val="000000"/>
                          </a:solidFill>
                          <a:effectLst/>
                          <a:latin typeface="+mn-lt"/>
                          <a:ea typeface="+mn-ea"/>
                        </a:rPr>
                        <a:t>)</a:t>
                      </a:r>
                      <a:endParaRPr kumimoji="1" lang="zh-CN" altLang="en-US" sz="2000" b="1" i="0" u="none" strike="noStrike" cap="none" normalizeH="0" baseline="0">
                        <a:ln>
                          <a:noFill/>
                        </a:ln>
                        <a:solidFill>
                          <a:srgbClr val="000000"/>
                        </a:solidFill>
                        <a:effectLst/>
                        <a:latin typeface="+mn-lt"/>
                        <a:ea typeface="+mn-ea"/>
                      </a:endParaRP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T</a:t>
                      </a:r>
                      <a:r>
                        <a:rPr kumimoji="1" lang="zh-CN" altLang="en-US" sz="2000" b="1" i="0" u="none" strike="noStrike" cap="none" normalizeH="0" baseline="0">
                          <a:ln>
                            <a:noFill/>
                          </a:ln>
                          <a:solidFill>
                            <a:srgbClr val="000000"/>
                          </a:solidFill>
                          <a:effectLst/>
                          <a:latin typeface="+mn-lt"/>
                          <a:ea typeface="+mn-ea"/>
                        </a:rPr>
                        <a:t>形头</a:t>
                      </a:r>
                      <a:r>
                        <a:rPr kumimoji="1" lang="en-US" altLang="zh-CN" sz="2000" b="1" i="0" u="none" strike="noStrike" cap="none" normalizeH="0" baseline="0">
                          <a:ln>
                            <a:noFill/>
                          </a:ln>
                          <a:solidFill>
                            <a:srgbClr val="000000"/>
                          </a:solidFill>
                          <a:effectLst/>
                          <a:latin typeface="+mn-lt"/>
                          <a:ea typeface="+mn-ea"/>
                        </a:rPr>
                        <a:t>(</a:t>
                      </a:r>
                      <a:r>
                        <a:rPr kumimoji="1" lang="zh-CN" altLang="en-US" sz="2000" b="1" i="0" u="none" strike="noStrike" cap="none" normalizeH="0" baseline="0">
                          <a:ln>
                            <a:noFill/>
                          </a:ln>
                          <a:solidFill>
                            <a:srgbClr val="000000"/>
                          </a:solidFill>
                          <a:effectLst/>
                          <a:latin typeface="+mn-lt"/>
                          <a:ea typeface="+mn-ea"/>
                        </a:rPr>
                        <a:t>分接</a:t>
                      </a:r>
                      <a:r>
                        <a:rPr kumimoji="1" lang="en-US" altLang="zh-CN" sz="2000" b="1" i="0" u="none" strike="noStrike" cap="none" normalizeH="0" baseline="0">
                          <a:ln>
                            <a:noFill/>
                          </a:ln>
                          <a:solidFill>
                            <a:srgbClr val="000000"/>
                          </a:solidFill>
                          <a:effectLst/>
                          <a:latin typeface="+mn-lt"/>
                          <a:ea typeface="+mn-ea"/>
                        </a:rPr>
                        <a:t>)</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AUI</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6863">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阻抗</a:t>
                      </a: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50 Ω</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50 Ω</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28613">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zh-CN" altLang="en-US" sz="2000" b="1" i="0" u="none" strike="noStrike" cap="none" normalizeH="0" baseline="0">
                          <a:ln>
                            <a:noFill/>
                          </a:ln>
                          <a:solidFill>
                            <a:srgbClr val="000000"/>
                          </a:solidFill>
                          <a:effectLst/>
                          <a:latin typeface="+mn-lt"/>
                          <a:ea typeface="+mn-ea"/>
                        </a:rPr>
                        <a:t>应用</a:t>
                      </a:r>
                    </a:p>
                  </a:txBody>
                  <a:tcPr marL="82550" marR="82550" marT="41275" marB="4127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a:ln>
                            <a:noFill/>
                          </a:ln>
                          <a:solidFill>
                            <a:srgbClr val="000000"/>
                          </a:solidFill>
                          <a:effectLst/>
                          <a:latin typeface="+mn-lt"/>
                          <a:ea typeface="+mn-ea"/>
                        </a:rPr>
                        <a:t>10Base2(</a:t>
                      </a:r>
                      <a:r>
                        <a:rPr kumimoji="1" lang="zh-CN" altLang="en-US" sz="2000" b="1" i="0" u="none" strike="noStrike" cap="none" normalizeH="0" baseline="0">
                          <a:ln>
                            <a:noFill/>
                          </a:ln>
                          <a:solidFill>
                            <a:srgbClr val="000000"/>
                          </a:solidFill>
                          <a:effectLst/>
                          <a:latin typeface="+mn-lt"/>
                          <a:ea typeface="+mn-ea"/>
                        </a:rPr>
                        <a:t>细缆以太网</a:t>
                      </a:r>
                      <a:r>
                        <a:rPr kumimoji="1" lang="en-US" altLang="zh-CN" sz="2000" b="1" i="0" u="none" strike="noStrike" cap="none" normalizeH="0" baseline="0">
                          <a:ln>
                            <a:noFill/>
                          </a:ln>
                          <a:solidFill>
                            <a:srgbClr val="000000"/>
                          </a:solidFill>
                          <a:effectLst/>
                          <a:latin typeface="+mn-lt"/>
                          <a:ea typeface="+mn-ea"/>
                        </a:rPr>
                        <a:t>)</a:t>
                      </a:r>
                    </a:p>
                  </a:txBody>
                  <a:tcPr marL="82550" marR="82550" marT="41275" marB="4127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pitchFamily="34" charset="0"/>
                          <a:ea typeface="华文楷体" pitchFamily="2" charset="-122"/>
                        </a:defRPr>
                      </a:lvl1pPr>
                      <a:lvl2pPr marL="742950" indent="-285750">
                        <a:buSzPct val="55000"/>
                        <a:defRPr kumimoji="1" sz="2400" b="1">
                          <a:solidFill>
                            <a:srgbClr val="000000"/>
                          </a:solidFill>
                          <a:latin typeface="Arial" pitchFamily="34" charset="0"/>
                          <a:ea typeface="华文楷体" pitchFamily="2" charset="-122"/>
                        </a:defRPr>
                      </a:lvl2pPr>
                      <a:lvl3pPr marL="1143000" indent="-228600">
                        <a:buSzPct val="65000"/>
                        <a:defRPr kumimoji="1" sz="2000" b="1">
                          <a:solidFill>
                            <a:srgbClr val="000000"/>
                          </a:solidFill>
                          <a:latin typeface="Arial" pitchFamily="34" charset="0"/>
                          <a:ea typeface="华文楷体" pitchFamily="2" charset="-122"/>
                        </a:defRPr>
                      </a:lvl3pPr>
                      <a:lvl4pPr marL="1600200" indent="-228600">
                        <a:buSzPct val="85000"/>
                        <a:defRPr kumimoji="1" b="1">
                          <a:solidFill>
                            <a:srgbClr val="000000"/>
                          </a:solidFill>
                          <a:latin typeface="Arial" pitchFamily="34" charset="0"/>
                          <a:ea typeface="华文楷体" pitchFamily="2" charset="-122"/>
                        </a:defRPr>
                      </a:lvl4pPr>
                      <a:lvl5pPr marL="2057400" indent="-228600">
                        <a:buSzPct val="80000"/>
                        <a:defRPr kumimoji="1" sz="1600" b="1">
                          <a:solidFill>
                            <a:srgbClr val="000000"/>
                          </a:solidFill>
                          <a:latin typeface="Arial" pitchFamily="34" charset="0"/>
                          <a:ea typeface="华文楷体" pitchFamily="2" charset="-122"/>
                        </a:defRPr>
                      </a:lvl5pPr>
                      <a:lvl6pPr marL="2514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6pPr>
                      <a:lvl7pPr marL="2971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7pPr>
                      <a:lvl8pPr marL="34290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8pPr>
                      <a:lvl9pPr marL="388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pitchFamily="34"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000" b="1" i="0" u="none" strike="noStrike" cap="none" normalizeH="0" baseline="0" dirty="0">
                          <a:ln>
                            <a:noFill/>
                          </a:ln>
                          <a:solidFill>
                            <a:srgbClr val="000000"/>
                          </a:solidFill>
                          <a:effectLst/>
                          <a:latin typeface="+mn-lt"/>
                          <a:ea typeface="+mn-ea"/>
                        </a:rPr>
                        <a:t>10Base5(</a:t>
                      </a:r>
                      <a:r>
                        <a:rPr kumimoji="1" lang="zh-CN" altLang="en-US" sz="2000" b="1" i="0" u="none" strike="noStrike" cap="none" normalizeH="0" baseline="0" dirty="0">
                          <a:ln>
                            <a:noFill/>
                          </a:ln>
                          <a:solidFill>
                            <a:srgbClr val="000000"/>
                          </a:solidFill>
                          <a:effectLst/>
                          <a:latin typeface="+mn-lt"/>
                          <a:ea typeface="+mn-ea"/>
                        </a:rPr>
                        <a:t>粗缆以太网</a:t>
                      </a:r>
                      <a:r>
                        <a:rPr kumimoji="1" lang="en-US" altLang="zh-CN" sz="2000" b="1" i="0" u="none" strike="noStrike" cap="none" normalizeH="0" baseline="0" dirty="0">
                          <a:ln>
                            <a:noFill/>
                          </a:ln>
                          <a:solidFill>
                            <a:srgbClr val="000000"/>
                          </a:solidFill>
                          <a:effectLst/>
                          <a:latin typeface="+mn-lt"/>
                          <a:ea typeface="+mn-ea"/>
                        </a:rPr>
                        <a:t>)</a:t>
                      </a:r>
                    </a:p>
                  </a:txBody>
                  <a:tcPr marL="82550" marR="82550" marT="41275" marB="4127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pic>
        <p:nvPicPr>
          <p:cNvPr id="677929" name="Picture 41"/>
          <p:cNvPicPr>
            <a:picLocks noChangeAspect="1" noChangeArrowheads="1"/>
          </p:cNvPicPr>
          <p:nvPr/>
        </p:nvPicPr>
        <p:blipFill>
          <a:blip r:embed="rId5">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684213" y="4365625"/>
            <a:ext cx="8135937" cy="2039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7941" name="Text Box 5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2896787737"/>
      </p:ext>
    </p:extLst>
  </p:cSld>
  <p:clrMapOvr>
    <a:masterClrMapping/>
  </p:clrMapOvr>
  <p:transition spd="slow">
    <p:random/>
    <p:sndAc>
      <p:stSnd>
        <p:snd r:embed="rId2" name="camera.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p:txBody>
          <a:bodyPr/>
          <a:lstStyle/>
          <a:p>
            <a:r>
              <a:rPr lang="zh-CN" altLang="en-US" dirty="0">
                <a:latin typeface="华文新魏" pitchFamily="2" charset="-122"/>
              </a:rPr>
              <a:t>电力线</a:t>
            </a:r>
          </a:p>
        </p:txBody>
      </p:sp>
      <p:sp>
        <p:nvSpPr>
          <p:cNvPr id="65434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2" name="内容占位符 1"/>
          <p:cNvSpPr>
            <a:spLocks noGrp="1"/>
          </p:cNvSpPr>
          <p:nvPr>
            <p:ph idx="1"/>
          </p:nvPr>
        </p:nvSpPr>
        <p:spPr>
          <a:xfrm>
            <a:off x="809625" y="1773238"/>
            <a:ext cx="7958138" cy="2591866"/>
          </a:xfrm>
        </p:spPr>
        <p:txBody>
          <a:bodyPr/>
          <a:lstStyle/>
          <a:p>
            <a:r>
              <a:rPr lang="zh-CN" altLang="en-US" sz="2400" dirty="0">
                <a:solidFill>
                  <a:srgbClr val="FF0000"/>
                </a:solidFill>
              </a:rPr>
              <a:t>应用：</a:t>
            </a:r>
            <a:r>
              <a:rPr lang="zh-CN" altLang="en-US" sz="2400" dirty="0"/>
              <a:t>家庭网络或宽带接入</a:t>
            </a:r>
            <a:r>
              <a:rPr lang="en-US" altLang="zh-CN" sz="2400" dirty="0"/>
              <a:t>Internet</a:t>
            </a:r>
          </a:p>
          <a:p>
            <a:r>
              <a:rPr lang="zh-CN" altLang="en-US" sz="2400" dirty="0">
                <a:solidFill>
                  <a:srgbClr val="FF0000"/>
                </a:solidFill>
              </a:rPr>
              <a:t>技术问题：</a:t>
            </a:r>
            <a:endParaRPr lang="en-US" altLang="zh-CN" sz="2400" dirty="0">
              <a:solidFill>
                <a:srgbClr val="FF0000"/>
              </a:solidFill>
            </a:endParaRPr>
          </a:p>
          <a:p>
            <a:pPr lvl="1"/>
            <a:r>
              <a:rPr lang="zh-CN" altLang="en-US" sz="2400" dirty="0"/>
              <a:t>高速通信所需的高频信号在低频电力线传输会产生严重的损耗（</a:t>
            </a:r>
            <a:r>
              <a:rPr lang="zh-CN" altLang="en-US" sz="2400" dirty="0">
                <a:solidFill>
                  <a:srgbClr val="0000FF"/>
                </a:solidFill>
              </a:rPr>
              <a:t>频率损耗</a:t>
            </a:r>
            <a:r>
              <a:rPr lang="zh-CN" altLang="en-US" sz="2400" dirty="0"/>
              <a:t>）</a:t>
            </a:r>
            <a:endParaRPr lang="en-US" altLang="zh-CN" sz="2400" dirty="0"/>
          </a:p>
          <a:p>
            <a:pPr lvl="1"/>
            <a:r>
              <a:rPr lang="zh-CN" altLang="en-US" sz="2400" dirty="0"/>
              <a:t>电器设备开</a:t>
            </a:r>
            <a:r>
              <a:rPr lang="en-US" altLang="zh-CN" sz="2400" dirty="0"/>
              <a:t>/</a:t>
            </a:r>
            <a:r>
              <a:rPr lang="zh-CN" altLang="en-US" sz="2400" dirty="0"/>
              <a:t>关时的瞬态电流将在很宽的频率范围内造成电噪声（</a:t>
            </a:r>
            <a:r>
              <a:rPr lang="zh-CN" altLang="en-US" sz="2400" dirty="0">
                <a:solidFill>
                  <a:srgbClr val="0000FF"/>
                </a:solidFill>
              </a:rPr>
              <a:t>突发错误</a:t>
            </a:r>
            <a:r>
              <a:rPr lang="zh-CN" altLang="en-US" sz="2400" dirty="0"/>
              <a:t>）</a:t>
            </a:r>
          </a:p>
        </p:txBody>
      </p:sp>
      <p:pic>
        <p:nvPicPr>
          <p:cNvPr id="700418"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0740" y="4296618"/>
            <a:ext cx="8067509" cy="2300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228184" y="6093296"/>
            <a:ext cx="1224136" cy="338554"/>
          </a:xfrm>
          <a:prstGeom prst="rect">
            <a:avLst/>
          </a:prstGeom>
          <a:noFill/>
        </p:spPr>
        <p:txBody>
          <a:bodyPr wrap="square" rtlCol="0">
            <a:spAutoFit/>
          </a:bodyPr>
          <a:lstStyle/>
          <a:p>
            <a:r>
              <a:rPr lang="en-US" altLang="zh-CN" sz="1600" b="1" dirty="0">
                <a:latin typeface="+mn-lt"/>
              </a:rPr>
              <a:t>50</a:t>
            </a:r>
            <a:r>
              <a:rPr lang="zh-CN" altLang="en-US" sz="1600" b="1" dirty="0">
                <a:latin typeface="+mn-lt"/>
              </a:rPr>
              <a:t>～</a:t>
            </a:r>
            <a:r>
              <a:rPr lang="en-US" altLang="zh-CN" sz="1600" b="1" dirty="0">
                <a:latin typeface="+mn-lt"/>
              </a:rPr>
              <a:t>60Hz</a:t>
            </a:r>
            <a:endParaRPr lang="zh-CN" altLang="en-US" sz="1600" b="1" dirty="0">
              <a:latin typeface="+mn-lt"/>
            </a:endParaRPr>
          </a:p>
        </p:txBody>
      </p:sp>
      <p:sp>
        <p:nvSpPr>
          <p:cNvPr id="7" name="TextBox 6"/>
          <p:cNvSpPr txBox="1"/>
          <p:nvPr/>
        </p:nvSpPr>
        <p:spPr>
          <a:xfrm>
            <a:off x="6785648" y="4365104"/>
            <a:ext cx="1224136" cy="338554"/>
          </a:xfrm>
          <a:prstGeom prst="rect">
            <a:avLst/>
          </a:prstGeom>
          <a:noFill/>
        </p:spPr>
        <p:txBody>
          <a:bodyPr wrap="square" rtlCol="0">
            <a:spAutoFit/>
          </a:bodyPr>
          <a:lstStyle/>
          <a:p>
            <a:r>
              <a:rPr lang="en-US" altLang="zh-CN" sz="1600" b="1" dirty="0">
                <a:latin typeface="+mn-lt"/>
              </a:rPr>
              <a:t>MHz</a:t>
            </a:r>
            <a:endParaRPr lang="zh-CN" altLang="en-US" sz="1600" b="1" dirty="0">
              <a:latin typeface="+mn-lt"/>
            </a:endParaRPr>
          </a:p>
        </p:txBody>
      </p:sp>
    </p:spTree>
    <p:extLst>
      <p:ext uri="{BB962C8B-B14F-4D97-AF65-F5344CB8AC3E}">
        <p14:creationId xmlns:p14="http://schemas.microsoft.com/office/powerpoint/2010/main" val="1403053542"/>
      </p:ext>
    </p:extLst>
  </p:cSld>
  <p:clrMapOvr>
    <a:masterClrMapping/>
  </p:clrMapOvr>
  <p:transition spd="slow">
    <p:random/>
    <p:sndAc>
      <p:stSnd>
        <p:snd r:embed="rId2" name="camera.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p:txBody>
          <a:bodyPr/>
          <a:lstStyle/>
          <a:p>
            <a:r>
              <a:rPr lang="zh-CN" altLang="en-US"/>
              <a:t>光纤</a:t>
            </a:r>
          </a:p>
        </p:txBody>
      </p:sp>
      <p:sp>
        <p:nvSpPr>
          <p:cNvPr id="65536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5365" name="Rectangle 5"/>
          <p:cNvSpPr>
            <a:spLocks noGrp="1" noChangeArrowheads="1"/>
          </p:cNvSpPr>
          <p:nvPr>
            <p:ph type="body" idx="1"/>
          </p:nvPr>
        </p:nvSpPr>
        <p:spPr>
          <a:xfrm>
            <a:off x="3059113" y="2349500"/>
            <a:ext cx="3095625" cy="3344863"/>
          </a:xfrm>
          <a:noFill/>
          <a:ln/>
        </p:spPr>
        <p:txBody>
          <a:bodyPr/>
          <a:lstStyle/>
          <a:p>
            <a:r>
              <a:rPr lang="zh-CN" altLang="en-US" dirty="0">
                <a:hlinkClick r:id="rId5" action="ppaction://hlinksldjump"/>
              </a:rPr>
              <a:t>基本概念</a:t>
            </a:r>
            <a:endParaRPr lang="zh-CN" altLang="en-US" dirty="0"/>
          </a:p>
          <a:p>
            <a:endParaRPr lang="zh-CN" altLang="en-US" dirty="0"/>
          </a:p>
          <a:p>
            <a:r>
              <a:rPr lang="zh-CN" altLang="en-US" dirty="0">
                <a:hlinkClick r:id="rId6" action="ppaction://hlinksldjump"/>
              </a:rPr>
              <a:t>光传输系统</a:t>
            </a:r>
            <a:endParaRPr lang="zh-CN" altLang="en-US" dirty="0"/>
          </a:p>
          <a:p>
            <a:endParaRPr lang="zh-CN" altLang="en-US" dirty="0"/>
          </a:p>
          <a:p>
            <a:r>
              <a:rPr lang="zh-CN" altLang="en-US" dirty="0">
                <a:hlinkClick r:id="rId7" action="ppaction://hlinksldjump"/>
              </a:rPr>
              <a:t>光纤网络 </a:t>
            </a:r>
            <a:endParaRPr lang="zh-CN" altLang="en-US" dirty="0"/>
          </a:p>
        </p:txBody>
      </p:sp>
    </p:spTree>
    <p:extLst>
      <p:ext uri="{BB962C8B-B14F-4D97-AF65-F5344CB8AC3E}">
        <p14:creationId xmlns:p14="http://schemas.microsoft.com/office/powerpoint/2010/main" val="3827601053"/>
      </p:ext>
    </p:extLst>
  </p:cSld>
  <p:clrMapOvr>
    <a:masterClrMapping/>
  </p:clrMapOvr>
  <p:transition spd="slow">
    <p:random/>
    <p:sndAc>
      <p:stSnd>
        <p:snd r:embed="rId2" name="camera.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p:txBody>
          <a:bodyPr/>
          <a:lstStyle/>
          <a:p>
            <a:r>
              <a:rPr lang="zh-CN" altLang="en-US">
                <a:latin typeface="华文新魏" pitchFamily="2" charset="-122"/>
              </a:rPr>
              <a:t>光纤的结构</a:t>
            </a:r>
          </a:p>
        </p:txBody>
      </p:sp>
      <p:sp>
        <p:nvSpPr>
          <p:cNvPr id="6563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pic>
        <p:nvPicPr>
          <p:cNvPr id="656390" name="Picture 6" descr="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088" y="1916113"/>
            <a:ext cx="7993062" cy="3990975"/>
          </a:xfrm>
          <a:prstGeom prst="rect">
            <a:avLst/>
          </a:prstGeom>
          <a:noFill/>
          <a:extLst>
            <a:ext uri="{909E8E84-426E-40DD-AFC4-6F175D3DCCD1}">
              <a14:hiddenFill xmlns:a14="http://schemas.microsoft.com/office/drawing/2010/main">
                <a:solidFill>
                  <a:schemeClr val="bg1"/>
                </a:solidFill>
              </a14:hiddenFill>
            </a:ext>
          </a:extLst>
        </p:spPr>
      </p:pic>
      <p:sp>
        <p:nvSpPr>
          <p:cNvPr id="656391"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extLst>
      <p:ext uri="{BB962C8B-B14F-4D97-AF65-F5344CB8AC3E}">
        <p14:creationId xmlns:p14="http://schemas.microsoft.com/office/powerpoint/2010/main" val="2342894562"/>
      </p:ext>
    </p:extLst>
  </p:cSld>
  <p:clrMapOvr>
    <a:masterClrMapping/>
  </p:clrMapOvr>
  <p:transition spd="slow">
    <p:random/>
    <p:sndAc>
      <p:stSnd>
        <p:snd r:embed="rId2" name="camera.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ChangeArrowheads="1"/>
          </p:cNvSpPr>
          <p:nvPr>
            <p:ph type="title"/>
          </p:nvPr>
        </p:nvSpPr>
        <p:spPr/>
        <p:txBody>
          <a:bodyPr/>
          <a:lstStyle/>
          <a:p>
            <a:r>
              <a:rPr lang="zh-CN" altLang="en-US" dirty="0">
                <a:latin typeface="华文新魏" pitchFamily="2" charset="-122"/>
              </a:rPr>
              <a:t>光纤的工作原理</a:t>
            </a:r>
          </a:p>
        </p:txBody>
      </p:sp>
      <p:sp>
        <p:nvSpPr>
          <p:cNvPr id="68096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1008" name="Rectangle 48"/>
          <p:cNvSpPr>
            <a:spLocks noGrp="1" noChangeArrowheads="1"/>
          </p:cNvSpPr>
          <p:nvPr>
            <p:ph type="body" idx="1"/>
          </p:nvPr>
        </p:nvSpPr>
        <p:spPr>
          <a:xfrm>
            <a:off x="717684" y="4060830"/>
            <a:ext cx="8197716" cy="880338"/>
          </a:xfrm>
          <a:noFill/>
          <a:ln/>
        </p:spPr>
        <p:txBody>
          <a:bodyPr/>
          <a:lstStyle/>
          <a:p>
            <a:pPr marL="0" indent="0">
              <a:lnSpc>
                <a:spcPct val="110000"/>
              </a:lnSpc>
              <a:buFont typeface="Wingdings" pitchFamily="2" charset="2"/>
              <a:buNone/>
            </a:pPr>
            <a:r>
              <a:rPr lang="zh-CN" altLang="en-US" sz="2200" dirty="0">
                <a:solidFill>
                  <a:srgbClr val="FF0000"/>
                </a:solidFill>
              </a:rPr>
              <a:t>       光从一种媒体入射到另一种媒体时会产生折射。折射量取决于两种媒体的折射率。当入射角≥临界值时产生全反射，不会泄漏。</a:t>
            </a:r>
          </a:p>
        </p:txBody>
      </p:sp>
      <p:grpSp>
        <p:nvGrpSpPr>
          <p:cNvPr id="2" name="组合 1"/>
          <p:cNvGrpSpPr/>
          <p:nvPr/>
        </p:nvGrpSpPr>
        <p:grpSpPr>
          <a:xfrm>
            <a:off x="805309" y="1696325"/>
            <a:ext cx="8231187" cy="2227627"/>
            <a:chOff x="684213" y="1652559"/>
            <a:chExt cx="7897871" cy="3495116"/>
          </a:xfrm>
        </p:grpSpPr>
        <p:sp>
          <p:nvSpPr>
            <p:cNvPr id="681009" name="Arc 49"/>
            <p:cNvSpPr>
              <a:spLocks/>
            </p:cNvSpPr>
            <p:nvPr/>
          </p:nvSpPr>
          <p:spPr bwMode="auto">
            <a:xfrm rot="9720000">
              <a:off x="3276600" y="3567113"/>
              <a:ext cx="96838" cy="793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cap="rnd">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grpSp>
          <p:nvGrpSpPr>
            <p:cNvPr id="681010" name="Group 50"/>
            <p:cNvGrpSpPr>
              <a:grpSpLocks/>
            </p:cNvGrpSpPr>
            <p:nvPr/>
          </p:nvGrpSpPr>
          <p:grpSpPr bwMode="auto">
            <a:xfrm>
              <a:off x="2800350" y="2747963"/>
              <a:ext cx="2944813" cy="488950"/>
              <a:chOff x="292" y="1032"/>
              <a:chExt cx="1732" cy="216"/>
            </a:xfrm>
          </p:grpSpPr>
          <p:grpSp>
            <p:nvGrpSpPr>
              <p:cNvPr id="681011" name="Group 51"/>
              <p:cNvGrpSpPr>
                <a:grpSpLocks/>
              </p:cNvGrpSpPr>
              <p:nvPr/>
            </p:nvGrpSpPr>
            <p:grpSpPr bwMode="auto">
              <a:xfrm>
                <a:off x="292" y="1032"/>
                <a:ext cx="1732" cy="216"/>
                <a:chOff x="292" y="1032"/>
                <a:chExt cx="1732" cy="216"/>
              </a:xfrm>
            </p:grpSpPr>
            <p:sp>
              <p:nvSpPr>
                <p:cNvPr id="681012" name="Line 52"/>
                <p:cNvSpPr>
                  <a:spLocks noChangeShapeType="1"/>
                </p:cNvSpPr>
                <p:nvPr/>
              </p:nvSpPr>
              <p:spPr bwMode="auto">
                <a:xfrm>
                  <a:off x="292" y="1032"/>
                  <a:ext cx="1732" cy="0"/>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13" name="Line 53"/>
                <p:cNvSpPr>
                  <a:spLocks noChangeShapeType="1"/>
                </p:cNvSpPr>
                <p:nvPr/>
              </p:nvSpPr>
              <p:spPr bwMode="auto">
                <a:xfrm>
                  <a:off x="292" y="1248"/>
                  <a:ext cx="1732" cy="0"/>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grpSp>
          <p:sp>
            <p:nvSpPr>
              <p:cNvPr id="681014" name="Rectangle 54"/>
              <p:cNvSpPr>
                <a:spLocks noChangeArrowheads="1"/>
              </p:cNvSpPr>
              <p:nvPr/>
            </p:nvSpPr>
            <p:spPr bwMode="auto">
              <a:xfrm>
                <a:off x="296" y="1041"/>
                <a:ext cx="1716" cy="198"/>
              </a:xfrm>
              <a:prstGeom prst="rect">
                <a:avLst/>
              </a:prstGeom>
              <a:solidFill>
                <a:srgbClr val="66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grpSp>
        <p:grpSp>
          <p:nvGrpSpPr>
            <p:cNvPr id="681015" name="Group 55"/>
            <p:cNvGrpSpPr>
              <a:grpSpLocks/>
            </p:cNvGrpSpPr>
            <p:nvPr/>
          </p:nvGrpSpPr>
          <p:grpSpPr bwMode="auto">
            <a:xfrm>
              <a:off x="2787650" y="4170363"/>
              <a:ext cx="2924175" cy="436562"/>
              <a:chOff x="284" y="1656"/>
              <a:chExt cx="1720" cy="192"/>
            </a:xfrm>
          </p:grpSpPr>
          <p:grpSp>
            <p:nvGrpSpPr>
              <p:cNvPr id="681016" name="Group 56"/>
              <p:cNvGrpSpPr>
                <a:grpSpLocks/>
              </p:cNvGrpSpPr>
              <p:nvPr/>
            </p:nvGrpSpPr>
            <p:grpSpPr bwMode="auto">
              <a:xfrm>
                <a:off x="284" y="1656"/>
                <a:ext cx="1720" cy="192"/>
                <a:chOff x="284" y="1656"/>
                <a:chExt cx="1720" cy="192"/>
              </a:xfrm>
            </p:grpSpPr>
            <p:sp>
              <p:nvSpPr>
                <p:cNvPr id="681017" name="Line 57"/>
                <p:cNvSpPr>
                  <a:spLocks noChangeShapeType="1"/>
                </p:cNvSpPr>
                <p:nvPr/>
              </p:nvSpPr>
              <p:spPr bwMode="auto">
                <a:xfrm>
                  <a:off x="284" y="1656"/>
                  <a:ext cx="1720" cy="0"/>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18" name="Line 58"/>
                <p:cNvSpPr>
                  <a:spLocks noChangeShapeType="1"/>
                </p:cNvSpPr>
                <p:nvPr/>
              </p:nvSpPr>
              <p:spPr bwMode="auto">
                <a:xfrm>
                  <a:off x="284" y="1848"/>
                  <a:ext cx="1720" cy="0"/>
                </a:xfrm>
                <a:prstGeom prst="line">
                  <a:avLst/>
                </a:prstGeom>
                <a:no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grpSp>
          <p:sp>
            <p:nvSpPr>
              <p:cNvPr id="681019" name="Rectangle 59"/>
              <p:cNvSpPr>
                <a:spLocks noChangeArrowheads="1"/>
              </p:cNvSpPr>
              <p:nvPr/>
            </p:nvSpPr>
            <p:spPr bwMode="auto">
              <a:xfrm>
                <a:off x="288" y="1664"/>
                <a:ext cx="1704" cy="176"/>
              </a:xfrm>
              <a:prstGeom prst="rect">
                <a:avLst/>
              </a:prstGeom>
              <a:solidFill>
                <a:srgbClr val="66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grpSp>
        <p:sp>
          <p:nvSpPr>
            <p:cNvPr id="681020" name="Line 60"/>
            <p:cNvSpPr>
              <a:spLocks noChangeShapeType="1"/>
            </p:cNvSpPr>
            <p:nvPr/>
          </p:nvSpPr>
          <p:spPr bwMode="auto">
            <a:xfrm>
              <a:off x="3392488" y="2219325"/>
              <a:ext cx="0" cy="1931988"/>
            </a:xfrm>
            <a:prstGeom prst="line">
              <a:avLst/>
            </a:prstGeom>
            <a:noFill/>
            <a:ln w="12700">
              <a:solidFill>
                <a:srgbClr val="3333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1" name="Line 61"/>
            <p:cNvSpPr>
              <a:spLocks noChangeShapeType="1"/>
            </p:cNvSpPr>
            <p:nvPr/>
          </p:nvSpPr>
          <p:spPr bwMode="auto">
            <a:xfrm flipV="1">
              <a:off x="3398838" y="2884488"/>
              <a:ext cx="395287" cy="365125"/>
            </a:xfrm>
            <a:prstGeom prst="line">
              <a:avLst/>
            </a:prstGeom>
            <a:noFill/>
            <a:ln w="57150">
              <a:solidFill>
                <a:schemeClr val="tx2"/>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2" name="Line 62"/>
            <p:cNvSpPr>
              <a:spLocks noChangeShapeType="1"/>
            </p:cNvSpPr>
            <p:nvPr/>
          </p:nvSpPr>
          <p:spPr bwMode="auto">
            <a:xfrm flipV="1">
              <a:off x="3100388" y="3240088"/>
              <a:ext cx="292100" cy="749300"/>
            </a:xfrm>
            <a:prstGeom prst="line">
              <a:avLst/>
            </a:prstGeom>
            <a:noFill/>
            <a:ln w="57150">
              <a:solidFill>
                <a:schemeClr val="tx2"/>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3" name="Arc 63"/>
            <p:cNvSpPr>
              <a:spLocks/>
            </p:cNvSpPr>
            <p:nvPr/>
          </p:nvSpPr>
          <p:spPr bwMode="auto">
            <a:xfrm>
              <a:off x="3395663" y="2989263"/>
              <a:ext cx="142875" cy="1238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cap="rnd">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4" name="Line 64"/>
            <p:cNvSpPr>
              <a:spLocks noChangeShapeType="1"/>
            </p:cNvSpPr>
            <p:nvPr/>
          </p:nvSpPr>
          <p:spPr bwMode="auto">
            <a:xfrm>
              <a:off x="4711700" y="2238375"/>
              <a:ext cx="0" cy="1931988"/>
            </a:xfrm>
            <a:prstGeom prst="line">
              <a:avLst/>
            </a:prstGeom>
            <a:noFill/>
            <a:ln w="12700">
              <a:solidFill>
                <a:srgbClr val="333399"/>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5" name="Line 65"/>
            <p:cNvSpPr>
              <a:spLocks noChangeShapeType="1"/>
            </p:cNvSpPr>
            <p:nvPr/>
          </p:nvSpPr>
          <p:spPr bwMode="auto">
            <a:xfrm flipV="1">
              <a:off x="3943350" y="3240088"/>
              <a:ext cx="779463" cy="346075"/>
            </a:xfrm>
            <a:prstGeom prst="line">
              <a:avLst/>
            </a:prstGeom>
            <a:noFill/>
            <a:ln w="57150">
              <a:solidFill>
                <a:schemeClr val="tx2"/>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6" name="Line 66"/>
            <p:cNvSpPr>
              <a:spLocks noChangeShapeType="1"/>
            </p:cNvSpPr>
            <p:nvPr/>
          </p:nvSpPr>
          <p:spPr bwMode="auto">
            <a:xfrm>
              <a:off x="4718050" y="3240088"/>
              <a:ext cx="892175" cy="355600"/>
            </a:xfrm>
            <a:prstGeom prst="line">
              <a:avLst/>
            </a:prstGeom>
            <a:noFill/>
            <a:ln w="57150">
              <a:solidFill>
                <a:schemeClr val="tx2"/>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7" name="Arc 67"/>
            <p:cNvSpPr>
              <a:spLocks/>
            </p:cNvSpPr>
            <p:nvPr/>
          </p:nvSpPr>
          <p:spPr bwMode="auto">
            <a:xfrm rot="9840000">
              <a:off x="4433888" y="3343275"/>
              <a:ext cx="236537" cy="32861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cap="rnd">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28" name="Freeform 68"/>
            <p:cNvSpPr>
              <a:spLocks/>
            </p:cNvSpPr>
            <p:nvPr/>
          </p:nvSpPr>
          <p:spPr bwMode="auto">
            <a:xfrm>
              <a:off x="2671763" y="2789238"/>
              <a:ext cx="153987" cy="1820862"/>
            </a:xfrm>
            <a:custGeom>
              <a:avLst/>
              <a:gdLst>
                <a:gd name="T0" fmla="*/ 78 w 91"/>
                <a:gd name="T1" fmla="*/ 0 h 799"/>
                <a:gd name="T2" fmla="*/ 78 w 91"/>
                <a:gd name="T3" fmla="*/ 18 h 799"/>
                <a:gd name="T4" fmla="*/ 78 w 91"/>
                <a:gd name="T5" fmla="*/ 36 h 799"/>
                <a:gd name="T6" fmla="*/ 60 w 91"/>
                <a:gd name="T7" fmla="*/ 54 h 799"/>
                <a:gd name="T8" fmla="*/ 60 w 91"/>
                <a:gd name="T9" fmla="*/ 72 h 799"/>
                <a:gd name="T10" fmla="*/ 54 w 91"/>
                <a:gd name="T11" fmla="*/ 90 h 799"/>
                <a:gd name="T12" fmla="*/ 54 w 91"/>
                <a:gd name="T13" fmla="*/ 108 h 799"/>
                <a:gd name="T14" fmla="*/ 72 w 91"/>
                <a:gd name="T15" fmla="*/ 126 h 799"/>
                <a:gd name="T16" fmla="*/ 90 w 91"/>
                <a:gd name="T17" fmla="*/ 144 h 799"/>
                <a:gd name="T18" fmla="*/ 90 w 91"/>
                <a:gd name="T19" fmla="*/ 162 h 799"/>
                <a:gd name="T20" fmla="*/ 90 w 91"/>
                <a:gd name="T21" fmla="*/ 180 h 799"/>
                <a:gd name="T22" fmla="*/ 90 w 91"/>
                <a:gd name="T23" fmla="*/ 198 h 799"/>
                <a:gd name="T24" fmla="*/ 84 w 91"/>
                <a:gd name="T25" fmla="*/ 198 h 799"/>
                <a:gd name="T26" fmla="*/ 66 w 91"/>
                <a:gd name="T27" fmla="*/ 210 h 799"/>
                <a:gd name="T28" fmla="*/ 48 w 91"/>
                <a:gd name="T29" fmla="*/ 228 h 799"/>
                <a:gd name="T30" fmla="*/ 36 w 91"/>
                <a:gd name="T31" fmla="*/ 246 h 799"/>
                <a:gd name="T32" fmla="*/ 18 w 91"/>
                <a:gd name="T33" fmla="*/ 258 h 799"/>
                <a:gd name="T34" fmla="*/ 12 w 91"/>
                <a:gd name="T35" fmla="*/ 276 h 799"/>
                <a:gd name="T36" fmla="*/ 12 w 91"/>
                <a:gd name="T37" fmla="*/ 294 h 799"/>
                <a:gd name="T38" fmla="*/ 12 w 91"/>
                <a:gd name="T39" fmla="*/ 312 h 799"/>
                <a:gd name="T40" fmla="*/ 12 w 91"/>
                <a:gd name="T41" fmla="*/ 330 h 799"/>
                <a:gd name="T42" fmla="*/ 0 w 91"/>
                <a:gd name="T43" fmla="*/ 348 h 799"/>
                <a:gd name="T44" fmla="*/ 0 w 91"/>
                <a:gd name="T45" fmla="*/ 366 h 799"/>
                <a:gd name="T46" fmla="*/ 0 w 91"/>
                <a:gd name="T47" fmla="*/ 384 h 799"/>
                <a:gd name="T48" fmla="*/ 0 w 91"/>
                <a:gd name="T49" fmla="*/ 402 h 799"/>
                <a:gd name="T50" fmla="*/ 0 w 91"/>
                <a:gd name="T51" fmla="*/ 420 h 799"/>
                <a:gd name="T52" fmla="*/ 0 w 91"/>
                <a:gd name="T53" fmla="*/ 438 h 799"/>
                <a:gd name="T54" fmla="*/ 18 w 91"/>
                <a:gd name="T55" fmla="*/ 450 h 799"/>
                <a:gd name="T56" fmla="*/ 36 w 91"/>
                <a:gd name="T57" fmla="*/ 462 h 799"/>
                <a:gd name="T58" fmla="*/ 54 w 91"/>
                <a:gd name="T59" fmla="*/ 474 h 799"/>
                <a:gd name="T60" fmla="*/ 60 w 91"/>
                <a:gd name="T61" fmla="*/ 492 h 799"/>
                <a:gd name="T62" fmla="*/ 78 w 91"/>
                <a:gd name="T63" fmla="*/ 510 h 799"/>
                <a:gd name="T64" fmla="*/ 84 w 91"/>
                <a:gd name="T65" fmla="*/ 528 h 799"/>
                <a:gd name="T66" fmla="*/ 90 w 91"/>
                <a:gd name="T67" fmla="*/ 546 h 799"/>
                <a:gd name="T68" fmla="*/ 90 w 91"/>
                <a:gd name="T69" fmla="*/ 564 h 799"/>
                <a:gd name="T70" fmla="*/ 90 w 91"/>
                <a:gd name="T71" fmla="*/ 582 h 799"/>
                <a:gd name="T72" fmla="*/ 90 w 91"/>
                <a:gd name="T73" fmla="*/ 600 h 799"/>
                <a:gd name="T74" fmla="*/ 72 w 91"/>
                <a:gd name="T75" fmla="*/ 600 h 799"/>
                <a:gd name="T76" fmla="*/ 66 w 91"/>
                <a:gd name="T77" fmla="*/ 618 h 799"/>
                <a:gd name="T78" fmla="*/ 60 w 91"/>
                <a:gd name="T79" fmla="*/ 636 h 799"/>
                <a:gd name="T80" fmla="*/ 54 w 91"/>
                <a:gd name="T81" fmla="*/ 654 h 799"/>
                <a:gd name="T82" fmla="*/ 48 w 91"/>
                <a:gd name="T83" fmla="*/ 672 h 799"/>
                <a:gd name="T84" fmla="*/ 48 w 91"/>
                <a:gd name="T85" fmla="*/ 690 h 799"/>
                <a:gd name="T86" fmla="*/ 48 w 91"/>
                <a:gd name="T87" fmla="*/ 708 h 799"/>
                <a:gd name="T88" fmla="*/ 48 w 91"/>
                <a:gd name="T89" fmla="*/ 726 h 799"/>
                <a:gd name="T90" fmla="*/ 48 w 91"/>
                <a:gd name="T91" fmla="*/ 744 h 799"/>
                <a:gd name="T92" fmla="*/ 54 w 91"/>
                <a:gd name="T93" fmla="*/ 762 h 799"/>
                <a:gd name="T94" fmla="*/ 60 w 91"/>
                <a:gd name="T95" fmla="*/ 780 h 799"/>
                <a:gd name="T96" fmla="*/ 72 w 91"/>
                <a:gd name="T97" fmla="*/ 798 h 799"/>
                <a:gd name="T98" fmla="*/ 72 w 91"/>
                <a:gd name="T99" fmla="*/ 792 h 799"/>
                <a:gd name="T100" fmla="*/ 72 w 91"/>
                <a:gd name="T101" fmla="*/ 786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99">
                  <a:moveTo>
                    <a:pt x="78" y="0"/>
                  </a:moveTo>
                  <a:lnTo>
                    <a:pt x="78" y="18"/>
                  </a:lnTo>
                  <a:lnTo>
                    <a:pt x="78" y="36"/>
                  </a:lnTo>
                  <a:lnTo>
                    <a:pt x="60" y="54"/>
                  </a:lnTo>
                  <a:lnTo>
                    <a:pt x="60" y="72"/>
                  </a:lnTo>
                  <a:lnTo>
                    <a:pt x="54" y="90"/>
                  </a:lnTo>
                  <a:lnTo>
                    <a:pt x="54" y="108"/>
                  </a:lnTo>
                  <a:lnTo>
                    <a:pt x="72" y="126"/>
                  </a:lnTo>
                  <a:lnTo>
                    <a:pt x="90" y="144"/>
                  </a:lnTo>
                  <a:lnTo>
                    <a:pt x="90" y="162"/>
                  </a:lnTo>
                  <a:lnTo>
                    <a:pt x="90" y="180"/>
                  </a:lnTo>
                  <a:lnTo>
                    <a:pt x="90" y="198"/>
                  </a:lnTo>
                  <a:lnTo>
                    <a:pt x="84" y="198"/>
                  </a:lnTo>
                  <a:lnTo>
                    <a:pt x="66" y="210"/>
                  </a:lnTo>
                  <a:lnTo>
                    <a:pt x="48" y="228"/>
                  </a:lnTo>
                  <a:lnTo>
                    <a:pt x="36" y="246"/>
                  </a:lnTo>
                  <a:lnTo>
                    <a:pt x="18" y="258"/>
                  </a:lnTo>
                  <a:lnTo>
                    <a:pt x="12" y="276"/>
                  </a:lnTo>
                  <a:lnTo>
                    <a:pt x="12" y="294"/>
                  </a:lnTo>
                  <a:lnTo>
                    <a:pt x="12" y="312"/>
                  </a:lnTo>
                  <a:lnTo>
                    <a:pt x="12" y="330"/>
                  </a:lnTo>
                  <a:lnTo>
                    <a:pt x="0" y="348"/>
                  </a:lnTo>
                  <a:lnTo>
                    <a:pt x="0" y="366"/>
                  </a:lnTo>
                  <a:lnTo>
                    <a:pt x="0" y="384"/>
                  </a:lnTo>
                  <a:lnTo>
                    <a:pt x="0" y="402"/>
                  </a:lnTo>
                  <a:lnTo>
                    <a:pt x="0" y="420"/>
                  </a:lnTo>
                  <a:lnTo>
                    <a:pt x="0" y="438"/>
                  </a:lnTo>
                  <a:lnTo>
                    <a:pt x="18" y="450"/>
                  </a:lnTo>
                  <a:lnTo>
                    <a:pt x="36" y="462"/>
                  </a:lnTo>
                  <a:lnTo>
                    <a:pt x="54" y="474"/>
                  </a:lnTo>
                  <a:lnTo>
                    <a:pt x="60" y="492"/>
                  </a:lnTo>
                  <a:lnTo>
                    <a:pt x="78" y="510"/>
                  </a:lnTo>
                  <a:lnTo>
                    <a:pt x="84" y="528"/>
                  </a:lnTo>
                  <a:lnTo>
                    <a:pt x="90" y="546"/>
                  </a:lnTo>
                  <a:lnTo>
                    <a:pt x="90" y="564"/>
                  </a:lnTo>
                  <a:lnTo>
                    <a:pt x="90" y="582"/>
                  </a:lnTo>
                  <a:lnTo>
                    <a:pt x="90" y="600"/>
                  </a:lnTo>
                  <a:lnTo>
                    <a:pt x="72" y="600"/>
                  </a:lnTo>
                  <a:lnTo>
                    <a:pt x="66" y="618"/>
                  </a:lnTo>
                  <a:lnTo>
                    <a:pt x="60" y="636"/>
                  </a:lnTo>
                  <a:lnTo>
                    <a:pt x="54" y="654"/>
                  </a:lnTo>
                  <a:lnTo>
                    <a:pt x="48" y="672"/>
                  </a:lnTo>
                  <a:lnTo>
                    <a:pt x="48" y="690"/>
                  </a:lnTo>
                  <a:lnTo>
                    <a:pt x="48" y="708"/>
                  </a:lnTo>
                  <a:lnTo>
                    <a:pt x="48" y="726"/>
                  </a:lnTo>
                  <a:lnTo>
                    <a:pt x="48" y="744"/>
                  </a:lnTo>
                  <a:lnTo>
                    <a:pt x="54" y="762"/>
                  </a:lnTo>
                  <a:lnTo>
                    <a:pt x="60" y="780"/>
                  </a:lnTo>
                  <a:lnTo>
                    <a:pt x="72" y="798"/>
                  </a:lnTo>
                  <a:lnTo>
                    <a:pt x="72" y="792"/>
                  </a:lnTo>
                  <a:lnTo>
                    <a:pt x="72" y="78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lt"/>
                <a:ea typeface="+mn-ea"/>
              </a:endParaRPr>
            </a:p>
          </p:txBody>
        </p:sp>
        <p:sp>
          <p:nvSpPr>
            <p:cNvPr id="681029" name="Rectangle 69"/>
            <p:cNvSpPr>
              <a:spLocks noChangeArrowheads="1"/>
            </p:cNvSpPr>
            <p:nvPr/>
          </p:nvSpPr>
          <p:spPr bwMode="auto">
            <a:xfrm>
              <a:off x="4340225" y="1652559"/>
              <a:ext cx="952185" cy="62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latin typeface="+mn-lt"/>
                  <a:ea typeface="+mn-ea"/>
                </a:rPr>
                <a:t>折射角</a:t>
              </a:r>
            </a:p>
          </p:txBody>
        </p:sp>
        <p:sp>
          <p:nvSpPr>
            <p:cNvPr id="681030" name="Rectangle 70"/>
            <p:cNvSpPr>
              <a:spLocks noChangeArrowheads="1"/>
            </p:cNvSpPr>
            <p:nvPr/>
          </p:nvSpPr>
          <p:spPr bwMode="auto">
            <a:xfrm>
              <a:off x="3419475" y="3622478"/>
              <a:ext cx="1243013" cy="623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latin typeface="+mn-lt"/>
                  <a:ea typeface="+mn-ea"/>
                </a:rPr>
                <a:t>入射角</a:t>
              </a:r>
            </a:p>
          </p:txBody>
        </p:sp>
        <p:sp>
          <p:nvSpPr>
            <p:cNvPr id="681031" name="Line 71"/>
            <p:cNvSpPr>
              <a:spLocks noChangeShapeType="1"/>
            </p:cNvSpPr>
            <p:nvPr/>
          </p:nvSpPr>
          <p:spPr bwMode="auto">
            <a:xfrm>
              <a:off x="4800600" y="2292350"/>
              <a:ext cx="119063" cy="720725"/>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2" name="Line 72"/>
            <p:cNvSpPr>
              <a:spLocks noChangeShapeType="1"/>
            </p:cNvSpPr>
            <p:nvPr/>
          </p:nvSpPr>
          <p:spPr bwMode="auto">
            <a:xfrm flipV="1">
              <a:off x="3473450" y="2247900"/>
              <a:ext cx="1047750" cy="768350"/>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3" name="Line 73"/>
            <p:cNvSpPr>
              <a:spLocks noChangeShapeType="1"/>
            </p:cNvSpPr>
            <p:nvPr/>
          </p:nvSpPr>
          <p:spPr bwMode="auto">
            <a:xfrm>
              <a:off x="3276600" y="3686175"/>
              <a:ext cx="298450" cy="255588"/>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4" name="Line 74"/>
            <p:cNvSpPr>
              <a:spLocks noChangeShapeType="1"/>
            </p:cNvSpPr>
            <p:nvPr/>
          </p:nvSpPr>
          <p:spPr bwMode="auto">
            <a:xfrm flipV="1">
              <a:off x="4283075" y="3586163"/>
              <a:ext cx="249238" cy="319087"/>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5" name="Line 75"/>
            <p:cNvSpPr>
              <a:spLocks noChangeShapeType="1"/>
            </p:cNvSpPr>
            <p:nvPr/>
          </p:nvSpPr>
          <p:spPr bwMode="auto">
            <a:xfrm flipV="1">
              <a:off x="5654675" y="3349625"/>
              <a:ext cx="608013" cy="328613"/>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6" name="Line 76"/>
            <p:cNvSpPr>
              <a:spLocks noChangeShapeType="1"/>
            </p:cNvSpPr>
            <p:nvPr/>
          </p:nvSpPr>
          <p:spPr bwMode="auto">
            <a:xfrm flipH="1">
              <a:off x="5511800" y="2317750"/>
              <a:ext cx="501650" cy="708025"/>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37" name="Freeform 77"/>
            <p:cNvSpPr>
              <a:spLocks/>
            </p:cNvSpPr>
            <p:nvPr/>
          </p:nvSpPr>
          <p:spPr bwMode="auto">
            <a:xfrm>
              <a:off x="5732463" y="2762250"/>
              <a:ext cx="22225" cy="493713"/>
            </a:xfrm>
            <a:custGeom>
              <a:avLst/>
              <a:gdLst>
                <a:gd name="T0" fmla="*/ 0 w 13"/>
                <a:gd name="T1" fmla="*/ 0 h 217"/>
                <a:gd name="T2" fmla="*/ 6 w 13"/>
                <a:gd name="T3" fmla="*/ 18 h 217"/>
                <a:gd name="T4" fmla="*/ 6 w 13"/>
                <a:gd name="T5" fmla="*/ 36 h 217"/>
                <a:gd name="T6" fmla="*/ 6 w 13"/>
                <a:gd name="T7" fmla="*/ 54 h 217"/>
                <a:gd name="T8" fmla="*/ 6 w 13"/>
                <a:gd name="T9" fmla="*/ 72 h 217"/>
                <a:gd name="T10" fmla="*/ 6 w 13"/>
                <a:gd name="T11" fmla="*/ 90 h 217"/>
                <a:gd name="T12" fmla="*/ 0 w 13"/>
                <a:gd name="T13" fmla="*/ 108 h 217"/>
                <a:gd name="T14" fmla="*/ 0 w 13"/>
                <a:gd name="T15" fmla="*/ 126 h 217"/>
                <a:gd name="T16" fmla="*/ 0 w 13"/>
                <a:gd name="T17" fmla="*/ 144 h 217"/>
                <a:gd name="T18" fmla="*/ 0 w 13"/>
                <a:gd name="T19" fmla="*/ 162 h 217"/>
                <a:gd name="T20" fmla="*/ 0 w 13"/>
                <a:gd name="T21" fmla="*/ 180 h 217"/>
                <a:gd name="T22" fmla="*/ 6 w 13"/>
                <a:gd name="T23" fmla="*/ 198 h 217"/>
                <a:gd name="T24" fmla="*/ 12 w 13"/>
                <a:gd name="T25" fmla="*/ 21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17">
                  <a:moveTo>
                    <a:pt x="0" y="0"/>
                  </a:moveTo>
                  <a:lnTo>
                    <a:pt x="6" y="18"/>
                  </a:lnTo>
                  <a:lnTo>
                    <a:pt x="6" y="36"/>
                  </a:lnTo>
                  <a:lnTo>
                    <a:pt x="6" y="54"/>
                  </a:lnTo>
                  <a:lnTo>
                    <a:pt x="6" y="72"/>
                  </a:lnTo>
                  <a:lnTo>
                    <a:pt x="6" y="90"/>
                  </a:lnTo>
                  <a:lnTo>
                    <a:pt x="0" y="108"/>
                  </a:lnTo>
                  <a:lnTo>
                    <a:pt x="0" y="126"/>
                  </a:lnTo>
                  <a:lnTo>
                    <a:pt x="0" y="144"/>
                  </a:lnTo>
                  <a:lnTo>
                    <a:pt x="0" y="162"/>
                  </a:lnTo>
                  <a:lnTo>
                    <a:pt x="0" y="180"/>
                  </a:lnTo>
                  <a:lnTo>
                    <a:pt x="6" y="198"/>
                  </a:lnTo>
                  <a:lnTo>
                    <a:pt x="12" y="216"/>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lt"/>
                <a:ea typeface="+mn-ea"/>
              </a:endParaRPr>
            </a:p>
          </p:txBody>
        </p:sp>
        <p:sp>
          <p:nvSpPr>
            <p:cNvPr id="681038" name="Freeform 78"/>
            <p:cNvSpPr>
              <a:spLocks/>
            </p:cNvSpPr>
            <p:nvPr/>
          </p:nvSpPr>
          <p:spPr bwMode="auto">
            <a:xfrm>
              <a:off x="5702300" y="3240088"/>
              <a:ext cx="82550" cy="919162"/>
            </a:xfrm>
            <a:custGeom>
              <a:avLst/>
              <a:gdLst>
                <a:gd name="T0" fmla="*/ 18 w 49"/>
                <a:gd name="T1" fmla="*/ 0 h 403"/>
                <a:gd name="T2" fmla="*/ 12 w 49"/>
                <a:gd name="T3" fmla="*/ 18 h 403"/>
                <a:gd name="T4" fmla="*/ 12 w 49"/>
                <a:gd name="T5" fmla="*/ 36 h 403"/>
                <a:gd name="T6" fmla="*/ 12 w 49"/>
                <a:gd name="T7" fmla="*/ 54 h 403"/>
                <a:gd name="T8" fmla="*/ 12 w 49"/>
                <a:gd name="T9" fmla="*/ 72 h 403"/>
                <a:gd name="T10" fmla="*/ 24 w 49"/>
                <a:gd name="T11" fmla="*/ 90 h 403"/>
                <a:gd name="T12" fmla="*/ 24 w 49"/>
                <a:gd name="T13" fmla="*/ 108 h 403"/>
                <a:gd name="T14" fmla="*/ 30 w 49"/>
                <a:gd name="T15" fmla="*/ 126 h 403"/>
                <a:gd name="T16" fmla="*/ 36 w 49"/>
                <a:gd name="T17" fmla="*/ 144 h 403"/>
                <a:gd name="T18" fmla="*/ 36 w 49"/>
                <a:gd name="T19" fmla="*/ 162 h 403"/>
                <a:gd name="T20" fmla="*/ 48 w 49"/>
                <a:gd name="T21" fmla="*/ 180 h 403"/>
                <a:gd name="T22" fmla="*/ 48 w 49"/>
                <a:gd name="T23" fmla="*/ 198 h 403"/>
                <a:gd name="T24" fmla="*/ 48 w 49"/>
                <a:gd name="T25" fmla="*/ 216 h 403"/>
                <a:gd name="T26" fmla="*/ 48 w 49"/>
                <a:gd name="T27" fmla="*/ 234 h 403"/>
                <a:gd name="T28" fmla="*/ 48 w 49"/>
                <a:gd name="T29" fmla="*/ 252 h 403"/>
                <a:gd name="T30" fmla="*/ 48 w 49"/>
                <a:gd name="T31" fmla="*/ 270 h 403"/>
                <a:gd name="T32" fmla="*/ 42 w 49"/>
                <a:gd name="T33" fmla="*/ 288 h 403"/>
                <a:gd name="T34" fmla="*/ 36 w 49"/>
                <a:gd name="T35" fmla="*/ 306 h 403"/>
                <a:gd name="T36" fmla="*/ 30 w 49"/>
                <a:gd name="T37" fmla="*/ 324 h 403"/>
                <a:gd name="T38" fmla="*/ 18 w 49"/>
                <a:gd name="T39" fmla="*/ 342 h 403"/>
                <a:gd name="T40" fmla="*/ 12 w 49"/>
                <a:gd name="T41" fmla="*/ 366 h 403"/>
                <a:gd name="T42" fmla="*/ 12 w 49"/>
                <a:gd name="T43" fmla="*/ 384 h 403"/>
                <a:gd name="T44" fmla="*/ 0 w 49"/>
                <a:gd name="T45" fmla="*/ 402 h 403"/>
                <a:gd name="T46" fmla="*/ 0 w 49"/>
                <a:gd name="T47" fmla="*/ 40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03">
                  <a:moveTo>
                    <a:pt x="18" y="0"/>
                  </a:moveTo>
                  <a:lnTo>
                    <a:pt x="12" y="18"/>
                  </a:lnTo>
                  <a:lnTo>
                    <a:pt x="12" y="36"/>
                  </a:lnTo>
                  <a:lnTo>
                    <a:pt x="12" y="54"/>
                  </a:lnTo>
                  <a:lnTo>
                    <a:pt x="12" y="72"/>
                  </a:lnTo>
                  <a:lnTo>
                    <a:pt x="24" y="90"/>
                  </a:lnTo>
                  <a:lnTo>
                    <a:pt x="24" y="108"/>
                  </a:lnTo>
                  <a:lnTo>
                    <a:pt x="30" y="126"/>
                  </a:lnTo>
                  <a:lnTo>
                    <a:pt x="36" y="144"/>
                  </a:lnTo>
                  <a:lnTo>
                    <a:pt x="36" y="162"/>
                  </a:lnTo>
                  <a:lnTo>
                    <a:pt x="48" y="180"/>
                  </a:lnTo>
                  <a:lnTo>
                    <a:pt x="48" y="198"/>
                  </a:lnTo>
                  <a:lnTo>
                    <a:pt x="48" y="216"/>
                  </a:lnTo>
                  <a:lnTo>
                    <a:pt x="48" y="234"/>
                  </a:lnTo>
                  <a:lnTo>
                    <a:pt x="48" y="252"/>
                  </a:lnTo>
                  <a:lnTo>
                    <a:pt x="48" y="270"/>
                  </a:lnTo>
                  <a:lnTo>
                    <a:pt x="42" y="288"/>
                  </a:lnTo>
                  <a:lnTo>
                    <a:pt x="36" y="306"/>
                  </a:lnTo>
                  <a:lnTo>
                    <a:pt x="30" y="324"/>
                  </a:lnTo>
                  <a:lnTo>
                    <a:pt x="18" y="342"/>
                  </a:lnTo>
                  <a:lnTo>
                    <a:pt x="12" y="366"/>
                  </a:lnTo>
                  <a:lnTo>
                    <a:pt x="12" y="384"/>
                  </a:lnTo>
                  <a:lnTo>
                    <a:pt x="0" y="402"/>
                  </a:lnTo>
                  <a:lnTo>
                    <a:pt x="0" y="402"/>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lt"/>
                <a:ea typeface="+mn-ea"/>
              </a:endParaRPr>
            </a:p>
          </p:txBody>
        </p:sp>
        <p:sp>
          <p:nvSpPr>
            <p:cNvPr id="681039" name="Freeform 79"/>
            <p:cNvSpPr>
              <a:spLocks/>
            </p:cNvSpPr>
            <p:nvPr/>
          </p:nvSpPr>
          <p:spPr bwMode="auto">
            <a:xfrm>
              <a:off x="5681663" y="4156075"/>
              <a:ext cx="22225" cy="454025"/>
            </a:xfrm>
            <a:custGeom>
              <a:avLst/>
              <a:gdLst>
                <a:gd name="T0" fmla="*/ 12 w 13"/>
                <a:gd name="T1" fmla="*/ 0 h 199"/>
                <a:gd name="T2" fmla="*/ 12 w 13"/>
                <a:gd name="T3" fmla="*/ 18 h 199"/>
                <a:gd name="T4" fmla="*/ 12 w 13"/>
                <a:gd name="T5" fmla="*/ 36 h 199"/>
                <a:gd name="T6" fmla="*/ 12 w 13"/>
                <a:gd name="T7" fmla="*/ 54 h 199"/>
                <a:gd name="T8" fmla="*/ 12 w 13"/>
                <a:gd name="T9" fmla="*/ 72 h 199"/>
                <a:gd name="T10" fmla="*/ 12 w 13"/>
                <a:gd name="T11" fmla="*/ 90 h 199"/>
                <a:gd name="T12" fmla="*/ 12 w 13"/>
                <a:gd name="T13" fmla="*/ 108 h 199"/>
                <a:gd name="T14" fmla="*/ 12 w 13"/>
                <a:gd name="T15" fmla="*/ 126 h 199"/>
                <a:gd name="T16" fmla="*/ 12 w 13"/>
                <a:gd name="T17" fmla="*/ 144 h 199"/>
                <a:gd name="T18" fmla="*/ 12 w 13"/>
                <a:gd name="T19" fmla="*/ 162 h 199"/>
                <a:gd name="T20" fmla="*/ 6 w 13"/>
                <a:gd name="T21" fmla="*/ 180 h 199"/>
                <a:gd name="T22" fmla="*/ 0 w 13"/>
                <a:gd name="T23" fmla="*/ 1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9">
                  <a:moveTo>
                    <a:pt x="12" y="0"/>
                  </a:moveTo>
                  <a:lnTo>
                    <a:pt x="12" y="18"/>
                  </a:lnTo>
                  <a:lnTo>
                    <a:pt x="12" y="36"/>
                  </a:lnTo>
                  <a:lnTo>
                    <a:pt x="12" y="54"/>
                  </a:lnTo>
                  <a:lnTo>
                    <a:pt x="12" y="72"/>
                  </a:lnTo>
                  <a:lnTo>
                    <a:pt x="12" y="90"/>
                  </a:lnTo>
                  <a:lnTo>
                    <a:pt x="12" y="108"/>
                  </a:lnTo>
                  <a:lnTo>
                    <a:pt x="12" y="126"/>
                  </a:lnTo>
                  <a:lnTo>
                    <a:pt x="12" y="144"/>
                  </a:lnTo>
                  <a:lnTo>
                    <a:pt x="12" y="162"/>
                  </a:lnTo>
                  <a:lnTo>
                    <a:pt x="6" y="180"/>
                  </a:lnTo>
                  <a:lnTo>
                    <a:pt x="0" y="198"/>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lt"/>
                <a:ea typeface="+mn-ea"/>
              </a:endParaRPr>
            </a:p>
          </p:txBody>
        </p:sp>
        <p:sp>
          <p:nvSpPr>
            <p:cNvPr id="681040" name="Arc 80"/>
            <p:cNvSpPr>
              <a:spLocks/>
            </p:cNvSpPr>
            <p:nvPr/>
          </p:nvSpPr>
          <p:spPr bwMode="auto">
            <a:xfrm rot="540000">
              <a:off x="4705350" y="2978150"/>
              <a:ext cx="354013" cy="3460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cap="rnd">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1" name="Text Box 81"/>
            <p:cNvSpPr txBox="1">
              <a:spLocks noChangeArrowheads="1"/>
            </p:cNvSpPr>
            <p:nvPr/>
          </p:nvSpPr>
          <p:spPr bwMode="auto">
            <a:xfrm>
              <a:off x="5859826" y="1703700"/>
              <a:ext cx="2492990" cy="111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dirty="0">
                  <a:latin typeface="+mn-lt"/>
                  <a:ea typeface="+mn-ea"/>
                </a:rPr>
                <a:t>  反射层</a:t>
              </a:r>
            </a:p>
            <a:p>
              <a:pPr>
                <a:spcBef>
                  <a:spcPct val="0"/>
                </a:spcBef>
                <a:buClrTx/>
                <a:buFontTx/>
                <a:buNone/>
              </a:pPr>
              <a:r>
                <a:rPr lang="zh-CN" altLang="en-US" sz="2000" b="1" dirty="0">
                  <a:latin typeface="+mn-lt"/>
                  <a:ea typeface="+mn-ea"/>
                </a:rPr>
                <a:t>（低折射率的媒体）</a:t>
              </a:r>
            </a:p>
          </p:txBody>
        </p:sp>
        <p:sp>
          <p:nvSpPr>
            <p:cNvPr id="681042" name="Line 82"/>
            <p:cNvSpPr>
              <a:spLocks noChangeShapeType="1"/>
            </p:cNvSpPr>
            <p:nvPr/>
          </p:nvSpPr>
          <p:spPr bwMode="auto">
            <a:xfrm flipH="1">
              <a:off x="5491163" y="4333875"/>
              <a:ext cx="652462" cy="109538"/>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3" name="AutoShape 83"/>
            <p:cNvSpPr>
              <a:spLocks noChangeArrowheads="1"/>
            </p:cNvSpPr>
            <p:nvPr/>
          </p:nvSpPr>
          <p:spPr bwMode="auto">
            <a:xfrm rot="5400000">
              <a:off x="349251" y="3070225"/>
              <a:ext cx="1885950" cy="1216025"/>
            </a:xfrm>
            <a:prstGeom prst="can">
              <a:avLst>
                <a:gd name="adj" fmla="val 29815"/>
              </a:avLst>
            </a:prstGeom>
            <a:gradFill rotWithShape="1">
              <a:gsLst>
                <a:gs pos="0">
                  <a:srgbClr val="66FFFF">
                    <a:gamma/>
                    <a:shade val="46275"/>
                    <a:invGamma/>
                  </a:srgbClr>
                </a:gs>
                <a:gs pos="50000">
                  <a:srgbClr val="66FFFF"/>
                </a:gs>
                <a:gs pos="100000">
                  <a:srgbClr val="66FFFF">
                    <a:gamma/>
                    <a:shade val="46275"/>
                    <a:invGamma/>
                  </a:srgbClr>
                </a:gs>
              </a:gsLst>
              <a:lin ang="0" scaled="1"/>
            </a:gra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4" name="AutoShape 84"/>
            <p:cNvSpPr>
              <a:spLocks noChangeArrowheads="1"/>
            </p:cNvSpPr>
            <p:nvPr/>
          </p:nvSpPr>
          <p:spPr bwMode="auto">
            <a:xfrm rot="5400000">
              <a:off x="1530350" y="3378200"/>
              <a:ext cx="901700" cy="654050"/>
            </a:xfrm>
            <a:prstGeom prst="can">
              <a:avLst>
                <a:gd name="adj" fmla="val 27343"/>
              </a:avLst>
            </a:prstGeom>
            <a:solidFill>
              <a:srgbClr val="FFFFFF"/>
            </a:soli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5" name="Text Box 85"/>
            <p:cNvSpPr txBox="1">
              <a:spLocks noChangeArrowheads="1"/>
            </p:cNvSpPr>
            <p:nvPr/>
          </p:nvSpPr>
          <p:spPr bwMode="auto">
            <a:xfrm>
              <a:off x="757238" y="1779588"/>
              <a:ext cx="954107" cy="62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反射层</a:t>
              </a:r>
            </a:p>
          </p:txBody>
        </p:sp>
        <p:sp>
          <p:nvSpPr>
            <p:cNvPr id="681046" name="Line 86"/>
            <p:cNvSpPr>
              <a:spLocks noChangeShapeType="1"/>
            </p:cNvSpPr>
            <p:nvPr/>
          </p:nvSpPr>
          <p:spPr bwMode="auto">
            <a:xfrm flipH="1">
              <a:off x="1328738" y="2365375"/>
              <a:ext cx="3175" cy="655638"/>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7" name="Text Box 87"/>
            <p:cNvSpPr txBox="1">
              <a:spLocks noChangeArrowheads="1"/>
            </p:cNvSpPr>
            <p:nvPr/>
          </p:nvSpPr>
          <p:spPr bwMode="auto">
            <a:xfrm>
              <a:off x="1900238" y="2065849"/>
              <a:ext cx="873125" cy="62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FontTx/>
                <a:buNone/>
              </a:pPr>
              <a:r>
                <a:rPr lang="zh-CN" altLang="en-US" sz="2000" b="1" dirty="0">
                  <a:latin typeface="+mn-lt"/>
                  <a:ea typeface="+mn-ea"/>
                </a:rPr>
                <a:t>内芯</a:t>
              </a:r>
            </a:p>
          </p:txBody>
        </p:sp>
        <p:sp>
          <p:nvSpPr>
            <p:cNvPr id="681048" name="Line 88"/>
            <p:cNvSpPr>
              <a:spLocks noChangeShapeType="1"/>
            </p:cNvSpPr>
            <p:nvPr/>
          </p:nvSpPr>
          <p:spPr bwMode="auto">
            <a:xfrm flipH="1">
              <a:off x="1895475" y="2584450"/>
              <a:ext cx="249238" cy="874713"/>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latin typeface="+mn-lt"/>
                <a:ea typeface="+mn-ea"/>
              </a:endParaRPr>
            </a:p>
          </p:txBody>
        </p:sp>
        <p:sp>
          <p:nvSpPr>
            <p:cNvPr id="681049" name="Text Box 89"/>
            <p:cNvSpPr txBox="1">
              <a:spLocks noChangeArrowheads="1"/>
            </p:cNvSpPr>
            <p:nvPr/>
          </p:nvSpPr>
          <p:spPr bwMode="auto">
            <a:xfrm>
              <a:off x="6013450" y="4037013"/>
              <a:ext cx="2492990" cy="111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dirty="0">
                  <a:latin typeface="+mn-lt"/>
                  <a:ea typeface="+mn-ea"/>
                </a:rPr>
                <a:t>  反射层</a:t>
              </a:r>
            </a:p>
            <a:p>
              <a:pPr>
                <a:spcBef>
                  <a:spcPct val="0"/>
                </a:spcBef>
                <a:buClrTx/>
                <a:buFontTx/>
                <a:buNone/>
              </a:pPr>
              <a:r>
                <a:rPr lang="zh-CN" altLang="en-US" sz="2000" b="1" dirty="0">
                  <a:latin typeface="+mn-lt"/>
                  <a:ea typeface="+mn-ea"/>
                </a:rPr>
                <a:t>（低折射率的媒体）</a:t>
              </a:r>
            </a:p>
          </p:txBody>
        </p:sp>
        <p:sp>
          <p:nvSpPr>
            <p:cNvPr id="681050" name="Text Box 90"/>
            <p:cNvSpPr txBox="1">
              <a:spLocks noChangeArrowheads="1"/>
            </p:cNvSpPr>
            <p:nvPr/>
          </p:nvSpPr>
          <p:spPr bwMode="auto">
            <a:xfrm>
              <a:off x="6084888" y="2822889"/>
              <a:ext cx="2497196" cy="1110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buClrTx/>
                <a:buFontTx/>
                <a:buNone/>
              </a:pPr>
              <a:r>
                <a:rPr lang="zh-CN" altLang="en-US" sz="2000" b="1" dirty="0">
                  <a:latin typeface="+mn-ea"/>
                  <a:ea typeface="+mn-ea"/>
                </a:rPr>
                <a:t>   内芯</a:t>
              </a:r>
            </a:p>
            <a:p>
              <a:pPr>
                <a:spcBef>
                  <a:spcPct val="0"/>
                </a:spcBef>
                <a:buClrTx/>
                <a:buFontTx/>
                <a:buNone/>
              </a:pPr>
              <a:r>
                <a:rPr lang="zh-CN" altLang="en-US" sz="2000" b="1" dirty="0">
                  <a:latin typeface="+mn-ea"/>
                  <a:ea typeface="+mn-ea"/>
                </a:rPr>
                <a:t>（高折射率的媒体）            </a:t>
              </a:r>
            </a:p>
          </p:txBody>
        </p:sp>
      </p:grpSp>
      <p:sp>
        <p:nvSpPr>
          <p:cNvPr id="681052" name="Text Box 9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grpSp>
        <p:nvGrpSpPr>
          <p:cNvPr id="48" name="组合 47"/>
          <p:cNvGrpSpPr/>
          <p:nvPr/>
        </p:nvGrpSpPr>
        <p:grpSpPr>
          <a:xfrm>
            <a:off x="1204846" y="5013176"/>
            <a:ext cx="6915282" cy="1271588"/>
            <a:chOff x="1470423" y="2733676"/>
            <a:chExt cx="6915282" cy="1271588"/>
          </a:xfrm>
        </p:grpSpPr>
        <p:sp>
          <p:nvSpPr>
            <p:cNvPr id="49" name="Rectangle 3"/>
            <p:cNvSpPr>
              <a:spLocks noChangeArrowheads="1"/>
            </p:cNvSpPr>
            <p:nvPr/>
          </p:nvSpPr>
          <p:spPr bwMode="auto">
            <a:xfrm>
              <a:off x="2884091" y="3170239"/>
              <a:ext cx="5298678" cy="244475"/>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ea"/>
                <a:ea typeface="+mn-ea"/>
              </a:endParaRPr>
            </a:p>
          </p:txBody>
        </p:sp>
        <p:sp>
          <p:nvSpPr>
            <p:cNvPr id="50" name="Rectangle 4"/>
            <p:cNvSpPr>
              <a:spLocks noChangeArrowheads="1"/>
            </p:cNvSpPr>
            <p:nvPr/>
          </p:nvSpPr>
          <p:spPr bwMode="auto">
            <a:xfrm>
              <a:off x="2884091" y="3414713"/>
              <a:ext cx="5298678" cy="344487"/>
            </a:xfrm>
            <a:prstGeom prst="rect">
              <a:avLst/>
            </a:prstGeom>
            <a:solidFill>
              <a:srgbClr val="FF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ea"/>
                <a:ea typeface="+mn-ea"/>
              </a:endParaRPr>
            </a:p>
          </p:txBody>
        </p:sp>
        <p:sp>
          <p:nvSpPr>
            <p:cNvPr id="51" name="Rectangle 5"/>
            <p:cNvSpPr>
              <a:spLocks noChangeArrowheads="1"/>
            </p:cNvSpPr>
            <p:nvPr/>
          </p:nvSpPr>
          <p:spPr bwMode="auto">
            <a:xfrm>
              <a:off x="2884091" y="3759201"/>
              <a:ext cx="5298678" cy="246063"/>
            </a:xfrm>
            <a:prstGeom prst="rect">
              <a:avLst/>
            </a:prstGeom>
            <a:solidFill>
              <a:srgbClr val="DDDDDD"/>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ea"/>
                <a:ea typeface="+mn-ea"/>
              </a:endParaRPr>
            </a:p>
          </p:txBody>
        </p:sp>
        <p:sp>
          <p:nvSpPr>
            <p:cNvPr id="52" name="AutoShape 6"/>
            <p:cNvSpPr>
              <a:spLocks noChangeArrowheads="1"/>
            </p:cNvSpPr>
            <p:nvPr/>
          </p:nvSpPr>
          <p:spPr bwMode="auto">
            <a:xfrm rot="5400000">
              <a:off x="1524133" y="3116528"/>
              <a:ext cx="835025" cy="942446"/>
            </a:xfrm>
            <a:prstGeom prst="can">
              <a:avLst>
                <a:gd name="adj" fmla="val 26046"/>
              </a:avLst>
            </a:prstGeom>
            <a:gradFill rotWithShape="1">
              <a:gsLst>
                <a:gs pos="0">
                  <a:srgbClr val="DDDDDD">
                    <a:gamma/>
                    <a:shade val="46275"/>
                    <a:invGamma/>
                  </a:srgbClr>
                </a:gs>
                <a:gs pos="50000">
                  <a:srgbClr val="DDDDDD"/>
                </a:gs>
                <a:gs pos="100000">
                  <a:srgbClr val="DDDDDD">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ea"/>
                <a:ea typeface="+mn-ea"/>
              </a:endParaRPr>
            </a:p>
          </p:txBody>
        </p:sp>
        <p:sp>
          <p:nvSpPr>
            <p:cNvPr id="53" name="AutoShape 7"/>
            <p:cNvSpPr>
              <a:spLocks noChangeArrowheads="1"/>
            </p:cNvSpPr>
            <p:nvPr/>
          </p:nvSpPr>
          <p:spPr bwMode="auto">
            <a:xfrm rot="5400000">
              <a:off x="2299098" y="3351345"/>
              <a:ext cx="344487" cy="471223"/>
            </a:xfrm>
            <a:prstGeom prst="can">
              <a:avLst>
                <a:gd name="adj" fmla="val 20711"/>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ea"/>
                <a:ea typeface="+mn-ea"/>
              </a:endParaRPr>
            </a:p>
          </p:txBody>
        </p:sp>
        <p:grpSp>
          <p:nvGrpSpPr>
            <p:cNvPr id="54" name="Group 8"/>
            <p:cNvGrpSpPr>
              <a:grpSpLocks/>
            </p:cNvGrpSpPr>
            <p:nvPr/>
          </p:nvGrpSpPr>
          <p:grpSpPr bwMode="auto">
            <a:xfrm>
              <a:off x="2884091" y="3170239"/>
              <a:ext cx="5298678" cy="835025"/>
              <a:chOff x="912" y="912"/>
              <a:chExt cx="4608" cy="816"/>
            </a:xfrm>
          </p:grpSpPr>
          <p:sp>
            <p:nvSpPr>
              <p:cNvPr id="61" name="Line 9"/>
              <p:cNvSpPr>
                <a:spLocks noChangeShapeType="1"/>
              </p:cNvSpPr>
              <p:nvPr/>
            </p:nvSpPr>
            <p:spPr bwMode="auto">
              <a:xfrm>
                <a:off x="912" y="912"/>
                <a:ext cx="46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b="1">
                  <a:latin typeface="+mn-ea"/>
                  <a:ea typeface="+mn-ea"/>
                </a:endParaRPr>
              </a:p>
            </p:txBody>
          </p:sp>
          <p:sp>
            <p:nvSpPr>
              <p:cNvPr id="62" name="Line 10"/>
              <p:cNvSpPr>
                <a:spLocks noChangeShapeType="1"/>
              </p:cNvSpPr>
              <p:nvPr/>
            </p:nvSpPr>
            <p:spPr bwMode="auto">
              <a:xfrm>
                <a:off x="912" y="1152"/>
                <a:ext cx="46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b="1">
                  <a:latin typeface="+mn-ea"/>
                  <a:ea typeface="+mn-ea"/>
                </a:endParaRPr>
              </a:p>
            </p:txBody>
          </p:sp>
          <p:sp>
            <p:nvSpPr>
              <p:cNvPr id="63" name="Line 11"/>
              <p:cNvSpPr>
                <a:spLocks noChangeShapeType="1"/>
              </p:cNvSpPr>
              <p:nvPr/>
            </p:nvSpPr>
            <p:spPr bwMode="auto">
              <a:xfrm>
                <a:off x="912" y="1488"/>
                <a:ext cx="46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b="1">
                  <a:latin typeface="+mn-ea"/>
                  <a:ea typeface="+mn-ea"/>
                </a:endParaRPr>
              </a:p>
            </p:txBody>
          </p:sp>
          <p:sp>
            <p:nvSpPr>
              <p:cNvPr id="64" name="Line 12"/>
              <p:cNvSpPr>
                <a:spLocks noChangeShapeType="1"/>
              </p:cNvSpPr>
              <p:nvPr/>
            </p:nvSpPr>
            <p:spPr bwMode="auto">
              <a:xfrm>
                <a:off x="912" y="1728"/>
                <a:ext cx="460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b="1">
                  <a:latin typeface="+mn-ea"/>
                  <a:ea typeface="+mn-ea"/>
                </a:endParaRPr>
              </a:p>
            </p:txBody>
          </p:sp>
        </p:grpSp>
        <p:sp>
          <p:nvSpPr>
            <p:cNvPr id="55" name="Line 13"/>
            <p:cNvSpPr>
              <a:spLocks noChangeShapeType="1"/>
            </p:cNvSpPr>
            <p:nvPr/>
          </p:nvSpPr>
          <p:spPr bwMode="auto">
            <a:xfrm>
              <a:off x="2777465" y="3584576"/>
              <a:ext cx="5608240" cy="3175"/>
            </a:xfrm>
            <a:prstGeom prst="line">
              <a:avLst/>
            </a:prstGeom>
            <a:noFill/>
            <a:ln w="19050">
              <a:solidFill>
                <a:srgbClr val="333399"/>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b="1">
                <a:latin typeface="+mn-ea"/>
                <a:ea typeface="+mn-ea"/>
              </a:endParaRPr>
            </a:p>
          </p:txBody>
        </p:sp>
        <p:sp>
          <p:nvSpPr>
            <p:cNvPr id="60" name="Text Box 18"/>
            <p:cNvSpPr txBox="1">
              <a:spLocks noChangeArrowheads="1"/>
            </p:cNvSpPr>
            <p:nvPr/>
          </p:nvSpPr>
          <p:spPr bwMode="auto">
            <a:xfrm>
              <a:off x="3002756" y="2733676"/>
              <a:ext cx="48013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kumimoji="1" lang="zh-CN" altLang="en-US" sz="2000" b="1" dirty="0">
                  <a:latin typeface="+mn-ea"/>
                  <a:ea typeface="+mn-ea"/>
                </a:rPr>
                <a:t>光线在</a:t>
              </a:r>
              <a:r>
                <a:rPr lang="zh-CN" altLang="en-US" sz="2000" b="1" dirty="0">
                  <a:latin typeface="+mn-ea"/>
                  <a:ea typeface="+mn-ea"/>
                </a:rPr>
                <a:t>内</a:t>
              </a:r>
              <a:r>
                <a:rPr kumimoji="1" lang="zh-CN" altLang="en-US" sz="2000" b="1" dirty="0">
                  <a:latin typeface="+mn-ea"/>
                  <a:ea typeface="+mn-ea"/>
                </a:rPr>
                <a:t>芯中传输的方式是不断地全反射</a:t>
              </a:r>
            </a:p>
          </p:txBody>
        </p:sp>
      </p:grpSp>
      <p:sp>
        <p:nvSpPr>
          <p:cNvPr id="65" name="Freeform 19"/>
          <p:cNvSpPr>
            <a:spLocks/>
          </p:cNvSpPr>
          <p:nvPr/>
        </p:nvSpPr>
        <p:spPr bwMode="auto">
          <a:xfrm>
            <a:off x="2627784" y="5678340"/>
            <a:ext cx="5276321" cy="343365"/>
          </a:xfrm>
          <a:custGeom>
            <a:avLst/>
            <a:gdLst>
              <a:gd name="T0" fmla="*/ 0 w 4302"/>
              <a:gd name="T1" fmla="*/ 108 h 336"/>
              <a:gd name="T2" fmla="*/ 384 w 4302"/>
              <a:gd name="T3" fmla="*/ 0 h 336"/>
              <a:gd name="T4" fmla="*/ 1560 w 4302"/>
              <a:gd name="T5" fmla="*/ 336 h 336"/>
              <a:gd name="T6" fmla="*/ 2742 w 4302"/>
              <a:gd name="T7" fmla="*/ 0 h 336"/>
              <a:gd name="T8" fmla="*/ 3918 w 4302"/>
              <a:gd name="T9" fmla="*/ 330 h 336"/>
              <a:gd name="T10" fmla="*/ 4302 w 4302"/>
              <a:gd name="T11" fmla="*/ 204 h 336"/>
            </a:gdLst>
            <a:ahLst/>
            <a:cxnLst>
              <a:cxn ang="0">
                <a:pos x="T0" y="T1"/>
              </a:cxn>
              <a:cxn ang="0">
                <a:pos x="T2" y="T3"/>
              </a:cxn>
              <a:cxn ang="0">
                <a:pos x="T4" y="T5"/>
              </a:cxn>
              <a:cxn ang="0">
                <a:pos x="T6" y="T7"/>
              </a:cxn>
              <a:cxn ang="0">
                <a:pos x="T8" y="T9"/>
              </a:cxn>
              <a:cxn ang="0">
                <a:pos x="T10" y="T11"/>
              </a:cxn>
            </a:cxnLst>
            <a:rect l="0" t="0" r="r" b="b"/>
            <a:pathLst>
              <a:path w="4302" h="336">
                <a:moveTo>
                  <a:pt x="0" y="108"/>
                </a:moveTo>
                <a:lnTo>
                  <a:pt x="384" y="0"/>
                </a:lnTo>
                <a:lnTo>
                  <a:pt x="1560" y="336"/>
                </a:lnTo>
                <a:lnTo>
                  <a:pt x="2742" y="0"/>
                </a:lnTo>
                <a:lnTo>
                  <a:pt x="3918" y="330"/>
                </a:lnTo>
                <a:lnTo>
                  <a:pt x="4302" y="204"/>
                </a:lnTo>
              </a:path>
            </a:pathLst>
          </a:custGeom>
          <a:noFill/>
          <a:ln w="57150" cmpd="sng">
            <a:solidFill>
              <a:srgbClr val="000099"/>
            </a:solidFill>
            <a:round/>
            <a:headEnd type="none" w="med"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solidFill>
                <a:srgbClr val="000099"/>
              </a:solidFill>
            </a:endParaRPr>
          </a:p>
        </p:txBody>
      </p:sp>
    </p:spTree>
    <p:extLst>
      <p:ext uri="{BB962C8B-B14F-4D97-AF65-F5344CB8AC3E}">
        <p14:creationId xmlns:p14="http://schemas.microsoft.com/office/powerpoint/2010/main" val="574844274"/>
      </p:ext>
    </p:extLst>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p:cNvSpPr>
            <a:spLocks noGrp="1" noChangeArrowheads="1"/>
          </p:cNvSpPr>
          <p:nvPr>
            <p:ph type="title"/>
          </p:nvPr>
        </p:nvSpPr>
        <p:spPr/>
        <p:txBody>
          <a:bodyPr/>
          <a:lstStyle/>
          <a:p>
            <a:r>
              <a:rPr lang="zh-CN" altLang="en-US" sz="4300">
                <a:latin typeface="华文新魏" pitchFamily="2" charset="-122"/>
              </a:rPr>
              <a:t>描述光纤尺寸的参数</a:t>
            </a:r>
          </a:p>
        </p:txBody>
      </p:sp>
      <p:sp>
        <p:nvSpPr>
          <p:cNvPr id="681987" name="Rectangle 3"/>
          <p:cNvSpPr>
            <a:spLocks noGrp="1" noChangeArrowheads="1"/>
          </p:cNvSpPr>
          <p:nvPr>
            <p:ph type="body" idx="1"/>
          </p:nvPr>
        </p:nvSpPr>
        <p:spPr>
          <a:xfrm>
            <a:off x="809625" y="1773238"/>
            <a:ext cx="7958138" cy="2231826"/>
          </a:xfrm>
        </p:spPr>
        <p:txBody>
          <a:bodyPr/>
          <a:lstStyle/>
          <a:p>
            <a:r>
              <a:rPr lang="zh-CN" altLang="en-US" sz="2400" dirty="0">
                <a:solidFill>
                  <a:schemeClr val="tx1"/>
                </a:solidFill>
              </a:rPr>
              <a:t>光纤的</a:t>
            </a:r>
            <a:r>
              <a:rPr lang="zh-CN" altLang="en-US" sz="2400" dirty="0">
                <a:solidFill>
                  <a:srgbClr val="FF0000"/>
                </a:solidFill>
              </a:rPr>
              <a:t>内芯直径</a:t>
            </a:r>
            <a:r>
              <a:rPr lang="zh-CN" altLang="en-US" sz="2400" dirty="0"/>
              <a:t>和</a:t>
            </a:r>
            <a:r>
              <a:rPr lang="zh-CN" altLang="en-US" sz="2400" dirty="0">
                <a:solidFill>
                  <a:srgbClr val="FF0000"/>
                </a:solidFill>
              </a:rPr>
              <a:t>反射层直径</a:t>
            </a:r>
            <a:endParaRPr lang="zh-CN" altLang="en-US" sz="2400" dirty="0"/>
          </a:p>
          <a:p>
            <a:pPr lvl="1"/>
            <a:r>
              <a:rPr lang="zh-CN" altLang="en-US" sz="2400" dirty="0"/>
              <a:t>内芯直径通常有：</a:t>
            </a:r>
            <a:r>
              <a:rPr lang="en-US" altLang="zh-CN" sz="2400" dirty="0">
                <a:solidFill>
                  <a:schemeClr val="tx2"/>
                </a:solidFill>
              </a:rPr>
              <a:t>5~10μm</a:t>
            </a:r>
            <a:r>
              <a:rPr lang="zh-CN" altLang="en-US" sz="2400" dirty="0">
                <a:solidFill>
                  <a:schemeClr val="tx2"/>
                </a:solidFill>
              </a:rPr>
              <a:t>（细）、</a:t>
            </a:r>
            <a:r>
              <a:rPr lang="en-US" altLang="zh-CN" sz="2400" dirty="0">
                <a:solidFill>
                  <a:schemeClr val="tx2"/>
                </a:solidFill>
              </a:rPr>
              <a:t>50~100μm</a:t>
            </a:r>
            <a:r>
              <a:rPr lang="zh-CN" altLang="en-US" sz="2400" dirty="0">
                <a:solidFill>
                  <a:schemeClr val="tx2"/>
                </a:solidFill>
              </a:rPr>
              <a:t>（粗），反射层直径一般为</a:t>
            </a:r>
            <a:r>
              <a:rPr lang="en-US" altLang="zh-CN" sz="2400" dirty="0">
                <a:solidFill>
                  <a:schemeClr val="tx2"/>
                </a:solidFill>
              </a:rPr>
              <a:t>125μm</a:t>
            </a:r>
            <a:endParaRPr lang="zh-CN" altLang="en-US" sz="2400" dirty="0"/>
          </a:p>
          <a:p>
            <a:pPr lvl="1"/>
            <a:r>
              <a:rPr lang="zh-CN" altLang="en-US" sz="2400" dirty="0"/>
              <a:t>例如：</a:t>
            </a:r>
            <a:r>
              <a:rPr lang="en-US" altLang="zh-CN" sz="2400" dirty="0"/>
              <a:t>LAN</a:t>
            </a:r>
            <a:r>
              <a:rPr lang="zh-CN" altLang="en-US" sz="2400" dirty="0"/>
              <a:t>中最常用是</a:t>
            </a:r>
            <a:r>
              <a:rPr lang="en-US" altLang="zh-CN" sz="2400" dirty="0">
                <a:solidFill>
                  <a:schemeClr val="tx2"/>
                </a:solidFill>
              </a:rPr>
              <a:t>62.5μm/125μm</a:t>
            </a:r>
            <a:r>
              <a:rPr lang="zh-CN" altLang="en-US" sz="2400" dirty="0"/>
              <a:t>的光纤</a:t>
            </a:r>
            <a:endParaRPr lang="en-US" altLang="zh-CN" sz="2400" dirty="0"/>
          </a:p>
          <a:p>
            <a:r>
              <a:rPr lang="zh-CN" altLang="en-US" sz="2400" dirty="0">
                <a:solidFill>
                  <a:srgbClr val="FF0000"/>
                </a:solidFill>
              </a:rPr>
              <a:t>光的波长：</a:t>
            </a:r>
            <a:r>
              <a:rPr lang="zh-CN" altLang="en-US" sz="2400" dirty="0"/>
              <a:t>最常用的有</a:t>
            </a:r>
            <a:r>
              <a:rPr lang="en-US" altLang="zh-CN" sz="2400" dirty="0"/>
              <a:t>0.85</a:t>
            </a:r>
            <a:r>
              <a:rPr lang="en-US" altLang="zh-CN" sz="2400" dirty="0">
                <a:solidFill>
                  <a:schemeClr val="tx2"/>
                </a:solidFill>
              </a:rPr>
              <a:t>μm</a:t>
            </a:r>
            <a:r>
              <a:rPr lang="zh-CN" altLang="en-US" sz="2400" dirty="0">
                <a:solidFill>
                  <a:schemeClr val="tx2"/>
                </a:solidFill>
              </a:rPr>
              <a:t>、</a:t>
            </a:r>
            <a:r>
              <a:rPr lang="en-US" altLang="zh-CN" sz="2400" dirty="0">
                <a:solidFill>
                  <a:schemeClr val="tx2"/>
                </a:solidFill>
              </a:rPr>
              <a:t>1.30μm</a:t>
            </a:r>
            <a:r>
              <a:rPr lang="zh-CN" altLang="en-US" sz="2400" dirty="0">
                <a:solidFill>
                  <a:schemeClr val="tx2"/>
                </a:solidFill>
              </a:rPr>
              <a:t>和</a:t>
            </a:r>
            <a:r>
              <a:rPr lang="en-US" altLang="zh-CN" sz="2400" dirty="0">
                <a:solidFill>
                  <a:schemeClr val="tx2"/>
                </a:solidFill>
              </a:rPr>
              <a:t>1.55μm</a:t>
            </a:r>
            <a:endParaRPr lang="en-US" altLang="zh-CN" sz="2400" dirty="0"/>
          </a:p>
        </p:txBody>
      </p:sp>
      <p:sp>
        <p:nvSpPr>
          <p:cNvPr id="6819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1989"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701442"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87824" y="3832571"/>
            <a:ext cx="4959846" cy="264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043608" y="4941168"/>
            <a:ext cx="1944216" cy="584775"/>
          </a:xfrm>
          <a:prstGeom prst="rect">
            <a:avLst/>
          </a:prstGeom>
          <a:noFill/>
        </p:spPr>
        <p:txBody>
          <a:bodyPr wrap="square" rtlCol="0">
            <a:spAutoFit/>
          </a:bodyPr>
          <a:lstStyle/>
          <a:p>
            <a:r>
              <a:rPr lang="zh-CN" altLang="en-US" sz="1600" b="1" dirty="0">
                <a:solidFill>
                  <a:srgbClr val="0000FF"/>
                </a:solidFill>
                <a:latin typeface="+mn-lt"/>
              </a:rPr>
              <a:t>光的衰减</a:t>
            </a:r>
            <a:r>
              <a:rPr lang="zh-CN" altLang="en-US" sz="1600" b="1" dirty="0">
                <a:latin typeface="+mn-lt"/>
              </a:rPr>
              <a:t>：输入输出信号功率的比值</a:t>
            </a:r>
          </a:p>
        </p:txBody>
      </p:sp>
    </p:spTree>
    <p:extLst>
      <p:ext uri="{BB962C8B-B14F-4D97-AF65-F5344CB8AC3E}">
        <p14:creationId xmlns:p14="http://schemas.microsoft.com/office/powerpoint/2010/main" val="3993879297"/>
      </p:ext>
    </p:extLst>
  </p:cSld>
  <p:clrMapOvr>
    <a:masterClrMapping/>
  </p:clrMapOvr>
  <p:transition spd="slow">
    <p:random/>
    <p:sndAc>
      <p:stSnd>
        <p:snd r:embed="rId2" name="camera.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zh-CN" altLang="en-US">
                <a:latin typeface="华文新魏" pitchFamily="2" charset="-122"/>
              </a:rPr>
              <a:t>光纤传输模式</a:t>
            </a:r>
          </a:p>
        </p:txBody>
      </p:sp>
      <p:sp>
        <p:nvSpPr>
          <p:cNvPr id="68301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3013" name="Freeform 5"/>
          <p:cNvSpPr>
            <a:spLocks/>
          </p:cNvSpPr>
          <p:nvPr/>
        </p:nvSpPr>
        <p:spPr bwMode="auto">
          <a:xfrm>
            <a:off x="3965575" y="2205038"/>
            <a:ext cx="2324100" cy="571500"/>
          </a:xfrm>
          <a:custGeom>
            <a:avLst/>
            <a:gdLst>
              <a:gd name="T0" fmla="*/ 0 w 1464"/>
              <a:gd name="T1" fmla="*/ 359 h 360"/>
              <a:gd name="T2" fmla="*/ 1463 w 1464"/>
              <a:gd name="T3" fmla="*/ 359 h 360"/>
              <a:gd name="T4" fmla="*/ 1463 w 1464"/>
              <a:gd name="T5" fmla="*/ 0 h 360"/>
              <a:gd name="T6" fmla="*/ 0 w 1464"/>
              <a:gd name="T7" fmla="*/ 0 h 360"/>
              <a:gd name="T8" fmla="*/ 0 w 1464"/>
              <a:gd name="T9" fmla="*/ 359 h 360"/>
            </a:gdLst>
            <a:ahLst/>
            <a:cxnLst>
              <a:cxn ang="0">
                <a:pos x="T0" y="T1"/>
              </a:cxn>
              <a:cxn ang="0">
                <a:pos x="T2" y="T3"/>
              </a:cxn>
              <a:cxn ang="0">
                <a:pos x="T4" y="T5"/>
              </a:cxn>
              <a:cxn ang="0">
                <a:pos x="T6" y="T7"/>
              </a:cxn>
              <a:cxn ang="0">
                <a:pos x="T8" y="T9"/>
              </a:cxn>
            </a:cxnLst>
            <a:rect l="0" t="0" r="r" b="b"/>
            <a:pathLst>
              <a:path w="1464" h="360">
                <a:moveTo>
                  <a:pt x="0" y="359"/>
                </a:moveTo>
                <a:lnTo>
                  <a:pt x="1463" y="359"/>
                </a:lnTo>
                <a:lnTo>
                  <a:pt x="1463" y="0"/>
                </a:lnTo>
                <a:lnTo>
                  <a:pt x="0" y="0"/>
                </a:lnTo>
                <a:lnTo>
                  <a:pt x="0" y="359"/>
                </a:lnTo>
              </a:path>
            </a:pathLst>
          </a:custGeom>
          <a:gradFill rotWithShape="0">
            <a:gsLst>
              <a:gs pos="0">
                <a:schemeClr val="tx1"/>
              </a:gs>
              <a:gs pos="50000">
                <a:schemeClr val="tx1">
                  <a:gamma/>
                  <a:tint val="70196"/>
                  <a:invGamma/>
                </a:schemeClr>
              </a:gs>
              <a:gs pos="100000">
                <a:schemeClr val="tx1"/>
              </a:gs>
            </a:gsLst>
            <a:lin ang="5400000" scaled="1"/>
          </a:gradFill>
          <a:ln w="253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4" name="Freeform 6"/>
          <p:cNvSpPr>
            <a:spLocks/>
          </p:cNvSpPr>
          <p:nvPr/>
        </p:nvSpPr>
        <p:spPr bwMode="auto">
          <a:xfrm>
            <a:off x="3770313" y="2395538"/>
            <a:ext cx="196850" cy="192087"/>
          </a:xfrm>
          <a:custGeom>
            <a:avLst/>
            <a:gdLst>
              <a:gd name="T0" fmla="*/ 0 w 124"/>
              <a:gd name="T1" fmla="*/ 120 h 121"/>
              <a:gd name="T2" fmla="*/ 123 w 124"/>
              <a:gd name="T3" fmla="*/ 120 h 121"/>
              <a:gd name="T4" fmla="*/ 123 w 124"/>
              <a:gd name="T5" fmla="*/ 0 h 121"/>
              <a:gd name="T6" fmla="*/ 0 w 124"/>
              <a:gd name="T7" fmla="*/ 0 h 121"/>
              <a:gd name="T8" fmla="*/ 0 w 124"/>
              <a:gd name="T9" fmla="*/ 120 h 121"/>
            </a:gdLst>
            <a:ahLst/>
            <a:cxnLst>
              <a:cxn ang="0">
                <a:pos x="T0" y="T1"/>
              </a:cxn>
              <a:cxn ang="0">
                <a:pos x="T2" y="T3"/>
              </a:cxn>
              <a:cxn ang="0">
                <a:pos x="T4" y="T5"/>
              </a:cxn>
              <a:cxn ang="0">
                <a:pos x="T6" y="T7"/>
              </a:cxn>
              <a:cxn ang="0">
                <a:pos x="T8" y="T9"/>
              </a:cxn>
            </a:cxnLst>
            <a:rect l="0" t="0" r="r" b="b"/>
            <a:pathLst>
              <a:path w="124" h="121">
                <a:moveTo>
                  <a:pt x="0" y="120"/>
                </a:moveTo>
                <a:lnTo>
                  <a:pt x="123" y="120"/>
                </a:lnTo>
                <a:lnTo>
                  <a:pt x="123" y="0"/>
                </a:lnTo>
                <a:lnTo>
                  <a:pt x="0" y="0"/>
                </a:lnTo>
                <a:lnTo>
                  <a:pt x="0" y="120"/>
                </a:lnTo>
              </a:path>
            </a:pathLst>
          </a:custGeom>
          <a:gradFill rotWithShape="0">
            <a:gsLst>
              <a:gs pos="0">
                <a:srgbClr val="660066"/>
              </a:gs>
              <a:gs pos="50000">
                <a:schemeClr val="hlink"/>
              </a:gs>
              <a:gs pos="100000">
                <a:srgbClr val="660066"/>
              </a:gs>
            </a:gsLst>
            <a:lin ang="540000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5" name="Freeform 7"/>
          <p:cNvSpPr>
            <a:spLocks/>
          </p:cNvSpPr>
          <p:nvPr/>
        </p:nvSpPr>
        <p:spPr bwMode="auto">
          <a:xfrm>
            <a:off x="6288088" y="2395538"/>
            <a:ext cx="192087" cy="192087"/>
          </a:xfrm>
          <a:custGeom>
            <a:avLst/>
            <a:gdLst>
              <a:gd name="T0" fmla="*/ 0 w 121"/>
              <a:gd name="T1" fmla="*/ 120 h 121"/>
              <a:gd name="T2" fmla="*/ 120 w 121"/>
              <a:gd name="T3" fmla="*/ 120 h 121"/>
              <a:gd name="T4" fmla="*/ 120 w 121"/>
              <a:gd name="T5" fmla="*/ 0 h 121"/>
              <a:gd name="T6" fmla="*/ 0 w 121"/>
              <a:gd name="T7" fmla="*/ 0 h 121"/>
              <a:gd name="T8" fmla="*/ 0 w 121"/>
              <a:gd name="T9" fmla="*/ 120 h 121"/>
            </a:gdLst>
            <a:ahLst/>
            <a:cxnLst>
              <a:cxn ang="0">
                <a:pos x="T0" y="T1"/>
              </a:cxn>
              <a:cxn ang="0">
                <a:pos x="T2" y="T3"/>
              </a:cxn>
              <a:cxn ang="0">
                <a:pos x="T4" y="T5"/>
              </a:cxn>
              <a:cxn ang="0">
                <a:pos x="T6" y="T7"/>
              </a:cxn>
              <a:cxn ang="0">
                <a:pos x="T8" y="T9"/>
              </a:cxn>
            </a:cxnLst>
            <a:rect l="0" t="0" r="r" b="b"/>
            <a:pathLst>
              <a:path w="121" h="121">
                <a:moveTo>
                  <a:pt x="0" y="120"/>
                </a:moveTo>
                <a:lnTo>
                  <a:pt x="120" y="120"/>
                </a:lnTo>
                <a:lnTo>
                  <a:pt x="120" y="0"/>
                </a:lnTo>
                <a:lnTo>
                  <a:pt x="0" y="0"/>
                </a:lnTo>
                <a:lnTo>
                  <a:pt x="0" y="120"/>
                </a:lnTo>
              </a:path>
            </a:pathLst>
          </a:custGeom>
          <a:gradFill rotWithShape="0">
            <a:gsLst>
              <a:gs pos="0">
                <a:srgbClr val="660066"/>
              </a:gs>
              <a:gs pos="50000">
                <a:schemeClr val="hlink"/>
              </a:gs>
              <a:gs pos="100000">
                <a:srgbClr val="660066"/>
              </a:gs>
            </a:gsLst>
            <a:lin ang="540000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6" name="Freeform 8"/>
          <p:cNvSpPr>
            <a:spLocks/>
          </p:cNvSpPr>
          <p:nvPr/>
        </p:nvSpPr>
        <p:spPr bwMode="auto">
          <a:xfrm>
            <a:off x="3965575" y="2347913"/>
            <a:ext cx="2324100" cy="284162"/>
          </a:xfrm>
          <a:custGeom>
            <a:avLst/>
            <a:gdLst>
              <a:gd name="T0" fmla="*/ 0 w 1464"/>
              <a:gd name="T1" fmla="*/ 178 h 179"/>
              <a:gd name="T2" fmla="*/ 1463 w 1464"/>
              <a:gd name="T3" fmla="*/ 178 h 179"/>
              <a:gd name="T4" fmla="*/ 1463 w 1464"/>
              <a:gd name="T5" fmla="*/ 0 h 179"/>
              <a:gd name="T6" fmla="*/ 0 w 1464"/>
              <a:gd name="T7" fmla="*/ 0 h 179"/>
              <a:gd name="T8" fmla="*/ 0 w 1464"/>
              <a:gd name="T9" fmla="*/ 178 h 179"/>
            </a:gdLst>
            <a:ahLst/>
            <a:cxnLst>
              <a:cxn ang="0">
                <a:pos x="T0" y="T1"/>
              </a:cxn>
              <a:cxn ang="0">
                <a:pos x="T2" y="T3"/>
              </a:cxn>
              <a:cxn ang="0">
                <a:pos x="T4" y="T5"/>
              </a:cxn>
              <a:cxn ang="0">
                <a:pos x="T6" y="T7"/>
              </a:cxn>
              <a:cxn ang="0">
                <a:pos x="T8" y="T9"/>
              </a:cxn>
            </a:cxnLst>
            <a:rect l="0" t="0" r="r" b="b"/>
            <a:pathLst>
              <a:path w="1464" h="179">
                <a:moveTo>
                  <a:pt x="0" y="178"/>
                </a:moveTo>
                <a:lnTo>
                  <a:pt x="1463" y="178"/>
                </a:lnTo>
                <a:lnTo>
                  <a:pt x="1463" y="0"/>
                </a:lnTo>
                <a:lnTo>
                  <a:pt x="0" y="0"/>
                </a:lnTo>
                <a:lnTo>
                  <a:pt x="0" y="178"/>
                </a:lnTo>
              </a:path>
            </a:pathLst>
          </a:custGeom>
          <a:solidFill>
            <a:schemeClr val="bg1"/>
          </a:solidFill>
          <a:ln w="12699"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7" name="Freeform 9"/>
          <p:cNvSpPr>
            <a:spLocks/>
          </p:cNvSpPr>
          <p:nvPr/>
        </p:nvSpPr>
        <p:spPr bwMode="auto">
          <a:xfrm>
            <a:off x="2800350" y="2395538"/>
            <a:ext cx="582613" cy="381000"/>
          </a:xfrm>
          <a:custGeom>
            <a:avLst/>
            <a:gdLst>
              <a:gd name="T0" fmla="*/ 0 w 367"/>
              <a:gd name="T1" fmla="*/ 239 h 240"/>
              <a:gd name="T2" fmla="*/ 122 w 367"/>
              <a:gd name="T3" fmla="*/ 239 h 240"/>
              <a:gd name="T4" fmla="*/ 122 w 367"/>
              <a:gd name="T5" fmla="*/ 0 h 240"/>
              <a:gd name="T6" fmla="*/ 244 w 367"/>
              <a:gd name="T7" fmla="*/ 0 h 240"/>
              <a:gd name="T8" fmla="*/ 244 w 367"/>
              <a:gd name="T9" fmla="*/ 239 h 240"/>
              <a:gd name="T10" fmla="*/ 366 w 367"/>
              <a:gd name="T11" fmla="*/ 239 h 240"/>
            </a:gdLst>
            <a:ahLst/>
            <a:cxnLst>
              <a:cxn ang="0">
                <a:pos x="T0" y="T1"/>
              </a:cxn>
              <a:cxn ang="0">
                <a:pos x="T2" y="T3"/>
              </a:cxn>
              <a:cxn ang="0">
                <a:pos x="T4" y="T5"/>
              </a:cxn>
              <a:cxn ang="0">
                <a:pos x="T6" y="T7"/>
              </a:cxn>
              <a:cxn ang="0">
                <a:pos x="T8" y="T9"/>
              </a:cxn>
              <a:cxn ang="0">
                <a:pos x="T10" y="T11"/>
              </a:cxn>
            </a:cxnLst>
            <a:rect l="0" t="0" r="r" b="b"/>
            <a:pathLst>
              <a:path w="367" h="240">
                <a:moveTo>
                  <a:pt x="0" y="239"/>
                </a:moveTo>
                <a:lnTo>
                  <a:pt x="122" y="239"/>
                </a:lnTo>
                <a:lnTo>
                  <a:pt x="122" y="0"/>
                </a:lnTo>
                <a:lnTo>
                  <a:pt x="244" y="0"/>
                </a:lnTo>
                <a:lnTo>
                  <a:pt x="244" y="239"/>
                </a:lnTo>
                <a:lnTo>
                  <a:pt x="366" y="239"/>
                </a:lnTo>
              </a:path>
            </a:pathLst>
          </a:custGeom>
          <a:noFill/>
          <a:ln w="25399" cap="rnd" cmpd="sng">
            <a:solidFill>
              <a:srgbClr val="FF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8" name="Freeform 10"/>
          <p:cNvSpPr>
            <a:spLocks/>
          </p:cNvSpPr>
          <p:nvPr/>
        </p:nvSpPr>
        <p:spPr bwMode="auto">
          <a:xfrm>
            <a:off x="6675438" y="2489200"/>
            <a:ext cx="774700" cy="292100"/>
          </a:xfrm>
          <a:custGeom>
            <a:avLst/>
            <a:gdLst>
              <a:gd name="T0" fmla="*/ 0 w 488"/>
              <a:gd name="T1" fmla="*/ 183 h 184"/>
              <a:gd name="T2" fmla="*/ 60 w 488"/>
              <a:gd name="T3" fmla="*/ 180 h 184"/>
              <a:gd name="T4" fmla="*/ 79 w 488"/>
              <a:gd name="T5" fmla="*/ 177 h 184"/>
              <a:gd name="T6" fmla="*/ 99 w 488"/>
              <a:gd name="T7" fmla="*/ 171 h 184"/>
              <a:gd name="T8" fmla="*/ 116 w 488"/>
              <a:gd name="T9" fmla="*/ 160 h 184"/>
              <a:gd name="T10" fmla="*/ 132 w 488"/>
              <a:gd name="T11" fmla="*/ 147 h 184"/>
              <a:gd name="T12" fmla="*/ 144 w 488"/>
              <a:gd name="T13" fmla="*/ 129 h 184"/>
              <a:gd name="T14" fmla="*/ 155 w 488"/>
              <a:gd name="T15" fmla="*/ 111 h 184"/>
              <a:gd name="T16" fmla="*/ 162 w 488"/>
              <a:gd name="T17" fmla="*/ 89 h 184"/>
              <a:gd name="T18" fmla="*/ 164 w 488"/>
              <a:gd name="T19" fmla="*/ 68 h 184"/>
              <a:gd name="T20" fmla="*/ 171 w 488"/>
              <a:gd name="T21" fmla="*/ 48 h 184"/>
              <a:gd name="T22" fmla="*/ 182 w 488"/>
              <a:gd name="T23" fmla="*/ 29 h 184"/>
              <a:gd name="T24" fmla="*/ 197 w 488"/>
              <a:gd name="T25" fmla="*/ 15 h 184"/>
              <a:gd name="T26" fmla="*/ 214 w 488"/>
              <a:gd name="T27" fmla="*/ 5 h 184"/>
              <a:gd name="T28" fmla="*/ 232 w 488"/>
              <a:gd name="T29" fmla="*/ 0 h 184"/>
              <a:gd name="T30" fmla="*/ 253 w 488"/>
              <a:gd name="T31" fmla="*/ 0 h 184"/>
              <a:gd name="T32" fmla="*/ 271 w 488"/>
              <a:gd name="T33" fmla="*/ 5 h 184"/>
              <a:gd name="T34" fmla="*/ 289 w 488"/>
              <a:gd name="T35" fmla="*/ 15 h 184"/>
              <a:gd name="T36" fmla="*/ 304 w 488"/>
              <a:gd name="T37" fmla="*/ 29 h 184"/>
              <a:gd name="T38" fmla="*/ 315 w 488"/>
              <a:gd name="T39" fmla="*/ 48 h 184"/>
              <a:gd name="T40" fmla="*/ 321 w 488"/>
              <a:gd name="T41" fmla="*/ 68 h 184"/>
              <a:gd name="T42" fmla="*/ 325 w 488"/>
              <a:gd name="T43" fmla="*/ 89 h 184"/>
              <a:gd name="T44" fmla="*/ 332 w 488"/>
              <a:gd name="T45" fmla="*/ 111 h 184"/>
              <a:gd name="T46" fmla="*/ 341 w 488"/>
              <a:gd name="T47" fmla="*/ 129 h 184"/>
              <a:gd name="T48" fmla="*/ 354 w 488"/>
              <a:gd name="T49" fmla="*/ 147 h 184"/>
              <a:gd name="T50" fmla="*/ 369 w 488"/>
              <a:gd name="T51" fmla="*/ 160 h 184"/>
              <a:gd name="T52" fmla="*/ 387 w 488"/>
              <a:gd name="T53" fmla="*/ 171 h 184"/>
              <a:gd name="T54" fmla="*/ 405 w 488"/>
              <a:gd name="T55" fmla="*/ 177 h 184"/>
              <a:gd name="T56" fmla="*/ 426 w 488"/>
              <a:gd name="T57" fmla="*/ 180 h 184"/>
              <a:gd name="T58" fmla="*/ 487 w 488"/>
              <a:gd name="T59" fmla="*/ 18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8" h="184">
                <a:moveTo>
                  <a:pt x="0" y="183"/>
                </a:moveTo>
                <a:lnTo>
                  <a:pt x="60" y="180"/>
                </a:lnTo>
                <a:lnTo>
                  <a:pt x="79" y="177"/>
                </a:lnTo>
                <a:lnTo>
                  <a:pt x="99" y="171"/>
                </a:lnTo>
                <a:lnTo>
                  <a:pt x="116" y="160"/>
                </a:lnTo>
                <a:lnTo>
                  <a:pt x="132" y="147"/>
                </a:lnTo>
                <a:lnTo>
                  <a:pt x="144" y="129"/>
                </a:lnTo>
                <a:lnTo>
                  <a:pt x="155" y="111"/>
                </a:lnTo>
                <a:lnTo>
                  <a:pt x="162" y="89"/>
                </a:lnTo>
                <a:lnTo>
                  <a:pt x="164" y="68"/>
                </a:lnTo>
                <a:lnTo>
                  <a:pt x="171" y="48"/>
                </a:lnTo>
                <a:lnTo>
                  <a:pt x="182" y="29"/>
                </a:lnTo>
                <a:lnTo>
                  <a:pt x="197" y="15"/>
                </a:lnTo>
                <a:lnTo>
                  <a:pt x="214" y="5"/>
                </a:lnTo>
                <a:lnTo>
                  <a:pt x="232" y="0"/>
                </a:lnTo>
                <a:lnTo>
                  <a:pt x="253" y="0"/>
                </a:lnTo>
                <a:lnTo>
                  <a:pt x="271" y="5"/>
                </a:lnTo>
                <a:lnTo>
                  <a:pt x="289" y="15"/>
                </a:lnTo>
                <a:lnTo>
                  <a:pt x="304" y="29"/>
                </a:lnTo>
                <a:lnTo>
                  <a:pt x="315" y="48"/>
                </a:lnTo>
                <a:lnTo>
                  <a:pt x="321" y="68"/>
                </a:lnTo>
                <a:lnTo>
                  <a:pt x="325" y="89"/>
                </a:lnTo>
                <a:lnTo>
                  <a:pt x="332" y="111"/>
                </a:lnTo>
                <a:lnTo>
                  <a:pt x="341" y="129"/>
                </a:lnTo>
                <a:lnTo>
                  <a:pt x="354" y="147"/>
                </a:lnTo>
                <a:lnTo>
                  <a:pt x="369" y="160"/>
                </a:lnTo>
                <a:lnTo>
                  <a:pt x="387" y="171"/>
                </a:lnTo>
                <a:lnTo>
                  <a:pt x="405" y="177"/>
                </a:lnTo>
                <a:lnTo>
                  <a:pt x="426" y="180"/>
                </a:lnTo>
                <a:lnTo>
                  <a:pt x="487" y="180"/>
                </a:lnTo>
              </a:path>
            </a:pathLst>
          </a:custGeom>
          <a:noFill/>
          <a:ln w="25399" cap="rnd" cmpd="sng">
            <a:solidFill>
              <a:srgbClr val="FF66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19" name="Line 11"/>
          <p:cNvSpPr>
            <a:spLocks noChangeShapeType="1"/>
          </p:cNvSpPr>
          <p:nvPr/>
        </p:nvSpPr>
        <p:spPr bwMode="auto">
          <a:xfrm flipH="1">
            <a:off x="3965575" y="2489200"/>
            <a:ext cx="2322513" cy="0"/>
          </a:xfrm>
          <a:prstGeom prst="line">
            <a:avLst/>
          </a:prstGeom>
          <a:noFill/>
          <a:ln w="12699">
            <a:solidFill>
              <a:srgbClr val="FF00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20" name="Freeform 12"/>
          <p:cNvSpPr>
            <a:spLocks/>
          </p:cNvSpPr>
          <p:nvPr/>
        </p:nvSpPr>
        <p:spPr bwMode="auto">
          <a:xfrm>
            <a:off x="3965575" y="2347913"/>
            <a:ext cx="1163638" cy="284162"/>
          </a:xfrm>
          <a:custGeom>
            <a:avLst/>
            <a:gdLst>
              <a:gd name="T0" fmla="*/ 732 w 733"/>
              <a:gd name="T1" fmla="*/ 89 h 179"/>
              <a:gd name="T2" fmla="*/ 365 w 733"/>
              <a:gd name="T3" fmla="*/ 178 h 179"/>
              <a:gd name="T4" fmla="*/ 0 w 733"/>
              <a:gd name="T5" fmla="*/ 89 h 179"/>
              <a:gd name="T6" fmla="*/ 365 w 733"/>
              <a:gd name="T7" fmla="*/ 0 h 179"/>
              <a:gd name="T8" fmla="*/ 732 w 733"/>
              <a:gd name="T9" fmla="*/ 89 h 179"/>
            </a:gdLst>
            <a:ahLst/>
            <a:cxnLst>
              <a:cxn ang="0">
                <a:pos x="T0" y="T1"/>
              </a:cxn>
              <a:cxn ang="0">
                <a:pos x="T2" y="T3"/>
              </a:cxn>
              <a:cxn ang="0">
                <a:pos x="T4" y="T5"/>
              </a:cxn>
              <a:cxn ang="0">
                <a:pos x="T6" y="T7"/>
              </a:cxn>
              <a:cxn ang="0">
                <a:pos x="T8" y="T9"/>
              </a:cxn>
            </a:cxnLst>
            <a:rect l="0" t="0" r="r" b="b"/>
            <a:pathLst>
              <a:path w="733" h="179">
                <a:moveTo>
                  <a:pt x="732" y="89"/>
                </a:moveTo>
                <a:lnTo>
                  <a:pt x="365" y="178"/>
                </a:lnTo>
                <a:lnTo>
                  <a:pt x="0" y="89"/>
                </a:lnTo>
                <a:lnTo>
                  <a:pt x="365" y="0"/>
                </a:lnTo>
                <a:lnTo>
                  <a:pt x="732" y="89"/>
                </a:lnTo>
              </a:path>
            </a:pathLst>
          </a:custGeom>
          <a:noFill/>
          <a:ln w="12699" cap="rnd" cmpd="sng">
            <a:solidFill>
              <a:srgbClr val="FF0033"/>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1" name="Freeform 13"/>
          <p:cNvSpPr>
            <a:spLocks/>
          </p:cNvSpPr>
          <p:nvPr/>
        </p:nvSpPr>
        <p:spPr bwMode="auto">
          <a:xfrm>
            <a:off x="5127625" y="2347913"/>
            <a:ext cx="1162050" cy="284162"/>
          </a:xfrm>
          <a:custGeom>
            <a:avLst/>
            <a:gdLst>
              <a:gd name="T0" fmla="*/ 0 w 732"/>
              <a:gd name="T1" fmla="*/ 89 h 179"/>
              <a:gd name="T2" fmla="*/ 365 w 732"/>
              <a:gd name="T3" fmla="*/ 0 h 179"/>
              <a:gd name="T4" fmla="*/ 731 w 732"/>
              <a:gd name="T5" fmla="*/ 89 h 179"/>
              <a:gd name="T6" fmla="*/ 365 w 732"/>
              <a:gd name="T7" fmla="*/ 178 h 179"/>
              <a:gd name="T8" fmla="*/ 0 w 732"/>
              <a:gd name="T9" fmla="*/ 89 h 179"/>
            </a:gdLst>
            <a:ahLst/>
            <a:cxnLst>
              <a:cxn ang="0">
                <a:pos x="T0" y="T1"/>
              </a:cxn>
              <a:cxn ang="0">
                <a:pos x="T2" y="T3"/>
              </a:cxn>
              <a:cxn ang="0">
                <a:pos x="T4" y="T5"/>
              </a:cxn>
              <a:cxn ang="0">
                <a:pos x="T6" y="T7"/>
              </a:cxn>
              <a:cxn ang="0">
                <a:pos x="T8" y="T9"/>
              </a:cxn>
            </a:cxnLst>
            <a:rect l="0" t="0" r="r" b="b"/>
            <a:pathLst>
              <a:path w="732" h="179">
                <a:moveTo>
                  <a:pt x="0" y="89"/>
                </a:moveTo>
                <a:lnTo>
                  <a:pt x="365" y="0"/>
                </a:lnTo>
                <a:lnTo>
                  <a:pt x="731" y="89"/>
                </a:lnTo>
                <a:lnTo>
                  <a:pt x="365" y="178"/>
                </a:lnTo>
                <a:lnTo>
                  <a:pt x="0" y="89"/>
                </a:lnTo>
              </a:path>
            </a:pathLst>
          </a:custGeom>
          <a:noFill/>
          <a:ln w="12699" cap="rnd" cmpd="sng">
            <a:solidFill>
              <a:srgbClr val="FF0033"/>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2" name="Line 14"/>
          <p:cNvSpPr>
            <a:spLocks noChangeShapeType="1"/>
          </p:cNvSpPr>
          <p:nvPr/>
        </p:nvSpPr>
        <p:spPr bwMode="auto">
          <a:xfrm>
            <a:off x="3965575" y="2489200"/>
            <a:ext cx="288925" cy="285750"/>
          </a:xfrm>
          <a:prstGeom prst="line">
            <a:avLst/>
          </a:prstGeom>
          <a:noFill/>
          <a:ln w="12699">
            <a:solidFill>
              <a:srgbClr val="FF00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23" name="Freeform 15"/>
          <p:cNvSpPr>
            <a:spLocks/>
          </p:cNvSpPr>
          <p:nvPr/>
        </p:nvSpPr>
        <p:spPr bwMode="auto">
          <a:xfrm>
            <a:off x="5002213" y="2062163"/>
            <a:ext cx="176212" cy="855662"/>
          </a:xfrm>
          <a:custGeom>
            <a:avLst/>
            <a:gdLst>
              <a:gd name="T0" fmla="*/ 54 w 111"/>
              <a:gd name="T1" fmla="*/ 538 h 539"/>
              <a:gd name="T2" fmla="*/ 99 w 111"/>
              <a:gd name="T3" fmla="*/ 538 h 539"/>
              <a:gd name="T4" fmla="*/ 78 w 111"/>
              <a:gd name="T5" fmla="*/ 518 h 539"/>
              <a:gd name="T6" fmla="*/ 62 w 111"/>
              <a:gd name="T7" fmla="*/ 493 h 539"/>
              <a:gd name="T8" fmla="*/ 51 w 111"/>
              <a:gd name="T9" fmla="*/ 468 h 539"/>
              <a:gd name="T10" fmla="*/ 42 w 111"/>
              <a:gd name="T11" fmla="*/ 442 h 539"/>
              <a:gd name="T12" fmla="*/ 38 w 111"/>
              <a:gd name="T13" fmla="*/ 414 h 539"/>
              <a:gd name="T14" fmla="*/ 40 w 111"/>
              <a:gd name="T15" fmla="*/ 386 h 539"/>
              <a:gd name="T16" fmla="*/ 44 w 111"/>
              <a:gd name="T17" fmla="*/ 358 h 539"/>
              <a:gd name="T18" fmla="*/ 53 w 111"/>
              <a:gd name="T19" fmla="*/ 331 h 539"/>
              <a:gd name="T20" fmla="*/ 67 w 111"/>
              <a:gd name="T21" fmla="*/ 306 h 539"/>
              <a:gd name="T22" fmla="*/ 83 w 111"/>
              <a:gd name="T23" fmla="*/ 284 h 539"/>
              <a:gd name="T24" fmla="*/ 96 w 111"/>
              <a:gd name="T25" fmla="*/ 244 h 539"/>
              <a:gd name="T26" fmla="*/ 105 w 111"/>
              <a:gd name="T27" fmla="*/ 204 h 539"/>
              <a:gd name="T28" fmla="*/ 110 w 111"/>
              <a:gd name="T29" fmla="*/ 163 h 539"/>
              <a:gd name="T30" fmla="*/ 110 w 111"/>
              <a:gd name="T31" fmla="*/ 120 h 539"/>
              <a:gd name="T32" fmla="*/ 105 w 111"/>
              <a:gd name="T33" fmla="*/ 79 h 539"/>
              <a:gd name="T34" fmla="*/ 96 w 111"/>
              <a:gd name="T35" fmla="*/ 39 h 539"/>
              <a:gd name="T36" fmla="*/ 83 w 111"/>
              <a:gd name="T37" fmla="*/ 0 h 539"/>
              <a:gd name="T38" fmla="*/ 40 w 111"/>
              <a:gd name="T39" fmla="*/ 0 h 539"/>
              <a:gd name="T40" fmla="*/ 56 w 111"/>
              <a:gd name="T41" fmla="*/ 30 h 539"/>
              <a:gd name="T42" fmla="*/ 69 w 111"/>
              <a:gd name="T43" fmla="*/ 64 h 539"/>
              <a:gd name="T44" fmla="*/ 77 w 111"/>
              <a:gd name="T45" fmla="*/ 99 h 539"/>
              <a:gd name="T46" fmla="*/ 78 w 111"/>
              <a:gd name="T47" fmla="*/ 133 h 539"/>
              <a:gd name="T48" fmla="*/ 77 w 111"/>
              <a:gd name="T49" fmla="*/ 170 h 539"/>
              <a:gd name="T50" fmla="*/ 69 w 111"/>
              <a:gd name="T51" fmla="*/ 204 h 539"/>
              <a:gd name="T52" fmla="*/ 56 w 111"/>
              <a:gd name="T53" fmla="*/ 237 h 539"/>
              <a:gd name="T54" fmla="*/ 40 w 111"/>
              <a:gd name="T55" fmla="*/ 269 h 539"/>
              <a:gd name="T56" fmla="*/ 22 w 111"/>
              <a:gd name="T57" fmla="*/ 296 h 539"/>
              <a:gd name="T58" fmla="*/ 10 w 111"/>
              <a:gd name="T59" fmla="*/ 326 h 539"/>
              <a:gd name="T60" fmla="*/ 4 w 111"/>
              <a:gd name="T61" fmla="*/ 358 h 539"/>
              <a:gd name="T62" fmla="*/ 0 w 111"/>
              <a:gd name="T63" fmla="*/ 390 h 539"/>
              <a:gd name="T64" fmla="*/ 2 w 111"/>
              <a:gd name="T65" fmla="*/ 422 h 539"/>
              <a:gd name="T66" fmla="*/ 9 w 111"/>
              <a:gd name="T67" fmla="*/ 454 h 539"/>
              <a:gd name="T68" fmla="*/ 20 w 111"/>
              <a:gd name="T69" fmla="*/ 484 h 539"/>
              <a:gd name="T70" fmla="*/ 34 w 111"/>
              <a:gd name="T71" fmla="*/ 512 h 539"/>
              <a:gd name="T72" fmla="*/ 54 w 111"/>
              <a:gd name="T73"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1" h="539">
                <a:moveTo>
                  <a:pt x="54" y="538"/>
                </a:moveTo>
                <a:lnTo>
                  <a:pt x="99" y="538"/>
                </a:lnTo>
                <a:lnTo>
                  <a:pt x="78" y="518"/>
                </a:lnTo>
                <a:lnTo>
                  <a:pt x="62" y="493"/>
                </a:lnTo>
                <a:lnTo>
                  <a:pt x="51" y="468"/>
                </a:lnTo>
                <a:lnTo>
                  <a:pt x="42" y="442"/>
                </a:lnTo>
                <a:lnTo>
                  <a:pt x="38" y="414"/>
                </a:lnTo>
                <a:lnTo>
                  <a:pt x="40" y="386"/>
                </a:lnTo>
                <a:lnTo>
                  <a:pt x="44" y="358"/>
                </a:lnTo>
                <a:lnTo>
                  <a:pt x="53" y="331"/>
                </a:lnTo>
                <a:lnTo>
                  <a:pt x="67" y="306"/>
                </a:lnTo>
                <a:lnTo>
                  <a:pt x="83" y="284"/>
                </a:lnTo>
                <a:lnTo>
                  <a:pt x="96" y="244"/>
                </a:lnTo>
                <a:lnTo>
                  <a:pt x="105" y="204"/>
                </a:lnTo>
                <a:lnTo>
                  <a:pt x="110" y="163"/>
                </a:lnTo>
                <a:lnTo>
                  <a:pt x="110" y="120"/>
                </a:lnTo>
                <a:lnTo>
                  <a:pt x="105" y="79"/>
                </a:lnTo>
                <a:lnTo>
                  <a:pt x="96" y="39"/>
                </a:lnTo>
                <a:lnTo>
                  <a:pt x="83" y="0"/>
                </a:lnTo>
                <a:lnTo>
                  <a:pt x="40" y="0"/>
                </a:lnTo>
                <a:lnTo>
                  <a:pt x="56" y="30"/>
                </a:lnTo>
                <a:lnTo>
                  <a:pt x="69" y="64"/>
                </a:lnTo>
                <a:lnTo>
                  <a:pt x="77" y="99"/>
                </a:lnTo>
                <a:lnTo>
                  <a:pt x="78" y="133"/>
                </a:lnTo>
                <a:lnTo>
                  <a:pt x="77" y="170"/>
                </a:lnTo>
                <a:lnTo>
                  <a:pt x="69" y="204"/>
                </a:lnTo>
                <a:lnTo>
                  <a:pt x="56" y="237"/>
                </a:lnTo>
                <a:lnTo>
                  <a:pt x="40" y="269"/>
                </a:lnTo>
                <a:lnTo>
                  <a:pt x="22" y="296"/>
                </a:lnTo>
                <a:lnTo>
                  <a:pt x="10" y="326"/>
                </a:lnTo>
                <a:lnTo>
                  <a:pt x="4" y="358"/>
                </a:lnTo>
                <a:lnTo>
                  <a:pt x="0" y="390"/>
                </a:lnTo>
                <a:lnTo>
                  <a:pt x="2" y="422"/>
                </a:lnTo>
                <a:lnTo>
                  <a:pt x="9" y="454"/>
                </a:lnTo>
                <a:lnTo>
                  <a:pt x="20" y="484"/>
                </a:lnTo>
                <a:lnTo>
                  <a:pt x="34" y="512"/>
                </a:lnTo>
                <a:lnTo>
                  <a:pt x="54" y="538"/>
                </a:lnTo>
              </a:path>
            </a:pathLst>
          </a:custGeom>
          <a:solidFill>
            <a:schemeClr val="accent2"/>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4" name="Line 16"/>
          <p:cNvSpPr>
            <a:spLocks noChangeShapeType="1"/>
          </p:cNvSpPr>
          <p:nvPr/>
        </p:nvSpPr>
        <p:spPr bwMode="auto">
          <a:xfrm flipH="1">
            <a:off x="3965575" y="2205038"/>
            <a:ext cx="288925" cy="284162"/>
          </a:xfrm>
          <a:prstGeom prst="line">
            <a:avLst/>
          </a:prstGeom>
          <a:noFill/>
          <a:ln w="12699">
            <a:solidFill>
              <a:srgbClr val="FF0033"/>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25" name="Freeform 17"/>
          <p:cNvSpPr>
            <a:spLocks/>
          </p:cNvSpPr>
          <p:nvPr/>
        </p:nvSpPr>
        <p:spPr bwMode="auto">
          <a:xfrm>
            <a:off x="4324350" y="2465388"/>
            <a:ext cx="50800" cy="49212"/>
          </a:xfrm>
          <a:custGeom>
            <a:avLst/>
            <a:gdLst>
              <a:gd name="T0" fmla="*/ 0 w 32"/>
              <a:gd name="T1" fmla="*/ 30 h 31"/>
              <a:gd name="T2" fmla="*/ 31 w 32"/>
              <a:gd name="T3" fmla="*/ 15 h 31"/>
              <a:gd name="T4" fmla="*/ 0 w 32"/>
              <a:gd name="T5" fmla="*/ 0 h 31"/>
              <a:gd name="T6" fmla="*/ 5 w 32"/>
              <a:gd name="T7" fmla="*/ 10 h 31"/>
              <a:gd name="T8" fmla="*/ 5 w 32"/>
              <a:gd name="T9" fmla="*/ 21 h 31"/>
              <a:gd name="T10" fmla="*/ 0 w 32"/>
              <a:gd name="T11" fmla="*/ 30 h 31"/>
            </a:gdLst>
            <a:ahLst/>
            <a:cxnLst>
              <a:cxn ang="0">
                <a:pos x="T0" y="T1"/>
              </a:cxn>
              <a:cxn ang="0">
                <a:pos x="T2" y="T3"/>
              </a:cxn>
              <a:cxn ang="0">
                <a:pos x="T4" y="T5"/>
              </a:cxn>
              <a:cxn ang="0">
                <a:pos x="T6" y="T7"/>
              </a:cxn>
              <a:cxn ang="0">
                <a:pos x="T8" y="T9"/>
              </a:cxn>
              <a:cxn ang="0">
                <a:pos x="T10" y="T11"/>
              </a:cxn>
            </a:cxnLst>
            <a:rect l="0" t="0" r="r" b="b"/>
            <a:pathLst>
              <a:path w="32" h="31">
                <a:moveTo>
                  <a:pt x="0" y="30"/>
                </a:moveTo>
                <a:lnTo>
                  <a:pt x="31" y="15"/>
                </a:lnTo>
                <a:lnTo>
                  <a:pt x="0" y="0"/>
                </a:lnTo>
                <a:lnTo>
                  <a:pt x="5" y="10"/>
                </a:lnTo>
                <a:lnTo>
                  <a:pt x="5" y="21"/>
                </a:lnTo>
                <a:lnTo>
                  <a:pt x="0" y="3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6" name="Freeform 18"/>
          <p:cNvSpPr>
            <a:spLocks/>
          </p:cNvSpPr>
          <p:nvPr/>
        </p:nvSpPr>
        <p:spPr bwMode="auto">
          <a:xfrm>
            <a:off x="5848350" y="2465388"/>
            <a:ext cx="50800" cy="49212"/>
          </a:xfrm>
          <a:custGeom>
            <a:avLst/>
            <a:gdLst>
              <a:gd name="T0" fmla="*/ 0 w 32"/>
              <a:gd name="T1" fmla="*/ 30 h 31"/>
              <a:gd name="T2" fmla="*/ 31 w 32"/>
              <a:gd name="T3" fmla="*/ 15 h 31"/>
              <a:gd name="T4" fmla="*/ 0 w 32"/>
              <a:gd name="T5" fmla="*/ 0 h 31"/>
              <a:gd name="T6" fmla="*/ 4 w 32"/>
              <a:gd name="T7" fmla="*/ 10 h 31"/>
              <a:gd name="T8" fmla="*/ 4 w 32"/>
              <a:gd name="T9" fmla="*/ 21 h 31"/>
              <a:gd name="T10" fmla="*/ 0 w 32"/>
              <a:gd name="T11" fmla="*/ 30 h 31"/>
            </a:gdLst>
            <a:ahLst/>
            <a:cxnLst>
              <a:cxn ang="0">
                <a:pos x="T0" y="T1"/>
              </a:cxn>
              <a:cxn ang="0">
                <a:pos x="T2" y="T3"/>
              </a:cxn>
              <a:cxn ang="0">
                <a:pos x="T4" y="T5"/>
              </a:cxn>
              <a:cxn ang="0">
                <a:pos x="T6" y="T7"/>
              </a:cxn>
              <a:cxn ang="0">
                <a:pos x="T8" y="T9"/>
              </a:cxn>
              <a:cxn ang="0">
                <a:pos x="T10" y="T11"/>
              </a:cxn>
            </a:cxnLst>
            <a:rect l="0" t="0" r="r" b="b"/>
            <a:pathLst>
              <a:path w="32" h="31">
                <a:moveTo>
                  <a:pt x="0" y="30"/>
                </a:moveTo>
                <a:lnTo>
                  <a:pt x="31" y="15"/>
                </a:lnTo>
                <a:lnTo>
                  <a:pt x="0" y="0"/>
                </a:lnTo>
                <a:lnTo>
                  <a:pt x="4" y="10"/>
                </a:lnTo>
                <a:lnTo>
                  <a:pt x="4" y="21"/>
                </a:lnTo>
                <a:lnTo>
                  <a:pt x="0" y="3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7" name="Freeform 19"/>
          <p:cNvSpPr>
            <a:spLocks/>
          </p:cNvSpPr>
          <p:nvPr/>
        </p:nvSpPr>
        <p:spPr bwMode="auto">
          <a:xfrm>
            <a:off x="4156075" y="2420938"/>
            <a:ext cx="52388" cy="46037"/>
          </a:xfrm>
          <a:custGeom>
            <a:avLst/>
            <a:gdLst>
              <a:gd name="T0" fmla="*/ 6 w 33"/>
              <a:gd name="T1" fmla="*/ 28 h 29"/>
              <a:gd name="T2" fmla="*/ 32 w 33"/>
              <a:gd name="T3" fmla="*/ 6 h 29"/>
              <a:gd name="T4" fmla="*/ 0 w 33"/>
              <a:gd name="T5" fmla="*/ 0 h 29"/>
              <a:gd name="T6" fmla="*/ 6 w 33"/>
              <a:gd name="T7" fmla="*/ 7 h 29"/>
              <a:gd name="T8" fmla="*/ 9 w 33"/>
              <a:gd name="T9" fmla="*/ 18 h 29"/>
              <a:gd name="T10" fmla="*/ 6 w 33"/>
              <a:gd name="T11" fmla="*/ 28 h 29"/>
            </a:gdLst>
            <a:ahLst/>
            <a:cxnLst>
              <a:cxn ang="0">
                <a:pos x="T0" y="T1"/>
              </a:cxn>
              <a:cxn ang="0">
                <a:pos x="T2" y="T3"/>
              </a:cxn>
              <a:cxn ang="0">
                <a:pos x="T4" y="T5"/>
              </a:cxn>
              <a:cxn ang="0">
                <a:pos x="T6" y="T7"/>
              </a:cxn>
              <a:cxn ang="0">
                <a:pos x="T8" y="T9"/>
              </a:cxn>
              <a:cxn ang="0">
                <a:pos x="T10" y="T11"/>
              </a:cxn>
            </a:cxnLst>
            <a:rect l="0" t="0" r="r" b="b"/>
            <a:pathLst>
              <a:path w="33" h="29">
                <a:moveTo>
                  <a:pt x="6" y="28"/>
                </a:moveTo>
                <a:lnTo>
                  <a:pt x="32" y="6"/>
                </a:lnTo>
                <a:lnTo>
                  <a:pt x="0" y="0"/>
                </a:lnTo>
                <a:lnTo>
                  <a:pt x="6" y="7"/>
                </a:lnTo>
                <a:lnTo>
                  <a:pt x="9" y="18"/>
                </a:lnTo>
                <a:lnTo>
                  <a:pt x="6" y="28"/>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8" name="Freeform 20"/>
          <p:cNvSpPr>
            <a:spLocks/>
          </p:cNvSpPr>
          <p:nvPr/>
        </p:nvSpPr>
        <p:spPr bwMode="auto">
          <a:xfrm>
            <a:off x="4010025" y="2395538"/>
            <a:ext cx="50800" cy="52387"/>
          </a:xfrm>
          <a:custGeom>
            <a:avLst/>
            <a:gdLst>
              <a:gd name="T0" fmla="*/ 20 w 32"/>
              <a:gd name="T1" fmla="*/ 32 h 33"/>
              <a:gd name="T2" fmla="*/ 31 w 32"/>
              <a:gd name="T3" fmla="*/ 0 h 33"/>
              <a:gd name="T4" fmla="*/ 0 w 32"/>
              <a:gd name="T5" fmla="*/ 10 h 33"/>
              <a:gd name="T6" fmla="*/ 8 w 32"/>
              <a:gd name="T7" fmla="*/ 14 h 33"/>
              <a:gd name="T8" fmla="*/ 16 w 32"/>
              <a:gd name="T9" fmla="*/ 21 h 33"/>
              <a:gd name="T10" fmla="*/ 20 w 32"/>
              <a:gd name="T11" fmla="*/ 32 h 33"/>
            </a:gdLst>
            <a:ahLst/>
            <a:cxnLst>
              <a:cxn ang="0">
                <a:pos x="T0" y="T1"/>
              </a:cxn>
              <a:cxn ang="0">
                <a:pos x="T2" y="T3"/>
              </a:cxn>
              <a:cxn ang="0">
                <a:pos x="T4" y="T5"/>
              </a:cxn>
              <a:cxn ang="0">
                <a:pos x="T6" y="T7"/>
              </a:cxn>
              <a:cxn ang="0">
                <a:pos x="T8" y="T9"/>
              </a:cxn>
              <a:cxn ang="0">
                <a:pos x="T10" y="T11"/>
              </a:cxn>
            </a:cxnLst>
            <a:rect l="0" t="0" r="r" b="b"/>
            <a:pathLst>
              <a:path w="32" h="33">
                <a:moveTo>
                  <a:pt x="20" y="32"/>
                </a:moveTo>
                <a:lnTo>
                  <a:pt x="31" y="0"/>
                </a:lnTo>
                <a:lnTo>
                  <a:pt x="0" y="10"/>
                </a:lnTo>
                <a:lnTo>
                  <a:pt x="8" y="14"/>
                </a:lnTo>
                <a:lnTo>
                  <a:pt x="16" y="21"/>
                </a:lnTo>
                <a:lnTo>
                  <a:pt x="20" y="32"/>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29" name="Freeform 21"/>
          <p:cNvSpPr>
            <a:spLocks/>
          </p:cNvSpPr>
          <p:nvPr/>
        </p:nvSpPr>
        <p:spPr bwMode="auto">
          <a:xfrm>
            <a:off x="4156075" y="2251075"/>
            <a:ext cx="52388" cy="50800"/>
          </a:xfrm>
          <a:custGeom>
            <a:avLst/>
            <a:gdLst>
              <a:gd name="T0" fmla="*/ 21 w 33"/>
              <a:gd name="T1" fmla="*/ 31 h 32"/>
              <a:gd name="T2" fmla="*/ 32 w 33"/>
              <a:gd name="T3" fmla="*/ 0 h 32"/>
              <a:gd name="T4" fmla="*/ 0 w 33"/>
              <a:gd name="T5" fmla="*/ 10 h 32"/>
              <a:gd name="T6" fmla="*/ 9 w 33"/>
              <a:gd name="T7" fmla="*/ 14 h 32"/>
              <a:gd name="T8" fmla="*/ 18 w 33"/>
              <a:gd name="T9" fmla="*/ 20 h 32"/>
              <a:gd name="T10" fmla="*/ 21 w 33"/>
              <a:gd name="T11" fmla="*/ 31 h 32"/>
            </a:gdLst>
            <a:ahLst/>
            <a:cxnLst>
              <a:cxn ang="0">
                <a:pos x="T0" y="T1"/>
              </a:cxn>
              <a:cxn ang="0">
                <a:pos x="T2" y="T3"/>
              </a:cxn>
              <a:cxn ang="0">
                <a:pos x="T4" y="T5"/>
              </a:cxn>
              <a:cxn ang="0">
                <a:pos x="T6" y="T7"/>
              </a:cxn>
              <a:cxn ang="0">
                <a:pos x="T8" y="T9"/>
              </a:cxn>
              <a:cxn ang="0">
                <a:pos x="T10" y="T11"/>
              </a:cxn>
            </a:cxnLst>
            <a:rect l="0" t="0" r="r" b="b"/>
            <a:pathLst>
              <a:path w="33" h="32">
                <a:moveTo>
                  <a:pt x="21" y="31"/>
                </a:moveTo>
                <a:lnTo>
                  <a:pt x="32" y="0"/>
                </a:lnTo>
                <a:lnTo>
                  <a:pt x="0" y="10"/>
                </a:lnTo>
                <a:lnTo>
                  <a:pt x="9" y="14"/>
                </a:lnTo>
                <a:lnTo>
                  <a:pt x="18" y="20"/>
                </a:lnTo>
                <a:lnTo>
                  <a:pt x="21" y="31"/>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0" name="Freeform 22"/>
          <p:cNvSpPr>
            <a:spLocks/>
          </p:cNvSpPr>
          <p:nvPr/>
        </p:nvSpPr>
        <p:spPr bwMode="auto">
          <a:xfrm>
            <a:off x="4010025" y="2533650"/>
            <a:ext cx="50800" cy="53975"/>
          </a:xfrm>
          <a:custGeom>
            <a:avLst/>
            <a:gdLst>
              <a:gd name="T0" fmla="*/ 20 w 32"/>
              <a:gd name="T1" fmla="*/ 0 h 34"/>
              <a:gd name="T2" fmla="*/ 31 w 32"/>
              <a:gd name="T3" fmla="*/ 33 h 34"/>
              <a:gd name="T4" fmla="*/ 0 w 32"/>
              <a:gd name="T5" fmla="*/ 21 h 34"/>
              <a:gd name="T6" fmla="*/ 8 w 32"/>
              <a:gd name="T7" fmla="*/ 18 h 34"/>
              <a:gd name="T8" fmla="*/ 16 w 32"/>
              <a:gd name="T9" fmla="*/ 9 h 34"/>
              <a:gd name="T10" fmla="*/ 20 w 32"/>
              <a:gd name="T11" fmla="*/ 0 h 34"/>
            </a:gdLst>
            <a:ahLst/>
            <a:cxnLst>
              <a:cxn ang="0">
                <a:pos x="T0" y="T1"/>
              </a:cxn>
              <a:cxn ang="0">
                <a:pos x="T2" y="T3"/>
              </a:cxn>
              <a:cxn ang="0">
                <a:pos x="T4" y="T5"/>
              </a:cxn>
              <a:cxn ang="0">
                <a:pos x="T6" y="T7"/>
              </a:cxn>
              <a:cxn ang="0">
                <a:pos x="T8" y="T9"/>
              </a:cxn>
              <a:cxn ang="0">
                <a:pos x="T10" y="T11"/>
              </a:cxn>
            </a:cxnLst>
            <a:rect l="0" t="0" r="r" b="b"/>
            <a:pathLst>
              <a:path w="32" h="34">
                <a:moveTo>
                  <a:pt x="20" y="0"/>
                </a:moveTo>
                <a:lnTo>
                  <a:pt x="31" y="33"/>
                </a:lnTo>
                <a:lnTo>
                  <a:pt x="0" y="21"/>
                </a:lnTo>
                <a:lnTo>
                  <a:pt x="8" y="18"/>
                </a:lnTo>
                <a:lnTo>
                  <a:pt x="16" y="9"/>
                </a:lnTo>
                <a:lnTo>
                  <a:pt x="20"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1" name="Freeform 23"/>
          <p:cNvSpPr>
            <a:spLocks/>
          </p:cNvSpPr>
          <p:nvPr/>
        </p:nvSpPr>
        <p:spPr bwMode="auto">
          <a:xfrm>
            <a:off x="4156075" y="2679700"/>
            <a:ext cx="52388" cy="52388"/>
          </a:xfrm>
          <a:custGeom>
            <a:avLst/>
            <a:gdLst>
              <a:gd name="T0" fmla="*/ 21 w 33"/>
              <a:gd name="T1" fmla="*/ 0 h 33"/>
              <a:gd name="T2" fmla="*/ 32 w 33"/>
              <a:gd name="T3" fmla="*/ 32 h 33"/>
              <a:gd name="T4" fmla="*/ 0 w 33"/>
              <a:gd name="T5" fmla="*/ 21 h 33"/>
              <a:gd name="T6" fmla="*/ 9 w 33"/>
              <a:gd name="T7" fmla="*/ 17 h 33"/>
              <a:gd name="T8" fmla="*/ 18 w 33"/>
              <a:gd name="T9" fmla="*/ 9 h 33"/>
              <a:gd name="T10" fmla="*/ 21 w 33"/>
              <a:gd name="T11" fmla="*/ 0 h 33"/>
            </a:gdLst>
            <a:ahLst/>
            <a:cxnLst>
              <a:cxn ang="0">
                <a:pos x="T0" y="T1"/>
              </a:cxn>
              <a:cxn ang="0">
                <a:pos x="T2" y="T3"/>
              </a:cxn>
              <a:cxn ang="0">
                <a:pos x="T4" y="T5"/>
              </a:cxn>
              <a:cxn ang="0">
                <a:pos x="T6" y="T7"/>
              </a:cxn>
              <a:cxn ang="0">
                <a:pos x="T8" y="T9"/>
              </a:cxn>
              <a:cxn ang="0">
                <a:pos x="T10" y="T11"/>
              </a:cxn>
            </a:cxnLst>
            <a:rect l="0" t="0" r="r" b="b"/>
            <a:pathLst>
              <a:path w="33" h="33">
                <a:moveTo>
                  <a:pt x="21" y="0"/>
                </a:moveTo>
                <a:lnTo>
                  <a:pt x="32" y="32"/>
                </a:lnTo>
                <a:lnTo>
                  <a:pt x="0" y="21"/>
                </a:lnTo>
                <a:lnTo>
                  <a:pt x="9" y="17"/>
                </a:lnTo>
                <a:lnTo>
                  <a:pt x="18" y="9"/>
                </a:lnTo>
                <a:lnTo>
                  <a:pt x="21"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2" name="Freeform 24"/>
          <p:cNvSpPr>
            <a:spLocks/>
          </p:cNvSpPr>
          <p:nvPr/>
        </p:nvSpPr>
        <p:spPr bwMode="auto">
          <a:xfrm>
            <a:off x="4156075" y="2514600"/>
            <a:ext cx="52388" cy="47625"/>
          </a:xfrm>
          <a:custGeom>
            <a:avLst/>
            <a:gdLst>
              <a:gd name="T0" fmla="*/ 6 w 33"/>
              <a:gd name="T1" fmla="*/ 0 h 30"/>
              <a:gd name="T2" fmla="*/ 32 w 33"/>
              <a:gd name="T3" fmla="*/ 22 h 30"/>
              <a:gd name="T4" fmla="*/ 0 w 33"/>
              <a:gd name="T5" fmla="*/ 29 h 30"/>
              <a:gd name="T6" fmla="*/ 6 w 33"/>
              <a:gd name="T7" fmla="*/ 20 h 30"/>
              <a:gd name="T8" fmla="*/ 9 w 33"/>
              <a:gd name="T9" fmla="*/ 11 h 30"/>
              <a:gd name="T10" fmla="*/ 6 w 33"/>
              <a:gd name="T11" fmla="*/ 0 h 30"/>
            </a:gdLst>
            <a:ahLst/>
            <a:cxnLst>
              <a:cxn ang="0">
                <a:pos x="T0" y="T1"/>
              </a:cxn>
              <a:cxn ang="0">
                <a:pos x="T2" y="T3"/>
              </a:cxn>
              <a:cxn ang="0">
                <a:pos x="T4" y="T5"/>
              </a:cxn>
              <a:cxn ang="0">
                <a:pos x="T6" y="T7"/>
              </a:cxn>
              <a:cxn ang="0">
                <a:pos x="T8" y="T9"/>
              </a:cxn>
              <a:cxn ang="0">
                <a:pos x="T10" y="T11"/>
              </a:cxn>
            </a:cxnLst>
            <a:rect l="0" t="0" r="r" b="b"/>
            <a:pathLst>
              <a:path w="33" h="30">
                <a:moveTo>
                  <a:pt x="6" y="0"/>
                </a:moveTo>
                <a:lnTo>
                  <a:pt x="32" y="22"/>
                </a:lnTo>
                <a:lnTo>
                  <a:pt x="0" y="29"/>
                </a:lnTo>
                <a:lnTo>
                  <a:pt x="6" y="20"/>
                </a:lnTo>
                <a:lnTo>
                  <a:pt x="9" y="11"/>
                </a:lnTo>
                <a:lnTo>
                  <a:pt x="6"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3" name="Freeform 25"/>
          <p:cNvSpPr>
            <a:spLocks/>
          </p:cNvSpPr>
          <p:nvPr/>
        </p:nvSpPr>
        <p:spPr bwMode="auto">
          <a:xfrm>
            <a:off x="4806950" y="2395538"/>
            <a:ext cx="55563" cy="46037"/>
          </a:xfrm>
          <a:custGeom>
            <a:avLst/>
            <a:gdLst>
              <a:gd name="T0" fmla="*/ 8 w 35"/>
              <a:gd name="T1" fmla="*/ 0 h 29"/>
              <a:gd name="T2" fmla="*/ 34 w 35"/>
              <a:gd name="T3" fmla="*/ 21 h 29"/>
              <a:gd name="T4" fmla="*/ 0 w 35"/>
              <a:gd name="T5" fmla="*/ 28 h 29"/>
              <a:gd name="T6" fmla="*/ 6 w 35"/>
              <a:gd name="T7" fmla="*/ 19 h 29"/>
              <a:gd name="T8" fmla="*/ 10 w 35"/>
              <a:gd name="T9" fmla="*/ 9 h 29"/>
              <a:gd name="T10" fmla="*/ 8 w 35"/>
              <a:gd name="T11" fmla="*/ 0 h 29"/>
            </a:gdLst>
            <a:ahLst/>
            <a:cxnLst>
              <a:cxn ang="0">
                <a:pos x="T0" y="T1"/>
              </a:cxn>
              <a:cxn ang="0">
                <a:pos x="T2" y="T3"/>
              </a:cxn>
              <a:cxn ang="0">
                <a:pos x="T4" y="T5"/>
              </a:cxn>
              <a:cxn ang="0">
                <a:pos x="T6" y="T7"/>
              </a:cxn>
              <a:cxn ang="0">
                <a:pos x="T8" y="T9"/>
              </a:cxn>
              <a:cxn ang="0">
                <a:pos x="T10" y="T11"/>
              </a:cxn>
            </a:cxnLst>
            <a:rect l="0" t="0" r="r" b="b"/>
            <a:pathLst>
              <a:path w="35" h="29">
                <a:moveTo>
                  <a:pt x="8" y="0"/>
                </a:moveTo>
                <a:lnTo>
                  <a:pt x="34" y="21"/>
                </a:lnTo>
                <a:lnTo>
                  <a:pt x="0" y="28"/>
                </a:lnTo>
                <a:lnTo>
                  <a:pt x="6" y="19"/>
                </a:lnTo>
                <a:lnTo>
                  <a:pt x="10" y="9"/>
                </a:lnTo>
                <a:lnTo>
                  <a:pt x="8"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4" name="Freeform 26"/>
          <p:cNvSpPr>
            <a:spLocks/>
          </p:cNvSpPr>
          <p:nvPr/>
        </p:nvSpPr>
        <p:spPr bwMode="auto">
          <a:xfrm>
            <a:off x="4806950" y="2538413"/>
            <a:ext cx="55563" cy="49212"/>
          </a:xfrm>
          <a:custGeom>
            <a:avLst/>
            <a:gdLst>
              <a:gd name="T0" fmla="*/ 8 w 35"/>
              <a:gd name="T1" fmla="*/ 30 h 31"/>
              <a:gd name="T2" fmla="*/ 34 w 35"/>
              <a:gd name="T3" fmla="*/ 6 h 31"/>
              <a:gd name="T4" fmla="*/ 0 w 35"/>
              <a:gd name="T5" fmla="*/ 0 h 31"/>
              <a:gd name="T6" fmla="*/ 6 w 35"/>
              <a:gd name="T7" fmla="*/ 8 h 31"/>
              <a:gd name="T8" fmla="*/ 10 w 35"/>
              <a:gd name="T9" fmla="*/ 18 h 31"/>
              <a:gd name="T10" fmla="*/ 8 w 35"/>
              <a:gd name="T11" fmla="*/ 30 h 31"/>
            </a:gdLst>
            <a:ahLst/>
            <a:cxnLst>
              <a:cxn ang="0">
                <a:pos x="T0" y="T1"/>
              </a:cxn>
              <a:cxn ang="0">
                <a:pos x="T2" y="T3"/>
              </a:cxn>
              <a:cxn ang="0">
                <a:pos x="T4" y="T5"/>
              </a:cxn>
              <a:cxn ang="0">
                <a:pos x="T6" y="T7"/>
              </a:cxn>
              <a:cxn ang="0">
                <a:pos x="T8" y="T9"/>
              </a:cxn>
              <a:cxn ang="0">
                <a:pos x="T10" y="T11"/>
              </a:cxn>
            </a:cxnLst>
            <a:rect l="0" t="0" r="r" b="b"/>
            <a:pathLst>
              <a:path w="35" h="31">
                <a:moveTo>
                  <a:pt x="8" y="30"/>
                </a:moveTo>
                <a:lnTo>
                  <a:pt x="34" y="6"/>
                </a:lnTo>
                <a:lnTo>
                  <a:pt x="0" y="0"/>
                </a:lnTo>
                <a:lnTo>
                  <a:pt x="6" y="8"/>
                </a:lnTo>
                <a:lnTo>
                  <a:pt x="10" y="18"/>
                </a:lnTo>
                <a:lnTo>
                  <a:pt x="8" y="3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5" name="Freeform 27"/>
          <p:cNvSpPr>
            <a:spLocks/>
          </p:cNvSpPr>
          <p:nvPr/>
        </p:nvSpPr>
        <p:spPr bwMode="auto">
          <a:xfrm>
            <a:off x="5289550" y="2417763"/>
            <a:ext cx="53975" cy="49212"/>
          </a:xfrm>
          <a:custGeom>
            <a:avLst/>
            <a:gdLst>
              <a:gd name="T0" fmla="*/ 7 w 34"/>
              <a:gd name="T1" fmla="*/ 30 h 31"/>
              <a:gd name="T2" fmla="*/ 33 w 34"/>
              <a:gd name="T3" fmla="*/ 6 h 31"/>
              <a:gd name="T4" fmla="*/ 0 w 34"/>
              <a:gd name="T5" fmla="*/ 0 h 31"/>
              <a:gd name="T6" fmla="*/ 6 w 34"/>
              <a:gd name="T7" fmla="*/ 8 h 31"/>
              <a:gd name="T8" fmla="*/ 9 w 34"/>
              <a:gd name="T9" fmla="*/ 18 h 31"/>
              <a:gd name="T10" fmla="*/ 7 w 34"/>
              <a:gd name="T11" fmla="*/ 30 h 31"/>
            </a:gdLst>
            <a:ahLst/>
            <a:cxnLst>
              <a:cxn ang="0">
                <a:pos x="T0" y="T1"/>
              </a:cxn>
              <a:cxn ang="0">
                <a:pos x="T2" y="T3"/>
              </a:cxn>
              <a:cxn ang="0">
                <a:pos x="T4" y="T5"/>
              </a:cxn>
              <a:cxn ang="0">
                <a:pos x="T6" y="T7"/>
              </a:cxn>
              <a:cxn ang="0">
                <a:pos x="T8" y="T9"/>
              </a:cxn>
              <a:cxn ang="0">
                <a:pos x="T10" y="T11"/>
              </a:cxn>
            </a:cxnLst>
            <a:rect l="0" t="0" r="r" b="b"/>
            <a:pathLst>
              <a:path w="34" h="31">
                <a:moveTo>
                  <a:pt x="7" y="30"/>
                </a:moveTo>
                <a:lnTo>
                  <a:pt x="33" y="6"/>
                </a:lnTo>
                <a:lnTo>
                  <a:pt x="0" y="0"/>
                </a:lnTo>
                <a:lnTo>
                  <a:pt x="6" y="8"/>
                </a:lnTo>
                <a:lnTo>
                  <a:pt x="9" y="18"/>
                </a:lnTo>
                <a:lnTo>
                  <a:pt x="7" y="3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6" name="Freeform 28"/>
          <p:cNvSpPr>
            <a:spLocks/>
          </p:cNvSpPr>
          <p:nvPr/>
        </p:nvSpPr>
        <p:spPr bwMode="auto">
          <a:xfrm>
            <a:off x="5289550" y="2513013"/>
            <a:ext cx="53975" cy="49212"/>
          </a:xfrm>
          <a:custGeom>
            <a:avLst/>
            <a:gdLst>
              <a:gd name="T0" fmla="*/ 7 w 34"/>
              <a:gd name="T1" fmla="*/ 0 h 31"/>
              <a:gd name="T2" fmla="*/ 33 w 34"/>
              <a:gd name="T3" fmla="*/ 23 h 31"/>
              <a:gd name="T4" fmla="*/ 0 w 34"/>
              <a:gd name="T5" fmla="*/ 30 h 31"/>
              <a:gd name="T6" fmla="*/ 6 w 34"/>
              <a:gd name="T7" fmla="*/ 21 h 31"/>
              <a:gd name="T8" fmla="*/ 9 w 34"/>
              <a:gd name="T9" fmla="*/ 11 h 31"/>
              <a:gd name="T10" fmla="*/ 7 w 34"/>
              <a:gd name="T11" fmla="*/ 0 h 31"/>
            </a:gdLst>
            <a:ahLst/>
            <a:cxnLst>
              <a:cxn ang="0">
                <a:pos x="T0" y="T1"/>
              </a:cxn>
              <a:cxn ang="0">
                <a:pos x="T2" y="T3"/>
              </a:cxn>
              <a:cxn ang="0">
                <a:pos x="T4" y="T5"/>
              </a:cxn>
              <a:cxn ang="0">
                <a:pos x="T6" y="T7"/>
              </a:cxn>
              <a:cxn ang="0">
                <a:pos x="T8" y="T9"/>
              </a:cxn>
              <a:cxn ang="0">
                <a:pos x="T10" y="T11"/>
              </a:cxn>
            </a:cxnLst>
            <a:rect l="0" t="0" r="r" b="b"/>
            <a:pathLst>
              <a:path w="34" h="31">
                <a:moveTo>
                  <a:pt x="7" y="0"/>
                </a:moveTo>
                <a:lnTo>
                  <a:pt x="33" y="23"/>
                </a:lnTo>
                <a:lnTo>
                  <a:pt x="0" y="30"/>
                </a:lnTo>
                <a:lnTo>
                  <a:pt x="6" y="21"/>
                </a:lnTo>
                <a:lnTo>
                  <a:pt x="9" y="11"/>
                </a:lnTo>
                <a:lnTo>
                  <a:pt x="7"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7" name="Freeform 29"/>
          <p:cNvSpPr>
            <a:spLocks/>
          </p:cNvSpPr>
          <p:nvPr/>
        </p:nvSpPr>
        <p:spPr bwMode="auto">
          <a:xfrm>
            <a:off x="5995988" y="2395538"/>
            <a:ext cx="53975" cy="46037"/>
          </a:xfrm>
          <a:custGeom>
            <a:avLst/>
            <a:gdLst>
              <a:gd name="T0" fmla="*/ 6 w 34"/>
              <a:gd name="T1" fmla="*/ 0 h 29"/>
              <a:gd name="T2" fmla="*/ 33 w 34"/>
              <a:gd name="T3" fmla="*/ 21 h 29"/>
              <a:gd name="T4" fmla="*/ 0 w 34"/>
              <a:gd name="T5" fmla="*/ 28 h 29"/>
              <a:gd name="T6" fmla="*/ 6 w 34"/>
              <a:gd name="T7" fmla="*/ 19 h 29"/>
              <a:gd name="T8" fmla="*/ 9 w 34"/>
              <a:gd name="T9" fmla="*/ 9 h 29"/>
              <a:gd name="T10" fmla="*/ 6 w 34"/>
              <a:gd name="T11" fmla="*/ 0 h 29"/>
            </a:gdLst>
            <a:ahLst/>
            <a:cxnLst>
              <a:cxn ang="0">
                <a:pos x="T0" y="T1"/>
              </a:cxn>
              <a:cxn ang="0">
                <a:pos x="T2" y="T3"/>
              </a:cxn>
              <a:cxn ang="0">
                <a:pos x="T4" y="T5"/>
              </a:cxn>
              <a:cxn ang="0">
                <a:pos x="T6" y="T7"/>
              </a:cxn>
              <a:cxn ang="0">
                <a:pos x="T8" y="T9"/>
              </a:cxn>
              <a:cxn ang="0">
                <a:pos x="T10" y="T11"/>
              </a:cxn>
            </a:cxnLst>
            <a:rect l="0" t="0" r="r" b="b"/>
            <a:pathLst>
              <a:path w="34" h="29">
                <a:moveTo>
                  <a:pt x="6" y="0"/>
                </a:moveTo>
                <a:lnTo>
                  <a:pt x="33" y="21"/>
                </a:lnTo>
                <a:lnTo>
                  <a:pt x="0" y="28"/>
                </a:lnTo>
                <a:lnTo>
                  <a:pt x="6" y="19"/>
                </a:lnTo>
                <a:lnTo>
                  <a:pt x="9" y="9"/>
                </a:lnTo>
                <a:lnTo>
                  <a:pt x="6" y="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8" name="Freeform 30"/>
          <p:cNvSpPr>
            <a:spLocks/>
          </p:cNvSpPr>
          <p:nvPr/>
        </p:nvSpPr>
        <p:spPr bwMode="auto">
          <a:xfrm>
            <a:off x="5995988" y="2538413"/>
            <a:ext cx="53975" cy="49212"/>
          </a:xfrm>
          <a:custGeom>
            <a:avLst/>
            <a:gdLst>
              <a:gd name="T0" fmla="*/ 6 w 34"/>
              <a:gd name="T1" fmla="*/ 30 h 31"/>
              <a:gd name="T2" fmla="*/ 33 w 34"/>
              <a:gd name="T3" fmla="*/ 6 h 31"/>
              <a:gd name="T4" fmla="*/ 0 w 34"/>
              <a:gd name="T5" fmla="*/ 0 h 31"/>
              <a:gd name="T6" fmla="*/ 6 w 34"/>
              <a:gd name="T7" fmla="*/ 8 h 31"/>
              <a:gd name="T8" fmla="*/ 9 w 34"/>
              <a:gd name="T9" fmla="*/ 18 h 31"/>
              <a:gd name="T10" fmla="*/ 6 w 34"/>
              <a:gd name="T11" fmla="*/ 30 h 31"/>
            </a:gdLst>
            <a:ahLst/>
            <a:cxnLst>
              <a:cxn ang="0">
                <a:pos x="T0" y="T1"/>
              </a:cxn>
              <a:cxn ang="0">
                <a:pos x="T2" y="T3"/>
              </a:cxn>
              <a:cxn ang="0">
                <a:pos x="T4" y="T5"/>
              </a:cxn>
              <a:cxn ang="0">
                <a:pos x="T6" y="T7"/>
              </a:cxn>
              <a:cxn ang="0">
                <a:pos x="T8" y="T9"/>
              </a:cxn>
              <a:cxn ang="0">
                <a:pos x="T10" y="T11"/>
              </a:cxn>
            </a:cxnLst>
            <a:rect l="0" t="0" r="r" b="b"/>
            <a:pathLst>
              <a:path w="34" h="31">
                <a:moveTo>
                  <a:pt x="6" y="30"/>
                </a:moveTo>
                <a:lnTo>
                  <a:pt x="33" y="6"/>
                </a:lnTo>
                <a:lnTo>
                  <a:pt x="0" y="0"/>
                </a:lnTo>
                <a:lnTo>
                  <a:pt x="6" y="8"/>
                </a:lnTo>
                <a:lnTo>
                  <a:pt x="9" y="18"/>
                </a:lnTo>
                <a:lnTo>
                  <a:pt x="6" y="30"/>
                </a:lnTo>
              </a:path>
            </a:pathLst>
          </a:custGeom>
          <a:solidFill>
            <a:srgbClr val="FF0033"/>
          </a:solidFill>
          <a:ln w="12699" cap="rnd" cmpd="sng">
            <a:solidFill>
              <a:srgbClr val="FF0033"/>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39" name="Rectangle 31"/>
          <p:cNvSpPr>
            <a:spLocks noChangeArrowheads="1"/>
          </p:cNvSpPr>
          <p:nvPr/>
        </p:nvSpPr>
        <p:spPr bwMode="auto">
          <a:xfrm>
            <a:off x="2951163" y="2906713"/>
            <a:ext cx="3979862" cy="70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zh-CN" sz="2000" b="1">
                <a:solidFill>
                  <a:srgbClr val="FF0000"/>
                </a:solidFill>
                <a:effectLst>
                  <a:outerShdw blurRad="38100" dist="38100" dir="2700000" algn="tl">
                    <a:srgbClr val="C0C0C0"/>
                  </a:outerShdw>
                </a:effectLst>
                <a:latin typeface="+mn-lt"/>
                <a:ea typeface="+mn-ea"/>
              </a:rPr>
              <a:t>多模光纤</a:t>
            </a:r>
            <a:endParaRPr lang="zh-CN" altLang="en-US" sz="2000" b="1">
              <a:solidFill>
                <a:srgbClr val="FF0000"/>
              </a:solidFill>
              <a:effectLst>
                <a:outerShdw blurRad="38100" dist="38100" dir="2700000" algn="tl">
                  <a:srgbClr val="C0C0C0"/>
                </a:outerShdw>
              </a:effectLst>
              <a:latin typeface="+mn-lt"/>
              <a:ea typeface="+mn-ea"/>
            </a:endParaRPr>
          </a:p>
          <a:p>
            <a:pPr algn="ctr" eaLnBrk="0" hangingPunct="0">
              <a:buClrTx/>
              <a:buFontTx/>
              <a:buNone/>
            </a:pPr>
            <a:r>
              <a:rPr lang="zh-CN" altLang="zh-CN" sz="2000" b="1">
                <a:solidFill>
                  <a:srgbClr val="FF0000"/>
                </a:solidFill>
                <a:effectLst>
                  <a:outerShdw blurRad="38100" dist="38100" dir="2700000" algn="tl">
                    <a:srgbClr val="C0C0C0"/>
                  </a:outerShdw>
                </a:effectLst>
                <a:latin typeface="+mn-lt"/>
                <a:ea typeface="+mn-ea"/>
              </a:rPr>
              <a:t>(Multimode Fiber, MMF)</a:t>
            </a:r>
            <a:endParaRPr lang="en-US" altLang="zh-CN" sz="2000" b="1">
              <a:solidFill>
                <a:srgbClr val="FF0000"/>
              </a:solidFill>
              <a:effectLst>
                <a:outerShdw blurRad="38100" dist="38100" dir="2700000" algn="tl">
                  <a:srgbClr val="C0C0C0"/>
                </a:outerShdw>
              </a:effectLst>
              <a:latin typeface="+mn-lt"/>
              <a:ea typeface="+mn-ea"/>
            </a:endParaRPr>
          </a:p>
        </p:txBody>
      </p:sp>
      <p:sp>
        <p:nvSpPr>
          <p:cNvPr id="683040" name="Rectangle 32"/>
          <p:cNvSpPr>
            <a:spLocks noChangeArrowheads="1"/>
          </p:cNvSpPr>
          <p:nvPr/>
        </p:nvSpPr>
        <p:spPr bwMode="auto">
          <a:xfrm>
            <a:off x="2519406" y="1701800"/>
            <a:ext cx="1468351"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2000" b="1">
                <a:solidFill>
                  <a:schemeClr val="tx2"/>
                </a:solidFill>
                <a:effectLst>
                  <a:outerShdw blurRad="38100" dist="38100" dir="2700000" algn="tl">
                    <a:srgbClr val="C0C0C0"/>
                  </a:outerShdw>
                </a:effectLst>
                <a:latin typeface="+mn-lt"/>
                <a:ea typeface="+mn-ea"/>
              </a:rPr>
              <a:t>输入电信号</a:t>
            </a:r>
          </a:p>
        </p:txBody>
      </p:sp>
      <p:sp>
        <p:nvSpPr>
          <p:cNvPr id="683041" name="Rectangle 33"/>
          <p:cNvSpPr>
            <a:spLocks noChangeArrowheads="1"/>
          </p:cNvSpPr>
          <p:nvPr/>
        </p:nvSpPr>
        <p:spPr bwMode="auto">
          <a:xfrm>
            <a:off x="6480219" y="1773238"/>
            <a:ext cx="1468351"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2000" b="1">
                <a:solidFill>
                  <a:schemeClr val="tx2"/>
                </a:solidFill>
                <a:effectLst>
                  <a:outerShdw blurRad="38100" dist="38100" dir="2700000" algn="tl">
                    <a:srgbClr val="C0C0C0"/>
                  </a:outerShdw>
                </a:effectLst>
                <a:latin typeface="+mn-lt"/>
                <a:ea typeface="+mn-ea"/>
              </a:rPr>
              <a:t>输出电信号</a:t>
            </a:r>
          </a:p>
        </p:txBody>
      </p:sp>
      <p:sp>
        <p:nvSpPr>
          <p:cNvPr id="683042" name="Freeform 34"/>
          <p:cNvSpPr>
            <a:spLocks/>
          </p:cNvSpPr>
          <p:nvPr/>
        </p:nvSpPr>
        <p:spPr bwMode="auto">
          <a:xfrm>
            <a:off x="3830638" y="4518025"/>
            <a:ext cx="2446337" cy="560388"/>
          </a:xfrm>
          <a:custGeom>
            <a:avLst/>
            <a:gdLst>
              <a:gd name="T0" fmla="*/ 0 w 1541"/>
              <a:gd name="T1" fmla="*/ 352 h 353"/>
              <a:gd name="T2" fmla="*/ 1540 w 1541"/>
              <a:gd name="T3" fmla="*/ 352 h 353"/>
              <a:gd name="T4" fmla="*/ 1540 w 1541"/>
              <a:gd name="T5" fmla="*/ 0 h 353"/>
              <a:gd name="T6" fmla="*/ 0 w 1541"/>
              <a:gd name="T7" fmla="*/ 0 h 353"/>
              <a:gd name="T8" fmla="*/ 0 w 1541"/>
              <a:gd name="T9" fmla="*/ 352 h 353"/>
            </a:gdLst>
            <a:ahLst/>
            <a:cxnLst>
              <a:cxn ang="0">
                <a:pos x="T0" y="T1"/>
              </a:cxn>
              <a:cxn ang="0">
                <a:pos x="T2" y="T3"/>
              </a:cxn>
              <a:cxn ang="0">
                <a:pos x="T4" y="T5"/>
              </a:cxn>
              <a:cxn ang="0">
                <a:pos x="T6" y="T7"/>
              </a:cxn>
              <a:cxn ang="0">
                <a:pos x="T8" y="T9"/>
              </a:cxn>
            </a:cxnLst>
            <a:rect l="0" t="0" r="r" b="b"/>
            <a:pathLst>
              <a:path w="1541" h="353">
                <a:moveTo>
                  <a:pt x="0" y="352"/>
                </a:moveTo>
                <a:lnTo>
                  <a:pt x="1540" y="352"/>
                </a:lnTo>
                <a:lnTo>
                  <a:pt x="1540" y="0"/>
                </a:lnTo>
                <a:lnTo>
                  <a:pt x="0" y="0"/>
                </a:lnTo>
                <a:lnTo>
                  <a:pt x="0" y="352"/>
                </a:lnTo>
              </a:path>
            </a:pathLst>
          </a:custGeom>
          <a:gradFill rotWithShape="0">
            <a:gsLst>
              <a:gs pos="0">
                <a:schemeClr val="tx2"/>
              </a:gs>
              <a:gs pos="50000">
                <a:schemeClr val="tx2">
                  <a:gamma/>
                  <a:tint val="60000"/>
                  <a:invGamma/>
                </a:schemeClr>
              </a:gs>
              <a:gs pos="100000">
                <a:schemeClr val="tx2"/>
              </a:gs>
            </a:gsLst>
            <a:lin ang="5400000" scaled="1"/>
          </a:gra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3" name="Freeform 35"/>
          <p:cNvSpPr>
            <a:spLocks/>
          </p:cNvSpPr>
          <p:nvPr/>
        </p:nvSpPr>
        <p:spPr bwMode="auto">
          <a:xfrm>
            <a:off x="3830638" y="4756150"/>
            <a:ext cx="2446337" cy="82550"/>
          </a:xfrm>
          <a:custGeom>
            <a:avLst/>
            <a:gdLst>
              <a:gd name="T0" fmla="*/ 0 w 1541"/>
              <a:gd name="T1" fmla="*/ 51 h 52"/>
              <a:gd name="T2" fmla="*/ 1540 w 1541"/>
              <a:gd name="T3" fmla="*/ 51 h 52"/>
              <a:gd name="T4" fmla="*/ 1540 w 1541"/>
              <a:gd name="T5" fmla="*/ 0 h 52"/>
              <a:gd name="T6" fmla="*/ 0 w 1541"/>
              <a:gd name="T7" fmla="*/ 0 h 52"/>
              <a:gd name="T8" fmla="*/ 0 w 1541"/>
              <a:gd name="T9" fmla="*/ 51 h 52"/>
            </a:gdLst>
            <a:ahLst/>
            <a:cxnLst>
              <a:cxn ang="0">
                <a:pos x="T0" y="T1"/>
              </a:cxn>
              <a:cxn ang="0">
                <a:pos x="T2" y="T3"/>
              </a:cxn>
              <a:cxn ang="0">
                <a:pos x="T4" y="T5"/>
              </a:cxn>
              <a:cxn ang="0">
                <a:pos x="T6" y="T7"/>
              </a:cxn>
              <a:cxn ang="0">
                <a:pos x="T8" y="T9"/>
              </a:cxn>
            </a:cxnLst>
            <a:rect l="0" t="0" r="r" b="b"/>
            <a:pathLst>
              <a:path w="1541" h="52">
                <a:moveTo>
                  <a:pt x="0" y="51"/>
                </a:moveTo>
                <a:lnTo>
                  <a:pt x="1540" y="51"/>
                </a:lnTo>
                <a:lnTo>
                  <a:pt x="1540" y="0"/>
                </a:lnTo>
                <a:lnTo>
                  <a:pt x="0" y="0"/>
                </a:lnTo>
                <a:lnTo>
                  <a:pt x="0" y="51"/>
                </a:lnTo>
              </a:path>
            </a:pathLst>
          </a:custGeom>
          <a:solidFill>
            <a:schemeClr val="bg1"/>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4" name="Freeform 36"/>
          <p:cNvSpPr>
            <a:spLocks/>
          </p:cNvSpPr>
          <p:nvPr/>
        </p:nvSpPr>
        <p:spPr bwMode="auto">
          <a:xfrm>
            <a:off x="3627438" y="4705350"/>
            <a:ext cx="204787" cy="187325"/>
          </a:xfrm>
          <a:custGeom>
            <a:avLst/>
            <a:gdLst>
              <a:gd name="T0" fmla="*/ 0 w 129"/>
              <a:gd name="T1" fmla="*/ 117 h 118"/>
              <a:gd name="T2" fmla="*/ 128 w 129"/>
              <a:gd name="T3" fmla="*/ 117 h 118"/>
              <a:gd name="T4" fmla="*/ 128 w 129"/>
              <a:gd name="T5" fmla="*/ 0 h 118"/>
              <a:gd name="T6" fmla="*/ 0 w 129"/>
              <a:gd name="T7" fmla="*/ 0 h 118"/>
              <a:gd name="T8" fmla="*/ 0 w 129"/>
              <a:gd name="T9" fmla="*/ 117 h 118"/>
            </a:gdLst>
            <a:ahLst/>
            <a:cxnLst>
              <a:cxn ang="0">
                <a:pos x="T0" y="T1"/>
              </a:cxn>
              <a:cxn ang="0">
                <a:pos x="T2" y="T3"/>
              </a:cxn>
              <a:cxn ang="0">
                <a:pos x="T4" y="T5"/>
              </a:cxn>
              <a:cxn ang="0">
                <a:pos x="T6" y="T7"/>
              </a:cxn>
              <a:cxn ang="0">
                <a:pos x="T8" y="T9"/>
              </a:cxn>
            </a:cxnLst>
            <a:rect l="0" t="0" r="r" b="b"/>
            <a:pathLst>
              <a:path w="129" h="118">
                <a:moveTo>
                  <a:pt x="0" y="117"/>
                </a:moveTo>
                <a:lnTo>
                  <a:pt x="128" y="117"/>
                </a:lnTo>
                <a:lnTo>
                  <a:pt x="128" y="0"/>
                </a:lnTo>
                <a:lnTo>
                  <a:pt x="0" y="0"/>
                </a:lnTo>
                <a:lnTo>
                  <a:pt x="0" y="117"/>
                </a:lnTo>
              </a:path>
            </a:pathLst>
          </a:custGeom>
          <a:gradFill rotWithShape="0">
            <a:gsLst>
              <a:gs pos="0">
                <a:srgbClr val="660066"/>
              </a:gs>
              <a:gs pos="50000">
                <a:srgbClr val="FFCCFF"/>
              </a:gs>
              <a:gs pos="100000">
                <a:srgbClr val="660066"/>
              </a:gs>
            </a:gsLst>
            <a:lin ang="540000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5" name="Freeform 37"/>
          <p:cNvSpPr>
            <a:spLocks/>
          </p:cNvSpPr>
          <p:nvPr/>
        </p:nvSpPr>
        <p:spPr bwMode="auto">
          <a:xfrm>
            <a:off x="6275388" y="4705350"/>
            <a:ext cx="204787" cy="187325"/>
          </a:xfrm>
          <a:custGeom>
            <a:avLst/>
            <a:gdLst>
              <a:gd name="T0" fmla="*/ 0 w 129"/>
              <a:gd name="T1" fmla="*/ 117 h 118"/>
              <a:gd name="T2" fmla="*/ 128 w 129"/>
              <a:gd name="T3" fmla="*/ 117 h 118"/>
              <a:gd name="T4" fmla="*/ 128 w 129"/>
              <a:gd name="T5" fmla="*/ 0 h 118"/>
              <a:gd name="T6" fmla="*/ 0 w 129"/>
              <a:gd name="T7" fmla="*/ 0 h 118"/>
              <a:gd name="T8" fmla="*/ 0 w 129"/>
              <a:gd name="T9" fmla="*/ 117 h 118"/>
            </a:gdLst>
            <a:ahLst/>
            <a:cxnLst>
              <a:cxn ang="0">
                <a:pos x="T0" y="T1"/>
              </a:cxn>
              <a:cxn ang="0">
                <a:pos x="T2" y="T3"/>
              </a:cxn>
              <a:cxn ang="0">
                <a:pos x="T4" y="T5"/>
              </a:cxn>
              <a:cxn ang="0">
                <a:pos x="T6" y="T7"/>
              </a:cxn>
              <a:cxn ang="0">
                <a:pos x="T8" y="T9"/>
              </a:cxn>
            </a:cxnLst>
            <a:rect l="0" t="0" r="r" b="b"/>
            <a:pathLst>
              <a:path w="129" h="118">
                <a:moveTo>
                  <a:pt x="0" y="117"/>
                </a:moveTo>
                <a:lnTo>
                  <a:pt x="128" y="117"/>
                </a:lnTo>
                <a:lnTo>
                  <a:pt x="128" y="0"/>
                </a:lnTo>
                <a:lnTo>
                  <a:pt x="0" y="0"/>
                </a:lnTo>
                <a:lnTo>
                  <a:pt x="0" y="117"/>
                </a:lnTo>
              </a:path>
            </a:pathLst>
          </a:custGeom>
          <a:gradFill rotWithShape="0">
            <a:gsLst>
              <a:gs pos="0">
                <a:srgbClr val="660066"/>
              </a:gs>
              <a:gs pos="50000">
                <a:srgbClr val="FFCCFF"/>
              </a:gs>
              <a:gs pos="100000">
                <a:srgbClr val="660066"/>
              </a:gs>
            </a:gsLst>
            <a:lin ang="540000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6" name="Freeform 38"/>
          <p:cNvSpPr>
            <a:spLocks/>
          </p:cNvSpPr>
          <p:nvPr/>
        </p:nvSpPr>
        <p:spPr bwMode="auto">
          <a:xfrm>
            <a:off x="2747963" y="4614863"/>
            <a:ext cx="611187" cy="401637"/>
          </a:xfrm>
          <a:custGeom>
            <a:avLst/>
            <a:gdLst>
              <a:gd name="T0" fmla="*/ 0 w 385"/>
              <a:gd name="T1" fmla="*/ 252 h 253"/>
              <a:gd name="T2" fmla="*/ 128 w 385"/>
              <a:gd name="T3" fmla="*/ 252 h 253"/>
              <a:gd name="T4" fmla="*/ 128 w 385"/>
              <a:gd name="T5" fmla="*/ 0 h 253"/>
              <a:gd name="T6" fmla="*/ 256 w 385"/>
              <a:gd name="T7" fmla="*/ 0 h 253"/>
              <a:gd name="T8" fmla="*/ 256 w 385"/>
              <a:gd name="T9" fmla="*/ 252 h 253"/>
              <a:gd name="T10" fmla="*/ 384 w 385"/>
              <a:gd name="T11" fmla="*/ 252 h 253"/>
            </a:gdLst>
            <a:ahLst/>
            <a:cxnLst>
              <a:cxn ang="0">
                <a:pos x="T0" y="T1"/>
              </a:cxn>
              <a:cxn ang="0">
                <a:pos x="T2" y="T3"/>
              </a:cxn>
              <a:cxn ang="0">
                <a:pos x="T4" y="T5"/>
              </a:cxn>
              <a:cxn ang="0">
                <a:pos x="T6" y="T7"/>
              </a:cxn>
              <a:cxn ang="0">
                <a:pos x="T8" y="T9"/>
              </a:cxn>
              <a:cxn ang="0">
                <a:pos x="T10" y="T11"/>
              </a:cxn>
            </a:cxnLst>
            <a:rect l="0" t="0" r="r" b="b"/>
            <a:pathLst>
              <a:path w="385" h="253">
                <a:moveTo>
                  <a:pt x="0" y="252"/>
                </a:moveTo>
                <a:lnTo>
                  <a:pt x="128" y="252"/>
                </a:lnTo>
                <a:lnTo>
                  <a:pt x="128" y="0"/>
                </a:lnTo>
                <a:lnTo>
                  <a:pt x="256" y="0"/>
                </a:lnTo>
                <a:lnTo>
                  <a:pt x="256" y="252"/>
                </a:lnTo>
                <a:lnTo>
                  <a:pt x="384" y="252"/>
                </a:lnTo>
              </a:path>
            </a:pathLst>
          </a:custGeom>
          <a:noFill/>
          <a:ln w="25399" cap="rnd" cmpd="sng">
            <a:solidFill>
              <a:srgbClr val="FF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7" name="Freeform 39"/>
          <p:cNvSpPr>
            <a:spLocks/>
          </p:cNvSpPr>
          <p:nvPr/>
        </p:nvSpPr>
        <p:spPr bwMode="auto">
          <a:xfrm>
            <a:off x="6778625" y="4722813"/>
            <a:ext cx="641350" cy="355600"/>
          </a:xfrm>
          <a:custGeom>
            <a:avLst/>
            <a:gdLst>
              <a:gd name="T0" fmla="*/ 0 w 404"/>
              <a:gd name="T1" fmla="*/ 223 h 224"/>
              <a:gd name="T2" fmla="*/ 50 w 404"/>
              <a:gd name="T3" fmla="*/ 220 h 224"/>
              <a:gd name="T4" fmla="*/ 68 w 404"/>
              <a:gd name="T5" fmla="*/ 217 h 224"/>
              <a:gd name="T6" fmla="*/ 85 w 404"/>
              <a:gd name="T7" fmla="*/ 207 h 224"/>
              <a:gd name="T8" fmla="*/ 101 w 404"/>
              <a:gd name="T9" fmla="*/ 195 h 224"/>
              <a:gd name="T10" fmla="*/ 116 w 404"/>
              <a:gd name="T11" fmla="*/ 178 h 224"/>
              <a:gd name="T12" fmla="*/ 128 w 404"/>
              <a:gd name="T13" fmla="*/ 155 h 224"/>
              <a:gd name="T14" fmla="*/ 138 w 404"/>
              <a:gd name="T15" fmla="*/ 133 h 224"/>
              <a:gd name="T16" fmla="*/ 145 w 404"/>
              <a:gd name="T17" fmla="*/ 106 h 224"/>
              <a:gd name="T18" fmla="*/ 151 w 404"/>
              <a:gd name="T19" fmla="*/ 79 h 224"/>
              <a:gd name="T20" fmla="*/ 152 w 404"/>
              <a:gd name="T21" fmla="*/ 57 h 224"/>
              <a:gd name="T22" fmla="*/ 158 w 404"/>
              <a:gd name="T23" fmla="*/ 39 h 224"/>
              <a:gd name="T24" fmla="*/ 165 w 404"/>
              <a:gd name="T25" fmla="*/ 22 h 224"/>
              <a:gd name="T26" fmla="*/ 176 w 404"/>
              <a:gd name="T27" fmla="*/ 9 h 224"/>
              <a:gd name="T28" fmla="*/ 187 w 404"/>
              <a:gd name="T29" fmla="*/ 1 h 224"/>
              <a:gd name="T30" fmla="*/ 201 w 404"/>
              <a:gd name="T31" fmla="*/ 0 h 224"/>
              <a:gd name="T32" fmla="*/ 215 w 404"/>
              <a:gd name="T33" fmla="*/ 1 h 224"/>
              <a:gd name="T34" fmla="*/ 226 w 404"/>
              <a:gd name="T35" fmla="*/ 9 h 224"/>
              <a:gd name="T36" fmla="*/ 237 w 404"/>
              <a:gd name="T37" fmla="*/ 22 h 224"/>
              <a:gd name="T38" fmla="*/ 244 w 404"/>
              <a:gd name="T39" fmla="*/ 39 h 224"/>
              <a:gd name="T40" fmla="*/ 249 w 404"/>
              <a:gd name="T41" fmla="*/ 57 h 224"/>
              <a:gd name="T42" fmla="*/ 252 w 404"/>
              <a:gd name="T43" fmla="*/ 79 h 224"/>
              <a:gd name="T44" fmla="*/ 257 w 404"/>
              <a:gd name="T45" fmla="*/ 110 h 224"/>
              <a:gd name="T46" fmla="*/ 267 w 404"/>
              <a:gd name="T47" fmla="*/ 139 h 224"/>
              <a:gd name="T48" fmla="*/ 279 w 404"/>
              <a:gd name="T49" fmla="*/ 165 h 224"/>
              <a:gd name="T50" fmla="*/ 295 w 404"/>
              <a:gd name="T51" fmla="*/ 187 h 224"/>
              <a:gd name="T52" fmla="*/ 312 w 404"/>
              <a:gd name="T53" fmla="*/ 202 h 224"/>
              <a:gd name="T54" fmla="*/ 331 w 404"/>
              <a:gd name="T55" fmla="*/ 215 h 224"/>
              <a:gd name="T56" fmla="*/ 352 w 404"/>
              <a:gd name="T57" fmla="*/ 220 h 224"/>
              <a:gd name="T58" fmla="*/ 403 w 404"/>
              <a:gd name="T59" fmla="*/ 2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4" h="224">
                <a:moveTo>
                  <a:pt x="0" y="223"/>
                </a:moveTo>
                <a:lnTo>
                  <a:pt x="50" y="220"/>
                </a:lnTo>
                <a:lnTo>
                  <a:pt x="68" y="217"/>
                </a:lnTo>
                <a:lnTo>
                  <a:pt x="85" y="207"/>
                </a:lnTo>
                <a:lnTo>
                  <a:pt x="101" y="195"/>
                </a:lnTo>
                <a:lnTo>
                  <a:pt x="116" y="178"/>
                </a:lnTo>
                <a:lnTo>
                  <a:pt x="128" y="155"/>
                </a:lnTo>
                <a:lnTo>
                  <a:pt x="138" y="133"/>
                </a:lnTo>
                <a:lnTo>
                  <a:pt x="145" y="106"/>
                </a:lnTo>
                <a:lnTo>
                  <a:pt x="151" y="79"/>
                </a:lnTo>
                <a:lnTo>
                  <a:pt x="152" y="57"/>
                </a:lnTo>
                <a:lnTo>
                  <a:pt x="158" y="39"/>
                </a:lnTo>
                <a:lnTo>
                  <a:pt x="165" y="22"/>
                </a:lnTo>
                <a:lnTo>
                  <a:pt x="176" y="9"/>
                </a:lnTo>
                <a:lnTo>
                  <a:pt x="187" y="1"/>
                </a:lnTo>
                <a:lnTo>
                  <a:pt x="201" y="0"/>
                </a:lnTo>
                <a:lnTo>
                  <a:pt x="215" y="1"/>
                </a:lnTo>
                <a:lnTo>
                  <a:pt x="226" y="9"/>
                </a:lnTo>
                <a:lnTo>
                  <a:pt x="237" y="22"/>
                </a:lnTo>
                <a:lnTo>
                  <a:pt x="244" y="39"/>
                </a:lnTo>
                <a:lnTo>
                  <a:pt x="249" y="57"/>
                </a:lnTo>
                <a:lnTo>
                  <a:pt x="252" y="79"/>
                </a:lnTo>
                <a:lnTo>
                  <a:pt x="257" y="110"/>
                </a:lnTo>
                <a:lnTo>
                  <a:pt x="267" y="139"/>
                </a:lnTo>
                <a:lnTo>
                  <a:pt x="279" y="165"/>
                </a:lnTo>
                <a:lnTo>
                  <a:pt x="295" y="187"/>
                </a:lnTo>
                <a:lnTo>
                  <a:pt x="312" y="202"/>
                </a:lnTo>
                <a:lnTo>
                  <a:pt x="331" y="215"/>
                </a:lnTo>
                <a:lnTo>
                  <a:pt x="352" y="220"/>
                </a:lnTo>
                <a:lnTo>
                  <a:pt x="403" y="220"/>
                </a:lnTo>
              </a:path>
            </a:pathLst>
          </a:custGeom>
          <a:noFill/>
          <a:ln w="25399" cap="rnd" cmpd="sng">
            <a:solidFill>
              <a:srgbClr val="FF33FF"/>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8" name="Freeform 40"/>
          <p:cNvSpPr>
            <a:spLocks/>
          </p:cNvSpPr>
          <p:nvPr/>
        </p:nvSpPr>
        <p:spPr bwMode="auto">
          <a:xfrm>
            <a:off x="5664200" y="4775200"/>
            <a:ext cx="50800" cy="49213"/>
          </a:xfrm>
          <a:custGeom>
            <a:avLst/>
            <a:gdLst>
              <a:gd name="T0" fmla="*/ 0 w 32"/>
              <a:gd name="T1" fmla="*/ 30 h 31"/>
              <a:gd name="T2" fmla="*/ 31 w 32"/>
              <a:gd name="T3" fmla="*/ 14 h 31"/>
              <a:gd name="T4" fmla="*/ 0 w 32"/>
              <a:gd name="T5" fmla="*/ 0 h 31"/>
              <a:gd name="T6" fmla="*/ 6 w 32"/>
              <a:gd name="T7" fmla="*/ 7 h 31"/>
              <a:gd name="T8" fmla="*/ 7 w 32"/>
              <a:gd name="T9" fmla="*/ 14 h 31"/>
              <a:gd name="T10" fmla="*/ 6 w 32"/>
              <a:gd name="T11" fmla="*/ 23 h 31"/>
              <a:gd name="T12" fmla="*/ 0 w 32"/>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0" y="30"/>
                </a:moveTo>
                <a:lnTo>
                  <a:pt x="31" y="14"/>
                </a:lnTo>
                <a:lnTo>
                  <a:pt x="0" y="0"/>
                </a:lnTo>
                <a:lnTo>
                  <a:pt x="6" y="7"/>
                </a:lnTo>
                <a:lnTo>
                  <a:pt x="7" y="14"/>
                </a:lnTo>
                <a:lnTo>
                  <a:pt x="6" y="23"/>
                </a:lnTo>
                <a:lnTo>
                  <a:pt x="0" y="30"/>
                </a:lnTo>
              </a:path>
            </a:pathLst>
          </a:custGeom>
          <a:solidFill>
            <a:srgbClr val="FF3300"/>
          </a:solidFill>
          <a:ln w="12699" cap="rnd" cmpd="sng">
            <a:solidFill>
              <a:srgbClr val="FF33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49" name="Line 41"/>
          <p:cNvSpPr>
            <a:spLocks noChangeShapeType="1"/>
          </p:cNvSpPr>
          <p:nvPr/>
        </p:nvSpPr>
        <p:spPr bwMode="auto">
          <a:xfrm>
            <a:off x="3822700" y="4797425"/>
            <a:ext cx="2444750" cy="0"/>
          </a:xfrm>
          <a:prstGeom prst="line">
            <a:avLst/>
          </a:prstGeom>
          <a:noFill/>
          <a:ln w="12699">
            <a:solidFill>
              <a:srgbClr val="FF33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50" name="Freeform 42"/>
          <p:cNvSpPr>
            <a:spLocks/>
          </p:cNvSpPr>
          <p:nvPr/>
        </p:nvSpPr>
        <p:spPr bwMode="auto">
          <a:xfrm>
            <a:off x="4303713" y="4775200"/>
            <a:ext cx="53975" cy="49213"/>
          </a:xfrm>
          <a:custGeom>
            <a:avLst/>
            <a:gdLst>
              <a:gd name="T0" fmla="*/ 0 w 34"/>
              <a:gd name="T1" fmla="*/ 30 h 31"/>
              <a:gd name="T2" fmla="*/ 33 w 34"/>
              <a:gd name="T3" fmla="*/ 14 h 31"/>
              <a:gd name="T4" fmla="*/ 0 w 34"/>
              <a:gd name="T5" fmla="*/ 0 h 31"/>
              <a:gd name="T6" fmla="*/ 6 w 34"/>
              <a:gd name="T7" fmla="*/ 7 h 31"/>
              <a:gd name="T8" fmla="*/ 9 w 34"/>
              <a:gd name="T9" fmla="*/ 14 h 31"/>
              <a:gd name="T10" fmla="*/ 6 w 34"/>
              <a:gd name="T11" fmla="*/ 23 h 31"/>
              <a:gd name="T12" fmla="*/ 0 w 34"/>
              <a:gd name="T13" fmla="*/ 30 h 31"/>
            </a:gdLst>
            <a:ahLst/>
            <a:cxnLst>
              <a:cxn ang="0">
                <a:pos x="T0" y="T1"/>
              </a:cxn>
              <a:cxn ang="0">
                <a:pos x="T2" y="T3"/>
              </a:cxn>
              <a:cxn ang="0">
                <a:pos x="T4" y="T5"/>
              </a:cxn>
              <a:cxn ang="0">
                <a:pos x="T6" y="T7"/>
              </a:cxn>
              <a:cxn ang="0">
                <a:pos x="T8" y="T9"/>
              </a:cxn>
              <a:cxn ang="0">
                <a:pos x="T10" y="T11"/>
              </a:cxn>
              <a:cxn ang="0">
                <a:pos x="T12" y="T13"/>
              </a:cxn>
            </a:cxnLst>
            <a:rect l="0" t="0" r="r" b="b"/>
            <a:pathLst>
              <a:path w="34" h="31">
                <a:moveTo>
                  <a:pt x="0" y="30"/>
                </a:moveTo>
                <a:lnTo>
                  <a:pt x="33" y="14"/>
                </a:lnTo>
                <a:lnTo>
                  <a:pt x="0" y="0"/>
                </a:lnTo>
                <a:lnTo>
                  <a:pt x="6" y="7"/>
                </a:lnTo>
                <a:lnTo>
                  <a:pt x="9" y="14"/>
                </a:lnTo>
                <a:lnTo>
                  <a:pt x="6" y="23"/>
                </a:lnTo>
                <a:lnTo>
                  <a:pt x="0" y="30"/>
                </a:lnTo>
              </a:path>
            </a:pathLst>
          </a:custGeom>
          <a:solidFill>
            <a:srgbClr val="FF3300"/>
          </a:solidFill>
          <a:ln w="12699" cap="rnd" cmpd="sng">
            <a:solidFill>
              <a:srgbClr val="FF33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51" name="Freeform 43"/>
          <p:cNvSpPr>
            <a:spLocks/>
          </p:cNvSpPr>
          <p:nvPr/>
        </p:nvSpPr>
        <p:spPr bwMode="auto">
          <a:xfrm>
            <a:off x="4960938" y="4379913"/>
            <a:ext cx="185737" cy="839787"/>
          </a:xfrm>
          <a:custGeom>
            <a:avLst/>
            <a:gdLst>
              <a:gd name="T0" fmla="*/ 57 w 117"/>
              <a:gd name="T1" fmla="*/ 528 h 529"/>
              <a:gd name="T2" fmla="*/ 104 w 117"/>
              <a:gd name="T3" fmla="*/ 528 h 529"/>
              <a:gd name="T4" fmla="*/ 82 w 117"/>
              <a:gd name="T5" fmla="*/ 507 h 529"/>
              <a:gd name="T6" fmla="*/ 65 w 117"/>
              <a:gd name="T7" fmla="*/ 485 h 529"/>
              <a:gd name="T8" fmla="*/ 52 w 117"/>
              <a:gd name="T9" fmla="*/ 460 h 529"/>
              <a:gd name="T10" fmla="*/ 44 w 117"/>
              <a:gd name="T11" fmla="*/ 434 h 529"/>
              <a:gd name="T12" fmla="*/ 39 w 117"/>
              <a:gd name="T13" fmla="*/ 407 h 529"/>
              <a:gd name="T14" fmla="*/ 41 w 117"/>
              <a:gd name="T15" fmla="*/ 378 h 529"/>
              <a:gd name="T16" fmla="*/ 47 w 117"/>
              <a:gd name="T17" fmla="*/ 351 h 529"/>
              <a:gd name="T18" fmla="*/ 55 w 117"/>
              <a:gd name="T19" fmla="*/ 325 h 529"/>
              <a:gd name="T20" fmla="*/ 69 w 117"/>
              <a:gd name="T21" fmla="*/ 301 h 529"/>
              <a:gd name="T22" fmla="*/ 88 w 117"/>
              <a:gd name="T23" fmla="*/ 279 h 529"/>
              <a:gd name="T24" fmla="*/ 102 w 117"/>
              <a:gd name="T25" fmla="*/ 240 h 529"/>
              <a:gd name="T26" fmla="*/ 111 w 117"/>
              <a:gd name="T27" fmla="*/ 199 h 529"/>
              <a:gd name="T28" fmla="*/ 116 w 117"/>
              <a:gd name="T29" fmla="*/ 159 h 529"/>
              <a:gd name="T30" fmla="*/ 116 w 117"/>
              <a:gd name="T31" fmla="*/ 119 h 529"/>
              <a:gd name="T32" fmla="*/ 111 w 117"/>
              <a:gd name="T33" fmla="*/ 78 h 529"/>
              <a:gd name="T34" fmla="*/ 102 w 117"/>
              <a:gd name="T35" fmla="*/ 38 h 529"/>
              <a:gd name="T36" fmla="*/ 88 w 117"/>
              <a:gd name="T37" fmla="*/ 0 h 529"/>
              <a:gd name="T38" fmla="*/ 41 w 117"/>
              <a:gd name="T39" fmla="*/ 0 h 529"/>
              <a:gd name="T40" fmla="*/ 59 w 117"/>
              <a:gd name="T41" fmla="*/ 30 h 529"/>
              <a:gd name="T42" fmla="*/ 72 w 117"/>
              <a:gd name="T43" fmla="*/ 63 h 529"/>
              <a:gd name="T44" fmla="*/ 81 w 117"/>
              <a:gd name="T45" fmla="*/ 96 h 529"/>
              <a:gd name="T46" fmla="*/ 84 w 117"/>
              <a:gd name="T47" fmla="*/ 132 h 529"/>
              <a:gd name="T48" fmla="*/ 81 w 117"/>
              <a:gd name="T49" fmla="*/ 167 h 529"/>
              <a:gd name="T50" fmla="*/ 72 w 117"/>
              <a:gd name="T51" fmla="*/ 201 h 529"/>
              <a:gd name="T52" fmla="*/ 59 w 117"/>
              <a:gd name="T53" fmla="*/ 233 h 529"/>
              <a:gd name="T54" fmla="*/ 41 w 117"/>
              <a:gd name="T55" fmla="*/ 263 h 529"/>
              <a:gd name="T56" fmla="*/ 24 w 117"/>
              <a:gd name="T57" fmla="*/ 291 h 529"/>
              <a:gd name="T58" fmla="*/ 11 w 117"/>
              <a:gd name="T59" fmla="*/ 321 h 529"/>
              <a:gd name="T60" fmla="*/ 2 w 117"/>
              <a:gd name="T61" fmla="*/ 351 h 529"/>
              <a:gd name="T62" fmla="*/ 0 w 117"/>
              <a:gd name="T63" fmla="*/ 382 h 529"/>
              <a:gd name="T64" fmla="*/ 1 w 117"/>
              <a:gd name="T65" fmla="*/ 415 h 529"/>
              <a:gd name="T66" fmla="*/ 8 w 117"/>
              <a:gd name="T67" fmla="*/ 445 h 529"/>
              <a:gd name="T68" fmla="*/ 20 w 117"/>
              <a:gd name="T69" fmla="*/ 475 h 529"/>
              <a:gd name="T70" fmla="*/ 35 w 117"/>
              <a:gd name="T71" fmla="*/ 502 h 529"/>
              <a:gd name="T72" fmla="*/ 57 w 117"/>
              <a:gd name="T73" fmla="*/ 528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529">
                <a:moveTo>
                  <a:pt x="57" y="528"/>
                </a:moveTo>
                <a:lnTo>
                  <a:pt x="104" y="528"/>
                </a:lnTo>
                <a:lnTo>
                  <a:pt x="82" y="507"/>
                </a:lnTo>
                <a:lnTo>
                  <a:pt x="65" y="485"/>
                </a:lnTo>
                <a:lnTo>
                  <a:pt x="52" y="460"/>
                </a:lnTo>
                <a:lnTo>
                  <a:pt x="44" y="434"/>
                </a:lnTo>
                <a:lnTo>
                  <a:pt x="39" y="407"/>
                </a:lnTo>
                <a:lnTo>
                  <a:pt x="41" y="378"/>
                </a:lnTo>
                <a:lnTo>
                  <a:pt x="47" y="351"/>
                </a:lnTo>
                <a:lnTo>
                  <a:pt x="55" y="325"/>
                </a:lnTo>
                <a:lnTo>
                  <a:pt x="69" y="301"/>
                </a:lnTo>
                <a:lnTo>
                  <a:pt x="88" y="279"/>
                </a:lnTo>
                <a:lnTo>
                  <a:pt x="102" y="240"/>
                </a:lnTo>
                <a:lnTo>
                  <a:pt x="111" y="199"/>
                </a:lnTo>
                <a:lnTo>
                  <a:pt x="116" y="159"/>
                </a:lnTo>
                <a:lnTo>
                  <a:pt x="116" y="119"/>
                </a:lnTo>
                <a:lnTo>
                  <a:pt x="111" y="78"/>
                </a:lnTo>
                <a:lnTo>
                  <a:pt x="102" y="38"/>
                </a:lnTo>
                <a:lnTo>
                  <a:pt x="88" y="0"/>
                </a:lnTo>
                <a:lnTo>
                  <a:pt x="41" y="0"/>
                </a:lnTo>
                <a:lnTo>
                  <a:pt x="59" y="30"/>
                </a:lnTo>
                <a:lnTo>
                  <a:pt x="72" y="63"/>
                </a:lnTo>
                <a:lnTo>
                  <a:pt x="81" y="96"/>
                </a:lnTo>
                <a:lnTo>
                  <a:pt x="84" y="132"/>
                </a:lnTo>
                <a:lnTo>
                  <a:pt x="81" y="167"/>
                </a:lnTo>
                <a:lnTo>
                  <a:pt x="72" y="201"/>
                </a:lnTo>
                <a:lnTo>
                  <a:pt x="59" y="233"/>
                </a:lnTo>
                <a:lnTo>
                  <a:pt x="41" y="263"/>
                </a:lnTo>
                <a:lnTo>
                  <a:pt x="24" y="291"/>
                </a:lnTo>
                <a:lnTo>
                  <a:pt x="11" y="321"/>
                </a:lnTo>
                <a:lnTo>
                  <a:pt x="2" y="351"/>
                </a:lnTo>
                <a:lnTo>
                  <a:pt x="0" y="382"/>
                </a:lnTo>
                <a:lnTo>
                  <a:pt x="1" y="415"/>
                </a:lnTo>
                <a:lnTo>
                  <a:pt x="8" y="445"/>
                </a:lnTo>
                <a:lnTo>
                  <a:pt x="20" y="475"/>
                </a:lnTo>
                <a:lnTo>
                  <a:pt x="35" y="502"/>
                </a:lnTo>
                <a:lnTo>
                  <a:pt x="57" y="528"/>
                </a:lnTo>
              </a:path>
            </a:pathLst>
          </a:custGeom>
          <a:solidFill>
            <a:srgbClr val="3333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52" name="Rectangle 44"/>
          <p:cNvSpPr>
            <a:spLocks noChangeArrowheads="1"/>
          </p:cNvSpPr>
          <p:nvPr/>
        </p:nvSpPr>
        <p:spPr bwMode="auto">
          <a:xfrm>
            <a:off x="3399681" y="5173663"/>
            <a:ext cx="3246338" cy="70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zh-CN" sz="2000" b="1">
                <a:solidFill>
                  <a:srgbClr val="FF0000"/>
                </a:solidFill>
                <a:effectLst>
                  <a:outerShdw blurRad="38100" dist="38100" dir="2700000" algn="tl">
                    <a:srgbClr val="C0C0C0"/>
                  </a:outerShdw>
                </a:effectLst>
                <a:latin typeface="+mn-lt"/>
                <a:ea typeface="+mn-ea"/>
              </a:rPr>
              <a:t>单模光纤</a:t>
            </a:r>
            <a:endParaRPr lang="zh-CN" altLang="en-US" sz="2000" b="1">
              <a:solidFill>
                <a:srgbClr val="FF0000"/>
              </a:solidFill>
              <a:effectLst>
                <a:outerShdw blurRad="38100" dist="38100" dir="2700000" algn="tl">
                  <a:srgbClr val="C0C0C0"/>
                </a:outerShdw>
              </a:effectLst>
              <a:latin typeface="+mn-lt"/>
              <a:ea typeface="+mn-ea"/>
            </a:endParaRPr>
          </a:p>
          <a:p>
            <a:pPr algn="ctr" eaLnBrk="0" hangingPunct="0">
              <a:buClrTx/>
              <a:buFontTx/>
              <a:buNone/>
            </a:pPr>
            <a:r>
              <a:rPr lang="zh-CN" altLang="zh-CN" sz="2000" b="1">
                <a:solidFill>
                  <a:srgbClr val="FF0000"/>
                </a:solidFill>
                <a:effectLst>
                  <a:outerShdw blurRad="38100" dist="38100" dir="2700000" algn="tl">
                    <a:srgbClr val="C0C0C0"/>
                  </a:outerShdw>
                </a:effectLst>
                <a:latin typeface="+mn-lt"/>
                <a:ea typeface="+mn-ea"/>
              </a:rPr>
              <a:t>(Singlemode Fiber, SMF )</a:t>
            </a:r>
            <a:endParaRPr lang="en-US" altLang="zh-CN" sz="1400" b="1">
              <a:solidFill>
                <a:srgbClr val="FF0000"/>
              </a:solidFill>
              <a:effectLst>
                <a:outerShdw blurRad="38100" dist="38100" dir="2700000" algn="tl">
                  <a:srgbClr val="C0C0C0"/>
                </a:outerShdw>
              </a:effectLst>
              <a:latin typeface="+mn-lt"/>
              <a:ea typeface="+mn-ea"/>
            </a:endParaRPr>
          </a:p>
        </p:txBody>
      </p:sp>
      <p:sp>
        <p:nvSpPr>
          <p:cNvPr id="683053" name="Rectangle 45"/>
          <p:cNvSpPr>
            <a:spLocks noChangeArrowheads="1"/>
          </p:cNvSpPr>
          <p:nvPr/>
        </p:nvSpPr>
        <p:spPr bwMode="auto">
          <a:xfrm>
            <a:off x="6329363" y="5294313"/>
            <a:ext cx="258885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effectLst>
                  <a:outerShdw blurRad="38100" dist="38100" dir="2700000" algn="tl">
                    <a:srgbClr val="C0C0C0"/>
                  </a:outerShdw>
                </a:effectLst>
                <a:latin typeface="+mn-lt"/>
                <a:ea typeface="+mn-ea"/>
              </a:rPr>
              <a:t>   波长</a:t>
            </a:r>
            <a:r>
              <a:rPr lang="en-US" altLang="zh-CN" sz="2000" b="1" dirty="0">
                <a:effectLst>
                  <a:outerShdw blurRad="38100" dist="38100" dir="2700000" algn="tl">
                    <a:srgbClr val="C0C0C0"/>
                  </a:outerShdw>
                </a:effectLst>
                <a:latin typeface="+mn-lt"/>
                <a:ea typeface="+mn-ea"/>
              </a:rPr>
              <a:t>: 1.30,1.55 </a:t>
            </a:r>
            <a:r>
              <a:rPr lang="en-US" altLang="zh-CN" sz="2000" b="1" dirty="0" err="1">
                <a:latin typeface="Arial" pitchFamily="34" charset="0"/>
                <a:ea typeface="楷体_GB2312" pitchFamily="49" charset="-122"/>
              </a:rPr>
              <a:t>μ</a:t>
            </a:r>
            <a:r>
              <a:rPr lang="en-US" altLang="zh-CN" sz="2000" b="1" dirty="0" err="1">
                <a:effectLst>
                  <a:outerShdw blurRad="38100" dist="38100" dir="2700000" algn="tl">
                    <a:srgbClr val="C0C0C0"/>
                  </a:outerShdw>
                </a:effectLst>
                <a:latin typeface="+mn-lt"/>
                <a:ea typeface="+mn-ea"/>
              </a:rPr>
              <a:t>m</a:t>
            </a:r>
            <a:endParaRPr lang="en-US" altLang="zh-CN" sz="2000" b="1" dirty="0">
              <a:effectLst>
                <a:outerShdw blurRad="38100" dist="38100" dir="2700000" algn="tl">
                  <a:srgbClr val="C0C0C0"/>
                </a:outerShdw>
              </a:effectLst>
              <a:latin typeface="+mn-lt"/>
              <a:ea typeface="+mn-ea"/>
            </a:endParaRPr>
          </a:p>
        </p:txBody>
      </p:sp>
      <p:sp>
        <p:nvSpPr>
          <p:cNvPr id="683054" name="Rectangle 46"/>
          <p:cNvSpPr>
            <a:spLocks noChangeArrowheads="1"/>
          </p:cNvSpPr>
          <p:nvPr/>
        </p:nvSpPr>
        <p:spPr bwMode="auto">
          <a:xfrm>
            <a:off x="6540500" y="2905125"/>
            <a:ext cx="260350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effectLst>
                  <a:outerShdw blurRad="38100" dist="38100" dir="2700000" algn="tl">
                    <a:srgbClr val="C0C0C0"/>
                  </a:outerShdw>
                </a:effectLst>
                <a:latin typeface="Arial" pitchFamily="34" charset="0"/>
                <a:ea typeface="楷体_GB2312" pitchFamily="49" charset="-122"/>
              </a:rPr>
              <a:t>波长 </a:t>
            </a:r>
            <a:r>
              <a:rPr lang="en-US" altLang="zh-CN" sz="2000" b="1" dirty="0">
                <a:effectLst>
                  <a:outerShdw blurRad="38100" dist="38100" dir="2700000" algn="tl">
                    <a:srgbClr val="C0C0C0"/>
                  </a:outerShdw>
                </a:effectLst>
                <a:latin typeface="Arial" pitchFamily="34" charset="0"/>
                <a:ea typeface="楷体_GB2312" pitchFamily="49" charset="-122"/>
              </a:rPr>
              <a:t>: 0.85,1.30</a:t>
            </a:r>
            <a:r>
              <a:rPr lang="en-US" altLang="zh-CN" sz="2000" b="1" dirty="0">
                <a:latin typeface="Arial" pitchFamily="34" charset="0"/>
                <a:ea typeface="楷体_GB2312" pitchFamily="49" charset="-122"/>
              </a:rPr>
              <a:t>μ</a:t>
            </a:r>
            <a:r>
              <a:rPr lang="en-US" altLang="zh-CN" sz="2000" b="1" dirty="0">
                <a:effectLst>
                  <a:outerShdw blurRad="38100" dist="38100" dir="2700000" algn="tl">
                    <a:srgbClr val="C0C0C0"/>
                  </a:outerShdw>
                </a:effectLst>
                <a:latin typeface="Arial" pitchFamily="34" charset="0"/>
                <a:ea typeface="楷体_GB2312" pitchFamily="49" charset="-122"/>
              </a:rPr>
              <a:t>m</a:t>
            </a:r>
          </a:p>
        </p:txBody>
      </p:sp>
      <p:grpSp>
        <p:nvGrpSpPr>
          <p:cNvPr id="683055" name="Group 47"/>
          <p:cNvGrpSpPr>
            <a:grpSpLocks/>
          </p:cNvGrpSpPr>
          <p:nvPr/>
        </p:nvGrpSpPr>
        <p:grpSpPr bwMode="auto">
          <a:xfrm>
            <a:off x="957263" y="2063750"/>
            <a:ext cx="1249362" cy="806450"/>
            <a:chOff x="275" y="1342"/>
            <a:chExt cx="787" cy="508"/>
          </a:xfrm>
        </p:grpSpPr>
        <p:grpSp>
          <p:nvGrpSpPr>
            <p:cNvPr id="683056" name="Group 48"/>
            <p:cNvGrpSpPr>
              <a:grpSpLocks/>
            </p:cNvGrpSpPr>
            <p:nvPr/>
          </p:nvGrpSpPr>
          <p:grpSpPr bwMode="auto">
            <a:xfrm>
              <a:off x="732" y="1520"/>
              <a:ext cx="330" cy="330"/>
              <a:chOff x="732" y="1520"/>
              <a:chExt cx="330" cy="330"/>
            </a:xfrm>
          </p:grpSpPr>
          <p:sp>
            <p:nvSpPr>
              <p:cNvPr id="683057" name="Freeform 49"/>
              <p:cNvSpPr>
                <a:spLocks/>
              </p:cNvSpPr>
              <p:nvPr/>
            </p:nvSpPr>
            <p:spPr bwMode="auto">
              <a:xfrm>
                <a:off x="732" y="1520"/>
                <a:ext cx="330" cy="330"/>
              </a:xfrm>
              <a:custGeom>
                <a:avLst/>
                <a:gdLst>
                  <a:gd name="T0" fmla="*/ 329 w 330"/>
                  <a:gd name="T1" fmla="*/ 0 h 330"/>
                  <a:gd name="T2" fmla="*/ 0 w 330"/>
                  <a:gd name="T3" fmla="*/ 0 h 330"/>
                  <a:gd name="T4" fmla="*/ 0 w 330"/>
                  <a:gd name="T5" fmla="*/ 329 h 330"/>
                  <a:gd name="T6" fmla="*/ 293 w 330"/>
                  <a:gd name="T7" fmla="*/ 329 h 330"/>
                  <a:gd name="T8" fmla="*/ 302 w 330"/>
                  <a:gd name="T9" fmla="*/ 329 h 330"/>
                </a:gdLst>
                <a:ahLst/>
                <a:cxnLst>
                  <a:cxn ang="0">
                    <a:pos x="T0" y="T1"/>
                  </a:cxn>
                  <a:cxn ang="0">
                    <a:pos x="T2" y="T3"/>
                  </a:cxn>
                  <a:cxn ang="0">
                    <a:pos x="T4" y="T5"/>
                  </a:cxn>
                  <a:cxn ang="0">
                    <a:pos x="T6" y="T7"/>
                  </a:cxn>
                  <a:cxn ang="0">
                    <a:pos x="T8" y="T9"/>
                  </a:cxn>
                </a:cxnLst>
                <a:rect l="0" t="0" r="r" b="b"/>
                <a:pathLst>
                  <a:path w="330" h="330">
                    <a:moveTo>
                      <a:pt x="329" y="0"/>
                    </a:moveTo>
                    <a:lnTo>
                      <a:pt x="0" y="0"/>
                    </a:lnTo>
                    <a:lnTo>
                      <a:pt x="0" y="329"/>
                    </a:lnTo>
                    <a:lnTo>
                      <a:pt x="293" y="329"/>
                    </a:lnTo>
                    <a:lnTo>
                      <a:pt x="302" y="329"/>
                    </a:lnTo>
                  </a:path>
                </a:pathLst>
              </a:custGeom>
              <a:noFill/>
              <a:ln w="25399"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58" name="Line 50"/>
              <p:cNvSpPr>
                <a:spLocks noChangeShapeType="1"/>
              </p:cNvSpPr>
              <p:nvPr/>
            </p:nvSpPr>
            <p:spPr bwMode="auto">
              <a:xfrm>
                <a:off x="732" y="1765"/>
                <a:ext cx="239" cy="0"/>
              </a:xfrm>
              <a:prstGeom prst="line">
                <a:avLst/>
              </a:prstGeom>
              <a:noFill/>
              <a:ln w="25399">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59" name="Line 51"/>
              <p:cNvSpPr>
                <a:spLocks noChangeShapeType="1"/>
              </p:cNvSpPr>
              <p:nvPr/>
            </p:nvSpPr>
            <p:spPr bwMode="auto">
              <a:xfrm>
                <a:off x="740" y="1604"/>
                <a:ext cx="231" cy="0"/>
              </a:xfrm>
              <a:prstGeom prst="line">
                <a:avLst/>
              </a:prstGeom>
              <a:noFill/>
              <a:ln w="25399">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83060" name="Freeform 52"/>
            <p:cNvSpPr>
              <a:spLocks/>
            </p:cNvSpPr>
            <p:nvPr/>
          </p:nvSpPr>
          <p:spPr bwMode="auto">
            <a:xfrm>
              <a:off x="519" y="1549"/>
              <a:ext cx="107" cy="292"/>
            </a:xfrm>
            <a:custGeom>
              <a:avLst/>
              <a:gdLst>
                <a:gd name="T0" fmla="*/ 106 w 107"/>
                <a:gd name="T1" fmla="*/ 0 h 292"/>
                <a:gd name="T2" fmla="*/ 106 w 107"/>
                <a:gd name="T3" fmla="*/ 70 h 292"/>
                <a:gd name="T4" fmla="*/ 0 w 107"/>
                <a:gd name="T5" fmla="*/ 70 h 292"/>
                <a:gd name="T6" fmla="*/ 0 w 107"/>
                <a:gd name="T7" fmla="*/ 211 h 292"/>
                <a:gd name="T8" fmla="*/ 106 w 107"/>
                <a:gd name="T9" fmla="*/ 211 h 292"/>
                <a:gd name="T10" fmla="*/ 106 w 107"/>
                <a:gd name="T11" fmla="*/ 291 h 292"/>
              </a:gdLst>
              <a:ahLst/>
              <a:cxnLst>
                <a:cxn ang="0">
                  <a:pos x="T0" y="T1"/>
                </a:cxn>
                <a:cxn ang="0">
                  <a:pos x="T2" y="T3"/>
                </a:cxn>
                <a:cxn ang="0">
                  <a:pos x="T4" y="T5"/>
                </a:cxn>
                <a:cxn ang="0">
                  <a:pos x="T6" y="T7"/>
                </a:cxn>
                <a:cxn ang="0">
                  <a:pos x="T8" y="T9"/>
                </a:cxn>
                <a:cxn ang="0">
                  <a:pos x="T10" y="T11"/>
                </a:cxn>
              </a:cxnLst>
              <a:rect l="0" t="0" r="r" b="b"/>
              <a:pathLst>
                <a:path w="107" h="292">
                  <a:moveTo>
                    <a:pt x="106" y="0"/>
                  </a:moveTo>
                  <a:lnTo>
                    <a:pt x="106" y="70"/>
                  </a:lnTo>
                  <a:lnTo>
                    <a:pt x="0" y="70"/>
                  </a:lnTo>
                  <a:lnTo>
                    <a:pt x="0" y="211"/>
                  </a:lnTo>
                  <a:lnTo>
                    <a:pt x="106" y="211"/>
                  </a:lnTo>
                  <a:lnTo>
                    <a:pt x="106" y="291"/>
                  </a:lnTo>
                </a:path>
              </a:pathLst>
            </a:custGeom>
            <a:noFill/>
            <a:ln w="25399" cap="rnd"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61" name="Rectangle 53"/>
            <p:cNvSpPr>
              <a:spLocks noChangeArrowheads="1"/>
            </p:cNvSpPr>
            <p:nvPr/>
          </p:nvSpPr>
          <p:spPr bwMode="auto">
            <a:xfrm>
              <a:off x="517" y="1342"/>
              <a:ext cx="2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effectLst>
                    <a:outerShdw blurRad="38100" dist="38100" dir="2700000" algn="tl">
                      <a:srgbClr val="C0C0C0"/>
                    </a:outerShdw>
                  </a:effectLst>
                  <a:latin typeface="+mn-lt"/>
                  <a:ea typeface="+mn-ea"/>
                </a:rPr>
                <a:t>h2</a:t>
              </a:r>
            </a:p>
          </p:txBody>
        </p:sp>
        <p:sp>
          <p:nvSpPr>
            <p:cNvPr id="683062" name="Rectangle 54"/>
            <p:cNvSpPr>
              <a:spLocks noChangeArrowheads="1"/>
            </p:cNvSpPr>
            <p:nvPr/>
          </p:nvSpPr>
          <p:spPr bwMode="auto">
            <a:xfrm>
              <a:off x="275" y="1565"/>
              <a:ext cx="2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effectLst>
                    <a:outerShdw blurRad="38100" dist="38100" dir="2700000" algn="tl">
                      <a:srgbClr val="C0C0C0"/>
                    </a:outerShdw>
                  </a:effectLst>
                  <a:latin typeface="+mn-lt"/>
                  <a:ea typeface="+mn-ea"/>
                </a:rPr>
                <a:t>h1</a:t>
              </a:r>
            </a:p>
          </p:txBody>
        </p:sp>
      </p:grpSp>
      <p:sp>
        <p:nvSpPr>
          <p:cNvPr id="683063" name="Rectangle 55"/>
          <p:cNvSpPr>
            <a:spLocks noChangeArrowheads="1"/>
          </p:cNvSpPr>
          <p:nvPr/>
        </p:nvSpPr>
        <p:spPr bwMode="auto">
          <a:xfrm>
            <a:off x="509588" y="1701800"/>
            <a:ext cx="2109552"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solidFill>
                  <a:schemeClr val="tx2"/>
                </a:solidFill>
                <a:effectLst>
                  <a:outerShdw blurRad="38100" dist="38100" dir="2700000" algn="tl">
                    <a:srgbClr val="C0C0C0"/>
                  </a:outerShdw>
                </a:effectLst>
                <a:latin typeface="+mn-lt"/>
                <a:ea typeface="+mn-ea"/>
              </a:rPr>
              <a:t>内芯</a:t>
            </a:r>
            <a:r>
              <a:rPr lang="en-US" altLang="zh-CN" sz="2000" b="1">
                <a:solidFill>
                  <a:schemeClr val="tx2"/>
                </a:solidFill>
                <a:effectLst>
                  <a:outerShdw blurRad="38100" dist="38100" dir="2700000" algn="tl">
                    <a:srgbClr val="C0C0C0"/>
                  </a:outerShdw>
                </a:effectLst>
                <a:latin typeface="+mn-lt"/>
                <a:ea typeface="+mn-ea"/>
              </a:rPr>
              <a:t>/</a:t>
            </a:r>
            <a:r>
              <a:rPr lang="zh-CN" altLang="en-US" sz="2000" b="1">
                <a:solidFill>
                  <a:schemeClr val="tx2"/>
                </a:solidFill>
                <a:effectLst>
                  <a:outerShdw blurRad="38100" dist="38100" dir="2700000" algn="tl">
                    <a:srgbClr val="C0C0C0"/>
                  </a:outerShdw>
                </a:effectLst>
                <a:latin typeface="+mn-lt"/>
                <a:ea typeface="+mn-ea"/>
              </a:rPr>
              <a:t>反射层特性</a:t>
            </a:r>
          </a:p>
        </p:txBody>
      </p:sp>
      <p:grpSp>
        <p:nvGrpSpPr>
          <p:cNvPr id="683064" name="Group 56"/>
          <p:cNvGrpSpPr>
            <a:grpSpLocks/>
          </p:cNvGrpSpPr>
          <p:nvPr/>
        </p:nvGrpSpPr>
        <p:grpSpPr bwMode="auto">
          <a:xfrm>
            <a:off x="900113" y="4227513"/>
            <a:ext cx="2000250" cy="1619250"/>
            <a:chOff x="180" y="2408"/>
            <a:chExt cx="1260" cy="1020"/>
          </a:xfrm>
        </p:grpSpPr>
        <p:sp>
          <p:nvSpPr>
            <p:cNvPr id="683065" name="Freeform 57"/>
            <p:cNvSpPr>
              <a:spLocks/>
            </p:cNvSpPr>
            <p:nvPr/>
          </p:nvSpPr>
          <p:spPr bwMode="auto">
            <a:xfrm>
              <a:off x="676" y="2611"/>
              <a:ext cx="330" cy="330"/>
            </a:xfrm>
            <a:custGeom>
              <a:avLst/>
              <a:gdLst>
                <a:gd name="T0" fmla="*/ 329 w 330"/>
                <a:gd name="T1" fmla="*/ 0 h 330"/>
                <a:gd name="T2" fmla="*/ 0 w 330"/>
                <a:gd name="T3" fmla="*/ 0 h 330"/>
                <a:gd name="T4" fmla="*/ 0 w 330"/>
                <a:gd name="T5" fmla="*/ 329 h 330"/>
                <a:gd name="T6" fmla="*/ 293 w 330"/>
                <a:gd name="T7" fmla="*/ 329 h 330"/>
                <a:gd name="T8" fmla="*/ 302 w 330"/>
                <a:gd name="T9" fmla="*/ 329 h 330"/>
              </a:gdLst>
              <a:ahLst/>
              <a:cxnLst>
                <a:cxn ang="0">
                  <a:pos x="T0" y="T1"/>
                </a:cxn>
                <a:cxn ang="0">
                  <a:pos x="T2" y="T3"/>
                </a:cxn>
                <a:cxn ang="0">
                  <a:pos x="T4" y="T5"/>
                </a:cxn>
                <a:cxn ang="0">
                  <a:pos x="T6" y="T7"/>
                </a:cxn>
                <a:cxn ang="0">
                  <a:pos x="T8" y="T9"/>
                </a:cxn>
              </a:cxnLst>
              <a:rect l="0" t="0" r="r" b="b"/>
              <a:pathLst>
                <a:path w="330" h="330">
                  <a:moveTo>
                    <a:pt x="329" y="0"/>
                  </a:moveTo>
                  <a:lnTo>
                    <a:pt x="0" y="0"/>
                  </a:lnTo>
                  <a:lnTo>
                    <a:pt x="0" y="329"/>
                  </a:lnTo>
                  <a:lnTo>
                    <a:pt x="293" y="329"/>
                  </a:lnTo>
                  <a:lnTo>
                    <a:pt x="302" y="329"/>
                  </a:lnTo>
                </a:path>
              </a:pathLst>
            </a:custGeom>
            <a:noFill/>
            <a:ln w="25399"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66" name="Line 58"/>
            <p:cNvSpPr>
              <a:spLocks noChangeShapeType="1"/>
            </p:cNvSpPr>
            <p:nvPr/>
          </p:nvSpPr>
          <p:spPr bwMode="auto">
            <a:xfrm>
              <a:off x="676" y="2807"/>
              <a:ext cx="239" cy="0"/>
            </a:xfrm>
            <a:prstGeom prst="line">
              <a:avLst/>
            </a:prstGeom>
            <a:noFill/>
            <a:ln w="25399">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67" name="Line 59"/>
            <p:cNvSpPr>
              <a:spLocks noChangeShapeType="1"/>
            </p:cNvSpPr>
            <p:nvPr/>
          </p:nvSpPr>
          <p:spPr bwMode="auto">
            <a:xfrm>
              <a:off x="677" y="2746"/>
              <a:ext cx="231" cy="0"/>
            </a:xfrm>
            <a:prstGeom prst="line">
              <a:avLst/>
            </a:prstGeom>
            <a:noFill/>
            <a:ln w="25399">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3068" name="Freeform 60"/>
            <p:cNvSpPr>
              <a:spLocks/>
            </p:cNvSpPr>
            <p:nvPr/>
          </p:nvSpPr>
          <p:spPr bwMode="auto">
            <a:xfrm>
              <a:off x="416" y="2628"/>
              <a:ext cx="133" cy="295"/>
            </a:xfrm>
            <a:custGeom>
              <a:avLst/>
              <a:gdLst>
                <a:gd name="T0" fmla="*/ 132 w 133"/>
                <a:gd name="T1" fmla="*/ 0 h 295"/>
                <a:gd name="T2" fmla="*/ 132 w 133"/>
                <a:gd name="T3" fmla="*/ 102 h 295"/>
                <a:gd name="T4" fmla="*/ 0 w 133"/>
                <a:gd name="T5" fmla="*/ 102 h 295"/>
                <a:gd name="T6" fmla="*/ 0 w 133"/>
                <a:gd name="T7" fmla="*/ 180 h 295"/>
                <a:gd name="T8" fmla="*/ 132 w 133"/>
                <a:gd name="T9" fmla="*/ 180 h 295"/>
                <a:gd name="T10" fmla="*/ 132 w 133"/>
                <a:gd name="T11" fmla="*/ 294 h 295"/>
              </a:gdLst>
              <a:ahLst/>
              <a:cxnLst>
                <a:cxn ang="0">
                  <a:pos x="T0" y="T1"/>
                </a:cxn>
                <a:cxn ang="0">
                  <a:pos x="T2" y="T3"/>
                </a:cxn>
                <a:cxn ang="0">
                  <a:pos x="T4" y="T5"/>
                </a:cxn>
                <a:cxn ang="0">
                  <a:pos x="T6" y="T7"/>
                </a:cxn>
                <a:cxn ang="0">
                  <a:pos x="T8" y="T9"/>
                </a:cxn>
                <a:cxn ang="0">
                  <a:pos x="T10" y="T11"/>
                </a:cxn>
              </a:cxnLst>
              <a:rect l="0" t="0" r="r" b="b"/>
              <a:pathLst>
                <a:path w="133" h="295">
                  <a:moveTo>
                    <a:pt x="132" y="0"/>
                  </a:moveTo>
                  <a:lnTo>
                    <a:pt x="132" y="102"/>
                  </a:lnTo>
                  <a:lnTo>
                    <a:pt x="0" y="102"/>
                  </a:lnTo>
                  <a:lnTo>
                    <a:pt x="0" y="180"/>
                  </a:lnTo>
                  <a:lnTo>
                    <a:pt x="132" y="180"/>
                  </a:lnTo>
                  <a:lnTo>
                    <a:pt x="132" y="294"/>
                  </a:lnTo>
                </a:path>
              </a:pathLst>
            </a:custGeom>
            <a:noFill/>
            <a:ln w="25399" cap="rnd" cmpd="sng">
              <a:solidFill>
                <a:schemeClr va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3069" name="Rectangle 61"/>
            <p:cNvSpPr>
              <a:spLocks noChangeArrowheads="1"/>
            </p:cNvSpPr>
            <p:nvPr/>
          </p:nvSpPr>
          <p:spPr bwMode="auto">
            <a:xfrm>
              <a:off x="180" y="2636"/>
              <a:ext cx="2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dirty="0">
                  <a:effectLst>
                    <a:outerShdw blurRad="38100" dist="38100" dir="2700000" algn="tl">
                      <a:srgbClr val="C0C0C0"/>
                    </a:outerShdw>
                  </a:effectLst>
                  <a:latin typeface="+mn-lt"/>
                  <a:ea typeface="+mn-ea"/>
                </a:rPr>
                <a:t>h1</a:t>
              </a:r>
            </a:p>
          </p:txBody>
        </p:sp>
        <p:sp>
          <p:nvSpPr>
            <p:cNvPr id="683070" name="Rectangle 62"/>
            <p:cNvSpPr>
              <a:spLocks noChangeArrowheads="1"/>
            </p:cNvSpPr>
            <p:nvPr/>
          </p:nvSpPr>
          <p:spPr bwMode="auto">
            <a:xfrm>
              <a:off x="437" y="2408"/>
              <a:ext cx="2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effectLst>
                    <a:outerShdw blurRad="38100" dist="38100" dir="2700000" algn="tl">
                      <a:srgbClr val="C0C0C0"/>
                    </a:outerShdw>
                  </a:effectLst>
                  <a:latin typeface="+mn-lt"/>
                  <a:ea typeface="+mn-ea"/>
                </a:rPr>
                <a:t>h2</a:t>
              </a:r>
            </a:p>
          </p:txBody>
        </p:sp>
        <p:sp>
          <p:nvSpPr>
            <p:cNvPr id="683071" name="Text Box 63"/>
            <p:cNvSpPr txBox="1">
              <a:spLocks noChangeArrowheads="1"/>
            </p:cNvSpPr>
            <p:nvPr/>
          </p:nvSpPr>
          <p:spPr bwMode="auto">
            <a:xfrm>
              <a:off x="192" y="3024"/>
              <a:ext cx="124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spcBef>
                  <a:spcPct val="50000"/>
                </a:spcBef>
                <a:buClrTx/>
                <a:buFontTx/>
                <a:buNone/>
              </a:pPr>
              <a:r>
                <a:rPr lang="zh-CN" altLang="en-US" sz="1800" b="1">
                  <a:latin typeface="+mn-lt"/>
                  <a:ea typeface="+mn-ea"/>
                </a:rPr>
                <a:t>光纤的直径减小到一个光波波长</a:t>
              </a:r>
            </a:p>
          </p:txBody>
        </p:sp>
      </p:grpSp>
      <p:sp>
        <p:nvSpPr>
          <p:cNvPr id="683072" name="Text Box 64"/>
          <p:cNvSpPr txBox="1">
            <a:spLocks noChangeArrowheads="1"/>
          </p:cNvSpPr>
          <p:nvPr/>
        </p:nvSpPr>
        <p:spPr bwMode="auto">
          <a:xfrm>
            <a:off x="647700" y="3716338"/>
            <a:ext cx="84963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FF9900"/>
                </a:solidFill>
                <a:miter lim="800000"/>
                <a:headEnd type="none" w="sm" len="sm"/>
                <a:tailEnd type="none" w="lg"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2000" b="1" dirty="0">
                <a:latin typeface="+mn-lt"/>
                <a:ea typeface="+mn-ea"/>
              </a:rPr>
              <a:t>多束光线以不同的反射角传播。典型的多模光纤尺寸为</a:t>
            </a:r>
            <a:r>
              <a:rPr lang="en-US" altLang="zh-CN" sz="2000" b="1" dirty="0">
                <a:latin typeface="+mn-lt"/>
                <a:ea typeface="+mn-ea"/>
              </a:rPr>
              <a:t>62.5μm/125μm</a:t>
            </a:r>
            <a:endParaRPr lang="zh-CN" altLang="en-US" sz="2000" b="1" dirty="0">
              <a:latin typeface="+mn-lt"/>
              <a:ea typeface="+mn-ea"/>
            </a:endParaRPr>
          </a:p>
        </p:txBody>
      </p:sp>
      <p:sp>
        <p:nvSpPr>
          <p:cNvPr id="683073" name="Text Box 65"/>
          <p:cNvSpPr txBox="1">
            <a:spLocks noChangeArrowheads="1"/>
          </p:cNvSpPr>
          <p:nvPr/>
        </p:nvSpPr>
        <p:spPr bwMode="auto">
          <a:xfrm>
            <a:off x="1187450" y="5949950"/>
            <a:ext cx="734377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FF9900"/>
                </a:solidFill>
                <a:miter lim="800000"/>
                <a:headEnd type="none" w="sm" len="sm"/>
                <a:tailEnd type="none" w="lg"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sz="2000" b="1" dirty="0">
                <a:latin typeface="+mn-lt"/>
                <a:ea typeface="+mn-ea"/>
              </a:rPr>
              <a:t>单束光线沿直线传播。典型的单模光纤尺寸为</a:t>
            </a:r>
            <a:r>
              <a:rPr lang="en-US" altLang="zh-CN" sz="2000" b="1" dirty="0">
                <a:latin typeface="+mn-lt"/>
                <a:ea typeface="+mn-ea"/>
              </a:rPr>
              <a:t>8μm/125μm</a:t>
            </a:r>
            <a:r>
              <a:rPr lang="zh-CN" altLang="en-US" sz="2000" b="1" dirty="0">
                <a:latin typeface="+mn-lt"/>
                <a:ea typeface="+mn-ea"/>
              </a:rPr>
              <a:t>。</a:t>
            </a:r>
          </a:p>
        </p:txBody>
      </p:sp>
      <p:sp>
        <p:nvSpPr>
          <p:cNvPr id="683074" name="Line 66"/>
          <p:cNvSpPr>
            <a:spLocks noChangeShapeType="1"/>
          </p:cNvSpPr>
          <p:nvPr/>
        </p:nvSpPr>
        <p:spPr bwMode="auto">
          <a:xfrm>
            <a:off x="725488" y="4149725"/>
            <a:ext cx="8353425" cy="0"/>
          </a:xfrm>
          <a:prstGeom prst="line">
            <a:avLst/>
          </a:prstGeom>
          <a:noFill/>
          <a:ln w="63500">
            <a:solidFill>
              <a:srgbClr val="FFFF00"/>
            </a:solidFill>
            <a:round/>
            <a:headEnd/>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83075" name="Text Box 6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extLst>
      <p:ext uri="{BB962C8B-B14F-4D97-AF65-F5344CB8AC3E}">
        <p14:creationId xmlns:p14="http://schemas.microsoft.com/office/powerpoint/2010/main" val="4167870476"/>
      </p:ext>
    </p:extLst>
  </p:cSld>
  <p:clrMapOvr>
    <a:masterClrMapping/>
  </p:clrMapOvr>
  <p:transition spd="slow">
    <p:random/>
    <p:sndAc>
      <p:stSnd>
        <p:snd r:embed="rId2" name="camera.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p:cNvSpPr>
            <a:spLocks noGrp="1" noChangeArrowheads="1"/>
          </p:cNvSpPr>
          <p:nvPr>
            <p:ph type="title"/>
          </p:nvPr>
        </p:nvSpPr>
        <p:spPr/>
        <p:txBody>
          <a:bodyPr/>
          <a:lstStyle/>
          <a:p>
            <a:r>
              <a:rPr lang="zh-CN" altLang="en-US">
                <a:latin typeface="华文新魏" pitchFamily="2" charset="-122"/>
              </a:rPr>
              <a:t>典型的光缆</a:t>
            </a:r>
          </a:p>
        </p:txBody>
      </p:sp>
      <p:sp>
        <p:nvSpPr>
          <p:cNvPr id="6840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4037" name="Rectangle 5"/>
          <p:cNvSpPr>
            <a:spLocks noGrp="1" noChangeArrowheads="1"/>
          </p:cNvSpPr>
          <p:nvPr>
            <p:ph type="body" idx="1"/>
          </p:nvPr>
        </p:nvSpPr>
        <p:spPr>
          <a:xfrm>
            <a:off x="755650" y="5445125"/>
            <a:ext cx="8137525" cy="1011238"/>
          </a:xfrm>
          <a:noFill/>
          <a:ln/>
        </p:spPr>
        <p:txBody>
          <a:bodyPr/>
          <a:lstStyle/>
          <a:p>
            <a:pPr marL="0" indent="0">
              <a:lnSpc>
                <a:spcPct val="110000"/>
              </a:lnSpc>
              <a:buFont typeface="Wingdings" pitchFamily="2" charset="2"/>
              <a:buNone/>
            </a:pPr>
            <a:r>
              <a:rPr lang="zh-CN" altLang="en-US" sz="2400"/>
              <a:t>       常见规格：玻璃内芯（</a:t>
            </a:r>
            <a:r>
              <a:rPr lang="en-US" altLang="zh-CN" sz="2400"/>
              <a:t>50um</a:t>
            </a:r>
            <a:r>
              <a:rPr lang="zh-CN" altLang="en-US" sz="2400"/>
              <a:t>缓变型</a:t>
            </a:r>
            <a:r>
              <a:rPr lang="en-US" altLang="zh-CN" sz="2400"/>
              <a:t>MMF</a:t>
            </a:r>
            <a:r>
              <a:rPr lang="zh-CN" altLang="en-US" sz="2400"/>
              <a:t>、</a:t>
            </a:r>
            <a:r>
              <a:rPr lang="en-US" altLang="zh-CN" sz="2400"/>
              <a:t>62.5um</a:t>
            </a:r>
            <a:r>
              <a:rPr lang="zh-CN" altLang="en-US" sz="2400"/>
              <a:t>缓变</a:t>
            </a:r>
            <a:r>
              <a:rPr lang="en-US" altLang="zh-CN" sz="2400"/>
              <a:t>/</a:t>
            </a:r>
            <a:r>
              <a:rPr lang="zh-CN" altLang="en-US" sz="2400"/>
              <a:t>增强型</a:t>
            </a:r>
            <a:r>
              <a:rPr lang="en-US" altLang="zh-CN" sz="2400"/>
              <a:t>MMF</a:t>
            </a:r>
            <a:r>
              <a:rPr lang="zh-CN" altLang="en-US" sz="2400"/>
              <a:t>和</a:t>
            </a:r>
            <a:r>
              <a:rPr lang="en-US" altLang="zh-CN" sz="2400"/>
              <a:t>8.3um</a:t>
            </a:r>
            <a:r>
              <a:rPr lang="zh-CN" altLang="en-US" sz="2400"/>
              <a:t>突变型</a:t>
            </a:r>
            <a:r>
              <a:rPr lang="en-US" altLang="zh-CN" sz="2400"/>
              <a:t>SMF </a:t>
            </a:r>
            <a:r>
              <a:rPr lang="zh-CN" altLang="en-US" sz="2400"/>
              <a:t>），玻璃包层（</a:t>
            </a:r>
            <a:r>
              <a:rPr lang="en-US" altLang="zh-CN" sz="2400"/>
              <a:t>125um</a:t>
            </a:r>
            <a:r>
              <a:rPr lang="zh-CN" altLang="en-US" sz="2400"/>
              <a:t>）</a:t>
            </a:r>
          </a:p>
        </p:txBody>
      </p:sp>
      <p:grpSp>
        <p:nvGrpSpPr>
          <p:cNvPr id="684038" name="Group 6"/>
          <p:cNvGrpSpPr>
            <a:grpSpLocks/>
          </p:cNvGrpSpPr>
          <p:nvPr/>
        </p:nvGrpSpPr>
        <p:grpSpPr bwMode="auto">
          <a:xfrm>
            <a:off x="2938463" y="2959100"/>
            <a:ext cx="2987675" cy="296863"/>
            <a:chOff x="1520" y="2016"/>
            <a:chExt cx="1882" cy="187"/>
          </a:xfrm>
        </p:grpSpPr>
        <p:sp>
          <p:nvSpPr>
            <p:cNvPr id="684039" name="Freeform 7"/>
            <p:cNvSpPr>
              <a:spLocks/>
            </p:cNvSpPr>
            <p:nvPr/>
          </p:nvSpPr>
          <p:spPr bwMode="auto">
            <a:xfrm>
              <a:off x="3156" y="2087"/>
              <a:ext cx="246" cy="46"/>
            </a:xfrm>
            <a:custGeom>
              <a:avLst/>
              <a:gdLst>
                <a:gd name="T0" fmla="*/ 0 w 246"/>
                <a:gd name="T1" fmla="*/ 45 h 46"/>
                <a:gd name="T2" fmla="*/ 2 w 246"/>
                <a:gd name="T3" fmla="*/ 44 h 46"/>
                <a:gd name="T4" fmla="*/ 5 w 246"/>
                <a:gd name="T5" fmla="*/ 41 h 46"/>
                <a:gd name="T6" fmla="*/ 7 w 246"/>
                <a:gd name="T7" fmla="*/ 38 h 46"/>
                <a:gd name="T8" fmla="*/ 8 w 246"/>
                <a:gd name="T9" fmla="*/ 33 h 46"/>
                <a:gd name="T10" fmla="*/ 9 w 246"/>
                <a:gd name="T11" fmla="*/ 27 h 46"/>
                <a:gd name="T12" fmla="*/ 10 w 246"/>
                <a:gd name="T13" fmla="*/ 22 h 46"/>
                <a:gd name="T14" fmla="*/ 9 w 246"/>
                <a:gd name="T15" fmla="*/ 16 h 46"/>
                <a:gd name="T16" fmla="*/ 8 w 246"/>
                <a:gd name="T17" fmla="*/ 11 h 46"/>
                <a:gd name="T18" fmla="*/ 7 w 246"/>
                <a:gd name="T19" fmla="*/ 6 h 46"/>
                <a:gd name="T20" fmla="*/ 5 w 246"/>
                <a:gd name="T21" fmla="*/ 3 h 46"/>
                <a:gd name="T22" fmla="*/ 2 w 246"/>
                <a:gd name="T23" fmla="*/ 0 h 46"/>
                <a:gd name="T24" fmla="*/ 0 w 246"/>
                <a:gd name="T25" fmla="*/ 0 h 46"/>
                <a:gd name="T26" fmla="*/ 233 w 246"/>
                <a:gd name="T27" fmla="*/ 0 h 46"/>
                <a:gd name="T28" fmla="*/ 236 w 246"/>
                <a:gd name="T29" fmla="*/ 0 h 46"/>
                <a:gd name="T30" fmla="*/ 239 w 246"/>
                <a:gd name="T31" fmla="*/ 3 h 46"/>
                <a:gd name="T32" fmla="*/ 241 w 246"/>
                <a:gd name="T33" fmla="*/ 6 h 46"/>
                <a:gd name="T34" fmla="*/ 243 w 246"/>
                <a:gd name="T35" fmla="*/ 11 h 46"/>
                <a:gd name="T36" fmla="*/ 245 w 246"/>
                <a:gd name="T37" fmla="*/ 16 h 46"/>
                <a:gd name="T38" fmla="*/ 245 w 246"/>
                <a:gd name="T39" fmla="*/ 22 h 46"/>
                <a:gd name="T40" fmla="*/ 245 w 246"/>
                <a:gd name="T41" fmla="*/ 27 h 46"/>
                <a:gd name="T42" fmla="*/ 243 w 246"/>
                <a:gd name="T43" fmla="*/ 33 h 46"/>
                <a:gd name="T44" fmla="*/ 241 w 246"/>
                <a:gd name="T45" fmla="*/ 38 h 46"/>
                <a:gd name="T46" fmla="*/ 239 w 246"/>
                <a:gd name="T47" fmla="*/ 41 h 46"/>
                <a:gd name="T48" fmla="*/ 236 w 246"/>
                <a:gd name="T49" fmla="*/ 44 h 46"/>
                <a:gd name="T50" fmla="*/ 233 w 246"/>
                <a:gd name="T51" fmla="*/ 45 h 46"/>
                <a:gd name="T52" fmla="*/ 0 w 246"/>
                <a:gd name="T53"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6" h="46">
                  <a:moveTo>
                    <a:pt x="0" y="45"/>
                  </a:moveTo>
                  <a:lnTo>
                    <a:pt x="2" y="44"/>
                  </a:lnTo>
                  <a:lnTo>
                    <a:pt x="5" y="41"/>
                  </a:lnTo>
                  <a:lnTo>
                    <a:pt x="7" y="38"/>
                  </a:lnTo>
                  <a:lnTo>
                    <a:pt x="8" y="33"/>
                  </a:lnTo>
                  <a:lnTo>
                    <a:pt x="9" y="27"/>
                  </a:lnTo>
                  <a:lnTo>
                    <a:pt x="10" y="22"/>
                  </a:lnTo>
                  <a:lnTo>
                    <a:pt x="9" y="16"/>
                  </a:lnTo>
                  <a:lnTo>
                    <a:pt x="8" y="11"/>
                  </a:lnTo>
                  <a:lnTo>
                    <a:pt x="7" y="6"/>
                  </a:lnTo>
                  <a:lnTo>
                    <a:pt x="5" y="3"/>
                  </a:lnTo>
                  <a:lnTo>
                    <a:pt x="2" y="0"/>
                  </a:lnTo>
                  <a:lnTo>
                    <a:pt x="0" y="0"/>
                  </a:lnTo>
                  <a:lnTo>
                    <a:pt x="233" y="0"/>
                  </a:lnTo>
                  <a:lnTo>
                    <a:pt x="236" y="0"/>
                  </a:lnTo>
                  <a:lnTo>
                    <a:pt x="239" y="3"/>
                  </a:lnTo>
                  <a:lnTo>
                    <a:pt x="241" y="6"/>
                  </a:lnTo>
                  <a:lnTo>
                    <a:pt x="243" y="11"/>
                  </a:lnTo>
                  <a:lnTo>
                    <a:pt x="245" y="16"/>
                  </a:lnTo>
                  <a:lnTo>
                    <a:pt x="245" y="22"/>
                  </a:lnTo>
                  <a:lnTo>
                    <a:pt x="245" y="27"/>
                  </a:lnTo>
                  <a:lnTo>
                    <a:pt x="243" y="33"/>
                  </a:lnTo>
                  <a:lnTo>
                    <a:pt x="241" y="38"/>
                  </a:lnTo>
                  <a:lnTo>
                    <a:pt x="239" y="41"/>
                  </a:lnTo>
                  <a:lnTo>
                    <a:pt x="236" y="44"/>
                  </a:lnTo>
                  <a:lnTo>
                    <a:pt x="233" y="45"/>
                  </a:lnTo>
                  <a:lnTo>
                    <a:pt x="0" y="45"/>
                  </a:lnTo>
                </a:path>
              </a:pathLst>
            </a:custGeom>
            <a:gradFill rotWithShape="0">
              <a:gsLst>
                <a:gs pos="0">
                  <a:srgbClr val="FFFF00">
                    <a:gamma/>
                    <a:shade val="69804"/>
                    <a:invGamma/>
                  </a:srgbClr>
                </a:gs>
                <a:gs pos="50000">
                  <a:srgbClr val="FFFF00"/>
                </a:gs>
                <a:gs pos="100000">
                  <a:srgbClr val="FFFF00">
                    <a:gamma/>
                    <a:shade val="69804"/>
                    <a:invGamma/>
                  </a:srgbClr>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nvGrpSpPr>
            <p:cNvPr id="684040" name="Group 8"/>
            <p:cNvGrpSpPr>
              <a:grpSpLocks/>
            </p:cNvGrpSpPr>
            <p:nvPr/>
          </p:nvGrpSpPr>
          <p:grpSpPr bwMode="auto">
            <a:xfrm>
              <a:off x="1742" y="2016"/>
              <a:ext cx="1449" cy="187"/>
              <a:chOff x="1742" y="2016"/>
              <a:chExt cx="1449" cy="187"/>
            </a:xfrm>
          </p:grpSpPr>
          <p:sp>
            <p:nvSpPr>
              <p:cNvPr id="684041" name="Freeform 9"/>
              <p:cNvSpPr>
                <a:spLocks/>
              </p:cNvSpPr>
              <p:nvPr/>
            </p:nvSpPr>
            <p:spPr bwMode="auto">
              <a:xfrm>
                <a:off x="2934" y="2062"/>
                <a:ext cx="257" cy="94"/>
              </a:xfrm>
              <a:custGeom>
                <a:avLst/>
                <a:gdLst>
                  <a:gd name="T0" fmla="*/ 0 w 257"/>
                  <a:gd name="T1" fmla="*/ 0 h 94"/>
                  <a:gd name="T2" fmla="*/ 4 w 257"/>
                  <a:gd name="T3" fmla="*/ 1 h 94"/>
                  <a:gd name="T4" fmla="*/ 9 w 257"/>
                  <a:gd name="T5" fmla="*/ 3 h 94"/>
                  <a:gd name="T6" fmla="*/ 12 w 257"/>
                  <a:gd name="T7" fmla="*/ 7 h 94"/>
                  <a:gd name="T8" fmla="*/ 16 w 257"/>
                  <a:gd name="T9" fmla="*/ 13 h 94"/>
                  <a:gd name="T10" fmla="*/ 19 w 257"/>
                  <a:gd name="T11" fmla="*/ 20 h 94"/>
                  <a:gd name="T12" fmla="*/ 21 w 257"/>
                  <a:gd name="T13" fmla="*/ 28 h 94"/>
                  <a:gd name="T14" fmla="*/ 23 w 257"/>
                  <a:gd name="T15" fmla="*/ 37 h 94"/>
                  <a:gd name="T16" fmla="*/ 23 w 257"/>
                  <a:gd name="T17" fmla="*/ 46 h 94"/>
                  <a:gd name="T18" fmla="*/ 23 w 257"/>
                  <a:gd name="T19" fmla="*/ 55 h 94"/>
                  <a:gd name="T20" fmla="*/ 21 w 257"/>
                  <a:gd name="T21" fmla="*/ 63 h 94"/>
                  <a:gd name="T22" fmla="*/ 19 w 257"/>
                  <a:gd name="T23" fmla="*/ 72 h 94"/>
                  <a:gd name="T24" fmla="*/ 16 w 257"/>
                  <a:gd name="T25" fmla="*/ 78 h 94"/>
                  <a:gd name="T26" fmla="*/ 12 w 257"/>
                  <a:gd name="T27" fmla="*/ 85 h 94"/>
                  <a:gd name="T28" fmla="*/ 9 w 257"/>
                  <a:gd name="T29" fmla="*/ 89 h 94"/>
                  <a:gd name="T30" fmla="*/ 4 w 257"/>
                  <a:gd name="T31" fmla="*/ 91 h 94"/>
                  <a:gd name="T32" fmla="*/ 0 w 257"/>
                  <a:gd name="T33" fmla="*/ 93 h 94"/>
                  <a:gd name="T34" fmla="*/ 232 w 257"/>
                  <a:gd name="T35" fmla="*/ 93 h 94"/>
                  <a:gd name="T36" fmla="*/ 237 w 257"/>
                  <a:gd name="T37" fmla="*/ 89 h 94"/>
                  <a:gd name="T38" fmla="*/ 242 w 257"/>
                  <a:gd name="T39" fmla="*/ 83 h 94"/>
                  <a:gd name="T40" fmla="*/ 246 w 257"/>
                  <a:gd name="T41" fmla="*/ 77 h 94"/>
                  <a:gd name="T42" fmla="*/ 250 w 257"/>
                  <a:gd name="T43" fmla="*/ 67 h 94"/>
                  <a:gd name="T44" fmla="*/ 253 w 257"/>
                  <a:gd name="T45" fmla="*/ 57 h 94"/>
                  <a:gd name="T46" fmla="*/ 256 w 257"/>
                  <a:gd name="T47" fmla="*/ 46 h 94"/>
                  <a:gd name="T48" fmla="*/ 256 w 257"/>
                  <a:gd name="T49" fmla="*/ 37 h 94"/>
                  <a:gd name="T50" fmla="*/ 254 w 257"/>
                  <a:gd name="T51" fmla="*/ 28 h 94"/>
                  <a:gd name="T52" fmla="*/ 252 w 257"/>
                  <a:gd name="T53" fmla="*/ 20 h 94"/>
                  <a:gd name="T54" fmla="*/ 249 w 257"/>
                  <a:gd name="T55" fmla="*/ 13 h 94"/>
                  <a:gd name="T56" fmla="*/ 245 w 257"/>
                  <a:gd name="T57" fmla="*/ 7 h 94"/>
                  <a:gd name="T58" fmla="*/ 241 w 257"/>
                  <a:gd name="T59" fmla="*/ 3 h 94"/>
                  <a:gd name="T60" fmla="*/ 237 w 257"/>
                  <a:gd name="T61" fmla="*/ 1 h 94"/>
                  <a:gd name="T62" fmla="*/ 232 w 257"/>
                  <a:gd name="T63" fmla="*/ 0 h 94"/>
                  <a:gd name="T64" fmla="*/ 0 w 257"/>
                  <a:gd name="T6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94">
                    <a:moveTo>
                      <a:pt x="0" y="0"/>
                    </a:moveTo>
                    <a:lnTo>
                      <a:pt x="4" y="1"/>
                    </a:lnTo>
                    <a:lnTo>
                      <a:pt x="9" y="3"/>
                    </a:lnTo>
                    <a:lnTo>
                      <a:pt x="12" y="7"/>
                    </a:lnTo>
                    <a:lnTo>
                      <a:pt x="16" y="13"/>
                    </a:lnTo>
                    <a:lnTo>
                      <a:pt x="19" y="20"/>
                    </a:lnTo>
                    <a:lnTo>
                      <a:pt x="21" y="28"/>
                    </a:lnTo>
                    <a:lnTo>
                      <a:pt x="23" y="37"/>
                    </a:lnTo>
                    <a:lnTo>
                      <a:pt x="23" y="46"/>
                    </a:lnTo>
                    <a:lnTo>
                      <a:pt x="23" y="55"/>
                    </a:lnTo>
                    <a:lnTo>
                      <a:pt x="21" y="63"/>
                    </a:lnTo>
                    <a:lnTo>
                      <a:pt x="19" y="72"/>
                    </a:lnTo>
                    <a:lnTo>
                      <a:pt x="16" y="78"/>
                    </a:lnTo>
                    <a:lnTo>
                      <a:pt x="12" y="85"/>
                    </a:lnTo>
                    <a:lnTo>
                      <a:pt x="9" y="89"/>
                    </a:lnTo>
                    <a:lnTo>
                      <a:pt x="4" y="91"/>
                    </a:lnTo>
                    <a:lnTo>
                      <a:pt x="0" y="93"/>
                    </a:lnTo>
                    <a:lnTo>
                      <a:pt x="232" y="93"/>
                    </a:lnTo>
                    <a:lnTo>
                      <a:pt x="237" y="89"/>
                    </a:lnTo>
                    <a:lnTo>
                      <a:pt x="242" y="83"/>
                    </a:lnTo>
                    <a:lnTo>
                      <a:pt x="246" y="77"/>
                    </a:lnTo>
                    <a:lnTo>
                      <a:pt x="250" y="67"/>
                    </a:lnTo>
                    <a:lnTo>
                      <a:pt x="253" y="57"/>
                    </a:lnTo>
                    <a:lnTo>
                      <a:pt x="256" y="46"/>
                    </a:lnTo>
                    <a:lnTo>
                      <a:pt x="256" y="37"/>
                    </a:lnTo>
                    <a:lnTo>
                      <a:pt x="254" y="28"/>
                    </a:lnTo>
                    <a:lnTo>
                      <a:pt x="252" y="20"/>
                    </a:lnTo>
                    <a:lnTo>
                      <a:pt x="249" y="13"/>
                    </a:lnTo>
                    <a:lnTo>
                      <a:pt x="245" y="7"/>
                    </a:lnTo>
                    <a:lnTo>
                      <a:pt x="241" y="3"/>
                    </a:lnTo>
                    <a:lnTo>
                      <a:pt x="237" y="1"/>
                    </a:lnTo>
                    <a:lnTo>
                      <a:pt x="232" y="0"/>
                    </a:lnTo>
                    <a:lnTo>
                      <a:pt x="0" y="0"/>
                    </a:lnTo>
                  </a:path>
                </a:pathLst>
              </a:custGeom>
              <a:gradFill rotWithShape="0">
                <a:gsLst>
                  <a:gs pos="0">
                    <a:srgbClr val="800000"/>
                  </a:gs>
                  <a:gs pos="50000">
                    <a:srgbClr val="FFCCCC"/>
                  </a:gs>
                  <a:gs pos="100000">
                    <a:srgbClr val="800000"/>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42" name="Freeform 10"/>
              <p:cNvSpPr>
                <a:spLocks/>
              </p:cNvSpPr>
              <p:nvPr/>
            </p:nvSpPr>
            <p:spPr bwMode="auto">
              <a:xfrm>
                <a:off x="1742" y="2062"/>
                <a:ext cx="24" cy="94"/>
              </a:xfrm>
              <a:custGeom>
                <a:avLst/>
                <a:gdLst>
                  <a:gd name="T0" fmla="*/ 23 w 24"/>
                  <a:gd name="T1" fmla="*/ 0 h 94"/>
                  <a:gd name="T2" fmla="*/ 18 w 24"/>
                  <a:gd name="T3" fmla="*/ 2 h 94"/>
                  <a:gd name="T4" fmla="*/ 14 w 24"/>
                  <a:gd name="T5" fmla="*/ 5 h 94"/>
                  <a:gd name="T6" fmla="*/ 10 w 24"/>
                  <a:gd name="T7" fmla="*/ 11 h 94"/>
                  <a:gd name="T8" fmla="*/ 6 w 24"/>
                  <a:gd name="T9" fmla="*/ 18 h 94"/>
                  <a:gd name="T10" fmla="*/ 4 w 24"/>
                  <a:gd name="T11" fmla="*/ 26 h 94"/>
                  <a:gd name="T12" fmla="*/ 1 w 24"/>
                  <a:gd name="T13" fmla="*/ 36 h 94"/>
                  <a:gd name="T14" fmla="*/ 0 w 24"/>
                  <a:gd name="T15" fmla="*/ 46 h 94"/>
                  <a:gd name="T16" fmla="*/ 0 w 24"/>
                  <a:gd name="T17" fmla="*/ 55 h 94"/>
                  <a:gd name="T18" fmla="*/ 1 w 24"/>
                  <a:gd name="T19" fmla="*/ 63 h 94"/>
                  <a:gd name="T20" fmla="*/ 4 w 24"/>
                  <a:gd name="T21" fmla="*/ 72 h 94"/>
                  <a:gd name="T22" fmla="*/ 7 w 24"/>
                  <a:gd name="T23" fmla="*/ 78 h 94"/>
                  <a:gd name="T24" fmla="*/ 10 w 24"/>
                  <a:gd name="T25" fmla="*/ 85 h 94"/>
                  <a:gd name="T26" fmla="*/ 14 w 24"/>
                  <a:gd name="T27" fmla="*/ 89 h 94"/>
                  <a:gd name="T28" fmla="*/ 18 w 24"/>
                  <a:gd name="T29" fmla="*/ 91 h 94"/>
                  <a:gd name="T30" fmla="*/ 23 w 24"/>
                  <a:gd name="T31"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94">
                    <a:moveTo>
                      <a:pt x="23" y="0"/>
                    </a:moveTo>
                    <a:lnTo>
                      <a:pt x="18" y="2"/>
                    </a:lnTo>
                    <a:lnTo>
                      <a:pt x="14" y="5"/>
                    </a:lnTo>
                    <a:lnTo>
                      <a:pt x="10" y="11"/>
                    </a:lnTo>
                    <a:lnTo>
                      <a:pt x="6" y="18"/>
                    </a:lnTo>
                    <a:lnTo>
                      <a:pt x="4" y="26"/>
                    </a:lnTo>
                    <a:lnTo>
                      <a:pt x="1" y="36"/>
                    </a:lnTo>
                    <a:lnTo>
                      <a:pt x="0" y="46"/>
                    </a:lnTo>
                    <a:lnTo>
                      <a:pt x="0" y="55"/>
                    </a:lnTo>
                    <a:lnTo>
                      <a:pt x="1" y="63"/>
                    </a:lnTo>
                    <a:lnTo>
                      <a:pt x="4" y="72"/>
                    </a:lnTo>
                    <a:lnTo>
                      <a:pt x="7" y="78"/>
                    </a:lnTo>
                    <a:lnTo>
                      <a:pt x="10" y="85"/>
                    </a:lnTo>
                    <a:lnTo>
                      <a:pt x="14" y="89"/>
                    </a:lnTo>
                    <a:lnTo>
                      <a:pt x="18" y="91"/>
                    </a:lnTo>
                    <a:lnTo>
                      <a:pt x="23" y="93"/>
                    </a:lnTo>
                  </a:path>
                </a:pathLst>
              </a:custGeom>
              <a:solidFill>
                <a:srgbClr val="FFCCCC"/>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nvGrpSpPr>
              <p:cNvPr id="684043" name="Group 11"/>
              <p:cNvGrpSpPr>
                <a:grpSpLocks/>
              </p:cNvGrpSpPr>
              <p:nvPr/>
            </p:nvGrpSpPr>
            <p:grpSpPr bwMode="auto">
              <a:xfrm>
                <a:off x="1951" y="2016"/>
                <a:ext cx="1031" cy="187"/>
                <a:chOff x="1951" y="2016"/>
                <a:chExt cx="1031" cy="187"/>
              </a:xfrm>
            </p:grpSpPr>
            <p:sp>
              <p:nvSpPr>
                <p:cNvPr id="684044" name="Freeform 12"/>
                <p:cNvSpPr>
                  <a:spLocks/>
                </p:cNvSpPr>
                <p:nvPr/>
              </p:nvSpPr>
              <p:spPr bwMode="auto">
                <a:xfrm>
                  <a:off x="1999" y="2017"/>
                  <a:ext cx="983" cy="186"/>
                </a:xfrm>
                <a:custGeom>
                  <a:avLst/>
                  <a:gdLst>
                    <a:gd name="T0" fmla="*/ 948 w 983"/>
                    <a:gd name="T1" fmla="*/ 185 h 186"/>
                    <a:gd name="T2" fmla="*/ 0 w 983"/>
                    <a:gd name="T3" fmla="*/ 185 h 186"/>
                    <a:gd name="T4" fmla="*/ 5 w 983"/>
                    <a:gd name="T5" fmla="*/ 184 h 186"/>
                    <a:gd name="T6" fmla="*/ 9 w 983"/>
                    <a:gd name="T7" fmla="*/ 181 h 186"/>
                    <a:gd name="T8" fmla="*/ 13 w 983"/>
                    <a:gd name="T9" fmla="*/ 177 h 186"/>
                    <a:gd name="T10" fmla="*/ 17 w 983"/>
                    <a:gd name="T11" fmla="*/ 171 h 186"/>
                    <a:gd name="T12" fmla="*/ 21 w 983"/>
                    <a:gd name="T13" fmla="*/ 163 h 186"/>
                    <a:gd name="T14" fmla="*/ 24 w 983"/>
                    <a:gd name="T15" fmla="*/ 153 h 186"/>
                    <a:gd name="T16" fmla="*/ 27 w 983"/>
                    <a:gd name="T17" fmla="*/ 143 h 186"/>
                    <a:gd name="T18" fmla="*/ 30 w 983"/>
                    <a:gd name="T19" fmla="*/ 131 h 186"/>
                    <a:gd name="T20" fmla="*/ 31 w 983"/>
                    <a:gd name="T21" fmla="*/ 118 h 186"/>
                    <a:gd name="T22" fmla="*/ 33 w 983"/>
                    <a:gd name="T23" fmla="*/ 105 h 186"/>
                    <a:gd name="T24" fmla="*/ 34 w 983"/>
                    <a:gd name="T25" fmla="*/ 92 h 186"/>
                    <a:gd name="T26" fmla="*/ 34 w 983"/>
                    <a:gd name="T27" fmla="*/ 79 h 186"/>
                    <a:gd name="T28" fmla="*/ 32 w 983"/>
                    <a:gd name="T29" fmla="*/ 66 h 186"/>
                    <a:gd name="T30" fmla="*/ 31 w 983"/>
                    <a:gd name="T31" fmla="*/ 53 h 186"/>
                    <a:gd name="T32" fmla="*/ 28 w 983"/>
                    <a:gd name="T33" fmla="*/ 42 h 186"/>
                    <a:gd name="T34" fmla="*/ 26 w 983"/>
                    <a:gd name="T35" fmla="*/ 31 h 186"/>
                    <a:gd name="T36" fmla="*/ 22 w 983"/>
                    <a:gd name="T37" fmla="*/ 22 h 186"/>
                    <a:gd name="T38" fmla="*/ 19 w 983"/>
                    <a:gd name="T39" fmla="*/ 14 h 186"/>
                    <a:gd name="T40" fmla="*/ 14 w 983"/>
                    <a:gd name="T41" fmla="*/ 8 h 186"/>
                    <a:gd name="T42" fmla="*/ 10 w 983"/>
                    <a:gd name="T43" fmla="*/ 3 h 186"/>
                    <a:gd name="T44" fmla="*/ 5 w 983"/>
                    <a:gd name="T45" fmla="*/ 0 h 186"/>
                    <a:gd name="T46" fmla="*/ 0 w 983"/>
                    <a:gd name="T47" fmla="*/ 0 h 186"/>
                    <a:gd name="T48" fmla="*/ 948 w 983"/>
                    <a:gd name="T49" fmla="*/ 0 h 186"/>
                    <a:gd name="T50" fmla="*/ 953 w 983"/>
                    <a:gd name="T51" fmla="*/ 0 h 186"/>
                    <a:gd name="T52" fmla="*/ 958 w 983"/>
                    <a:gd name="T53" fmla="*/ 3 h 186"/>
                    <a:gd name="T54" fmla="*/ 962 w 983"/>
                    <a:gd name="T55" fmla="*/ 8 h 186"/>
                    <a:gd name="T56" fmla="*/ 966 w 983"/>
                    <a:gd name="T57" fmla="*/ 14 h 186"/>
                    <a:gd name="T58" fmla="*/ 970 w 983"/>
                    <a:gd name="T59" fmla="*/ 22 h 186"/>
                    <a:gd name="T60" fmla="*/ 974 w 983"/>
                    <a:gd name="T61" fmla="*/ 31 h 186"/>
                    <a:gd name="T62" fmla="*/ 976 w 983"/>
                    <a:gd name="T63" fmla="*/ 42 h 186"/>
                    <a:gd name="T64" fmla="*/ 979 w 983"/>
                    <a:gd name="T65" fmla="*/ 53 h 186"/>
                    <a:gd name="T66" fmla="*/ 981 w 983"/>
                    <a:gd name="T67" fmla="*/ 66 h 186"/>
                    <a:gd name="T68" fmla="*/ 982 w 983"/>
                    <a:gd name="T69" fmla="*/ 79 h 186"/>
                    <a:gd name="T70" fmla="*/ 982 w 983"/>
                    <a:gd name="T71" fmla="*/ 92 h 186"/>
                    <a:gd name="T72" fmla="*/ 982 w 983"/>
                    <a:gd name="T73" fmla="*/ 105 h 186"/>
                    <a:gd name="T74" fmla="*/ 981 w 983"/>
                    <a:gd name="T75" fmla="*/ 118 h 186"/>
                    <a:gd name="T76" fmla="*/ 979 w 983"/>
                    <a:gd name="T77" fmla="*/ 131 h 186"/>
                    <a:gd name="T78" fmla="*/ 976 w 983"/>
                    <a:gd name="T79" fmla="*/ 142 h 186"/>
                    <a:gd name="T80" fmla="*/ 974 w 983"/>
                    <a:gd name="T81" fmla="*/ 153 h 186"/>
                    <a:gd name="T82" fmla="*/ 970 w 983"/>
                    <a:gd name="T83" fmla="*/ 162 h 186"/>
                    <a:gd name="T84" fmla="*/ 966 w 983"/>
                    <a:gd name="T85" fmla="*/ 170 h 186"/>
                    <a:gd name="T86" fmla="*/ 962 w 983"/>
                    <a:gd name="T87" fmla="*/ 176 h 186"/>
                    <a:gd name="T88" fmla="*/ 958 w 983"/>
                    <a:gd name="T89" fmla="*/ 181 h 186"/>
                    <a:gd name="T90" fmla="*/ 953 w 983"/>
                    <a:gd name="T91" fmla="*/ 184 h 186"/>
                    <a:gd name="T92" fmla="*/ 948 w 983"/>
                    <a:gd name="T93" fmla="*/ 18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3" h="186">
                      <a:moveTo>
                        <a:pt x="948" y="185"/>
                      </a:moveTo>
                      <a:lnTo>
                        <a:pt x="0" y="185"/>
                      </a:lnTo>
                      <a:lnTo>
                        <a:pt x="5" y="184"/>
                      </a:lnTo>
                      <a:lnTo>
                        <a:pt x="9" y="181"/>
                      </a:lnTo>
                      <a:lnTo>
                        <a:pt x="13" y="177"/>
                      </a:lnTo>
                      <a:lnTo>
                        <a:pt x="17" y="171"/>
                      </a:lnTo>
                      <a:lnTo>
                        <a:pt x="21" y="163"/>
                      </a:lnTo>
                      <a:lnTo>
                        <a:pt x="24" y="153"/>
                      </a:lnTo>
                      <a:lnTo>
                        <a:pt x="27" y="143"/>
                      </a:lnTo>
                      <a:lnTo>
                        <a:pt x="30" y="131"/>
                      </a:lnTo>
                      <a:lnTo>
                        <a:pt x="31" y="118"/>
                      </a:lnTo>
                      <a:lnTo>
                        <a:pt x="33" y="105"/>
                      </a:lnTo>
                      <a:lnTo>
                        <a:pt x="34" y="92"/>
                      </a:lnTo>
                      <a:lnTo>
                        <a:pt x="34" y="79"/>
                      </a:lnTo>
                      <a:lnTo>
                        <a:pt x="32" y="66"/>
                      </a:lnTo>
                      <a:lnTo>
                        <a:pt x="31" y="53"/>
                      </a:lnTo>
                      <a:lnTo>
                        <a:pt x="28" y="42"/>
                      </a:lnTo>
                      <a:lnTo>
                        <a:pt x="26" y="31"/>
                      </a:lnTo>
                      <a:lnTo>
                        <a:pt x="22" y="22"/>
                      </a:lnTo>
                      <a:lnTo>
                        <a:pt x="19" y="14"/>
                      </a:lnTo>
                      <a:lnTo>
                        <a:pt x="14" y="8"/>
                      </a:lnTo>
                      <a:lnTo>
                        <a:pt x="10" y="3"/>
                      </a:lnTo>
                      <a:lnTo>
                        <a:pt x="5" y="0"/>
                      </a:lnTo>
                      <a:lnTo>
                        <a:pt x="0" y="0"/>
                      </a:lnTo>
                      <a:lnTo>
                        <a:pt x="948" y="0"/>
                      </a:lnTo>
                      <a:lnTo>
                        <a:pt x="953" y="0"/>
                      </a:lnTo>
                      <a:lnTo>
                        <a:pt x="958" y="3"/>
                      </a:lnTo>
                      <a:lnTo>
                        <a:pt x="962" y="8"/>
                      </a:lnTo>
                      <a:lnTo>
                        <a:pt x="966" y="14"/>
                      </a:lnTo>
                      <a:lnTo>
                        <a:pt x="970" y="22"/>
                      </a:lnTo>
                      <a:lnTo>
                        <a:pt x="974" y="31"/>
                      </a:lnTo>
                      <a:lnTo>
                        <a:pt x="976" y="42"/>
                      </a:lnTo>
                      <a:lnTo>
                        <a:pt x="979" y="53"/>
                      </a:lnTo>
                      <a:lnTo>
                        <a:pt x="981" y="66"/>
                      </a:lnTo>
                      <a:lnTo>
                        <a:pt x="982" y="79"/>
                      </a:lnTo>
                      <a:lnTo>
                        <a:pt x="982" y="92"/>
                      </a:lnTo>
                      <a:lnTo>
                        <a:pt x="982" y="105"/>
                      </a:lnTo>
                      <a:lnTo>
                        <a:pt x="981" y="118"/>
                      </a:lnTo>
                      <a:lnTo>
                        <a:pt x="979" y="131"/>
                      </a:lnTo>
                      <a:lnTo>
                        <a:pt x="976" y="142"/>
                      </a:lnTo>
                      <a:lnTo>
                        <a:pt x="974" y="153"/>
                      </a:lnTo>
                      <a:lnTo>
                        <a:pt x="970" y="162"/>
                      </a:lnTo>
                      <a:lnTo>
                        <a:pt x="966" y="170"/>
                      </a:lnTo>
                      <a:lnTo>
                        <a:pt x="962" y="176"/>
                      </a:lnTo>
                      <a:lnTo>
                        <a:pt x="958" y="181"/>
                      </a:lnTo>
                      <a:lnTo>
                        <a:pt x="953" y="184"/>
                      </a:lnTo>
                      <a:lnTo>
                        <a:pt x="948" y="185"/>
                      </a:lnTo>
                    </a:path>
                  </a:pathLst>
                </a:custGeom>
                <a:gradFill rotWithShape="0">
                  <a:gsLst>
                    <a:gs pos="0">
                      <a:schemeClr val="tx1"/>
                    </a:gs>
                    <a:gs pos="50000">
                      <a:schemeClr val="bg1"/>
                    </a:gs>
                    <a:gs pos="100000">
                      <a:schemeClr val="tx1"/>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45" name="Freeform 13"/>
                <p:cNvSpPr>
                  <a:spLocks/>
                </p:cNvSpPr>
                <p:nvPr/>
              </p:nvSpPr>
              <p:spPr bwMode="auto">
                <a:xfrm>
                  <a:off x="1951" y="2017"/>
                  <a:ext cx="54" cy="186"/>
                </a:xfrm>
                <a:custGeom>
                  <a:avLst/>
                  <a:gdLst>
                    <a:gd name="T0" fmla="*/ 53 w 54"/>
                    <a:gd name="T1" fmla="*/ 0 h 186"/>
                    <a:gd name="T2" fmla="*/ 46 w 54"/>
                    <a:gd name="T3" fmla="*/ 0 h 186"/>
                    <a:gd name="T4" fmla="*/ 38 w 54"/>
                    <a:gd name="T5" fmla="*/ 3 h 186"/>
                    <a:gd name="T6" fmla="*/ 30 w 54"/>
                    <a:gd name="T7" fmla="*/ 8 h 186"/>
                    <a:gd name="T8" fmla="*/ 24 w 54"/>
                    <a:gd name="T9" fmla="*/ 14 h 186"/>
                    <a:gd name="T10" fmla="*/ 17 w 54"/>
                    <a:gd name="T11" fmla="*/ 22 h 186"/>
                    <a:gd name="T12" fmla="*/ 12 w 54"/>
                    <a:gd name="T13" fmla="*/ 31 h 186"/>
                    <a:gd name="T14" fmla="*/ 8 w 54"/>
                    <a:gd name="T15" fmla="*/ 42 h 186"/>
                    <a:gd name="T16" fmla="*/ 5 w 54"/>
                    <a:gd name="T17" fmla="*/ 53 h 186"/>
                    <a:gd name="T18" fmla="*/ 1 w 54"/>
                    <a:gd name="T19" fmla="*/ 66 h 186"/>
                    <a:gd name="T20" fmla="*/ 0 w 54"/>
                    <a:gd name="T21" fmla="*/ 79 h 186"/>
                    <a:gd name="T22" fmla="*/ 0 w 54"/>
                    <a:gd name="T23" fmla="*/ 92 h 186"/>
                    <a:gd name="T24" fmla="*/ 0 w 54"/>
                    <a:gd name="T25" fmla="*/ 105 h 186"/>
                    <a:gd name="T26" fmla="*/ 1 w 54"/>
                    <a:gd name="T27" fmla="*/ 118 h 186"/>
                    <a:gd name="T28" fmla="*/ 5 w 54"/>
                    <a:gd name="T29" fmla="*/ 131 h 186"/>
                    <a:gd name="T30" fmla="*/ 8 w 54"/>
                    <a:gd name="T31" fmla="*/ 142 h 186"/>
                    <a:gd name="T32" fmla="*/ 12 w 54"/>
                    <a:gd name="T33" fmla="*/ 153 h 186"/>
                    <a:gd name="T34" fmla="*/ 17 w 54"/>
                    <a:gd name="T35" fmla="*/ 162 h 186"/>
                    <a:gd name="T36" fmla="*/ 24 w 54"/>
                    <a:gd name="T37" fmla="*/ 170 h 186"/>
                    <a:gd name="T38" fmla="*/ 30 w 54"/>
                    <a:gd name="T39" fmla="*/ 176 h 186"/>
                    <a:gd name="T40" fmla="*/ 38 w 54"/>
                    <a:gd name="T41" fmla="*/ 181 h 186"/>
                    <a:gd name="T42" fmla="*/ 46 w 54"/>
                    <a:gd name="T43" fmla="*/ 184 h 186"/>
                    <a:gd name="T44" fmla="*/ 53 w 54"/>
                    <a:gd name="T45" fmla="*/ 18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86">
                      <a:moveTo>
                        <a:pt x="53" y="0"/>
                      </a:moveTo>
                      <a:lnTo>
                        <a:pt x="46" y="0"/>
                      </a:lnTo>
                      <a:lnTo>
                        <a:pt x="38" y="3"/>
                      </a:lnTo>
                      <a:lnTo>
                        <a:pt x="30" y="8"/>
                      </a:lnTo>
                      <a:lnTo>
                        <a:pt x="24" y="14"/>
                      </a:lnTo>
                      <a:lnTo>
                        <a:pt x="17" y="22"/>
                      </a:lnTo>
                      <a:lnTo>
                        <a:pt x="12" y="31"/>
                      </a:lnTo>
                      <a:lnTo>
                        <a:pt x="8" y="42"/>
                      </a:lnTo>
                      <a:lnTo>
                        <a:pt x="5" y="53"/>
                      </a:lnTo>
                      <a:lnTo>
                        <a:pt x="1" y="66"/>
                      </a:lnTo>
                      <a:lnTo>
                        <a:pt x="0" y="79"/>
                      </a:lnTo>
                      <a:lnTo>
                        <a:pt x="0" y="92"/>
                      </a:lnTo>
                      <a:lnTo>
                        <a:pt x="0" y="105"/>
                      </a:lnTo>
                      <a:lnTo>
                        <a:pt x="1" y="118"/>
                      </a:lnTo>
                      <a:lnTo>
                        <a:pt x="5" y="131"/>
                      </a:lnTo>
                      <a:lnTo>
                        <a:pt x="8" y="142"/>
                      </a:lnTo>
                      <a:lnTo>
                        <a:pt x="12" y="153"/>
                      </a:lnTo>
                      <a:lnTo>
                        <a:pt x="17" y="162"/>
                      </a:lnTo>
                      <a:lnTo>
                        <a:pt x="24" y="170"/>
                      </a:lnTo>
                      <a:lnTo>
                        <a:pt x="30" y="176"/>
                      </a:lnTo>
                      <a:lnTo>
                        <a:pt x="38" y="181"/>
                      </a:lnTo>
                      <a:lnTo>
                        <a:pt x="46" y="184"/>
                      </a:lnTo>
                      <a:lnTo>
                        <a:pt x="53" y="185"/>
                      </a:lnTo>
                    </a:path>
                  </a:pathLst>
                </a:custGeom>
                <a:solidFill>
                  <a:schemeClr val="bg2"/>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46" name="Freeform 14"/>
                <p:cNvSpPr>
                  <a:spLocks/>
                </p:cNvSpPr>
                <p:nvPr/>
              </p:nvSpPr>
              <p:spPr bwMode="auto">
                <a:xfrm>
                  <a:off x="1993" y="2016"/>
                  <a:ext cx="53" cy="186"/>
                </a:xfrm>
                <a:custGeom>
                  <a:avLst/>
                  <a:gdLst>
                    <a:gd name="T0" fmla="*/ 0 w 53"/>
                    <a:gd name="T1" fmla="*/ 0 h 186"/>
                    <a:gd name="T2" fmla="*/ 6 w 53"/>
                    <a:gd name="T3" fmla="*/ 0 h 186"/>
                    <a:gd name="T4" fmla="*/ 14 w 53"/>
                    <a:gd name="T5" fmla="*/ 3 h 186"/>
                    <a:gd name="T6" fmla="*/ 21 w 53"/>
                    <a:gd name="T7" fmla="*/ 8 h 186"/>
                    <a:gd name="T8" fmla="*/ 27 w 53"/>
                    <a:gd name="T9" fmla="*/ 14 h 186"/>
                    <a:gd name="T10" fmla="*/ 34 w 53"/>
                    <a:gd name="T11" fmla="*/ 22 h 186"/>
                    <a:gd name="T12" fmla="*/ 39 w 53"/>
                    <a:gd name="T13" fmla="*/ 31 h 186"/>
                    <a:gd name="T14" fmla="*/ 43 w 53"/>
                    <a:gd name="T15" fmla="*/ 42 h 186"/>
                    <a:gd name="T16" fmla="*/ 47 w 53"/>
                    <a:gd name="T17" fmla="*/ 53 h 186"/>
                    <a:gd name="T18" fmla="*/ 50 w 53"/>
                    <a:gd name="T19" fmla="*/ 66 h 186"/>
                    <a:gd name="T20" fmla="*/ 51 w 53"/>
                    <a:gd name="T21" fmla="*/ 79 h 186"/>
                    <a:gd name="T22" fmla="*/ 52 w 53"/>
                    <a:gd name="T23" fmla="*/ 92 h 186"/>
                    <a:gd name="T24" fmla="*/ 51 w 53"/>
                    <a:gd name="T25" fmla="*/ 105 h 186"/>
                    <a:gd name="T26" fmla="*/ 50 w 53"/>
                    <a:gd name="T27" fmla="*/ 118 h 186"/>
                    <a:gd name="T28" fmla="*/ 47 w 53"/>
                    <a:gd name="T29" fmla="*/ 131 h 186"/>
                    <a:gd name="T30" fmla="*/ 43 w 53"/>
                    <a:gd name="T31" fmla="*/ 142 h 186"/>
                    <a:gd name="T32" fmla="*/ 39 w 53"/>
                    <a:gd name="T33" fmla="*/ 153 h 186"/>
                    <a:gd name="T34" fmla="*/ 34 w 53"/>
                    <a:gd name="T35" fmla="*/ 162 h 186"/>
                    <a:gd name="T36" fmla="*/ 27 w 53"/>
                    <a:gd name="T37" fmla="*/ 170 h 186"/>
                    <a:gd name="T38" fmla="*/ 21 w 53"/>
                    <a:gd name="T39" fmla="*/ 176 h 186"/>
                    <a:gd name="T40" fmla="*/ 14 w 53"/>
                    <a:gd name="T41" fmla="*/ 181 h 186"/>
                    <a:gd name="T42" fmla="*/ 6 w 53"/>
                    <a:gd name="T43" fmla="*/ 184 h 186"/>
                    <a:gd name="T44" fmla="*/ 0 w 53"/>
                    <a:gd name="T45" fmla="*/ 18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186">
                      <a:moveTo>
                        <a:pt x="0" y="0"/>
                      </a:moveTo>
                      <a:lnTo>
                        <a:pt x="6" y="0"/>
                      </a:lnTo>
                      <a:lnTo>
                        <a:pt x="14" y="3"/>
                      </a:lnTo>
                      <a:lnTo>
                        <a:pt x="21" y="8"/>
                      </a:lnTo>
                      <a:lnTo>
                        <a:pt x="27" y="14"/>
                      </a:lnTo>
                      <a:lnTo>
                        <a:pt x="34" y="22"/>
                      </a:lnTo>
                      <a:lnTo>
                        <a:pt x="39" y="31"/>
                      </a:lnTo>
                      <a:lnTo>
                        <a:pt x="43" y="42"/>
                      </a:lnTo>
                      <a:lnTo>
                        <a:pt x="47" y="53"/>
                      </a:lnTo>
                      <a:lnTo>
                        <a:pt x="50" y="66"/>
                      </a:lnTo>
                      <a:lnTo>
                        <a:pt x="51" y="79"/>
                      </a:lnTo>
                      <a:lnTo>
                        <a:pt x="52" y="92"/>
                      </a:lnTo>
                      <a:lnTo>
                        <a:pt x="51" y="105"/>
                      </a:lnTo>
                      <a:lnTo>
                        <a:pt x="50" y="118"/>
                      </a:lnTo>
                      <a:lnTo>
                        <a:pt x="47" y="131"/>
                      </a:lnTo>
                      <a:lnTo>
                        <a:pt x="43" y="142"/>
                      </a:lnTo>
                      <a:lnTo>
                        <a:pt x="39" y="153"/>
                      </a:lnTo>
                      <a:lnTo>
                        <a:pt x="34" y="162"/>
                      </a:lnTo>
                      <a:lnTo>
                        <a:pt x="27" y="170"/>
                      </a:lnTo>
                      <a:lnTo>
                        <a:pt x="21" y="176"/>
                      </a:lnTo>
                      <a:lnTo>
                        <a:pt x="14" y="181"/>
                      </a:lnTo>
                      <a:lnTo>
                        <a:pt x="6" y="184"/>
                      </a:lnTo>
                      <a:lnTo>
                        <a:pt x="0" y="185"/>
                      </a:lnTo>
                    </a:path>
                  </a:pathLst>
                </a:custGeom>
                <a:solidFill>
                  <a:schemeClr val="bg2"/>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684047" name="Freeform 15"/>
              <p:cNvSpPr>
                <a:spLocks/>
              </p:cNvSpPr>
              <p:nvPr/>
            </p:nvSpPr>
            <p:spPr bwMode="auto">
              <a:xfrm>
                <a:off x="1765" y="2062"/>
                <a:ext cx="258" cy="94"/>
              </a:xfrm>
              <a:custGeom>
                <a:avLst/>
                <a:gdLst>
                  <a:gd name="T0" fmla="*/ 0 w 258"/>
                  <a:gd name="T1" fmla="*/ 0 h 94"/>
                  <a:gd name="T2" fmla="*/ 4 w 258"/>
                  <a:gd name="T3" fmla="*/ 1 h 94"/>
                  <a:gd name="T4" fmla="*/ 9 w 258"/>
                  <a:gd name="T5" fmla="*/ 3 h 94"/>
                  <a:gd name="T6" fmla="*/ 13 w 258"/>
                  <a:gd name="T7" fmla="*/ 7 h 94"/>
                  <a:gd name="T8" fmla="*/ 16 w 258"/>
                  <a:gd name="T9" fmla="*/ 13 h 94"/>
                  <a:gd name="T10" fmla="*/ 20 w 258"/>
                  <a:gd name="T11" fmla="*/ 20 h 94"/>
                  <a:gd name="T12" fmla="*/ 21 w 258"/>
                  <a:gd name="T13" fmla="*/ 28 h 94"/>
                  <a:gd name="T14" fmla="*/ 23 w 258"/>
                  <a:gd name="T15" fmla="*/ 37 h 94"/>
                  <a:gd name="T16" fmla="*/ 23 w 258"/>
                  <a:gd name="T17" fmla="*/ 46 h 94"/>
                  <a:gd name="T18" fmla="*/ 23 w 258"/>
                  <a:gd name="T19" fmla="*/ 55 h 94"/>
                  <a:gd name="T20" fmla="*/ 21 w 258"/>
                  <a:gd name="T21" fmla="*/ 63 h 94"/>
                  <a:gd name="T22" fmla="*/ 20 w 258"/>
                  <a:gd name="T23" fmla="*/ 72 h 94"/>
                  <a:gd name="T24" fmla="*/ 16 w 258"/>
                  <a:gd name="T25" fmla="*/ 78 h 94"/>
                  <a:gd name="T26" fmla="*/ 13 w 258"/>
                  <a:gd name="T27" fmla="*/ 85 h 94"/>
                  <a:gd name="T28" fmla="*/ 9 w 258"/>
                  <a:gd name="T29" fmla="*/ 89 h 94"/>
                  <a:gd name="T30" fmla="*/ 4 w 258"/>
                  <a:gd name="T31" fmla="*/ 91 h 94"/>
                  <a:gd name="T32" fmla="*/ 0 w 258"/>
                  <a:gd name="T33" fmla="*/ 93 h 94"/>
                  <a:gd name="T34" fmla="*/ 233 w 258"/>
                  <a:gd name="T35" fmla="*/ 93 h 94"/>
                  <a:gd name="T36" fmla="*/ 238 w 258"/>
                  <a:gd name="T37" fmla="*/ 89 h 94"/>
                  <a:gd name="T38" fmla="*/ 243 w 258"/>
                  <a:gd name="T39" fmla="*/ 83 h 94"/>
                  <a:gd name="T40" fmla="*/ 247 w 258"/>
                  <a:gd name="T41" fmla="*/ 77 h 94"/>
                  <a:gd name="T42" fmla="*/ 251 w 258"/>
                  <a:gd name="T43" fmla="*/ 67 h 94"/>
                  <a:gd name="T44" fmla="*/ 254 w 258"/>
                  <a:gd name="T45" fmla="*/ 57 h 94"/>
                  <a:gd name="T46" fmla="*/ 257 w 258"/>
                  <a:gd name="T47" fmla="*/ 46 h 94"/>
                  <a:gd name="T48" fmla="*/ 257 w 258"/>
                  <a:gd name="T49" fmla="*/ 37 h 94"/>
                  <a:gd name="T50" fmla="*/ 255 w 258"/>
                  <a:gd name="T51" fmla="*/ 28 h 94"/>
                  <a:gd name="T52" fmla="*/ 253 w 258"/>
                  <a:gd name="T53" fmla="*/ 20 h 94"/>
                  <a:gd name="T54" fmla="*/ 250 w 258"/>
                  <a:gd name="T55" fmla="*/ 13 h 94"/>
                  <a:gd name="T56" fmla="*/ 246 w 258"/>
                  <a:gd name="T57" fmla="*/ 7 h 94"/>
                  <a:gd name="T58" fmla="*/ 242 w 258"/>
                  <a:gd name="T59" fmla="*/ 3 h 94"/>
                  <a:gd name="T60" fmla="*/ 238 w 258"/>
                  <a:gd name="T61" fmla="*/ 1 h 94"/>
                  <a:gd name="T62" fmla="*/ 233 w 258"/>
                  <a:gd name="T63" fmla="*/ 0 h 94"/>
                  <a:gd name="T64" fmla="*/ 0 w 258"/>
                  <a:gd name="T6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8" h="94">
                    <a:moveTo>
                      <a:pt x="0" y="0"/>
                    </a:moveTo>
                    <a:lnTo>
                      <a:pt x="4" y="1"/>
                    </a:lnTo>
                    <a:lnTo>
                      <a:pt x="9" y="3"/>
                    </a:lnTo>
                    <a:lnTo>
                      <a:pt x="13" y="7"/>
                    </a:lnTo>
                    <a:lnTo>
                      <a:pt x="16" y="13"/>
                    </a:lnTo>
                    <a:lnTo>
                      <a:pt x="20" y="20"/>
                    </a:lnTo>
                    <a:lnTo>
                      <a:pt x="21" y="28"/>
                    </a:lnTo>
                    <a:lnTo>
                      <a:pt x="23" y="37"/>
                    </a:lnTo>
                    <a:lnTo>
                      <a:pt x="23" y="46"/>
                    </a:lnTo>
                    <a:lnTo>
                      <a:pt x="23" y="55"/>
                    </a:lnTo>
                    <a:lnTo>
                      <a:pt x="21" y="63"/>
                    </a:lnTo>
                    <a:lnTo>
                      <a:pt x="20" y="72"/>
                    </a:lnTo>
                    <a:lnTo>
                      <a:pt x="16" y="78"/>
                    </a:lnTo>
                    <a:lnTo>
                      <a:pt x="13" y="85"/>
                    </a:lnTo>
                    <a:lnTo>
                      <a:pt x="9" y="89"/>
                    </a:lnTo>
                    <a:lnTo>
                      <a:pt x="4" y="91"/>
                    </a:lnTo>
                    <a:lnTo>
                      <a:pt x="0" y="93"/>
                    </a:lnTo>
                    <a:lnTo>
                      <a:pt x="233" y="93"/>
                    </a:lnTo>
                    <a:lnTo>
                      <a:pt x="238" y="89"/>
                    </a:lnTo>
                    <a:lnTo>
                      <a:pt x="243" y="83"/>
                    </a:lnTo>
                    <a:lnTo>
                      <a:pt x="247" y="77"/>
                    </a:lnTo>
                    <a:lnTo>
                      <a:pt x="251" y="67"/>
                    </a:lnTo>
                    <a:lnTo>
                      <a:pt x="254" y="57"/>
                    </a:lnTo>
                    <a:lnTo>
                      <a:pt x="257" y="46"/>
                    </a:lnTo>
                    <a:lnTo>
                      <a:pt x="257" y="37"/>
                    </a:lnTo>
                    <a:lnTo>
                      <a:pt x="255" y="28"/>
                    </a:lnTo>
                    <a:lnTo>
                      <a:pt x="253" y="20"/>
                    </a:lnTo>
                    <a:lnTo>
                      <a:pt x="250" y="13"/>
                    </a:lnTo>
                    <a:lnTo>
                      <a:pt x="246" y="7"/>
                    </a:lnTo>
                    <a:lnTo>
                      <a:pt x="242" y="3"/>
                    </a:lnTo>
                    <a:lnTo>
                      <a:pt x="238" y="1"/>
                    </a:lnTo>
                    <a:lnTo>
                      <a:pt x="233" y="0"/>
                    </a:lnTo>
                    <a:lnTo>
                      <a:pt x="0" y="0"/>
                    </a:lnTo>
                  </a:path>
                </a:pathLst>
              </a:custGeom>
              <a:gradFill rotWithShape="0">
                <a:gsLst>
                  <a:gs pos="0">
                    <a:srgbClr val="800000"/>
                  </a:gs>
                  <a:gs pos="50000">
                    <a:srgbClr val="FFCCCC"/>
                  </a:gs>
                  <a:gs pos="100000">
                    <a:srgbClr val="800000"/>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48" name="Freeform 16"/>
              <p:cNvSpPr>
                <a:spLocks/>
              </p:cNvSpPr>
              <p:nvPr/>
            </p:nvSpPr>
            <p:spPr bwMode="auto">
              <a:xfrm>
                <a:off x="1765" y="2062"/>
                <a:ext cx="24" cy="94"/>
              </a:xfrm>
              <a:custGeom>
                <a:avLst/>
                <a:gdLst>
                  <a:gd name="T0" fmla="*/ 0 w 24"/>
                  <a:gd name="T1" fmla="*/ 0 h 94"/>
                  <a:gd name="T2" fmla="*/ 4 w 24"/>
                  <a:gd name="T3" fmla="*/ 2 h 94"/>
                  <a:gd name="T4" fmla="*/ 8 w 24"/>
                  <a:gd name="T5" fmla="*/ 5 h 94"/>
                  <a:gd name="T6" fmla="*/ 12 w 24"/>
                  <a:gd name="T7" fmla="*/ 11 h 94"/>
                  <a:gd name="T8" fmla="*/ 16 w 24"/>
                  <a:gd name="T9" fmla="*/ 18 h 94"/>
                  <a:gd name="T10" fmla="*/ 18 w 24"/>
                  <a:gd name="T11" fmla="*/ 26 h 94"/>
                  <a:gd name="T12" fmla="*/ 21 w 24"/>
                  <a:gd name="T13" fmla="*/ 36 h 94"/>
                  <a:gd name="T14" fmla="*/ 23 w 24"/>
                  <a:gd name="T15" fmla="*/ 46 h 94"/>
                  <a:gd name="T16" fmla="*/ 22 w 24"/>
                  <a:gd name="T17" fmla="*/ 55 h 94"/>
                  <a:gd name="T18" fmla="*/ 21 w 24"/>
                  <a:gd name="T19" fmla="*/ 63 h 94"/>
                  <a:gd name="T20" fmla="*/ 18 w 24"/>
                  <a:gd name="T21" fmla="*/ 72 h 94"/>
                  <a:gd name="T22" fmla="*/ 15 w 24"/>
                  <a:gd name="T23" fmla="*/ 78 h 94"/>
                  <a:gd name="T24" fmla="*/ 12 w 24"/>
                  <a:gd name="T25" fmla="*/ 85 h 94"/>
                  <a:gd name="T26" fmla="*/ 8 w 24"/>
                  <a:gd name="T27" fmla="*/ 89 h 94"/>
                  <a:gd name="T28" fmla="*/ 4 w 24"/>
                  <a:gd name="T29" fmla="*/ 91 h 94"/>
                  <a:gd name="T30" fmla="*/ 0 w 24"/>
                  <a:gd name="T31"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94">
                    <a:moveTo>
                      <a:pt x="0" y="0"/>
                    </a:moveTo>
                    <a:lnTo>
                      <a:pt x="4" y="2"/>
                    </a:lnTo>
                    <a:lnTo>
                      <a:pt x="8" y="5"/>
                    </a:lnTo>
                    <a:lnTo>
                      <a:pt x="12" y="11"/>
                    </a:lnTo>
                    <a:lnTo>
                      <a:pt x="16" y="18"/>
                    </a:lnTo>
                    <a:lnTo>
                      <a:pt x="18" y="26"/>
                    </a:lnTo>
                    <a:lnTo>
                      <a:pt x="21" y="36"/>
                    </a:lnTo>
                    <a:lnTo>
                      <a:pt x="23" y="46"/>
                    </a:lnTo>
                    <a:lnTo>
                      <a:pt x="22" y="55"/>
                    </a:lnTo>
                    <a:lnTo>
                      <a:pt x="21" y="63"/>
                    </a:lnTo>
                    <a:lnTo>
                      <a:pt x="18" y="72"/>
                    </a:lnTo>
                    <a:lnTo>
                      <a:pt x="15" y="78"/>
                    </a:lnTo>
                    <a:lnTo>
                      <a:pt x="12" y="85"/>
                    </a:lnTo>
                    <a:lnTo>
                      <a:pt x="8" y="89"/>
                    </a:lnTo>
                    <a:lnTo>
                      <a:pt x="4" y="91"/>
                    </a:lnTo>
                    <a:lnTo>
                      <a:pt x="0" y="93"/>
                    </a:lnTo>
                  </a:path>
                </a:pathLst>
              </a:custGeom>
              <a:solidFill>
                <a:srgbClr val="FFCCCC"/>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684049" name="Freeform 17"/>
            <p:cNvSpPr>
              <a:spLocks/>
            </p:cNvSpPr>
            <p:nvPr/>
          </p:nvSpPr>
          <p:spPr bwMode="auto">
            <a:xfrm>
              <a:off x="1527" y="2087"/>
              <a:ext cx="246" cy="46"/>
            </a:xfrm>
            <a:custGeom>
              <a:avLst/>
              <a:gdLst>
                <a:gd name="T0" fmla="*/ 0 w 246"/>
                <a:gd name="T1" fmla="*/ 45 h 46"/>
                <a:gd name="T2" fmla="*/ 3 w 246"/>
                <a:gd name="T3" fmla="*/ 44 h 46"/>
                <a:gd name="T4" fmla="*/ 5 w 246"/>
                <a:gd name="T5" fmla="*/ 41 h 46"/>
                <a:gd name="T6" fmla="*/ 7 w 246"/>
                <a:gd name="T7" fmla="*/ 38 h 46"/>
                <a:gd name="T8" fmla="*/ 8 w 246"/>
                <a:gd name="T9" fmla="*/ 33 h 46"/>
                <a:gd name="T10" fmla="*/ 10 w 246"/>
                <a:gd name="T11" fmla="*/ 27 h 46"/>
                <a:gd name="T12" fmla="*/ 10 w 246"/>
                <a:gd name="T13" fmla="*/ 22 h 46"/>
                <a:gd name="T14" fmla="*/ 10 w 246"/>
                <a:gd name="T15" fmla="*/ 16 h 46"/>
                <a:gd name="T16" fmla="*/ 8 w 246"/>
                <a:gd name="T17" fmla="*/ 11 h 46"/>
                <a:gd name="T18" fmla="*/ 7 w 246"/>
                <a:gd name="T19" fmla="*/ 6 h 46"/>
                <a:gd name="T20" fmla="*/ 5 w 246"/>
                <a:gd name="T21" fmla="*/ 3 h 46"/>
                <a:gd name="T22" fmla="*/ 3 w 246"/>
                <a:gd name="T23" fmla="*/ 0 h 46"/>
                <a:gd name="T24" fmla="*/ 0 w 246"/>
                <a:gd name="T25" fmla="*/ 0 h 46"/>
                <a:gd name="T26" fmla="*/ 233 w 246"/>
                <a:gd name="T27" fmla="*/ 0 h 46"/>
                <a:gd name="T28" fmla="*/ 236 w 246"/>
                <a:gd name="T29" fmla="*/ 0 h 46"/>
                <a:gd name="T30" fmla="*/ 239 w 246"/>
                <a:gd name="T31" fmla="*/ 3 h 46"/>
                <a:gd name="T32" fmla="*/ 241 w 246"/>
                <a:gd name="T33" fmla="*/ 6 h 46"/>
                <a:gd name="T34" fmla="*/ 243 w 246"/>
                <a:gd name="T35" fmla="*/ 11 h 46"/>
                <a:gd name="T36" fmla="*/ 244 w 246"/>
                <a:gd name="T37" fmla="*/ 16 h 46"/>
                <a:gd name="T38" fmla="*/ 245 w 246"/>
                <a:gd name="T39" fmla="*/ 22 h 46"/>
                <a:gd name="T40" fmla="*/ 244 w 246"/>
                <a:gd name="T41" fmla="*/ 27 h 46"/>
                <a:gd name="T42" fmla="*/ 243 w 246"/>
                <a:gd name="T43" fmla="*/ 33 h 46"/>
                <a:gd name="T44" fmla="*/ 241 w 246"/>
                <a:gd name="T45" fmla="*/ 38 h 46"/>
                <a:gd name="T46" fmla="*/ 239 w 246"/>
                <a:gd name="T47" fmla="*/ 41 h 46"/>
                <a:gd name="T48" fmla="*/ 236 w 246"/>
                <a:gd name="T49" fmla="*/ 44 h 46"/>
                <a:gd name="T50" fmla="*/ 233 w 246"/>
                <a:gd name="T51" fmla="*/ 45 h 46"/>
                <a:gd name="T52" fmla="*/ 0 w 246"/>
                <a:gd name="T53"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6" h="46">
                  <a:moveTo>
                    <a:pt x="0" y="45"/>
                  </a:moveTo>
                  <a:lnTo>
                    <a:pt x="3" y="44"/>
                  </a:lnTo>
                  <a:lnTo>
                    <a:pt x="5" y="41"/>
                  </a:lnTo>
                  <a:lnTo>
                    <a:pt x="7" y="38"/>
                  </a:lnTo>
                  <a:lnTo>
                    <a:pt x="8" y="33"/>
                  </a:lnTo>
                  <a:lnTo>
                    <a:pt x="10" y="27"/>
                  </a:lnTo>
                  <a:lnTo>
                    <a:pt x="10" y="22"/>
                  </a:lnTo>
                  <a:lnTo>
                    <a:pt x="10" y="16"/>
                  </a:lnTo>
                  <a:lnTo>
                    <a:pt x="8" y="11"/>
                  </a:lnTo>
                  <a:lnTo>
                    <a:pt x="7" y="6"/>
                  </a:lnTo>
                  <a:lnTo>
                    <a:pt x="5" y="3"/>
                  </a:lnTo>
                  <a:lnTo>
                    <a:pt x="3" y="0"/>
                  </a:lnTo>
                  <a:lnTo>
                    <a:pt x="0" y="0"/>
                  </a:lnTo>
                  <a:lnTo>
                    <a:pt x="233" y="0"/>
                  </a:lnTo>
                  <a:lnTo>
                    <a:pt x="236" y="0"/>
                  </a:lnTo>
                  <a:lnTo>
                    <a:pt x="239" y="3"/>
                  </a:lnTo>
                  <a:lnTo>
                    <a:pt x="241" y="6"/>
                  </a:lnTo>
                  <a:lnTo>
                    <a:pt x="243" y="11"/>
                  </a:lnTo>
                  <a:lnTo>
                    <a:pt x="244" y="16"/>
                  </a:lnTo>
                  <a:lnTo>
                    <a:pt x="245" y="22"/>
                  </a:lnTo>
                  <a:lnTo>
                    <a:pt x="244" y="27"/>
                  </a:lnTo>
                  <a:lnTo>
                    <a:pt x="243" y="33"/>
                  </a:lnTo>
                  <a:lnTo>
                    <a:pt x="241" y="38"/>
                  </a:lnTo>
                  <a:lnTo>
                    <a:pt x="239" y="41"/>
                  </a:lnTo>
                  <a:lnTo>
                    <a:pt x="236" y="44"/>
                  </a:lnTo>
                  <a:lnTo>
                    <a:pt x="233" y="45"/>
                  </a:lnTo>
                  <a:lnTo>
                    <a:pt x="0" y="45"/>
                  </a:lnTo>
                </a:path>
              </a:pathLst>
            </a:custGeom>
            <a:gradFill rotWithShape="0">
              <a:gsLst>
                <a:gs pos="0">
                  <a:srgbClr val="FFFF00">
                    <a:gamma/>
                    <a:shade val="69804"/>
                    <a:invGamma/>
                  </a:srgbClr>
                </a:gs>
                <a:gs pos="50000">
                  <a:srgbClr val="FFFF00"/>
                </a:gs>
                <a:gs pos="100000">
                  <a:srgbClr val="FFFF00">
                    <a:gamma/>
                    <a:shade val="69804"/>
                    <a:invGamma/>
                  </a:srgbClr>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50" name="Freeform 18"/>
            <p:cNvSpPr>
              <a:spLocks/>
            </p:cNvSpPr>
            <p:nvPr/>
          </p:nvSpPr>
          <p:spPr bwMode="auto">
            <a:xfrm>
              <a:off x="1520" y="2087"/>
              <a:ext cx="17" cy="46"/>
            </a:xfrm>
            <a:custGeom>
              <a:avLst/>
              <a:gdLst>
                <a:gd name="T0" fmla="*/ 16 w 17"/>
                <a:gd name="T1" fmla="*/ 45 h 46"/>
                <a:gd name="T2" fmla="*/ 11 w 17"/>
                <a:gd name="T3" fmla="*/ 44 h 46"/>
                <a:gd name="T4" fmla="*/ 7 w 17"/>
                <a:gd name="T5" fmla="*/ 42 h 46"/>
                <a:gd name="T6" fmla="*/ 4 w 17"/>
                <a:gd name="T7" fmla="*/ 38 h 46"/>
                <a:gd name="T8" fmla="*/ 1 w 17"/>
                <a:gd name="T9" fmla="*/ 33 h 46"/>
                <a:gd name="T10" fmla="*/ 0 w 17"/>
                <a:gd name="T11" fmla="*/ 28 h 46"/>
                <a:gd name="T12" fmla="*/ 0 w 17"/>
                <a:gd name="T13" fmla="*/ 22 h 46"/>
                <a:gd name="T14" fmla="*/ 0 w 17"/>
                <a:gd name="T15" fmla="*/ 16 h 46"/>
                <a:gd name="T16" fmla="*/ 1 w 17"/>
                <a:gd name="T17" fmla="*/ 11 h 46"/>
                <a:gd name="T18" fmla="*/ 5 w 17"/>
                <a:gd name="T19" fmla="*/ 6 h 46"/>
                <a:gd name="T20" fmla="*/ 7 w 17"/>
                <a:gd name="T21" fmla="*/ 3 h 46"/>
                <a:gd name="T22" fmla="*/ 12 w 17"/>
                <a:gd name="T23" fmla="*/ 0 h 46"/>
                <a:gd name="T24" fmla="*/ 16 w 17"/>
                <a:gd name="T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46">
                  <a:moveTo>
                    <a:pt x="16" y="45"/>
                  </a:moveTo>
                  <a:lnTo>
                    <a:pt x="11" y="44"/>
                  </a:lnTo>
                  <a:lnTo>
                    <a:pt x="7" y="42"/>
                  </a:lnTo>
                  <a:lnTo>
                    <a:pt x="4" y="38"/>
                  </a:lnTo>
                  <a:lnTo>
                    <a:pt x="1" y="33"/>
                  </a:lnTo>
                  <a:lnTo>
                    <a:pt x="0" y="28"/>
                  </a:lnTo>
                  <a:lnTo>
                    <a:pt x="0" y="22"/>
                  </a:lnTo>
                  <a:lnTo>
                    <a:pt x="0" y="16"/>
                  </a:lnTo>
                  <a:lnTo>
                    <a:pt x="1" y="11"/>
                  </a:lnTo>
                  <a:lnTo>
                    <a:pt x="5" y="6"/>
                  </a:lnTo>
                  <a:lnTo>
                    <a:pt x="7" y="3"/>
                  </a:lnTo>
                  <a:lnTo>
                    <a:pt x="12" y="0"/>
                  </a:lnTo>
                  <a:lnTo>
                    <a:pt x="16" y="0"/>
                  </a:lnTo>
                </a:path>
              </a:pathLst>
            </a:custGeom>
            <a:solidFill>
              <a:srgbClr val="FFFF00"/>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51" name="Freeform 19"/>
            <p:cNvSpPr>
              <a:spLocks/>
            </p:cNvSpPr>
            <p:nvPr/>
          </p:nvSpPr>
          <p:spPr bwMode="auto">
            <a:xfrm>
              <a:off x="1529" y="2088"/>
              <a:ext cx="17" cy="41"/>
            </a:xfrm>
            <a:custGeom>
              <a:avLst/>
              <a:gdLst>
                <a:gd name="T0" fmla="*/ 0 w 17"/>
                <a:gd name="T1" fmla="*/ 40 h 41"/>
                <a:gd name="T2" fmla="*/ 4 w 17"/>
                <a:gd name="T3" fmla="*/ 39 h 41"/>
                <a:gd name="T4" fmla="*/ 8 w 17"/>
                <a:gd name="T5" fmla="*/ 37 h 41"/>
                <a:gd name="T6" fmla="*/ 11 w 17"/>
                <a:gd name="T7" fmla="*/ 34 h 41"/>
                <a:gd name="T8" fmla="*/ 14 w 17"/>
                <a:gd name="T9" fmla="*/ 30 h 41"/>
                <a:gd name="T10" fmla="*/ 16 w 17"/>
                <a:gd name="T11" fmla="*/ 25 h 41"/>
                <a:gd name="T12" fmla="*/ 16 w 17"/>
                <a:gd name="T13" fmla="*/ 20 h 41"/>
                <a:gd name="T14" fmla="*/ 15 w 17"/>
                <a:gd name="T15" fmla="*/ 14 h 41"/>
                <a:gd name="T16" fmla="*/ 14 w 17"/>
                <a:gd name="T17" fmla="*/ 9 h 41"/>
                <a:gd name="T18" fmla="*/ 10 w 17"/>
                <a:gd name="T19" fmla="*/ 5 h 41"/>
                <a:gd name="T20" fmla="*/ 8 w 17"/>
                <a:gd name="T21" fmla="*/ 2 h 41"/>
                <a:gd name="T22" fmla="*/ 3 w 17"/>
                <a:gd name="T23" fmla="*/ 0 h 41"/>
                <a:gd name="T24" fmla="*/ 0 w 17"/>
                <a:gd name="T2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41">
                  <a:moveTo>
                    <a:pt x="0" y="40"/>
                  </a:moveTo>
                  <a:lnTo>
                    <a:pt x="4" y="39"/>
                  </a:lnTo>
                  <a:lnTo>
                    <a:pt x="8" y="37"/>
                  </a:lnTo>
                  <a:lnTo>
                    <a:pt x="11" y="34"/>
                  </a:lnTo>
                  <a:lnTo>
                    <a:pt x="14" y="30"/>
                  </a:lnTo>
                  <a:lnTo>
                    <a:pt x="16" y="25"/>
                  </a:lnTo>
                  <a:lnTo>
                    <a:pt x="16" y="20"/>
                  </a:lnTo>
                  <a:lnTo>
                    <a:pt x="15" y="14"/>
                  </a:lnTo>
                  <a:lnTo>
                    <a:pt x="14" y="9"/>
                  </a:lnTo>
                  <a:lnTo>
                    <a:pt x="10" y="5"/>
                  </a:lnTo>
                  <a:lnTo>
                    <a:pt x="8" y="2"/>
                  </a:lnTo>
                  <a:lnTo>
                    <a:pt x="3" y="0"/>
                  </a:lnTo>
                  <a:lnTo>
                    <a:pt x="0" y="0"/>
                  </a:lnTo>
                </a:path>
              </a:pathLst>
            </a:custGeom>
            <a:solidFill>
              <a:srgbClr val="FFFF00"/>
            </a:solidFill>
            <a:ln w="12699" cap="rnd"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684052" name="Rectangle 20"/>
          <p:cNvSpPr>
            <a:spLocks noChangeArrowheads="1"/>
          </p:cNvSpPr>
          <p:nvPr/>
        </p:nvSpPr>
        <p:spPr bwMode="auto">
          <a:xfrm>
            <a:off x="2178050" y="2273300"/>
            <a:ext cx="1535113"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玻璃反射层</a:t>
            </a:r>
          </a:p>
        </p:txBody>
      </p:sp>
      <p:sp>
        <p:nvSpPr>
          <p:cNvPr id="684053" name="Rectangle 21"/>
          <p:cNvSpPr>
            <a:spLocks noChangeArrowheads="1"/>
          </p:cNvSpPr>
          <p:nvPr/>
        </p:nvSpPr>
        <p:spPr bwMode="auto">
          <a:xfrm>
            <a:off x="3802063" y="2273300"/>
            <a:ext cx="121187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塑料外套</a:t>
            </a:r>
          </a:p>
        </p:txBody>
      </p:sp>
      <p:sp>
        <p:nvSpPr>
          <p:cNvPr id="684054" name="Rectangle 22"/>
          <p:cNvSpPr>
            <a:spLocks noChangeArrowheads="1"/>
          </p:cNvSpPr>
          <p:nvPr/>
        </p:nvSpPr>
        <p:spPr bwMode="auto">
          <a:xfrm>
            <a:off x="6011863" y="2349500"/>
            <a:ext cx="120650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玻璃内芯</a:t>
            </a:r>
          </a:p>
        </p:txBody>
      </p:sp>
      <p:sp>
        <p:nvSpPr>
          <p:cNvPr id="684055" name="Rectangle 23"/>
          <p:cNvSpPr>
            <a:spLocks noChangeArrowheads="1"/>
          </p:cNvSpPr>
          <p:nvPr/>
        </p:nvSpPr>
        <p:spPr bwMode="auto">
          <a:xfrm>
            <a:off x="1025525" y="1717675"/>
            <a:ext cx="1417055"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solidFill>
                  <a:srgbClr val="FF0000"/>
                </a:solidFill>
                <a:latin typeface="+mn-lt"/>
                <a:ea typeface="+mn-ea"/>
              </a:rPr>
              <a:t>单芯光缆</a:t>
            </a:r>
          </a:p>
        </p:txBody>
      </p:sp>
      <p:sp>
        <p:nvSpPr>
          <p:cNvPr id="684056" name="Line 24"/>
          <p:cNvSpPr>
            <a:spLocks noChangeShapeType="1"/>
          </p:cNvSpPr>
          <p:nvPr/>
        </p:nvSpPr>
        <p:spPr bwMode="auto">
          <a:xfrm flipH="1" flipV="1">
            <a:off x="3332163" y="2703513"/>
            <a:ext cx="114300" cy="276225"/>
          </a:xfrm>
          <a:prstGeom prst="line">
            <a:avLst/>
          </a:prstGeom>
          <a:noFill/>
          <a:ln w="25399">
            <a:solidFill>
              <a:srgbClr val="00CCFF"/>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57" name="Line 25"/>
          <p:cNvSpPr>
            <a:spLocks noChangeShapeType="1"/>
          </p:cNvSpPr>
          <p:nvPr/>
        </p:nvSpPr>
        <p:spPr bwMode="auto">
          <a:xfrm flipV="1">
            <a:off x="4257675" y="2609850"/>
            <a:ext cx="0" cy="311150"/>
          </a:xfrm>
          <a:prstGeom prst="line">
            <a:avLst/>
          </a:prstGeom>
          <a:noFill/>
          <a:ln w="25399">
            <a:solidFill>
              <a:srgbClr val="00CCFF"/>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58" name="Line 26"/>
          <p:cNvSpPr>
            <a:spLocks noChangeShapeType="1"/>
          </p:cNvSpPr>
          <p:nvPr/>
        </p:nvSpPr>
        <p:spPr bwMode="auto">
          <a:xfrm flipV="1">
            <a:off x="5783263" y="2730500"/>
            <a:ext cx="377825" cy="346075"/>
          </a:xfrm>
          <a:prstGeom prst="line">
            <a:avLst/>
          </a:prstGeom>
          <a:noFill/>
          <a:ln w="25399">
            <a:solidFill>
              <a:srgbClr val="00CCFF"/>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84059" name="Group 27"/>
          <p:cNvGrpSpPr>
            <a:grpSpLocks/>
          </p:cNvGrpSpPr>
          <p:nvPr/>
        </p:nvGrpSpPr>
        <p:grpSpPr bwMode="auto">
          <a:xfrm>
            <a:off x="2249488" y="3876675"/>
            <a:ext cx="1889125" cy="1143000"/>
            <a:chOff x="1765" y="2830"/>
            <a:chExt cx="1190" cy="720"/>
          </a:xfrm>
        </p:grpSpPr>
        <p:sp>
          <p:nvSpPr>
            <p:cNvPr id="684060" name="Freeform 28"/>
            <p:cNvSpPr>
              <a:spLocks/>
            </p:cNvSpPr>
            <p:nvPr/>
          </p:nvSpPr>
          <p:spPr bwMode="auto">
            <a:xfrm>
              <a:off x="2162" y="3071"/>
              <a:ext cx="793" cy="230"/>
            </a:xfrm>
            <a:custGeom>
              <a:avLst/>
              <a:gdLst>
                <a:gd name="T0" fmla="*/ 0 w 793"/>
                <a:gd name="T1" fmla="*/ 229 h 230"/>
                <a:gd name="T2" fmla="*/ 11 w 793"/>
                <a:gd name="T3" fmla="*/ 226 h 230"/>
                <a:gd name="T4" fmla="*/ 22 w 793"/>
                <a:gd name="T5" fmla="*/ 220 h 230"/>
                <a:gd name="T6" fmla="*/ 33 w 793"/>
                <a:gd name="T7" fmla="*/ 209 h 230"/>
                <a:gd name="T8" fmla="*/ 41 w 793"/>
                <a:gd name="T9" fmla="*/ 195 h 230"/>
                <a:gd name="T10" fmla="*/ 49 w 793"/>
                <a:gd name="T11" fmla="*/ 179 h 230"/>
                <a:gd name="T12" fmla="*/ 55 w 793"/>
                <a:gd name="T13" fmla="*/ 160 h 230"/>
                <a:gd name="T14" fmla="*/ 59 w 793"/>
                <a:gd name="T15" fmla="*/ 138 h 230"/>
                <a:gd name="T16" fmla="*/ 59 w 793"/>
                <a:gd name="T17" fmla="*/ 116 h 230"/>
                <a:gd name="T18" fmla="*/ 59 w 793"/>
                <a:gd name="T19" fmla="*/ 94 h 230"/>
                <a:gd name="T20" fmla="*/ 55 w 793"/>
                <a:gd name="T21" fmla="*/ 72 h 230"/>
                <a:gd name="T22" fmla="*/ 49 w 793"/>
                <a:gd name="T23" fmla="*/ 52 h 230"/>
                <a:gd name="T24" fmla="*/ 41 w 793"/>
                <a:gd name="T25" fmla="*/ 34 h 230"/>
                <a:gd name="T26" fmla="*/ 33 w 793"/>
                <a:gd name="T27" fmla="*/ 19 h 230"/>
                <a:gd name="T28" fmla="*/ 22 w 793"/>
                <a:gd name="T29" fmla="*/ 9 h 230"/>
                <a:gd name="T30" fmla="*/ 11 w 793"/>
                <a:gd name="T31" fmla="*/ 1 h 230"/>
                <a:gd name="T32" fmla="*/ 0 w 793"/>
                <a:gd name="T33" fmla="*/ 0 h 230"/>
                <a:gd name="T34" fmla="*/ 792 w 793"/>
                <a:gd name="T35" fmla="*/ 0 h 230"/>
                <a:gd name="T36" fmla="*/ 792 w 793"/>
                <a:gd name="T37" fmla="*/ 229 h 230"/>
                <a:gd name="T38" fmla="*/ 0 w 793"/>
                <a:gd name="T39" fmla="*/ 22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3" h="230">
                  <a:moveTo>
                    <a:pt x="0" y="229"/>
                  </a:moveTo>
                  <a:lnTo>
                    <a:pt x="11" y="226"/>
                  </a:lnTo>
                  <a:lnTo>
                    <a:pt x="22" y="220"/>
                  </a:lnTo>
                  <a:lnTo>
                    <a:pt x="33" y="209"/>
                  </a:lnTo>
                  <a:lnTo>
                    <a:pt x="41" y="195"/>
                  </a:lnTo>
                  <a:lnTo>
                    <a:pt x="49" y="179"/>
                  </a:lnTo>
                  <a:lnTo>
                    <a:pt x="55" y="160"/>
                  </a:lnTo>
                  <a:lnTo>
                    <a:pt x="59" y="138"/>
                  </a:lnTo>
                  <a:lnTo>
                    <a:pt x="59" y="116"/>
                  </a:lnTo>
                  <a:lnTo>
                    <a:pt x="59" y="94"/>
                  </a:lnTo>
                  <a:lnTo>
                    <a:pt x="55" y="72"/>
                  </a:lnTo>
                  <a:lnTo>
                    <a:pt x="49" y="52"/>
                  </a:lnTo>
                  <a:lnTo>
                    <a:pt x="41" y="34"/>
                  </a:lnTo>
                  <a:lnTo>
                    <a:pt x="33" y="19"/>
                  </a:lnTo>
                  <a:lnTo>
                    <a:pt x="22" y="9"/>
                  </a:lnTo>
                  <a:lnTo>
                    <a:pt x="11" y="1"/>
                  </a:lnTo>
                  <a:lnTo>
                    <a:pt x="0" y="0"/>
                  </a:lnTo>
                  <a:lnTo>
                    <a:pt x="792" y="0"/>
                  </a:lnTo>
                  <a:lnTo>
                    <a:pt x="792" y="229"/>
                  </a:lnTo>
                  <a:lnTo>
                    <a:pt x="0" y="229"/>
                  </a:lnTo>
                </a:path>
              </a:pathLst>
            </a:custGeom>
            <a:gradFill rotWithShape="0">
              <a:gsLst>
                <a:gs pos="0">
                  <a:schemeClr val="tx2"/>
                </a:gs>
                <a:gs pos="50000">
                  <a:schemeClr val="bg1"/>
                </a:gs>
                <a:gs pos="100000">
                  <a:schemeClr val="tx2"/>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1" name="Freeform 29"/>
            <p:cNvSpPr>
              <a:spLocks/>
            </p:cNvSpPr>
            <p:nvPr/>
          </p:nvSpPr>
          <p:spPr bwMode="auto">
            <a:xfrm>
              <a:off x="2105" y="3071"/>
              <a:ext cx="113" cy="230"/>
            </a:xfrm>
            <a:custGeom>
              <a:avLst/>
              <a:gdLst>
                <a:gd name="T0" fmla="*/ 55 w 113"/>
                <a:gd name="T1" fmla="*/ 0 h 230"/>
                <a:gd name="T2" fmla="*/ 44 w 113"/>
                <a:gd name="T3" fmla="*/ 1 h 230"/>
                <a:gd name="T4" fmla="*/ 33 w 113"/>
                <a:gd name="T5" fmla="*/ 7 h 230"/>
                <a:gd name="T6" fmla="*/ 25 w 113"/>
                <a:gd name="T7" fmla="*/ 19 h 230"/>
                <a:gd name="T8" fmla="*/ 15 w 113"/>
                <a:gd name="T9" fmla="*/ 33 h 230"/>
                <a:gd name="T10" fmla="*/ 8 w 113"/>
                <a:gd name="T11" fmla="*/ 50 h 230"/>
                <a:gd name="T12" fmla="*/ 3 w 113"/>
                <a:gd name="T13" fmla="*/ 69 h 230"/>
                <a:gd name="T14" fmla="*/ 0 w 113"/>
                <a:gd name="T15" fmla="*/ 91 h 230"/>
                <a:gd name="T16" fmla="*/ 0 w 113"/>
                <a:gd name="T17" fmla="*/ 114 h 230"/>
                <a:gd name="T18" fmla="*/ 0 w 113"/>
                <a:gd name="T19" fmla="*/ 135 h 230"/>
                <a:gd name="T20" fmla="*/ 3 w 113"/>
                <a:gd name="T21" fmla="*/ 157 h 230"/>
                <a:gd name="T22" fmla="*/ 8 w 113"/>
                <a:gd name="T23" fmla="*/ 178 h 230"/>
                <a:gd name="T24" fmla="*/ 15 w 113"/>
                <a:gd name="T25" fmla="*/ 194 h 230"/>
                <a:gd name="T26" fmla="*/ 25 w 113"/>
                <a:gd name="T27" fmla="*/ 208 h 230"/>
                <a:gd name="T28" fmla="*/ 33 w 113"/>
                <a:gd name="T29" fmla="*/ 220 h 230"/>
                <a:gd name="T30" fmla="*/ 44 w 113"/>
                <a:gd name="T31" fmla="*/ 226 h 230"/>
                <a:gd name="T32" fmla="*/ 55 w 113"/>
                <a:gd name="T33" fmla="*/ 229 h 230"/>
                <a:gd name="T34" fmla="*/ 65 w 113"/>
                <a:gd name="T35" fmla="*/ 226 h 230"/>
                <a:gd name="T36" fmla="*/ 77 w 113"/>
                <a:gd name="T37" fmla="*/ 220 h 230"/>
                <a:gd name="T38" fmla="*/ 86 w 113"/>
                <a:gd name="T39" fmla="*/ 208 h 230"/>
                <a:gd name="T40" fmla="*/ 94 w 113"/>
                <a:gd name="T41" fmla="*/ 194 h 230"/>
                <a:gd name="T42" fmla="*/ 102 w 113"/>
                <a:gd name="T43" fmla="*/ 178 h 230"/>
                <a:gd name="T44" fmla="*/ 107 w 113"/>
                <a:gd name="T45" fmla="*/ 157 h 230"/>
                <a:gd name="T46" fmla="*/ 111 w 113"/>
                <a:gd name="T47" fmla="*/ 135 h 230"/>
                <a:gd name="T48" fmla="*/ 112 w 113"/>
                <a:gd name="T49" fmla="*/ 114 h 230"/>
                <a:gd name="T50" fmla="*/ 111 w 113"/>
                <a:gd name="T51" fmla="*/ 91 h 230"/>
                <a:gd name="T52" fmla="*/ 107 w 113"/>
                <a:gd name="T53" fmla="*/ 69 h 230"/>
                <a:gd name="T54" fmla="*/ 102 w 113"/>
                <a:gd name="T55" fmla="*/ 50 h 230"/>
                <a:gd name="T56" fmla="*/ 94 w 113"/>
                <a:gd name="T57" fmla="*/ 33 h 230"/>
                <a:gd name="T58" fmla="*/ 86 w 113"/>
                <a:gd name="T59" fmla="*/ 19 h 230"/>
                <a:gd name="T60" fmla="*/ 77 w 113"/>
                <a:gd name="T61" fmla="*/ 7 h 230"/>
                <a:gd name="T62" fmla="*/ 65 w 113"/>
                <a:gd name="T63" fmla="*/ 1 h 230"/>
                <a:gd name="T64" fmla="*/ 55 w 113"/>
                <a:gd name="T6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 h="230">
                  <a:moveTo>
                    <a:pt x="55" y="0"/>
                  </a:moveTo>
                  <a:lnTo>
                    <a:pt x="44" y="1"/>
                  </a:lnTo>
                  <a:lnTo>
                    <a:pt x="33" y="7"/>
                  </a:lnTo>
                  <a:lnTo>
                    <a:pt x="25" y="19"/>
                  </a:lnTo>
                  <a:lnTo>
                    <a:pt x="15" y="33"/>
                  </a:lnTo>
                  <a:lnTo>
                    <a:pt x="8" y="50"/>
                  </a:lnTo>
                  <a:lnTo>
                    <a:pt x="3" y="69"/>
                  </a:lnTo>
                  <a:lnTo>
                    <a:pt x="0" y="91"/>
                  </a:lnTo>
                  <a:lnTo>
                    <a:pt x="0" y="114"/>
                  </a:lnTo>
                  <a:lnTo>
                    <a:pt x="0" y="135"/>
                  </a:lnTo>
                  <a:lnTo>
                    <a:pt x="3" y="157"/>
                  </a:lnTo>
                  <a:lnTo>
                    <a:pt x="8" y="178"/>
                  </a:lnTo>
                  <a:lnTo>
                    <a:pt x="15" y="194"/>
                  </a:lnTo>
                  <a:lnTo>
                    <a:pt x="25" y="208"/>
                  </a:lnTo>
                  <a:lnTo>
                    <a:pt x="33" y="220"/>
                  </a:lnTo>
                  <a:lnTo>
                    <a:pt x="44" y="226"/>
                  </a:lnTo>
                  <a:lnTo>
                    <a:pt x="55" y="229"/>
                  </a:lnTo>
                  <a:lnTo>
                    <a:pt x="65" y="226"/>
                  </a:lnTo>
                  <a:lnTo>
                    <a:pt x="77" y="220"/>
                  </a:lnTo>
                  <a:lnTo>
                    <a:pt x="86" y="208"/>
                  </a:lnTo>
                  <a:lnTo>
                    <a:pt x="94" y="194"/>
                  </a:lnTo>
                  <a:lnTo>
                    <a:pt x="102" y="178"/>
                  </a:lnTo>
                  <a:lnTo>
                    <a:pt x="107" y="157"/>
                  </a:lnTo>
                  <a:lnTo>
                    <a:pt x="111" y="135"/>
                  </a:lnTo>
                  <a:lnTo>
                    <a:pt x="112" y="114"/>
                  </a:lnTo>
                  <a:lnTo>
                    <a:pt x="111" y="91"/>
                  </a:lnTo>
                  <a:lnTo>
                    <a:pt x="107" y="69"/>
                  </a:lnTo>
                  <a:lnTo>
                    <a:pt x="102" y="50"/>
                  </a:lnTo>
                  <a:lnTo>
                    <a:pt x="94" y="33"/>
                  </a:lnTo>
                  <a:lnTo>
                    <a:pt x="86" y="19"/>
                  </a:lnTo>
                  <a:lnTo>
                    <a:pt x="77" y="7"/>
                  </a:lnTo>
                  <a:lnTo>
                    <a:pt x="65" y="1"/>
                  </a:lnTo>
                  <a:lnTo>
                    <a:pt x="55" y="0"/>
                  </a:lnTo>
                </a:path>
              </a:pathLst>
            </a:custGeom>
            <a:solidFill>
              <a:schemeClr val="bg2"/>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2" name="Freeform 30"/>
            <p:cNvSpPr>
              <a:spLocks/>
            </p:cNvSpPr>
            <p:nvPr/>
          </p:nvSpPr>
          <p:spPr bwMode="auto">
            <a:xfrm>
              <a:off x="2020" y="2982"/>
              <a:ext cx="143" cy="189"/>
            </a:xfrm>
            <a:custGeom>
              <a:avLst/>
              <a:gdLst>
                <a:gd name="T0" fmla="*/ 29 w 143"/>
                <a:gd name="T1" fmla="*/ 0 h 189"/>
                <a:gd name="T2" fmla="*/ 29 w 143"/>
                <a:gd name="T3" fmla="*/ 28 h 189"/>
                <a:gd name="T4" fmla="*/ 36 w 143"/>
                <a:gd name="T5" fmla="*/ 56 h 189"/>
                <a:gd name="T6" fmla="*/ 48 w 143"/>
                <a:gd name="T7" fmla="*/ 84 h 189"/>
                <a:gd name="T8" fmla="*/ 61 w 143"/>
                <a:gd name="T9" fmla="*/ 107 h 189"/>
                <a:gd name="T10" fmla="*/ 79 w 143"/>
                <a:gd name="T11" fmla="*/ 126 h 189"/>
                <a:gd name="T12" fmla="*/ 98 w 143"/>
                <a:gd name="T13" fmla="*/ 139 h 189"/>
                <a:gd name="T14" fmla="*/ 119 w 143"/>
                <a:gd name="T15" fmla="*/ 148 h 189"/>
                <a:gd name="T16" fmla="*/ 142 w 143"/>
                <a:gd name="T17" fmla="*/ 151 h 189"/>
                <a:gd name="T18" fmla="*/ 142 w 143"/>
                <a:gd name="T19" fmla="*/ 188 h 189"/>
                <a:gd name="T20" fmla="*/ 117 w 143"/>
                <a:gd name="T21" fmla="*/ 185 h 189"/>
                <a:gd name="T22" fmla="*/ 93 w 143"/>
                <a:gd name="T23" fmla="*/ 177 h 189"/>
                <a:gd name="T24" fmla="*/ 70 w 143"/>
                <a:gd name="T25" fmla="*/ 162 h 189"/>
                <a:gd name="T26" fmla="*/ 50 w 143"/>
                <a:gd name="T27" fmla="*/ 143 h 189"/>
                <a:gd name="T28" fmla="*/ 32 w 143"/>
                <a:gd name="T29" fmla="*/ 120 h 189"/>
                <a:gd name="T30" fmla="*/ 18 w 143"/>
                <a:gd name="T31" fmla="*/ 94 h 189"/>
                <a:gd name="T32" fmla="*/ 8 w 143"/>
                <a:gd name="T33" fmla="*/ 64 h 189"/>
                <a:gd name="T34" fmla="*/ 2 w 143"/>
                <a:gd name="T35" fmla="*/ 31 h 189"/>
                <a:gd name="T36" fmla="*/ 0 w 143"/>
                <a:gd name="T37" fmla="*/ 0 h 189"/>
                <a:gd name="T38" fmla="*/ 2 w 143"/>
                <a:gd name="T39" fmla="*/ 10 h 189"/>
                <a:gd name="T40" fmla="*/ 7 w 143"/>
                <a:gd name="T41" fmla="*/ 16 h 189"/>
                <a:gd name="T42" fmla="*/ 14 w 143"/>
                <a:gd name="T43" fmla="*/ 18 h 189"/>
                <a:gd name="T44" fmla="*/ 21 w 143"/>
                <a:gd name="T45" fmla="*/ 16 h 189"/>
                <a:gd name="T46" fmla="*/ 26 w 143"/>
                <a:gd name="T47" fmla="*/ 10 h 189"/>
                <a:gd name="T48" fmla="*/ 29 w 143"/>
                <a:gd name="T49"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89">
                  <a:moveTo>
                    <a:pt x="29" y="0"/>
                  </a:moveTo>
                  <a:lnTo>
                    <a:pt x="29" y="28"/>
                  </a:lnTo>
                  <a:lnTo>
                    <a:pt x="36" y="56"/>
                  </a:lnTo>
                  <a:lnTo>
                    <a:pt x="48" y="84"/>
                  </a:lnTo>
                  <a:lnTo>
                    <a:pt x="61" y="107"/>
                  </a:lnTo>
                  <a:lnTo>
                    <a:pt x="79" y="126"/>
                  </a:lnTo>
                  <a:lnTo>
                    <a:pt x="98" y="139"/>
                  </a:lnTo>
                  <a:lnTo>
                    <a:pt x="119" y="148"/>
                  </a:lnTo>
                  <a:lnTo>
                    <a:pt x="142" y="151"/>
                  </a:lnTo>
                  <a:lnTo>
                    <a:pt x="142" y="188"/>
                  </a:lnTo>
                  <a:lnTo>
                    <a:pt x="117" y="185"/>
                  </a:lnTo>
                  <a:lnTo>
                    <a:pt x="93" y="177"/>
                  </a:lnTo>
                  <a:lnTo>
                    <a:pt x="70" y="162"/>
                  </a:lnTo>
                  <a:lnTo>
                    <a:pt x="50" y="143"/>
                  </a:lnTo>
                  <a:lnTo>
                    <a:pt x="32" y="120"/>
                  </a:lnTo>
                  <a:lnTo>
                    <a:pt x="18" y="94"/>
                  </a:lnTo>
                  <a:lnTo>
                    <a:pt x="8" y="64"/>
                  </a:lnTo>
                  <a:lnTo>
                    <a:pt x="2" y="31"/>
                  </a:lnTo>
                  <a:lnTo>
                    <a:pt x="0" y="0"/>
                  </a:lnTo>
                  <a:lnTo>
                    <a:pt x="2" y="10"/>
                  </a:lnTo>
                  <a:lnTo>
                    <a:pt x="7" y="16"/>
                  </a:lnTo>
                  <a:lnTo>
                    <a:pt x="14" y="18"/>
                  </a:lnTo>
                  <a:lnTo>
                    <a:pt x="21" y="16"/>
                  </a:lnTo>
                  <a:lnTo>
                    <a:pt x="26" y="10"/>
                  </a:lnTo>
                  <a:lnTo>
                    <a:pt x="29" y="0"/>
                  </a:lnTo>
                </a:path>
              </a:pathLst>
            </a:custGeom>
            <a:gradFill rotWithShape="0">
              <a:gsLst>
                <a:gs pos="0">
                  <a:srgbClr val="800000"/>
                </a:gs>
                <a:gs pos="50000">
                  <a:srgbClr val="FFCCFF"/>
                </a:gs>
                <a:gs pos="100000">
                  <a:srgbClr val="800000"/>
                </a:gs>
              </a:gsLst>
              <a:lin ang="189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3" name="Freeform 31"/>
            <p:cNvSpPr>
              <a:spLocks/>
            </p:cNvSpPr>
            <p:nvPr/>
          </p:nvSpPr>
          <p:spPr bwMode="auto">
            <a:xfrm>
              <a:off x="2020" y="2964"/>
              <a:ext cx="30" cy="39"/>
            </a:xfrm>
            <a:custGeom>
              <a:avLst/>
              <a:gdLst>
                <a:gd name="T0" fmla="*/ 14 w 30"/>
                <a:gd name="T1" fmla="*/ 0 h 39"/>
                <a:gd name="T2" fmla="*/ 7 w 30"/>
                <a:gd name="T3" fmla="*/ 1 h 39"/>
                <a:gd name="T4" fmla="*/ 2 w 30"/>
                <a:gd name="T5" fmla="*/ 8 h 39"/>
                <a:gd name="T6" fmla="*/ 0 w 30"/>
                <a:gd name="T7" fmla="*/ 18 h 39"/>
                <a:gd name="T8" fmla="*/ 2 w 30"/>
                <a:gd name="T9" fmla="*/ 29 h 39"/>
                <a:gd name="T10" fmla="*/ 7 w 30"/>
                <a:gd name="T11" fmla="*/ 35 h 39"/>
                <a:gd name="T12" fmla="*/ 14 w 30"/>
                <a:gd name="T13" fmla="*/ 38 h 39"/>
                <a:gd name="T14" fmla="*/ 21 w 30"/>
                <a:gd name="T15" fmla="*/ 35 h 39"/>
                <a:gd name="T16" fmla="*/ 26 w 30"/>
                <a:gd name="T17" fmla="*/ 29 h 39"/>
                <a:gd name="T18" fmla="*/ 29 w 30"/>
                <a:gd name="T19" fmla="*/ 18 h 39"/>
                <a:gd name="T20" fmla="*/ 26 w 30"/>
                <a:gd name="T21" fmla="*/ 8 h 39"/>
                <a:gd name="T22" fmla="*/ 21 w 30"/>
                <a:gd name="T23" fmla="*/ 1 h 39"/>
                <a:gd name="T24" fmla="*/ 14 w 30"/>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9">
                  <a:moveTo>
                    <a:pt x="14" y="0"/>
                  </a:moveTo>
                  <a:lnTo>
                    <a:pt x="7" y="1"/>
                  </a:lnTo>
                  <a:lnTo>
                    <a:pt x="2" y="8"/>
                  </a:lnTo>
                  <a:lnTo>
                    <a:pt x="0" y="18"/>
                  </a:lnTo>
                  <a:lnTo>
                    <a:pt x="2" y="29"/>
                  </a:lnTo>
                  <a:lnTo>
                    <a:pt x="7" y="35"/>
                  </a:lnTo>
                  <a:lnTo>
                    <a:pt x="14" y="38"/>
                  </a:lnTo>
                  <a:lnTo>
                    <a:pt x="21" y="35"/>
                  </a:lnTo>
                  <a:lnTo>
                    <a:pt x="26" y="29"/>
                  </a:lnTo>
                  <a:lnTo>
                    <a:pt x="29" y="18"/>
                  </a:lnTo>
                  <a:lnTo>
                    <a:pt x="26" y="8"/>
                  </a:lnTo>
                  <a:lnTo>
                    <a:pt x="21" y="1"/>
                  </a:lnTo>
                  <a:lnTo>
                    <a:pt x="14" y="0"/>
                  </a:lnTo>
                </a:path>
              </a:pathLst>
            </a:custGeom>
            <a:solidFill>
              <a:srgbClr val="FFCCCC"/>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4" name="Line 32"/>
            <p:cNvSpPr>
              <a:spLocks noChangeShapeType="1"/>
            </p:cNvSpPr>
            <p:nvPr/>
          </p:nvSpPr>
          <p:spPr bwMode="auto">
            <a:xfrm flipV="1">
              <a:off x="2034" y="2830"/>
              <a:ext cx="0" cy="152"/>
            </a:xfrm>
            <a:prstGeom prst="line">
              <a:avLst/>
            </a:prstGeom>
            <a:noFill/>
            <a:ln w="25399">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65" name="Freeform 33"/>
            <p:cNvSpPr>
              <a:spLocks/>
            </p:cNvSpPr>
            <p:nvPr/>
          </p:nvSpPr>
          <p:spPr bwMode="auto">
            <a:xfrm>
              <a:off x="2020" y="3211"/>
              <a:ext cx="143" cy="188"/>
            </a:xfrm>
            <a:custGeom>
              <a:avLst/>
              <a:gdLst>
                <a:gd name="T0" fmla="*/ 29 w 143"/>
                <a:gd name="T1" fmla="*/ 187 h 188"/>
                <a:gd name="T2" fmla="*/ 29 w 143"/>
                <a:gd name="T3" fmla="*/ 158 h 188"/>
                <a:gd name="T4" fmla="*/ 36 w 143"/>
                <a:gd name="T5" fmla="*/ 130 h 188"/>
                <a:gd name="T6" fmla="*/ 48 w 143"/>
                <a:gd name="T7" fmla="*/ 104 h 188"/>
                <a:gd name="T8" fmla="*/ 61 w 143"/>
                <a:gd name="T9" fmla="*/ 81 h 188"/>
                <a:gd name="T10" fmla="*/ 79 w 143"/>
                <a:gd name="T11" fmla="*/ 63 h 188"/>
                <a:gd name="T12" fmla="*/ 98 w 143"/>
                <a:gd name="T13" fmla="*/ 48 h 188"/>
                <a:gd name="T14" fmla="*/ 119 w 143"/>
                <a:gd name="T15" fmla="*/ 39 h 188"/>
                <a:gd name="T16" fmla="*/ 142 w 143"/>
                <a:gd name="T17" fmla="*/ 36 h 188"/>
                <a:gd name="T18" fmla="*/ 142 w 143"/>
                <a:gd name="T19" fmla="*/ 0 h 188"/>
                <a:gd name="T20" fmla="*/ 117 w 143"/>
                <a:gd name="T21" fmla="*/ 3 h 188"/>
                <a:gd name="T22" fmla="*/ 93 w 143"/>
                <a:gd name="T23" fmla="*/ 11 h 188"/>
                <a:gd name="T24" fmla="*/ 70 w 143"/>
                <a:gd name="T25" fmla="*/ 25 h 188"/>
                <a:gd name="T26" fmla="*/ 50 w 143"/>
                <a:gd name="T27" fmla="*/ 43 h 188"/>
                <a:gd name="T28" fmla="*/ 32 w 143"/>
                <a:gd name="T29" fmla="*/ 67 h 188"/>
                <a:gd name="T30" fmla="*/ 18 w 143"/>
                <a:gd name="T31" fmla="*/ 93 h 188"/>
                <a:gd name="T32" fmla="*/ 8 w 143"/>
                <a:gd name="T33" fmla="*/ 123 h 188"/>
                <a:gd name="T34" fmla="*/ 2 w 143"/>
                <a:gd name="T35" fmla="*/ 155 h 188"/>
                <a:gd name="T36" fmla="*/ 0 w 143"/>
                <a:gd name="T37" fmla="*/ 187 h 188"/>
                <a:gd name="T38" fmla="*/ 2 w 143"/>
                <a:gd name="T39" fmla="*/ 178 h 188"/>
                <a:gd name="T40" fmla="*/ 7 w 143"/>
                <a:gd name="T41" fmla="*/ 172 h 188"/>
                <a:gd name="T42" fmla="*/ 14 w 143"/>
                <a:gd name="T43" fmla="*/ 169 h 188"/>
                <a:gd name="T44" fmla="*/ 21 w 143"/>
                <a:gd name="T45" fmla="*/ 172 h 188"/>
                <a:gd name="T46" fmla="*/ 26 w 143"/>
                <a:gd name="T47" fmla="*/ 178 h 188"/>
                <a:gd name="T48" fmla="*/ 29 w 143"/>
                <a:gd name="T49" fmla="*/ 18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88">
                  <a:moveTo>
                    <a:pt x="29" y="187"/>
                  </a:moveTo>
                  <a:lnTo>
                    <a:pt x="29" y="158"/>
                  </a:lnTo>
                  <a:lnTo>
                    <a:pt x="36" y="130"/>
                  </a:lnTo>
                  <a:lnTo>
                    <a:pt x="48" y="104"/>
                  </a:lnTo>
                  <a:lnTo>
                    <a:pt x="61" y="81"/>
                  </a:lnTo>
                  <a:lnTo>
                    <a:pt x="79" y="63"/>
                  </a:lnTo>
                  <a:lnTo>
                    <a:pt x="98" y="48"/>
                  </a:lnTo>
                  <a:lnTo>
                    <a:pt x="119" y="39"/>
                  </a:lnTo>
                  <a:lnTo>
                    <a:pt x="142" y="36"/>
                  </a:lnTo>
                  <a:lnTo>
                    <a:pt x="142" y="0"/>
                  </a:lnTo>
                  <a:lnTo>
                    <a:pt x="117" y="3"/>
                  </a:lnTo>
                  <a:lnTo>
                    <a:pt x="93" y="11"/>
                  </a:lnTo>
                  <a:lnTo>
                    <a:pt x="70" y="25"/>
                  </a:lnTo>
                  <a:lnTo>
                    <a:pt x="50" y="43"/>
                  </a:lnTo>
                  <a:lnTo>
                    <a:pt x="32" y="67"/>
                  </a:lnTo>
                  <a:lnTo>
                    <a:pt x="18" y="93"/>
                  </a:lnTo>
                  <a:lnTo>
                    <a:pt x="8" y="123"/>
                  </a:lnTo>
                  <a:lnTo>
                    <a:pt x="2" y="155"/>
                  </a:lnTo>
                  <a:lnTo>
                    <a:pt x="0" y="187"/>
                  </a:lnTo>
                  <a:lnTo>
                    <a:pt x="2" y="178"/>
                  </a:lnTo>
                  <a:lnTo>
                    <a:pt x="7" y="172"/>
                  </a:lnTo>
                  <a:lnTo>
                    <a:pt x="14" y="169"/>
                  </a:lnTo>
                  <a:lnTo>
                    <a:pt x="21" y="172"/>
                  </a:lnTo>
                  <a:lnTo>
                    <a:pt x="26" y="178"/>
                  </a:lnTo>
                  <a:lnTo>
                    <a:pt x="29" y="187"/>
                  </a:lnTo>
                </a:path>
              </a:pathLst>
            </a:custGeom>
            <a:gradFill rotWithShape="0">
              <a:gsLst>
                <a:gs pos="0">
                  <a:srgbClr val="800000"/>
                </a:gs>
                <a:gs pos="50000">
                  <a:srgbClr val="FFCCFF"/>
                </a:gs>
                <a:gs pos="100000">
                  <a:srgbClr val="800000"/>
                </a:gs>
              </a:gsLst>
              <a:lin ang="27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6" name="Freeform 34"/>
            <p:cNvSpPr>
              <a:spLocks/>
            </p:cNvSpPr>
            <p:nvPr/>
          </p:nvSpPr>
          <p:spPr bwMode="auto">
            <a:xfrm>
              <a:off x="2020" y="3380"/>
              <a:ext cx="30" cy="40"/>
            </a:xfrm>
            <a:custGeom>
              <a:avLst/>
              <a:gdLst>
                <a:gd name="T0" fmla="*/ 14 w 30"/>
                <a:gd name="T1" fmla="*/ 39 h 40"/>
                <a:gd name="T2" fmla="*/ 7 w 30"/>
                <a:gd name="T3" fmla="*/ 34 h 40"/>
                <a:gd name="T4" fmla="*/ 2 w 30"/>
                <a:gd name="T5" fmla="*/ 28 h 40"/>
                <a:gd name="T6" fmla="*/ 0 w 30"/>
                <a:gd name="T7" fmla="*/ 17 h 40"/>
                <a:gd name="T8" fmla="*/ 2 w 30"/>
                <a:gd name="T9" fmla="*/ 9 h 40"/>
                <a:gd name="T10" fmla="*/ 7 w 30"/>
                <a:gd name="T11" fmla="*/ 3 h 40"/>
                <a:gd name="T12" fmla="*/ 14 w 30"/>
                <a:gd name="T13" fmla="*/ 0 h 40"/>
                <a:gd name="T14" fmla="*/ 21 w 30"/>
                <a:gd name="T15" fmla="*/ 3 h 40"/>
                <a:gd name="T16" fmla="*/ 26 w 30"/>
                <a:gd name="T17" fmla="*/ 9 h 40"/>
                <a:gd name="T18" fmla="*/ 29 w 30"/>
                <a:gd name="T19" fmla="*/ 17 h 40"/>
                <a:gd name="T20" fmla="*/ 26 w 30"/>
                <a:gd name="T21" fmla="*/ 28 h 40"/>
                <a:gd name="T22" fmla="*/ 21 w 30"/>
                <a:gd name="T23" fmla="*/ 34 h 40"/>
                <a:gd name="T24" fmla="*/ 14 w 30"/>
                <a:gd name="T25"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0">
                  <a:moveTo>
                    <a:pt x="14" y="39"/>
                  </a:moveTo>
                  <a:lnTo>
                    <a:pt x="7" y="34"/>
                  </a:lnTo>
                  <a:lnTo>
                    <a:pt x="2" y="28"/>
                  </a:lnTo>
                  <a:lnTo>
                    <a:pt x="0" y="17"/>
                  </a:lnTo>
                  <a:lnTo>
                    <a:pt x="2" y="9"/>
                  </a:lnTo>
                  <a:lnTo>
                    <a:pt x="7" y="3"/>
                  </a:lnTo>
                  <a:lnTo>
                    <a:pt x="14" y="0"/>
                  </a:lnTo>
                  <a:lnTo>
                    <a:pt x="21" y="3"/>
                  </a:lnTo>
                  <a:lnTo>
                    <a:pt x="26" y="9"/>
                  </a:lnTo>
                  <a:lnTo>
                    <a:pt x="29" y="17"/>
                  </a:lnTo>
                  <a:lnTo>
                    <a:pt x="26" y="28"/>
                  </a:lnTo>
                  <a:lnTo>
                    <a:pt x="21" y="34"/>
                  </a:lnTo>
                  <a:lnTo>
                    <a:pt x="14" y="39"/>
                  </a:lnTo>
                </a:path>
              </a:pathLst>
            </a:custGeom>
            <a:solidFill>
              <a:srgbClr val="FFCCCC"/>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7" name="Line 35"/>
            <p:cNvSpPr>
              <a:spLocks noChangeShapeType="1"/>
            </p:cNvSpPr>
            <p:nvPr/>
          </p:nvSpPr>
          <p:spPr bwMode="auto">
            <a:xfrm>
              <a:off x="2034" y="3398"/>
              <a:ext cx="0" cy="152"/>
            </a:xfrm>
            <a:prstGeom prst="line">
              <a:avLst/>
            </a:prstGeom>
            <a:noFill/>
            <a:ln w="25399">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68" name="Freeform 36"/>
            <p:cNvSpPr>
              <a:spLocks/>
            </p:cNvSpPr>
            <p:nvPr/>
          </p:nvSpPr>
          <p:spPr bwMode="auto">
            <a:xfrm>
              <a:off x="1906" y="3170"/>
              <a:ext cx="257" cy="42"/>
            </a:xfrm>
            <a:custGeom>
              <a:avLst/>
              <a:gdLst>
                <a:gd name="T0" fmla="*/ 0 w 257"/>
                <a:gd name="T1" fmla="*/ 0 h 42"/>
                <a:gd name="T2" fmla="*/ 256 w 257"/>
                <a:gd name="T3" fmla="*/ 0 h 42"/>
                <a:gd name="T4" fmla="*/ 256 w 257"/>
                <a:gd name="T5" fmla="*/ 41 h 42"/>
                <a:gd name="T6" fmla="*/ 0 w 257"/>
                <a:gd name="T7" fmla="*/ 41 h 42"/>
                <a:gd name="T8" fmla="*/ 8 w 257"/>
                <a:gd name="T9" fmla="*/ 36 h 42"/>
                <a:gd name="T10" fmla="*/ 15 w 257"/>
                <a:gd name="T11" fmla="*/ 27 h 42"/>
                <a:gd name="T12" fmla="*/ 18 w 257"/>
                <a:gd name="T13" fmla="*/ 15 h 42"/>
                <a:gd name="T14" fmla="*/ 8 w 257"/>
                <a:gd name="T15" fmla="*/ 14 h 42"/>
                <a:gd name="T16" fmla="*/ 2 w 257"/>
                <a:gd name="T17" fmla="*/ 8 h 42"/>
                <a:gd name="T18" fmla="*/ 0 w 257"/>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7" h="42">
                  <a:moveTo>
                    <a:pt x="0" y="0"/>
                  </a:moveTo>
                  <a:lnTo>
                    <a:pt x="256" y="0"/>
                  </a:lnTo>
                  <a:lnTo>
                    <a:pt x="256" y="41"/>
                  </a:lnTo>
                  <a:lnTo>
                    <a:pt x="0" y="41"/>
                  </a:lnTo>
                  <a:lnTo>
                    <a:pt x="8" y="36"/>
                  </a:lnTo>
                  <a:lnTo>
                    <a:pt x="15" y="27"/>
                  </a:lnTo>
                  <a:lnTo>
                    <a:pt x="18" y="15"/>
                  </a:lnTo>
                  <a:lnTo>
                    <a:pt x="8" y="14"/>
                  </a:lnTo>
                  <a:lnTo>
                    <a:pt x="2" y="8"/>
                  </a:lnTo>
                  <a:lnTo>
                    <a:pt x="0" y="0"/>
                  </a:lnTo>
                </a:path>
              </a:pathLst>
            </a:custGeom>
            <a:gradFill rotWithShape="0">
              <a:gsLst>
                <a:gs pos="0">
                  <a:srgbClr val="800000"/>
                </a:gs>
                <a:gs pos="50000">
                  <a:srgbClr val="FFCCFF"/>
                </a:gs>
                <a:gs pos="100000">
                  <a:srgbClr val="800000"/>
                </a:gs>
              </a:gsLst>
              <a:lin ang="5400000" scaled="1"/>
            </a:gra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69" name="Freeform 37"/>
            <p:cNvSpPr>
              <a:spLocks/>
            </p:cNvSpPr>
            <p:nvPr/>
          </p:nvSpPr>
          <p:spPr bwMode="auto">
            <a:xfrm>
              <a:off x="1892" y="3167"/>
              <a:ext cx="29" cy="45"/>
            </a:xfrm>
            <a:custGeom>
              <a:avLst/>
              <a:gdLst>
                <a:gd name="T0" fmla="*/ 13 w 29"/>
                <a:gd name="T1" fmla="*/ 44 h 45"/>
                <a:gd name="T2" fmla="*/ 7 w 29"/>
                <a:gd name="T3" fmla="*/ 39 h 45"/>
                <a:gd name="T4" fmla="*/ 0 w 29"/>
                <a:gd name="T5" fmla="*/ 33 h 45"/>
                <a:gd name="T6" fmla="*/ 0 w 29"/>
                <a:gd name="T7" fmla="*/ 24 h 45"/>
                <a:gd name="T8" fmla="*/ 0 w 29"/>
                <a:gd name="T9" fmla="*/ 12 h 45"/>
                <a:gd name="T10" fmla="*/ 4 w 29"/>
                <a:gd name="T11" fmla="*/ 1 h 45"/>
                <a:gd name="T12" fmla="*/ 9 w 29"/>
                <a:gd name="T13" fmla="*/ 0 h 45"/>
                <a:gd name="T14" fmla="*/ 19 w 29"/>
                <a:gd name="T15" fmla="*/ 1 h 45"/>
                <a:gd name="T16" fmla="*/ 25 w 29"/>
                <a:gd name="T17" fmla="*/ 12 h 45"/>
                <a:gd name="T18" fmla="*/ 28 w 29"/>
                <a:gd name="T19" fmla="*/ 24 h 45"/>
                <a:gd name="T20" fmla="*/ 26 w 29"/>
                <a:gd name="T21" fmla="*/ 33 h 45"/>
                <a:gd name="T22" fmla="*/ 21 w 29"/>
                <a:gd name="T23" fmla="*/ 39 h 45"/>
                <a:gd name="T24" fmla="*/ 13 w 29"/>
                <a:gd name="T25"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45">
                  <a:moveTo>
                    <a:pt x="13" y="44"/>
                  </a:moveTo>
                  <a:lnTo>
                    <a:pt x="7" y="39"/>
                  </a:lnTo>
                  <a:lnTo>
                    <a:pt x="0" y="33"/>
                  </a:lnTo>
                  <a:lnTo>
                    <a:pt x="0" y="24"/>
                  </a:lnTo>
                  <a:lnTo>
                    <a:pt x="0" y="12"/>
                  </a:lnTo>
                  <a:lnTo>
                    <a:pt x="4" y="1"/>
                  </a:lnTo>
                  <a:lnTo>
                    <a:pt x="9" y="0"/>
                  </a:lnTo>
                  <a:lnTo>
                    <a:pt x="19" y="1"/>
                  </a:lnTo>
                  <a:lnTo>
                    <a:pt x="25" y="12"/>
                  </a:lnTo>
                  <a:lnTo>
                    <a:pt x="28" y="24"/>
                  </a:lnTo>
                  <a:lnTo>
                    <a:pt x="26" y="33"/>
                  </a:lnTo>
                  <a:lnTo>
                    <a:pt x="21" y="39"/>
                  </a:lnTo>
                  <a:lnTo>
                    <a:pt x="13" y="44"/>
                  </a:lnTo>
                </a:path>
              </a:pathLst>
            </a:custGeom>
            <a:solidFill>
              <a:srgbClr val="FFCCCC"/>
            </a:solidFill>
            <a:ln w="12699" cap="rnd"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684070" name="Line 38"/>
            <p:cNvSpPr>
              <a:spLocks noChangeShapeType="1"/>
            </p:cNvSpPr>
            <p:nvPr/>
          </p:nvSpPr>
          <p:spPr bwMode="auto">
            <a:xfrm flipH="1">
              <a:off x="1765" y="3191"/>
              <a:ext cx="141" cy="0"/>
            </a:xfrm>
            <a:prstGeom prst="line">
              <a:avLst/>
            </a:prstGeom>
            <a:noFill/>
            <a:ln w="25399">
              <a:solidFill>
                <a:srgbClr val="FFFF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84071" name="Rectangle 39"/>
          <p:cNvSpPr>
            <a:spLocks noChangeArrowheads="1"/>
          </p:cNvSpPr>
          <p:nvPr/>
        </p:nvSpPr>
        <p:spPr bwMode="auto">
          <a:xfrm>
            <a:off x="954088" y="3373438"/>
            <a:ext cx="1417055"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solidFill>
                  <a:srgbClr val="FF0000"/>
                </a:solidFill>
                <a:latin typeface="+mn-lt"/>
                <a:ea typeface="+mn-ea"/>
              </a:rPr>
              <a:t>多芯光缆</a:t>
            </a:r>
          </a:p>
        </p:txBody>
      </p:sp>
      <p:sp>
        <p:nvSpPr>
          <p:cNvPr id="684072" name="AutoShape 40"/>
          <p:cNvSpPr>
            <a:spLocks noChangeArrowheads="1"/>
          </p:cNvSpPr>
          <p:nvPr/>
        </p:nvSpPr>
        <p:spPr bwMode="auto">
          <a:xfrm>
            <a:off x="6059488" y="3971925"/>
            <a:ext cx="457200" cy="457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3" name="Oval 41"/>
          <p:cNvSpPr>
            <a:spLocks noChangeArrowheads="1"/>
          </p:cNvSpPr>
          <p:nvPr/>
        </p:nvSpPr>
        <p:spPr bwMode="auto">
          <a:xfrm>
            <a:off x="6245225" y="4171950"/>
            <a:ext cx="76200" cy="76200"/>
          </a:xfrm>
          <a:prstGeom prst="ellipse">
            <a:avLst/>
          </a:prstGeom>
          <a:solidFill>
            <a:schemeClr val="accent1"/>
          </a:solidFill>
          <a:ln w="12699">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4" name="AutoShape 42"/>
          <p:cNvSpPr>
            <a:spLocks noChangeArrowheads="1"/>
          </p:cNvSpPr>
          <p:nvPr/>
        </p:nvSpPr>
        <p:spPr bwMode="auto">
          <a:xfrm>
            <a:off x="6311900" y="4333875"/>
            <a:ext cx="457200" cy="457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5" name="Oval 43"/>
          <p:cNvSpPr>
            <a:spLocks noChangeArrowheads="1"/>
          </p:cNvSpPr>
          <p:nvPr/>
        </p:nvSpPr>
        <p:spPr bwMode="auto">
          <a:xfrm>
            <a:off x="6500813" y="4529138"/>
            <a:ext cx="76200" cy="76200"/>
          </a:xfrm>
          <a:prstGeom prst="ellipse">
            <a:avLst/>
          </a:pr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6" name="AutoShape 44"/>
          <p:cNvSpPr>
            <a:spLocks noChangeArrowheads="1"/>
          </p:cNvSpPr>
          <p:nvPr/>
        </p:nvSpPr>
        <p:spPr bwMode="auto">
          <a:xfrm>
            <a:off x="5854700" y="4333875"/>
            <a:ext cx="457200" cy="4572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7" name="Oval 45"/>
          <p:cNvSpPr>
            <a:spLocks noChangeArrowheads="1"/>
          </p:cNvSpPr>
          <p:nvPr/>
        </p:nvSpPr>
        <p:spPr bwMode="auto">
          <a:xfrm>
            <a:off x="6049963" y="4519613"/>
            <a:ext cx="76200" cy="76200"/>
          </a:xfrm>
          <a:prstGeom prst="ellipse">
            <a:avLst/>
          </a:prstGeom>
          <a:solidFill>
            <a:schemeClr val="accent1"/>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8" name="Oval 46"/>
          <p:cNvSpPr>
            <a:spLocks noChangeArrowheads="1"/>
          </p:cNvSpPr>
          <p:nvPr/>
        </p:nvSpPr>
        <p:spPr bwMode="auto">
          <a:xfrm>
            <a:off x="5778500" y="3876675"/>
            <a:ext cx="1143000" cy="1143000"/>
          </a:xfrm>
          <a:prstGeom prst="ellipse">
            <a:avLst/>
          </a:prstGeom>
          <a:noFill/>
          <a:ln w="12700">
            <a:solidFill>
              <a:schemeClr val="tx2"/>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79" name="Line 47"/>
          <p:cNvSpPr>
            <a:spLocks noChangeShapeType="1"/>
          </p:cNvSpPr>
          <p:nvPr/>
        </p:nvSpPr>
        <p:spPr bwMode="auto">
          <a:xfrm flipV="1">
            <a:off x="6540500" y="3800475"/>
            <a:ext cx="377825" cy="346075"/>
          </a:xfrm>
          <a:prstGeom prst="line">
            <a:avLst/>
          </a:prstGeom>
          <a:noFill/>
          <a:ln w="25399">
            <a:solidFill>
              <a:srgbClr val="00CCFF"/>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80" name="Line 48"/>
          <p:cNvSpPr>
            <a:spLocks noChangeShapeType="1"/>
          </p:cNvSpPr>
          <p:nvPr/>
        </p:nvSpPr>
        <p:spPr bwMode="auto">
          <a:xfrm flipH="1" flipV="1">
            <a:off x="5626100" y="3952875"/>
            <a:ext cx="228600" cy="152400"/>
          </a:xfrm>
          <a:prstGeom prst="line">
            <a:avLst/>
          </a:prstGeom>
          <a:noFill/>
          <a:ln w="25400">
            <a:solidFill>
              <a:srgbClr val="00CCFF"/>
            </a:solidFill>
            <a:round/>
            <a:headEnd type="stealth"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81" name="Line 49"/>
          <p:cNvSpPr>
            <a:spLocks noChangeShapeType="1"/>
          </p:cNvSpPr>
          <p:nvPr/>
        </p:nvSpPr>
        <p:spPr bwMode="auto">
          <a:xfrm flipH="1">
            <a:off x="5702300" y="4562475"/>
            <a:ext cx="381000" cy="228600"/>
          </a:xfrm>
          <a:prstGeom prst="line">
            <a:avLst/>
          </a:prstGeom>
          <a:noFill/>
          <a:ln w="38100">
            <a:solidFill>
              <a:srgbClr val="00CCFF"/>
            </a:solidFill>
            <a:round/>
            <a:headEnd type="stealth"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82" name="Line 50"/>
          <p:cNvSpPr>
            <a:spLocks noChangeShapeType="1"/>
          </p:cNvSpPr>
          <p:nvPr/>
        </p:nvSpPr>
        <p:spPr bwMode="auto">
          <a:xfrm>
            <a:off x="6616700" y="4562475"/>
            <a:ext cx="304800" cy="228600"/>
          </a:xfrm>
          <a:prstGeom prst="line">
            <a:avLst/>
          </a:prstGeom>
          <a:noFill/>
          <a:ln w="25400">
            <a:solidFill>
              <a:srgbClr val="00CCFF"/>
            </a:solidFill>
            <a:round/>
            <a:headEnd type="stealth"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4083" name="Rectangle 51"/>
          <p:cNvSpPr>
            <a:spLocks noChangeArrowheads="1"/>
          </p:cNvSpPr>
          <p:nvPr/>
        </p:nvSpPr>
        <p:spPr bwMode="auto">
          <a:xfrm>
            <a:off x="4654550" y="4787900"/>
            <a:ext cx="1206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玻璃内芯</a:t>
            </a:r>
          </a:p>
        </p:txBody>
      </p:sp>
      <p:sp>
        <p:nvSpPr>
          <p:cNvPr id="684084" name="Rectangle 52"/>
          <p:cNvSpPr>
            <a:spLocks noChangeArrowheads="1"/>
          </p:cNvSpPr>
          <p:nvPr/>
        </p:nvSpPr>
        <p:spPr bwMode="auto">
          <a:xfrm>
            <a:off x="6886575" y="3492500"/>
            <a:ext cx="12065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塑料外套</a:t>
            </a:r>
          </a:p>
        </p:txBody>
      </p:sp>
      <p:sp>
        <p:nvSpPr>
          <p:cNvPr id="684085" name="Rectangle 53"/>
          <p:cNvSpPr>
            <a:spLocks noChangeArrowheads="1"/>
          </p:cNvSpPr>
          <p:nvPr/>
        </p:nvSpPr>
        <p:spPr bwMode="auto">
          <a:xfrm>
            <a:off x="6692900" y="4711700"/>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玻璃反射层</a:t>
            </a:r>
          </a:p>
        </p:txBody>
      </p:sp>
      <p:sp>
        <p:nvSpPr>
          <p:cNvPr id="684086" name="Rectangle 54"/>
          <p:cNvSpPr>
            <a:spLocks noChangeArrowheads="1"/>
          </p:cNvSpPr>
          <p:nvPr/>
        </p:nvSpPr>
        <p:spPr bwMode="auto">
          <a:xfrm>
            <a:off x="4870450" y="3663950"/>
            <a:ext cx="823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外壳</a:t>
            </a:r>
          </a:p>
        </p:txBody>
      </p:sp>
      <p:sp>
        <p:nvSpPr>
          <p:cNvPr id="684087" name="Text Box 5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extLst>
      <p:ext uri="{BB962C8B-B14F-4D97-AF65-F5344CB8AC3E}">
        <p14:creationId xmlns:p14="http://schemas.microsoft.com/office/powerpoint/2010/main" val="1021436920"/>
      </p:ext>
    </p:extLst>
  </p:cSld>
  <p:clrMapOvr>
    <a:masterClrMapping/>
  </p:clrMapOvr>
  <p:transition spd="slow">
    <p:random/>
    <p:sndAc>
      <p:stSnd>
        <p:snd r:embed="rId2" name="camera.wav"/>
      </p:stSnd>
    </p:sndAc>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ChangeArrowheads="1"/>
          </p:cNvSpPr>
          <p:nvPr>
            <p:ph type="title"/>
          </p:nvPr>
        </p:nvSpPr>
        <p:spPr/>
        <p:txBody>
          <a:bodyPr/>
          <a:lstStyle/>
          <a:p>
            <a:r>
              <a:rPr lang="zh-CN" altLang="en-US" sz="4000">
                <a:latin typeface="华文新魏" pitchFamily="2" charset="-122"/>
              </a:rPr>
              <a:t>高密度多芯光缆剖面结构</a:t>
            </a:r>
          </a:p>
        </p:txBody>
      </p:sp>
      <p:sp>
        <p:nvSpPr>
          <p:cNvPr id="68506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5061" name="Oval 5" descr="25%"/>
          <p:cNvSpPr>
            <a:spLocks noChangeArrowheads="1"/>
          </p:cNvSpPr>
          <p:nvPr/>
        </p:nvSpPr>
        <p:spPr bwMode="auto">
          <a:xfrm>
            <a:off x="2549525" y="4941888"/>
            <a:ext cx="738188" cy="738187"/>
          </a:xfrm>
          <a:prstGeom prst="ellipse">
            <a:avLst/>
          </a:prstGeom>
          <a:pattFill prst="pct25">
            <a:fgClr>
              <a:schemeClr val="accent1"/>
            </a:fgClr>
            <a:bgClr>
              <a:schemeClr val="bg1"/>
            </a:bgClr>
          </a:patt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2" name="Oval 6" descr="小纸屑"/>
          <p:cNvSpPr>
            <a:spLocks noChangeArrowheads="1"/>
          </p:cNvSpPr>
          <p:nvPr/>
        </p:nvSpPr>
        <p:spPr bwMode="auto">
          <a:xfrm>
            <a:off x="2724150" y="5126038"/>
            <a:ext cx="390525" cy="390525"/>
          </a:xfrm>
          <a:prstGeom prst="ellipse">
            <a:avLst/>
          </a:prstGeom>
          <a:pattFill prst="smConfetti">
            <a:fgClr>
              <a:schemeClr val="accent2"/>
            </a:fgClr>
            <a:bgClr>
              <a:schemeClr val="bg1"/>
            </a:bgClr>
          </a:patt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85063" name="Group 7"/>
          <p:cNvGrpSpPr>
            <a:grpSpLocks/>
          </p:cNvGrpSpPr>
          <p:nvPr/>
        </p:nvGrpSpPr>
        <p:grpSpPr bwMode="auto">
          <a:xfrm>
            <a:off x="2968625" y="4926013"/>
            <a:ext cx="1949450" cy="760412"/>
            <a:chOff x="1460" y="3056"/>
            <a:chExt cx="1228" cy="479"/>
          </a:xfrm>
        </p:grpSpPr>
        <p:sp>
          <p:nvSpPr>
            <p:cNvPr id="685064" name="Rectangle 8" descr="20%"/>
            <p:cNvSpPr>
              <a:spLocks noChangeArrowheads="1"/>
            </p:cNvSpPr>
            <p:nvPr/>
          </p:nvSpPr>
          <p:spPr bwMode="auto">
            <a:xfrm>
              <a:off x="1874" y="3056"/>
              <a:ext cx="814" cy="471"/>
            </a:xfrm>
            <a:prstGeom prst="rect">
              <a:avLst/>
            </a:prstGeom>
            <a:pattFill prst="pct20">
              <a:fgClr>
                <a:schemeClr val="accent1"/>
              </a:fgClr>
              <a:bgClr>
                <a:schemeClr val="bg1"/>
              </a:bgClr>
            </a:patt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5" name="Rectangle 9" descr="25%"/>
            <p:cNvSpPr>
              <a:spLocks noChangeArrowheads="1"/>
            </p:cNvSpPr>
            <p:nvPr/>
          </p:nvSpPr>
          <p:spPr bwMode="auto">
            <a:xfrm>
              <a:off x="1876" y="3174"/>
              <a:ext cx="809" cy="242"/>
            </a:xfrm>
            <a:prstGeom prst="rect">
              <a:avLst/>
            </a:prstGeom>
            <a:pattFill prst="pct25">
              <a:fgClr>
                <a:schemeClr val="accent2"/>
              </a:fgClr>
              <a:bgClr>
                <a:schemeClr val="bg1"/>
              </a:bgClr>
            </a:pattFill>
            <a:ln w="12699">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6" name="Line 10"/>
            <p:cNvSpPr>
              <a:spLocks noChangeShapeType="1"/>
            </p:cNvSpPr>
            <p:nvPr/>
          </p:nvSpPr>
          <p:spPr bwMode="auto">
            <a:xfrm flipH="1">
              <a:off x="1460" y="3060"/>
              <a:ext cx="428" cy="0"/>
            </a:xfrm>
            <a:prstGeom prst="line">
              <a:avLst/>
            </a:prstGeom>
            <a:noFill/>
            <a:ln w="12699">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7" name="Line 11"/>
            <p:cNvSpPr>
              <a:spLocks noChangeShapeType="1"/>
            </p:cNvSpPr>
            <p:nvPr/>
          </p:nvSpPr>
          <p:spPr bwMode="auto">
            <a:xfrm flipH="1">
              <a:off x="1480" y="3535"/>
              <a:ext cx="428" cy="0"/>
            </a:xfrm>
            <a:prstGeom prst="line">
              <a:avLst/>
            </a:prstGeom>
            <a:noFill/>
            <a:ln w="12699">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8" name="Line 12"/>
            <p:cNvSpPr>
              <a:spLocks noChangeShapeType="1"/>
            </p:cNvSpPr>
            <p:nvPr/>
          </p:nvSpPr>
          <p:spPr bwMode="auto">
            <a:xfrm flipH="1">
              <a:off x="1496" y="3180"/>
              <a:ext cx="389" cy="1"/>
            </a:xfrm>
            <a:prstGeom prst="line">
              <a:avLst/>
            </a:prstGeom>
            <a:noFill/>
            <a:ln w="12699">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69" name="Line 13"/>
            <p:cNvSpPr>
              <a:spLocks noChangeShapeType="1"/>
            </p:cNvSpPr>
            <p:nvPr/>
          </p:nvSpPr>
          <p:spPr bwMode="auto">
            <a:xfrm flipH="1">
              <a:off x="1487" y="3425"/>
              <a:ext cx="389" cy="1"/>
            </a:xfrm>
            <a:prstGeom prst="line">
              <a:avLst/>
            </a:prstGeom>
            <a:noFill/>
            <a:ln w="12699">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85070" name="Rectangle 14"/>
          <p:cNvSpPr>
            <a:spLocks noChangeArrowheads="1"/>
          </p:cNvSpPr>
          <p:nvPr/>
        </p:nvSpPr>
        <p:spPr bwMode="auto">
          <a:xfrm>
            <a:off x="1201738" y="5484813"/>
            <a:ext cx="920750"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内芯</a:t>
            </a:r>
          </a:p>
        </p:txBody>
      </p:sp>
      <p:sp>
        <p:nvSpPr>
          <p:cNvPr id="685071" name="Rectangle 15"/>
          <p:cNvSpPr>
            <a:spLocks noChangeArrowheads="1"/>
          </p:cNvSpPr>
          <p:nvPr/>
        </p:nvSpPr>
        <p:spPr bwMode="auto">
          <a:xfrm>
            <a:off x="1128713" y="4718050"/>
            <a:ext cx="1116012"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反射层</a:t>
            </a:r>
          </a:p>
        </p:txBody>
      </p:sp>
      <p:sp>
        <p:nvSpPr>
          <p:cNvPr id="685072" name="Line 16"/>
          <p:cNvSpPr>
            <a:spLocks noChangeShapeType="1"/>
          </p:cNvSpPr>
          <p:nvPr/>
        </p:nvSpPr>
        <p:spPr bwMode="auto">
          <a:xfrm flipH="1">
            <a:off x="2049463" y="5384800"/>
            <a:ext cx="669925" cy="219075"/>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73" name="Line 17"/>
          <p:cNvSpPr>
            <a:spLocks noChangeShapeType="1"/>
          </p:cNvSpPr>
          <p:nvPr/>
        </p:nvSpPr>
        <p:spPr bwMode="auto">
          <a:xfrm flipH="1" flipV="1">
            <a:off x="2174875" y="4951413"/>
            <a:ext cx="415925" cy="214312"/>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85074" name="Group 18"/>
          <p:cNvGrpSpPr>
            <a:grpSpLocks/>
          </p:cNvGrpSpPr>
          <p:nvPr/>
        </p:nvGrpSpPr>
        <p:grpSpPr bwMode="auto">
          <a:xfrm>
            <a:off x="2979738" y="3127375"/>
            <a:ext cx="1162050" cy="1162050"/>
            <a:chOff x="1467" y="1923"/>
            <a:chExt cx="732" cy="732"/>
          </a:xfrm>
        </p:grpSpPr>
        <p:grpSp>
          <p:nvGrpSpPr>
            <p:cNvPr id="685075" name="Group 19"/>
            <p:cNvGrpSpPr>
              <a:grpSpLocks/>
            </p:cNvGrpSpPr>
            <p:nvPr/>
          </p:nvGrpSpPr>
          <p:grpSpPr bwMode="auto">
            <a:xfrm>
              <a:off x="1467" y="1923"/>
              <a:ext cx="732" cy="732"/>
              <a:chOff x="1467" y="1923"/>
              <a:chExt cx="732" cy="732"/>
            </a:xfrm>
          </p:grpSpPr>
          <p:sp>
            <p:nvSpPr>
              <p:cNvPr id="685076" name="Oval 20"/>
              <p:cNvSpPr>
                <a:spLocks noChangeArrowheads="1"/>
              </p:cNvSpPr>
              <p:nvPr/>
            </p:nvSpPr>
            <p:spPr bwMode="auto">
              <a:xfrm>
                <a:off x="1467" y="1923"/>
                <a:ext cx="732" cy="732"/>
              </a:xfrm>
              <a:prstGeom prst="ellipse">
                <a:avLst/>
              </a:prstGeom>
              <a:solidFill>
                <a:srgbClr val="FFCC99"/>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77" name="Oval 21"/>
              <p:cNvSpPr>
                <a:spLocks noChangeArrowheads="1"/>
              </p:cNvSpPr>
              <p:nvPr/>
            </p:nvSpPr>
            <p:spPr bwMode="auto">
              <a:xfrm>
                <a:off x="1584" y="2047"/>
                <a:ext cx="486" cy="486"/>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078" name="Group 22"/>
            <p:cNvGrpSpPr>
              <a:grpSpLocks/>
            </p:cNvGrpSpPr>
            <p:nvPr/>
          </p:nvGrpSpPr>
          <p:grpSpPr bwMode="auto">
            <a:xfrm>
              <a:off x="1608" y="2110"/>
              <a:ext cx="418" cy="381"/>
              <a:chOff x="1608" y="2110"/>
              <a:chExt cx="418" cy="381"/>
            </a:xfrm>
          </p:grpSpPr>
          <p:sp>
            <p:nvSpPr>
              <p:cNvPr id="685079" name="Oval 23"/>
              <p:cNvSpPr>
                <a:spLocks noChangeArrowheads="1"/>
              </p:cNvSpPr>
              <p:nvPr/>
            </p:nvSpPr>
            <p:spPr bwMode="auto">
              <a:xfrm>
                <a:off x="1608" y="2246"/>
                <a:ext cx="111" cy="112"/>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0" name="Oval 24"/>
              <p:cNvSpPr>
                <a:spLocks noChangeArrowheads="1"/>
              </p:cNvSpPr>
              <p:nvPr/>
            </p:nvSpPr>
            <p:spPr bwMode="auto">
              <a:xfrm>
                <a:off x="1757" y="2246"/>
                <a:ext cx="112" cy="112"/>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1" name="Oval 25"/>
              <p:cNvSpPr>
                <a:spLocks noChangeArrowheads="1"/>
              </p:cNvSpPr>
              <p:nvPr/>
            </p:nvSpPr>
            <p:spPr bwMode="auto">
              <a:xfrm>
                <a:off x="1914" y="2253"/>
                <a:ext cx="112" cy="112"/>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2" name="Oval 26"/>
              <p:cNvSpPr>
                <a:spLocks noChangeArrowheads="1"/>
              </p:cNvSpPr>
              <p:nvPr/>
            </p:nvSpPr>
            <p:spPr bwMode="auto">
              <a:xfrm>
                <a:off x="1696" y="2120"/>
                <a:ext cx="112" cy="111"/>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3" name="Oval 27"/>
              <p:cNvSpPr>
                <a:spLocks noChangeArrowheads="1"/>
              </p:cNvSpPr>
              <p:nvPr/>
            </p:nvSpPr>
            <p:spPr bwMode="auto">
              <a:xfrm>
                <a:off x="1839" y="2110"/>
                <a:ext cx="112" cy="112"/>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4" name="Oval 28"/>
              <p:cNvSpPr>
                <a:spLocks noChangeArrowheads="1"/>
              </p:cNvSpPr>
              <p:nvPr/>
            </p:nvSpPr>
            <p:spPr bwMode="auto">
              <a:xfrm>
                <a:off x="1689" y="2373"/>
                <a:ext cx="112" cy="111"/>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85" name="Oval 29"/>
              <p:cNvSpPr>
                <a:spLocks noChangeArrowheads="1"/>
              </p:cNvSpPr>
              <p:nvPr/>
            </p:nvSpPr>
            <p:spPr bwMode="auto">
              <a:xfrm>
                <a:off x="1849" y="2380"/>
                <a:ext cx="111" cy="111"/>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sp>
        <p:nvSpPr>
          <p:cNvPr id="685086" name="Rectangle 30"/>
          <p:cNvSpPr>
            <a:spLocks noChangeArrowheads="1"/>
          </p:cNvSpPr>
          <p:nvPr/>
        </p:nvSpPr>
        <p:spPr bwMode="auto">
          <a:xfrm>
            <a:off x="1933575" y="2393950"/>
            <a:ext cx="801501"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外套</a:t>
            </a:r>
          </a:p>
        </p:txBody>
      </p:sp>
      <p:sp>
        <p:nvSpPr>
          <p:cNvPr id="685087" name="Rectangle 31"/>
          <p:cNvSpPr>
            <a:spLocks noChangeArrowheads="1"/>
          </p:cNvSpPr>
          <p:nvPr/>
        </p:nvSpPr>
        <p:spPr bwMode="auto">
          <a:xfrm>
            <a:off x="3836988" y="1981200"/>
            <a:ext cx="1109278"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加强芯</a:t>
            </a:r>
          </a:p>
        </p:txBody>
      </p:sp>
      <p:sp>
        <p:nvSpPr>
          <p:cNvPr id="685088" name="Rectangle 32"/>
          <p:cNvSpPr>
            <a:spLocks noChangeArrowheads="1"/>
          </p:cNvSpPr>
          <p:nvPr/>
        </p:nvSpPr>
        <p:spPr bwMode="auto">
          <a:xfrm>
            <a:off x="1633538" y="3565525"/>
            <a:ext cx="801501"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光纤</a:t>
            </a:r>
          </a:p>
        </p:txBody>
      </p:sp>
      <p:sp>
        <p:nvSpPr>
          <p:cNvPr id="685089" name="Line 33"/>
          <p:cNvSpPr>
            <a:spLocks noChangeShapeType="1"/>
          </p:cNvSpPr>
          <p:nvPr/>
        </p:nvSpPr>
        <p:spPr bwMode="auto">
          <a:xfrm flipH="1" flipV="1">
            <a:off x="2357438" y="3813175"/>
            <a:ext cx="949325" cy="71438"/>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0" name="Line 34"/>
          <p:cNvSpPr>
            <a:spLocks noChangeShapeType="1"/>
          </p:cNvSpPr>
          <p:nvPr/>
        </p:nvSpPr>
        <p:spPr bwMode="auto">
          <a:xfrm flipH="1" flipV="1">
            <a:off x="2555875" y="2817813"/>
            <a:ext cx="611188" cy="501650"/>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1" name="Line 35"/>
          <p:cNvSpPr>
            <a:spLocks noChangeShapeType="1"/>
          </p:cNvSpPr>
          <p:nvPr/>
        </p:nvSpPr>
        <p:spPr bwMode="auto">
          <a:xfrm flipV="1">
            <a:off x="3546475" y="2360613"/>
            <a:ext cx="609600" cy="1371600"/>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2" name="Line 36"/>
          <p:cNvSpPr>
            <a:spLocks noChangeShapeType="1"/>
          </p:cNvSpPr>
          <p:nvPr/>
        </p:nvSpPr>
        <p:spPr bwMode="auto">
          <a:xfrm flipH="1">
            <a:off x="2601913" y="3871913"/>
            <a:ext cx="727075" cy="1246187"/>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3" name="Line 37"/>
          <p:cNvSpPr>
            <a:spLocks noChangeShapeType="1"/>
          </p:cNvSpPr>
          <p:nvPr/>
        </p:nvSpPr>
        <p:spPr bwMode="auto">
          <a:xfrm flipH="1">
            <a:off x="3294063" y="3941763"/>
            <a:ext cx="207962" cy="1385887"/>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4" name="Oval 38"/>
          <p:cNvSpPr>
            <a:spLocks noChangeArrowheads="1"/>
          </p:cNvSpPr>
          <p:nvPr/>
        </p:nvSpPr>
        <p:spPr bwMode="auto">
          <a:xfrm>
            <a:off x="5003800" y="3068638"/>
            <a:ext cx="2089150" cy="2003425"/>
          </a:xfrm>
          <a:prstGeom prst="ellipse">
            <a:avLst/>
          </a:prstGeom>
          <a:solidFill>
            <a:srgbClr val="FF9900"/>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5" name="Oval 39"/>
          <p:cNvSpPr>
            <a:spLocks noChangeArrowheads="1"/>
          </p:cNvSpPr>
          <p:nvPr/>
        </p:nvSpPr>
        <p:spPr bwMode="auto">
          <a:xfrm>
            <a:off x="5281613" y="3292475"/>
            <a:ext cx="1544637" cy="1544638"/>
          </a:xfrm>
          <a:prstGeom prst="ellipse">
            <a:avLst/>
          </a:prstGeom>
          <a:solidFill>
            <a:schemeClr val="bg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6" name="Oval 40"/>
          <p:cNvSpPr>
            <a:spLocks noChangeArrowheads="1"/>
          </p:cNvSpPr>
          <p:nvPr/>
        </p:nvSpPr>
        <p:spPr bwMode="auto">
          <a:xfrm>
            <a:off x="5813425" y="3811588"/>
            <a:ext cx="482600" cy="482600"/>
          </a:xfrm>
          <a:prstGeom prst="ellipse">
            <a:avLst/>
          </a:prstGeom>
          <a:solidFill>
            <a:schemeClr val="folHlink"/>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7" name="Oval 41"/>
          <p:cNvSpPr>
            <a:spLocks noChangeArrowheads="1"/>
          </p:cNvSpPr>
          <p:nvPr/>
        </p:nvSpPr>
        <p:spPr bwMode="auto">
          <a:xfrm>
            <a:off x="5927725" y="3921125"/>
            <a:ext cx="263525" cy="263525"/>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8" name="Oval 42"/>
          <p:cNvSpPr>
            <a:spLocks noChangeArrowheads="1"/>
          </p:cNvSpPr>
          <p:nvPr/>
        </p:nvSpPr>
        <p:spPr bwMode="auto">
          <a:xfrm>
            <a:off x="6253163" y="4071938"/>
            <a:ext cx="488950" cy="488950"/>
          </a:xfrm>
          <a:prstGeom prst="ellipse">
            <a:avLst/>
          </a:prstGeom>
          <a:solidFill>
            <a:schemeClr val="accent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099" name="Oval 43"/>
          <p:cNvSpPr>
            <a:spLocks noChangeArrowheads="1"/>
          </p:cNvSpPr>
          <p:nvPr/>
        </p:nvSpPr>
        <p:spPr bwMode="auto">
          <a:xfrm>
            <a:off x="6332538" y="4156075"/>
            <a:ext cx="322262" cy="322263"/>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0" name="Oval 44"/>
          <p:cNvSpPr>
            <a:spLocks noChangeArrowheads="1"/>
          </p:cNvSpPr>
          <p:nvPr/>
        </p:nvSpPr>
        <p:spPr bwMode="auto">
          <a:xfrm>
            <a:off x="5795963" y="4325938"/>
            <a:ext cx="488950" cy="488950"/>
          </a:xfrm>
          <a:prstGeom prst="ellipse">
            <a:avLst/>
          </a:prstGeom>
          <a:solidFill>
            <a:srgbClr val="00CCFF"/>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1" name="Oval 45"/>
          <p:cNvSpPr>
            <a:spLocks noChangeArrowheads="1"/>
          </p:cNvSpPr>
          <p:nvPr/>
        </p:nvSpPr>
        <p:spPr bwMode="auto">
          <a:xfrm>
            <a:off x="5875338" y="4410075"/>
            <a:ext cx="322262" cy="322263"/>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2" name="Oval 46"/>
          <p:cNvSpPr>
            <a:spLocks noChangeArrowheads="1"/>
          </p:cNvSpPr>
          <p:nvPr/>
        </p:nvSpPr>
        <p:spPr bwMode="auto">
          <a:xfrm>
            <a:off x="6262688" y="3554413"/>
            <a:ext cx="488950" cy="488950"/>
          </a:xfrm>
          <a:prstGeom prst="ellipse">
            <a:avLst/>
          </a:prstGeom>
          <a:solidFill>
            <a:srgbClr val="33CC33"/>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3" name="Oval 47"/>
          <p:cNvSpPr>
            <a:spLocks noChangeArrowheads="1"/>
          </p:cNvSpPr>
          <p:nvPr/>
        </p:nvSpPr>
        <p:spPr bwMode="auto">
          <a:xfrm>
            <a:off x="6342063" y="3638550"/>
            <a:ext cx="322262" cy="322263"/>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4" name="Oval 48"/>
          <p:cNvSpPr>
            <a:spLocks noChangeArrowheads="1"/>
          </p:cNvSpPr>
          <p:nvPr/>
        </p:nvSpPr>
        <p:spPr bwMode="auto">
          <a:xfrm>
            <a:off x="5807075" y="3298825"/>
            <a:ext cx="488950" cy="488950"/>
          </a:xfrm>
          <a:prstGeom prst="ellipse">
            <a:avLst/>
          </a:prstGeom>
          <a:solidFill>
            <a:srgbClr val="FFFF00"/>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5" name="Oval 49"/>
          <p:cNvSpPr>
            <a:spLocks noChangeArrowheads="1"/>
          </p:cNvSpPr>
          <p:nvPr/>
        </p:nvSpPr>
        <p:spPr bwMode="auto">
          <a:xfrm>
            <a:off x="5886450" y="3382963"/>
            <a:ext cx="322263" cy="322262"/>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6" name="Oval 50"/>
          <p:cNvSpPr>
            <a:spLocks noChangeArrowheads="1"/>
          </p:cNvSpPr>
          <p:nvPr/>
        </p:nvSpPr>
        <p:spPr bwMode="auto">
          <a:xfrm>
            <a:off x="5349875" y="3544888"/>
            <a:ext cx="488950" cy="488950"/>
          </a:xfrm>
          <a:prstGeom prst="ellipse">
            <a:avLst/>
          </a:prstGeom>
          <a:solidFill>
            <a:srgbClr val="FFCC99"/>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7" name="Oval 51"/>
          <p:cNvSpPr>
            <a:spLocks noChangeArrowheads="1"/>
          </p:cNvSpPr>
          <p:nvPr/>
        </p:nvSpPr>
        <p:spPr bwMode="auto">
          <a:xfrm>
            <a:off x="5429250" y="3629025"/>
            <a:ext cx="322263" cy="322263"/>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8" name="Oval 52"/>
          <p:cNvSpPr>
            <a:spLocks noChangeArrowheads="1"/>
          </p:cNvSpPr>
          <p:nvPr/>
        </p:nvSpPr>
        <p:spPr bwMode="auto">
          <a:xfrm>
            <a:off x="5359400" y="4060825"/>
            <a:ext cx="488950" cy="488950"/>
          </a:xfrm>
          <a:prstGeom prst="ellipse">
            <a:avLst/>
          </a:prstGeom>
          <a:solidFill>
            <a:srgbClr val="FF0033"/>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09" name="Oval 53"/>
          <p:cNvSpPr>
            <a:spLocks noChangeArrowheads="1"/>
          </p:cNvSpPr>
          <p:nvPr/>
        </p:nvSpPr>
        <p:spPr bwMode="auto">
          <a:xfrm>
            <a:off x="5438775" y="4144963"/>
            <a:ext cx="322263" cy="322262"/>
          </a:xfrm>
          <a:prstGeom prst="ellipse">
            <a:avLst/>
          </a:prstGeom>
          <a:solidFill>
            <a:schemeClr val="bg1"/>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685110" name="Group 54"/>
          <p:cNvGrpSpPr>
            <a:grpSpLocks/>
          </p:cNvGrpSpPr>
          <p:nvPr/>
        </p:nvGrpSpPr>
        <p:grpSpPr bwMode="auto">
          <a:xfrm>
            <a:off x="6369050" y="3673475"/>
            <a:ext cx="276225" cy="250825"/>
            <a:chOff x="3614" y="2245"/>
            <a:chExt cx="174" cy="158"/>
          </a:xfrm>
        </p:grpSpPr>
        <p:sp>
          <p:nvSpPr>
            <p:cNvPr id="685111" name="Oval 55"/>
            <p:cNvSpPr>
              <a:spLocks noChangeArrowheads="1"/>
            </p:cNvSpPr>
            <p:nvPr/>
          </p:nvSpPr>
          <p:spPr bwMode="auto">
            <a:xfrm>
              <a:off x="3614" y="230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2" name="Oval 56"/>
            <p:cNvSpPr>
              <a:spLocks noChangeArrowheads="1"/>
            </p:cNvSpPr>
            <p:nvPr/>
          </p:nvSpPr>
          <p:spPr bwMode="auto">
            <a:xfrm>
              <a:off x="3678" y="230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3" name="Oval 57"/>
            <p:cNvSpPr>
              <a:spLocks noChangeArrowheads="1"/>
            </p:cNvSpPr>
            <p:nvPr/>
          </p:nvSpPr>
          <p:spPr bwMode="auto">
            <a:xfrm>
              <a:off x="3745" y="2306"/>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4" name="Oval 58"/>
            <p:cNvSpPr>
              <a:spLocks noChangeArrowheads="1"/>
            </p:cNvSpPr>
            <p:nvPr/>
          </p:nvSpPr>
          <p:spPr bwMode="auto">
            <a:xfrm>
              <a:off x="3652" y="224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5" name="Oval 59"/>
            <p:cNvSpPr>
              <a:spLocks noChangeArrowheads="1"/>
            </p:cNvSpPr>
            <p:nvPr/>
          </p:nvSpPr>
          <p:spPr bwMode="auto">
            <a:xfrm>
              <a:off x="3713" y="2245"/>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6" name="Oval 60"/>
            <p:cNvSpPr>
              <a:spLocks noChangeArrowheads="1"/>
            </p:cNvSpPr>
            <p:nvPr/>
          </p:nvSpPr>
          <p:spPr bwMode="auto">
            <a:xfrm>
              <a:off x="3649" y="235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17" name="Oval 61"/>
            <p:cNvSpPr>
              <a:spLocks noChangeArrowheads="1"/>
            </p:cNvSpPr>
            <p:nvPr/>
          </p:nvSpPr>
          <p:spPr bwMode="auto">
            <a:xfrm>
              <a:off x="3717" y="2360"/>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118" name="Group 62"/>
          <p:cNvGrpSpPr>
            <a:grpSpLocks/>
          </p:cNvGrpSpPr>
          <p:nvPr/>
        </p:nvGrpSpPr>
        <p:grpSpPr bwMode="auto">
          <a:xfrm>
            <a:off x="5916613" y="3419475"/>
            <a:ext cx="276225" cy="250825"/>
            <a:chOff x="3329" y="2085"/>
            <a:chExt cx="174" cy="158"/>
          </a:xfrm>
        </p:grpSpPr>
        <p:sp>
          <p:nvSpPr>
            <p:cNvPr id="685119" name="Oval 63"/>
            <p:cNvSpPr>
              <a:spLocks noChangeArrowheads="1"/>
            </p:cNvSpPr>
            <p:nvPr/>
          </p:nvSpPr>
          <p:spPr bwMode="auto">
            <a:xfrm>
              <a:off x="3329" y="214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0" name="Oval 64"/>
            <p:cNvSpPr>
              <a:spLocks noChangeArrowheads="1"/>
            </p:cNvSpPr>
            <p:nvPr/>
          </p:nvSpPr>
          <p:spPr bwMode="auto">
            <a:xfrm>
              <a:off x="3393" y="214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1" name="Oval 65"/>
            <p:cNvSpPr>
              <a:spLocks noChangeArrowheads="1"/>
            </p:cNvSpPr>
            <p:nvPr/>
          </p:nvSpPr>
          <p:spPr bwMode="auto">
            <a:xfrm>
              <a:off x="3460" y="2146"/>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2" name="Oval 66"/>
            <p:cNvSpPr>
              <a:spLocks noChangeArrowheads="1"/>
            </p:cNvSpPr>
            <p:nvPr/>
          </p:nvSpPr>
          <p:spPr bwMode="auto">
            <a:xfrm>
              <a:off x="3367" y="208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3" name="Oval 67"/>
            <p:cNvSpPr>
              <a:spLocks noChangeArrowheads="1"/>
            </p:cNvSpPr>
            <p:nvPr/>
          </p:nvSpPr>
          <p:spPr bwMode="auto">
            <a:xfrm>
              <a:off x="3428" y="2085"/>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4" name="Oval 68"/>
            <p:cNvSpPr>
              <a:spLocks noChangeArrowheads="1"/>
            </p:cNvSpPr>
            <p:nvPr/>
          </p:nvSpPr>
          <p:spPr bwMode="auto">
            <a:xfrm>
              <a:off x="3364" y="219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5" name="Oval 69"/>
            <p:cNvSpPr>
              <a:spLocks noChangeArrowheads="1"/>
            </p:cNvSpPr>
            <p:nvPr/>
          </p:nvSpPr>
          <p:spPr bwMode="auto">
            <a:xfrm>
              <a:off x="3432" y="2200"/>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126" name="Group 70"/>
          <p:cNvGrpSpPr>
            <a:grpSpLocks/>
          </p:cNvGrpSpPr>
          <p:nvPr/>
        </p:nvGrpSpPr>
        <p:grpSpPr bwMode="auto">
          <a:xfrm>
            <a:off x="5454650" y="3663950"/>
            <a:ext cx="276225" cy="250825"/>
            <a:chOff x="3038" y="2239"/>
            <a:chExt cx="174" cy="158"/>
          </a:xfrm>
        </p:grpSpPr>
        <p:sp>
          <p:nvSpPr>
            <p:cNvPr id="685127" name="Oval 71"/>
            <p:cNvSpPr>
              <a:spLocks noChangeArrowheads="1"/>
            </p:cNvSpPr>
            <p:nvPr/>
          </p:nvSpPr>
          <p:spPr bwMode="auto">
            <a:xfrm>
              <a:off x="3038" y="229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8" name="Oval 72"/>
            <p:cNvSpPr>
              <a:spLocks noChangeArrowheads="1"/>
            </p:cNvSpPr>
            <p:nvPr/>
          </p:nvSpPr>
          <p:spPr bwMode="auto">
            <a:xfrm>
              <a:off x="3102" y="229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29" name="Oval 73"/>
            <p:cNvSpPr>
              <a:spLocks noChangeArrowheads="1"/>
            </p:cNvSpPr>
            <p:nvPr/>
          </p:nvSpPr>
          <p:spPr bwMode="auto">
            <a:xfrm>
              <a:off x="3169" y="2300"/>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0" name="Oval 74"/>
            <p:cNvSpPr>
              <a:spLocks noChangeArrowheads="1"/>
            </p:cNvSpPr>
            <p:nvPr/>
          </p:nvSpPr>
          <p:spPr bwMode="auto">
            <a:xfrm>
              <a:off x="3076" y="224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1" name="Oval 75"/>
            <p:cNvSpPr>
              <a:spLocks noChangeArrowheads="1"/>
            </p:cNvSpPr>
            <p:nvPr/>
          </p:nvSpPr>
          <p:spPr bwMode="auto">
            <a:xfrm>
              <a:off x="3137" y="223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2" name="Oval 76"/>
            <p:cNvSpPr>
              <a:spLocks noChangeArrowheads="1"/>
            </p:cNvSpPr>
            <p:nvPr/>
          </p:nvSpPr>
          <p:spPr bwMode="auto">
            <a:xfrm>
              <a:off x="3073" y="2351"/>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3" name="Oval 77"/>
            <p:cNvSpPr>
              <a:spLocks noChangeArrowheads="1"/>
            </p:cNvSpPr>
            <p:nvPr/>
          </p:nvSpPr>
          <p:spPr bwMode="auto">
            <a:xfrm>
              <a:off x="3141" y="2354"/>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134" name="Group 78"/>
          <p:cNvGrpSpPr>
            <a:grpSpLocks/>
          </p:cNvGrpSpPr>
          <p:nvPr/>
        </p:nvGrpSpPr>
        <p:grpSpPr bwMode="auto">
          <a:xfrm>
            <a:off x="5454650" y="4187825"/>
            <a:ext cx="276225" cy="250825"/>
            <a:chOff x="3038" y="2569"/>
            <a:chExt cx="174" cy="158"/>
          </a:xfrm>
        </p:grpSpPr>
        <p:sp>
          <p:nvSpPr>
            <p:cNvPr id="685135" name="Oval 79"/>
            <p:cNvSpPr>
              <a:spLocks noChangeArrowheads="1"/>
            </p:cNvSpPr>
            <p:nvPr/>
          </p:nvSpPr>
          <p:spPr bwMode="auto">
            <a:xfrm>
              <a:off x="3038" y="262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6" name="Oval 80"/>
            <p:cNvSpPr>
              <a:spLocks noChangeArrowheads="1"/>
            </p:cNvSpPr>
            <p:nvPr/>
          </p:nvSpPr>
          <p:spPr bwMode="auto">
            <a:xfrm>
              <a:off x="3102" y="2627"/>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7" name="Oval 81"/>
            <p:cNvSpPr>
              <a:spLocks noChangeArrowheads="1"/>
            </p:cNvSpPr>
            <p:nvPr/>
          </p:nvSpPr>
          <p:spPr bwMode="auto">
            <a:xfrm>
              <a:off x="3169" y="2630"/>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8" name="Oval 82"/>
            <p:cNvSpPr>
              <a:spLocks noChangeArrowheads="1"/>
            </p:cNvSpPr>
            <p:nvPr/>
          </p:nvSpPr>
          <p:spPr bwMode="auto">
            <a:xfrm>
              <a:off x="3076" y="257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39" name="Oval 83"/>
            <p:cNvSpPr>
              <a:spLocks noChangeArrowheads="1"/>
            </p:cNvSpPr>
            <p:nvPr/>
          </p:nvSpPr>
          <p:spPr bwMode="auto">
            <a:xfrm>
              <a:off x="3137" y="256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0" name="Oval 84"/>
            <p:cNvSpPr>
              <a:spLocks noChangeArrowheads="1"/>
            </p:cNvSpPr>
            <p:nvPr/>
          </p:nvSpPr>
          <p:spPr bwMode="auto">
            <a:xfrm>
              <a:off x="3073" y="2681"/>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1" name="Oval 85"/>
            <p:cNvSpPr>
              <a:spLocks noChangeArrowheads="1"/>
            </p:cNvSpPr>
            <p:nvPr/>
          </p:nvSpPr>
          <p:spPr bwMode="auto">
            <a:xfrm>
              <a:off x="3141" y="2684"/>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142" name="Group 86"/>
          <p:cNvGrpSpPr>
            <a:grpSpLocks/>
          </p:cNvGrpSpPr>
          <p:nvPr/>
        </p:nvGrpSpPr>
        <p:grpSpPr bwMode="auto">
          <a:xfrm>
            <a:off x="5900738" y="4445000"/>
            <a:ext cx="276225" cy="250825"/>
            <a:chOff x="3319" y="2731"/>
            <a:chExt cx="174" cy="158"/>
          </a:xfrm>
        </p:grpSpPr>
        <p:sp>
          <p:nvSpPr>
            <p:cNvPr id="685143" name="Oval 87"/>
            <p:cNvSpPr>
              <a:spLocks noChangeArrowheads="1"/>
            </p:cNvSpPr>
            <p:nvPr/>
          </p:nvSpPr>
          <p:spPr bwMode="auto">
            <a:xfrm>
              <a:off x="3319" y="278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4" name="Oval 88"/>
            <p:cNvSpPr>
              <a:spLocks noChangeArrowheads="1"/>
            </p:cNvSpPr>
            <p:nvPr/>
          </p:nvSpPr>
          <p:spPr bwMode="auto">
            <a:xfrm>
              <a:off x="3383" y="278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5" name="Oval 89"/>
            <p:cNvSpPr>
              <a:spLocks noChangeArrowheads="1"/>
            </p:cNvSpPr>
            <p:nvPr/>
          </p:nvSpPr>
          <p:spPr bwMode="auto">
            <a:xfrm>
              <a:off x="3450" y="2792"/>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6" name="Oval 90"/>
            <p:cNvSpPr>
              <a:spLocks noChangeArrowheads="1"/>
            </p:cNvSpPr>
            <p:nvPr/>
          </p:nvSpPr>
          <p:spPr bwMode="auto">
            <a:xfrm>
              <a:off x="3357" y="2735"/>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7" name="Oval 91"/>
            <p:cNvSpPr>
              <a:spLocks noChangeArrowheads="1"/>
            </p:cNvSpPr>
            <p:nvPr/>
          </p:nvSpPr>
          <p:spPr bwMode="auto">
            <a:xfrm>
              <a:off x="3418" y="2731"/>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8" name="Oval 92"/>
            <p:cNvSpPr>
              <a:spLocks noChangeArrowheads="1"/>
            </p:cNvSpPr>
            <p:nvPr/>
          </p:nvSpPr>
          <p:spPr bwMode="auto">
            <a:xfrm>
              <a:off x="3354" y="284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49" name="Oval 93"/>
            <p:cNvSpPr>
              <a:spLocks noChangeArrowheads="1"/>
            </p:cNvSpPr>
            <p:nvPr/>
          </p:nvSpPr>
          <p:spPr bwMode="auto">
            <a:xfrm>
              <a:off x="3422" y="2846"/>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grpSp>
        <p:nvGrpSpPr>
          <p:cNvPr id="685150" name="Group 94"/>
          <p:cNvGrpSpPr>
            <a:grpSpLocks/>
          </p:cNvGrpSpPr>
          <p:nvPr/>
        </p:nvGrpSpPr>
        <p:grpSpPr bwMode="auto">
          <a:xfrm>
            <a:off x="6357938" y="4191000"/>
            <a:ext cx="276225" cy="250825"/>
            <a:chOff x="3607" y="2571"/>
            <a:chExt cx="174" cy="158"/>
          </a:xfrm>
        </p:grpSpPr>
        <p:sp>
          <p:nvSpPr>
            <p:cNvPr id="685151" name="Oval 95"/>
            <p:cNvSpPr>
              <a:spLocks noChangeArrowheads="1"/>
            </p:cNvSpPr>
            <p:nvPr/>
          </p:nvSpPr>
          <p:spPr bwMode="auto">
            <a:xfrm>
              <a:off x="3607" y="262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2" name="Oval 96"/>
            <p:cNvSpPr>
              <a:spLocks noChangeArrowheads="1"/>
            </p:cNvSpPr>
            <p:nvPr/>
          </p:nvSpPr>
          <p:spPr bwMode="auto">
            <a:xfrm>
              <a:off x="3671" y="2629"/>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3" name="Oval 97"/>
            <p:cNvSpPr>
              <a:spLocks noChangeArrowheads="1"/>
            </p:cNvSpPr>
            <p:nvPr/>
          </p:nvSpPr>
          <p:spPr bwMode="auto">
            <a:xfrm>
              <a:off x="3738" y="2632"/>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4" name="Oval 98"/>
            <p:cNvSpPr>
              <a:spLocks noChangeArrowheads="1"/>
            </p:cNvSpPr>
            <p:nvPr/>
          </p:nvSpPr>
          <p:spPr bwMode="auto">
            <a:xfrm>
              <a:off x="3645" y="2575"/>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5" name="Oval 99"/>
            <p:cNvSpPr>
              <a:spLocks noChangeArrowheads="1"/>
            </p:cNvSpPr>
            <p:nvPr/>
          </p:nvSpPr>
          <p:spPr bwMode="auto">
            <a:xfrm>
              <a:off x="3706" y="2571"/>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6" name="Oval 100"/>
            <p:cNvSpPr>
              <a:spLocks noChangeArrowheads="1"/>
            </p:cNvSpPr>
            <p:nvPr/>
          </p:nvSpPr>
          <p:spPr bwMode="auto">
            <a:xfrm>
              <a:off x="3642" y="2683"/>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57" name="Oval 101"/>
            <p:cNvSpPr>
              <a:spLocks noChangeArrowheads="1"/>
            </p:cNvSpPr>
            <p:nvPr/>
          </p:nvSpPr>
          <p:spPr bwMode="auto">
            <a:xfrm>
              <a:off x="3710" y="2686"/>
              <a:ext cx="43" cy="43"/>
            </a:xfrm>
            <a:prstGeom prst="ellipse">
              <a:avLst/>
            </a:prstGeom>
            <a:solidFill>
              <a:schemeClr val="tx2"/>
            </a:solidFill>
            <a:ln w="12699">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685158" name="Rectangle 102"/>
          <p:cNvSpPr>
            <a:spLocks noChangeArrowheads="1"/>
          </p:cNvSpPr>
          <p:nvPr/>
        </p:nvSpPr>
        <p:spPr bwMode="auto">
          <a:xfrm>
            <a:off x="6313488" y="2270125"/>
            <a:ext cx="889000"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外鞘</a:t>
            </a:r>
          </a:p>
        </p:txBody>
      </p:sp>
      <p:sp>
        <p:nvSpPr>
          <p:cNvPr id="685159" name="Rectangle 103"/>
          <p:cNvSpPr>
            <a:spLocks noChangeArrowheads="1"/>
          </p:cNvSpPr>
          <p:nvPr/>
        </p:nvSpPr>
        <p:spPr bwMode="auto">
          <a:xfrm>
            <a:off x="7400925" y="3586163"/>
            <a:ext cx="1109278"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加强芯</a:t>
            </a:r>
          </a:p>
        </p:txBody>
      </p:sp>
      <p:sp>
        <p:nvSpPr>
          <p:cNvPr id="685160" name="Rectangle 104"/>
          <p:cNvSpPr>
            <a:spLocks noChangeArrowheads="1"/>
          </p:cNvSpPr>
          <p:nvPr/>
        </p:nvSpPr>
        <p:spPr bwMode="auto">
          <a:xfrm>
            <a:off x="7321550" y="4573588"/>
            <a:ext cx="1109278"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b="1">
                <a:latin typeface="+mn-lt"/>
                <a:ea typeface="+mn-ea"/>
              </a:rPr>
              <a:t>光纤束</a:t>
            </a:r>
          </a:p>
        </p:txBody>
      </p:sp>
      <p:sp>
        <p:nvSpPr>
          <p:cNvPr id="685161" name="Line 105"/>
          <p:cNvSpPr>
            <a:spLocks noChangeShapeType="1"/>
          </p:cNvSpPr>
          <p:nvPr/>
        </p:nvSpPr>
        <p:spPr bwMode="auto">
          <a:xfrm>
            <a:off x="6727825" y="4427538"/>
            <a:ext cx="587375" cy="276225"/>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62" name="Line 106"/>
          <p:cNvSpPr>
            <a:spLocks noChangeShapeType="1"/>
          </p:cNvSpPr>
          <p:nvPr/>
        </p:nvSpPr>
        <p:spPr bwMode="auto">
          <a:xfrm flipV="1">
            <a:off x="6326188" y="3849688"/>
            <a:ext cx="1082675" cy="198437"/>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63" name="Line 107"/>
          <p:cNvSpPr>
            <a:spLocks noChangeShapeType="1"/>
          </p:cNvSpPr>
          <p:nvPr/>
        </p:nvSpPr>
        <p:spPr bwMode="auto">
          <a:xfrm flipV="1">
            <a:off x="6305550" y="2730500"/>
            <a:ext cx="190500" cy="373063"/>
          </a:xfrm>
          <a:prstGeom prst="line">
            <a:avLst/>
          </a:prstGeom>
          <a:noFill/>
          <a:ln w="25399">
            <a:solidFill>
              <a:schemeClr val="tx1"/>
            </a:solidFill>
            <a:round/>
            <a:headEnd type="stealth"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64" name="Line 108"/>
          <p:cNvSpPr>
            <a:spLocks noChangeShapeType="1"/>
          </p:cNvSpPr>
          <p:nvPr/>
        </p:nvSpPr>
        <p:spPr bwMode="auto">
          <a:xfrm>
            <a:off x="3546475" y="3122613"/>
            <a:ext cx="2027238" cy="427037"/>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65" name="Line 109"/>
          <p:cNvSpPr>
            <a:spLocks noChangeShapeType="1"/>
          </p:cNvSpPr>
          <p:nvPr/>
        </p:nvSpPr>
        <p:spPr bwMode="auto">
          <a:xfrm flipV="1">
            <a:off x="3622675" y="4033838"/>
            <a:ext cx="1951038" cy="265112"/>
          </a:xfrm>
          <a:prstGeom prst="line">
            <a:avLst/>
          </a:prstGeom>
          <a:noFill/>
          <a:ln w="12699">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685166" name="Text Box 1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extLst>
      <p:ext uri="{BB962C8B-B14F-4D97-AF65-F5344CB8AC3E}">
        <p14:creationId xmlns:p14="http://schemas.microsoft.com/office/powerpoint/2010/main" val="930657444"/>
      </p:ext>
    </p:extLst>
  </p:cSld>
  <p:clrMapOvr>
    <a:masterClrMapping/>
  </p:clrMapOvr>
  <p:transition spd="slow">
    <p:random/>
    <p:sndAc>
      <p:stSnd>
        <p:snd r:embed="rId2" name="camera.wav"/>
      </p:stSnd>
    </p:sndAc>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ChangeArrowheads="1"/>
          </p:cNvSpPr>
          <p:nvPr>
            <p:ph type="title"/>
          </p:nvPr>
        </p:nvSpPr>
        <p:spPr/>
        <p:txBody>
          <a:bodyPr/>
          <a:lstStyle/>
          <a:p>
            <a:r>
              <a:rPr lang="zh-CN" altLang="en-US">
                <a:latin typeface="华文新魏" pitchFamily="2" charset="-122"/>
              </a:rPr>
              <a:t>光纤的特点</a:t>
            </a:r>
          </a:p>
        </p:txBody>
      </p:sp>
      <p:sp>
        <p:nvSpPr>
          <p:cNvPr id="686083" name="Rectangle 3"/>
          <p:cNvSpPr>
            <a:spLocks noGrp="1" noChangeArrowheads="1"/>
          </p:cNvSpPr>
          <p:nvPr>
            <p:ph type="body" idx="1"/>
          </p:nvPr>
        </p:nvSpPr>
        <p:spPr>
          <a:xfrm>
            <a:off x="809625" y="1773238"/>
            <a:ext cx="7958138" cy="4679950"/>
          </a:xfrm>
        </p:spPr>
        <p:txBody>
          <a:bodyPr/>
          <a:lstStyle/>
          <a:p>
            <a:pPr>
              <a:lnSpc>
                <a:spcPct val="90000"/>
              </a:lnSpc>
            </a:pPr>
            <a:r>
              <a:rPr lang="zh-CN" altLang="en-US" sz="2400" dirty="0">
                <a:solidFill>
                  <a:srgbClr val="FF0000"/>
                </a:solidFill>
                <a:latin typeface="华文新魏" pitchFamily="2" charset="-122"/>
              </a:rPr>
              <a:t>优点</a:t>
            </a:r>
          </a:p>
          <a:p>
            <a:pPr lvl="1">
              <a:lnSpc>
                <a:spcPct val="90000"/>
              </a:lnSpc>
            </a:pPr>
            <a:r>
              <a:rPr lang="zh-CN" altLang="en-US" sz="2400" dirty="0">
                <a:latin typeface="华文新魏" pitchFamily="2" charset="-122"/>
              </a:rPr>
              <a:t>高带宽：理论</a:t>
            </a:r>
            <a:r>
              <a:rPr lang="en-US" altLang="zh-CN" sz="2400" dirty="0">
                <a:latin typeface="华文新魏" pitchFamily="2" charset="-122"/>
              </a:rPr>
              <a:t>50Tbps</a:t>
            </a:r>
            <a:r>
              <a:rPr lang="zh-CN" altLang="en-US" sz="2400" dirty="0">
                <a:latin typeface="华文新魏" pitchFamily="2" charset="-122"/>
              </a:rPr>
              <a:t>，现在</a:t>
            </a:r>
            <a:r>
              <a:rPr lang="en-US" altLang="zh-CN" sz="2400" dirty="0">
                <a:latin typeface="华文新魏" pitchFamily="2" charset="-122"/>
              </a:rPr>
              <a:t>100Gbps</a:t>
            </a:r>
            <a:endParaRPr lang="zh-CN" altLang="en-US" sz="2400" dirty="0">
              <a:latin typeface="华文新魏" pitchFamily="2" charset="-122"/>
            </a:endParaRPr>
          </a:p>
          <a:p>
            <a:pPr lvl="1">
              <a:lnSpc>
                <a:spcPct val="90000"/>
              </a:lnSpc>
            </a:pPr>
            <a:r>
              <a:rPr lang="zh-CN" altLang="en-US" sz="2400" dirty="0">
                <a:latin typeface="华文新魏" pitchFamily="2" charset="-122"/>
              </a:rPr>
              <a:t>衰减小：无需中继可达</a:t>
            </a:r>
            <a:r>
              <a:rPr lang="en-US" altLang="zh-CN" sz="2400" dirty="0">
                <a:latin typeface="华文新魏" pitchFamily="2" charset="-122"/>
              </a:rPr>
              <a:t>100km</a:t>
            </a:r>
            <a:endParaRPr lang="zh-CN" altLang="en-US" sz="2400" dirty="0">
              <a:latin typeface="华文新魏" pitchFamily="2" charset="-122"/>
            </a:endParaRPr>
          </a:p>
          <a:p>
            <a:pPr lvl="1">
              <a:lnSpc>
                <a:spcPct val="90000"/>
              </a:lnSpc>
            </a:pPr>
            <a:r>
              <a:rPr lang="zh-CN" altLang="en-US" sz="2400" dirty="0">
                <a:latin typeface="华文新魏" pitchFamily="2" charset="-122"/>
              </a:rPr>
              <a:t>不受电磁干扰</a:t>
            </a:r>
          </a:p>
          <a:p>
            <a:pPr lvl="1">
              <a:lnSpc>
                <a:spcPct val="90000"/>
              </a:lnSpc>
            </a:pPr>
            <a:r>
              <a:rPr lang="zh-CN" altLang="en-US" sz="2400" dirty="0">
                <a:latin typeface="华文新魏" pitchFamily="2" charset="-122"/>
              </a:rPr>
              <a:t>很细且重量轻</a:t>
            </a:r>
          </a:p>
          <a:p>
            <a:pPr lvl="1">
              <a:lnSpc>
                <a:spcPct val="90000"/>
              </a:lnSpc>
            </a:pPr>
            <a:r>
              <a:rPr lang="zh-CN" altLang="en-US" sz="2400" dirty="0">
                <a:latin typeface="华文新魏" pitchFamily="2" charset="-122"/>
              </a:rPr>
              <a:t>安全性很高</a:t>
            </a:r>
            <a:endParaRPr lang="zh-CN" altLang="en-US" sz="2400" b="0" dirty="0">
              <a:latin typeface="华文新魏" pitchFamily="2" charset="-122"/>
            </a:endParaRPr>
          </a:p>
          <a:p>
            <a:pPr>
              <a:lnSpc>
                <a:spcPct val="90000"/>
              </a:lnSpc>
            </a:pPr>
            <a:r>
              <a:rPr lang="zh-CN" altLang="en-US" sz="2400" dirty="0">
                <a:solidFill>
                  <a:srgbClr val="FF0000"/>
                </a:solidFill>
                <a:latin typeface="华文新魏" pitchFamily="2" charset="-122"/>
              </a:rPr>
              <a:t>缺点</a:t>
            </a:r>
            <a:r>
              <a:rPr lang="zh-CN" altLang="en-US" sz="2400" dirty="0">
                <a:solidFill>
                  <a:schemeClr val="tx1"/>
                </a:solidFill>
                <a:latin typeface="华文新魏" pitchFamily="2" charset="-122"/>
              </a:rPr>
              <a:t>：相对陌生、</a:t>
            </a:r>
            <a:r>
              <a:rPr lang="zh-CN" altLang="en-US" sz="2400" dirty="0">
                <a:latin typeface="华文新魏" pitchFamily="2" charset="-122"/>
              </a:rPr>
              <a:t>易折断、单向传输、光纤接口贵</a:t>
            </a:r>
            <a:endParaRPr lang="en-US" altLang="zh-CN" sz="2400" dirty="0">
              <a:latin typeface="华文新魏" pitchFamily="2" charset="-122"/>
            </a:endParaRPr>
          </a:p>
          <a:p>
            <a:pPr>
              <a:lnSpc>
                <a:spcPct val="90000"/>
              </a:lnSpc>
            </a:pPr>
            <a:r>
              <a:rPr lang="zh-CN" altLang="en-US" sz="2400" dirty="0">
                <a:solidFill>
                  <a:srgbClr val="FF0000"/>
                </a:solidFill>
                <a:latin typeface="华文新魏" pitchFamily="2" charset="-122"/>
              </a:rPr>
              <a:t>应用</a:t>
            </a:r>
            <a:r>
              <a:rPr lang="zh-CN" altLang="en-US" sz="2400" dirty="0">
                <a:latin typeface="华文新魏" pitchFamily="2" charset="-122"/>
              </a:rPr>
              <a:t>：</a:t>
            </a:r>
            <a:endParaRPr lang="en-US" altLang="zh-CN" sz="2400" dirty="0">
              <a:latin typeface="华文新魏" pitchFamily="2" charset="-122"/>
            </a:endParaRPr>
          </a:p>
          <a:p>
            <a:pPr lvl="1">
              <a:lnSpc>
                <a:spcPct val="90000"/>
              </a:lnSpc>
            </a:pPr>
            <a:r>
              <a:rPr lang="zh-CN" altLang="en-US" sz="2400" dirty="0">
                <a:latin typeface="华文新魏" pitchFamily="2" charset="-122"/>
              </a:rPr>
              <a:t>网络骨干的长途传输</a:t>
            </a:r>
            <a:endParaRPr lang="en-US" altLang="zh-CN" sz="2400" dirty="0">
              <a:latin typeface="华文新魏" pitchFamily="2" charset="-122"/>
            </a:endParaRPr>
          </a:p>
          <a:p>
            <a:pPr lvl="1">
              <a:lnSpc>
                <a:spcPct val="90000"/>
              </a:lnSpc>
            </a:pPr>
            <a:r>
              <a:rPr lang="zh-CN" altLang="en-US" sz="2400" dirty="0">
                <a:latin typeface="华文新魏" pitchFamily="2" charset="-122"/>
              </a:rPr>
              <a:t>高速</a:t>
            </a:r>
            <a:r>
              <a:rPr lang="en-US" altLang="zh-CN" sz="2400" dirty="0">
                <a:latin typeface="华文新魏" pitchFamily="2" charset="-122"/>
              </a:rPr>
              <a:t>LAN</a:t>
            </a:r>
          </a:p>
          <a:p>
            <a:pPr lvl="1">
              <a:lnSpc>
                <a:spcPct val="90000"/>
              </a:lnSpc>
            </a:pPr>
            <a:r>
              <a:rPr lang="zh-CN" altLang="en-US" sz="2400" dirty="0">
                <a:latin typeface="华文新魏" pitchFamily="2" charset="-122"/>
              </a:rPr>
              <a:t>高速</a:t>
            </a:r>
            <a:r>
              <a:rPr lang="en-US" altLang="zh-CN" sz="2400" dirty="0">
                <a:latin typeface="华文新魏" pitchFamily="2" charset="-122"/>
              </a:rPr>
              <a:t>Internet</a:t>
            </a:r>
            <a:r>
              <a:rPr lang="zh-CN" altLang="en-US" sz="2400" dirty="0">
                <a:latin typeface="华文新魏" pitchFamily="2" charset="-122"/>
              </a:rPr>
              <a:t>接入（</a:t>
            </a:r>
            <a:r>
              <a:rPr lang="en-US" altLang="zh-CN" sz="2400" dirty="0">
                <a:latin typeface="华文新魏" pitchFamily="2" charset="-122"/>
              </a:rPr>
              <a:t>FTTH</a:t>
            </a:r>
            <a:r>
              <a:rPr lang="zh-CN" altLang="en-US" sz="2400" dirty="0">
                <a:latin typeface="华文新魏" pitchFamily="2" charset="-122"/>
              </a:rPr>
              <a:t>）</a:t>
            </a:r>
            <a:endParaRPr lang="zh-CN" altLang="en-US" sz="2400" dirty="0"/>
          </a:p>
        </p:txBody>
      </p:sp>
      <p:sp>
        <p:nvSpPr>
          <p:cNvPr id="68608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608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7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Tree>
    <p:extLst>
      <p:ext uri="{BB962C8B-B14F-4D97-AF65-F5344CB8AC3E}">
        <p14:creationId xmlns:p14="http://schemas.microsoft.com/office/powerpoint/2010/main" val="2070857885"/>
      </p:ext>
    </p:extLst>
  </p:cSld>
  <p:clrMapOvr>
    <a:masterClrMapping/>
  </p:clrMapOvr>
  <p:transition spd="slow">
    <p:random/>
    <p:sndAc>
      <p:stSnd>
        <p:snd r:embed="rId2"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80" name="Rectangle 4"/>
          <p:cNvSpPr>
            <a:spLocks noGrp="1" noChangeArrowheads="1"/>
          </p:cNvSpPr>
          <p:nvPr>
            <p:ph type="title"/>
          </p:nvPr>
        </p:nvSpPr>
        <p:spPr/>
        <p:txBody>
          <a:bodyPr/>
          <a:lstStyle/>
          <a:p>
            <a:r>
              <a:rPr lang="zh-CN" altLang="en-US"/>
              <a:t>数  据</a:t>
            </a:r>
          </a:p>
        </p:txBody>
      </p:sp>
      <p:sp>
        <p:nvSpPr>
          <p:cNvPr id="536581" name="Rectangle 5"/>
          <p:cNvSpPr>
            <a:spLocks noGrp="1" noChangeArrowheads="1"/>
          </p:cNvSpPr>
          <p:nvPr>
            <p:ph type="body" idx="1"/>
          </p:nvPr>
        </p:nvSpPr>
        <p:spPr/>
        <p:txBody>
          <a:bodyPr/>
          <a:lstStyle/>
          <a:p>
            <a:pPr>
              <a:lnSpc>
                <a:spcPct val="125000"/>
              </a:lnSpc>
              <a:buFont typeface="Wingdings" pitchFamily="2" charset="2"/>
              <a:buNone/>
            </a:pPr>
            <a:r>
              <a:rPr lang="zh-CN" altLang="en-US" sz="2800"/>
              <a:t>            数据是指描述物体的数字、字母或符号。通常有两类数据：</a:t>
            </a:r>
          </a:p>
          <a:p>
            <a:pPr>
              <a:lnSpc>
                <a:spcPct val="125000"/>
              </a:lnSpc>
            </a:pPr>
            <a:r>
              <a:rPr lang="zh-CN" altLang="en-US" sz="2800">
                <a:solidFill>
                  <a:srgbClr val="FF0000"/>
                </a:solidFill>
              </a:rPr>
              <a:t>模拟数据</a:t>
            </a:r>
          </a:p>
          <a:p>
            <a:pPr lvl="1">
              <a:lnSpc>
                <a:spcPct val="125000"/>
              </a:lnSpc>
            </a:pPr>
            <a:r>
              <a:rPr lang="zh-CN" altLang="en-US" sz="2400"/>
              <a:t>在某个区间内连续变化的值。例如声音和视频是幅度连续变化的波形，温度和压力（传感器收集的数据）也是连续变化的值。</a:t>
            </a:r>
          </a:p>
          <a:p>
            <a:pPr>
              <a:lnSpc>
                <a:spcPct val="125000"/>
              </a:lnSpc>
            </a:pPr>
            <a:r>
              <a:rPr lang="zh-CN" altLang="en-US" sz="2800">
                <a:solidFill>
                  <a:srgbClr val="FF0000"/>
                </a:solidFill>
              </a:rPr>
              <a:t>数字数据</a:t>
            </a:r>
          </a:p>
          <a:p>
            <a:pPr lvl="1">
              <a:lnSpc>
                <a:spcPct val="125000"/>
              </a:lnSpc>
            </a:pPr>
            <a:r>
              <a:rPr lang="zh-CN" altLang="en-US" sz="2400"/>
              <a:t>在某个区间内是离散的值。例如文本信息和整数等。</a:t>
            </a:r>
          </a:p>
        </p:txBody>
      </p:sp>
      <p:sp>
        <p:nvSpPr>
          <p:cNvPr id="53658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536583"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Grp="1" noChangeArrowheads="1"/>
          </p:cNvSpPr>
          <p:nvPr>
            <p:ph type="title"/>
          </p:nvPr>
        </p:nvSpPr>
        <p:spPr/>
        <p:txBody>
          <a:bodyPr/>
          <a:lstStyle/>
          <a:p>
            <a:r>
              <a:rPr lang="zh-CN" altLang="en-US">
                <a:latin typeface="华文新魏" pitchFamily="2" charset="-122"/>
              </a:rPr>
              <a:t>光传输系统</a:t>
            </a:r>
          </a:p>
        </p:txBody>
      </p:sp>
      <p:sp>
        <p:nvSpPr>
          <p:cNvPr id="687107" name="Rectangle 3"/>
          <p:cNvSpPr>
            <a:spLocks noGrp="1" noChangeArrowheads="1"/>
          </p:cNvSpPr>
          <p:nvPr>
            <p:ph type="body" idx="1"/>
          </p:nvPr>
        </p:nvSpPr>
        <p:spPr>
          <a:xfrm>
            <a:off x="835108" y="3501008"/>
            <a:ext cx="7958138" cy="936104"/>
          </a:xfrm>
        </p:spPr>
        <p:txBody>
          <a:bodyPr/>
          <a:lstStyle/>
          <a:p>
            <a:r>
              <a:rPr lang="zh-CN" altLang="en-US" sz="2400" dirty="0">
                <a:solidFill>
                  <a:srgbClr val="FC0404"/>
                </a:solidFill>
                <a:latin typeface="华文新魏" pitchFamily="2" charset="-122"/>
              </a:rPr>
              <a:t>光源：</a:t>
            </a:r>
            <a:r>
              <a:rPr lang="en-US" altLang="zh-CN" sz="2400" dirty="0">
                <a:solidFill>
                  <a:srgbClr val="0000FF"/>
                </a:solidFill>
                <a:latin typeface="华文新魏" pitchFamily="2" charset="-122"/>
              </a:rPr>
              <a:t>LED</a:t>
            </a:r>
            <a:r>
              <a:rPr lang="zh-CN" altLang="en-US" sz="2400" dirty="0">
                <a:solidFill>
                  <a:srgbClr val="0000FF"/>
                </a:solidFill>
                <a:latin typeface="华文新魏" pitchFamily="2" charset="-122"/>
              </a:rPr>
              <a:t>（发光二极管）</a:t>
            </a:r>
            <a:r>
              <a:rPr lang="zh-CN" altLang="en-US" sz="2400" dirty="0">
                <a:latin typeface="华文新魏" pitchFamily="2" charset="-122"/>
              </a:rPr>
              <a:t>和</a:t>
            </a:r>
            <a:r>
              <a:rPr lang="zh-CN" altLang="en-US" sz="2400" dirty="0">
                <a:solidFill>
                  <a:srgbClr val="0000FF"/>
                </a:solidFill>
                <a:latin typeface="华文新魏" pitchFamily="2" charset="-122"/>
              </a:rPr>
              <a:t>半导体激光</a:t>
            </a:r>
            <a:r>
              <a:rPr lang="zh-CN" altLang="en-US" sz="2400" dirty="0">
                <a:latin typeface="华文新魏" pitchFamily="2" charset="-122"/>
              </a:rPr>
              <a:t>。调节光波的波长采用</a:t>
            </a:r>
            <a:r>
              <a:rPr lang="en-US" altLang="zh-CN" sz="2400" dirty="0" err="1">
                <a:latin typeface="华文新魏" pitchFamily="2" charset="-122"/>
              </a:rPr>
              <a:t>Fabry</a:t>
            </a:r>
            <a:r>
              <a:rPr lang="en-US" altLang="zh-CN" sz="2400" dirty="0">
                <a:latin typeface="华文新魏" pitchFamily="2" charset="-122"/>
              </a:rPr>
              <a:t>-Perot</a:t>
            </a:r>
            <a:r>
              <a:rPr lang="zh-CN" altLang="en-US" sz="2400" dirty="0">
                <a:latin typeface="华文新魏" pitchFamily="2" charset="-122"/>
              </a:rPr>
              <a:t>干涉计或</a:t>
            </a:r>
            <a:r>
              <a:rPr lang="en-US" altLang="zh-CN" sz="2400" dirty="0">
                <a:latin typeface="华文新魏" pitchFamily="2" charset="-122"/>
              </a:rPr>
              <a:t>Mach-</a:t>
            </a:r>
            <a:r>
              <a:rPr lang="en-US" altLang="zh-CN" sz="2400" dirty="0" err="1">
                <a:latin typeface="华文新魏" pitchFamily="2" charset="-122"/>
              </a:rPr>
              <a:t>Zehnder</a:t>
            </a:r>
            <a:r>
              <a:rPr lang="zh-CN" altLang="en-US" sz="2400" dirty="0">
                <a:latin typeface="华文新魏" pitchFamily="2" charset="-122"/>
              </a:rPr>
              <a:t>干涉计。</a:t>
            </a:r>
          </a:p>
        </p:txBody>
      </p:sp>
      <p:sp>
        <p:nvSpPr>
          <p:cNvPr id="68710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7109"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pic>
        <p:nvPicPr>
          <p:cNvPr id="7024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1939" y="1844824"/>
            <a:ext cx="7148493"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0246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2366" y="4156144"/>
            <a:ext cx="6876058" cy="2516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466733"/>
      </p:ext>
    </p:extLst>
  </p:cSld>
  <p:clrMapOvr>
    <a:masterClrMapping/>
  </p:clrMapOvr>
  <p:transition spd="slow">
    <p:random/>
    <p:sndAc>
      <p:stSnd>
        <p:snd r:embed="rId2" name="camera.wav"/>
      </p:stSnd>
    </p:sndAc>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Grp="1" noChangeArrowheads="1"/>
          </p:cNvSpPr>
          <p:nvPr>
            <p:ph type="title"/>
          </p:nvPr>
        </p:nvSpPr>
        <p:spPr/>
        <p:txBody>
          <a:bodyPr/>
          <a:lstStyle/>
          <a:p>
            <a:r>
              <a:rPr lang="zh-CN" altLang="en-US">
                <a:latin typeface="华文新魏" pitchFamily="2" charset="-122"/>
              </a:rPr>
              <a:t>光传输系统</a:t>
            </a:r>
          </a:p>
        </p:txBody>
      </p:sp>
      <p:sp>
        <p:nvSpPr>
          <p:cNvPr id="687107" name="Rectangle 3"/>
          <p:cNvSpPr>
            <a:spLocks noGrp="1" noChangeArrowheads="1"/>
          </p:cNvSpPr>
          <p:nvPr>
            <p:ph type="body" idx="1"/>
          </p:nvPr>
        </p:nvSpPr>
        <p:spPr>
          <a:xfrm>
            <a:off x="809625" y="3861048"/>
            <a:ext cx="7958138" cy="2520702"/>
          </a:xfrm>
        </p:spPr>
        <p:txBody>
          <a:bodyPr/>
          <a:lstStyle/>
          <a:p>
            <a:r>
              <a:rPr lang="zh-CN" altLang="en-US" sz="2400" dirty="0">
                <a:solidFill>
                  <a:srgbClr val="FC0404"/>
                </a:solidFill>
                <a:latin typeface="华文新魏" pitchFamily="2" charset="-122"/>
              </a:rPr>
              <a:t>检光器：</a:t>
            </a:r>
            <a:r>
              <a:rPr lang="zh-CN" altLang="en-US" sz="2400" dirty="0">
                <a:latin typeface="华文新魏" pitchFamily="2" charset="-122"/>
              </a:rPr>
              <a:t>由光电二极管构成。</a:t>
            </a:r>
          </a:p>
          <a:p>
            <a:r>
              <a:rPr lang="zh-CN" altLang="en-US" sz="2400" dirty="0">
                <a:solidFill>
                  <a:srgbClr val="FC0404"/>
                </a:solidFill>
                <a:latin typeface="华文新魏" pitchFamily="2" charset="-122"/>
              </a:rPr>
              <a:t>传输介质：</a:t>
            </a:r>
            <a:r>
              <a:rPr lang="zh-CN" altLang="en-US" sz="2400" dirty="0">
                <a:latin typeface="华文新魏" pitchFamily="2" charset="-122"/>
              </a:rPr>
              <a:t>光纤。光纤的连接方式有：</a:t>
            </a:r>
          </a:p>
          <a:p>
            <a:pPr lvl="1"/>
            <a:r>
              <a:rPr lang="zh-CN" altLang="en-US" sz="2400" dirty="0">
                <a:solidFill>
                  <a:schemeClr val="tx2"/>
                </a:solidFill>
                <a:latin typeface="华文新魏" pitchFamily="2" charset="-122"/>
              </a:rPr>
              <a:t>接入连接头并插入光纤插座（</a:t>
            </a:r>
            <a:r>
              <a:rPr lang="en-US" altLang="zh-CN" sz="2400" dirty="0">
                <a:solidFill>
                  <a:schemeClr val="tx2"/>
                </a:solidFill>
                <a:latin typeface="华文新魏" pitchFamily="2" charset="-122"/>
              </a:rPr>
              <a:t>10%</a:t>
            </a:r>
            <a:r>
              <a:rPr lang="zh-CN" altLang="en-US" sz="2400" dirty="0">
                <a:solidFill>
                  <a:schemeClr val="tx2"/>
                </a:solidFill>
                <a:latin typeface="华文新魏" pitchFamily="2" charset="-122"/>
              </a:rPr>
              <a:t>～</a:t>
            </a:r>
            <a:r>
              <a:rPr lang="en-US" altLang="zh-CN" sz="2400" dirty="0">
                <a:solidFill>
                  <a:schemeClr val="tx2"/>
                </a:solidFill>
                <a:latin typeface="华文新魏" pitchFamily="2" charset="-122"/>
              </a:rPr>
              <a:t>20%</a:t>
            </a:r>
            <a:r>
              <a:rPr lang="zh-CN" altLang="en-US" sz="2400" dirty="0">
                <a:solidFill>
                  <a:schemeClr val="tx2"/>
                </a:solidFill>
                <a:latin typeface="华文新魏" pitchFamily="2" charset="-122"/>
              </a:rPr>
              <a:t>的损失）</a:t>
            </a:r>
          </a:p>
          <a:p>
            <a:pPr lvl="1"/>
            <a:r>
              <a:rPr lang="zh-CN" altLang="en-US" sz="2400" dirty="0">
                <a:solidFill>
                  <a:schemeClr val="tx2"/>
                </a:solidFill>
                <a:latin typeface="华文新魏" pitchFamily="2" charset="-122"/>
              </a:rPr>
              <a:t>用机械方法将其结合（</a:t>
            </a:r>
            <a:r>
              <a:rPr lang="en-US" altLang="zh-CN" sz="2400" dirty="0">
                <a:solidFill>
                  <a:schemeClr val="tx2"/>
                </a:solidFill>
                <a:latin typeface="华文新魏" pitchFamily="2" charset="-122"/>
              </a:rPr>
              <a:t>10%</a:t>
            </a:r>
            <a:r>
              <a:rPr lang="zh-CN" altLang="en-US" sz="2400" dirty="0">
                <a:solidFill>
                  <a:schemeClr val="tx2"/>
                </a:solidFill>
                <a:latin typeface="华文新魏" pitchFamily="2" charset="-122"/>
              </a:rPr>
              <a:t>的损失）</a:t>
            </a:r>
          </a:p>
          <a:p>
            <a:pPr lvl="1"/>
            <a:r>
              <a:rPr lang="zh-CN" altLang="en-US" sz="2400" dirty="0">
                <a:solidFill>
                  <a:schemeClr val="tx2"/>
                </a:solidFill>
                <a:latin typeface="华文新魏" pitchFamily="2" charset="-122"/>
              </a:rPr>
              <a:t>用融合方法进行坚实的连接</a:t>
            </a:r>
            <a:endParaRPr lang="zh-CN" altLang="en-US" sz="2400" dirty="0"/>
          </a:p>
        </p:txBody>
      </p:sp>
      <p:sp>
        <p:nvSpPr>
          <p:cNvPr id="68710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87109"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pic>
        <p:nvPicPr>
          <p:cNvPr id="70246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248" y="1889345"/>
            <a:ext cx="7190184" cy="1738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0277331"/>
      </p:ext>
    </p:extLst>
  </p:cSld>
  <p:clrMapOvr>
    <a:masterClrMapping/>
  </p:clrMapOvr>
  <p:transition spd="slow">
    <p:random/>
    <p:sndAc>
      <p:stSnd>
        <p:snd r:embed="rId2" name="camera.wav"/>
      </p:stSnd>
    </p:sndAc>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ChangeArrowheads="1"/>
          </p:cNvSpPr>
          <p:nvPr>
            <p:ph type="title"/>
          </p:nvPr>
        </p:nvSpPr>
        <p:spPr/>
        <p:txBody>
          <a:bodyPr/>
          <a:lstStyle/>
          <a:p>
            <a:r>
              <a:rPr lang="zh-CN" altLang="en-US">
                <a:latin typeface="华文新魏" pitchFamily="2" charset="-122"/>
              </a:rPr>
              <a:t>光缆连接器</a:t>
            </a:r>
          </a:p>
        </p:txBody>
      </p:sp>
      <p:sp>
        <p:nvSpPr>
          <p:cNvPr id="68915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pic>
        <p:nvPicPr>
          <p:cNvPr id="689157" name="Picture 5"/>
          <p:cNvPicPr>
            <a:picLocks noChangeAspect="1" noChangeArrowheads="1"/>
          </p:cNvPicPr>
          <p:nvPr/>
        </p:nvPicPr>
        <p:blipFill>
          <a:blip r:embed="rId6">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900113" y="2349500"/>
            <a:ext cx="7650162" cy="338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915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3242187904"/>
      </p:ext>
    </p:extLst>
  </p:cSld>
  <p:clrMapOvr>
    <a:masterClrMapping/>
  </p:clrMapOvr>
  <p:transition spd="slow">
    <p:random/>
    <p:sndAc>
      <p:stSnd>
        <p:snd r:embed="rId2" name="camera.wav"/>
      </p:stSnd>
    </p:sndAc>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ChangeArrowheads="1"/>
          </p:cNvSpPr>
          <p:nvPr>
            <p:ph type="title"/>
          </p:nvPr>
        </p:nvSpPr>
        <p:spPr/>
        <p:txBody>
          <a:bodyPr/>
          <a:lstStyle/>
          <a:p>
            <a:r>
              <a:rPr lang="zh-CN" altLang="en-US">
                <a:latin typeface="华文新魏" pitchFamily="2" charset="-122"/>
              </a:rPr>
              <a:t>环型光纤网络</a:t>
            </a:r>
          </a:p>
        </p:txBody>
      </p:sp>
      <p:sp>
        <p:nvSpPr>
          <p:cNvPr id="69018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9018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pic>
        <p:nvPicPr>
          <p:cNvPr id="690182" name="Picture 6" descr="2-09"/>
          <p:cNvPicPr>
            <a:picLocks noChangeAspect="1" noChangeArrowheads="1"/>
          </p:cNvPicPr>
          <p:nvPr/>
        </p:nvPicPr>
        <p:blipFill>
          <a:blip r:embed="rId6">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755650" y="1484313"/>
            <a:ext cx="8064500" cy="3152775"/>
          </a:xfrm>
          <a:prstGeom prst="rect">
            <a:avLst/>
          </a:prstGeom>
          <a:noFill/>
          <a:extLst>
            <a:ext uri="{909E8E84-426E-40DD-AFC4-6F175D3DCCD1}">
              <a14:hiddenFill xmlns:a14="http://schemas.microsoft.com/office/drawing/2010/main">
                <a:solidFill>
                  <a:srgbClr val="FFFFFF"/>
                </a:solidFill>
              </a14:hiddenFill>
            </a:ext>
          </a:extLst>
        </p:spPr>
      </p:pic>
      <p:pic>
        <p:nvPicPr>
          <p:cNvPr id="690183" name="Picture 7"/>
          <p:cNvPicPr>
            <a:picLocks noChangeAspect="1" noChangeArrowheads="1"/>
          </p:cNvPicPr>
          <p:nvPr/>
        </p:nvPicPr>
        <p:blipFill>
          <a:blip r:embed="rId7">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a:stretch>
            <a:fillRect/>
          </a:stretch>
        </p:blipFill>
        <p:spPr bwMode="auto">
          <a:xfrm>
            <a:off x="1042988" y="4581525"/>
            <a:ext cx="3167062"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0185" name="AutoShape 9"/>
          <p:cNvSpPr>
            <a:spLocks noChangeArrowheads="1"/>
          </p:cNvSpPr>
          <p:nvPr/>
        </p:nvSpPr>
        <p:spPr bwMode="auto">
          <a:xfrm>
            <a:off x="6516688" y="4581525"/>
            <a:ext cx="1439862" cy="504825"/>
          </a:xfrm>
          <a:prstGeom prst="wedgeEllipseCallout">
            <a:avLst>
              <a:gd name="adj1" fmla="val -43056"/>
              <a:gd name="adj2" fmla="val -273583"/>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0" tIns="46800" rIns="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800" b="1">
                <a:latin typeface="+mn-ea"/>
                <a:ea typeface="+mn-ea"/>
              </a:rPr>
              <a:t>有源接口</a:t>
            </a:r>
          </a:p>
        </p:txBody>
      </p:sp>
      <p:sp>
        <p:nvSpPr>
          <p:cNvPr id="690186" name="AutoShape 10"/>
          <p:cNvSpPr>
            <a:spLocks noChangeArrowheads="1"/>
          </p:cNvSpPr>
          <p:nvPr/>
        </p:nvSpPr>
        <p:spPr bwMode="auto">
          <a:xfrm>
            <a:off x="3779838" y="5661025"/>
            <a:ext cx="1439862" cy="504825"/>
          </a:xfrm>
          <a:prstGeom prst="wedgeEllipseCallout">
            <a:avLst>
              <a:gd name="adj1" fmla="val -95866"/>
              <a:gd name="adj2" fmla="val -111005"/>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0" tIns="46800" rIns="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1800" b="1">
                <a:latin typeface="+mn-ea"/>
                <a:ea typeface="+mn-ea"/>
              </a:rPr>
              <a:t>无源接口</a:t>
            </a:r>
          </a:p>
        </p:txBody>
      </p:sp>
    </p:spTree>
    <p:extLst>
      <p:ext uri="{BB962C8B-B14F-4D97-AF65-F5344CB8AC3E}">
        <p14:creationId xmlns:p14="http://schemas.microsoft.com/office/powerpoint/2010/main" val="704071510"/>
      </p:ext>
    </p:extLst>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0185"/>
                                        </p:tgtEl>
                                        <p:attrNameLst>
                                          <p:attrName>style.visibility</p:attrName>
                                        </p:attrNameLst>
                                      </p:cBhvr>
                                      <p:to>
                                        <p:strVal val="visible"/>
                                      </p:to>
                                    </p:set>
                                    <p:anim calcmode="lin" valueType="num">
                                      <p:cBhvr additive="base">
                                        <p:cTn id="7" dur="500" fill="hold"/>
                                        <p:tgtEl>
                                          <p:spTgt spid="690185"/>
                                        </p:tgtEl>
                                        <p:attrNameLst>
                                          <p:attrName>ppt_x</p:attrName>
                                        </p:attrNameLst>
                                      </p:cBhvr>
                                      <p:tavLst>
                                        <p:tav tm="0">
                                          <p:val>
                                            <p:strVal val="#ppt_x"/>
                                          </p:val>
                                        </p:tav>
                                        <p:tav tm="100000">
                                          <p:val>
                                            <p:strVal val="#ppt_x"/>
                                          </p:val>
                                        </p:tav>
                                      </p:tavLst>
                                    </p:anim>
                                    <p:anim calcmode="lin" valueType="num">
                                      <p:cBhvr additive="base">
                                        <p:cTn id="8" dur="500" fill="hold"/>
                                        <p:tgtEl>
                                          <p:spTgt spid="69018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90186"/>
                                        </p:tgtEl>
                                        <p:attrNameLst>
                                          <p:attrName>style.visibility</p:attrName>
                                        </p:attrNameLst>
                                      </p:cBhvr>
                                      <p:to>
                                        <p:strVal val="visible"/>
                                      </p:to>
                                    </p:set>
                                    <p:animEffect transition="in" filter="dissolve">
                                      <p:cBhvr>
                                        <p:cTn id="13" dur="500"/>
                                        <p:tgtEl>
                                          <p:spTgt spid="69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0185" grpId="0" animBg="1"/>
      <p:bldP spid="690186"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p:cNvSpPr>
            <a:spLocks noGrp="1" noChangeArrowheads="1"/>
          </p:cNvSpPr>
          <p:nvPr>
            <p:ph type="title"/>
          </p:nvPr>
        </p:nvSpPr>
        <p:spPr/>
        <p:txBody>
          <a:bodyPr/>
          <a:lstStyle/>
          <a:p>
            <a:r>
              <a:rPr lang="zh-CN" altLang="en-US">
                <a:latin typeface="华文新魏" pitchFamily="2" charset="-122"/>
              </a:rPr>
              <a:t>接  口</a:t>
            </a:r>
          </a:p>
        </p:txBody>
      </p:sp>
      <p:sp>
        <p:nvSpPr>
          <p:cNvPr id="691203" name="Rectangle 3"/>
          <p:cNvSpPr>
            <a:spLocks noGrp="1" noChangeArrowheads="1"/>
          </p:cNvSpPr>
          <p:nvPr>
            <p:ph type="body" idx="1"/>
          </p:nvPr>
        </p:nvSpPr>
        <p:spPr>
          <a:xfrm>
            <a:off x="809625" y="1773238"/>
            <a:ext cx="7958138" cy="4824412"/>
          </a:xfrm>
        </p:spPr>
        <p:txBody>
          <a:bodyPr/>
          <a:lstStyle/>
          <a:p>
            <a:pPr>
              <a:lnSpc>
                <a:spcPct val="95000"/>
              </a:lnSpc>
            </a:pPr>
            <a:r>
              <a:rPr lang="zh-CN" altLang="en-US" dirty="0">
                <a:solidFill>
                  <a:srgbClr val="FC0404"/>
                </a:solidFill>
                <a:latin typeface="华文新魏" pitchFamily="2" charset="-122"/>
              </a:rPr>
              <a:t>有源接口</a:t>
            </a:r>
            <a:endParaRPr lang="zh-CN" altLang="en-US" dirty="0">
              <a:latin typeface="华文新魏" pitchFamily="2" charset="-122"/>
            </a:endParaRPr>
          </a:p>
          <a:p>
            <a:pPr lvl="1">
              <a:lnSpc>
                <a:spcPct val="95000"/>
              </a:lnSpc>
              <a:buFont typeface="Wingdings" pitchFamily="2" charset="2"/>
              <a:buNone/>
            </a:pPr>
            <a:r>
              <a:rPr lang="zh-CN" altLang="en-US" dirty="0">
                <a:latin typeface="华文新魏" pitchFamily="2" charset="-122"/>
              </a:rPr>
              <a:t>   特点：</a:t>
            </a:r>
          </a:p>
          <a:p>
            <a:pPr lvl="1">
              <a:lnSpc>
                <a:spcPct val="95000"/>
              </a:lnSpc>
            </a:pPr>
            <a:r>
              <a:rPr lang="zh-CN" altLang="en-US" dirty="0">
                <a:latin typeface="华文新魏" pitchFamily="2" charset="-122"/>
              </a:rPr>
              <a:t>接口故障影响整个环路，网络崩溃；</a:t>
            </a:r>
          </a:p>
          <a:p>
            <a:pPr lvl="1">
              <a:lnSpc>
                <a:spcPct val="95000"/>
              </a:lnSpc>
            </a:pPr>
            <a:r>
              <a:rPr lang="zh-CN" altLang="en-US" dirty="0">
                <a:latin typeface="华文新魏" pitchFamily="2" charset="-122"/>
              </a:rPr>
              <a:t>接入的计算机数量和总环长无限制。</a:t>
            </a:r>
          </a:p>
          <a:p>
            <a:pPr>
              <a:lnSpc>
                <a:spcPct val="95000"/>
              </a:lnSpc>
            </a:pPr>
            <a:r>
              <a:rPr lang="zh-CN" altLang="en-US" dirty="0">
                <a:solidFill>
                  <a:srgbClr val="FC0404"/>
                </a:solidFill>
                <a:latin typeface="华文新魏" pitchFamily="2" charset="-122"/>
              </a:rPr>
              <a:t>无源接口</a:t>
            </a:r>
            <a:endParaRPr lang="zh-CN" altLang="en-US" dirty="0">
              <a:latin typeface="华文新魏" pitchFamily="2" charset="-122"/>
            </a:endParaRPr>
          </a:p>
          <a:p>
            <a:pPr lvl="1">
              <a:lnSpc>
                <a:spcPct val="95000"/>
              </a:lnSpc>
              <a:buFont typeface="Wingdings" pitchFamily="2" charset="2"/>
              <a:buNone/>
            </a:pPr>
            <a:r>
              <a:rPr lang="zh-CN" altLang="en-US" dirty="0">
                <a:latin typeface="华文新魏" pitchFamily="2" charset="-122"/>
              </a:rPr>
              <a:t>   特点：</a:t>
            </a:r>
          </a:p>
          <a:p>
            <a:pPr lvl="1">
              <a:lnSpc>
                <a:spcPct val="95000"/>
              </a:lnSpc>
            </a:pPr>
            <a:r>
              <a:rPr lang="zh-CN" altLang="en-US" dirty="0">
                <a:latin typeface="华文新魏" pitchFamily="2" charset="-122"/>
              </a:rPr>
              <a:t>接口故障只影响该计算机，不影响整个环路的运行；</a:t>
            </a:r>
          </a:p>
          <a:p>
            <a:pPr lvl="1">
              <a:lnSpc>
                <a:spcPct val="95000"/>
              </a:lnSpc>
            </a:pPr>
            <a:r>
              <a:rPr lang="zh-CN" altLang="en-US" dirty="0">
                <a:latin typeface="华文新魏" pitchFamily="2" charset="-122"/>
              </a:rPr>
              <a:t>接入的计算机数量和总环长有限制。</a:t>
            </a:r>
            <a:endParaRPr lang="zh-CN" altLang="en-US" dirty="0"/>
          </a:p>
        </p:txBody>
      </p:sp>
      <p:sp>
        <p:nvSpPr>
          <p:cNvPr id="69120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sp>
        <p:nvSpPr>
          <p:cNvPr id="69120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extLst>
      <p:ext uri="{BB962C8B-B14F-4D97-AF65-F5344CB8AC3E}">
        <p14:creationId xmlns:p14="http://schemas.microsoft.com/office/powerpoint/2010/main" val="4203434294"/>
      </p:ext>
    </p:extLst>
  </p:cSld>
  <p:clrMapOvr>
    <a:masterClrMapping/>
  </p:clrMapOvr>
  <p:transition spd="slow">
    <p:random/>
    <p:sndAc>
      <p:stSnd>
        <p:snd r:embed="rId2" name="camera.wav"/>
      </p:stSnd>
    </p:sndAc>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p:txBody>
          <a:bodyPr/>
          <a:lstStyle/>
          <a:p>
            <a:r>
              <a:rPr lang="zh-CN" altLang="en-US">
                <a:latin typeface="华文新魏" pitchFamily="2" charset="-122"/>
              </a:rPr>
              <a:t>星型光纤网络</a:t>
            </a:r>
          </a:p>
        </p:txBody>
      </p:sp>
      <p:sp>
        <p:nvSpPr>
          <p:cNvPr id="69222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r>
              <a:rPr lang="en-US" altLang="zh-CN" sz="1200" dirty="0">
                <a:ea typeface="幼圆" pitchFamily="49" charset="-122"/>
              </a:rPr>
              <a:t>&gt;&gt;</a:t>
            </a:r>
            <a:r>
              <a:rPr lang="zh-CN" altLang="en-US" sz="1200" dirty="0">
                <a:ea typeface="幼圆" pitchFamily="49" charset="-122"/>
                <a:hlinkClick r:id="rId5" action="ppaction://hlinksldjump"/>
              </a:rPr>
              <a:t>光纤</a:t>
            </a:r>
            <a:endParaRPr lang="en-US" altLang="zh-CN" sz="1200" dirty="0">
              <a:ea typeface="幼圆" pitchFamily="49" charset="-122"/>
            </a:endParaRPr>
          </a:p>
        </p:txBody>
      </p:sp>
      <p:pic>
        <p:nvPicPr>
          <p:cNvPr id="692229" name="Picture 5" descr="2-10"/>
          <p:cNvPicPr>
            <a:picLocks noChangeAspect="1" noChangeArrowheads="1"/>
          </p:cNvPicPr>
          <p:nvPr/>
        </p:nvPicPr>
        <p:blipFill>
          <a:blip r:embed="rId6">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1116013" y="1700213"/>
            <a:ext cx="7416800" cy="4773612"/>
          </a:xfrm>
          <a:prstGeom prst="rect">
            <a:avLst/>
          </a:prstGeom>
          <a:noFill/>
          <a:extLst>
            <a:ext uri="{909E8E84-426E-40DD-AFC4-6F175D3DCCD1}">
              <a14:hiddenFill xmlns:a14="http://schemas.microsoft.com/office/drawing/2010/main">
                <a:solidFill>
                  <a:srgbClr val="FFFFFF"/>
                </a:solidFill>
              </a14:hiddenFill>
            </a:ext>
          </a:extLst>
        </p:spPr>
      </p:pic>
      <p:sp>
        <p:nvSpPr>
          <p:cNvPr id="69223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4135363583"/>
      </p:ext>
    </p:extLst>
  </p:cSld>
  <p:clrMapOvr>
    <a:masterClrMapping/>
  </p:clrMapOvr>
  <p:transition spd="slow">
    <p:random/>
    <p:sndAc>
      <p:stSnd>
        <p:snd r:embed="rId2" name="camera.wav"/>
      </p:stSnd>
    </p:sndAc>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ChangeArrowheads="1"/>
          </p:cNvSpPr>
          <p:nvPr>
            <p:ph type="title"/>
          </p:nvPr>
        </p:nvSpPr>
        <p:spPr/>
        <p:txBody>
          <a:bodyPr/>
          <a:lstStyle/>
          <a:p>
            <a:r>
              <a:rPr lang="zh-CN" altLang="en-US">
                <a:latin typeface="华文新魏" pitchFamily="2" charset="-122"/>
              </a:rPr>
              <a:t>电磁波</a:t>
            </a:r>
          </a:p>
        </p:txBody>
      </p:sp>
      <p:sp>
        <p:nvSpPr>
          <p:cNvPr id="657411" name="Rectangle 3"/>
          <p:cNvSpPr>
            <a:spLocks noGrp="1" noChangeArrowheads="1"/>
          </p:cNvSpPr>
          <p:nvPr>
            <p:ph type="body" idx="1"/>
          </p:nvPr>
        </p:nvSpPr>
        <p:spPr>
          <a:xfrm>
            <a:off x="809625" y="1773238"/>
            <a:ext cx="7958138" cy="4679950"/>
          </a:xfrm>
        </p:spPr>
        <p:txBody>
          <a:bodyPr/>
          <a:lstStyle/>
          <a:p>
            <a:pPr>
              <a:lnSpc>
                <a:spcPct val="110000"/>
              </a:lnSpc>
            </a:pPr>
            <a:r>
              <a:rPr lang="zh-CN" altLang="en-US" sz="2400" dirty="0">
                <a:solidFill>
                  <a:srgbClr val="FF0000"/>
                </a:solidFill>
                <a:latin typeface="+mn-ea"/>
              </a:rPr>
              <a:t>电磁波频率</a:t>
            </a:r>
            <a:r>
              <a:rPr lang="zh-CN" altLang="en-US" sz="2400" dirty="0">
                <a:solidFill>
                  <a:schemeClr val="tx1"/>
                </a:solidFill>
                <a:latin typeface="+mn-ea"/>
              </a:rPr>
              <a:t>：每秒振动的次数，记为</a:t>
            </a:r>
            <a:r>
              <a:rPr lang="en-US" altLang="zh-CN" sz="2400" dirty="0">
                <a:solidFill>
                  <a:schemeClr val="tx1"/>
                </a:solidFill>
              </a:rPr>
              <a:t>f</a:t>
            </a:r>
            <a:r>
              <a:rPr lang="zh-CN" altLang="en-US" sz="2400" dirty="0">
                <a:solidFill>
                  <a:schemeClr val="tx1"/>
                </a:solidFill>
              </a:rPr>
              <a:t>（</a:t>
            </a:r>
            <a:r>
              <a:rPr lang="en-US" altLang="zh-CN" sz="2400" dirty="0">
                <a:solidFill>
                  <a:schemeClr val="tx1"/>
                </a:solidFill>
              </a:rPr>
              <a:t>Hz</a:t>
            </a:r>
            <a:r>
              <a:rPr lang="zh-CN" altLang="en-US" sz="2400" dirty="0">
                <a:solidFill>
                  <a:schemeClr val="tx1"/>
                </a:solidFill>
              </a:rPr>
              <a:t>）</a:t>
            </a:r>
            <a:endParaRPr lang="en-US" altLang="zh-CN" sz="2400" dirty="0">
              <a:solidFill>
                <a:schemeClr val="tx1"/>
              </a:solidFill>
            </a:endParaRPr>
          </a:p>
          <a:p>
            <a:pPr>
              <a:lnSpc>
                <a:spcPct val="110000"/>
              </a:lnSpc>
            </a:pPr>
            <a:r>
              <a:rPr lang="zh-CN" altLang="en-US" sz="2400" dirty="0">
                <a:solidFill>
                  <a:srgbClr val="FF0000"/>
                </a:solidFill>
                <a:latin typeface="+mn-ea"/>
              </a:rPr>
              <a:t>电磁波波长：</a:t>
            </a:r>
            <a:r>
              <a:rPr lang="zh-CN" altLang="en-US" sz="2400" dirty="0">
                <a:latin typeface="+mn-ea"/>
              </a:rPr>
              <a:t>两相邻波峰</a:t>
            </a:r>
            <a:r>
              <a:rPr lang="en-US" altLang="zh-CN" sz="2400" dirty="0">
                <a:latin typeface="+mn-ea"/>
              </a:rPr>
              <a:t>/</a:t>
            </a:r>
            <a:r>
              <a:rPr lang="zh-CN" altLang="en-US" sz="2400" dirty="0">
                <a:latin typeface="+mn-ea"/>
              </a:rPr>
              <a:t>波谷间距离，记为</a:t>
            </a:r>
            <a:r>
              <a:rPr lang="en-US" altLang="zh-CN" sz="2400" dirty="0">
                <a:latin typeface="+mn-ea"/>
              </a:rPr>
              <a:t>λ</a:t>
            </a:r>
            <a:r>
              <a:rPr lang="zh-CN" altLang="en-US" sz="2400" dirty="0">
                <a:latin typeface="+mn-ea"/>
              </a:rPr>
              <a:t>。</a:t>
            </a:r>
          </a:p>
          <a:p>
            <a:pPr>
              <a:lnSpc>
                <a:spcPct val="110000"/>
              </a:lnSpc>
            </a:pPr>
            <a:r>
              <a:rPr lang="zh-CN" altLang="en-US" sz="2400" dirty="0">
                <a:solidFill>
                  <a:srgbClr val="FF0000"/>
                </a:solidFill>
                <a:latin typeface="+mn-ea"/>
              </a:rPr>
              <a:t>电磁波传播速率</a:t>
            </a:r>
          </a:p>
          <a:p>
            <a:pPr lvl="1">
              <a:lnSpc>
                <a:spcPct val="110000"/>
              </a:lnSpc>
            </a:pPr>
            <a:r>
              <a:rPr lang="zh-CN" altLang="en-US" sz="2400" dirty="0">
                <a:solidFill>
                  <a:srgbClr val="0000FF"/>
                </a:solidFill>
                <a:latin typeface="+mn-ea"/>
              </a:rPr>
              <a:t>在真空中</a:t>
            </a:r>
          </a:p>
          <a:p>
            <a:pPr lvl="1">
              <a:lnSpc>
                <a:spcPct val="110000"/>
              </a:lnSpc>
              <a:buNone/>
            </a:pPr>
            <a:r>
              <a:rPr lang="zh-CN" altLang="en-US" sz="2400" dirty="0">
                <a:latin typeface="+mn-ea"/>
              </a:rPr>
              <a:t>   光速</a:t>
            </a:r>
            <a:r>
              <a:rPr lang="en-US" altLang="zh-CN" sz="2400" dirty="0">
                <a:latin typeface="+mn-ea"/>
              </a:rPr>
              <a:t>c</a:t>
            </a:r>
            <a:r>
              <a:rPr lang="zh-CN" altLang="en-US" sz="2400" dirty="0">
                <a:latin typeface="+mn-ea"/>
              </a:rPr>
              <a:t>（</a:t>
            </a:r>
            <a:r>
              <a:rPr lang="en-US" altLang="zh-CN" sz="2400" dirty="0"/>
              <a:t>3×10</a:t>
            </a:r>
            <a:r>
              <a:rPr lang="en-US" altLang="zh-CN" sz="2400" baseline="30000" dirty="0"/>
              <a:t>8</a:t>
            </a:r>
            <a:r>
              <a:rPr lang="en-US" altLang="zh-CN" sz="2400" dirty="0"/>
              <a:t>m/s</a:t>
            </a:r>
            <a:r>
              <a:rPr lang="zh-CN" altLang="en-US" sz="2400" dirty="0">
                <a:latin typeface="+mn-ea"/>
              </a:rPr>
              <a:t>），与频率无关。</a:t>
            </a:r>
          </a:p>
          <a:p>
            <a:pPr lvl="1">
              <a:lnSpc>
                <a:spcPct val="110000"/>
              </a:lnSpc>
            </a:pPr>
            <a:r>
              <a:rPr lang="zh-CN" altLang="en-US" sz="2400" dirty="0">
                <a:solidFill>
                  <a:srgbClr val="0000FF"/>
                </a:solidFill>
                <a:latin typeface="+mn-ea"/>
              </a:rPr>
              <a:t>在铜线和光纤中</a:t>
            </a:r>
          </a:p>
          <a:p>
            <a:pPr lvl="1">
              <a:lnSpc>
                <a:spcPct val="110000"/>
              </a:lnSpc>
              <a:buFont typeface="Wingdings" pitchFamily="2" charset="2"/>
              <a:buNone/>
            </a:pPr>
            <a:r>
              <a:rPr lang="zh-CN" altLang="en-US" sz="2400" dirty="0">
                <a:latin typeface="+mn-ea"/>
              </a:rPr>
              <a:t>   光速</a:t>
            </a:r>
            <a:r>
              <a:rPr lang="en-US" altLang="zh-CN" sz="2400" dirty="0">
                <a:latin typeface="+mn-ea"/>
              </a:rPr>
              <a:t>c</a:t>
            </a:r>
            <a:r>
              <a:rPr lang="zh-CN" altLang="en-US" sz="2400" dirty="0">
                <a:latin typeface="+mn-ea"/>
              </a:rPr>
              <a:t>的</a:t>
            </a:r>
            <a:r>
              <a:rPr lang="en-US" altLang="zh-CN" sz="2400" dirty="0"/>
              <a:t>2/3</a:t>
            </a:r>
            <a:r>
              <a:rPr lang="zh-CN" altLang="en-US" sz="2400" dirty="0">
                <a:latin typeface="+mn-ea"/>
              </a:rPr>
              <a:t>，且与频率有关。</a:t>
            </a:r>
          </a:p>
          <a:p>
            <a:pPr>
              <a:lnSpc>
                <a:spcPct val="110000"/>
              </a:lnSpc>
            </a:pPr>
            <a:r>
              <a:rPr lang="zh-CN" altLang="en-US" sz="2400" dirty="0">
                <a:solidFill>
                  <a:srgbClr val="FF0000"/>
                </a:solidFill>
                <a:latin typeface="+mn-ea"/>
              </a:rPr>
              <a:t>波长和频率的关系</a:t>
            </a:r>
          </a:p>
          <a:p>
            <a:pPr lvl="1">
              <a:lnSpc>
                <a:spcPct val="110000"/>
              </a:lnSpc>
            </a:pPr>
            <a:r>
              <a:rPr lang="en-US" altLang="zh-CN" sz="2400" dirty="0" err="1">
                <a:latin typeface="+mn-ea"/>
              </a:rPr>
              <a:t>λf</a:t>
            </a:r>
            <a:r>
              <a:rPr lang="en-US" altLang="zh-CN" sz="2400" dirty="0">
                <a:latin typeface="+mn-ea"/>
              </a:rPr>
              <a:t>=c    </a:t>
            </a:r>
            <a:r>
              <a:rPr lang="zh-CN" altLang="en-US" sz="2400" dirty="0">
                <a:latin typeface="+mn-ea"/>
              </a:rPr>
              <a:t>（</a:t>
            </a:r>
            <a:r>
              <a:rPr lang="en-US" altLang="zh-CN" sz="2400" dirty="0">
                <a:latin typeface="+mn-ea"/>
              </a:rPr>
              <a:t>c</a:t>
            </a:r>
            <a:r>
              <a:rPr lang="zh-CN" altLang="en-US" sz="2400" dirty="0">
                <a:latin typeface="+mn-ea"/>
              </a:rPr>
              <a:t>为真空中光速）</a:t>
            </a:r>
          </a:p>
        </p:txBody>
      </p:sp>
      <p:sp>
        <p:nvSpPr>
          <p:cNvPr id="65741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7413"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extLst>
      <p:ext uri="{BB962C8B-B14F-4D97-AF65-F5344CB8AC3E}">
        <p14:creationId xmlns:p14="http://schemas.microsoft.com/office/powerpoint/2010/main" val="3078092327"/>
      </p:ext>
    </p:extLst>
  </p:cSld>
  <p:clrMapOvr>
    <a:masterClrMapping/>
  </p:clrMapOvr>
  <p:transition spd="slow">
    <p:random/>
    <p:sndAc>
      <p:stSnd>
        <p:snd r:embed="rId2" name="camera.wav"/>
      </p:stSnd>
    </p:sndAc>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p:cNvSpPr>
            <a:spLocks noGrp="1" noChangeArrowheads="1"/>
          </p:cNvSpPr>
          <p:nvPr>
            <p:ph type="title"/>
          </p:nvPr>
        </p:nvSpPr>
        <p:spPr/>
        <p:txBody>
          <a:bodyPr/>
          <a:lstStyle/>
          <a:p>
            <a:r>
              <a:rPr lang="zh-CN" altLang="en-US">
                <a:latin typeface="华文新魏" pitchFamily="2" charset="-122"/>
              </a:rPr>
              <a:t>电磁波谱</a:t>
            </a:r>
          </a:p>
        </p:txBody>
      </p:sp>
      <p:sp>
        <p:nvSpPr>
          <p:cNvPr id="69837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698472" name="Picture 104" descr="2-11"/>
          <p:cNvPicPr>
            <a:picLocks noChangeAspect="1" noChangeArrowheads="1"/>
          </p:cNvPicPr>
          <p:nvPr/>
        </p:nvPicPr>
        <p:blipFill>
          <a:blip r:embed="rId5">
            <a:clrChange>
              <a:clrFrom>
                <a:srgbClr val="FFFFFF"/>
              </a:clrFrom>
              <a:clrTo>
                <a:srgbClr val="FFFFFF">
                  <a:alpha val="0"/>
                </a:srgbClr>
              </a:clrTo>
            </a:clrChange>
            <a:lum bright="-54000"/>
            <a:extLst>
              <a:ext uri="{28A0092B-C50C-407E-A947-70E740481C1C}">
                <a14:useLocalDpi xmlns:a14="http://schemas.microsoft.com/office/drawing/2010/main" val="0"/>
              </a:ext>
            </a:extLst>
          </a:blip>
          <a:srcRect/>
          <a:stretch>
            <a:fillRect/>
          </a:stretch>
        </p:blipFill>
        <p:spPr bwMode="auto">
          <a:xfrm>
            <a:off x="827088" y="1844675"/>
            <a:ext cx="7848600" cy="4391025"/>
          </a:xfrm>
          <a:prstGeom prst="rect">
            <a:avLst/>
          </a:prstGeom>
          <a:noFill/>
          <a:extLst>
            <a:ext uri="{909E8E84-426E-40DD-AFC4-6F175D3DCCD1}">
              <a14:hiddenFill xmlns:a14="http://schemas.microsoft.com/office/drawing/2010/main">
                <a:solidFill>
                  <a:srgbClr val="FFFFFF"/>
                </a:solidFill>
              </a14:hiddenFill>
            </a:ext>
          </a:extLst>
        </p:spPr>
      </p:pic>
      <p:sp>
        <p:nvSpPr>
          <p:cNvPr id="698473" name="Text Box 10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extLst>
      <p:ext uri="{BB962C8B-B14F-4D97-AF65-F5344CB8AC3E}">
        <p14:creationId xmlns:p14="http://schemas.microsoft.com/office/powerpoint/2010/main" val="471084303"/>
      </p:ext>
    </p:extLst>
  </p:cSld>
  <p:clrMapOvr>
    <a:masterClrMapping/>
  </p:clrMapOvr>
  <p:transition spd="slow">
    <p:random/>
    <p:sndAc>
      <p:stSnd>
        <p:snd r:embed="rId2" name="camera.wav"/>
      </p:stSnd>
    </p:sndAc>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ChangeArrowheads="1"/>
          </p:cNvSpPr>
          <p:nvPr>
            <p:ph type="title"/>
          </p:nvPr>
        </p:nvSpPr>
        <p:spPr/>
        <p:txBody>
          <a:bodyPr/>
          <a:lstStyle/>
          <a:p>
            <a:r>
              <a:rPr lang="zh-CN" altLang="en-US" dirty="0">
                <a:latin typeface="华文新魏" pitchFamily="2" charset="-122"/>
              </a:rPr>
              <a:t>电磁波频段</a:t>
            </a:r>
          </a:p>
        </p:txBody>
      </p:sp>
      <p:sp>
        <p:nvSpPr>
          <p:cNvPr id="699397" name="Rectangle 5"/>
          <p:cNvSpPr>
            <a:spLocks noGrp="1" noChangeArrowheads="1"/>
          </p:cNvSpPr>
          <p:nvPr>
            <p:ph type="body" sz="half" idx="1"/>
          </p:nvPr>
        </p:nvSpPr>
        <p:spPr>
          <a:xfrm>
            <a:off x="809625" y="1773238"/>
            <a:ext cx="7939088" cy="4608512"/>
          </a:xfrm>
        </p:spPr>
        <p:txBody>
          <a:bodyPr/>
          <a:lstStyle/>
          <a:p>
            <a:pPr>
              <a:lnSpc>
                <a:spcPct val="130000"/>
              </a:lnSpc>
            </a:pPr>
            <a:r>
              <a:rPr lang="zh-CN" altLang="en-US" sz="2400" dirty="0">
                <a:solidFill>
                  <a:srgbClr val="FF0000"/>
                </a:solidFill>
                <a:latin typeface="+mn-ea"/>
              </a:rPr>
              <a:t>什么是频段？</a:t>
            </a:r>
          </a:p>
          <a:p>
            <a:pPr lvl="1">
              <a:lnSpc>
                <a:spcPct val="130000"/>
              </a:lnSpc>
            </a:pPr>
            <a:r>
              <a:rPr lang="zh-CN" altLang="en-US" sz="2000" dirty="0">
                <a:latin typeface="+mn-ea"/>
              </a:rPr>
              <a:t>电磁波谱被分成一系列的区域，这些区域称为</a:t>
            </a:r>
            <a:r>
              <a:rPr lang="zh-CN" altLang="en-US" sz="2000" dirty="0">
                <a:solidFill>
                  <a:srgbClr val="0000FF"/>
                </a:solidFill>
                <a:latin typeface="+mn-ea"/>
              </a:rPr>
              <a:t>频段</a:t>
            </a:r>
            <a:r>
              <a:rPr lang="zh-CN" altLang="en-US" sz="2000" dirty="0">
                <a:latin typeface="+mn-ea"/>
              </a:rPr>
              <a:t>（</a:t>
            </a:r>
            <a:r>
              <a:rPr lang="zh-CN" altLang="en-US" sz="2000" dirty="0">
                <a:solidFill>
                  <a:srgbClr val="0000FF"/>
                </a:solidFill>
                <a:latin typeface="+mn-ea"/>
              </a:rPr>
              <a:t>波段</a:t>
            </a:r>
            <a:r>
              <a:rPr lang="zh-CN" altLang="en-US" sz="2000" dirty="0">
                <a:latin typeface="+mn-ea"/>
              </a:rPr>
              <a:t>）。绝大多数通信采用</a:t>
            </a:r>
            <a:r>
              <a:rPr lang="zh-CN" altLang="en-US" sz="2000" dirty="0">
                <a:solidFill>
                  <a:srgbClr val="0000FF"/>
                </a:solidFill>
                <a:latin typeface="+mn-ea"/>
              </a:rPr>
              <a:t>窄频段</a:t>
            </a:r>
            <a:r>
              <a:rPr lang="zh-CN" altLang="en-US" sz="2000" dirty="0">
                <a:latin typeface="+mn-ea"/>
              </a:rPr>
              <a:t>，但也有采用</a:t>
            </a:r>
            <a:r>
              <a:rPr lang="zh-CN" altLang="en-US" sz="2000" dirty="0">
                <a:solidFill>
                  <a:srgbClr val="0000FF"/>
                </a:solidFill>
                <a:latin typeface="+mn-ea"/>
              </a:rPr>
              <a:t>宽频段</a:t>
            </a:r>
            <a:r>
              <a:rPr lang="zh-CN" altLang="en-US" sz="2000" dirty="0">
                <a:solidFill>
                  <a:schemeClr val="tx1"/>
                </a:solidFill>
                <a:latin typeface="+mn-ea"/>
              </a:rPr>
              <a:t>（扩频技术）</a:t>
            </a:r>
            <a:r>
              <a:rPr lang="zh-CN" altLang="en-US" sz="2000" dirty="0">
                <a:latin typeface="+mn-ea"/>
              </a:rPr>
              <a:t>。 </a:t>
            </a:r>
            <a:endParaRPr lang="zh-CN" altLang="en-US" sz="2000" dirty="0">
              <a:solidFill>
                <a:srgbClr val="FF0000"/>
              </a:solidFill>
              <a:latin typeface="+mn-ea"/>
            </a:endParaRPr>
          </a:p>
          <a:p>
            <a:pPr>
              <a:lnSpc>
                <a:spcPct val="130000"/>
              </a:lnSpc>
            </a:pPr>
            <a:r>
              <a:rPr lang="zh-CN" altLang="en-US" sz="2400" dirty="0">
                <a:solidFill>
                  <a:srgbClr val="FF0000"/>
                </a:solidFill>
                <a:latin typeface="+mn-ea"/>
              </a:rPr>
              <a:t>波段越宽，数据传输速率越高</a:t>
            </a:r>
          </a:p>
          <a:p>
            <a:pPr lvl="1">
              <a:lnSpc>
                <a:spcPct val="130000"/>
              </a:lnSpc>
            </a:pPr>
            <a:r>
              <a:rPr lang="en-US" altLang="zh-CN" sz="2000" dirty="0" err="1">
                <a:latin typeface="+mn-ea"/>
              </a:rPr>
              <a:t>λf</a:t>
            </a:r>
            <a:r>
              <a:rPr lang="en-US" altLang="zh-CN" sz="2000" dirty="0">
                <a:latin typeface="+mn-ea"/>
              </a:rPr>
              <a:t>=c</a:t>
            </a:r>
            <a:r>
              <a:rPr lang="zh-CN" altLang="en-US" sz="2000" dirty="0">
                <a:latin typeface="+mn-ea"/>
              </a:rPr>
              <a:t>可得            ，取</a:t>
            </a:r>
            <a:r>
              <a:rPr lang="en-US" altLang="zh-CN" sz="2000" dirty="0">
                <a:latin typeface="+mn-ea"/>
              </a:rPr>
              <a:t>λ</a:t>
            </a:r>
            <a:r>
              <a:rPr lang="zh-CN" altLang="en-US" sz="2000" dirty="0">
                <a:latin typeface="+mn-ea"/>
              </a:rPr>
              <a:t>的微分，则：</a:t>
            </a:r>
          </a:p>
          <a:p>
            <a:pPr lvl="1">
              <a:lnSpc>
                <a:spcPct val="130000"/>
              </a:lnSpc>
            </a:pPr>
            <a:r>
              <a:rPr lang="zh-CN" altLang="en-US" sz="2000" dirty="0">
                <a:latin typeface="+mn-ea"/>
              </a:rPr>
              <a:t>用有限微分代替微分，且仅取绝对值，得：</a:t>
            </a:r>
          </a:p>
          <a:p>
            <a:pPr lvl="1">
              <a:lnSpc>
                <a:spcPct val="130000"/>
              </a:lnSpc>
            </a:pPr>
            <a:r>
              <a:rPr lang="zh-CN" altLang="en-US" sz="2000" dirty="0">
                <a:latin typeface="+mn-ea"/>
              </a:rPr>
              <a:t>由</a:t>
            </a:r>
            <a:r>
              <a:rPr lang="en-US" altLang="zh-CN" sz="2000" dirty="0" err="1"/>
              <a:t>Nyquist</a:t>
            </a:r>
            <a:r>
              <a:rPr lang="zh-CN" altLang="en-US" sz="2000" dirty="0">
                <a:latin typeface="+mn-ea"/>
              </a:rPr>
              <a:t>公式可得上面的结论。</a:t>
            </a:r>
          </a:p>
          <a:p>
            <a:pPr>
              <a:lnSpc>
                <a:spcPct val="130000"/>
              </a:lnSpc>
            </a:pPr>
            <a:r>
              <a:rPr lang="zh-CN" altLang="en-US" sz="2400" dirty="0">
                <a:solidFill>
                  <a:srgbClr val="FF0000"/>
                </a:solidFill>
                <a:latin typeface="+mn-ea"/>
              </a:rPr>
              <a:t>频段的分配</a:t>
            </a:r>
          </a:p>
          <a:p>
            <a:pPr lvl="1">
              <a:lnSpc>
                <a:spcPct val="130000"/>
              </a:lnSpc>
            </a:pPr>
            <a:r>
              <a:rPr lang="zh-CN" altLang="en-US" sz="2000" dirty="0">
                <a:latin typeface="+mn-ea"/>
              </a:rPr>
              <a:t>投标、抽签、拍卖、自由竞争等。</a:t>
            </a:r>
          </a:p>
        </p:txBody>
      </p:sp>
      <p:graphicFrame>
        <p:nvGraphicFramePr>
          <p:cNvPr id="699398" name="Object 6"/>
          <p:cNvGraphicFramePr>
            <a:graphicFrameLocks noGrp="1" noChangeAspect="1"/>
          </p:cNvGraphicFramePr>
          <p:nvPr>
            <p:ph sz="quarter" idx="2"/>
            <p:extLst>
              <p:ext uri="{D42A27DB-BD31-4B8C-83A1-F6EECF244321}">
                <p14:modId xmlns:p14="http://schemas.microsoft.com/office/powerpoint/2010/main" val="84226830"/>
              </p:ext>
            </p:extLst>
          </p:nvPr>
        </p:nvGraphicFramePr>
        <p:xfrm>
          <a:off x="2843808" y="3662363"/>
          <a:ext cx="647700" cy="608012"/>
        </p:xfrm>
        <a:graphic>
          <a:graphicData uri="http://schemas.openxmlformats.org/presentationml/2006/ole">
            <mc:AlternateContent xmlns:mc="http://schemas.openxmlformats.org/markup-compatibility/2006">
              <mc:Choice xmlns:v="urn:schemas-microsoft-com:vml" Requires="v">
                <p:oleObj name="Equation" r:id="rId3" imgW="419040" imgH="393480" progId="Equation.3">
                  <p:embed/>
                </p:oleObj>
              </mc:Choice>
              <mc:Fallback>
                <p:oleObj name="Equation" r:id="rId3" imgW="419040" imgH="393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3662363"/>
                        <a:ext cx="647700" cy="608012"/>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93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5" action="ppaction://hlinksldjump"/>
              </a:rPr>
              <a:t>本章内容</a:t>
            </a:r>
            <a:r>
              <a:rPr lang="en-US" altLang="zh-CN" sz="1200" dirty="0">
                <a:ea typeface="幼圆" pitchFamily="49" charset="-122"/>
              </a:rPr>
              <a:t>&gt;&gt;</a:t>
            </a:r>
            <a:r>
              <a:rPr lang="zh-CN" altLang="en-US" sz="1200" dirty="0">
                <a:ea typeface="幼圆" pitchFamily="49" charset="-122"/>
                <a:hlinkClick r:id="rId6" action="ppaction://hlinksldjump"/>
              </a:rPr>
              <a:t>传输介质</a:t>
            </a:r>
            <a:endParaRPr lang="en-US" altLang="zh-CN" sz="1200" dirty="0">
              <a:ea typeface="幼圆" pitchFamily="49" charset="-122"/>
            </a:endParaRPr>
          </a:p>
        </p:txBody>
      </p:sp>
      <p:graphicFrame>
        <p:nvGraphicFramePr>
          <p:cNvPr id="699400" name="Object 8"/>
          <p:cNvGraphicFramePr>
            <a:graphicFrameLocks noGrp="1" noChangeAspect="1"/>
          </p:cNvGraphicFramePr>
          <p:nvPr>
            <p:ph sz="quarter" idx="3"/>
            <p:extLst>
              <p:ext uri="{D42A27DB-BD31-4B8C-83A1-F6EECF244321}">
                <p14:modId xmlns:p14="http://schemas.microsoft.com/office/powerpoint/2010/main" val="3833197137"/>
              </p:ext>
            </p:extLst>
          </p:nvPr>
        </p:nvGraphicFramePr>
        <p:xfrm>
          <a:off x="5724128" y="3662363"/>
          <a:ext cx="865187" cy="609600"/>
        </p:xfrm>
        <a:graphic>
          <a:graphicData uri="http://schemas.openxmlformats.org/presentationml/2006/ole">
            <mc:AlternateContent xmlns:mc="http://schemas.openxmlformats.org/markup-compatibility/2006">
              <mc:Choice xmlns:v="urn:schemas-microsoft-com:vml" Requires="v">
                <p:oleObj name="Equation" r:id="rId7" imgW="558720" imgH="393480" progId="Equation.3">
                  <p:embed/>
                </p:oleObj>
              </mc:Choice>
              <mc:Fallback>
                <p:oleObj name="Equation" r:id="rId7" imgW="558720" imgH="3934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4128" y="3662363"/>
                        <a:ext cx="865187" cy="6096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9402" name="Object 10"/>
          <p:cNvGraphicFramePr>
            <a:graphicFrameLocks noChangeAspect="1"/>
          </p:cNvGraphicFramePr>
          <p:nvPr/>
        </p:nvGraphicFramePr>
        <p:xfrm>
          <a:off x="6621463" y="4197350"/>
          <a:ext cx="1225550" cy="584200"/>
        </p:xfrm>
        <a:graphic>
          <a:graphicData uri="http://schemas.openxmlformats.org/presentationml/2006/ole">
            <mc:AlternateContent xmlns:mc="http://schemas.openxmlformats.org/markup-compatibility/2006">
              <mc:Choice xmlns:v="urn:schemas-microsoft-com:vml" Requires="v">
                <p:oleObj name="Equation" r:id="rId9" imgW="647640" imgH="393480" progId="Equation.3">
                  <p:embed/>
                </p:oleObj>
              </mc:Choice>
              <mc:Fallback>
                <p:oleObj name="Equation" r:id="rId9" imgW="647640" imgH="3934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1463" y="4197350"/>
                        <a:ext cx="1225550" cy="58420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9403" name="Text Box 11"/>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Tree>
    <p:extLst>
      <p:ext uri="{BB962C8B-B14F-4D97-AF65-F5344CB8AC3E}">
        <p14:creationId xmlns:p14="http://schemas.microsoft.com/office/powerpoint/2010/main" val="1272635626"/>
      </p:ext>
    </p:extLst>
  </p:cSld>
  <p:clrMapOvr>
    <a:masterClrMapping/>
  </p:clrMapOvr>
  <p:transition spd="slow">
    <p:random/>
    <p:sndAc>
      <p:stSnd>
        <p:snd r:embed="rId2" name="camera.wav"/>
      </p:stSnd>
    </p:sndAc>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02-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4107" y="4149080"/>
            <a:ext cx="7426325" cy="218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9394" name="Rectangle 2"/>
          <p:cNvSpPr>
            <a:spLocks noGrp="1" noChangeArrowheads="1"/>
          </p:cNvSpPr>
          <p:nvPr>
            <p:ph type="title"/>
          </p:nvPr>
        </p:nvSpPr>
        <p:spPr/>
        <p:txBody>
          <a:bodyPr/>
          <a:lstStyle/>
          <a:p>
            <a:r>
              <a:rPr lang="zh-CN" altLang="en-US" dirty="0">
                <a:latin typeface="华文新魏" pitchFamily="2" charset="-122"/>
              </a:rPr>
              <a:t>扩频技术</a:t>
            </a:r>
          </a:p>
        </p:txBody>
      </p:sp>
      <p:sp>
        <p:nvSpPr>
          <p:cNvPr id="5" name="内容占位符 4"/>
          <p:cNvSpPr>
            <a:spLocks noGrp="1"/>
          </p:cNvSpPr>
          <p:nvPr>
            <p:ph idx="1"/>
          </p:nvPr>
        </p:nvSpPr>
        <p:spPr>
          <a:xfrm>
            <a:off x="809625" y="1773238"/>
            <a:ext cx="7958138" cy="2303834"/>
          </a:xfrm>
        </p:spPr>
        <p:txBody>
          <a:bodyPr/>
          <a:lstStyle/>
          <a:p>
            <a:r>
              <a:rPr lang="zh-CN" altLang="en-US" sz="2400" dirty="0">
                <a:solidFill>
                  <a:srgbClr val="FF0000"/>
                </a:solidFill>
              </a:rPr>
              <a:t>跳频扩频（</a:t>
            </a:r>
            <a:r>
              <a:rPr lang="en-US" altLang="zh-CN" sz="2400" dirty="0">
                <a:solidFill>
                  <a:srgbClr val="FF0000"/>
                </a:solidFill>
              </a:rPr>
              <a:t>FHSS</a:t>
            </a:r>
            <a:r>
              <a:rPr lang="zh-CN" altLang="en-US" sz="2400" dirty="0">
                <a:solidFill>
                  <a:srgbClr val="FF0000"/>
                </a:solidFill>
              </a:rPr>
              <a:t>）</a:t>
            </a:r>
            <a:endParaRPr lang="en-US" altLang="zh-CN" sz="2400" dirty="0">
              <a:solidFill>
                <a:srgbClr val="FF0000"/>
              </a:solidFill>
            </a:endParaRPr>
          </a:p>
          <a:p>
            <a:pPr lvl="1"/>
            <a:r>
              <a:rPr lang="zh-CN" altLang="en-US" sz="2400" dirty="0"/>
              <a:t>以发送方和接收方共享的</a:t>
            </a:r>
            <a:r>
              <a:rPr lang="zh-CN" altLang="en-US" sz="2400" dirty="0">
                <a:solidFill>
                  <a:srgbClr val="0000FF"/>
                </a:solidFill>
              </a:rPr>
              <a:t>伪随机序列</a:t>
            </a:r>
            <a:r>
              <a:rPr lang="zh-CN" altLang="en-US" sz="2400" dirty="0"/>
              <a:t>在许多不同频率信道之间快速地（每秒几百次）切换信号。</a:t>
            </a:r>
            <a:endParaRPr lang="en-US" altLang="zh-CN" sz="2400" dirty="0"/>
          </a:p>
          <a:p>
            <a:pPr lvl="1"/>
            <a:r>
              <a:rPr lang="zh-CN" altLang="en-US" sz="2400" dirty="0"/>
              <a:t>特点：安全保密、抗干扰能力强</a:t>
            </a:r>
          </a:p>
          <a:p>
            <a:pPr lvl="1"/>
            <a:r>
              <a:rPr lang="zh-CN" altLang="en-US" sz="2400" dirty="0"/>
              <a:t>应用：蓝牙、老版的</a:t>
            </a:r>
            <a:r>
              <a:rPr lang="en-US" altLang="zh-CN" sz="2400" dirty="0"/>
              <a:t>802.11</a:t>
            </a:r>
            <a:r>
              <a:rPr lang="zh-CN" altLang="en-US" sz="2400" dirty="0"/>
              <a:t>等。</a:t>
            </a:r>
            <a:endParaRPr lang="en-US" altLang="zh-CN" sz="2400" dirty="0"/>
          </a:p>
        </p:txBody>
      </p:sp>
      <p:sp>
        <p:nvSpPr>
          <p:cNvPr id="6993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4" action="ppaction://hlinksldjump"/>
              </a:rPr>
              <a:t>本章内容</a:t>
            </a:r>
            <a:r>
              <a:rPr lang="en-US" altLang="zh-CN" sz="1200" dirty="0">
                <a:ea typeface="幼圆" pitchFamily="49" charset="-122"/>
              </a:rPr>
              <a:t>&gt;&gt;</a:t>
            </a:r>
            <a:r>
              <a:rPr lang="zh-CN" altLang="en-US" sz="1200" dirty="0">
                <a:ea typeface="幼圆" pitchFamily="49" charset="-122"/>
                <a:hlinkClick r:id="rId5" action="ppaction://hlinksldjump"/>
              </a:rPr>
              <a:t>传输介质</a:t>
            </a:r>
            <a:endParaRPr lang="en-US" altLang="zh-CN" sz="1200" dirty="0">
              <a:ea typeface="幼圆" pitchFamily="49" charset="-122"/>
            </a:endParaRPr>
          </a:p>
        </p:txBody>
      </p:sp>
      <p:sp>
        <p:nvSpPr>
          <p:cNvPr id="699403" name="Text Box 11"/>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Tree>
    <p:extLst>
      <p:ext uri="{BB962C8B-B14F-4D97-AF65-F5344CB8AC3E}">
        <p14:creationId xmlns:p14="http://schemas.microsoft.com/office/powerpoint/2010/main" val="4294197783"/>
      </p:ext>
    </p:extLst>
  </p:cSld>
  <p:clrMapOvr>
    <a:masterClrMapping/>
  </p:clrMapOvr>
  <p:transition spd="slow">
    <p:random/>
    <p:sndAc>
      <p:stSnd>
        <p:snd r:embed="rId2"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3" name="Rectangle 3"/>
          <p:cNvSpPr>
            <a:spLocks noGrp="1" noChangeArrowheads="1"/>
          </p:cNvSpPr>
          <p:nvPr>
            <p:ph type="title"/>
          </p:nvPr>
        </p:nvSpPr>
        <p:spPr/>
        <p:txBody>
          <a:bodyPr/>
          <a:lstStyle/>
          <a:p>
            <a:r>
              <a:rPr lang="zh-CN" altLang="en-US"/>
              <a:t>信  号 </a:t>
            </a:r>
          </a:p>
        </p:txBody>
      </p:sp>
      <p:sp>
        <p:nvSpPr>
          <p:cNvPr id="537604" name="Rectangle 4"/>
          <p:cNvSpPr>
            <a:spLocks noGrp="1" noChangeArrowheads="1"/>
          </p:cNvSpPr>
          <p:nvPr>
            <p:ph type="body" idx="1"/>
          </p:nvPr>
        </p:nvSpPr>
        <p:spPr>
          <a:xfrm>
            <a:off x="809625" y="1773238"/>
            <a:ext cx="7958138" cy="2592387"/>
          </a:xfrm>
        </p:spPr>
        <p:txBody>
          <a:bodyPr/>
          <a:lstStyle/>
          <a:p>
            <a:pPr>
              <a:lnSpc>
                <a:spcPct val="110000"/>
              </a:lnSpc>
              <a:buFont typeface="Wingdings" pitchFamily="2" charset="2"/>
              <a:buNone/>
            </a:pPr>
            <a:r>
              <a:rPr lang="zh-CN" altLang="en-US" sz="2000" dirty="0"/>
              <a:t>      信号是数据的电子或电磁编码。有两类信号：</a:t>
            </a:r>
          </a:p>
          <a:p>
            <a:pPr>
              <a:lnSpc>
                <a:spcPct val="110000"/>
              </a:lnSpc>
            </a:pPr>
            <a:r>
              <a:rPr lang="zh-CN" altLang="en-US" sz="2000" dirty="0">
                <a:solidFill>
                  <a:srgbClr val="FF0000"/>
                </a:solidFill>
              </a:rPr>
              <a:t>模拟信号（连续信号）</a:t>
            </a:r>
          </a:p>
          <a:p>
            <a:pPr lvl="1">
              <a:lnSpc>
                <a:spcPct val="110000"/>
              </a:lnSpc>
            </a:pPr>
            <a:r>
              <a:rPr lang="zh-CN" altLang="en-US" sz="1800" dirty="0"/>
              <a:t>是随时间连续变化的电流、电压或电磁波，可以利用其某个参量（如幅度、频率或相位等）来表示要传输的数据。</a:t>
            </a:r>
          </a:p>
          <a:p>
            <a:pPr>
              <a:lnSpc>
                <a:spcPct val="110000"/>
              </a:lnSpc>
            </a:pPr>
            <a:r>
              <a:rPr lang="zh-CN" altLang="en-US" sz="2000" dirty="0">
                <a:solidFill>
                  <a:srgbClr val="FF0000"/>
                </a:solidFill>
              </a:rPr>
              <a:t>数字信号（离散信号）</a:t>
            </a:r>
          </a:p>
          <a:p>
            <a:pPr lvl="1">
              <a:lnSpc>
                <a:spcPct val="110000"/>
              </a:lnSpc>
            </a:pPr>
            <a:r>
              <a:rPr lang="zh-CN" altLang="en-US" sz="1800" dirty="0"/>
              <a:t>是一系列离散的电脉冲 ，可以利用其某一瞬间的状态来表示要传输的数据。</a:t>
            </a:r>
          </a:p>
        </p:txBody>
      </p:sp>
      <p:pic>
        <p:nvPicPr>
          <p:cNvPr id="537605" name="Picture 5"/>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827088" y="4292600"/>
            <a:ext cx="807085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760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53760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dirty="0">
                <a:latin typeface="幼圆" pitchFamily="49" charset="-122"/>
                <a:ea typeface="幼圆" pitchFamily="49" charset="-122"/>
              </a:rPr>
              <a:t>9 </a:t>
            </a:r>
            <a:r>
              <a:rPr lang="zh-CN" altLang="en-US" sz="1200" b="0" dirty="0">
                <a:latin typeface="幼圆" pitchFamily="49" charset="-122"/>
                <a:ea typeface="幼圆" pitchFamily="49" charset="-122"/>
              </a:rPr>
              <a:t>之 </a:t>
            </a:r>
            <a:r>
              <a:rPr lang="en-US" altLang="zh-CN" sz="1200" b="0" dirty="0">
                <a:latin typeface="幼圆" pitchFamily="49" charset="-122"/>
                <a:ea typeface="幼圆" pitchFamily="49" charset="-122"/>
              </a:rPr>
              <a:t>5</a:t>
            </a:r>
          </a:p>
        </p:txBody>
      </p:sp>
      <p:sp>
        <p:nvSpPr>
          <p:cNvPr id="128003" name="Text Box 7"/>
          <p:cNvSpPr txBox="1">
            <a:spLocks noChangeArrowheads="1"/>
          </p:cNvSpPr>
          <p:nvPr/>
        </p:nvSpPr>
        <p:spPr bwMode="auto">
          <a:xfrm>
            <a:off x="7885113" y="1052736"/>
            <a:ext cx="546100" cy="1943100"/>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vert="eaVert"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2400" dirty="0">
                <a:ea typeface="楷体_GB2312" pitchFamily="49" charset="-122"/>
              </a:rPr>
              <a:t>FHSS</a:t>
            </a:r>
            <a:r>
              <a:rPr lang="zh-CN" altLang="en-US" sz="2400" dirty="0">
                <a:ea typeface="楷体_GB2312" pitchFamily="49" charset="-122"/>
              </a:rPr>
              <a:t>举例</a:t>
            </a:r>
          </a:p>
        </p:txBody>
      </p:sp>
      <p:pic>
        <p:nvPicPr>
          <p:cNvPr id="12800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188913"/>
            <a:ext cx="6138863" cy="626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9634" name="Picture 2" descr="http://a.hiphotos.baidu.com/baike/c0%3Dbaike72%2C5%2C5%2C72%2C24/sign=216f84e2632762d09433acedc185639f/8d5494eef01f3a29a576ee0f9925bc315d607cb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288" y="4005064"/>
            <a:ext cx="1990725"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592793" y="3666510"/>
            <a:ext cx="1080120" cy="338554"/>
          </a:xfrm>
          <a:prstGeom prst="rect">
            <a:avLst/>
          </a:prstGeom>
          <a:noFill/>
        </p:spPr>
        <p:txBody>
          <a:bodyPr wrap="square" rtlCol="0">
            <a:spAutoFit/>
          </a:bodyPr>
          <a:lstStyle/>
          <a:p>
            <a:r>
              <a:rPr lang="zh-CN" altLang="en-US" sz="1600" b="1" dirty="0"/>
              <a:t>海蒂</a:t>
            </a:r>
            <a:r>
              <a:rPr lang="en-US" altLang="zh-CN" sz="1600" b="1" dirty="0"/>
              <a:t>.</a:t>
            </a:r>
            <a:r>
              <a:rPr lang="zh-CN" altLang="en-US" sz="1600" b="1" dirty="0"/>
              <a:t>拉玛</a:t>
            </a:r>
          </a:p>
        </p:txBody>
      </p:sp>
    </p:spTree>
    <p:extLst>
      <p:ext uri="{BB962C8B-B14F-4D97-AF65-F5344CB8AC3E}">
        <p14:creationId xmlns:p14="http://schemas.microsoft.com/office/powerpoint/2010/main" val="4034225220"/>
      </p:ext>
    </p:extLst>
  </p:cSld>
  <p:clrMapOvr>
    <a:masterClrMapping/>
  </p:clrMapOvr>
  <p:transition spd="slow">
    <p:random/>
    <p:sndAc>
      <p:stSnd>
        <p:snd r:embed="rId2" name="camera.wav"/>
      </p:stSnd>
    </p:sndAc>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02-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4107" y="4149080"/>
            <a:ext cx="7426325" cy="218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9394" name="Rectangle 2"/>
          <p:cNvSpPr>
            <a:spLocks noGrp="1" noChangeArrowheads="1"/>
          </p:cNvSpPr>
          <p:nvPr>
            <p:ph type="title"/>
          </p:nvPr>
        </p:nvSpPr>
        <p:spPr/>
        <p:txBody>
          <a:bodyPr/>
          <a:lstStyle/>
          <a:p>
            <a:r>
              <a:rPr lang="zh-CN" altLang="en-US" dirty="0">
                <a:latin typeface="华文新魏" pitchFamily="2" charset="-122"/>
              </a:rPr>
              <a:t>扩频技术</a:t>
            </a:r>
          </a:p>
        </p:txBody>
      </p:sp>
      <p:sp>
        <p:nvSpPr>
          <p:cNvPr id="5" name="内容占位符 4"/>
          <p:cNvSpPr>
            <a:spLocks noGrp="1"/>
          </p:cNvSpPr>
          <p:nvPr>
            <p:ph idx="1"/>
          </p:nvPr>
        </p:nvSpPr>
        <p:spPr>
          <a:xfrm>
            <a:off x="809625" y="1773238"/>
            <a:ext cx="7958138" cy="2231826"/>
          </a:xfrm>
        </p:spPr>
        <p:txBody>
          <a:bodyPr/>
          <a:lstStyle/>
          <a:p>
            <a:r>
              <a:rPr lang="zh-CN" altLang="en-US" sz="2400" dirty="0">
                <a:solidFill>
                  <a:srgbClr val="FF0000"/>
                </a:solidFill>
              </a:rPr>
              <a:t>直接序列扩频（</a:t>
            </a:r>
            <a:r>
              <a:rPr lang="en-US" altLang="zh-CN" sz="2400" dirty="0">
                <a:solidFill>
                  <a:srgbClr val="FF0000"/>
                </a:solidFill>
              </a:rPr>
              <a:t>DSSS</a:t>
            </a:r>
            <a:r>
              <a:rPr lang="zh-CN" altLang="en-US" sz="2400" dirty="0">
                <a:solidFill>
                  <a:srgbClr val="FF0000"/>
                </a:solidFill>
              </a:rPr>
              <a:t>）</a:t>
            </a:r>
            <a:endParaRPr lang="en-US" altLang="zh-CN" sz="2400" dirty="0">
              <a:solidFill>
                <a:srgbClr val="FF0000"/>
              </a:solidFill>
            </a:endParaRPr>
          </a:p>
          <a:p>
            <a:pPr lvl="1"/>
            <a:r>
              <a:rPr lang="zh-CN" altLang="en-US" sz="2400" dirty="0"/>
              <a:t>使用一个</a:t>
            </a:r>
            <a:r>
              <a:rPr lang="zh-CN" altLang="en-US" sz="2400" dirty="0">
                <a:solidFill>
                  <a:srgbClr val="0000FF"/>
                </a:solidFill>
              </a:rPr>
              <a:t>码片序列</a:t>
            </a:r>
            <a:r>
              <a:rPr lang="zh-CN" altLang="en-US" sz="2400" dirty="0"/>
              <a:t>将信号扩展到一个很宽的频段上，可实现多个信号共享同一频段的频谱。</a:t>
            </a:r>
            <a:endParaRPr lang="en-US" altLang="zh-CN" sz="2400" dirty="0"/>
          </a:p>
          <a:p>
            <a:pPr lvl="1"/>
            <a:r>
              <a:rPr lang="zh-CN" altLang="en-US" sz="2400" dirty="0"/>
              <a:t>特点：安全保密、抗干扰能力强</a:t>
            </a:r>
          </a:p>
          <a:p>
            <a:pPr lvl="1"/>
            <a:r>
              <a:rPr lang="zh-CN" altLang="en-US" sz="2400" dirty="0"/>
              <a:t>应用：</a:t>
            </a:r>
            <a:r>
              <a:rPr lang="en-US" altLang="zh-CN" sz="2400" dirty="0"/>
              <a:t>CDMA</a:t>
            </a:r>
            <a:r>
              <a:rPr lang="zh-CN" altLang="en-US" sz="2400" dirty="0"/>
              <a:t>、</a:t>
            </a:r>
            <a:r>
              <a:rPr lang="en-US" altLang="zh-CN" sz="2400" dirty="0"/>
              <a:t>GPS</a:t>
            </a:r>
            <a:r>
              <a:rPr lang="zh-CN" altLang="en-US" sz="2400" dirty="0"/>
              <a:t>、老版的</a:t>
            </a:r>
            <a:r>
              <a:rPr lang="en-US" altLang="zh-CN" sz="2400" dirty="0"/>
              <a:t>802.11</a:t>
            </a:r>
            <a:r>
              <a:rPr lang="zh-CN" altLang="en-US" sz="2400" dirty="0"/>
              <a:t>等。</a:t>
            </a:r>
            <a:endParaRPr lang="en-US" altLang="zh-CN" sz="2400" dirty="0"/>
          </a:p>
        </p:txBody>
      </p:sp>
      <p:sp>
        <p:nvSpPr>
          <p:cNvPr id="6993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4" action="ppaction://hlinksldjump"/>
              </a:rPr>
              <a:t>本章内容</a:t>
            </a:r>
            <a:r>
              <a:rPr lang="en-US" altLang="zh-CN" sz="1200" dirty="0">
                <a:ea typeface="幼圆" pitchFamily="49" charset="-122"/>
              </a:rPr>
              <a:t>&gt;&gt;</a:t>
            </a:r>
            <a:r>
              <a:rPr lang="zh-CN" altLang="en-US" sz="1200" dirty="0">
                <a:ea typeface="幼圆" pitchFamily="49" charset="-122"/>
                <a:hlinkClick r:id="rId5" action="ppaction://hlinksldjump"/>
              </a:rPr>
              <a:t>传输介质</a:t>
            </a:r>
            <a:endParaRPr lang="en-US" altLang="zh-CN" sz="1200" dirty="0">
              <a:ea typeface="幼圆" pitchFamily="49" charset="-122"/>
            </a:endParaRPr>
          </a:p>
        </p:txBody>
      </p:sp>
      <p:sp>
        <p:nvSpPr>
          <p:cNvPr id="699403" name="Text Box 11"/>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6</a:t>
            </a:r>
          </a:p>
        </p:txBody>
      </p:sp>
    </p:spTree>
    <p:extLst>
      <p:ext uri="{BB962C8B-B14F-4D97-AF65-F5344CB8AC3E}">
        <p14:creationId xmlns:p14="http://schemas.microsoft.com/office/powerpoint/2010/main" val="72957768"/>
      </p:ext>
    </p:extLst>
  </p:cSld>
  <p:clrMapOvr>
    <a:masterClrMapping/>
  </p:clrMapOvr>
  <p:transition spd="slow">
    <p:random/>
    <p:sndAc>
      <p:stSnd>
        <p:snd r:embed="rId2" name="camera.wav"/>
      </p:stSnd>
    </p:sndAc>
  </p:transition>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1200" b="0" dirty="0">
                <a:latin typeface="幼圆" pitchFamily="49" charset="-122"/>
                <a:ea typeface="幼圆" pitchFamily="49" charset="-122"/>
              </a:rPr>
              <a:t>9 </a:t>
            </a:r>
            <a:r>
              <a:rPr lang="zh-CN" altLang="en-US" sz="1200" b="0" dirty="0">
                <a:latin typeface="幼圆" pitchFamily="49" charset="-122"/>
                <a:ea typeface="幼圆" pitchFamily="49" charset="-122"/>
              </a:rPr>
              <a:t>之 </a:t>
            </a:r>
            <a:r>
              <a:rPr lang="en-US" altLang="zh-CN" sz="1200" b="0" dirty="0">
                <a:latin typeface="幼圆" pitchFamily="49" charset="-122"/>
                <a:ea typeface="幼圆" pitchFamily="49" charset="-122"/>
              </a:rPr>
              <a:t>7</a:t>
            </a:r>
          </a:p>
        </p:txBody>
      </p:sp>
      <p:sp>
        <p:nvSpPr>
          <p:cNvPr id="131075" name="Text Box 5"/>
          <p:cNvSpPr txBox="1">
            <a:spLocks noChangeArrowheads="1"/>
          </p:cNvSpPr>
          <p:nvPr/>
        </p:nvSpPr>
        <p:spPr bwMode="auto">
          <a:xfrm>
            <a:off x="3851275" y="6092825"/>
            <a:ext cx="1641475" cy="457200"/>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eaLnBrk="0" hangingPunct="0">
              <a:buClr>
                <a:srgbClr val="000000"/>
              </a:buClr>
              <a:buChar char="@"/>
              <a:defRPr kumimoji="1" sz="3200" b="1">
                <a:solidFill>
                  <a:srgbClr val="000000"/>
                </a:solidFill>
                <a:latin typeface="Arial" charset="0"/>
                <a:ea typeface="华文楷体" pitchFamily="2" charset="-122"/>
              </a:defRPr>
            </a:lvl1pPr>
            <a:lvl2pPr marL="742950" indent="-285750" eaLnBrk="0" hangingPunct="0">
              <a:buSzPct val="55000"/>
              <a:buBlip>
                <a:blip r:embed="rId3"/>
              </a:buBlip>
              <a:defRPr kumimoji="1" sz="2800" b="1">
                <a:solidFill>
                  <a:srgbClr val="000000"/>
                </a:solidFill>
                <a:latin typeface="Arial" charset="0"/>
                <a:ea typeface="华文楷体" pitchFamily="2" charset="-122"/>
              </a:defRPr>
            </a:lvl2pPr>
            <a:lvl3pPr marL="1143000" indent="-228600" eaLnBrk="0" hangingPunct="0">
              <a:buSzPct val="65000"/>
              <a:buBlip>
                <a:blip r:embed="rId4"/>
              </a:buBlip>
              <a:defRPr kumimoji="1" sz="2400" b="1">
                <a:solidFill>
                  <a:srgbClr val="000000"/>
                </a:solidFill>
                <a:latin typeface="Arial" charset="0"/>
                <a:ea typeface="华文楷体" pitchFamily="2" charset="-122"/>
              </a:defRPr>
            </a:lvl3pPr>
            <a:lvl4pPr marL="1600200" indent="-228600" eaLnBrk="0" hangingPunct="0">
              <a:buSzPct val="85000"/>
              <a:buChar char="w"/>
              <a:defRPr kumimoji="1" sz="2000" b="1">
                <a:solidFill>
                  <a:srgbClr val="000000"/>
                </a:solidFill>
                <a:latin typeface="Arial" charset="0"/>
                <a:ea typeface="华文楷体" pitchFamily="2" charset="-122"/>
              </a:defRPr>
            </a:lvl4pPr>
            <a:lvl5pPr marL="2057400" indent="-228600" eaLnBrk="0" hangingPunct="0">
              <a:buSzPct val="80000"/>
              <a:buChar char="§"/>
              <a:defRPr kumimoji="1" b="1">
                <a:solidFill>
                  <a:srgbClr val="000000"/>
                </a:solidFill>
                <a:latin typeface="Arial" charset="0"/>
                <a:ea typeface="华文楷体" pitchFamily="2" charset="-122"/>
              </a:defRPr>
            </a:lvl5pPr>
            <a:lvl6pPr marL="25146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718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290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86200" indent="-228600" eaLnBrk="0" fontAlgn="base" hangingPunct="0">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eaLnBrk="1" hangingPunct="1">
              <a:spcBef>
                <a:spcPct val="50000"/>
              </a:spcBef>
              <a:buClr>
                <a:srgbClr val="003366"/>
              </a:buClr>
              <a:buFont typeface="Wingdings" pitchFamily="2" charset="2"/>
              <a:buNone/>
            </a:pPr>
            <a:r>
              <a:rPr lang="en-US" altLang="zh-CN" sz="2400">
                <a:ea typeface="楷体_GB2312" pitchFamily="49" charset="-122"/>
              </a:rPr>
              <a:t>DSSS</a:t>
            </a:r>
            <a:r>
              <a:rPr lang="zh-CN" altLang="en-US" sz="2400">
                <a:ea typeface="楷体_GB2312" pitchFamily="49" charset="-122"/>
              </a:rPr>
              <a:t>举例</a:t>
            </a:r>
          </a:p>
        </p:txBody>
      </p:sp>
      <p:pic>
        <p:nvPicPr>
          <p:cNvPr id="13107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333375"/>
            <a:ext cx="8064500" cy="550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950296"/>
      </p:ext>
    </p:extLst>
  </p:cSld>
  <p:clrMapOvr>
    <a:masterClrMapping/>
  </p:clrMapOvr>
  <p:transition spd="slow">
    <p:random/>
    <p:sndAc>
      <p:stSnd>
        <p:snd r:embed="rId2" name="camera.wav"/>
      </p:stSnd>
    </p:sndAc>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descr="02-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4107" y="4149080"/>
            <a:ext cx="7426325" cy="218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99394" name="Rectangle 2"/>
          <p:cNvSpPr>
            <a:spLocks noGrp="1" noChangeArrowheads="1"/>
          </p:cNvSpPr>
          <p:nvPr>
            <p:ph type="title"/>
          </p:nvPr>
        </p:nvSpPr>
        <p:spPr/>
        <p:txBody>
          <a:bodyPr/>
          <a:lstStyle/>
          <a:p>
            <a:r>
              <a:rPr lang="zh-CN" altLang="en-US" dirty="0">
                <a:latin typeface="华文新魏" pitchFamily="2" charset="-122"/>
              </a:rPr>
              <a:t>扩频技术</a:t>
            </a:r>
          </a:p>
        </p:txBody>
      </p:sp>
      <p:sp>
        <p:nvSpPr>
          <p:cNvPr id="5" name="内容占位符 4"/>
          <p:cNvSpPr>
            <a:spLocks noGrp="1"/>
          </p:cNvSpPr>
          <p:nvPr>
            <p:ph idx="1"/>
          </p:nvPr>
        </p:nvSpPr>
        <p:spPr>
          <a:xfrm>
            <a:off x="809625" y="1773238"/>
            <a:ext cx="7958138" cy="2447850"/>
          </a:xfrm>
        </p:spPr>
        <p:txBody>
          <a:bodyPr/>
          <a:lstStyle/>
          <a:p>
            <a:r>
              <a:rPr lang="zh-CN" altLang="en-US" sz="2400" dirty="0">
                <a:solidFill>
                  <a:srgbClr val="FF0000"/>
                </a:solidFill>
              </a:rPr>
              <a:t>超宽带通信（</a:t>
            </a:r>
            <a:r>
              <a:rPr lang="en-US" altLang="zh-CN" sz="2400" dirty="0">
                <a:solidFill>
                  <a:srgbClr val="FF0000"/>
                </a:solidFill>
              </a:rPr>
              <a:t>UWB</a:t>
            </a:r>
            <a:r>
              <a:rPr lang="zh-CN" altLang="en-US" sz="2400" dirty="0">
                <a:solidFill>
                  <a:srgbClr val="FF0000"/>
                </a:solidFill>
              </a:rPr>
              <a:t>）</a:t>
            </a:r>
            <a:endParaRPr lang="en-US" altLang="zh-CN" sz="2400" dirty="0">
              <a:solidFill>
                <a:srgbClr val="FF0000"/>
              </a:solidFill>
            </a:endParaRPr>
          </a:p>
          <a:p>
            <a:pPr lvl="1"/>
            <a:r>
              <a:rPr lang="zh-CN" altLang="en-US" sz="2400" dirty="0"/>
              <a:t>发送一系列快速脉冲，这些脉冲随着通信信息而不断变化自己的载频，这样会导致信号被稀疏分布在一个很宽的频带上； </a:t>
            </a:r>
            <a:endParaRPr lang="en-US" altLang="zh-CN" sz="2400" dirty="0"/>
          </a:p>
          <a:p>
            <a:pPr lvl="1"/>
            <a:r>
              <a:rPr lang="en-US" altLang="zh-CN" sz="2400" dirty="0"/>
              <a:t>UWB</a:t>
            </a:r>
            <a:r>
              <a:rPr lang="zh-CN" altLang="en-US" sz="2400" dirty="0"/>
              <a:t>称为其他信号的衬底，和平共处；</a:t>
            </a:r>
            <a:endParaRPr lang="en-US" altLang="zh-CN" sz="2400" dirty="0"/>
          </a:p>
          <a:p>
            <a:pPr lvl="1"/>
            <a:r>
              <a:rPr lang="zh-CN" altLang="en-US" sz="2400" dirty="0"/>
              <a:t>应用：</a:t>
            </a:r>
            <a:r>
              <a:rPr lang="en-US" altLang="zh-CN" sz="2400" dirty="0"/>
              <a:t>PAN</a:t>
            </a:r>
            <a:r>
              <a:rPr lang="zh-CN" altLang="en-US" sz="2400" dirty="0"/>
              <a:t>等。</a:t>
            </a:r>
          </a:p>
        </p:txBody>
      </p:sp>
      <p:sp>
        <p:nvSpPr>
          <p:cNvPr id="69939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4" action="ppaction://hlinksldjump"/>
              </a:rPr>
              <a:t>本章内容</a:t>
            </a:r>
            <a:r>
              <a:rPr lang="en-US" altLang="zh-CN" sz="1200" dirty="0">
                <a:ea typeface="幼圆" pitchFamily="49" charset="-122"/>
              </a:rPr>
              <a:t>&gt;&gt;</a:t>
            </a:r>
            <a:r>
              <a:rPr lang="zh-CN" altLang="en-US" sz="1200" dirty="0">
                <a:ea typeface="幼圆" pitchFamily="49" charset="-122"/>
                <a:hlinkClick r:id="rId5" action="ppaction://hlinksldjump"/>
              </a:rPr>
              <a:t>传输介质</a:t>
            </a:r>
            <a:endParaRPr lang="en-US" altLang="zh-CN" sz="1200" dirty="0">
              <a:ea typeface="幼圆" pitchFamily="49" charset="-122"/>
            </a:endParaRPr>
          </a:p>
        </p:txBody>
      </p:sp>
      <p:sp>
        <p:nvSpPr>
          <p:cNvPr id="699403" name="Text Box 11"/>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8</a:t>
            </a:r>
          </a:p>
        </p:txBody>
      </p:sp>
    </p:spTree>
    <p:extLst>
      <p:ext uri="{BB962C8B-B14F-4D97-AF65-F5344CB8AC3E}">
        <p14:creationId xmlns:p14="http://schemas.microsoft.com/office/powerpoint/2010/main" val="2656109216"/>
      </p:ext>
    </p:extLst>
  </p:cSld>
  <p:clrMapOvr>
    <a:masterClrMapping/>
  </p:clrMapOvr>
  <p:transition spd="slow">
    <p:random/>
    <p:sndAc>
      <p:stSnd>
        <p:snd r:embed="rId2" name="camera.wav"/>
      </p:stSnd>
    </p:sndAc>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title"/>
          </p:nvPr>
        </p:nvSpPr>
        <p:spPr/>
        <p:txBody>
          <a:bodyPr/>
          <a:lstStyle/>
          <a:p>
            <a:r>
              <a:rPr lang="en-US" altLang="zh-CN" sz="4000" dirty="0"/>
              <a:t>ISM</a:t>
            </a:r>
            <a:r>
              <a:rPr lang="zh-CN" altLang="en-US" sz="4000" dirty="0"/>
              <a:t>频段</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Industrial, Scientific, Medical</a:t>
            </a:r>
            <a:r>
              <a:rPr lang="zh-CN" altLang="en-US" sz="2800" dirty="0">
                <a:latin typeface="华文新魏" pitchFamily="2" charset="-122"/>
              </a:rPr>
              <a:t>）</a:t>
            </a:r>
          </a:p>
        </p:txBody>
      </p:sp>
      <p:sp>
        <p:nvSpPr>
          <p:cNvPr id="702475" name="Rectangle 11"/>
          <p:cNvSpPr>
            <a:spLocks noGrp="1" noChangeArrowheads="1"/>
          </p:cNvSpPr>
          <p:nvPr>
            <p:ph type="body" idx="1"/>
          </p:nvPr>
        </p:nvSpPr>
        <p:spPr>
          <a:xfrm>
            <a:off x="809625" y="1773239"/>
            <a:ext cx="7958138" cy="1367730"/>
          </a:xfrm>
        </p:spPr>
        <p:txBody>
          <a:bodyPr/>
          <a:lstStyle/>
          <a:p>
            <a:r>
              <a:rPr lang="zh-CN" altLang="en-US" sz="2400" dirty="0"/>
              <a:t>自由使用，但为防止干扰通常限制发射功率；</a:t>
            </a:r>
            <a:endParaRPr lang="en-US" altLang="zh-CN" sz="2400" dirty="0"/>
          </a:p>
          <a:p>
            <a:r>
              <a:rPr lang="zh-CN" altLang="en-US" sz="2400" dirty="0"/>
              <a:t>应用：设备联网、</a:t>
            </a:r>
            <a:r>
              <a:rPr lang="en-US" altLang="zh-CN" sz="2400" dirty="0" err="1"/>
              <a:t>WiFi</a:t>
            </a:r>
            <a:r>
              <a:rPr lang="zh-CN" altLang="en-US" sz="2400" dirty="0"/>
              <a:t>、</a:t>
            </a:r>
            <a:r>
              <a:rPr lang="en-US" altLang="zh-CN" sz="2400" dirty="0"/>
              <a:t>Bluetooth</a:t>
            </a:r>
            <a:r>
              <a:rPr lang="zh-CN" altLang="en-US" sz="2400" dirty="0"/>
              <a:t>、</a:t>
            </a:r>
            <a:r>
              <a:rPr lang="en-US" altLang="zh-CN" sz="2400" dirty="0" err="1"/>
              <a:t>Zigbee</a:t>
            </a:r>
            <a:r>
              <a:rPr lang="zh-CN" altLang="en-US" sz="2400" dirty="0"/>
              <a:t>等；</a:t>
            </a:r>
          </a:p>
          <a:p>
            <a:r>
              <a:rPr lang="zh-CN" altLang="en-US" sz="2400" dirty="0"/>
              <a:t>不同国家</a:t>
            </a:r>
            <a:r>
              <a:rPr lang="en-US" altLang="zh-CN" sz="2400" dirty="0"/>
              <a:t>ISM</a:t>
            </a:r>
            <a:r>
              <a:rPr lang="zh-CN" altLang="en-US" sz="2400" dirty="0"/>
              <a:t>频段的具体内容不同：美国。</a:t>
            </a:r>
          </a:p>
        </p:txBody>
      </p:sp>
      <p:sp>
        <p:nvSpPr>
          <p:cNvPr id="70246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02477" name="Text Box 1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9</a:t>
            </a:r>
          </a:p>
        </p:txBody>
      </p:sp>
      <p:grpSp>
        <p:nvGrpSpPr>
          <p:cNvPr id="8" name="Group 14"/>
          <p:cNvGrpSpPr>
            <a:grpSpLocks/>
          </p:cNvGrpSpPr>
          <p:nvPr/>
        </p:nvGrpSpPr>
        <p:grpSpPr bwMode="auto">
          <a:xfrm>
            <a:off x="1115616" y="2954313"/>
            <a:ext cx="7486650" cy="3573462"/>
            <a:chOff x="1408906" y="3378922"/>
            <a:chExt cx="7030018" cy="2786490"/>
          </a:xfrm>
        </p:grpSpPr>
        <p:pic>
          <p:nvPicPr>
            <p:cNvPr id="9"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08906" y="3378922"/>
              <a:ext cx="6030119" cy="278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5"/>
            <p:cNvSpPr txBox="1">
              <a:spLocks noChangeArrowheads="1"/>
            </p:cNvSpPr>
            <p:nvPr/>
          </p:nvSpPr>
          <p:spPr bwMode="auto">
            <a:xfrm>
              <a:off x="4190503" y="4428653"/>
              <a:ext cx="755772" cy="45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600" b="1" i="0" u="none" strike="noStrike" kern="0" cap="none" spc="0" normalizeH="0" baseline="0" noProof="0">
                  <a:ln>
                    <a:noFill/>
                  </a:ln>
                  <a:solidFill>
                    <a:srgbClr val="000000"/>
                  </a:solidFill>
                  <a:effectLst/>
                  <a:uLnTx/>
                  <a:uFillTx/>
                  <a:latin typeface="Arial" charset="0"/>
                  <a:ea typeface="宋体" charset="-122"/>
                </a:rPr>
                <a:t>802.11</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600" b="1" i="0" u="none" strike="noStrike" kern="0" cap="none" spc="0" normalizeH="0" baseline="0" noProof="0">
                  <a:ln>
                    <a:noFill/>
                  </a:ln>
                  <a:solidFill>
                    <a:srgbClr val="000000"/>
                  </a:solidFill>
                  <a:effectLst/>
                  <a:uLnTx/>
                  <a:uFillTx/>
                  <a:latin typeface="Arial" charset="0"/>
                  <a:ea typeface="宋体" charset="-122"/>
                </a:rPr>
                <a:t>b/g/n</a:t>
              </a:r>
            </a:p>
          </p:txBody>
        </p:sp>
        <p:sp>
          <p:nvSpPr>
            <p:cNvPr id="11" name="TextBox 6"/>
            <p:cNvSpPr txBox="1">
              <a:spLocks noChangeArrowheads="1"/>
            </p:cNvSpPr>
            <p:nvPr/>
          </p:nvSpPr>
          <p:spPr bwMode="auto">
            <a:xfrm>
              <a:off x="7237441" y="4523970"/>
              <a:ext cx="1201483" cy="262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600" b="1" i="0" u="none" strike="noStrike" kern="0" cap="none" spc="0" normalizeH="0" baseline="0" noProof="0">
                  <a:ln>
                    <a:noFill/>
                  </a:ln>
                  <a:solidFill>
                    <a:srgbClr val="000000"/>
                  </a:solidFill>
                  <a:effectLst/>
                  <a:uLnTx/>
                  <a:uFillTx/>
                  <a:latin typeface="Arial" charset="0"/>
                  <a:ea typeface="宋体" charset="-122"/>
                </a:rPr>
                <a:t>802.11a/g/n</a:t>
              </a:r>
            </a:p>
          </p:txBody>
        </p:sp>
        <p:cxnSp>
          <p:nvCxnSpPr>
            <p:cNvPr id="12" name="Straight Arrow Connector 7"/>
            <p:cNvCxnSpPr>
              <a:stCxn id="11" idx="1"/>
            </p:cNvCxnSpPr>
            <p:nvPr/>
          </p:nvCxnSpPr>
          <p:spPr>
            <a:xfrm rot="10800000">
              <a:off x="6869244" y="4691085"/>
              <a:ext cx="341365" cy="2476"/>
            </a:xfrm>
            <a:prstGeom prst="straightConnector1">
              <a:avLst/>
            </a:prstGeom>
            <a:noFill/>
            <a:ln w="9525" cap="flat" cmpd="sng" algn="ctr">
              <a:solidFill>
                <a:srgbClr val="000000"/>
              </a:solidFill>
              <a:prstDash val="solid"/>
              <a:tailEnd type="arrow"/>
            </a:ln>
            <a:effectLst/>
          </p:spPr>
        </p:cxnSp>
        <p:sp>
          <p:nvSpPr>
            <p:cNvPr id="13" name="Oval 8"/>
            <p:cNvSpPr/>
            <p:nvPr/>
          </p:nvSpPr>
          <p:spPr>
            <a:xfrm>
              <a:off x="5561923" y="4457124"/>
              <a:ext cx="1325209" cy="533531"/>
            </a:xfrm>
            <a:prstGeom prst="ellipse">
              <a:avLst/>
            </a:prstGeom>
            <a:solidFill>
              <a:srgbClr val="FF2BD8">
                <a:alpha val="69804"/>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14" name="Oval 9"/>
            <p:cNvSpPr/>
            <p:nvPr/>
          </p:nvSpPr>
          <p:spPr>
            <a:xfrm>
              <a:off x="3495849" y="4486833"/>
              <a:ext cx="466580" cy="466685"/>
            </a:xfrm>
            <a:prstGeom prst="ellipse">
              <a:avLst/>
            </a:prstGeom>
            <a:solidFill>
              <a:srgbClr val="FF2BD8">
                <a:alpha val="69804"/>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宋体"/>
                <a:cs typeface="+mn-cs"/>
              </a:endParaRPr>
            </a:p>
          </p:txBody>
        </p:sp>
        <p:cxnSp>
          <p:nvCxnSpPr>
            <p:cNvPr id="15" name="Straight Arrow Connector 10"/>
            <p:cNvCxnSpPr/>
            <p:nvPr/>
          </p:nvCxnSpPr>
          <p:spPr>
            <a:xfrm flipH="1" flipV="1">
              <a:off x="3935598" y="4729460"/>
              <a:ext cx="277265" cy="0"/>
            </a:xfrm>
            <a:prstGeom prst="straightConnector1">
              <a:avLst/>
            </a:prstGeom>
            <a:noFill/>
            <a:ln w="9525" cap="flat" cmpd="sng" algn="ctr">
              <a:solidFill>
                <a:srgbClr val="000000"/>
              </a:solidFill>
              <a:prstDash val="solid"/>
              <a:tailEnd type="arrow"/>
            </a:ln>
            <a:effectLst/>
          </p:spPr>
        </p:cxnSp>
      </p:grpSp>
    </p:spTree>
    <p:extLst>
      <p:ext uri="{BB962C8B-B14F-4D97-AF65-F5344CB8AC3E}">
        <p14:creationId xmlns:p14="http://schemas.microsoft.com/office/powerpoint/2010/main" val="3097070659"/>
      </p:ext>
    </p:extLst>
  </p:cSld>
  <p:clrMapOvr>
    <a:masterClrMapping/>
  </p:clrMapOvr>
  <p:transition spd="slow">
    <p:random/>
    <p:sndAc>
      <p:stSnd>
        <p:snd r:embed="rId2" name="camera.wav"/>
      </p:stSnd>
    </p:sndAc>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p:txBody>
          <a:bodyPr/>
          <a:lstStyle/>
          <a:p>
            <a:r>
              <a:rPr lang="zh-CN" altLang="en-US">
                <a:latin typeface="华文新魏" pitchFamily="2" charset="-122"/>
              </a:rPr>
              <a:t>无线电</a:t>
            </a:r>
          </a:p>
        </p:txBody>
      </p:sp>
      <p:sp>
        <p:nvSpPr>
          <p:cNvPr id="6584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8437" name="Rectangle 5"/>
          <p:cNvSpPr>
            <a:spLocks noGrp="1" noChangeArrowheads="1"/>
          </p:cNvSpPr>
          <p:nvPr>
            <p:ph type="body" idx="1"/>
          </p:nvPr>
        </p:nvSpPr>
        <p:spPr>
          <a:xfrm>
            <a:off x="809625" y="1773238"/>
            <a:ext cx="7958138" cy="2808287"/>
          </a:xfrm>
        </p:spPr>
        <p:txBody>
          <a:bodyPr/>
          <a:lstStyle/>
          <a:p>
            <a:r>
              <a:rPr lang="zh-CN" altLang="en-US" sz="2400" dirty="0">
                <a:solidFill>
                  <a:srgbClr val="FF0000"/>
                </a:solidFill>
              </a:rPr>
              <a:t>特点</a:t>
            </a:r>
          </a:p>
          <a:p>
            <a:pPr lvl="1"/>
            <a:r>
              <a:rPr lang="zh-CN" altLang="en-US" sz="2000" dirty="0"/>
              <a:t>容易产生，传播很远，穿透力强，全方向传播。</a:t>
            </a:r>
          </a:p>
          <a:p>
            <a:r>
              <a:rPr lang="zh-CN" altLang="en-US" sz="2400" dirty="0">
                <a:solidFill>
                  <a:srgbClr val="FF0000"/>
                </a:solidFill>
              </a:rPr>
              <a:t>传输</a:t>
            </a:r>
          </a:p>
          <a:p>
            <a:pPr lvl="1"/>
            <a:r>
              <a:rPr lang="en-US" altLang="zh-CN" sz="2000" dirty="0">
                <a:solidFill>
                  <a:srgbClr val="0000FF"/>
                </a:solidFill>
              </a:rPr>
              <a:t>VLF</a:t>
            </a:r>
            <a:r>
              <a:rPr lang="zh-CN" altLang="en-US" sz="2000" dirty="0">
                <a:solidFill>
                  <a:srgbClr val="0000FF"/>
                </a:solidFill>
              </a:rPr>
              <a:t>、</a:t>
            </a:r>
            <a:r>
              <a:rPr lang="en-US" altLang="zh-CN" sz="2000" dirty="0">
                <a:solidFill>
                  <a:srgbClr val="0000FF"/>
                </a:solidFill>
              </a:rPr>
              <a:t>LF</a:t>
            </a:r>
            <a:r>
              <a:rPr lang="zh-CN" altLang="en-US" sz="2000" dirty="0">
                <a:solidFill>
                  <a:srgbClr val="0000FF"/>
                </a:solidFill>
              </a:rPr>
              <a:t>、</a:t>
            </a:r>
            <a:r>
              <a:rPr lang="en-US" altLang="zh-CN" sz="2000" dirty="0">
                <a:solidFill>
                  <a:srgbClr val="0000FF"/>
                </a:solidFill>
              </a:rPr>
              <a:t>MF</a:t>
            </a:r>
            <a:r>
              <a:rPr lang="zh-CN" altLang="en-US" sz="2000" dirty="0">
                <a:solidFill>
                  <a:srgbClr val="0000FF"/>
                </a:solidFill>
              </a:rPr>
              <a:t>频段</a:t>
            </a:r>
          </a:p>
          <a:p>
            <a:pPr lvl="1">
              <a:buFont typeface="Wingdings" pitchFamily="2" charset="2"/>
              <a:buNone/>
            </a:pPr>
            <a:r>
              <a:rPr lang="zh-CN" altLang="en-US" sz="2000" dirty="0"/>
              <a:t>    无线电波沿着地面传播。</a:t>
            </a:r>
          </a:p>
          <a:p>
            <a:pPr lvl="1"/>
            <a:r>
              <a:rPr lang="en-US" altLang="zh-CN" sz="2000" dirty="0">
                <a:solidFill>
                  <a:srgbClr val="0000FF"/>
                </a:solidFill>
              </a:rPr>
              <a:t>HF</a:t>
            </a:r>
            <a:r>
              <a:rPr lang="zh-CN" altLang="en-US" sz="2000" dirty="0">
                <a:solidFill>
                  <a:srgbClr val="0000FF"/>
                </a:solidFill>
              </a:rPr>
              <a:t>、</a:t>
            </a:r>
            <a:r>
              <a:rPr lang="en-US" altLang="zh-CN" sz="2000" dirty="0">
                <a:solidFill>
                  <a:srgbClr val="0000FF"/>
                </a:solidFill>
              </a:rPr>
              <a:t>VHF</a:t>
            </a:r>
            <a:r>
              <a:rPr lang="zh-CN" altLang="en-US" sz="2000" dirty="0">
                <a:solidFill>
                  <a:srgbClr val="0000FF"/>
                </a:solidFill>
              </a:rPr>
              <a:t>频段</a:t>
            </a:r>
          </a:p>
          <a:p>
            <a:pPr lvl="1">
              <a:buFont typeface="Wingdings" pitchFamily="2" charset="2"/>
              <a:buNone/>
            </a:pPr>
            <a:r>
              <a:rPr lang="zh-CN" altLang="en-US" sz="2000" dirty="0"/>
              <a:t>    地表电波被地球吸收，到达电离层的电波被反射回地球 。</a:t>
            </a:r>
          </a:p>
        </p:txBody>
      </p:sp>
      <p:pic>
        <p:nvPicPr>
          <p:cNvPr id="658438" name="Picture 6" descr="2-12"/>
          <p:cNvPicPr>
            <a:picLocks noChangeAspect="1" noChangeArrowheads="1"/>
          </p:cNvPicPr>
          <p:nvPr/>
        </p:nvPicPr>
        <p:blipFill>
          <a:blip r:embed="rId5">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1042988" y="4076700"/>
            <a:ext cx="7489825" cy="2455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147406"/>
      </p:ext>
    </p:extLst>
  </p:cSld>
  <p:clrMapOvr>
    <a:masterClrMapping/>
  </p:clrMapOvr>
  <p:transition spd="slow">
    <p:random/>
    <p:sndAc>
      <p:stSnd>
        <p:snd r:embed="rId2" name="camera.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Grp="1" noChangeArrowheads="1"/>
          </p:cNvSpPr>
          <p:nvPr>
            <p:ph type="title"/>
          </p:nvPr>
        </p:nvSpPr>
        <p:spPr/>
        <p:txBody>
          <a:bodyPr/>
          <a:lstStyle/>
          <a:p>
            <a:r>
              <a:rPr lang="zh-CN" altLang="en-US" dirty="0"/>
              <a:t>微波</a:t>
            </a:r>
          </a:p>
        </p:txBody>
      </p:sp>
      <p:sp>
        <p:nvSpPr>
          <p:cNvPr id="65946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9462" name="Rectangle 6"/>
          <p:cNvSpPr>
            <a:spLocks noChangeArrowheads="1"/>
          </p:cNvSpPr>
          <p:nvPr/>
        </p:nvSpPr>
        <p:spPr bwMode="auto">
          <a:xfrm>
            <a:off x="1476375" y="6021388"/>
            <a:ext cx="633730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444500" indent="-444500">
              <a:buClr>
                <a:srgbClr val="000000"/>
              </a:buClr>
              <a:buChar char="@"/>
              <a:defRPr kumimoji="1" sz="2800" b="1">
                <a:solidFill>
                  <a:srgbClr val="000000"/>
                </a:solidFill>
                <a:latin typeface="Arial" pitchFamily="34" charset="0"/>
                <a:ea typeface="华文楷体" pitchFamily="2" charset="-122"/>
              </a:defRPr>
            </a:lvl1pPr>
            <a:lvl2pPr marL="909638" indent="-285750">
              <a:buSzPct val="55000"/>
              <a:buBlip>
                <a:blip r:embed="rId5"/>
              </a:buBlip>
              <a:defRPr kumimoji="1" sz="2400" b="1">
                <a:solidFill>
                  <a:srgbClr val="000000"/>
                </a:solidFill>
                <a:latin typeface="Arial" pitchFamily="34" charset="0"/>
                <a:ea typeface="华文楷体" pitchFamily="2" charset="-122"/>
              </a:defRPr>
            </a:lvl2pPr>
            <a:lvl3pPr marL="1317625" indent="-228600">
              <a:buSzPct val="65000"/>
              <a:buBlip>
                <a:blip r:embed="rId6"/>
              </a:buBlip>
              <a:defRPr kumimoji="1" sz="2000" b="1">
                <a:solidFill>
                  <a:srgbClr val="000000"/>
                </a:solidFill>
                <a:latin typeface="Arial" pitchFamily="34" charset="0"/>
                <a:ea typeface="华文楷体" pitchFamily="2" charset="-122"/>
              </a:defRPr>
            </a:lvl3pPr>
            <a:lvl4pPr marL="1725613" indent="-228600">
              <a:buSzPct val="85000"/>
              <a:buChar char="w"/>
              <a:defRPr kumimoji="1" b="1">
                <a:solidFill>
                  <a:srgbClr val="000000"/>
                </a:solidFill>
                <a:latin typeface="Arial" pitchFamily="34" charset="0"/>
                <a:ea typeface="华文楷体" pitchFamily="2" charset="-122"/>
              </a:defRPr>
            </a:lvl4pPr>
            <a:lvl5pPr marL="2159000" indent="-228600">
              <a:buSzPct val="80000"/>
              <a:buChar char="§"/>
              <a:defRPr kumimoji="1" sz="1600" b="1">
                <a:solidFill>
                  <a:srgbClr val="000000"/>
                </a:solidFill>
                <a:latin typeface="Arial" pitchFamily="34"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buChar char="§"/>
              <a:defRPr kumimoji="1" sz="1600" b="1">
                <a:solidFill>
                  <a:srgbClr val="000000"/>
                </a:solidFill>
                <a:latin typeface="Arial" pitchFamily="34" charset="0"/>
                <a:ea typeface="华文楷体" pitchFamily="2" charset="-122"/>
              </a:defRPr>
            </a:lvl9pPr>
          </a:lstStyle>
          <a:p>
            <a:pPr algn="ctr">
              <a:buFont typeface="Wingdings" pitchFamily="2" charset="2"/>
              <a:buNone/>
            </a:pPr>
            <a:r>
              <a:rPr lang="zh-CN" altLang="en-US" sz="2000" dirty="0">
                <a:solidFill>
                  <a:schemeClr val="tx2"/>
                </a:solidFill>
              </a:rPr>
              <a:t>两个地面站之间传送的距离：</a:t>
            </a:r>
            <a:r>
              <a:rPr lang="en-US" altLang="zh-CN" sz="2000" dirty="0">
                <a:solidFill>
                  <a:schemeClr val="tx2"/>
                </a:solidFill>
              </a:rPr>
              <a:t>50 </a:t>
            </a:r>
            <a:r>
              <a:rPr lang="zh-CN" altLang="en-US" sz="2000" dirty="0">
                <a:solidFill>
                  <a:schemeClr val="tx2"/>
                </a:solidFill>
              </a:rPr>
              <a:t>～</a:t>
            </a:r>
            <a:r>
              <a:rPr lang="en-US" altLang="zh-CN" sz="2000" dirty="0">
                <a:solidFill>
                  <a:schemeClr val="tx2"/>
                </a:solidFill>
              </a:rPr>
              <a:t>100 km</a:t>
            </a:r>
          </a:p>
        </p:txBody>
      </p:sp>
      <p:sp>
        <p:nvSpPr>
          <p:cNvPr id="659463" name="Rectangle 7"/>
          <p:cNvSpPr>
            <a:spLocks noChangeArrowheads="1"/>
          </p:cNvSpPr>
          <p:nvPr/>
        </p:nvSpPr>
        <p:spPr bwMode="auto">
          <a:xfrm flipH="1">
            <a:off x="971550" y="5588000"/>
            <a:ext cx="785813" cy="157163"/>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659464" name="Rectangle 8"/>
          <p:cNvSpPr>
            <a:spLocks noChangeArrowheads="1"/>
          </p:cNvSpPr>
          <p:nvPr/>
        </p:nvSpPr>
        <p:spPr bwMode="auto">
          <a:xfrm>
            <a:off x="1835150" y="5445125"/>
            <a:ext cx="2952750"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ea"/>
                <a:ea typeface="+mn-ea"/>
              </a:rPr>
              <a:t>地面站之间的直视线路 </a:t>
            </a:r>
          </a:p>
        </p:txBody>
      </p:sp>
      <p:sp>
        <p:nvSpPr>
          <p:cNvPr id="659465" name="Rectangle 9"/>
          <p:cNvSpPr>
            <a:spLocks noChangeArrowheads="1"/>
          </p:cNvSpPr>
          <p:nvPr/>
        </p:nvSpPr>
        <p:spPr bwMode="auto">
          <a:xfrm>
            <a:off x="7237413" y="5446713"/>
            <a:ext cx="1658937" cy="400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latin typeface="+mn-ea"/>
                <a:ea typeface="+mn-ea"/>
              </a:rPr>
              <a:t>微波传送塔</a:t>
            </a:r>
          </a:p>
        </p:txBody>
      </p:sp>
      <p:grpSp>
        <p:nvGrpSpPr>
          <p:cNvPr id="659466" name="Group 10"/>
          <p:cNvGrpSpPr>
            <a:grpSpLocks/>
          </p:cNvGrpSpPr>
          <p:nvPr/>
        </p:nvGrpSpPr>
        <p:grpSpPr bwMode="auto">
          <a:xfrm>
            <a:off x="6372225" y="5230813"/>
            <a:ext cx="582613" cy="806450"/>
            <a:chOff x="3138" y="1474"/>
            <a:chExt cx="367" cy="508"/>
          </a:xfrm>
        </p:grpSpPr>
        <p:sp>
          <p:nvSpPr>
            <p:cNvPr id="659467" name="Freeform 11"/>
            <p:cNvSpPr>
              <a:spLocks/>
            </p:cNvSpPr>
            <p:nvPr/>
          </p:nvSpPr>
          <p:spPr bwMode="auto">
            <a:xfrm>
              <a:off x="3250" y="1851"/>
              <a:ext cx="24" cy="128"/>
            </a:xfrm>
            <a:custGeom>
              <a:avLst/>
              <a:gdLst>
                <a:gd name="T0" fmla="*/ 23 w 24"/>
                <a:gd name="T1" fmla="*/ 127 h 128"/>
                <a:gd name="T2" fmla="*/ 22 w 24"/>
                <a:gd name="T3" fmla="*/ 3 h 128"/>
                <a:gd name="T4" fmla="*/ 8 w 24"/>
                <a:gd name="T5" fmla="*/ 0 h 128"/>
                <a:gd name="T6" fmla="*/ 0 w 24"/>
                <a:gd name="T7" fmla="*/ 57 h 128"/>
                <a:gd name="T8" fmla="*/ 6 w 24"/>
                <a:gd name="T9" fmla="*/ 119 h 128"/>
                <a:gd name="T10" fmla="*/ 23 w 24"/>
                <a:gd name="T11" fmla="*/ 127 h 128"/>
                <a:gd name="T12" fmla="*/ 23 w 24"/>
                <a:gd name="T13" fmla="*/ 127 h 128"/>
              </a:gdLst>
              <a:ahLst/>
              <a:cxnLst>
                <a:cxn ang="0">
                  <a:pos x="T0" y="T1"/>
                </a:cxn>
                <a:cxn ang="0">
                  <a:pos x="T2" y="T3"/>
                </a:cxn>
                <a:cxn ang="0">
                  <a:pos x="T4" y="T5"/>
                </a:cxn>
                <a:cxn ang="0">
                  <a:pos x="T6" y="T7"/>
                </a:cxn>
                <a:cxn ang="0">
                  <a:pos x="T8" y="T9"/>
                </a:cxn>
                <a:cxn ang="0">
                  <a:pos x="T10" y="T11"/>
                </a:cxn>
                <a:cxn ang="0">
                  <a:pos x="T12" y="T13"/>
                </a:cxn>
              </a:cxnLst>
              <a:rect l="0" t="0" r="r" b="b"/>
              <a:pathLst>
                <a:path w="24" h="128">
                  <a:moveTo>
                    <a:pt x="23" y="127"/>
                  </a:moveTo>
                  <a:lnTo>
                    <a:pt x="22" y="3"/>
                  </a:lnTo>
                  <a:lnTo>
                    <a:pt x="8" y="0"/>
                  </a:lnTo>
                  <a:lnTo>
                    <a:pt x="0" y="57"/>
                  </a:lnTo>
                  <a:lnTo>
                    <a:pt x="6" y="119"/>
                  </a:lnTo>
                  <a:lnTo>
                    <a:pt x="23" y="127"/>
                  </a:lnTo>
                  <a:lnTo>
                    <a:pt x="23" y="127"/>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68" name="Freeform 12"/>
            <p:cNvSpPr>
              <a:spLocks/>
            </p:cNvSpPr>
            <p:nvPr/>
          </p:nvSpPr>
          <p:spPr bwMode="auto">
            <a:xfrm>
              <a:off x="3138" y="1536"/>
              <a:ext cx="270" cy="286"/>
            </a:xfrm>
            <a:custGeom>
              <a:avLst/>
              <a:gdLst>
                <a:gd name="T0" fmla="*/ 104 w 270"/>
                <a:gd name="T1" fmla="*/ 217 h 286"/>
                <a:gd name="T2" fmla="*/ 143 w 270"/>
                <a:gd name="T3" fmla="*/ 268 h 286"/>
                <a:gd name="T4" fmla="*/ 174 w 270"/>
                <a:gd name="T5" fmla="*/ 280 h 286"/>
                <a:gd name="T6" fmla="*/ 195 w 270"/>
                <a:gd name="T7" fmla="*/ 285 h 286"/>
                <a:gd name="T8" fmla="*/ 218 w 270"/>
                <a:gd name="T9" fmla="*/ 282 h 286"/>
                <a:gd name="T10" fmla="*/ 236 w 270"/>
                <a:gd name="T11" fmla="*/ 268 h 286"/>
                <a:gd name="T12" fmla="*/ 245 w 270"/>
                <a:gd name="T13" fmla="*/ 248 h 286"/>
                <a:gd name="T14" fmla="*/ 250 w 270"/>
                <a:gd name="T15" fmla="*/ 223 h 286"/>
                <a:gd name="T16" fmla="*/ 249 w 270"/>
                <a:gd name="T17" fmla="*/ 194 h 286"/>
                <a:gd name="T18" fmla="*/ 248 w 270"/>
                <a:gd name="T19" fmla="*/ 170 h 286"/>
                <a:gd name="T20" fmla="*/ 245 w 270"/>
                <a:gd name="T21" fmla="*/ 142 h 286"/>
                <a:gd name="T22" fmla="*/ 239 w 270"/>
                <a:gd name="T23" fmla="*/ 123 h 286"/>
                <a:gd name="T24" fmla="*/ 269 w 270"/>
                <a:gd name="T25" fmla="*/ 108 h 286"/>
                <a:gd name="T26" fmla="*/ 269 w 270"/>
                <a:gd name="T27" fmla="*/ 95 h 286"/>
                <a:gd name="T28" fmla="*/ 258 w 270"/>
                <a:gd name="T29" fmla="*/ 82 h 286"/>
                <a:gd name="T30" fmla="*/ 228 w 270"/>
                <a:gd name="T31" fmla="*/ 92 h 286"/>
                <a:gd name="T32" fmla="*/ 221 w 270"/>
                <a:gd name="T33" fmla="*/ 70 h 286"/>
                <a:gd name="T34" fmla="*/ 206 w 270"/>
                <a:gd name="T35" fmla="*/ 45 h 286"/>
                <a:gd name="T36" fmla="*/ 188 w 270"/>
                <a:gd name="T37" fmla="*/ 23 h 286"/>
                <a:gd name="T38" fmla="*/ 163 w 270"/>
                <a:gd name="T39" fmla="*/ 5 h 286"/>
                <a:gd name="T40" fmla="*/ 141 w 270"/>
                <a:gd name="T41" fmla="*/ 0 h 286"/>
                <a:gd name="T42" fmla="*/ 118 w 270"/>
                <a:gd name="T43" fmla="*/ 0 h 286"/>
                <a:gd name="T44" fmla="*/ 100 w 270"/>
                <a:gd name="T45" fmla="*/ 11 h 286"/>
                <a:gd name="T46" fmla="*/ 89 w 270"/>
                <a:gd name="T47" fmla="*/ 31 h 286"/>
                <a:gd name="T48" fmla="*/ 81 w 270"/>
                <a:gd name="T49" fmla="*/ 74 h 286"/>
                <a:gd name="T50" fmla="*/ 79 w 270"/>
                <a:gd name="T51" fmla="*/ 131 h 286"/>
                <a:gd name="T52" fmla="*/ 81 w 270"/>
                <a:gd name="T53" fmla="*/ 183 h 286"/>
                <a:gd name="T54" fmla="*/ 36 w 270"/>
                <a:gd name="T55" fmla="*/ 215 h 286"/>
                <a:gd name="T56" fmla="*/ 36 w 270"/>
                <a:gd name="T57" fmla="*/ 225 h 286"/>
                <a:gd name="T58" fmla="*/ 28 w 270"/>
                <a:gd name="T59" fmla="*/ 229 h 286"/>
                <a:gd name="T60" fmla="*/ 22 w 270"/>
                <a:gd name="T61" fmla="*/ 223 h 286"/>
                <a:gd name="T62" fmla="*/ 0 w 270"/>
                <a:gd name="T63" fmla="*/ 236 h 286"/>
                <a:gd name="T64" fmla="*/ 3 w 270"/>
                <a:gd name="T65" fmla="*/ 247 h 286"/>
                <a:gd name="T66" fmla="*/ 21 w 270"/>
                <a:gd name="T67" fmla="*/ 248 h 286"/>
                <a:gd name="T68" fmla="*/ 44 w 270"/>
                <a:gd name="T69" fmla="*/ 228 h 286"/>
                <a:gd name="T70" fmla="*/ 48 w 270"/>
                <a:gd name="T71" fmla="*/ 218 h 286"/>
                <a:gd name="T72" fmla="*/ 82 w 270"/>
                <a:gd name="T73" fmla="*/ 195 h 286"/>
                <a:gd name="T74" fmla="*/ 104 w 270"/>
                <a:gd name="T75" fmla="*/ 217 h 286"/>
                <a:gd name="T76" fmla="*/ 104 w 270"/>
                <a:gd name="T77" fmla="*/ 21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86">
                  <a:moveTo>
                    <a:pt x="104" y="217"/>
                  </a:moveTo>
                  <a:lnTo>
                    <a:pt x="143" y="268"/>
                  </a:lnTo>
                  <a:lnTo>
                    <a:pt x="174" y="280"/>
                  </a:lnTo>
                  <a:lnTo>
                    <a:pt x="195" y="285"/>
                  </a:lnTo>
                  <a:lnTo>
                    <a:pt x="218" y="282"/>
                  </a:lnTo>
                  <a:lnTo>
                    <a:pt x="236" y="268"/>
                  </a:lnTo>
                  <a:lnTo>
                    <a:pt x="245" y="248"/>
                  </a:lnTo>
                  <a:lnTo>
                    <a:pt x="250" y="223"/>
                  </a:lnTo>
                  <a:lnTo>
                    <a:pt x="249" y="194"/>
                  </a:lnTo>
                  <a:lnTo>
                    <a:pt x="248" y="170"/>
                  </a:lnTo>
                  <a:lnTo>
                    <a:pt x="245" y="142"/>
                  </a:lnTo>
                  <a:lnTo>
                    <a:pt x="239" y="123"/>
                  </a:lnTo>
                  <a:lnTo>
                    <a:pt x="269" y="108"/>
                  </a:lnTo>
                  <a:lnTo>
                    <a:pt x="269" y="95"/>
                  </a:lnTo>
                  <a:lnTo>
                    <a:pt x="258" y="82"/>
                  </a:lnTo>
                  <a:lnTo>
                    <a:pt x="228" y="92"/>
                  </a:lnTo>
                  <a:lnTo>
                    <a:pt x="221" y="70"/>
                  </a:lnTo>
                  <a:lnTo>
                    <a:pt x="206" y="45"/>
                  </a:lnTo>
                  <a:lnTo>
                    <a:pt x="188" y="23"/>
                  </a:lnTo>
                  <a:lnTo>
                    <a:pt x="163" y="5"/>
                  </a:lnTo>
                  <a:lnTo>
                    <a:pt x="141" y="0"/>
                  </a:lnTo>
                  <a:lnTo>
                    <a:pt x="118" y="0"/>
                  </a:lnTo>
                  <a:lnTo>
                    <a:pt x="100" y="11"/>
                  </a:lnTo>
                  <a:lnTo>
                    <a:pt x="89" y="31"/>
                  </a:lnTo>
                  <a:lnTo>
                    <a:pt x="81" y="74"/>
                  </a:lnTo>
                  <a:lnTo>
                    <a:pt x="79" y="131"/>
                  </a:lnTo>
                  <a:lnTo>
                    <a:pt x="81" y="183"/>
                  </a:lnTo>
                  <a:lnTo>
                    <a:pt x="36" y="215"/>
                  </a:lnTo>
                  <a:lnTo>
                    <a:pt x="36" y="225"/>
                  </a:lnTo>
                  <a:lnTo>
                    <a:pt x="28" y="229"/>
                  </a:lnTo>
                  <a:lnTo>
                    <a:pt x="22" y="223"/>
                  </a:lnTo>
                  <a:lnTo>
                    <a:pt x="0" y="236"/>
                  </a:lnTo>
                  <a:lnTo>
                    <a:pt x="3" y="247"/>
                  </a:lnTo>
                  <a:lnTo>
                    <a:pt x="21" y="248"/>
                  </a:lnTo>
                  <a:lnTo>
                    <a:pt x="44" y="228"/>
                  </a:lnTo>
                  <a:lnTo>
                    <a:pt x="48" y="218"/>
                  </a:lnTo>
                  <a:lnTo>
                    <a:pt x="82" y="195"/>
                  </a:lnTo>
                  <a:lnTo>
                    <a:pt x="104" y="217"/>
                  </a:lnTo>
                  <a:lnTo>
                    <a:pt x="104" y="217"/>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69" name="Freeform 13"/>
            <p:cNvSpPr>
              <a:spLocks/>
            </p:cNvSpPr>
            <p:nvPr/>
          </p:nvSpPr>
          <p:spPr bwMode="auto">
            <a:xfrm>
              <a:off x="3251" y="1651"/>
              <a:ext cx="123" cy="151"/>
            </a:xfrm>
            <a:custGeom>
              <a:avLst/>
              <a:gdLst>
                <a:gd name="T0" fmla="*/ 73 w 123"/>
                <a:gd name="T1" fmla="*/ 31 h 151"/>
                <a:gd name="T2" fmla="*/ 73 w 123"/>
                <a:gd name="T3" fmla="*/ 37 h 151"/>
                <a:gd name="T4" fmla="*/ 118 w 123"/>
                <a:gd name="T5" fmla="*/ 72 h 151"/>
                <a:gd name="T6" fmla="*/ 116 w 123"/>
                <a:gd name="T7" fmla="*/ 80 h 151"/>
                <a:gd name="T8" fmla="*/ 72 w 123"/>
                <a:gd name="T9" fmla="*/ 49 h 151"/>
                <a:gd name="T10" fmla="*/ 71 w 123"/>
                <a:gd name="T11" fmla="*/ 68 h 151"/>
                <a:gd name="T12" fmla="*/ 61 w 123"/>
                <a:gd name="T13" fmla="*/ 93 h 151"/>
                <a:gd name="T14" fmla="*/ 35 w 123"/>
                <a:gd name="T15" fmla="*/ 109 h 151"/>
                <a:gd name="T16" fmla="*/ 10 w 123"/>
                <a:gd name="T17" fmla="*/ 86 h 151"/>
                <a:gd name="T18" fmla="*/ 0 w 123"/>
                <a:gd name="T19" fmla="*/ 66 h 151"/>
                <a:gd name="T20" fmla="*/ 7 w 123"/>
                <a:gd name="T21" fmla="*/ 87 h 151"/>
                <a:gd name="T22" fmla="*/ 17 w 123"/>
                <a:gd name="T23" fmla="*/ 102 h 151"/>
                <a:gd name="T24" fmla="*/ 31 w 123"/>
                <a:gd name="T25" fmla="*/ 119 h 151"/>
                <a:gd name="T26" fmla="*/ 44 w 123"/>
                <a:gd name="T27" fmla="*/ 131 h 151"/>
                <a:gd name="T28" fmla="*/ 75 w 123"/>
                <a:gd name="T29" fmla="*/ 148 h 151"/>
                <a:gd name="T30" fmla="*/ 90 w 123"/>
                <a:gd name="T31" fmla="*/ 150 h 151"/>
                <a:gd name="T32" fmla="*/ 105 w 123"/>
                <a:gd name="T33" fmla="*/ 145 h 151"/>
                <a:gd name="T34" fmla="*/ 116 w 123"/>
                <a:gd name="T35" fmla="*/ 132 h 151"/>
                <a:gd name="T36" fmla="*/ 119 w 123"/>
                <a:gd name="T37" fmla="*/ 110 h 151"/>
                <a:gd name="T38" fmla="*/ 122 w 123"/>
                <a:gd name="T39" fmla="*/ 86 h 151"/>
                <a:gd name="T40" fmla="*/ 120 w 123"/>
                <a:gd name="T41" fmla="*/ 52 h 151"/>
                <a:gd name="T42" fmla="*/ 113 w 123"/>
                <a:gd name="T43" fmla="*/ 12 h 151"/>
                <a:gd name="T44" fmla="*/ 106 w 123"/>
                <a:gd name="T45" fmla="*/ 0 h 151"/>
                <a:gd name="T46" fmla="*/ 81 w 123"/>
                <a:gd name="T47" fmla="*/ 12 h 151"/>
                <a:gd name="T48" fmla="*/ 73 w 123"/>
                <a:gd name="T49" fmla="*/ 31 h 151"/>
                <a:gd name="T50" fmla="*/ 73 w 123"/>
                <a:gd name="T51" fmla="*/ 3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3" h="151">
                  <a:moveTo>
                    <a:pt x="73" y="31"/>
                  </a:moveTo>
                  <a:lnTo>
                    <a:pt x="73" y="37"/>
                  </a:lnTo>
                  <a:lnTo>
                    <a:pt x="118" y="72"/>
                  </a:lnTo>
                  <a:lnTo>
                    <a:pt x="116" y="80"/>
                  </a:lnTo>
                  <a:lnTo>
                    <a:pt x="72" y="49"/>
                  </a:lnTo>
                  <a:lnTo>
                    <a:pt x="71" y="68"/>
                  </a:lnTo>
                  <a:lnTo>
                    <a:pt x="61" y="93"/>
                  </a:lnTo>
                  <a:lnTo>
                    <a:pt x="35" y="109"/>
                  </a:lnTo>
                  <a:lnTo>
                    <a:pt x="10" y="86"/>
                  </a:lnTo>
                  <a:lnTo>
                    <a:pt x="0" y="66"/>
                  </a:lnTo>
                  <a:lnTo>
                    <a:pt x="7" y="87"/>
                  </a:lnTo>
                  <a:lnTo>
                    <a:pt x="17" y="102"/>
                  </a:lnTo>
                  <a:lnTo>
                    <a:pt x="31" y="119"/>
                  </a:lnTo>
                  <a:lnTo>
                    <a:pt x="44" y="131"/>
                  </a:lnTo>
                  <a:lnTo>
                    <a:pt x="75" y="148"/>
                  </a:lnTo>
                  <a:lnTo>
                    <a:pt x="90" y="150"/>
                  </a:lnTo>
                  <a:lnTo>
                    <a:pt x="105" y="145"/>
                  </a:lnTo>
                  <a:lnTo>
                    <a:pt x="116" y="132"/>
                  </a:lnTo>
                  <a:lnTo>
                    <a:pt x="119" y="110"/>
                  </a:lnTo>
                  <a:lnTo>
                    <a:pt x="122" y="86"/>
                  </a:lnTo>
                  <a:lnTo>
                    <a:pt x="120" y="52"/>
                  </a:lnTo>
                  <a:lnTo>
                    <a:pt x="113" y="12"/>
                  </a:lnTo>
                  <a:lnTo>
                    <a:pt x="106" y="0"/>
                  </a:lnTo>
                  <a:lnTo>
                    <a:pt x="81" y="12"/>
                  </a:lnTo>
                  <a:lnTo>
                    <a:pt x="73" y="31"/>
                  </a:lnTo>
                  <a:lnTo>
                    <a:pt x="73" y="31"/>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0" name="Freeform 14"/>
            <p:cNvSpPr>
              <a:spLocks/>
            </p:cNvSpPr>
            <p:nvPr/>
          </p:nvSpPr>
          <p:spPr bwMode="auto">
            <a:xfrm>
              <a:off x="3214" y="1549"/>
              <a:ext cx="137" cy="272"/>
            </a:xfrm>
            <a:custGeom>
              <a:avLst/>
              <a:gdLst>
                <a:gd name="T0" fmla="*/ 31 w 137"/>
                <a:gd name="T1" fmla="*/ 0 h 272"/>
                <a:gd name="T2" fmla="*/ 16 w 137"/>
                <a:gd name="T3" fmla="*/ 15 h 272"/>
                <a:gd name="T4" fmla="*/ 7 w 137"/>
                <a:gd name="T5" fmla="*/ 41 h 272"/>
                <a:gd name="T6" fmla="*/ 1 w 137"/>
                <a:gd name="T7" fmla="*/ 79 h 272"/>
                <a:gd name="T8" fmla="*/ 0 w 137"/>
                <a:gd name="T9" fmla="*/ 111 h 272"/>
                <a:gd name="T10" fmla="*/ 3 w 137"/>
                <a:gd name="T11" fmla="*/ 152 h 272"/>
                <a:gd name="T12" fmla="*/ 11 w 137"/>
                <a:gd name="T13" fmla="*/ 193 h 272"/>
                <a:gd name="T14" fmla="*/ 52 w 137"/>
                <a:gd name="T15" fmla="*/ 231 h 272"/>
                <a:gd name="T16" fmla="*/ 91 w 137"/>
                <a:gd name="T17" fmla="*/ 266 h 272"/>
                <a:gd name="T18" fmla="*/ 122 w 137"/>
                <a:gd name="T19" fmla="*/ 271 h 272"/>
                <a:gd name="T20" fmla="*/ 136 w 137"/>
                <a:gd name="T21" fmla="*/ 269 h 272"/>
                <a:gd name="T22" fmla="*/ 115 w 137"/>
                <a:gd name="T23" fmla="*/ 265 h 272"/>
                <a:gd name="T24" fmla="*/ 93 w 137"/>
                <a:gd name="T25" fmla="*/ 256 h 272"/>
                <a:gd name="T26" fmla="*/ 66 w 137"/>
                <a:gd name="T27" fmla="*/ 235 h 272"/>
                <a:gd name="T28" fmla="*/ 45 w 137"/>
                <a:gd name="T29" fmla="*/ 204 h 272"/>
                <a:gd name="T30" fmla="*/ 18 w 137"/>
                <a:gd name="T31" fmla="*/ 135 h 272"/>
                <a:gd name="T32" fmla="*/ 12 w 137"/>
                <a:gd name="T33" fmla="*/ 70 h 272"/>
                <a:gd name="T34" fmla="*/ 16 w 137"/>
                <a:gd name="T35" fmla="*/ 28 h 272"/>
                <a:gd name="T36" fmla="*/ 31 w 137"/>
                <a:gd name="T37" fmla="*/ 0 h 272"/>
                <a:gd name="T38" fmla="*/ 31 w 137"/>
                <a:gd name="T39"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7" h="272">
                  <a:moveTo>
                    <a:pt x="31" y="0"/>
                  </a:moveTo>
                  <a:lnTo>
                    <a:pt x="16" y="15"/>
                  </a:lnTo>
                  <a:lnTo>
                    <a:pt x="7" y="41"/>
                  </a:lnTo>
                  <a:lnTo>
                    <a:pt x="1" y="79"/>
                  </a:lnTo>
                  <a:lnTo>
                    <a:pt x="0" y="111"/>
                  </a:lnTo>
                  <a:lnTo>
                    <a:pt x="3" y="152"/>
                  </a:lnTo>
                  <a:lnTo>
                    <a:pt x="11" y="193"/>
                  </a:lnTo>
                  <a:lnTo>
                    <a:pt x="52" y="231"/>
                  </a:lnTo>
                  <a:lnTo>
                    <a:pt x="91" y="266"/>
                  </a:lnTo>
                  <a:lnTo>
                    <a:pt x="122" y="271"/>
                  </a:lnTo>
                  <a:lnTo>
                    <a:pt x="136" y="269"/>
                  </a:lnTo>
                  <a:lnTo>
                    <a:pt x="115" y="265"/>
                  </a:lnTo>
                  <a:lnTo>
                    <a:pt x="93" y="256"/>
                  </a:lnTo>
                  <a:lnTo>
                    <a:pt x="66" y="235"/>
                  </a:lnTo>
                  <a:lnTo>
                    <a:pt x="45" y="204"/>
                  </a:lnTo>
                  <a:lnTo>
                    <a:pt x="18" y="135"/>
                  </a:lnTo>
                  <a:lnTo>
                    <a:pt x="12" y="70"/>
                  </a:lnTo>
                  <a:lnTo>
                    <a:pt x="16" y="28"/>
                  </a:lnTo>
                  <a:lnTo>
                    <a:pt x="31" y="0"/>
                  </a:lnTo>
                  <a:lnTo>
                    <a:pt x="31"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1" name="Freeform 15"/>
            <p:cNvSpPr>
              <a:spLocks/>
            </p:cNvSpPr>
            <p:nvPr/>
          </p:nvSpPr>
          <p:spPr bwMode="auto">
            <a:xfrm>
              <a:off x="3253" y="1895"/>
              <a:ext cx="21" cy="85"/>
            </a:xfrm>
            <a:custGeom>
              <a:avLst/>
              <a:gdLst>
                <a:gd name="T0" fmla="*/ 0 w 21"/>
                <a:gd name="T1" fmla="*/ 81 h 85"/>
                <a:gd name="T2" fmla="*/ 20 w 21"/>
                <a:gd name="T3" fmla="*/ 84 h 85"/>
                <a:gd name="T4" fmla="*/ 10 w 21"/>
                <a:gd name="T5" fmla="*/ 0 h 85"/>
                <a:gd name="T6" fmla="*/ 0 w 21"/>
                <a:gd name="T7" fmla="*/ 5 h 85"/>
                <a:gd name="T8" fmla="*/ 0 w 21"/>
                <a:gd name="T9" fmla="*/ 81 h 85"/>
                <a:gd name="T10" fmla="*/ 0 w 21"/>
                <a:gd name="T11" fmla="*/ 81 h 85"/>
              </a:gdLst>
              <a:ahLst/>
              <a:cxnLst>
                <a:cxn ang="0">
                  <a:pos x="T0" y="T1"/>
                </a:cxn>
                <a:cxn ang="0">
                  <a:pos x="T2" y="T3"/>
                </a:cxn>
                <a:cxn ang="0">
                  <a:pos x="T4" y="T5"/>
                </a:cxn>
                <a:cxn ang="0">
                  <a:pos x="T6" y="T7"/>
                </a:cxn>
                <a:cxn ang="0">
                  <a:pos x="T8" y="T9"/>
                </a:cxn>
                <a:cxn ang="0">
                  <a:pos x="T10" y="T11"/>
                </a:cxn>
              </a:cxnLst>
              <a:rect l="0" t="0" r="r" b="b"/>
              <a:pathLst>
                <a:path w="21" h="85">
                  <a:moveTo>
                    <a:pt x="0" y="81"/>
                  </a:moveTo>
                  <a:lnTo>
                    <a:pt x="20" y="84"/>
                  </a:lnTo>
                  <a:lnTo>
                    <a:pt x="10" y="0"/>
                  </a:lnTo>
                  <a:lnTo>
                    <a:pt x="0" y="5"/>
                  </a:lnTo>
                  <a:lnTo>
                    <a:pt x="0" y="81"/>
                  </a:lnTo>
                  <a:lnTo>
                    <a:pt x="0" y="81"/>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2" name="Freeform 16"/>
            <p:cNvSpPr>
              <a:spLocks/>
            </p:cNvSpPr>
            <p:nvPr/>
          </p:nvSpPr>
          <p:spPr bwMode="auto">
            <a:xfrm>
              <a:off x="3238" y="1560"/>
              <a:ext cx="124" cy="101"/>
            </a:xfrm>
            <a:custGeom>
              <a:avLst/>
              <a:gdLst>
                <a:gd name="T0" fmla="*/ 0 w 124"/>
                <a:gd name="T1" fmla="*/ 85 h 101"/>
                <a:gd name="T2" fmla="*/ 5 w 124"/>
                <a:gd name="T3" fmla="*/ 63 h 101"/>
                <a:gd name="T4" fmla="*/ 14 w 124"/>
                <a:gd name="T5" fmla="*/ 48 h 101"/>
                <a:gd name="T6" fmla="*/ 25 w 124"/>
                <a:gd name="T7" fmla="*/ 41 h 101"/>
                <a:gd name="T8" fmla="*/ 50 w 124"/>
                <a:gd name="T9" fmla="*/ 41 h 101"/>
                <a:gd name="T10" fmla="*/ 70 w 124"/>
                <a:gd name="T11" fmla="*/ 55 h 101"/>
                <a:gd name="T12" fmla="*/ 83 w 124"/>
                <a:gd name="T13" fmla="*/ 77 h 101"/>
                <a:gd name="T14" fmla="*/ 87 w 124"/>
                <a:gd name="T15" fmla="*/ 100 h 101"/>
                <a:gd name="T16" fmla="*/ 110 w 124"/>
                <a:gd name="T17" fmla="*/ 89 h 101"/>
                <a:gd name="T18" fmla="*/ 110 w 124"/>
                <a:gd name="T19" fmla="*/ 77 h 101"/>
                <a:gd name="T20" fmla="*/ 123 w 124"/>
                <a:gd name="T21" fmla="*/ 69 h 101"/>
                <a:gd name="T22" fmla="*/ 106 w 124"/>
                <a:gd name="T23" fmla="*/ 33 h 101"/>
                <a:gd name="T24" fmla="*/ 63 w 124"/>
                <a:gd name="T25" fmla="*/ 3 h 101"/>
                <a:gd name="T26" fmla="*/ 15 w 124"/>
                <a:gd name="T27" fmla="*/ 0 h 101"/>
                <a:gd name="T28" fmla="*/ 2 w 124"/>
                <a:gd name="T29" fmla="*/ 25 h 101"/>
                <a:gd name="T30" fmla="*/ 0 w 124"/>
                <a:gd name="T31" fmla="*/ 49 h 101"/>
                <a:gd name="T32" fmla="*/ 0 w 124"/>
                <a:gd name="T33" fmla="*/ 85 h 101"/>
                <a:gd name="T34" fmla="*/ 0 w 124"/>
                <a:gd name="T35" fmla="*/ 8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101">
                  <a:moveTo>
                    <a:pt x="0" y="85"/>
                  </a:moveTo>
                  <a:lnTo>
                    <a:pt x="5" y="63"/>
                  </a:lnTo>
                  <a:lnTo>
                    <a:pt x="14" y="48"/>
                  </a:lnTo>
                  <a:lnTo>
                    <a:pt x="25" y="41"/>
                  </a:lnTo>
                  <a:lnTo>
                    <a:pt x="50" y="41"/>
                  </a:lnTo>
                  <a:lnTo>
                    <a:pt x="70" y="55"/>
                  </a:lnTo>
                  <a:lnTo>
                    <a:pt x="83" y="77"/>
                  </a:lnTo>
                  <a:lnTo>
                    <a:pt x="87" y="100"/>
                  </a:lnTo>
                  <a:lnTo>
                    <a:pt x="110" y="89"/>
                  </a:lnTo>
                  <a:lnTo>
                    <a:pt x="110" y="77"/>
                  </a:lnTo>
                  <a:lnTo>
                    <a:pt x="123" y="69"/>
                  </a:lnTo>
                  <a:lnTo>
                    <a:pt x="106" y="33"/>
                  </a:lnTo>
                  <a:lnTo>
                    <a:pt x="63" y="3"/>
                  </a:lnTo>
                  <a:lnTo>
                    <a:pt x="15" y="0"/>
                  </a:lnTo>
                  <a:lnTo>
                    <a:pt x="2" y="25"/>
                  </a:lnTo>
                  <a:lnTo>
                    <a:pt x="0" y="49"/>
                  </a:lnTo>
                  <a:lnTo>
                    <a:pt x="0" y="85"/>
                  </a:lnTo>
                  <a:lnTo>
                    <a:pt x="0" y="85"/>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3" name="Freeform 17"/>
            <p:cNvSpPr>
              <a:spLocks/>
            </p:cNvSpPr>
            <p:nvPr/>
          </p:nvSpPr>
          <p:spPr bwMode="auto">
            <a:xfrm>
              <a:off x="3362" y="1629"/>
              <a:ext cx="45" cy="28"/>
            </a:xfrm>
            <a:custGeom>
              <a:avLst/>
              <a:gdLst>
                <a:gd name="T0" fmla="*/ 0 w 45"/>
                <a:gd name="T1" fmla="*/ 17 h 28"/>
                <a:gd name="T2" fmla="*/ 25 w 45"/>
                <a:gd name="T3" fmla="*/ 0 h 28"/>
                <a:gd name="T4" fmla="*/ 39 w 45"/>
                <a:gd name="T5" fmla="*/ 4 h 28"/>
                <a:gd name="T6" fmla="*/ 44 w 45"/>
                <a:gd name="T7" fmla="*/ 14 h 28"/>
                <a:gd name="T8" fmla="*/ 2 w 45"/>
                <a:gd name="T9" fmla="*/ 27 h 28"/>
                <a:gd name="T10" fmla="*/ 0 w 45"/>
                <a:gd name="T11" fmla="*/ 17 h 28"/>
                <a:gd name="T12" fmla="*/ 0 w 4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45" h="28">
                  <a:moveTo>
                    <a:pt x="0" y="17"/>
                  </a:moveTo>
                  <a:lnTo>
                    <a:pt x="25" y="0"/>
                  </a:lnTo>
                  <a:lnTo>
                    <a:pt x="39" y="4"/>
                  </a:lnTo>
                  <a:lnTo>
                    <a:pt x="44" y="14"/>
                  </a:lnTo>
                  <a:lnTo>
                    <a:pt x="2" y="27"/>
                  </a:lnTo>
                  <a:lnTo>
                    <a:pt x="0" y="17"/>
                  </a:lnTo>
                  <a:lnTo>
                    <a:pt x="0" y="17"/>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4" name="Freeform 18"/>
            <p:cNvSpPr>
              <a:spLocks/>
            </p:cNvSpPr>
            <p:nvPr/>
          </p:nvSpPr>
          <p:spPr bwMode="auto">
            <a:xfrm>
              <a:off x="3353" y="1626"/>
              <a:ext cx="56" cy="42"/>
            </a:xfrm>
            <a:custGeom>
              <a:avLst/>
              <a:gdLst>
                <a:gd name="T0" fmla="*/ 0 w 56"/>
                <a:gd name="T1" fmla="*/ 17 h 42"/>
                <a:gd name="T2" fmla="*/ 1 w 56"/>
                <a:gd name="T3" fmla="*/ 26 h 42"/>
                <a:gd name="T4" fmla="*/ 5 w 56"/>
                <a:gd name="T5" fmla="*/ 36 h 42"/>
                <a:gd name="T6" fmla="*/ 14 w 56"/>
                <a:gd name="T7" fmla="*/ 41 h 42"/>
                <a:gd name="T8" fmla="*/ 55 w 56"/>
                <a:gd name="T9" fmla="*/ 18 h 42"/>
                <a:gd name="T10" fmla="*/ 43 w 56"/>
                <a:gd name="T11" fmla="*/ 15 h 42"/>
                <a:gd name="T12" fmla="*/ 38 w 56"/>
                <a:gd name="T13" fmla="*/ 10 h 42"/>
                <a:gd name="T14" fmla="*/ 7 w 56"/>
                <a:gd name="T15" fmla="*/ 24 h 42"/>
                <a:gd name="T16" fmla="*/ 30 w 56"/>
                <a:gd name="T17" fmla="*/ 0 h 42"/>
                <a:gd name="T18" fmla="*/ 0 w 56"/>
                <a:gd name="T19" fmla="*/ 17 h 42"/>
                <a:gd name="T20" fmla="*/ 0 w 56"/>
                <a:gd name="T21"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42">
                  <a:moveTo>
                    <a:pt x="0" y="17"/>
                  </a:moveTo>
                  <a:lnTo>
                    <a:pt x="1" y="26"/>
                  </a:lnTo>
                  <a:lnTo>
                    <a:pt x="5" y="36"/>
                  </a:lnTo>
                  <a:lnTo>
                    <a:pt x="14" y="41"/>
                  </a:lnTo>
                  <a:lnTo>
                    <a:pt x="55" y="18"/>
                  </a:lnTo>
                  <a:lnTo>
                    <a:pt x="43" y="15"/>
                  </a:lnTo>
                  <a:lnTo>
                    <a:pt x="38" y="10"/>
                  </a:lnTo>
                  <a:lnTo>
                    <a:pt x="7" y="24"/>
                  </a:lnTo>
                  <a:lnTo>
                    <a:pt x="30" y="0"/>
                  </a:lnTo>
                  <a:lnTo>
                    <a:pt x="0" y="17"/>
                  </a:lnTo>
                  <a:lnTo>
                    <a:pt x="0" y="1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5" name="Freeform 19"/>
            <p:cNvSpPr>
              <a:spLocks/>
            </p:cNvSpPr>
            <p:nvPr/>
          </p:nvSpPr>
          <p:spPr bwMode="auto">
            <a:xfrm>
              <a:off x="3392" y="1623"/>
              <a:ext cx="17" cy="19"/>
            </a:xfrm>
            <a:custGeom>
              <a:avLst/>
              <a:gdLst>
                <a:gd name="T0" fmla="*/ 0 w 17"/>
                <a:gd name="T1" fmla="*/ 0 h 19"/>
                <a:gd name="T2" fmla="*/ 8 w 17"/>
                <a:gd name="T3" fmla="*/ 3 h 19"/>
                <a:gd name="T4" fmla="*/ 13 w 17"/>
                <a:gd name="T5" fmla="*/ 10 h 19"/>
                <a:gd name="T6" fmla="*/ 16 w 17"/>
                <a:gd name="T7" fmla="*/ 18 h 19"/>
                <a:gd name="T8" fmla="*/ 5 w 17"/>
                <a:gd name="T9" fmla="*/ 13 h 19"/>
                <a:gd name="T10" fmla="*/ 0 w 17"/>
                <a:gd name="T11" fmla="*/ 0 h 19"/>
                <a:gd name="T12" fmla="*/ 0 w 1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0" y="0"/>
                  </a:moveTo>
                  <a:lnTo>
                    <a:pt x="8" y="3"/>
                  </a:lnTo>
                  <a:lnTo>
                    <a:pt x="13" y="10"/>
                  </a:lnTo>
                  <a:lnTo>
                    <a:pt x="16" y="18"/>
                  </a:lnTo>
                  <a:lnTo>
                    <a:pt x="5" y="13"/>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6" name="Freeform 20"/>
            <p:cNvSpPr>
              <a:spLocks/>
            </p:cNvSpPr>
            <p:nvPr/>
          </p:nvSpPr>
          <p:spPr bwMode="auto">
            <a:xfrm>
              <a:off x="3211" y="1562"/>
              <a:ext cx="122" cy="260"/>
            </a:xfrm>
            <a:custGeom>
              <a:avLst/>
              <a:gdLst>
                <a:gd name="T0" fmla="*/ 9 w 122"/>
                <a:gd name="T1" fmla="*/ 52 h 260"/>
                <a:gd name="T2" fmla="*/ 10 w 122"/>
                <a:gd name="T3" fmla="*/ 67 h 260"/>
                <a:gd name="T4" fmla="*/ 12 w 122"/>
                <a:gd name="T5" fmla="*/ 93 h 260"/>
                <a:gd name="T6" fmla="*/ 17 w 122"/>
                <a:gd name="T7" fmla="*/ 126 h 260"/>
                <a:gd name="T8" fmla="*/ 29 w 122"/>
                <a:gd name="T9" fmla="*/ 162 h 260"/>
                <a:gd name="T10" fmla="*/ 43 w 122"/>
                <a:gd name="T11" fmla="*/ 195 h 260"/>
                <a:gd name="T12" fmla="*/ 68 w 122"/>
                <a:gd name="T13" fmla="*/ 227 h 260"/>
                <a:gd name="T14" fmla="*/ 93 w 122"/>
                <a:gd name="T15" fmla="*/ 245 h 260"/>
                <a:gd name="T16" fmla="*/ 121 w 122"/>
                <a:gd name="T17" fmla="*/ 259 h 260"/>
                <a:gd name="T18" fmla="*/ 91 w 122"/>
                <a:gd name="T19" fmla="*/ 254 h 260"/>
                <a:gd name="T20" fmla="*/ 62 w 122"/>
                <a:gd name="T21" fmla="*/ 241 h 260"/>
                <a:gd name="T22" fmla="*/ 37 w 122"/>
                <a:gd name="T23" fmla="*/ 214 h 260"/>
                <a:gd name="T24" fmla="*/ 13 w 122"/>
                <a:gd name="T25" fmla="*/ 188 h 260"/>
                <a:gd name="T26" fmla="*/ 3 w 122"/>
                <a:gd name="T27" fmla="*/ 170 h 260"/>
                <a:gd name="T28" fmla="*/ 0 w 122"/>
                <a:gd name="T29" fmla="*/ 126 h 260"/>
                <a:gd name="T30" fmla="*/ 0 w 122"/>
                <a:gd name="T31" fmla="*/ 82 h 260"/>
                <a:gd name="T32" fmla="*/ 3 w 122"/>
                <a:gd name="T33" fmla="*/ 53 h 260"/>
                <a:gd name="T34" fmla="*/ 9 w 122"/>
                <a:gd name="T35" fmla="*/ 25 h 260"/>
                <a:gd name="T36" fmla="*/ 20 w 122"/>
                <a:gd name="T37" fmla="*/ 0 h 260"/>
                <a:gd name="T38" fmla="*/ 13 w 122"/>
                <a:gd name="T39" fmla="*/ 32 h 260"/>
                <a:gd name="T40" fmla="*/ 9 w 122"/>
                <a:gd name="T41" fmla="*/ 52 h 260"/>
                <a:gd name="T42" fmla="*/ 9 w 122"/>
                <a:gd name="T43"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260">
                  <a:moveTo>
                    <a:pt x="9" y="52"/>
                  </a:moveTo>
                  <a:lnTo>
                    <a:pt x="10" y="67"/>
                  </a:lnTo>
                  <a:lnTo>
                    <a:pt x="12" y="93"/>
                  </a:lnTo>
                  <a:lnTo>
                    <a:pt x="17" y="126"/>
                  </a:lnTo>
                  <a:lnTo>
                    <a:pt x="29" y="162"/>
                  </a:lnTo>
                  <a:lnTo>
                    <a:pt x="43" y="195"/>
                  </a:lnTo>
                  <a:lnTo>
                    <a:pt x="68" y="227"/>
                  </a:lnTo>
                  <a:lnTo>
                    <a:pt x="93" y="245"/>
                  </a:lnTo>
                  <a:lnTo>
                    <a:pt x="121" y="259"/>
                  </a:lnTo>
                  <a:lnTo>
                    <a:pt x="91" y="254"/>
                  </a:lnTo>
                  <a:lnTo>
                    <a:pt x="62" y="241"/>
                  </a:lnTo>
                  <a:lnTo>
                    <a:pt x="37" y="214"/>
                  </a:lnTo>
                  <a:lnTo>
                    <a:pt x="13" y="188"/>
                  </a:lnTo>
                  <a:lnTo>
                    <a:pt x="3" y="170"/>
                  </a:lnTo>
                  <a:lnTo>
                    <a:pt x="0" y="126"/>
                  </a:lnTo>
                  <a:lnTo>
                    <a:pt x="0" y="82"/>
                  </a:lnTo>
                  <a:lnTo>
                    <a:pt x="3" y="53"/>
                  </a:lnTo>
                  <a:lnTo>
                    <a:pt x="9" y="25"/>
                  </a:lnTo>
                  <a:lnTo>
                    <a:pt x="20" y="0"/>
                  </a:lnTo>
                  <a:lnTo>
                    <a:pt x="13" y="32"/>
                  </a:lnTo>
                  <a:lnTo>
                    <a:pt x="9" y="52"/>
                  </a:lnTo>
                  <a:lnTo>
                    <a:pt x="9" y="5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7" name="Freeform 21"/>
            <p:cNvSpPr>
              <a:spLocks/>
            </p:cNvSpPr>
            <p:nvPr/>
          </p:nvSpPr>
          <p:spPr bwMode="auto">
            <a:xfrm>
              <a:off x="3260" y="1654"/>
              <a:ext cx="112" cy="117"/>
            </a:xfrm>
            <a:custGeom>
              <a:avLst/>
              <a:gdLst>
                <a:gd name="T0" fmla="*/ 65 w 112"/>
                <a:gd name="T1" fmla="*/ 11 h 117"/>
                <a:gd name="T2" fmla="*/ 0 w 112"/>
                <a:gd name="T3" fmla="*/ 51 h 117"/>
                <a:gd name="T4" fmla="*/ 2 w 112"/>
                <a:gd name="T5" fmla="*/ 56 h 117"/>
                <a:gd name="T6" fmla="*/ 42 w 112"/>
                <a:gd name="T7" fmla="*/ 37 h 117"/>
                <a:gd name="T8" fmla="*/ 15 w 112"/>
                <a:gd name="T9" fmla="*/ 105 h 117"/>
                <a:gd name="T10" fmla="*/ 27 w 112"/>
                <a:gd name="T11" fmla="*/ 116 h 117"/>
                <a:gd name="T12" fmla="*/ 49 w 112"/>
                <a:gd name="T13" fmla="*/ 37 h 117"/>
                <a:gd name="T14" fmla="*/ 111 w 112"/>
                <a:gd name="T15" fmla="*/ 87 h 117"/>
                <a:gd name="T16" fmla="*/ 111 w 112"/>
                <a:gd name="T17" fmla="*/ 76 h 117"/>
                <a:gd name="T18" fmla="*/ 56 w 112"/>
                <a:gd name="T19" fmla="*/ 30 h 117"/>
                <a:gd name="T20" fmla="*/ 101 w 112"/>
                <a:gd name="T21" fmla="*/ 6 h 117"/>
                <a:gd name="T22" fmla="*/ 98 w 112"/>
                <a:gd name="T23" fmla="*/ 0 h 117"/>
                <a:gd name="T24" fmla="*/ 65 w 112"/>
                <a:gd name="T25" fmla="*/ 19 h 117"/>
                <a:gd name="T26" fmla="*/ 65 w 112"/>
                <a:gd name="T27" fmla="*/ 11 h 117"/>
                <a:gd name="T28" fmla="*/ 65 w 112"/>
                <a:gd name="T29" fmla="*/ 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117">
                  <a:moveTo>
                    <a:pt x="65" y="11"/>
                  </a:moveTo>
                  <a:lnTo>
                    <a:pt x="0" y="51"/>
                  </a:lnTo>
                  <a:lnTo>
                    <a:pt x="2" y="56"/>
                  </a:lnTo>
                  <a:lnTo>
                    <a:pt x="42" y="37"/>
                  </a:lnTo>
                  <a:lnTo>
                    <a:pt x="15" y="105"/>
                  </a:lnTo>
                  <a:lnTo>
                    <a:pt x="27" y="116"/>
                  </a:lnTo>
                  <a:lnTo>
                    <a:pt x="49" y="37"/>
                  </a:lnTo>
                  <a:lnTo>
                    <a:pt x="111" y="87"/>
                  </a:lnTo>
                  <a:lnTo>
                    <a:pt x="111" y="76"/>
                  </a:lnTo>
                  <a:lnTo>
                    <a:pt x="56" y="30"/>
                  </a:lnTo>
                  <a:lnTo>
                    <a:pt x="101" y="6"/>
                  </a:lnTo>
                  <a:lnTo>
                    <a:pt x="98" y="0"/>
                  </a:lnTo>
                  <a:lnTo>
                    <a:pt x="65" y="19"/>
                  </a:lnTo>
                  <a:lnTo>
                    <a:pt x="65" y="11"/>
                  </a:lnTo>
                  <a:lnTo>
                    <a:pt x="65" y="1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8" name="Freeform 22"/>
            <p:cNvSpPr>
              <a:spLocks/>
            </p:cNvSpPr>
            <p:nvPr/>
          </p:nvSpPr>
          <p:spPr bwMode="auto">
            <a:xfrm>
              <a:off x="3264" y="1659"/>
              <a:ext cx="123" cy="157"/>
            </a:xfrm>
            <a:custGeom>
              <a:avLst/>
              <a:gdLst>
                <a:gd name="T0" fmla="*/ 105 w 123"/>
                <a:gd name="T1" fmla="*/ 4 h 157"/>
                <a:gd name="T2" fmla="*/ 110 w 123"/>
                <a:gd name="T3" fmla="*/ 24 h 157"/>
                <a:gd name="T4" fmla="*/ 113 w 123"/>
                <a:gd name="T5" fmla="*/ 49 h 157"/>
                <a:gd name="T6" fmla="*/ 113 w 123"/>
                <a:gd name="T7" fmla="*/ 79 h 157"/>
                <a:gd name="T8" fmla="*/ 113 w 123"/>
                <a:gd name="T9" fmla="*/ 101 h 157"/>
                <a:gd name="T10" fmla="*/ 106 w 123"/>
                <a:gd name="T11" fmla="*/ 127 h 157"/>
                <a:gd name="T12" fmla="*/ 93 w 123"/>
                <a:gd name="T13" fmla="*/ 144 h 157"/>
                <a:gd name="T14" fmla="*/ 73 w 123"/>
                <a:gd name="T15" fmla="*/ 144 h 157"/>
                <a:gd name="T16" fmla="*/ 50 w 123"/>
                <a:gd name="T17" fmla="*/ 131 h 157"/>
                <a:gd name="T18" fmla="*/ 28 w 123"/>
                <a:gd name="T19" fmla="*/ 115 h 157"/>
                <a:gd name="T20" fmla="*/ 0 w 123"/>
                <a:gd name="T21" fmla="*/ 89 h 157"/>
                <a:gd name="T22" fmla="*/ 29 w 123"/>
                <a:gd name="T23" fmla="*/ 124 h 157"/>
                <a:gd name="T24" fmla="*/ 53 w 123"/>
                <a:gd name="T25" fmla="*/ 141 h 157"/>
                <a:gd name="T26" fmla="*/ 78 w 123"/>
                <a:gd name="T27" fmla="*/ 153 h 157"/>
                <a:gd name="T28" fmla="*/ 95 w 123"/>
                <a:gd name="T29" fmla="*/ 156 h 157"/>
                <a:gd name="T30" fmla="*/ 107 w 123"/>
                <a:gd name="T31" fmla="*/ 146 h 157"/>
                <a:gd name="T32" fmla="*/ 117 w 123"/>
                <a:gd name="T33" fmla="*/ 123 h 157"/>
                <a:gd name="T34" fmla="*/ 122 w 123"/>
                <a:gd name="T35" fmla="*/ 92 h 157"/>
                <a:gd name="T36" fmla="*/ 121 w 123"/>
                <a:gd name="T37" fmla="*/ 55 h 157"/>
                <a:gd name="T38" fmla="*/ 116 w 123"/>
                <a:gd name="T39" fmla="*/ 21 h 157"/>
                <a:gd name="T40" fmla="*/ 109 w 123"/>
                <a:gd name="T41" fmla="*/ 0 h 157"/>
                <a:gd name="T42" fmla="*/ 105 w 123"/>
                <a:gd name="T43" fmla="*/ 4 h 157"/>
                <a:gd name="T44" fmla="*/ 105 w 123"/>
                <a:gd name="T45" fmla="*/ 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3" h="157">
                  <a:moveTo>
                    <a:pt x="105" y="4"/>
                  </a:moveTo>
                  <a:lnTo>
                    <a:pt x="110" y="24"/>
                  </a:lnTo>
                  <a:lnTo>
                    <a:pt x="113" y="49"/>
                  </a:lnTo>
                  <a:lnTo>
                    <a:pt x="113" y="79"/>
                  </a:lnTo>
                  <a:lnTo>
                    <a:pt x="113" y="101"/>
                  </a:lnTo>
                  <a:lnTo>
                    <a:pt x="106" y="127"/>
                  </a:lnTo>
                  <a:lnTo>
                    <a:pt x="93" y="144"/>
                  </a:lnTo>
                  <a:lnTo>
                    <a:pt x="73" y="144"/>
                  </a:lnTo>
                  <a:lnTo>
                    <a:pt x="50" y="131"/>
                  </a:lnTo>
                  <a:lnTo>
                    <a:pt x="28" y="115"/>
                  </a:lnTo>
                  <a:lnTo>
                    <a:pt x="0" y="89"/>
                  </a:lnTo>
                  <a:lnTo>
                    <a:pt x="29" y="124"/>
                  </a:lnTo>
                  <a:lnTo>
                    <a:pt x="53" y="141"/>
                  </a:lnTo>
                  <a:lnTo>
                    <a:pt x="78" y="153"/>
                  </a:lnTo>
                  <a:lnTo>
                    <a:pt x="95" y="156"/>
                  </a:lnTo>
                  <a:lnTo>
                    <a:pt x="107" y="146"/>
                  </a:lnTo>
                  <a:lnTo>
                    <a:pt x="117" y="123"/>
                  </a:lnTo>
                  <a:lnTo>
                    <a:pt x="122" y="92"/>
                  </a:lnTo>
                  <a:lnTo>
                    <a:pt x="121" y="55"/>
                  </a:lnTo>
                  <a:lnTo>
                    <a:pt x="116" y="21"/>
                  </a:lnTo>
                  <a:lnTo>
                    <a:pt x="109" y="0"/>
                  </a:lnTo>
                  <a:lnTo>
                    <a:pt x="105" y="4"/>
                  </a:lnTo>
                  <a:lnTo>
                    <a:pt x="105" y="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79" name="Freeform 23"/>
            <p:cNvSpPr>
              <a:spLocks/>
            </p:cNvSpPr>
            <p:nvPr/>
          </p:nvSpPr>
          <p:spPr bwMode="auto">
            <a:xfrm>
              <a:off x="3250" y="1770"/>
              <a:ext cx="24" cy="212"/>
            </a:xfrm>
            <a:custGeom>
              <a:avLst/>
              <a:gdLst>
                <a:gd name="T0" fmla="*/ 5 w 24"/>
                <a:gd name="T1" fmla="*/ 0 h 212"/>
                <a:gd name="T2" fmla="*/ 15 w 24"/>
                <a:gd name="T3" fmla="*/ 14 h 212"/>
                <a:gd name="T4" fmla="*/ 15 w 24"/>
                <a:gd name="T5" fmla="*/ 73 h 212"/>
                <a:gd name="T6" fmla="*/ 23 w 24"/>
                <a:gd name="T7" fmla="*/ 79 h 212"/>
                <a:gd name="T8" fmla="*/ 23 w 24"/>
                <a:gd name="T9" fmla="*/ 208 h 212"/>
                <a:gd name="T10" fmla="*/ 18 w 24"/>
                <a:gd name="T11" fmla="*/ 107 h 212"/>
                <a:gd name="T12" fmla="*/ 7 w 24"/>
                <a:gd name="T13" fmla="*/ 124 h 212"/>
                <a:gd name="T14" fmla="*/ 5 w 24"/>
                <a:gd name="T15" fmla="*/ 207 h 212"/>
                <a:gd name="T16" fmla="*/ 0 w 24"/>
                <a:gd name="T17" fmla="*/ 211 h 212"/>
                <a:gd name="T18" fmla="*/ 0 w 24"/>
                <a:gd name="T19" fmla="*/ 80 h 212"/>
                <a:gd name="T20" fmla="*/ 5 w 24"/>
                <a:gd name="T21" fmla="*/ 74 h 212"/>
                <a:gd name="T22" fmla="*/ 5 w 24"/>
                <a:gd name="T23" fmla="*/ 0 h 212"/>
                <a:gd name="T24" fmla="*/ 5 w 24"/>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212">
                  <a:moveTo>
                    <a:pt x="5" y="0"/>
                  </a:moveTo>
                  <a:lnTo>
                    <a:pt x="15" y="14"/>
                  </a:lnTo>
                  <a:lnTo>
                    <a:pt x="15" y="73"/>
                  </a:lnTo>
                  <a:lnTo>
                    <a:pt x="23" y="79"/>
                  </a:lnTo>
                  <a:lnTo>
                    <a:pt x="23" y="208"/>
                  </a:lnTo>
                  <a:lnTo>
                    <a:pt x="18" y="107"/>
                  </a:lnTo>
                  <a:lnTo>
                    <a:pt x="7" y="124"/>
                  </a:lnTo>
                  <a:lnTo>
                    <a:pt x="5" y="207"/>
                  </a:lnTo>
                  <a:lnTo>
                    <a:pt x="0" y="211"/>
                  </a:lnTo>
                  <a:lnTo>
                    <a:pt x="0" y="80"/>
                  </a:lnTo>
                  <a:lnTo>
                    <a:pt x="5" y="74"/>
                  </a:lnTo>
                  <a:lnTo>
                    <a:pt x="5" y="0"/>
                  </a:lnTo>
                  <a:lnTo>
                    <a:pt x="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80" name="Freeform 24"/>
            <p:cNvSpPr>
              <a:spLocks/>
            </p:cNvSpPr>
            <p:nvPr/>
          </p:nvSpPr>
          <p:spPr bwMode="auto">
            <a:xfrm>
              <a:off x="3142" y="1729"/>
              <a:ext cx="80" cy="64"/>
            </a:xfrm>
            <a:custGeom>
              <a:avLst/>
              <a:gdLst>
                <a:gd name="T0" fmla="*/ 75 w 80"/>
                <a:gd name="T1" fmla="*/ 0 h 64"/>
                <a:gd name="T2" fmla="*/ 37 w 80"/>
                <a:gd name="T3" fmla="*/ 23 h 64"/>
                <a:gd name="T4" fmla="*/ 36 w 80"/>
                <a:gd name="T5" fmla="*/ 35 h 64"/>
                <a:gd name="T6" fmla="*/ 24 w 80"/>
                <a:gd name="T7" fmla="*/ 41 h 64"/>
                <a:gd name="T8" fmla="*/ 19 w 80"/>
                <a:gd name="T9" fmla="*/ 38 h 64"/>
                <a:gd name="T10" fmla="*/ 1 w 80"/>
                <a:gd name="T11" fmla="*/ 49 h 64"/>
                <a:gd name="T12" fmla="*/ 0 w 80"/>
                <a:gd name="T13" fmla="*/ 58 h 64"/>
                <a:gd name="T14" fmla="*/ 9 w 80"/>
                <a:gd name="T15" fmla="*/ 63 h 64"/>
                <a:gd name="T16" fmla="*/ 29 w 80"/>
                <a:gd name="T17" fmla="*/ 52 h 64"/>
                <a:gd name="T18" fmla="*/ 31 w 80"/>
                <a:gd name="T19" fmla="*/ 45 h 64"/>
                <a:gd name="T20" fmla="*/ 45 w 80"/>
                <a:gd name="T21" fmla="*/ 38 h 64"/>
                <a:gd name="T22" fmla="*/ 46 w 80"/>
                <a:gd name="T23" fmla="*/ 25 h 64"/>
                <a:gd name="T24" fmla="*/ 79 w 80"/>
                <a:gd name="T25" fmla="*/ 7 h 64"/>
                <a:gd name="T26" fmla="*/ 75 w 80"/>
                <a:gd name="T27" fmla="*/ 0 h 64"/>
                <a:gd name="T28" fmla="*/ 75 w 80"/>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4">
                  <a:moveTo>
                    <a:pt x="75" y="0"/>
                  </a:moveTo>
                  <a:lnTo>
                    <a:pt x="37" y="23"/>
                  </a:lnTo>
                  <a:lnTo>
                    <a:pt x="36" y="35"/>
                  </a:lnTo>
                  <a:lnTo>
                    <a:pt x="24" y="41"/>
                  </a:lnTo>
                  <a:lnTo>
                    <a:pt x="19" y="38"/>
                  </a:lnTo>
                  <a:lnTo>
                    <a:pt x="1" y="49"/>
                  </a:lnTo>
                  <a:lnTo>
                    <a:pt x="0" y="58"/>
                  </a:lnTo>
                  <a:lnTo>
                    <a:pt x="9" y="63"/>
                  </a:lnTo>
                  <a:lnTo>
                    <a:pt x="29" y="52"/>
                  </a:lnTo>
                  <a:lnTo>
                    <a:pt x="31" y="45"/>
                  </a:lnTo>
                  <a:lnTo>
                    <a:pt x="45" y="38"/>
                  </a:lnTo>
                  <a:lnTo>
                    <a:pt x="46" y="25"/>
                  </a:lnTo>
                  <a:lnTo>
                    <a:pt x="79" y="7"/>
                  </a:lnTo>
                  <a:lnTo>
                    <a:pt x="75" y="0"/>
                  </a:lnTo>
                  <a:lnTo>
                    <a:pt x="7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81" name="Freeform 25"/>
            <p:cNvSpPr>
              <a:spLocks/>
            </p:cNvSpPr>
            <p:nvPr/>
          </p:nvSpPr>
          <p:spPr bwMode="auto">
            <a:xfrm>
              <a:off x="3234" y="1541"/>
              <a:ext cx="132" cy="138"/>
            </a:xfrm>
            <a:custGeom>
              <a:avLst/>
              <a:gdLst>
                <a:gd name="T0" fmla="*/ 1 w 132"/>
                <a:gd name="T1" fmla="*/ 97 h 138"/>
                <a:gd name="T2" fmla="*/ 0 w 132"/>
                <a:gd name="T3" fmla="*/ 65 h 138"/>
                <a:gd name="T4" fmla="*/ 3 w 132"/>
                <a:gd name="T5" fmla="*/ 34 h 138"/>
                <a:gd name="T6" fmla="*/ 14 w 132"/>
                <a:gd name="T7" fmla="*/ 13 h 138"/>
                <a:gd name="T8" fmla="*/ 28 w 132"/>
                <a:gd name="T9" fmla="*/ 2 h 138"/>
                <a:gd name="T10" fmla="*/ 47 w 132"/>
                <a:gd name="T11" fmla="*/ 0 h 138"/>
                <a:gd name="T12" fmla="*/ 68 w 132"/>
                <a:gd name="T13" fmla="*/ 5 h 138"/>
                <a:gd name="T14" fmla="*/ 93 w 132"/>
                <a:gd name="T15" fmla="*/ 25 h 138"/>
                <a:gd name="T16" fmla="*/ 120 w 132"/>
                <a:gd name="T17" fmla="*/ 60 h 138"/>
                <a:gd name="T18" fmla="*/ 131 w 132"/>
                <a:gd name="T19" fmla="*/ 88 h 138"/>
                <a:gd name="T20" fmla="*/ 124 w 132"/>
                <a:gd name="T21" fmla="*/ 90 h 138"/>
                <a:gd name="T22" fmla="*/ 111 w 132"/>
                <a:gd name="T23" fmla="*/ 68 h 138"/>
                <a:gd name="T24" fmla="*/ 94 w 132"/>
                <a:gd name="T25" fmla="*/ 52 h 138"/>
                <a:gd name="T26" fmla="*/ 76 w 132"/>
                <a:gd name="T27" fmla="*/ 38 h 138"/>
                <a:gd name="T28" fmla="*/ 48 w 132"/>
                <a:gd name="T29" fmla="*/ 28 h 138"/>
                <a:gd name="T30" fmla="*/ 16 w 132"/>
                <a:gd name="T31" fmla="*/ 37 h 138"/>
                <a:gd name="T32" fmla="*/ 8 w 132"/>
                <a:gd name="T33" fmla="*/ 55 h 138"/>
                <a:gd name="T34" fmla="*/ 5 w 132"/>
                <a:gd name="T35" fmla="*/ 84 h 138"/>
                <a:gd name="T36" fmla="*/ 5 w 132"/>
                <a:gd name="T37" fmla="*/ 137 h 138"/>
                <a:gd name="T38" fmla="*/ 1 w 132"/>
                <a:gd name="T39" fmla="*/ 97 h 138"/>
                <a:gd name="T40" fmla="*/ 1 w 132"/>
                <a:gd name="T41" fmla="*/ 9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138">
                  <a:moveTo>
                    <a:pt x="1" y="97"/>
                  </a:moveTo>
                  <a:lnTo>
                    <a:pt x="0" y="65"/>
                  </a:lnTo>
                  <a:lnTo>
                    <a:pt x="3" y="34"/>
                  </a:lnTo>
                  <a:lnTo>
                    <a:pt x="14" y="13"/>
                  </a:lnTo>
                  <a:lnTo>
                    <a:pt x="28" y="2"/>
                  </a:lnTo>
                  <a:lnTo>
                    <a:pt x="47" y="0"/>
                  </a:lnTo>
                  <a:lnTo>
                    <a:pt x="68" y="5"/>
                  </a:lnTo>
                  <a:lnTo>
                    <a:pt x="93" y="25"/>
                  </a:lnTo>
                  <a:lnTo>
                    <a:pt x="120" y="60"/>
                  </a:lnTo>
                  <a:lnTo>
                    <a:pt x="131" y="88"/>
                  </a:lnTo>
                  <a:lnTo>
                    <a:pt x="124" y="90"/>
                  </a:lnTo>
                  <a:lnTo>
                    <a:pt x="111" y="68"/>
                  </a:lnTo>
                  <a:lnTo>
                    <a:pt x="94" y="52"/>
                  </a:lnTo>
                  <a:lnTo>
                    <a:pt x="76" y="38"/>
                  </a:lnTo>
                  <a:lnTo>
                    <a:pt x="48" y="28"/>
                  </a:lnTo>
                  <a:lnTo>
                    <a:pt x="16" y="37"/>
                  </a:lnTo>
                  <a:lnTo>
                    <a:pt x="8" y="55"/>
                  </a:lnTo>
                  <a:lnTo>
                    <a:pt x="5" y="84"/>
                  </a:lnTo>
                  <a:lnTo>
                    <a:pt x="5" y="137"/>
                  </a:lnTo>
                  <a:lnTo>
                    <a:pt x="1" y="97"/>
                  </a:lnTo>
                  <a:lnTo>
                    <a:pt x="1" y="9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82" name="Freeform 26"/>
            <p:cNvSpPr>
              <a:spLocks/>
            </p:cNvSpPr>
            <p:nvPr/>
          </p:nvSpPr>
          <p:spPr bwMode="auto">
            <a:xfrm>
              <a:off x="3342" y="1516"/>
              <a:ext cx="121" cy="265"/>
            </a:xfrm>
            <a:custGeom>
              <a:avLst/>
              <a:gdLst>
                <a:gd name="T0" fmla="*/ 0 w 121"/>
                <a:gd name="T1" fmla="*/ 0 h 265"/>
                <a:gd name="T2" fmla="*/ 58 w 121"/>
                <a:gd name="T3" fmla="*/ 43 h 265"/>
                <a:gd name="T4" fmla="*/ 84 w 121"/>
                <a:gd name="T5" fmla="*/ 74 h 265"/>
                <a:gd name="T6" fmla="*/ 100 w 121"/>
                <a:gd name="T7" fmla="*/ 118 h 265"/>
                <a:gd name="T8" fmla="*/ 106 w 121"/>
                <a:gd name="T9" fmla="*/ 168 h 265"/>
                <a:gd name="T10" fmla="*/ 102 w 121"/>
                <a:gd name="T11" fmla="*/ 224 h 265"/>
                <a:gd name="T12" fmla="*/ 93 w 121"/>
                <a:gd name="T13" fmla="*/ 264 h 265"/>
                <a:gd name="T14" fmla="*/ 112 w 121"/>
                <a:gd name="T15" fmla="*/ 221 h 265"/>
                <a:gd name="T16" fmla="*/ 120 w 121"/>
                <a:gd name="T17" fmla="*/ 161 h 265"/>
                <a:gd name="T18" fmla="*/ 112 w 121"/>
                <a:gd name="T19" fmla="*/ 98 h 265"/>
                <a:gd name="T20" fmla="*/ 88 w 121"/>
                <a:gd name="T21" fmla="*/ 54 h 265"/>
                <a:gd name="T22" fmla="*/ 53 w 121"/>
                <a:gd name="T23" fmla="*/ 21 h 265"/>
                <a:gd name="T24" fmla="*/ 0 w 121"/>
                <a:gd name="T25" fmla="*/ 0 h 265"/>
                <a:gd name="T26" fmla="*/ 0 w 121"/>
                <a:gd name="T2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265">
                  <a:moveTo>
                    <a:pt x="0" y="0"/>
                  </a:moveTo>
                  <a:lnTo>
                    <a:pt x="58" y="43"/>
                  </a:lnTo>
                  <a:lnTo>
                    <a:pt x="84" y="74"/>
                  </a:lnTo>
                  <a:lnTo>
                    <a:pt x="100" y="118"/>
                  </a:lnTo>
                  <a:lnTo>
                    <a:pt x="106" y="168"/>
                  </a:lnTo>
                  <a:lnTo>
                    <a:pt x="102" y="224"/>
                  </a:lnTo>
                  <a:lnTo>
                    <a:pt x="93" y="264"/>
                  </a:lnTo>
                  <a:lnTo>
                    <a:pt x="112" y="221"/>
                  </a:lnTo>
                  <a:lnTo>
                    <a:pt x="120" y="161"/>
                  </a:lnTo>
                  <a:lnTo>
                    <a:pt x="112" y="98"/>
                  </a:lnTo>
                  <a:lnTo>
                    <a:pt x="88" y="54"/>
                  </a:lnTo>
                  <a:lnTo>
                    <a:pt x="53" y="21"/>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659483" name="Freeform 27"/>
            <p:cNvSpPr>
              <a:spLocks/>
            </p:cNvSpPr>
            <p:nvPr/>
          </p:nvSpPr>
          <p:spPr bwMode="auto">
            <a:xfrm>
              <a:off x="3347" y="1474"/>
              <a:ext cx="158" cy="295"/>
            </a:xfrm>
            <a:custGeom>
              <a:avLst/>
              <a:gdLst>
                <a:gd name="T0" fmla="*/ 0 w 158"/>
                <a:gd name="T1" fmla="*/ 0 h 295"/>
                <a:gd name="T2" fmla="*/ 58 w 158"/>
                <a:gd name="T3" fmla="*/ 20 h 295"/>
                <a:gd name="T4" fmla="*/ 112 w 158"/>
                <a:gd name="T5" fmla="*/ 66 h 295"/>
                <a:gd name="T6" fmla="*/ 138 w 158"/>
                <a:gd name="T7" fmla="*/ 112 h 295"/>
                <a:gd name="T8" fmla="*/ 155 w 158"/>
                <a:gd name="T9" fmla="*/ 168 h 295"/>
                <a:gd name="T10" fmla="*/ 157 w 158"/>
                <a:gd name="T11" fmla="*/ 233 h 295"/>
                <a:gd name="T12" fmla="*/ 143 w 158"/>
                <a:gd name="T13" fmla="*/ 294 h 295"/>
                <a:gd name="T14" fmla="*/ 147 w 158"/>
                <a:gd name="T15" fmla="*/ 218 h 295"/>
                <a:gd name="T16" fmla="*/ 138 w 158"/>
                <a:gd name="T17" fmla="*/ 150 h 295"/>
                <a:gd name="T18" fmla="*/ 110 w 158"/>
                <a:gd name="T19" fmla="*/ 85 h 295"/>
                <a:gd name="T20" fmla="*/ 58 w 158"/>
                <a:gd name="T21" fmla="*/ 33 h 295"/>
                <a:gd name="T22" fmla="*/ 0 w 158"/>
                <a:gd name="T23" fmla="*/ 0 h 295"/>
                <a:gd name="T24" fmla="*/ 0 w 158"/>
                <a:gd name="T2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95">
                  <a:moveTo>
                    <a:pt x="0" y="0"/>
                  </a:moveTo>
                  <a:lnTo>
                    <a:pt x="58" y="20"/>
                  </a:lnTo>
                  <a:lnTo>
                    <a:pt x="112" y="66"/>
                  </a:lnTo>
                  <a:lnTo>
                    <a:pt x="138" y="112"/>
                  </a:lnTo>
                  <a:lnTo>
                    <a:pt x="155" y="168"/>
                  </a:lnTo>
                  <a:lnTo>
                    <a:pt x="157" y="233"/>
                  </a:lnTo>
                  <a:lnTo>
                    <a:pt x="143" y="294"/>
                  </a:lnTo>
                  <a:lnTo>
                    <a:pt x="147" y="218"/>
                  </a:lnTo>
                  <a:lnTo>
                    <a:pt x="138" y="150"/>
                  </a:lnTo>
                  <a:lnTo>
                    <a:pt x="110" y="85"/>
                  </a:lnTo>
                  <a:lnTo>
                    <a:pt x="58" y="33"/>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grpSp>
        <p:nvGrpSpPr>
          <p:cNvPr id="659484" name="Group 28"/>
          <p:cNvGrpSpPr>
            <a:grpSpLocks/>
          </p:cNvGrpSpPr>
          <p:nvPr/>
        </p:nvGrpSpPr>
        <p:grpSpPr bwMode="auto">
          <a:xfrm>
            <a:off x="1187450" y="3644900"/>
            <a:ext cx="6840538" cy="1646238"/>
            <a:chOff x="499" y="2258"/>
            <a:chExt cx="4928" cy="1535"/>
          </a:xfrm>
        </p:grpSpPr>
        <p:sp>
          <p:nvSpPr>
            <p:cNvPr id="659485" name="Arc 29"/>
            <p:cNvSpPr>
              <a:spLocks/>
            </p:cNvSpPr>
            <p:nvPr/>
          </p:nvSpPr>
          <p:spPr bwMode="auto">
            <a:xfrm rot="10800000">
              <a:off x="664" y="2884"/>
              <a:ext cx="4596" cy="909"/>
            </a:xfrm>
            <a:custGeom>
              <a:avLst/>
              <a:gdLst>
                <a:gd name="G0" fmla="+- 21375 0 0"/>
                <a:gd name="G1" fmla="+- 0 0 0"/>
                <a:gd name="G2" fmla="+- 21600 0 0"/>
                <a:gd name="T0" fmla="*/ 42642 w 42642"/>
                <a:gd name="T1" fmla="*/ 3780 h 21600"/>
                <a:gd name="T2" fmla="*/ 0 w 42642"/>
                <a:gd name="T3" fmla="*/ 3112 h 21600"/>
                <a:gd name="T4" fmla="*/ 21375 w 42642"/>
                <a:gd name="T5" fmla="*/ 0 h 21600"/>
              </a:gdLst>
              <a:ahLst/>
              <a:cxnLst>
                <a:cxn ang="0">
                  <a:pos x="T0" y="T1"/>
                </a:cxn>
                <a:cxn ang="0">
                  <a:pos x="T2" y="T3"/>
                </a:cxn>
                <a:cxn ang="0">
                  <a:pos x="T4" y="T5"/>
                </a:cxn>
              </a:cxnLst>
              <a:rect l="0" t="0" r="r" b="b"/>
              <a:pathLst>
                <a:path w="42642" h="21600" fill="none" extrusionOk="0">
                  <a:moveTo>
                    <a:pt x="42641" y="3779"/>
                  </a:moveTo>
                  <a:cubicBezTo>
                    <a:pt x="40809" y="14089"/>
                    <a:pt x="31846" y="21599"/>
                    <a:pt x="21375" y="21600"/>
                  </a:cubicBezTo>
                  <a:cubicBezTo>
                    <a:pt x="10647" y="21600"/>
                    <a:pt x="1545" y="13727"/>
                    <a:pt x="0" y="3111"/>
                  </a:cubicBezTo>
                </a:path>
                <a:path w="42642" h="21600" stroke="0" extrusionOk="0">
                  <a:moveTo>
                    <a:pt x="42641" y="3779"/>
                  </a:moveTo>
                  <a:cubicBezTo>
                    <a:pt x="40809" y="14089"/>
                    <a:pt x="31846" y="21599"/>
                    <a:pt x="21375" y="21600"/>
                  </a:cubicBezTo>
                  <a:cubicBezTo>
                    <a:pt x="10647" y="21600"/>
                    <a:pt x="1545" y="13727"/>
                    <a:pt x="0" y="3111"/>
                  </a:cubicBezTo>
                  <a:lnTo>
                    <a:pt x="21375" y="0"/>
                  </a:lnTo>
                  <a:close/>
                </a:path>
              </a:pathLst>
            </a:custGeom>
            <a:gradFill rotWithShape="0">
              <a:gsLst>
                <a:gs pos="0">
                  <a:srgbClr val="660033"/>
                </a:gs>
                <a:gs pos="100000">
                  <a:srgbClr val="FFCC99"/>
                </a:gs>
              </a:gsLst>
              <a:lin ang="5400000" scaled="1"/>
            </a:gradFill>
            <a:ln w="25399" cap="rnd">
              <a:solidFill>
                <a:srgbClr val="6600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86" name="Rectangle 30"/>
            <p:cNvSpPr>
              <a:spLocks noChangeArrowheads="1"/>
            </p:cNvSpPr>
            <p:nvPr/>
          </p:nvSpPr>
          <p:spPr bwMode="auto">
            <a:xfrm>
              <a:off x="2811" y="3205"/>
              <a:ext cx="628"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buClrTx/>
                <a:buFontTx/>
                <a:buNone/>
              </a:pPr>
              <a:r>
                <a:rPr lang="zh-CN" altLang="en-US" b="1" dirty="0">
                  <a:effectLst>
                    <a:outerShdw blurRad="38100" dist="38100" dir="2700000" algn="tl">
                      <a:srgbClr val="C0C0C0"/>
                    </a:outerShdw>
                  </a:effectLst>
                  <a:latin typeface="+mn-ea"/>
                  <a:ea typeface="+mn-ea"/>
                </a:rPr>
                <a:t>地球</a:t>
              </a:r>
            </a:p>
          </p:txBody>
        </p:sp>
        <p:sp>
          <p:nvSpPr>
            <p:cNvPr id="659487" name="Rectangle 31"/>
            <p:cNvSpPr>
              <a:spLocks noChangeArrowheads="1"/>
            </p:cNvSpPr>
            <p:nvPr/>
          </p:nvSpPr>
          <p:spPr bwMode="auto">
            <a:xfrm rot="20280000">
              <a:off x="860" y="2719"/>
              <a:ext cx="971" cy="14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88" name="Rectangle 32"/>
            <p:cNvSpPr>
              <a:spLocks noChangeArrowheads="1"/>
            </p:cNvSpPr>
            <p:nvPr/>
          </p:nvSpPr>
          <p:spPr bwMode="auto">
            <a:xfrm rot="1320000" flipH="1">
              <a:off x="4091" y="2737"/>
              <a:ext cx="970" cy="14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89" name="Rectangle 33"/>
            <p:cNvSpPr>
              <a:spLocks noChangeArrowheads="1"/>
            </p:cNvSpPr>
            <p:nvPr/>
          </p:nvSpPr>
          <p:spPr bwMode="auto">
            <a:xfrm flipH="1">
              <a:off x="2472" y="2478"/>
              <a:ext cx="971" cy="14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90" name="Line 34"/>
            <p:cNvSpPr>
              <a:spLocks noChangeShapeType="1"/>
            </p:cNvSpPr>
            <p:nvPr/>
          </p:nvSpPr>
          <p:spPr bwMode="auto">
            <a:xfrm flipH="1">
              <a:off x="819" y="2453"/>
              <a:ext cx="862" cy="323"/>
            </a:xfrm>
            <a:prstGeom prst="line">
              <a:avLst/>
            </a:prstGeom>
            <a:noFill/>
            <a:ln w="50799">
              <a:solidFill>
                <a:srgbClr val="FF33CC"/>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91" name="Line 35"/>
            <p:cNvSpPr>
              <a:spLocks noChangeShapeType="1"/>
            </p:cNvSpPr>
            <p:nvPr/>
          </p:nvSpPr>
          <p:spPr bwMode="auto">
            <a:xfrm>
              <a:off x="4228" y="2462"/>
              <a:ext cx="862" cy="322"/>
            </a:xfrm>
            <a:prstGeom prst="line">
              <a:avLst/>
            </a:prstGeom>
            <a:noFill/>
            <a:ln w="50799">
              <a:solidFill>
                <a:srgbClr val="FF33CC"/>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59492" name="Line 36"/>
            <p:cNvSpPr>
              <a:spLocks noChangeShapeType="1"/>
            </p:cNvSpPr>
            <p:nvPr/>
          </p:nvSpPr>
          <p:spPr bwMode="auto">
            <a:xfrm>
              <a:off x="2508" y="2376"/>
              <a:ext cx="923" cy="4"/>
            </a:xfrm>
            <a:prstGeom prst="line">
              <a:avLst/>
            </a:prstGeom>
            <a:noFill/>
            <a:ln w="50799">
              <a:solidFill>
                <a:srgbClr val="FF33CC"/>
              </a:solidFill>
              <a:round/>
              <a:headEnd type="stealth" w="med" len="me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59493" name="Group 37"/>
            <p:cNvGrpSpPr>
              <a:grpSpLocks/>
            </p:cNvGrpSpPr>
            <p:nvPr/>
          </p:nvGrpSpPr>
          <p:grpSpPr bwMode="auto">
            <a:xfrm>
              <a:off x="499" y="2782"/>
              <a:ext cx="598" cy="769"/>
              <a:chOff x="579" y="2648"/>
              <a:chExt cx="598" cy="769"/>
            </a:xfrm>
          </p:grpSpPr>
          <p:sp>
            <p:nvSpPr>
              <p:cNvPr id="659494" name="Freeform 38"/>
              <p:cNvSpPr>
                <a:spLocks/>
              </p:cNvSpPr>
              <p:nvPr/>
            </p:nvSpPr>
            <p:spPr bwMode="auto">
              <a:xfrm>
                <a:off x="762" y="3219"/>
                <a:ext cx="38" cy="194"/>
              </a:xfrm>
              <a:custGeom>
                <a:avLst/>
                <a:gdLst>
                  <a:gd name="T0" fmla="*/ 37 w 38"/>
                  <a:gd name="T1" fmla="*/ 193 h 194"/>
                  <a:gd name="T2" fmla="*/ 35 w 38"/>
                  <a:gd name="T3" fmla="*/ 6 h 194"/>
                  <a:gd name="T4" fmla="*/ 13 w 38"/>
                  <a:gd name="T5" fmla="*/ 0 h 194"/>
                  <a:gd name="T6" fmla="*/ 0 w 38"/>
                  <a:gd name="T7" fmla="*/ 87 h 194"/>
                  <a:gd name="T8" fmla="*/ 10 w 38"/>
                  <a:gd name="T9" fmla="*/ 180 h 194"/>
                  <a:gd name="T10" fmla="*/ 37 w 38"/>
                  <a:gd name="T11" fmla="*/ 193 h 194"/>
                  <a:gd name="T12" fmla="*/ 37 w 38"/>
                  <a:gd name="T13" fmla="*/ 193 h 194"/>
                </a:gdLst>
                <a:ahLst/>
                <a:cxnLst>
                  <a:cxn ang="0">
                    <a:pos x="T0" y="T1"/>
                  </a:cxn>
                  <a:cxn ang="0">
                    <a:pos x="T2" y="T3"/>
                  </a:cxn>
                  <a:cxn ang="0">
                    <a:pos x="T4" y="T5"/>
                  </a:cxn>
                  <a:cxn ang="0">
                    <a:pos x="T6" y="T7"/>
                  </a:cxn>
                  <a:cxn ang="0">
                    <a:pos x="T8" y="T9"/>
                  </a:cxn>
                  <a:cxn ang="0">
                    <a:pos x="T10" y="T11"/>
                  </a:cxn>
                  <a:cxn ang="0">
                    <a:pos x="T12" y="T13"/>
                  </a:cxn>
                </a:cxnLst>
                <a:rect l="0" t="0" r="r" b="b"/>
                <a:pathLst>
                  <a:path w="38" h="194">
                    <a:moveTo>
                      <a:pt x="37" y="193"/>
                    </a:moveTo>
                    <a:lnTo>
                      <a:pt x="35" y="6"/>
                    </a:lnTo>
                    <a:lnTo>
                      <a:pt x="13" y="0"/>
                    </a:lnTo>
                    <a:lnTo>
                      <a:pt x="0" y="87"/>
                    </a:lnTo>
                    <a:lnTo>
                      <a:pt x="10" y="180"/>
                    </a:lnTo>
                    <a:lnTo>
                      <a:pt x="37" y="193"/>
                    </a:lnTo>
                    <a:lnTo>
                      <a:pt x="37" y="193"/>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495" name="Freeform 39"/>
              <p:cNvSpPr>
                <a:spLocks/>
              </p:cNvSpPr>
              <p:nvPr/>
            </p:nvSpPr>
            <p:spPr bwMode="auto">
              <a:xfrm>
                <a:off x="579" y="2742"/>
                <a:ext cx="440" cy="432"/>
              </a:xfrm>
              <a:custGeom>
                <a:avLst/>
                <a:gdLst>
                  <a:gd name="T0" fmla="*/ 170 w 440"/>
                  <a:gd name="T1" fmla="*/ 328 h 432"/>
                  <a:gd name="T2" fmla="*/ 234 w 440"/>
                  <a:gd name="T3" fmla="*/ 405 h 432"/>
                  <a:gd name="T4" fmla="*/ 284 w 440"/>
                  <a:gd name="T5" fmla="*/ 424 h 432"/>
                  <a:gd name="T6" fmla="*/ 319 w 440"/>
                  <a:gd name="T7" fmla="*/ 431 h 432"/>
                  <a:gd name="T8" fmla="*/ 355 w 440"/>
                  <a:gd name="T9" fmla="*/ 427 h 432"/>
                  <a:gd name="T10" fmla="*/ 385 w 440"/>
                  <a:gd name="T11" fmla="*/ 406 h 432"/>
                  <a:gd name="T12" fmla="*/ 400 w 440"/>
                  <a:gd name="T13" fmla="*/ 376 h 432"/>
                  <a:gd name="T14" fmla="*/ 408 w 440"/>
                  <a:gd name="T15" fmla="*/ 337 h 432"/>
                  <a:gd name="T16" fmla="*/ 407 w 440"/>
                  <a:gd name="T17" fmla="*/ 293 h 432"/>
                  <a:gd name="T18" fmla="*/ 406 w 440"/>
                  <a:gd name="T19" fmla="*/ 257 h 432"/>
                  <a:gd name="T20" fmla="*/ 400 w 440"/>
                  <a:gd name="T21" fmla="*/ 216 h 432"/>
                  <a:gd name="T22" fmla="*/ 391 w 440"/>
                  <a:gd name="T23" fmla="*/ 187 h 432"/>
                  <a:gd name="T24" fmla="*/ 439 w 440"/>
                  <a:gd name="T25" fmla="*/ 163 h 432"/>
                  <a:gd name="T26" fmla="*/ 439 w 440"/>
                  <a:gd name="T27" fmla="*/ 144 h 432"/>
                  <a:gd name="T28" fmla="*/ 421 w 440"/>
                  <a:gd name="T29" fmla="*/ 124 h 432"/>
                  <a:gd name="T30" fmla="*/ 372 w 440"/>
                  <a:gd name="T31" fmla="*/ 139 h 432"/>
                  <a:gd name="T32" fmla="*/ 362 w 440"/>
                  <a:gd name="T33" fmla="*/ 105 h 432"/>
                  <a:gd name="T34" fmla="*/ 337 w 440"/>
                  <a:gd name="T35" fmla="*/ 68 h 432"/>
                  <a:gd name="T36" fmla="*/ 307 w 440"/>
                  <a:gd name="T37" fmla="*/ 35 h 432"/>
                  <a:gd name="T38" fmla="*/ 266 w 440"/>
                  <a:gd name="T39" fmla="*/ 8 h 432"/>
                  <a:gd name="T40" fmla="*/ 231 w 440"/>
                  <a:gd name="T41" fmla="*/ 0 h 432"/>
                  <a:gd name="T42" fmla="*/ 193 w 440"/>
                  <a:gd name="T43" fmla="*/ 0 h 432"/>
                  <a:gd name="T44" fmla="*/ 164 w 440"/>
                  <a:gd name="T45" fmla="*/ 17 h 432"/>
                  <a:gd name="T46" fmla="*/ 146 w 440"/>
                  <a:gd name="T47" fmla="*/ 47 h 432"/>
                  <a:gd name="T48" fmla="*/ 132 w 440"/>
                  <a:gd name="T49" fmla="*/ 112 h 432"/>
                  <a:gd name="T50" fmla="*/ 129 w 440"/>
                  <a:gd name="T51" fmla="*/ 199 h 432"/>
                  <a:gd name="T52" fmla="*/ 133 w 440"/>
                  <a:gd name="T53" fmla="*/ 278 h 432"/>
                  <a:gd name="T54" fmla="*/ 59 w 440"/>
                  <a:gd name="T55" fmla="*/ 325 h 432"/>
                  <a:gd name="T56" fmla="*/ 58 w 440"/>
                  <a:gd name="T57" fmla="*/ 341 h 432"/>
                  <a:gd name="T58" fmla="*/ 46 w 440"/>
                  <a:gd name="T59" fmla="*/ 347 h 432"/>
                  <a:gd name="T60" fmla="*/ 36 w 440"/>
                  <a:gd name="T61" fmla="*/ 338 h 432"/>
                  <a:gd name="T62" fmla="*/ 0 w 440"/>
                  <a:gd name="T63" fmla="*/ 356 h 432"/>
                  <a:gd name="T64" fmla="*/ 5 w 440"/>
                  <a:gd name="T65" fmla="*/ 374 h 432"/>
                  <a:gd name="T66" fmla="*/ 34 w 440"/>
                  <a:gd name="T67" fmla="*/ 375 h 432"/>
                  <a:gd name="T68" fmla="*/ 72 w 440"/>
                  <a:gd name="T69" fmla="*/ 345 h 432"/>
                  <a:gd name="T70" fmla="*/ 79 w 440"/>
                  <a:gd name="T71" fmla="*/ 330 h 432"/>
                  <a:gd name="T72" fmla="*/ 134 w 440"/>
                  <a:gd name="T73" fmla="*/ 296 h 432"/>
                  <a:gd name="T74" fmla="*/ 170 w 440"/>
                  <a:gd name="T75" fmla="*/ 328 h 432"/>
                  <a:gd name="T76" fmla="*/ 170 w 440"/>
                  <a:gd name="T77" fmla="*/ 32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0" h="432">
                    <a:moveTo>
                      <a:pt x="170" y="328"/>
                    </a:moveTo>
                    <a:lnTo>
                      <a:pt x="234" y="405"/>
                    </a:lnTo>
                    <a:lnTo>
                      <a:pt x="284" y="424"/>
                    </a:lnTo>
                    <a:lnTo>
                      <a:pt x="319" y="431"/>
                    </a:lnTo>
                    <a:lnTo>
                      <a:pt x="355" y="427"/>
                    </a:lnTo>
                    <a:lnTo>
                      <a:pt x="385" y="406"/>
                    </a:lnTo>
                    <a:lnTo>
                      <a:pt x="400" y="376"/>
                    </a:lnTo>
                    <a:lnTo>
                      <a:pt x="408" y="337"/>
                    </a:lnTo>
                    <a:lnTo>
                      <a:pt x="407" y="293"/>
                    </a:lnTo>
                    <a:lnTo>
                      <a:pt x="406" y="257"/>
                    </a:lnTo>
                    <a:lnTo>
                      <a:pt x="400" y="216"/>
                    </a:lnTo>
                    <a:lnTo>
                      <a:pt x="391" y="187"/>
                    </a:lnTo>
                    <a:lnTo>
                      <a:pt x="439" y="163"/>
                    </a:lnTo>
                    <a:lnTo>
                      <a:pt x="439" y="144"/>
                    </a:lnTo>
                    <a:lnTo>
                      <a:pt x="421" y="124"/>
                    </a:lnTo>
                    <a:lnTo>
                      <a:pt x="372" y="139"/>
                    </a:lnTo>
                    <a:lnTo>
                      <a:pt x="362" y="105"/>
                    </a:lnTo>
                    <a:lnTo>
                      <a:pt x="337" y="68"/>
                    </a:lnTo>
                    <a:lnTo>
                      <a:pt x="307" y="35"/>
                    </a:lnTo>
                    <a:lnTo>
                      <a:pt x="266" y="8"/>
                    </a:lnTo>
                    <a:lnTo>
                      <a:pt x="231" y="0"/>
                    </a:lnTo>
                    <a:lnTo>
                      <a:pt x="193" y="0"/>
                    </a:lnTo>
                    <a:lnTo>
                      <a:pt x="164" y="17"/>
                    </a:lnTo>
                    <a:lnTo>
                      <a:pt x="146" y="47"/>
                    </a:lnTo>
                    <a:lnTo>
                      <a:pt x="132" y="112"/>
                    </a:lnTo>
                    <a:lnTo>
                      <a:pt x="129" y="199"/>
                    </a:lnTo>
                    <a:lnTo>
                      <a:pt x="133" y="278"/>
                    </a:lnTo>
                    <a:lnTo>
                      <a:pt x="59" y="325"/>
                    </a:lnTo>
                    <a:lnTo>
                      <a:pt x="58" y="341"/>
                    </a:lnTo>
                    <a:lnTo>
                      <a:pt x="46" y="347"/>
                    </a:lnTo>
                    <a:lnTo>
                      <a:pt x="36" y="338"/>
                    </a:lnTo>
                    <a:lnTo>
                      <a:pt x="0" y="356"/>
                    </a:lnTo>
                    <a:lnTo>
                      <a:pt x="5" y="374"/>
                    </a:lnTo>
                    <a:lnTo>
                      <a:pt x="34" y="375"/>
                    </a:lnTo>
                    <a:lnTo>
                      <a:pt x="72" y="345"/>
                    </a:lnTo>
                    <a:lnTo>
                      <a:pt x="79" y="330"/>
                    </a:lnTo>
                    <a:lnTo>
                      <a:pt x="134" y="296"/>
                    </a:lnTo>
                    <a:lnTo>
                      <a:pt x="170" y="328"/>
                    </a:lnTo>
                    <a:lnTo>
                      <a:pt x="170" y="328"/>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496" name="Freeform 40"/>
              <p:cNvSpPr>
                <a:spLocks/>
              </p:cNvSpPr>
              <p:nvPr/>
            </p:nvSpPr>
            <p:spPr bwMode="auto">
              <a:xfrm>
                <a:off x="763" y="2916"/>
                <a:ext cx="201" cy="229"/>
              </a:xfrm>
              <a:custGeom>
                <a:avLst/>
                <a:gdLst>
                  <a:gd name="T0" fmla="*/ 120 w 201"/>
                  <a:gd name="T1" fmla="*/ 48 h 229"/>
                  <a:gd name="T2" fmla="*/ 120 w 201"/>
                  <a:gd name="T3" fmla="*/ 56 h 229"/>
                  <a:gd name="T4" fmla="*/ 194 w 201"/>
                  <a:gd name="T5" fmla="*/ 110 h 229"/>
                  <a:gd name="T6" fmla="*/ 191 w 201"/>
                  <a:gd name="T7" fmla="*/ 121 h 229"/>
                  <a:gd name="T8" fmla="*/ 118 w 201"/>
                  <a:gd name="T9" fmla="*/ 74 h 229"/>
                  <a:gd name="T10" fmla="*/ 116 w 201"/>
                  <a:gd name="T11" fmla="*/ 103 h 229"/>
                  <a:gd name="T12" fmla="*/ 100 w 201"/>
                  <a:gd name="T13" fmla="*/ 141 h 229"/>
                  <a:gd name="T14" fmla="*/ 58 w 201"/>
                  <a:gd name="T15" fmla="*/ 165 h 229"/>
                  <a:gd name="T16" fmla="*/ 17 w 201"/>
                  <a:gd name="T17" fmla="*/ 131 h 229"/>
                  <a:gd name="T18" fmla="*/ 0 w 201"/>
                  <a:gd name="T19" fmla="*/ 100 h 229"/>
                  <a:gd name="T20" fmla="*/ 13 w 201"/>
                  <a:gd name="T21" fmla="*/ 133 h 229"/>
                  <a:gd name="T22" fmla="*/ 28 w 201"/>
                  <a:gd name="T23" fmla="*/ 155 h 229"/>
                  <a:gd name="T24" fmla="*/ 51 w 201"/>
                  <a:gd name="T25" fmla="*/ 182 h 229"/>
                  <a:gd name="T26" fmla="*/ 72 w 201"/>
                  <a:gd name="T27" fmla="*/ 199 h 229"/>
                  <a:gd name="T28" fmla="*/ 123 w 201"/>
                  <a:gd name="T29" fmla="*/ 225 h 229"/>
                  <a:gd name="T30" fmla="*/ 147 w 201"/>
                  <a:gd name="T31" fmla="*/ 228 h 229"/>
                  <a:gd name="T32" fmla="*/ 172 w 201"/>
                  <a:gd name="T33" fmla="*/ 221 h 229"/>
                  <a:gd name="T34" fmla="*/ 190 w 201"/>
                  <a:gd name="T35" fmla="*/ 200 h 229"/>
                  <a:gd name="T36" fmla="*/ 195 w 201"/>
                  <a:gd name="T37" fmla="*/ 168 h 229"/>
                  <a:gd name="T38" fmla="*/ 200 w 201"/>
                  <a:gd name="T39" fmla="*/ 131 h 229"/>
                  <a:gd name="T40" fmla="*/ 197 w 201"/>
                  <a:gd name="T41" fmla="*/ 79 h 229"/>
                  <a:gd name="T42" fmla="*/ 186 w 201"/>
                  <a:gd name="T43" fmla="*/ 19 h 229"/>
                  <a:gd name="T44" fmla="*/ 174 w 201"/>
                  <a:gd name="T45" fmla="*/ 0 h 229"/>
                  <a:gd name="T46" fmla="*/ 133 w 201"/>
                  <a:gd name="T47" fmla="*/ 19 h 229"/>
                  <a:gd name="T48" fmla="*/ 120 w 201"/>
                  <a:gd name="T49" fmla="*/ 48 h 229"/>
                  <a:gd name="T50" fmla="*/ 120 w 201"/>
                  <a:gd name="T51" fmla="*/ 4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1" h="229">
                    <a:moveTo>
                      <a:pt x="120" y="48"/>
                    </a:moveTo>
                    <a:lnTo>
                      <a:pt x="120" y="56"/>
                    </a:lnTo>
                    <a:lnTo>
                      <a:pt x="194" y="110"/>
                    </a:lnTo>
                    <a:lnTo>
                      <a:pt x="191" y="121"/>
                    </a:lnTo>
                    <a:lnTo>
                      <a:pt x="118" y="74"/>
                    </a:lnTo>
                    <a:lnTo>
                      <a:pt x="116" y="103"/>
                    </a:lnTo>
                    <a:lnTo>
                      <a:pt x="100" y="141"/>
                    </a:lnTo>
                    <a:lnTo>
                      <a:pt x="58" y="165"/>
                    </a:lnTo>
                    <a:lnTo>
                      <a:pt x="17" y="131"/>
                    </a:lnTo>
                    <a:lnTo>
                      <a:pt x="0" y="100"/>
                    </a:lnTo>
                    <a:lnTo>
                      <a:pt x="13" y="133"/>
                    </a:lnTo>
                    <a:lnTo>
                      <a:pt x="28" y="155"/>
                    </a:lnTo>
                    <a:lnTo>
                      <a:pt x="51" y="182"/>
                    </a:lnTo>
                    <a:lnTo>
                      <a:pt x="72" y="199"/>
                    </a:lnTo>
                    <a:lnTo>
                      <a:pt x="123" y="225"/>
                    </a:lnTo>
                    <a:lnTo>
                      <a:pt x="147" y="228"/>
                    </a:lnTo>
                    <a:lnTo>
                      <a:pt x="172" y="221"/>
                    </a:lnTo>
                    <a:lnTo>
                      <a:pt x="190" y="200"/>
                    </a:lnTo>
                    <a:lnTo>
                      <a:pt x="195" y="168"/>
                    </a:lnTo>
                    <a:lnTo>
                      <a:pt x="200" y="131"/>
                    </a:lnTo>
                    <a:lnTo>
                      <a:pt x="197" y="79"/>
                    </a:lnTo>
                    <a:lnTo>
                      <a:pt x="186" y="19"/>
                    </a:lnTo>
                    <a:lnTo>
                      <a:pt x="174" y="0"/>
                    </a:lnTo>
                    <a:lnTo>
                      <a:pt x="133" y="19"/>
                    </a:lnTo>
                    <a:lnTo>
                      <a:pt x="120" y="48"/>
                    </a:lnTo>
                    <a:lnTo>
                      <a:pt x="120" y="48"/>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497" name="Freeform 41"/>
              <p:cNvSpPr>
                <a:spLocks/>
              </p:cNvSpPr>
              <p:nvPr/>
            </p:nvSpPr>
            <p:spPr bwMode="auto">
              <a:xfrm>
                <a:off x="703" y="2762"/>
                <a:ext cx="223" cy="411"/>
              </a:xfrm>
              <a:custGeom>
                <a:avLst/>
                <a:gdLst>
                  <a:gd name="T0" fmla="*/ 51 w 223"/>
                  <a:gd name="T1" fmla="*/ 0 h 411"/>
                  <a:gd name="T2" fmla="*/ 26 w 223"/>
                  <a:gd name="T3" fmla="*/ 22 h 411"/>
                  <a:gd name="T4" fmla="*/ 11 w 223"/>
                  <a:gd name="T5" fmla="*/ 63 h 411"/>
                  <a:gd name="T6" fmla="*/ 3 w 223"/>
                  <a:gd name="T7" fmla="*/ 121 h 411"/>
                  <a:gd name="T8" fmla="*/ 0 w 223"/>
                  <a:gd name="T9" fmla="*/ 169 h 411"/>
                  <a:gd name="T10" fmla="*/ 5 w 223"/>
                  <a:gd name="T11" fmla="*/ 231 h 411"/>
                  <a:gd name="T12" fmla="*/ 18 w 223"/>
                  <a:gd name="T13" fmla="*/ 293 h 411"/>
                  <a:gd name="T14" fmla="*/ 85 w 223"/>
                  <a:gd name="T15" fmla="*/ 350 h 411"/>
                  <a:gd name="T16" fmla="*/ 148 w 223"/>
                  <a:gd name="T17" fmla="*/ 402 h 411"/>
                  <a:gd name="T18" fmla="*/ 200 w 223"/>
                  <a:gd name="T19" fmla="*/ 410 h 411"/>
                  <a:gd name="T20" fmla="*/ 222 w 223"/>
                  <a:gd name="T21" fmla="*/ 407 h 411"/>
                  <a:gd name="T22" fmla="*/ 188 w 223"/>
                  <a:gd name="T23" fmla="*/ 401 h 411"/>
                  <a:gd name="T24" fmla="*/ 151 w 223"/>
                  <a:gd name="T25" fmla="*/ 387 h 411"/>
                  <a:gd name="T26" fmla="*/ 109 w 223"/>
                  <a:gd name="T27" fmla="*/ 355 h 411"/>
                  <a:gd name="T28" fmla="*/ 74 w 223"/>
                  <a:gd name="T29" fmla="*/ 309 h 411"/>
                  <a:gd name="T30" fmla="*/ 30 w 223"/>
                  <a:gd name="T31" fmla="*/ 204 h 411"/>
                  <a:gd name="T32" fmla="*/ 20 w 223"/>
                  <a:gd name="T33" fmla="*/ 107 h 411"/>
                  <a:gd name="T34" fmla="*/ 26 w 223"/>
                  <a:gd name="T35" fmla="*/ 43 h 411"/>
                  <a:gd name="T36" fmla="*/ 51 w 223"/>
                  <a:gd name="T37" fmla="*/ 0 h 411"/>
                  <a:gd name="T38" fmla="*/ 51 w 223"/>
                  <a:gd name="T3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411">
                    <a:moveTo>
                      <a:pt x="51" y="0"/>
                    </a:moveTo>
                    <a:lnTo>
                      <a:pt x="26" y="22"/>
                    </a:lnTo>
                    <a:lnTo>
                      <a:pt x="11" y="63"/>
                    </a:lnTo>
                    <a:lnTo>
                      <a:pt x="3" y="121"/>
                    </a:lnTo>
                    <a:lnTo>
                      <a:pt x="0" y="169"/>
                    </a:lnTo>
                    <a:lnTo>
                      <a:pt x="5" y="231"/>
                    </a:lnTo>
                    <a:lnTo>
                      <a:pt x="18" y="293"/>
                    </a:lnTo>
                    <a:lnTo>
                      <a:pt x="85" y="350"/>
                    </a:lnTo>
                    <a:lnTo>
                      <a:pt x="148" y="402"/>
                    </a:lnTo>
                    <a:lnTo>
                      <a:pt x="200" y="410"/>
                    </a:lnTo>
                    <a:lnTo>
                      <a:pt x="222" y="407"/>
                    </a:lnTo>
                    <a:lnTo>
                      <a:pt x="188" y="401"/>
                    </a:lnTo>
                    <a:lnTo>
                      <a:pt x="151" y="387"/>
                    </a:lnTo>
                    <a:lnTo>
                      <a:pt x="109" y="355"/>
                    </a:lnTo>
                    <a:lnTo>
                      <a:pt x="74" y="309"/>
                    </a:lnTo>
                    <a:lnTo>
                      <a:pt x="30" y="204"/>
                    </a:lnTo>
                    <a:lnTo>
                      <a:pt x="20" y="107"/>
                    </a:lnTo>
                    <a:lnTo>
                      <a:pt x="26" y="43"/>
                    </a:lnTo>
                    <a:lnTo>
                      <a:pt x="51" y="0"/>
                    </a:lnTo>
                    <a:lnTo>
                      <a:pt x="51"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498" name="Freeform 42"/>
              <p:cNvSpPr>
                <a:spLocks/>
              </p:cNvSpPr>
              <p:nvPr/>
            </p:nvSpPr>
            <p:spPr bwMode="auto">
              <a:xfrm>
                <a:off x="767" y="3285"/>
                <a:ext cx="34" cy="129"/>
              </a:xfrm>
              <a:custGeom>
                <a:avLst/>
                <a:gdLst>
                  <a:gd name="T0" fmla="*/ 0 w 34"/>
                  <a:gd name="T1" fmla="*/ 124 h 129"/>
                  <a:gd name="T2" fmla="*/ 33 w 34"/>
                  <a:gd name="T3" fmla="*/ 128 h 129"/>
                  <a:gd name="T4" fmla="*/ 18 w 34"/>
                  <a:gd name="T5" fmla="*/ 0 h 129"/>
                  <a:gd name="T6" fmla="*/ 0 w 34"/>
                  <a:gd name="T7" fmla="*/ 8 h 129"/>
                  <a:gd name="T8" fmla="*/ 0 w 34"/>
                  <a:gd name="T9" fmla="*/ 124 h 129"/>
                  <a:gd name="T10" fmla="*/ 0 w 34"/>
                  <a:gd name="T11" fmla="*/ 124 h 129"/>
                </a:gdLst>
                <a:ahLst/>
                <a:cxnLst>
                  <a:cxn ang="0">
                    <a:pos x="T0" y="T1"/>
                  </a:cxn>
                  <a:cxn ang="0">
                    <a:pos x="T2" y="T3"/>
                  </a:cxn>
                  <a:cxn ang="0">
                    <a:pos x="T4" y="T5"/>
                  </a:cxn>
                  <a:cxn ang="0">
                    <a:pos x="T6" y="T7"/>
                  </a:cxn>
                  <a:cxn ang="0">
                    <a:pos x="T8" y="T9"/>
                  </a:cxn>
                  <a:cxn ang="0">
                    <a:pos x="T10" y="T11"/>
                  </a:cxn>
                </a:cxnLst>
                <a:rect l="0" t="0" r="r" b="b"/>
                <a:pathLst>
                  <a:path w="34" h="129">
                    <a:moveTo>
                      <a:pt x="0" y="124"/>
                    </a:moveTo>
                    <a:lnTo>
                      <a:pt x="33" y="128"/>
                    </a:lnTo>
                    <a:lnTo>
                      <a:pt x="18" y="0"/>
                    </a:lnTo>
                    <a:lnTo>
                      <a:pt x="0" y="8"/>
                    </a:lnTo>
                    <a:lnTo>
                      <a:pt x="0" y="124"/>
                    </a:lnTo>
                    <a:lnTo>
                      <a:pt x="0" y="124"/>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499" name="Freeform 43"/>
              <p:cNvSpPr>
                <a:spLocks/>
              </p:cNvSpPr>
              <p:nvPr/>
            </p:nvSpPr>
            <p:spPr bwMode="auto">
              <a:xfrm>
                <a:off x="742" y="2779"/>
                <a:ext cx="202" cy="152"/>
              </a:xfrm>
              <a:custGeom>
                <a:avLst/>
                <a:gdLst>
                  <a:gd name="T0" fmla="*/ 1 w 202"/>
                  <a:gd name="T1" fmla="*/ 129 h 152"/>
                  <a:gd name="T2" fmla="*/ 8 w 202"/>
                  <a:gd name="T3" fmla="*/ 95 h 152"/>
                  <a:gd name="T4" fmla="*/ 23 w 202"/>
                  <a:gd name="T5" fmla="*/ 72 h 152"/>
                  <a:gd name="T6" fmla="*/ 40 w 202"/>
                  <a:gd name="T7" fmla="*/ 63 h 152"/>
                  <a:gd name="T8" fmla="*/ 83 w 202"/>
                  <a:gd name="T9" fmla="*/ 63 h 152"/>
                  <a:gd name="T10" fmla="*/ 115 w 202"/>
                  <a:gd name="T11" fmla="*/ 84 h 152"/>
                  <a:gd name="T12" fmla="*/ 136 w 202"/>
                  <a:gd name="T13" fmla="*/ 117 h 152"/>
                  <a:gd name="T14" fmla="*/ 143 w 202"/>
                  <a:gd name="T15" fmla="*/ 151 h 152"/>
                  <a:gd name="T16" fmla="*/ 181 w 202"/>
                  <a:gd name="T17" fmla="*/ 134 h 152"/>
                  <a:gd name="T18" fmla="*/ 181 w 202"/>
                  <a:gd name="T19" fmla="*/ 117 h 152"/>
                  <a:gd name="T20" fmla="*/ 201 w 202"/>
                  <a:gd name="T21" fmla="*/ 105 h 152"/>
                  <a:gd name="T22" fmla="*/ 174 w 202"/>
                  <a:gd name="T23" fmla="*/ 50 h 152"/>
                  <a:gd name="T24" fmla="*/ 104 w 202"/>
                  <a:gd name="T25" fmla="*/ 5 h 152"/>
                  <a:gd name="T26" fmla="*/ 24 w 202"/>
                  <a:gd name="T27" fmla="*/ 0 h 152"/>
                  <a:gd name="T28" fmla="*/ 4 w 202"/>
                  <a:gd name="T29" fmla="*/ 38 h 152"/>
                  <a:gd name="T30" fmla="*/ 0 w 202"/>
                  <a:gd name="T31" fmla="*/ 75 h 152"/>
                  <a:gd name="T32" fmla="*/ 1 w 202"/>
                  <a:gd name="T33" fmla="*/ 129 h 152"/>
                  <a:gd name="T34" fmla="*/ 1 w 202"/>
                  <a:gd name="T35" fmla="*/ 12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152">
                    <a:moveTo>
                      <a:pt x="1" y="129"/>
                    </a:moveTo>
                    <a:lnTo>
                      <a:pt x="8" y="95"/>
                    </a:lnTo>
                    <a:lnTo>
                      <a:pt x="23" y="72"/>
                    </a:lnTo>
                    <a:lnTo>
                      <a:pt x="40" y="63"/>
                    </a:lnTo>
                    <a:lnTo>
                      <a:pt x="83" y="63"/>
                    </a:lnTo>
                    <a:lnTo>
                      <a:pt x="115" y="84"/>
                    </a:lnTo>
                    <a:lnTo>
                      <a:pt x="136" y="117"/>
                    </a:lnTo>
                    <a:lnTo>
                      <a:pt x="143" y="151"/>
                    </a:lnTo>
                    <a:lnTo>
                      <a:pt x="181" y="134"/>
                    </a:lnTo>
                    <a:lnTo>
                      <a:pt x="181" y="117"/>
                    </a:lnTo>
                    <a:lnTo>
                      <a:pt x="201" y="105"/>
                    </a:lnTo>
                    <a:lnTo>
                      <a:pt x="174" y="50"/>
                    </a:lnTo>
                    <a:lnTo>
                      <a:pt x="104" y="5"/>
                    </a:lnTo>
                    <a:lnTo>
                      <a:pt x="24" y="0"/>
                    </a:lnTo>
                    <a:lnTo>
                      <a:pt x="4" y="38"/>
                    </a:lnTo>
                    <a:lnTo>
                      <a:pt x="0" y="75"/>
                    </a:lnTo>
                    <a:lnTo>
                      <a:pt x="1" y="129"/>
                    </a:lnTo>
                    <a:lnTo>
                      <a:pt x="1" y="129"/>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0" name="Freeform 44"/>
              <p:cNvSpPr>
                <a:spLocks/>
              </p:cNvSpPr>
              <p:nvPr/>
            </p:nvSpPr>
            <p:spPr bwMode="auto">
              <a:xfrm>
                <a:off x="944" y="2883"/>
                <a:ext cx="73" cy="41"/>
              </a:xfrm>
              <a:custGeom>
                <a:avLst/>
                <a:gdLst>
                  <a:gd name="T0" fmla="*/ 0 w 73"/>
                  <a:gd name="T1" fmla="*/ 26 h 41"/>
                  <a:gd name="T2" fmla="*/ 41 w 73"/>
                  <a:gd name="T3" fmla="*/ 0 h 41"/>
                  <a:gd name="T4" fmla="*/ 64 w 73"/>
                  <a:gd name="T5" fmla="*/ 5 h 41"/>
                  <a:gd name="T6" fmla="*/ 72 w 73"/>
                  <a:gd name="T7" fmla="*/ 21 h 41"/>
                  <a:gd name="T8" fmla="*/ 4 w 73"/>
                  <a:gd name="T9" fmla="*/ 40 h 41"/>
                  <a:gd name="T10" fmla="*/ 0 w 73"/>
                  <a:gd name="T11" fmla="*/ 26 h 41"/>
                  <a:gd name="T12" fmla="*/ 0 w 73"/>
                  <a:gd name="T13" fmla="*/ 26 h 41"/>
                </a:gdLst>
                <a:ahLst/>
                <a:cxnLst>
                  <a:cxn ang="0">
                    <a:pos x="T0" y="T1"/>
                  </a:cxn>
                  <a:cxn ang="0">
                    <a:pos x="T2" y="T3"/>
                  </a:cxn>
                  <a:cxn ang="0">
                    <a:pos x="T4" y="T5"/>
                  </a:cxn>
                  <a:cxn ang="0">
                    <a:pos x="T6" y="T7"/>
                  </a:cxn>
                  <a:cxn ang="0">
                    <a:pos x="T8" y="T9"/>
                  </a:cxn>
                  <a:cxn ang="0">
                    <a:pos x="T10" y="T11"/>
                  </a:cxn>
                  <a:cxn ang="0">
                    <a:pos x="T12" y="T13"/>
                  </a:cxn>
                </a:cxnLst>
                <a:rect l="0" t="0" r="r" b="b"/>
                <a:pathLst>
                  <a:path w="73" h="41">
                    <a:moveTo>
                      <a:pt x="0" y="26"/>
                    </a:moveTo>
                    <a:lnTo>
                      <a:pt x="41" y="0"/>
                    </a:lnTo>
                    <a:lnTo>
                      <a:pt x="64" y="5"/>
                    </a:lnTo>
                    <a:lnTo>
                      <a:pt x="72" y="21"/>
                    </a:lnTo>
                    <a:lnTo>
                      <a:pt x="4" y="40"/>
                    </a:lnTo>
                    <a:lnTo>
                      <a:pt x="0" y="26"/>
                    </a:lnTo>
                    <a:lnTo>
                      <a:pt x="0" y="26"/>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1" name="Freeform 45"/>
              <p:cNvSpPr>
                <a:spLocks/>
              </p:cNvSpPr>
              <p:nvPr/>
            </p:nvSpPr>
            <p:spPr bwMode="auto">
              <a:xfrm>
                <a:off x="930" y="2878"/>
                <a:ext cx="90" cy="63"/>
              </a:xfrm>
              <a:custGeom>
                <a:avLst/>
                <a:gdLst>
                  <a:gd name="T0" fmla="*/ 0 w 90"/>
                  <a:gd name="T1" fmla="*/ 27 h 63"/>
                  <a:gd name="T2" fmla="*/ 2 w 90"/>
                  <a:gd name="T3" fmla="*/ 39 h 63"/>
                  <a:gd name="T4" fmla="*/ 9 w 90"/>
                  <a:gd name="T5" fmla="*/ 54 h 63"/>
                  <a:gd name="T6" fmla="*/ 24 w 90"/>
                  <a:gd name="T7" fmla="*/ 62 h 63"/>
                  <a:gd name="T8" fmla="*/ 89 w 90"/>
                  <a:gd name="T9" fmla="*/ 28 h 63"/>
                  <a:gd name="T10" fmla="*/ 69 w 90"/>
                  <a:gd name="T11" fmla="*/ 23 h 63"/>
                  <a:gd name="T12" fmla="*/ 62 w 90"/>
                  <a:gd name="T13" fmla="*/ 16 h 63"/>
                  <a:gd name="T14" fmla="*/ 11 w 90"/>
                  <a:gd name="T15" fmla="*/ 37 h 63"/>
                  <a:gd name="T16" fmla="*/ 49 w 90"/>
                  <a:gd name="T17" fmla="*/ 0 h 63"/>
                  <a:gd name="T18" fmla="*/ 0 w 90"/>
                  <a:gd name="T19" fmla="*/ 27 h 63"/>
                  <a:gd name="T20" fmla="*/ 0 w 90"/>
                  <a:gd name="T21"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63">
                    <a:moveTo>
                      <a:pt x="0" y="27"/>
                    </a:moveTo>
                    <a:lnTo>
                      <a:pt x="2" y="39"/>
                    </a:lnTo>
                    <a:lnTo>
                      <a:pt x="9" y="54"/>
                    </a:lnTo>
                    <a:lnTo>
                      <a:pt x="24" y="62"/>
                    </a:lnTo>
                    <a:lnTo>
                      <a:pt x="89" y="28"/>
                    </a:lnTo>
                    <a:lnTo>
                      <a:pt x="69" y="23"/>
                    </a:lnTo>
                    <a:lnTo>
                      <a:pt x="62" y="16"/>
                    </a:lnTo>
                    <a:lnTo>
                      <a:pt x="11" y="37"/>
                    </a:lnTo>
                    <a:lnTo>
                      <a:pt x="49" y="0"/>
                    </a:lnTo>
                    <a:lnTo>
                      <a:pt x="0" y="27"/>
                    </a:lnTo>
                    <a:lnTo>
                      <a:pt x="0" y="2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2" name="Freeform 46"/>
              <p:cNvSpPr>
                <a:spLocks/>
              </p:cNvSpPr>
              <p:nvPr/>
            </p:nvSpPr>
            <p:spPr bwMode="auto">
              <a:xfrm>
                <a:off x="994" y="2873"/>
                <a:ext cx="27" cy="29"/>
              </a:xfrm>
              <a:custGeom>
                <a:avLst/>
                <a:gdLst>
                  <a:gd name="T0" fmla="*/ 0 w 27"/>
                  <a:gd name="T1" fmla="*/ 0 h 29"/>
                  <a:gd name="T2" fmla="*/ 13 w 27"/>
                  <a:gd name="T3" fmla="*/ 4 h 29"/>
                  <a:gd name="T4" fmla="*/ 22 w 27"/>
                  <a:gd name="T5" fmla="*/ 15 h 29"/>
                  <a:gd name="T6" fmla="*/ 26 w 27"/>
                  <a:gd name="T7" fmla="*/ 28 h 29"/>
                  <a:gd name="T8" fmla="*/ 9 w 27"/>
                  <a:gd name="T9" fmla="*/ 20 h 29"/>
                  <a:gd name="T10" fmla="*/ 0 w 27"/>
                  <a:gd name="T11" fmla="*/ 0 h 29"/>
                  <a:gd name="T12" fmla="*/ 0 w 27"/>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7" h="29">
                    <a:moveTo>
                      <a:pt x="0" y="0"/>
                    </a:moveTo>
                    <a:lnTo>
                      <a:pt x="13" y="4"/>
                    </a:lnTo>
                    <a:lnTo>
                      <a:pt x="22" y="15"/>
                    </a:lnTo>
                    <a:lnTo>
                      <a:pt x="26" y="28"/>
                    </a:lnTo>
                    <a:lnTo>
                      <a:pt x="9" y="20"/>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3" name="Freeform 47"/>
              <p:cNvSpPr>
                <a:spLocks/>
              </p:cNvSpPr>
              <p:nvPr/>
            </p:nvSpPr>
            <p:spPr bwMode="auto">
              <a:xfrm>
                <a:off x="698" y="2781"/>
                <a:ext cx="199" cy="393"/>
              </a:xfrm>
              <a:custGeom>
                <a:avLst/>
                <a:gdLst>
                  <a:gd name="T0" fmla="*/ 16 w 199"/>
                  <a:gd name="T1" fmla="*/ 80 h 393"/>
                  <a:gd name="T2" fmla="*/ 17 w 199"/>
                  <a:gd name="T3" fmla="*/ 102 h 393"/>
                  <a:gd name="T4" fmla="*/ 20 w 199"/>
                  <a:gd name="T5" fmla="*/ 141 h 393"/>
                  <a:gd name="T6" fmla="*/ 28 w 199"/>
                  <a:gd name="T7" fmla="*/ 191 h 393"/>
                  <a:gd name="T8" fmla="*/ 48 w 199"/>
                  <a:gd name="T9" fmla="*/ 245 h 393"/>
                  <a:gd name="T10" fmla="*/ 71 w 199"/>
                  <a:gd name="T11" fmla="*/ 296 h 393"/>
                  <a:gd name="T12" fmla="*/ 111 w 199"/>
                  <a:gd name="T13" fmla="*/ 344 h 393"/>
                  <a:gd name="T14" fmla="*/ 153 w 199"/>
                  <a:gd name="T15" fmla="*/ 372 h 393"/>
                  <a:gd name="T16" fmla="*/ 198 w 199"/>
                  <a:gd name="T17" fmla="*/ 392 h 393"/>
                  <a:gd name="T18" fmla="*/ 149 w 199"/>
                  <a:gd name="T19" fmla="*/ 385 h 393"/>
                  <a:gd name="T20" fmla="*/ 102 w 199"/>
                  <a:gd name="T21" fmla="*/ 365 h 393"/>
                  <a:gd name="T22" fmla="*/ 61 w 199"/>
                  <a:gd name="T23" fmla="*/ 324 h 393"/>
                  <a:gd name="T24" fmla="*/ 21 w 199"/>
                  <a:gd name="T25" fmla="*/ 285 h 393"/>
                  <a:gd name="T26" fmla="*/ 6 w 199"/>
                  <a:gd name="T27" fmla="*/ 257 h 393"/>
                  <a:gd name="T28" fmla="*/ 0 w 199"/>
                  <a:gd name="T29" fmla="*/ 191 h 393"/>
                  <a:gd name="T30" fmla="*/ 1 w 199"/>
                  <a:gd name="T31" fmla="*/ 125 h 393"/>
                  <a:gd name="T32" fmla="*/ 6 w 199"/>
                  <a:gd name="T33" fmla="*/ 81 h 393"/>
                  <a:gd name="T34" fmla="*/ 15 w 199"/>
                  <a:gd name="T35" fmla="*/ 38 h 393"/>
                  <a:gd name="T36" fmla="*/ 34 w 199"/>
                  <a:gd name="T37" fmla="*/ 0 h 393"/>
                  <a:gd name="T38" fmla="*/ 21 w 199"/>
                  <a:gd name="T39" fmla="*/ 48 h 393"/>
                  <a:gd name="T40" fmla="*/ 16 w 199"/>
                  <a:gd name="T41" fmla="*/ 80 h 393"/>
                  <a:gd name="T42" fmla="*/ 16 w 199"/>
                  <a:gd name="T43" fmla="*/ 8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393">
                    <a:moveTo>
                      <a:pt x="16" y="80"/>
                    </a:moveTo>
                    <a:lnTo>
                      <a:pt x="17" y="102"/>
                    </a:lnTo>
                    <a:lnTo>
                      <a:pt x="20" y="141"/>
                    </a:lnTo>
                    <a:lnTo>
                      <a:pt x="28" y="191"/>
                    </a:lnTo>
                    <a:lnTo>
                      <a:pt x="48" y="245"/>
                    </a:lnTo>
                    <a:lnTo>
                      <a:pt x="71" y="296"/>
                    </a:lnTo>
                    <a:lnTo>
                      <a:pt x="111" y="344"/>
                    </a:lnTo>
                    <a:lnTo>
                      <a:pt x="153" y="372"/>
                    </a:lnTo>
                    <a:lnTo>
                      <a:pt x="198" y="392"/>
                    </a:lnTo>
                    <a:lnTo>
                      <a:pt x="149" y="385"/>
                    </a:lnTo>
                    <a:lnTo>
                      <a:pt x="102" y="365"/>
                    </a:lnTo>
                    <a:lnTo>
                      <a:pt x="61" y="324"/>
                    </a:lnTo>
                    <a:lnTo>
                      <a:pt x="21" y="285"/>
                    </a:lnTo>
                    <a:lnTo>
                      <a:pt x="6" y="257"/>
                    </a:lnTo>
                    <a:lnTo>
                      <a:pt x="0" y="191"/>
                    </a:lnTo>
                    <a:lnTo>
                      <a:pt x="1" y="125"/>
                    </a:lnTo>
                    <a:lnTo>
                      <a:pt x="6" y="81"/>
                    </a:lnTo>
                    <a:lnTo>
                      <a:pt x="15" y="38"/>
                    </a:lnTo>
                    <a:lnTo>
                      <a:pt x="34" y="0"/>
                    </a:lnTo>
                    <a:lnTo>
                      <a:pt x="21" y="48"/>
                    </a:lnTo>
                    <a:lnTo>
                      <a:pt x="16" y="80"/>
                    </a:lnTo>
                    <a:lnTo>
                      <a:pt x="16" y="8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4" name="Freeform 48"/>
              <p:cNvSpPr>
                <a:spLocks/>
              </p:cNvSpPr>
              <p:nvPr/>
            </p:nvSpPr>
            <p:spPr bwMode="auto">
              <a:xfrm>
                <a:off x="778" y="2921"/>
                <a:ext cx="182" cy="176"/>
              </a:xfrm>
              <a:custGeom>
                <a:avLst/>
                <a:gdLst>
                  <a:gd name="T0" fmla="*/ 107 w 182"/>
                  <a:gd name="T1" fmla="*/ 16 h 176"/>
                  <a:gd name="T2" fmla="*/ 0 w 182"/>
                  <a:gd name="T3" fmla="*/ 78 h 176"/>
                  <a:gd name="T4" fmla="*/ 3 w 182"/>
                  <a:gd name="T5" fmla="*/ 85 h 176"/>
                  <a:gd name="T6" fmla="*/ 68 w 182"/>
                  <a:gd name="T7" fmla="*/ 57 h 176"/>
                  <a:gd name="T8" fmla="*/ 25 w 182"/>
                  <a:gd name="T9" fmla="*/ 159 h 176"/>
                  <a:gd name="T10" fmla="*/ 45 w 182"/>
                  <a:gd name="T11" fmla="*/ 175 h 176"/>
                  <a:gd name="T12" fmla="*/ 80 w 182"/>
                  <a:gd name="T13" fmla="*/ 57 h 176"/>
                  <a:gd name="T14" fmla="*/ 181 w 182"/>
                  <a:gd name="T15" fmla="*/ 132 h 176"/>
                  <a:gd name="T16" fmla="*/ 181 w 182"/>
                  <a:gd name="T17" fmla="*/ 114 h 176"/>
                  <a:gd name="T18" fmla="*/ 92 w 182"/>
                  <a:gd name="T19" fmla="*/ 45 h 176"/>
                  <a:gd name="T20" fmla="*/ 166 w 182"/>
                  <a:gd name="T21" fmla="*/ 10 h 176"/>
                  <a:gd name="T22" fmla="*/ 160 w 182"/>
                  <a:gd name="T23" fmla="*/ 0 h 176"/>
                  <a:gd name="T24" fmla="*/ 107 w 182"/>
                  <a:gd name="T25" fmla="*/ 29 h 176"/>
                  <a:gd name="T26" fmla="*/ 107 w 182"/>
                  <a:gd name="T27" fmla="*/ 16 h 176"/>
                  <a:gd name="T28" fmla="*/ 107 w 182"/>
                  <a:gd name="T29"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76">
                    <a:moveTo>
                      <a:pt x="107" y="16"/>
                    </a:moveTo>
                    <a:lnTo>
                      <a:pt x="0" y="78"/>
                    </a:lnTo>
                    <a:lnTo>
                      <a:pt x="3" y="85"/>
                    </a:lnTo>
                    <a:lnTo>
                      <a:pt x="68" y="57"/>
                    </a:lnTo>
                    <a:lnTo>
                      <a:pt x="25" y="159"/>
                    </a:lnTo>
                    <a:lnTo>
                      <a:pt x="45" y="175"/>
                    </a:lnTo>
                    <a:lnTo>
                      <a:pt x="80" y="57"/>
                    </a:lnTo>
                    <a:lnTo>
                      <a:pt x="181" y="132"/>
                    </a:lnTo>
                    <a:lnTo>
                      <a:pt x="181" y="114"/>
                    </a:lnTo>
                    <a:lnTo>
                      <a:pt x="92" y="45"/>
                    </a:lnTo>
                    <a:lnTo>
                      <a:pt x="166" y="10"/>
                    </a:lnTo>
                    <a:lnTo>
                      <a:pt x="160" y="0"/>
                    </a:lnTo>
                    <a:lnTo>
                      <a:pt x="107" y="29"/>
                    </a:lnTo>
                    <a:lnTo>
                      <a:pt x="107" y="16"/>
                    </a:lnTo>
                    <a:lnTo>
                      <a:pt x="107" y="16"/>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5" name="Freeform 49"/>
              <p:cNvSpPr>
                <a:spLocks/>
              </p:cNvSpPr>
              <p:nvPr/>
            </p:nvSpPr>
            <p:spPr bwMode="auto">
              <a:xfrm>
                <a:off x="785" y="2928"/>
                <a:ext cx="200" cy="237"/>
              </a:xfrm>
              <a:custGeom>
                <a:avLst/>
                <a:gdLst>
                  <a:gd name="T0" fmla="*/ 172 w 200"/>
                  <a:gd name="T1" fmla="*/ 7 h 237"/>
                  <a:gd name="T2" fmla="*/ 180 w 200"/>
                  <a:gd name="T3" fmla="*/ 36 h 237"/>
                  <a:gd name="T4" fmla="*/ 185 w 200"/>
                  <a:gd name="T5" fmla="*/ 74 h 237"/>
                  <a:gd name="T6" fmla="*/ 185 w 200"/>
                  <a:gd name="T7" fmla="*/ 119 h 237"/>
                  <a:gd name="T8" fmla="*/ 184 w 200"/>
                  <a:gd name="T9" fmla="*/ 152 h 237"/>
                  <a:gd name="T10" fmla="*/ 174 w 200"/>
                  <a:gd name="T11" fmla="*/ 192 h 237"/>
                  <a:gd name="T12" fmla="*/ 151 w 200"/>
                  <a:gd name="T13" fmla="*/ 218 h 237"/>
                  <a:gd name="T14" fmla="*/ 119 w 200"/>
                  <a:gd name="T15" fmla="*/ 218 h 237"/>
                  <a:gd name="T16" fmla="*/ 83 w 200"/>
                  <a:gd name="T17" fmla="*/ 199 h 237"/>
                  <a:gd name="T18" fmla="*/ 45 w 200"/>
                  <a:gd name="T19" fmla="*/ 175 h 237"/>
                  <a:gd name="T20" fmla="*/ 0 w 200"/>
                  <a:gd name="T21" fmla="*/ 135 h 237"/>
                  <a:gd name="T22" fmla="*/ 48 w 200"/>
                  <a:gd name="T23" fmla="*/ 189 h 237"/>
                  <a:gd name="T24" fmla="*/ 87 w 200"/>
                  <a:gd name="T25" fmla="*/ 214 h 237"/>
                  <a:gd name="T26" fmla="*/ 128 w 200"/>
                  <a:gd name="T27" fmla="*/ 231 h 237"/>
                  <a:gd name="T28" fmla="*/ 155 w 200"/>
                  <a:gd name="T29" fmla="*/ 236 h 237"/>
                  <a:gd name="T30" fmla="*/ 175 w 200"/>
                  <a:gd name="T31" fmla="*/ 222 h 237"/>
                  <a:gd name="T32" fmla="*/ 191 w 200"/>
                  <a:gd name="T33" fmla="*/ 186 h 237"/>
                  <a:gd name="T34" fmla="*/ 199 w 200"/>
                  <a:gd name="T35" fmla="*/ 140 h 237"/>
                  <a:gd name="T36" fmla="*/ 198 w 200"/>
                  <a:gd name="T37" fmla="*/ 83 h 237"/>
                  <a:gd name="T38" fmla="*/ 190 w 200"/>
                  <a:gd name="T39" fmla="*/ 32 h 237"/>
                  <a:gd name="T40" fmla="*/ 178 w 200"/>
                  <a:gd name="T41" fmla="*/ 0 h 237"/>
                  <a:gd name="T42" fmla="*/ 172 w 200"/>
                  <a:gd name="T43" fmla="*/ 7 h 237"/>
                  <a:gd name="T44" fmla="*/ 172 w 200"/>
                  <a:gd name="T45" fmla="*/ 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237">
                    <a:moveTo>
                      <a:pt x="172" y="7"/>
                    </a:moveTo>
                    <a:lnTo>
                      <a:pt x="180" y="36"/>
                    </a:lnTo>
                    <a:lnTo>
                      <a:pt x="185" y="74"/>
                    </a:lnTo>
                    <a:lnTo>
                      <a:pt x="185" y="119"/>
                    </a:lnTo>
                    <a:lnTo>
                      <a:pt x="184" y="152"/>
                    </a:lnTo>
                    <a:lnTo>
                      <a:pt x="174" y="192"/>
                    </a:lnTo>
                    <a:lnTo>
                      <a:pt x="151" y="218"/>
                    </a:lnTo>
                    <a:lnTo>
                      <a:pt x="119" y="218"/>
                    </a:lnTo>
                    <a:lnTo>
                      <a:pt x="83" y="199"/>
                    </a:lnTo>
                    <a:lnTo>
                      <a:pt x="45" y="175"/>
                    </a:lnTo>
                    <a:lnTo>
                      <a:pt x="0" y="135"/>
                    </a:lnTo>
                    <a:lnTo>
                      <a:pt x="48" y="189"/>
                    </a:lnTo>
                    <a:lnTo>
                      <a:pt x="87" y="214"/>
                    </a:lnTo>
                    <a:lnTo>
                      <a:pt x="128" y="231"/>
                    </a:lnTo>
                    <a:lnTo>
                      <a:pt x="155" y="236"/>
                    </a:lnTo>
                    <a:lnTo>
                      <a:pt x="175" y="222"/>
                    </a:lnTo>
                    <a:lnTo>
                      <a:pt x="191" y="186"/>
                    </a:lnTo>
                    <a:lnTo>
                      <a:pt x="199" y="140"/>
                    </a:lnTo>
                    <a:lnTo>
                      <a:pt x="198" y="83"/>
                    </a:lnTo>
                    <a:lnTo>
                      <a:pt x="190" y="32"/>
                    </a:lnTo>
                    <a:lnTo>
                      <a:pt x="178" y="0"/>
                    </a:lnTo>
                    <a:lnTo>
                      <a:pt x="172" y="7"/>
                    </a:lnTo>
                    <a:lnTo>
                      <a:pt x="172" y="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6" name="Freeform 50"/>
              <p:cNvSpPr>
                <a:spLocks/>
              </p:cNvSpPr>
              <p:nvPr/>
            </p:nvSpPr>
            <p:spPr bwMode="auto">
              <a:xfrm>
                <a:off x="761" y="3096"/>
                <a:ext cx="40" cy="321"/>
              </a:xfrm>
              <a:custGeom>
                <a:avLst/>
                <a:gdLst>
                  <a:gd name="T0" fmla="*/ 8 w 40"/>
                  <a:gd name="T1" fmla="*/ 0 h 321"/>
                  <a:gd name="T2" fmla="*/ 26 w 40"/>
                  <a:gd name="T3" fmla="*/ 22 h 321"/>
                  <a:gd name="T4" fmla="*/ 26 w 40"/>
                  <a:gd name="T5" fmla="*/ 111 h 321"/>
                  <a:gd name="T6" fmla="*/ 39 w 40"/>
                  <a:gd name="T7" fmla="*/ 120 h 321"/>
                  <a:gd name="T8" fmla="*/ 39 w 40"/>
                  <a:gd name="T9" fmla="*/ 316 h 321"/>
                  <a:gd name="T10" fmla="*/ 31 w 40"/>
                  <a:gd name="T11" fmla="*/ 163 h 321"/>
                  <a:gd name="T12" fmla="*/ 12 w 40"/>
                  <a:gd name="T13" fmla="*/ 188 h 321"/>
                  <a:gd name="T14" fmla="*/ 8 w 40"/>
                  <a:gd name="T15" fmla="*/ 314 h 321"/>
                  <a:gd name="T16" fmla="*/ 0 w 40"/>
                  <a:gd name="T17" fmla="*/ 320 h 321"/>
                  <a:gd name="T18" fmla="*/ 0 w 40"/>
                  <a:gd name="T19" fmla="*/ 122 h 321"/>
                  <a:gd name="T20" fmla="*/ 8 w 40"/>
                  <a:gd name="T21" fmla="*/ 113 h 321"/>
                  <a:gd name="T22" fmla="*/ 8 w 40"/>
                  <a:gd name="T23" fmla="*/ 0 h 321"/>
                  <a:gd name="T24" fmla="*/ 8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8" y="0"/>
                    </a:moveTo>
                    <a:lnTo>
                      <a:pt x="26" y="22"/>
                    </a:lnTo>
                    <a:lnTo>
                      <a:pt x="26" y="111"/>
                    </a:lnTo>
                    <a:lnTo>
                      <a:pt x="39" y="120"/>
                    </a:lnTo>
                    <a:lnTo>
                      <a:pt x="39" y="316"/>
                    </a:lnTo>
                    <a:lnTo>
                      <a:pt x="31" y="163"/>
                    </a:lnTo>
                    <a:lnTo>
                      <a:pt x="12" y="188"/>
                    </a:lnTo>
                    <a:lnTo>
                      <a:pt x="8" y="314"/>
                    </a:lnTo>
                    <a:lnTo>
                      <a:pt x="0" y="320"/>
                    </a:lnTo>
                    <a:lnTo>
                      <a:pt x="0" y="122"/>
                    </a:lnTo>
                    <a:lnTo>
                      <a:pt x="8" y="113"/>
                    </a:lnTo>
                    <a:lnTo>
                      <a:pt x="8" y="0"/>
                    </a:lnTo>
                    <a:lnTo>
                      <a:pt x="8"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7" name="Freeform 51"/>
              <p:cNvSpPr>
                <a:spLocks/>
              </p:cNvSpPr>
              <p:nvPr/>
            </p:nvSpPr>
            <p:spPr bwMode="auto">
              <a:xfrm>
                <a:off x="585" y="3035"/>
                <a:ext cx="130" cy="96"/>
              </a:xfrm>
              <a:custGeom>
                <a:avLst/>
                <a:gdLst>
                  <a:gd name="T0" fmla="*/ 123 w 130"/>
                  <a:gd name="T1" fmla="*/ 0 h 96"/>
                  <a:gd name="T2" fmla="*/ 61 w 130"/>
                  <a:gd name="T3" fmla="*/ 35 h 96"/>
                  <a:gd name="T4" fmla="*/ 59 w 130"/>
                  <a:gd name="T5" fmla="*/ 53 h 96"/>
                  <a:gd name="T6" fmla="*/ 39 w 130"/>
                  <a:gd name="T7" fmla="*/ 62 h 96"/>
                  <a:gd name="T8" fmla="*/ 31 w 130"/>
                  <a:gd name="T9" fmla="*/ 57 h 96"/>
                  <a:gd name="T10" fmla="*/ 1 w 130"/>
                  <a:gd name="T11" fmla="*/ 75 h 96"/>
                  <a:gd name="T12" fmla="*/ 0 w 130"/>
                  <a:gd name="T13" fmla="*/ 87 h 96"/>
                  <a:gd name="T14" fmla="*/ 16 w 130"/>
                  <a:gd name="T15" fmla="*/ 95 h 96"/>
                  <a:gd name="T16" fmla="*/ 48 w 130"/>
                  <a:gd name="T17" fmla="*/ 78 h 96"/>
                  <a:gd name="T18" fmla="*/ 50 w 130"/>
                  <a:gd name="T19" fmla="*/ 68 h 96"/>
                  <a:gd name="T20" fmla="*/ 74 w 130"/>
                  <a:gd name="T21" fmla="*/ 57 h 96"/>
                  <a:gd name="T22" fmla="*/ 76 w 130"/>
                  <a:gd name="T23" fmla="*/ 37 h 96"/>
                  <a:gd name="T24" fmla="*/ 129 w 130"/>
                  <a:gd name="T25" fmla="*/ 10 h 96"/>
                  <a:gd name="T26" fmla="*/ 123 w 130"/>
                  <a:gd name="T27" fmla="*/ 0 h 96"/>
                  <a:gd name="T28" fmla="*/ 123 w 130"/>
                  <a:gd name="T2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96">
                    <a:moveTo>
                      <a:pt x="123" y="0"/>
                    </a:moveTo>
                    <a:lnTo>
                      <a:pt x="61" y="35"/>
                    </a:lnTo>
                    <a:lnTo>
                      <a:pt x="59" y="53"/>
                    </a:lnTo>
                    <a:lnTo>
                      <a:pt x="39" y="62"/>
                    </a:lnTo>
                    <a:lnTo>
                      <a:pt x="31" y="57"/>
                    </a:lnTo>
                    <a:lnTo>
                      <a:pt x="1" y="75"/>
                    </a:lnTo>
                    <a:lnTo>
                      <a:pt x="0" y="87"/>
                    </a:lnTo>
                    <a:lnTo>
                      <a:pt x="16" y="95"/>
                    </a:lnTo>
                    <a:lnTo>
                      <a:pt x="48" y="78"/>
                    </a:lnTo>
                    <a:lnTo>
                      <a:pt x="50" y="68"/>
                    </a:lnTo>
                    <a:lnTo>
                      <a:pt x="74" y="57"/>
                    </a:lnTo>
                    <a:lnTo>
                      <a:pt x="76" y="37"/>
                    </a:lnTo>
                    <a:lnTo>
                      <a:pt x="129" y="10"/>
                    </a:lnTo>
                    <a:lnTo>
                      <a:pt x="123" y="0"/>
                    </a:lnTo>
                    <a:lnTo>
                      <a:pt x="123"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8" name="Freeform 52"/>
              <p:cNvSpPr>
                <a:spLocks/>
              </p:cNvSpPr>
              <p:nvPr/>
            </p:nvSpPr>
            <p:spPr bwMode="auto">
              <a:xfrm>
                <a:off x="735" y="2750"/>
                <a:ext cx="215" cy="208"/>
              </a:xfrm>
              <a:custGeom>
                <a:avLst/>
                <a:gdLst>
                  <a:gd name="T0" fmla="*/ 2 w 215"/>
                  <a:gd name="T1" fmla="*/ 147 h 208"/>
                  <a:gd name="T2" fmla="*/ 0 w 215"/>
                  <a:gd name="T3" fmla="*/ 98 h 208"/>
                  <a:gd name="T4" fmla="*/ 6 w 215"/>
                  <a:gd name="T5" fmla="*/ 51 h 208"/>
                  <a:gd name="T6" fmla="*/ 22 w 215"/>
                  <a:gd name="T7" fmla="*/ 19 h 208"/>
                  <a:gd name="T8" fmla="*/ 47 w 215"/>
                  <a:gd name="T9" fmla="*/ 3 h 208"/>
                  <a:gd name="T10" fmla="*/ 77 w 215"/>
                  <a:gd name="T11" fmla="*/ 0 h 208"/>
                  <a:gd name="T12" fmla="*/ 111 w 215"/>
                  <a:gd name="T13" fmla="*/ 8 h 208"/>
                  <a:gd name="T14" fmla="*/ 152 w 215"/>
                  <a:gd name="T15" fmla="*/ 38 h 208"/>
                  <a:gd name="T16" fmla="*/ 196 w 215"/>
                  <a:gd name="T17" fmla="*/ 92 h 208"/>
                  <a:gd name="T18" fmla="*/ 214 w 215"/>
                  <a:gd name="T19" fmla="*/ 133 h 208"/>
                  <a:gd name="T20" fmla="*/ 204 w 215"/>
                  <a:gd name="T21" fmla="*/ 136 h 208"/>
                  <a:gd name="T22" fmla="*/ 181 w 215"/>
                  <a:gd name="T23" fmla="*/ 103 h 208"/>
                  <a:gd name="T24" fmla="*/ 153 w 215"/>
                  <a:gd name="T25" fmla="*/ 79 h 208"/>
                  <a:gd name="T26" fmla="*/ 124 w 215"/>
                  <a:gd name="T27" fmla="*/ 58 h 208"/>
                  <a:gd name="T28" fmla="*/ 79 w 215"/>
                  <a:gd name="T29" fmla="*/ 43 h 208"/>
                  <a:gd name="T30" fmla="*/ 27 w 215"/>
                  <a:gd name="T31" fmla="*/ 57 h 208"/>
                  <a:gd name="T32" fmla="*/ 14 w 215"/>
                  <a:gd name="T33" fmla="*/ 83 h 208"/>
                  <a:gd name="T34" fmla="*/ 9 w 215"/>
                  <a:gd name="T35" fmla="*/ 127 h 208"/>
                  <a:gd name="T36" fmla="*/ 9 w 215"/>
                  <a:gd name="T37" fmla="*/ 207 h 208"/>
                  <a:gd name="T38" fmla="*/ 2 w 215"/>
                  <a:gd name="T39" fmla="*/ 147 h 208"/>
                  <a:gd name="T40" fmla="*/ 2 w 215"/>
                  <a:gd name="T41" fmla="*/ 14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8">
                    <a:moveTo>
                      <a:pt x="2" y="147"/>
                    </a:moveTo>
                    <a:lnTo>
                      <a:pt x="0" y="98"/>
                    </a:lnTo>
                    <a:lnTo>
                      <a:pt x="6" y="51"/>
                    </a:lnTo>
                    <a:lnTo>
                      <a:pt x="22" y="19"/>
                    </a:lnTo>
                    <a:lnTo>
                      <a:pt x="47" y="3"/>
                    </a:lnTo>
                    <a:lnTo>
                      <a:pt x="77" y="0"/>
                    </a:lnTo>
                    <a:lnTo>
                      <a:pt x="111" y="8"/>
                    </a:lnTo>
                    <a:lnTo>
                      <a:pt x="152" y="38"/>
                    </a:lnTo>
                    <a:lnTo>
                      <a:pt x="196" y="92"/>
                    </a:lnTo>
                    <a:lnTo>
                      <a:pt x="214" y="133"/>
                    </a:lnTo>
                    <a:lnTo>
                      <a:pt x="204" y="136"/>
                    </a:lnTo>
                    <a:lnTo>
                      <a:pt x="181" y="103"/>
                    </a:lnTo>
                    <a:lnTo>
                      <a:pt x="153" y="79"/>
                    </a:lnTo>
                    <a:lnTo>
                      <a:pt x="124" y="58"/>
                    </a:lnTo>
                    <a:lnTo>
                      <a:pt x="79" y="43"/>
                    </a:lnTo>
                    <a:lnTo>
                      <a:pt x="27" y="57"/>
                    </a:lnTo>
                    <a:lnTo>
                      <a:pt x="14" y="83"/>
                    </a:lnTo>
                    <a:lnTo>
                      <a:pt x="9" y="127"/>
                    </a:lnTo>
                    <a:lnTo>
                      <a:pt x="9" y="207"/>
                    </a:lnTo>
                    <a:lnTo>
                      <a:pt x="2" y="147"/>
                    </a:lnTo>
                    <a:lnTo>
                      <a:pt x="2" y="14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09" name="Freeform 53"/>
              <p:cNvSpPr>
                <a:spLocks/>
              </p:cNvSpPr>
              <p:nvPr/>
            </p:nvSpPr>
            <p:spPr bwMode="auto">
              <a:xfrm>
                <a:off x="911" y="2711"/>
                <a:ext cx="198" cy="401"/>
              </a:xfrm>
              <a:custGeom>
                <a:avLst/>
                <a:gdLst>
                  <a:gd name="T0" fmla="*/ 0 w 198"/>
                  <a:gd name="T1" fmla="*/ 0 h 401"/>
                  <a:gd name="T2" fmla="*/ 96 w 198"/>
                  <a:gd name="T3" fmla="*/ 65 h 401"/>
                  <a:gd name="T4" fmla="*/ 139 w 198"/>
                  <a:gd name="T5" fmla="*/ 113 h 401"/>
                  <a:gd name="T6" fmla="*/ 165 w 198"/>
                  <a:gd name="T7" fmla="*/ 180 h 401"/>
                  <a:gd name="T8" fmla="*/ 175 w 198"/>
                  <a:gd name="T9" fmla="*/ 255 h 401"/>
                  <a:gd name="T10" fmla="*/ 168 w 198"/>
                  <a:gd name="T11" fmla="*/ 340 h 401"/>
                  <a:gd name="T12" fmla="*/ 153 w 198"/>
                  <a:gd name="T13" fmla="*/ 400 h 401"/>
                  <a:gd name="T14" fmla="*/ 185 w 198"/>
                  <a:gd name="T15" fmla="*/ 336 h 401"/>
                  <a:gd name="T16" fmla="*/ 197 w 198"/>
                  <a:gd name="T17" fmla="*/ 244 h 401"/>
                  <a:gd name="T18" fmla="*/ 183 w 198"/>
                  <a:gd name="T19" fmla="*/ 149 h 401"/>
                  <a:gd name="T20" fmla="*/ 145 w 198"/>
                  <a:gd name="T21" fmla="*/ 81 h 401"/>
                  <a:gd name="T22" fmla="*/ 87 w 198"/>
                  <a:gd name="T23" fmla="*/ 33 h 401"/>
                  <a:gd name="T24" fmla="*/ 0 w 198"/>
                  <a:gd name="T25" fmla="*/ 0 h 401"/>
                  <a:gd name="T26" fmla="*/ 0 w 198"/>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401">
                    <a:moveTo>
                      <a:pt x="0" y="0"/>
                    </a:moveTo>
                    <a:lnTo>
                      <a:pt x="96" y="65"/>
                    </a:lnTo>
                    <a:lnTo>
                      <a:pt x="139" y="113"/>
                    </a:lnTo>
                    <a:lnTo>
                      <a:pt x="165" y="180"/>
                    </a:lnTo>
                    <a:lnTo>
                      <a:pt x="175" y="255"/>
                    </a:lnTo>
                    <a:lnTo>
                      <a:pt x="168" y="340"/>
                    </a:lnTo>
                    <a:lnTo>
                      <a:pt x="153" y="400"/>
                    </a:lnTo>
                    <a:lnTo>
                      <a:pt x="185" y="336"/>
                    </a:lnTo>
                    <a:lnTo>
                      <a:pt x="197" y="244"/>
                    </a:lnTo>
                    <a:lnTo>
                      <a:pt x="183" y="149"/>
                    </a:lnTo>
                    <a:lnTo>
                      <a:pt x="145" y="81"/>
                    </a:lnTo>
                    <a:lnTo>
                      <a:pt x="87" y="33"/>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0" name="Freeform 54"/>
              <p:cNvSpPr>
                <a:spLocks/>
              </p:cNvSpPr>
              <p:nvPr/>
            </p:nvSpPr>
            <p:spPr bwMode="auto">
              <a:xfrm>
                <a:off x="920" y="2648"/>
                <a:ext cx="257" cy="447"/>
              </a:xfrm>
              <a:custGeom>
                <a:avLst/>
                <a:gdLst>
                  <a:gd name="T0" fmla="*/ 0 w 257"/>
                  <a:gd name="T1" fmla="*/ 0 h 447"/>
                  <a:gd name="T2" fmla="*/ 96 w 257"/>
                  <a:gd name="T3" fmla="*/ 31 h 447"/>
                  <a:gd name="T4" fmla="*/ 183 w 257"/>
                  <a:gd name="T5" fmla="*/ 101 h 447"/>
                  <a:gd name="T6" fmla="*/ 226 w 257"/>
                  <a:gd name="T7" fmla="*/ 170 h 447"/>
                  <a:gd name="T8" fmla="*/ 252 w 257"/>
                  <a:gd name="T9" fmla="*/ 254 h 447"/>
                  <a:gd name="T10" fmla="*/ 256 w 257"/>
                  <a:gd name="T11" fmla="*/ 354 h 447"/>
                  <a:gd name="T12" fmla="*/ 234 w 257"/>
                  <a:gd name="T13" fmla="*/ 446 h 447"/>
                  <a:gd name="T14" fmla="*/ 239 w 257"/>
                  <a:gd name="T15" fmla="*/ 331 h 447"/>
                  <a:gd name="T16" fmla="*/ 226 w 257"/>
                  <a:gd name="T17" fmla="*/ 228 h 447"/>
                  <a:gd name="T18" fmla="*/ 180 w 257"/>
                  <a:gd name="T19" fmla="*/ 129 h 447"/>
                  <a:gd name="T20" fmla="*/ 96 w 257"/>
                  <a:gd name="T21" fmla="*/ 50 h 447"/>
                  <a:gd name="T22" fmla="*/ 0 w 257"/>
                  <a:gd name="T23" fmla="*/ 0 h 447"/>
                  <a:gd name="T24" fmla="*/ 0 w 257"/>
                  <a:gd name="T2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47">
                    <a:moveTo>
                      <a:pt x="0" y="0"/>
                    </a:moveTo>
                    <a:lnTo>
                      <a:pt x="96" y="31"/>
                    </a:lnTo>
                    <a:lnTo>
                      <a:pt x="183" y="101"/>
                    </a:lnTo>
                    <a:lnTo>
                      <a:pt x="226" y="170"/>
                    </a:lnTo>
                    <a:lnTo>
                      <a:pt x="252" y="254"/>
                    </a:lnTo>
                    <a:lnTo>
                      <a:pt x="256" y="354"/>
                    </a:lnTo>
                    <a:lnTo>
                      <a:pt x="234" y="446"/>
                    </a:lnTo>
                    <a:lnTo>
                      <a:pt x="239" y="331"/>
                    </a:lnTo>
                    <a:lnTo>
                      <a:pt x="226" y="228"/>
                    </a:lnTo>
                    <a:lnTo>
                      <a:pt x="180" y="129"/>
                    </a:lnTo>
                    <a:lnTo>
                      <a:pt x="96" y="50"/>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59511" name="Group 55"/>
            <p:cNvGrpSpPr>
              <a:grpSpLocks/>
            </p:cNvGrpSpPr>
            <p:nvPr/>
          </p:nvGrpSpPr>
          <p:grpSpPr bwMode="auto">
            <a:xfrm>
              <a:off x="4829" y="2753"/>
              <a:ext cx="598" cy="769"/>
              <a:chOff x="4909" y="2619"/>
              <a:chExt cx="598" cy="769"/>
            </a:xfrm>
          </p:grpSpPr>
          <p:sp>
            <p:nvSpPr>
              <p:cNvPr id="659512" name="Freeform 56"/>
              <p:cNvSpPr>
                <a:spLocks/>
              </p:cNvSpPr>
              <p:nvPr/>
            </p:nvSpPr>
            <p:spPr bwMode="auto">
              <a:xfrm>
                <a:off x="5286" y="3189"/>
                <a:ext cx="38" cy="195"/>
              </a:xfrm>
              <a:custGeom>
                <a:avLst/>
                <a:gdLst>
                  <a:gd name="T0" fmla="*/ 0 w 38"/>
                  <a:gd name="T1" fmla="*/ 194 h 195"/>
                  <a:gd name="T2" fmla="*/ 1 w 38"/>
                  <a:gd name="T3" fmla="*/ 7 h 195"/>
                  <a:gd name="T4" fmla="*/ 24 w 38"/>
                  <a:gd name="T5" fmla="*/ 0 h 195"/>
                  <a:gd name="T6" fmla="*/ 37 w 38"/>
                  <a:gd name="T7" fmla="*/ 88 h 195"/>
                  <a:gd name="T8" fmla="*/ 27 w 38"/>
                  <a:gd name="T9" fmla="*/ 181 h 195"/>
                  <a:gd name="T10" fmla="*/ 0 w 38"/>
                  <a:gd name="T11" fmla="*/ 194 h 195"/>
                  <a:gd name="T12" fmla="*/ 0 w 38"/>
                  <a:gd name="T13" fmla="*/ 194 h 195"/>
                </a:gdLst>
                <a:ahLst/>
                <a:cxnLst>
                  <a:cxn ang="0">
                    <a:pos x="T0" y="T1"/>
                  </a:cxn>
                  <a:cxn ang="0">
                    <a:pos x="T2" y="T3"/>
                  </a:cxn>
                  <a:cxn ang="0">
                    <a:pos x="T4" y="T5"/>
                  </a:cxn>
                  <a:cxn ang="0">
                    <a:pos x="T6" y="T7"/>
                  </a:cxn>
                  <a:cxn ang="0">
                    <a:pos x="T8" y="T9"/>
                  </a:cxn>
                  <a:cxn ang="0">
                    <a:pos x="T10" y="T11"/>
                  </a:cxn>
                  <a:cxn ang="0">
                    <a:pos x="T12" y="T13"/>
                  </a:cxn>
                </a:cxnLst>
                <a:rect l="0" t="0" r="r" b="b"/>
                <a:pathLst>
                  <a:path w="38" h="195">
                    <a:moveTo>
                      <a:pt x="0" y="194"/>
                    </a:moveTo>
                    <a:lnTo>
                      <a:pt x="1" y="7"/>
                    </a:lnTo>
                    <a:lnTo>
                      <a:pt x="24" y="0"/>
                    </a:lnTo>
                    <a:lnTo>
                      <a:pt x="37" y="88"/>
                    </a:lnTo>
                    <a:lnTo>
                      <a:pt x="27" y="181"/>
                    </a:lnTo>
                    <a:lnTo>
                      <a:pt x="0" y="194"/>
                    </a:lnTo>
                    <a:lnTo>
                      <a:pt x="0" y="194"/>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3" name="Freeform 57"/>
              <p:cNvSpPr>
                <a:spLocks/>
              </p:cNvSpPr>
              <p:nvPr/>
            </p:nvSpPr>
            <p:spPr bwMode="auto">
              <a:xfrm>
                <a:off x="5067" y="2712"/>
                <a:ext cx="440" cy="432"/>
              </a:xfrm>
              <a:custGeom>
                <a:avLst/>
                <a:gdLst>
                  <a:gd name="T0" fmla="*/ 269 w 440"/>
                  <a:gd name="T1" fmla="*/ 329 h 432"/>
                  <a:gd name="T2" fmla="*/ 205 w 440"/>
                  <a:gd name="T3" fmla="*/ 406 h 432"/>
                  <a:gd name="T4" fmla="*/ 155 w 440"/>
                  <a:gd name="T5" fmla="*/ 425 h 432"/>
                  <a:gd name="T6" fmla="*/ 120 w 440"/>
                  <a:gd name="T7" fmla="*/ 431 h 432"/>
                  <a:gd name="T8" fmla="*/ 83 w 440"/>
                  <a:gd name="T9" fmla="*/ 428 h 432"/>
                  <a:gd name="T10" fmla="*/ 54 w 440"/>
                  <a:gd name="T11" fmla="*/ 407 h 432"/>
                  <a:gd name="T12" fmla="*/ 39 w 440"/>
                  <a:gd name="T13" fmla="*/ 377 h 432"/>
                  <a:gd name="T14" fmla="*/ 31 w 440"/>
                  <a:gd name="T15" fmla="*/ 338 h 432"/>
                  <a:gd name="T16" fmla="*/ 32 w 440"/>
                  <a:gd name="T17" fmla="*/ 294 h 432"/>
                  <a:gd name="T18" fmla="*/ 33 w 440"/>
                  <a:gd name="T19" fmla="*/ 258 h 432"/>
                  <a:gd name="T20" fmla="*/ 39 w 440"/>
                  <a:gd name="T21" fmla="*/ 217 h 432"/>
                  <a:gd name="T22" fmla="*/ 48 w 440"/>
                  <a:gd name="T23" fmla="*/ 188 h 432"/>
                  <a:gd name="T24" fmla="*/ 0 w 440"/>
                  <a:gd name="T25" fmla="*/ 164 h 432"/>
                  <a:gd name="T26" fmla="*/ 0 w 440"/>
                  <a:gd name="T27" fmla="*/ 145 h 432"/>
                  <a:gd name="T28" fmla="*/ 18 w 440"/>
                  <a:gd name="T29" fmla="*/ 125 h 432"/>
                  <a:gd name="T30" fmla="*/ 66 w 440"/>
                  <a:gd name="T31" fmla="*/ 140 h 432"/>
                  <a:gd name="T32" fmla="*/ 77 w 440"/>
                  <a:gd name="T33" fmla="*/ 106 h 432"/>
                  <a:gd name="T34" fmla="*/ 102 w 440"/>
                  <a:gd name="T35" fmla="*/ 69 h 432"/>
                  <a:gd name="T36" fmla="*/ 131 w 440"/>
                  <a:gd name="T37" fmla="*/ 36 h 432"/>
                  <a:gd name="T38" fmla="*/ 173 w 440"/>
                  <a:gd name="T39" fmla="*/ 9 h 432"/>
                  <a:gd name="T40" fmla="*/ 208 w 440"/>
                  <a:gd name="T41" fmla="*/ 0 h 432"/>
                  <a:gd name="T42" fmla="*/ 246 w 440"/>
                  <a:gd name="T43" fmla="*/ 0 h 432"/>
                  <a:gd name="T44" fmla="*/ 275 w 440"/>
                  <a:gd name="T45" fmla="*/ 18 h 432"/>
                  <a:gd name="T46" fmla="*/ 293 w 440"/>
                  <a:gd name="T47" fmla="*/ 48 h 432"/>
                  <a:gd name="T48" fmla="*/ 307 w 440"/>
                  <a:gd name="T49" fmla="*/ 113 h 432"/>
                  <a:gd name="T50" fmla="*/ 310 w 440"/>
                  <a:gd name="T51" fmla="*/ 200 h 432"/>
                  <a:gd name="T52" fmla="*/ 306 w 440"/>
                  <a:gd name="T53" fmla="*/ 279 h 432"/>
                  <a:gd name="T54" fmla="*/ 380 w 440"/>
                  <a:gd name="T55" fmla="*/ 326 h 432"/>
                  <a:gd name="T56" fmla="*/ 380 w 440"/>
                  <a:gd name="T57" fmla="*/ 342 h 432"/>
                  <a:gd name="T58" fmla="*/ 393 w 440"/>
                  <a:gd name="T59" fmla="*/ 348 h 432"/>
                  <a:gd name="T60" fmla="*/ 402 w 440"/>
                  <a:gd name="T61" fmla="*/ 339 h 432"/>
                  <a:gd name="T62" fmla="*/ 439 w 440"/>
                  <a:gd name="T63" fmla="*/ 357 h 432"/>
                  <a:gd name="T64" fmla="*/ 434 w 440"/>
                  <a:gd name="T65" fmla="*/ 375 h 432"/>
                  <a:gd name="T66" fmla="*/ 405 w 440"/>
                  <a:gd name="T67" fmla="*/ 376 h 432"/>
                  <a:gd name="T68" fmla="*/ 367 w 440"/>
                  <a:gd name="T69" fmla="*/ 346 h 432"/>
                  <a:gd name="T70" fmla="*/ 359 w 440"/>
                  <a:gd name="T71" fmla="*/ 331 h 432"/>
                  <a:gd name="T72" fmla="*/ 304 w 440"/>
                  <a:gd name="T73" fmla="*/ 297 h 432"/>
                  <a:gd name="T74" fmla="*/ 269 w 440"/>
                  <a:gd name="T75" fmla="*/ 329 h 432"/>
                  <a:gd name="T76" fmla="*/ 269 w 440"/>
                  <a:gd name="T77" fmla="*/ 32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0" h="432">
                    <a:moveTo>
                      <a:pt x="269" y="329"/>
                    </a:moveTo>
                    <a:lnTo>
                      <a:pt x="205" y="406"/>
                    </a:lnTo>
                    <a:lnTo>
                      <a:pt x="155" y="425"/>
                    </a:lnTo>
                    <a:lnTo>
                      <a:pt x="120" y="431"/>
                    </a:lnTo>
                    <a:lnTo>
                      <a:pt x="83" y="428"/>
                    </a:lnTo>
                    <a:lnTo>
                      <a:pt x="54" y="407"/>
                    </a:lnTo>
                    <a:lnTo>
                      <a:pt x="39" y="377"/>
                    </a:lnTo>
                    <a:lnTo>
                      <a:pt x="31" y="338"/>
                    </a:lnTo>
                    <a:lnTo>
                      <a:pt x="32" y="294"/>
                    </a:lnTo>
                    <a:lnTo>
                      <a:pt x="33" y="258"/>
                    </a:lnTo>
                    <a:lnTo>
                      <a:pt x="39" y="217"/>
                    </a:lnTo>
                    <a:lnTo>
                      <a:pt x="48" y="188"/>
                    </a:lnTo>
                    <a:lnTo>
                      <a:pt x="0" y="164"/>
                    </a:lnTo>
                    <a:lnTo>
                      <a:pt x="0" y="145"/>
                    </a:lnTo>
                    <a:lnTo>
                      <a:pt x="18" y="125"/>
                    </a:lnTo>
                    <a:lnTo>
                      <a:pt x="66" y="140"/>
                    </a:lnTo>
                    <a:lnTo>
                      <a:pt x="77" y="106"/>
                    </a:lnTo>
                    <a:lnTo>
                      <a:pt x="102" y="69"/>
                    </a:lnTo>
                    <a:lnTo>
                      <a:pt x="131" y="36"/>
                    </a:lnTo>
                    <a:lnTo>
                      <a:pt x="173" y="9"/>
                    </a:lnTo>
                    <a:lnTo>
                      <a:pt x="208" y="0"/>
                    </a:lnTo>
                    <a:lnTo>
                      <a:pt x="246" y="0"/>
                    </a:lnTo>
                    <a:lnTo>
                      <a:pt x="275" y="18"/>
                    </a:lnTo>
                    <a:lnTo>
                      <a:pt x="293" y="48"/>
                    </a:lnTo>
                    <a:lnTo>
                      <a:pt x="307" y="113"/>
                    </a:lnTo>
                    <a:lnTo>
                      <a:pt x="310" y="200"/>
                    </a:lnTo>
                    <a:lnTo>
                      <a:pt x="306" y="279"/>
                    </a:lnTo>
                    <a:lnTo>
                      <a:pt x="380" y="326"/>
                    </a:lnTo>
                    <a:lnTo>
                      <a:pt x="380" y="342"/>
                    </a:lnTo>
                    <a:lnTo>
                      <a:pt x="393" y="348"/>
                    </a:lnTo>
                    <a:lnTo>
                      <a:pt x="402" y="339"/>
                    </a:lnTo>
                    <a:lnTo>
                      <a:pt x="439" y="357"/>
                    </a:lnTo>
                    <a:lnTo>
                      <a:pt x="434" y="375"/>
                    </a:lnTo>
                    <a:lnTo>
                      <a:pt x="405" y="376"/>
                    </a:lnTo>
                    <a:lnTo>
                      <a:pt x="367" y="346"/>
                    </a:lnTo>
                    <a:lnTo>
                      <a:pt x="359" y="331"/>
                    </a:lnTo>
                    <a:lnTo>
                      <a:pt x="304" y="297"/>
                    </a:lnTo>
                    <a:lnTo>
                      <a:pt x="269" y="329"/>
                    </a:lnTo>
                    <a:lnTo>
                      <a:pt x="269" y="329"/>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4" name="Freeform 58"/>
              <p:cNvSpPr>
                <a:spLocks/>
              </p:cNvSpPr>
              <p:nvPr/>
            </p:nvSpPr>
            <p:spPr bwMode="auto">
              <a:xfrm>
                <a:off x="5122" y="2887"/>
                <a:ext cx="201" cy="229"/>
              </a:xfrm>
              <a:custGeom>
                <a:avLst/>
                <a:gdLst>
                  <a:gd name="T0" fmla="*/ 79 w 201"/>
                  <a:gd name="T1" fmla="*/ 48 h 229"/>
                  <a:gd name="T2" fmla="*/ 79 w 201"/>
                  <a:gd name="T3" fmla="*/ 57 h 229"/>
                  <a:gd name="T4" fmla="*/ 6 w 201"/>
                  <a:gd name="T5" fmla="*/ 110 h 229"/>
                  <a:gd name="T6" fmla="*/ 8 w 201"/>
                  <a:gd name="T7" fmla="*/ 122 h 229"/>
                  <a:gd name="T8" fmla="*/ 81 w 201"/>
                  <a:gd name="T9" fmla="*/ 75 h 229"/>
                  <a:gd name="T10" fmla="*/ 83 w 201"/>
                  <a:gd name="T11" fmla="*/ 104 h 229"/>
                  <a:gd name="T12" fmla="*/ 100 w 201"/>
                  <a:gd name="T13" fmla="*/ 142 h 229"/>
                  <a:gd name="T14" fmla="*/ 142 w 201"/>
                  <a:gd name="T15" fmla="*/ 166 h 229"/>
                  <a:gd name="T16" fmla="*/ 183 w 201"/>
                  <a:gd name="T17" fmla="*/ 132 h 229"/>
                  <a:gd name="T18" fmla="*/ 200 w 201"/>
                  <a:gd name="T19" fmla="*/ 100 h 229"/>
                  <a:gd name="T20" fmla="*/ 187 w 201"/>
                  <a:gd name="T21" fmla="*/ 133 h 229"/>
                  <a:gd name="T22" fmla="*/ 172 w 201"/>
                  <a:gd name="T23" fmla="*/ 156 h 229"/>
                  <a:gd name="T24" fmla="*/ 149 w 201"/>
                  <a:gd name="T25" fmla="*/ 182 h 229"/>
                  <a:gd name="T26" fmla="*/ 128 w 201"/>
                  <a:gd name="T27" fmla="*/ 199 h 229"/>
                  <a:gd name="T28" fmla="*/ 77 w 201"/>
                  <a:gd name="T29" fmla="*/ 226 h 229"/>
                  <a:gd name="T30" fmla="*/ 52 w 201"/>
                  <a:gd name="T31" fmla="*/ 228 h 229"/>
                  <a:gd name="T32" fmla="*/ 28 w 201"/>
                  <a:gd name="T33" fmla="*/ 221 h 229"/>
                  <a:gd name="T34" fmla="*/ 9 w 201"/>
                  <a:gd name="T35" fmla="*/ 201 h 229"/>
                  <a:gd name="T36" fmla="*/ 4 w 201"/>
                  <a:gd name="T37" fmla="*/ 168 h 229"/>
                  <a:gd name="T38" fmla="*/ 0 w 201"/>
                  <a:gd name="T39" fmla="*/ 132 h 229"/>
                  <a:gd name="T40" fmla="*/ 2 w 201"/>
                  <a:gd name="T41" fmla="*/ 80 h 229"/>
                  <a:gd name="T42" fmla="*/ 14 w 201"/>
                  <a:gd name="T43" fmla="*/ 19 h 229"/>
                  <a:gd name="T44" fmla="*/ 25 w 201"/>
                  <a:gd name="T45" fmla="*/ 0 h 229"/>
                  <a:gd name="T46" fmla="*/ 66 w 201"/>
                  <a:gd name="T47" fmla="*/ 19 h 229"/>
                  <a:gd name="T48" fmla="*/ 79 w 201"/>
                  <a:gd name="T49" fmla="*/ 48 h 229"/>
                  <a:gd name="T50" fmla="*/ 79 w 201"/>
                  <a:gd name="T51" fmla="*/ 4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1" h="229">
                    <a:moveTo>
                      <a:pt x="79" y="48"/>
                    </a:moveTo>
                    <a:lnTo>
                      <a:pt x="79" y="57"/>
                    </a:lnTo>
                    <a:lnTo>
                      <a:pt x="6" y="110"/>
                    </a:lnTo>
                    <a:lnTo>
                      <a:pt x="8" y="122"/>
                    </a:lnTo>
                    <a:lnTo>
                      <a:pt x="81" y="75"/>
                    </a:lnTo>
                    <a:lnTo>
                      <a:pt x="83" y="104"/>
                    </a:lnTo>
                    <a:lnTo>
                      <a:pt x="100" y="142"/>
                    </a:lnTo>
                    <a:lnTo>
                      <a:pt x="142" y="166"/>
                    </a:lnTo>
                    <a:lnTo>
                      <a:pt x="183" y="132"/>
                    </a:lnTo>
                    <a:lnTo>
                      <a:pt x="200" y="100"/>
                    </a:lnTo>
                    <a:lnTo>
                      <a:pt x="187" y="133"/>
                    </a:lnTo>
                    <a:lnTo>
                      <a:pt x="172" y="156"/>
                    </a:lnTo>
                    <a:lnTo>
                      <a:pt x="149" y="182"/>
                    </a:lnTo>
                    <a:lnTo>
                      <a:pt x="128" y="199"/>
                    </a:lnTo>
                    <a:lnTo>
                      <a:pt x="77" y="226"/>
                    </a:lnTo>
                    <a:lnTo>
                      <a:pt x="52" y="228"/>
                    </a:lnTo>
                    <a:lnTo>
                      <a:pt x="28" y="221"/>
                    </a:lnTo>
                    <a:lnTo>
                      <a:pt x="9" y="201"/>
                    </a:lnTo>
                    <a:lnTo>
                      <a:pt x="4" y="168"/>
                    </a:lnTo>
                    <a:lnTo>
                      <a:pt x="0" y="132"/>
                    </a:lnTo>
                    <a:lnTo>
                      <a:pt x="2" y="80"/>
                    </a:lnTo>
                    <a:lnTo>
                      <a:pt x="14" y="19"/>
                    </a:lnTo>
                    <a:lnTo>
                      <a:pt x="25" y="0"/>
                    </a:lnTo>
                    <a:lnTo>
                      <a:pt x="66" y="19"/>
                    </a:lnTo>
                    <a:lnTo>
                      <a:pt x="79" y="48"/>
                    </a:lnTo>
                    <a:lnTo>
                      <a:pt x="79" y="48"/>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5" name="Freeform 59"/>
              <p:cNvSpPr>
                <a:spLocks/>
              </p:cNvSpPr>
              <p:nvPr/>
            </p:nvSpPr>
            <p:spPr bwMode="auto">
              <a:xfrm>
                <a:off x="5160" y="2733"/>
                <a:ext cx="223" cy="411"/>
              </a:xfrm>
              <a:custGeom>
                <a:avLst/>
                <a:gdLst>
                  <a:gd name="T0" fmla="*/ 170 w 223"/>
                  <a:gd name="T1" fmla="*/ 0 h 411"/>
                  <a:gd name="T2" fmla="*/ 195 w 223"/>
                  <a:gd name="T3" fmla="*/ 23 h 411"/>
                  <a:gd name="T4" fmla="*/ 210 w 223"/>
                  <a:gd name="T5" fmla="*/ 64 h 411"/>
                  <a:gd name="T6" fmla="*/ 219 w 223"/>
                  <a:gd name="T7" fmla="*/ 121 h 411"/>
                  <a:gd name="T8" fmla="*/ 222 w 223"/>
                  <a:gd name="T9" fmla="*/ 169 h 411"/>
                  <a:gd name="T10" fmla="*/ 216 w 223"/>
                  <a:gd name="T11" fmla="*/ 231 h 411"/>
                  <a:gd name="T12" fmla="*/ 204 w 223"/>
                  <a:gd name="T13" fmla="*/ 293 h 411"/>
                  <a:gd name="T14" fmla="*/ 137 w 223"/>
                  <a:gd name="T15" fmla="*/ 351 h 411"/>
                  <a:gd name="T16" fmla="*/ 73 w 223"/>
                  <a:gd name="T17" fmla="*/ 403 h 411"/>
                  <a:gd name="T18" fmla="*/ 22 w 223"/>
                  <a:gd name="T19" fmla="*/ 410 h 411"/>
                  <a:gd name="T20" fmla="*/ 0 w 223"/>
                  <a:gd name="T21" fmla="*/ 408 h 411"/>
                  <a:gd name="T22" fmla="*/ 33 w 223"/>
                  <a:gd name="T23" fmla="*/ 402 h 411"/>
                  <a:gd name="T24" fmla="*/ 70 w 223"/>
                  <a:gd name="T25" fmla="*/ 388 h 411"/>
                  <a:gd name="T26" fmla="*/ 113 w 223"/>
                  <a:gd name="T27" fmla="*/ 356 h 411"/>
                  <a:gd name="T28" fmla="*/ 147 w 223"/>
                  <a:gd name="T29" fmla="*/ 310 h 411"/>
                  <a:gd name="T30" fmla="*/ 192 w 223"/>
                  <a:gd name="T31" fmla="*/ 205 h 411"/>
                  <a:gd name="T32" fmla="*/ 201 w 223"/>
                  <a:gd name="T33" fmla="*/ 107 h 411"/>
                  <a:gd name="T34" fmla="*/ 195 w 223"/>
                  <a:gd name="T35" fmla="*/ 44 h 411"/>
                  <a:gd name="T36" fmla="*/ 170 w 223"/>
                  <a:gd name="T37" fmla="*/ 0 h 411"/>
                  <a:gd name="T38" fmla="*/ 170 w 223"/>
                  <a:gd name="T3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3" h="411">
                    <a:moveTo>
                      <a:pt x="170" y="0"/>
                    </a:moveTo>
                    <a:lnTo>
                      <a:pt x="195" y="23"/>
                    </a:lnTo>
                    <a:lnTo>
                      <a:pt x="210" y="64"/>
                    </a:lnTo>
                    <a:lnTo>
                      <a:pt x="219" y="121"/>
                    </a:lnTo>
                    <a:lnTo>
                      <a:pt x="222" y="169"/>
                    </a:lnTo>
                    <a:lnTo>
                      <a:pt x="216" y="231"/>
                    </a:lnTo>
                    <a:lnTo>
                      <a:pt x="204" y="293"/>
                    </a:lnTo>
                    <a:lnTo>
                      <a:pt x="137" y="351"/>
                    </a:lnTo>
                    <a:lnTo>
                      <a:pt x="73" y="403"/>
                    </a:lnTo>
                    <a:lnTo>
                      <a:pt x="22" y="410"/>
                    </a:lnTo>
                    <a:lnTo>
                      <a:pt x="0" y="408"/>
                    </a:lnTo>
                    <a:lnTo>
                      <a:pt x="33" y="402"/>
                    </a:lnTo>
                    <a:lnTo>
                      <a:pt x="70" y="388"/>
                    </a:lnTo>
                    <a:lnTo>
                      <a:pt x="113" y="356"/>
                    </a:lnTo>
                    <a:lnTo>
                      <a:pt x="147" y="310"/>
                    </a:lnTo>
                    <a:lnTo>
                      <a:pt x="192" y="205"/>
                    </a:lnTo>
                    <a:lnTo>
                      <a:pt x="201" y="107"/>
                    </a:lnTo>
                    <a:lnTo>
                      <a:pt x="195" y="44"/>
                    </a:lnTo>
                    <a:lnTo>
                      <a:pt x="170" y="0"/>
                    </a:lnTo>
                    <a:lnTo>
                      <a:pt x="170"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6" name="Freeform 60"/>
              <p:cNvSpPr>
                <a:spLocks/>
              </p:cNvSpPr>
              <p:nvPr/>
            </p:nvSpPr>
            <p:spPr bwMode="auto">
              <a:xfrm>
                <a:off x="5286" y="3256"/>
                <a:ext cx="34" cy="129"/>
              </a:xfrm>
              <a:custGeom>
                <a:avLst/>
                <a:gdLst>
                  <a:gd name="T0" fmla="*/ 33 w 34"/>
                  <a:gd name="T1" fmla="*/ 125 h 129"/>
                  <a:gd name="T2" fmla="*/ 0 w 34"/>
                  <a:gd name="T3" fmla="*/ 128 h 129"/>
                  <a:gd name="T4" fmla="*/ 14 w 34"/>
                  <a:gd name="T5" fmla="*/ 0 h 129"/>
                  <a:gd name="T6" fmla="*/ 33 w 34"/>
                  <a:gd name="T7" fmla="*/ 8 h 129"/>
                  <a:gd name="T8" fmla="*/ 33 w 34"/>
                  <a:gd name="T9" fmla="*/ 125 h 129"/>
                  <a:gd name="T10" fmla="*/ 33 w 34"/>
                  <a:gd name="T11" fmla="*/ 125 h 129"/>
                </a:gdLst>
                <a:ahLst/>
                <a:cxnLst>
                  <a:cxn ang="0">
                    <a:pos x="T0" y="T1"/>
                  </a:cxn>
                  <a:cxn ang="0">
                    <a:pos x="T2" y="T3"/>
                  </a:cxn>
                  <a:cxn ang="0">
                    <a:pos x="T4" y="T5"/>
                  </a:cxn>
                  <a:cxn ang="0">
                    <a:pos x="T6" y="T7"/>
                  </a:cxn>
                  <a:cxn ang="0">
                    <a:pos x="T8" y="T9"/>
                  </a:cxn>
                  <a:cxn ang="0">
                    <a:pos x="T10" y="T11"/>
                  </a:cxn>
                </a:cxnLst>
                <a:rect l="0" t="0" r="r" b="b"/>
                <a:pathLst>
                  <a:path w="34" h="129">
                    <a:moveTo>
                      <a:pt x="33" y="125"/>
                    </a:moveTo>
                    <a:lnTo>
                      <a:pt x="0" y="128"/>
                    </a:lnTo>
                    <a:lnTo>
                      <a:pt x="14" y="0"/>
                    </a:lnTo>
                    <a:lnTo>
                      <a:pt x="33" y="8"/>
                    </a:lnTo>
                    <a:lnTo>
                      <a:pt x="33" y="125"/>
                    </a:lnTo>
                    <a:lnTo>
                      <a:pt x="33" y="125"/>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7" name="Freeform 61"/>
              <p:cNvSpPr>
                <a:spLocks/>
              </p:cNvSpPr>
              <p:nvPr/>
            </p:nvSpPr>
            <p:spPr bwMode="auto">
              <a:xfrm>
                <a:off x="5142" y="2749"/>
                <a:ext cx="202" cy="152"/>
              </a:xfrm>
              <a:custGeom>
                <a:avLst/>
                <a:gdLst>
                  <a:gd name="T0" fmla="*/ 200 w 202"/>
                  <a:gd name="T1" fmla="*/ 130 h 152"/>
                  <a:gd name="T2" fmla="*/ 193 w 202"/>
                  <a:gd name="T3" fmla="*/ 96 h 152"/>
                  <a:gd name="T4" fmla="*/ 178 w 202"/>
                  <a:gd name="T5" fmla="*/ 73 h 152"/>
                  <a:gd name="T6" fmla="*/ 161 w 202"/>
                  <a:gd name="T7" fmla="*/ 64 h 152"/>
                  <a:gd name="T8" fmla="*/ 118 w 202"/>
                  <a:gd name="T9" fmla="*/ 64 h 152"/>
                  <a:gd name="T10" fmla="*/ 86 w 202"/>
                  <a:gd name="T11" fmla="*/ 85 h 152"/>
                  <a:gd name="T12" fmla="*/ 65 w 202"/>
                  <a:gd name="T13" fmla="*/ 118 h 152"/>
                  <a:gd name="T14" fmla="*/ 58 w 202"/>
                  <a:gd name="T15" fmla="*/ 151 h 152"/>
                  <a:gd name="T16" fmla="*/ 20 w 202"/>
                  <a:gd name="T17" fmla="*/ 135 h 152"/>
                  <a:gd name="T18" fmla="*/ 20 w 202"/>
                  <a:gd name="T19" fmla="*/ 118 h 152"/>
                  <a:gd name="T20" fmla="*/ 0 w 202"/>
                  <a:gd name="T21" fmla="*/ 106 h 152"/>
                  <a:gd name="T22" fmla="*/ 27 w 202"/>
                  <a:gd name="T23" fmla="*/ 51 h 152"/>
                  <a:gd name="T24" fmla="*/ 97 w 202"/>
                  <a:gd name="T25" fmla="*/ 6 h 152"/>
                  <a:gd name="T26" fmla="*/ 177 w 202"/>
                  <a:gd name="T27" fmla="*/ 0 h 152"/>
                  <a:gd name="T28" fmla="*/ 197 w 202"/>
                  <a:gd name="T29" fmla="*/ 39 h 152"/>
                  <a:gd name="T30" fmla="*/ 201 w 202"/>
                  <a:gd name="T31" fmla="*/ 76 h 152"/>
                  <a:gd name="T32" fmla="*/ 200 w 202"/>
                  <a:gd name="T33" fmla="*/ 130 h 152"/>
                  <a:gd name="T34" fmla="*/ 200 w 202"/>
                  <a:gd name="T35" fmla="*/ 13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152">
                    <a:moveTo>
                      <a:pt x="200" y="130"/>
                    </a:moveTo>
                    <a:lnTo>
                      <a:pt x="193" y="96"/>
                    </a:lnTo>
                    <a:lnTo>
                      <a:pt x="178" y="73"/>
                    </a:lnTo>
                    <a:lnTo>
                      <a:pt x="161" y="64"/>
                    </a:lnTo>
                    <a:lnTo>
                      <a:pt x="118" y="64"/>
                    </a:lnTo>
                    <a:lnTo>
                      <a:pt x="86" y="85"/>
                    </a:lnTo>
                    <a:lnTo>
                      <a:pt x="65" y="118"/>
                    </a:lnTo>
                    <a:lnTo>
                      <a:pt x="58" y="151"/>
                    </a:lnTo>
                    <a:lnTo>
                      <a:pt x="20" y="135"/>
                    </a:lnTo>
                    <a:lnTo>
                      <a:pt x="20" y="118"/>
                    </a:lnTo>
                    <a:lnTo>
                      <a:pt x="0" y="106"/>
                    </a:lnTo>
                    <a:lnTo>
                      <a:pt x="27" y="51"/>
                    </a:lnTo>
                    <a:lnTo>
                      <a:pt x="97" y="6"/>
                    </a:lnTo>
                    <a:lnTo>
                      <a:pt x="177" y="0"/>
                    </a:lnTo>
                    <a:lnTo>
                      <a:pt x="197" y="39"/>
                    </a:lnTo>
                    <a:lnTo>
                      <a:pt x="201" y="76"/>
                    </a:lnTo>
                    <a:lnTo>
                      <a:pt x="200" y="130"/>
                    </a:lnTo>
                    <a:lnTo>
                      <a:pt x="200" y="130"/>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8" name="Freeform 62"/>
              <p:cNvSpPr>
                <a:spLocks/>
              </p:cNvSpPr>
              <p:nvPr/>
            </p:nvSpPr>
            <p:spPr bwMode="auto">
              <a:xfrm>
                <a:off x="5069" y="2854"/>
                <a:ext cx="73" cy="41"/>
              </a:xfrm>
              <a:custGeom>
                <a:avLst/>
                <a:gdLst>
                  <a:gd name="T0" fmla="*/ 72 w 73"/>
                  <a:gd name="T1" fmla="*/ 26 h 41"/>
                  <a:gd name="T2" fmla="*/ 30 w 73"/>
                  <a:gd name="T3" fmla="*/ 0 h 41"/>
                  <a:gd name="T4" fmla="*/ 7 w 73"/>
                  <a:gd name="T5" fmla="*/ 6 h 41"/>
                  <a:gd name="T6" fmla="*/ 0 w 73"/>
                  <a:gd name="T7" fmla="*/ 21 h 41"/>
                  <a:gd name="T8" fmla="*/ 67 w 73"/>
                  <a:gd name="T9" fmla="*/ 40 h 41"/>
                  <a:gd name="T10" fmla="*/ 72 w 73"/>
                  <a:gd name="T11" fmla="*/ 26 h 41"/>
                  <a:gd name="T12" fmla="*/ 72 w 73"/>
                  <a:gd name="T13" fmla="*/ 26 h 41"/>
                </a:gdLst>
                <a:ahLst/>
                <a:cxnLst>
                  <a:cxn ang="0">
                    <a:pos x="T0" y="T1"/>
                  </a:cxn>
                  <a:cxn ang="0">
                    <a:pos x="T2" y="T3"/>
                  </a:cxn>
                  <a:cxn ang="0">
                    <a:pos x="T4" y="T5"/>
                  </a:cxn>
                  <a:cxn ang="0">
                    <a:pos x="T6" y="T7"/>
                  </a:cxn>
                  <a:cxn ang="0">
                    <a:pos x="T8" y="T9"/>
                  </a:cxn>
                  <a:cxn ang="0">
                    <a:pos x="T10" y="T11"/>
                  </a:cxn>
                  <a:cxn ang="0">
                    <a:pos x="T12" y="T13"/>
                  </a:cxn>
                </a:cxnLst>
                <a:rect l="0" t="0" r="r" b="b"/>
                <a:pathLst>
                  <a:path w="73" h="41">
                    <a:moveTo>
                      <a:pt x="72" y="26"/>
                    </a:moveTo>
                    <a:lnTo>
                      <a:pt x="30" y="0"/>
                    </a:lnTo>
                    <a:lnTo>
                      <a:pt x="7" y="6"/>
                    </a:lnTo>
                    <a:lnTo>
                      <a:pt x="0" y="21"/>
                    </a:lnTo>
                    <a:lnTo>
                      <a:pt x="67" y="40"/>
                    </a:lnTo>
                    <a:lnTo>
                      <a:pt x="72" y="26"/>
                    </a:lnTo>
                    <a:lnTo>
                      <a:pt x="72" y="26"/>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19" name="Freeform 63"/>
              <p:cNvSpPr>
                <a:spLocks/>
              </p:cNvSpPr>
              <p:nvPr/>
            </p:nvSpPr>
            <p:spPr bwMode="auto">
              <a:xfrm>
                <a:off x="5066" y="2849"/>
                <a:ext cx="91" cy="63"/>
              </a:xfrm>
              <a:custGeom>
                <a:avLst/>
                <a:gdLst>
                  <a:gd name="T0" fmla="*/ 90 w 91"/>
                  <a:gd name="T1" fmla="*/ 27 h 63"/>
                  <a:gd name="T2" fmla="*/ 87 w 91"/>
                  <a:gd name="T3" fmla="*/ 40 h 63"/>
                  <a:gd name="T4" fmla="*/ 80 w 91"/>
                  <a:gd name="T5" fmla="*/ 55 h 63"/>
                  <a:gd name="T6" fmla="*/ 65 w 91"/>
                  <a:gd name="T7" fmla="*/ 62 h 63"/>
                  <a:gd name="T8" fmla="*/ 0 w 91"/>
                  <a:gd name="T9" fmla="*/ 29 h 63"/>
                  <a:gd name="T10" fmla="*/ 20 w 91"/>
                  <a:gd name="T11" fmla="*/ 24 h 63"/>
                  <a:gd name="T12" fmla="*/ 27 w 91"/>
                  <a:gd name="T13" fmla="*/ 16 h 63"/>
                  <a:gd name="T14" fmla="*/ 78 w 91"/>
                  <a:gd name="T15" fmla="*/ 37 h 63"/>
                  <a:gd name="T16" fmla="*/ 40 w 91"/>
                  <a:gd name="T17" fmla="*/ 0 h 63"/>
                  <a:gd name="T18" fmla="*/ 90 w 91"/>
                  <a:gd name="T19" fmla="*/ 27 h 63"/>
                  <a:gd name="T20" fmla="*/ 90 w 91"/>
                  <a:gd name="T21"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63">
                    <a:moveTo>
                      <a:pt x="90" y="27"/>
                    </a:moveTo>
                    <a:lnTo>
                      <a:pt x="87" y="40"/>
                    </a:lnTo>
                    <a:lnTo>
                      <a:pt x="80" y="55"/>
                    </a:lnTo>
                    <a:lnTo>
                      <a:pt x="65" y="62"/>
                    </a:lnTo>
                    <a:lnTo>
                      <a:pt x="0" y="29"/>
                    </a:lnTo>
                    <a:lnTo>
                      <a:pt x="20" y="24"/>
                    </a:lnTo>
                    <a:lnTo>
                      <a:pt x="27" y="16"/>
                    </a:lnTo>
                    <a:lnTo>
                      <a:pt x="78" y="37"/>
                    </a:lnTo>
                    <a:lnTo>
                      <a:pt x="40" y="0"/>
                    </a:lnTo>
                    <a:lnTo>
                      <a:pt x="90" y="27"/>
                    </a:lnTo>
                    <a:lnTo>
                      <a:pt x="90" y="2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0" name="Freeform 64"/>
              <p:cNvSpPr>
                <a:spLocks/>
              </p:cNvSpPr>
              <p:nvPr/>
            </p:nvSpPr>
            <p:spPr bwMode="auto">
              <a:xfrm>
                <a:off x="5065" y="2844"/>
                <a:ext cx="27" cy="29"/>
              </a:xfrm>
              <a:custGeom>
                <a:avLst/>
                <a:gdLst>
                  <a:gd name="T0" fmla="*/ 26 w 27"/>
                  <a:gd name="T1" fmla="*/ 0 h 29"/>
                  <a:gd name="T2" fmla="*/ 12 w 27"/>
                  <a:gd name="T3" fmla="*/ 5 h 29"/>
                  <a:gd name="T4" fmla="*/ 4 w 27"/>
                  <a:gd name="T5" fmla="*/ 16 h 29"/>
                  <a:gd name="T6" fmla="*/ 0 w 27"/>
                  <a:gd name="T7" fmla="*/ 28 h 29"/>
                  <a:gd name="T8" fmla="*/ 16 w 27"/>
                  <a:gd name="T9" fmla="*/ 21 h 29"/>
                  <a:gd name="T10" fmla="*/ 26 w 27"/>
                  <a:gd name="T11" fmla="*/ 0 h 29"/>
                  <a:gd name="T12" fmla="*/ 26 w 27"/>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7" h="29">
                    <a:moveTo>
                      <a:pt x="26" y="0"/>
                    </a:moveTo>
                    <a:lnTo>
                      <a:pt x="12" y="5"/>
                    </a:lnTo>
                    <a:lnTo>
                      <a:pt x="4" y="16"/>
                    </a:lnTo>
                    <a:lnTo>
                      <a:pt x="0" y="28"/>
                    </a:lnTo>
                    <a:lnTo>
                      <a:pt x="16" y="21"/>
                    </a:lnTo>
                    <a:lnTo>
                      <a:pt x="26" y="0"/>
                    </a:lnTo>
                    <a:lnTo>
                      <a:pt x="2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1" name="Freeform 65"/>
              <p:cNvSpPr>
                <a:spLocks/>
              </p:cNvSpPr>
              <p:nvPr/>
            </p:nvSpPr>
            <p:spPr bwMode="auto">
              <a:xfrm>
                <a:off x="5189" y="2752"/>
                <a:ext cx="199" cy="393"/>
              </a:xfrm>
              <a:custGeom>
                <a:avLst/>
                <a:gdLst>
                  <a:gd name="T0" fmla="*/ 182 w 199"/>
                  <a:gd name="T1" fmla="*/ 80 h 393"/>
                  <a:gd name="T2" fmla="*/ 181 w 199"/>
                  <a:gd name="T3" fmla="*/ 103 h 393"/>
                  <a:gd name="T4" fmla="*/ 177 w 199"/>
                  <a:gd name="T5" fmla="*/ 142 h 393"/>
                  <a:gd name="T6" fmla="*/ 169 w 199"/>
                  <a:gd name="T7" fmla="*/ 191 h 393"/>
                  <a:gd name="T8" fmla="*/ 149 w 199"/>
                  <a:gd name="T9" fmla="*/ 246 h 393"/>
                  <a:gd name="T10" fmla="*/ 127 w 199"/>
                  <a:gd name="T11" fmla="*/ 297 h 393"/>
                  <a:gd name="T12" fmla="*/ 86 w 199"/>
                  <a:gd name="T13" fmla="*/ 345 h 393"/>
                  <a:gd name="T14" fmla="*/ 45 w 199"/>
                  <a:gd name="T15" fmla="*/ 372 h 393"/>
                  <a:gd name="T16" fmla="*/ 0 w 199"/>
                  <a:gd name="T17" fmla="*/ 392 h 393"/>
                  <a:gd name="T18" fmla="*/ 48 w 199"/>
                  <a:gd name="T19" fmla="*/ 386 h 393"/>
                  <a:gd name="T20" fmla="*/ 95 w 199"/>
                  <a:gd name="T21" fmla="*/ 365 h 393"/>
                  <a:gd name="T22" fmla="*/ 137 w 199"/>
                  <a:gd name="T23" fmla="*/ 325 h 393"/>
                  <a:gd name="T24" fmla="*/ 176 w 199"/>
                  <a:gd name="T25" fmla="*/ 285 h 393"/>
                  <a:gd name="T26" fmla="*/ 191 w 199"/>
                  <a:gd name="T27" fmla="*/ 258 h 393"/>
                  <a:gd name="T28" fmla="*/ 198 w 199"/>
                  <a:gd name="T29" fmla="*/ 192 h 393"/>
                  <a:gd name="T30" fmla="*/ 197 w 199"/>
                  <a:gd name="T31" fmla="*/ 126 h 393"/>
                  <a:gd name="T32" fmla="*/ 191 w 199"/>
                  <a:gd name="T33" fmla="*/ 82 h 393"/>
                  <a:gd name="T34" fmla="*/ 182 w 199"/>
                  <a:gd name="T35" fmla="*/ 39 h 393"/>
                  <a:gd name="T36" fmla="*/ 164 w 199"/>
                  <a:gd name="T37" fmla="*/ 0 h 393"/>
                  <a:gd name="T38" fmla="*/ 176 w 199"/>
                  <a:gd name="T39" fmla="*/ 49 h 393"/>
                  <a:gd name="T40" fmla="*/ 182 w 199"/>
                  <a:gd name="T41" fmla="*/ 80 h 393"/>
                  <a:gd name="T42" fmla="*/ 182 w 199"/>
                  <a:gd name="T43" fmla="*/ 8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393">
                    <a:moveTo>
                      <a:pt x="182" y="80"/>
                    </a:moveTo>
                    <a:lnTo>
                      <a:pt x="181" y="103"/>
                    </a:lnTo>
                    <a:lnTo>
                      <a:pt x="177" y="142"/>
                    </a:lnTo>
                    <a:lnTo>
                      <a:pt x="169" y="191"/>
                    </a:lnTo>
                    <a:lnTo>
                      <a:pt x="149" y="246"/>
                    </a:lnTo>
                    <a:lnTo>
                      <a:pt x="127" y="297"/>
                    </a:lnTo>
                    <a:lnTo>
                      <a:pt x="86" y="345"/>
                    </a:lnTo>
                    <a:lnTo>
                      <a:pt x="45" y="372"/>
                    </a:lnTo>
                    <a:lnTo>
                      <a:pt x="0" y="392"/>
                    </a:lnTo>
                    <a:lnTo>
                      <a:pt x="48" y="386"/>
                    </a:lnTo>
                    <a:lnTo>
                      <a:pt x="95" y="365"/>
                    </a:lnTo>
                    <a:lnTo>
                      <a:pt x="137" y="325"/>
                    </a:lnTo>
                    <a:lnTo>
                      <a:pt x="176" y="285"/>
                    </a:lnTo>
                    <a:lnTo>
                      <a:pt x="191" y="258"/>
                    </a:lnTo>
                    <a:lnTo>
                      <a:pt x="198" y="192"/>
                    </a:lnTo>
                    <a:lnTo>
                      <a:pt x="197" y="126"/>
                    </a:lnTo>
                    <a:lnTo>
                      <a:pt x="191" y="82"/>
                    </a:lnTo>
                    <a:lnTo>
                      <a:pt x="182" y="39"/>
                    </a:lnTo>
                    <a:lnTo>
                      <a:pt x="164" y="0"/>
                    </a:lnTo>
                    <a:lnTo>
                      <a:pt x="176" y="49"/>
                    </a:lnTo>
                    <a:lnTo>
                      <a:pt x="182" y="80"/>
                    </a:lnTo>
                    <a:lnTo>
                      <a:pt x="182" y="8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2" name="Freeform 66"/>
              <p:cNvSpPr>
                <a:spLocks/>
              </p:cNvSpPr>
              <p:nvPr/>
            </p:nvSpPr>
            <p:spPr bwMode="auto">
              <a:xfrm>
                <a:off x="5126" y="2892"/>
                <a:ext cx="183" cy="176"/>
              </a:xfrm>
              <a:custGeom>
                <a:avLst/>
                <a:gdLst>
                  <a:gd name="T0" fmla="*/ 74 w 183"/>
                  <a:gd name="T1" fmla="*/ 17 h 176"/>
                  <a:gd name="T2" fmla="*/ 182 w 183"/>
                  <a:gd name="T3" fmla="*/ 78 h 176"/>
                  <a:gd name="T4" fmla="*/ 178 w 183"/>
                  <a:gd name="T5" fmla="*/ 86 h 176"/>
                  <a:gd name="T6" fmla="*/ 113 w 183"/>
                  <a:gd name="T7" fmla="*/ 57 h 176"/>
                  <a:gd name="T8" fmla="*/ 156 w 183"/>
                  <a:gd name="T9" fmla="*/ 160 h 176"/>
                  <a:gd name="T10" fmla="*/ 136 w 183"/>
                  <a:gd name="T11" fmla="*/ 175 h 176"/>
                  <a:gd name="T12" fmla="*/ 101 w 183"/>
                  <a:gd name="T13" fmla="*/ 57 h 176"/>
                  <a:gd name="T14" fmla="*/ 0 w 183"/>
                  <a:gd name="T15" fmla="*/ 132 h 176"/>
                  <a:gd name="T16" fmla="*/ 0 w 183"/>
                  <a:gd name="T17" fmla="*/ 115 h 176"/>
                  <a:gd name="T18" fmla="*/ 89 w 183"/>
                  <a:gd name="T19" fmla="*/ 46 h 176"/>
                  <a:gd name="T20" fmla="*/ 15 w 183"/>
                  <a:gd name="T21" fmla="*/ 10 h 176"/>
                  <a:gd name="T22" fmla="*/ 21 w 183"/>
                  <a:gd name="T23" fmla="*/ 0 h 176"/>
                  <a:gd name="T24" fmla="*/ 74 w 183"/>
                  <a:gd name="T25" fmla="*/ 29 h 176"/>
                  <a:gd name="T26" fmla="*/ 74 w 183"/>
                  <a:gd name="T27" fmla="*/ 17 h 176"/>
                  <a:gd name="T28" fmla="*/ 74 w 183"/>
                  <a:gd name="T29" fmla="*/ 1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76">
                    <a:moveTo>
                      <a:pt x="74" y="17"/>
                    </a:moveTo>
                    <a:lnTo>
                      <a:pt x="182" y="78"/>
                    </a:lnTo>
                    <a:lnTo>
                      <a:pt x="178" y="86"/>
                    </a:lnTo>
                    <a:lnTo>
                      <a:pt x="113" y="57"/>
                    </a:lnTo>
                    <a:lnTo>
                      <a:pt x="156" y="160"/>
                    </a:lnTo>
                    <a:lnTo>
                      <a:pt x="136" y="175"/>
                    </a:lnTo>
                    <a:lnTo>
                      <a:pt x="101" y="57"/>
                    </a:lnTo>
                    <a:lnTo>
                      <a:pt x="0" y="132"/>
                    </a:lnTo>
                    <a:lnTo>
                      <a:pt x="0" y="115"/>
                    </a:lnTo>
                    <a:lnTo>
                      <a:pt x="89" y="46"/>
                    </a:lnTo>
                    <a:lnTo>
                      <a:pt x="15" y="10"/>
                    </a:lnTo>
                    <a:lnTo>
                      <a:pt x="21" y="0"/>
                    </a:lnTo>
                    <a:lnTo>
                      <a:pt x="74" y="29"/>
                    </a:lnTo>
                    <a:lnTo>
                      <a:pt x="74" y="17"/>
                    </a:lnTo>
                    <a:lnTo>
                      <a:pt x="74" y="1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3" name="Freeform 67"/>
              <p:cNvSpPr>
                <a:spLocks/>
              </p:cNvSpPr>
              <p:nvPr/>
            </p:nvSpPr>
            <p:spPr bwMode="auto">
              <a:xfrm>
                <a:off x="5101" y="2899"/>
                <a:ext cx="200" cy="237"/>
              </a:xfrm>
              <a:custGeom>
                <a:avLst/>
                <a:gdLst>
                  <a:gd name="T0" fmla="*/ 27 w 200"/>
                  <a:gd name="T1" fmla="*/ 8 h 237"/>
                  <a:gd name="T2" fmla="*/ 19 w 200"/>
                  <a:gd name="T3" fmla="*/ 37 h 237"/>
                  <a:gd name="T4" fmla="*/ 13 w 200"/>
                  <a:gd name="T5" fmla="*/ 75 h 237"/>
                  <a:gd name="T6" fmla="*/ 13 w 200"/>
                  <a:gd name="T7" fmla="*/ 120 h 237"/>
                  <a:gd name="T8" fmla="*/ 15 w 200"/>
                  <a:gd name="T9" fmla="*/ 153 h 237"/>
                  <a:gd name="T10" fmla="*/ 25 w 200"/>
                  <a:gd name="T11" fmla="*/ 192 h 237"/>
                  <a:gd name="T12" fmla="*/ 48 w 200"/>
                  <a:gd name="T13" fmla="*/ 219 h 237"/>
                  <a:gd name="T14" fmla="*/ 80 w 200"/>
                  <a:gd name="T15" fmla="*/ 219 h 237"/>
                  <a:gd name="T16" fmla="*/ 116 w 200"/>
                  <a:gd name="T17" fmla="*/ 199 h 237"/>
                  <a:gd name="T18" fmla="*/ 154 w 200"/>
                  <a:gd name="T19" fmla="*/ 175 h 237"/>
                  <a:gd name="T20" fmla="*/ 199 w 200"/>
                  <a:gd name="T21" fmla="*/ 136 h 237"/>
                  <a:gd name="T22" fmla="*/ 151 w 200"/>
                  <a:gd name="T23" fmla="*/ 189 h 237"/>
                  <a:gd name="T24" fmla="*/ 112 w 200"/>
                  <a:gd name="T25" fmla="*/ 214 h 237"/>
                  <a:gd name="T26" fmla="*/ 71 w 200"/>
                  <a:gd name="T27" fmla="*/ 232 h 237"/>
                  <a:gd name="T28" fmla="*/ 44 w 200"/>
                  <a:gd name="T29" fmla="*/ 236 h 237"/>
                  <a:gd name="T30" fmla="*/ 24 w 200"/>
                  <a:gd name="T31" fmla="*/ 222 h 237"/>
                  <a:gd name="T32" fmla="*/ 7 w 200"/>
                  <a:gd name="T33" fmla="*/ 187 h 237"/>
                  <a:gd name="T34" fmla="*/ 0 w 200"/>
                  <a:gd name="T35" fmla="*/ 140 h 237"/>
                  <a:gd name="T36" fmla="*/ 1 w 200"/>
                  <a:gd name="T37" fmla="*/ 84 h 237"/>
                  <a:gd name="T38" fmla="*/ 9 w 200"/>
                  <a:gd name="T39" fmla="*/ 33 h 237"/>
                  <a:gd name="T40" fmla="*/ 21 w 200"/>
                  <a:gd name="T41" fmla="*/ 0 h 237"/>
                  <a:gd name="T42" fmla="*/ 27 w 200"/>
                  <a:gd name="T43" fmla="*/ 8 h 237"/>
                  <a:gd name="T44" fmla="*/ 27 w 200"/>
                  <a:gd name="T45" fmla="*/ 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0" h="237">
                    <a:moveTo>
                      <a:pt x="27" y="8"/>
                    </a:moveTo>
                    <a:lnTo>
                      <a:pt x="19" y="37"/>
                    </a:lnTo>
                    <a:lnTo>
                      <a:pt x="13" y="75"/>
                    </a:lnTo>
                    <a:lnTo>
                      <a:pt x="13" y="120"/>
                    </a:lnTo>
                    <a:lnTo>
                      <a:pt x="15" y="153"/>
                    </a:lnTo>
                    <a:lnTo>
                      <a:pt x="25" y="192"/>
                    </a:lnTo>
                    <a:lnTo>
                      <a:pt x="48" y="219"/>
                    </a:lnTo>
                    <a:lnTo>
                      <a:pt x="80" y="219"/>
                    </a:lnTo>
                    <a:lnTo>
                      <a:pt x="116" y="199"/>
                    </a:lnTo>
                    <a:lnTo>
                      <a:pt x="154" y="175"/>
                    </a:lnTo>
                    <a:lnTo>
                      <a:pt x="199" y="136"/>
                    </a:lnTo>
                    <a:lnTo>
                      <a:pt x="151" y="189"/>
                    </a:lnTo>
                    <a:lnTo>
                      <a:pt x="112" y="214"/>
                    </a:lnTo>
                    <a:lnTo>
                      <a:pt x="71" y="232"/>
                    </a:lnTo>
                    <a:lnTo>
                      <a:pt x="44" y="236"/>
                    </a:lnTo>
                    <a:lnTo>
                      <a:pt x="24" y="222"/>
                    </a:lnTo>
                    <a:lnTo>
                      <a:pt x="7" y="187"/>
                    </a:lnTo>
                    <a:lnTo>
                      <a:pt x="0" y="140"/>
                    </a:lnTo>
                    <a:lnTo>
                      <a:pt x="1" y="84"/>
                    </a:lnTo>
                    <a:lnTo>
                      <a:pt x="9" y="33"/>
                    </a:lnTo>
                    <a:lnTo>
                      <a:pt x="21" y="0"/>
                    </a:lnTo>
                    <a:lnTo>
                      <a:pt x="27" y="8"/>
                    </a:lnTo>
                    <a:lnTo>
                      <a:pt x="27" y="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4" name="Freeform 68"/>
              <p:cNvSpPr>
                <a:spLocks/>
              </p:cNvSpPr>
              <p:nvPr/>
            </p:nvSpPr>
            <p:spPr bwMode="auto">
              <a:xfrm>
                <a:off x="5285" y="3067"/>
                <a:ext cx="40" cy="321"/>
              </a:xfrm>
              <a:custGeom>
                <a:avLst/>
                <a:gdLst>
                  <a:gd name="T0" fmla="*/ 30 w 40"/>
                  <a:gd name="T1" fmla="*/ 0 h 321"/>
                  <a:gd name="T2" fmla="*/ 13 w 40"/>
                  <a:gd name="T3" fmla="*/ 22 h 321"/>
                  <a:gd name="T4" fmla="*/ 13 w 40"/>
                  <a:gd name="T5" fmla="*/ 111 h 321"/>
                  <a:gd name="T6" fmla="*/ 0 w 40"/>
                  <a:gd name="T7" fmla="*/ 121 h 321"/>
                  <a:gd name="T8" fmla="*/ 0 w 40"/>
                  <a:gd name="T9" fmla="*/ 317 h 321"/>
                  <a:gd name="T10" fmla="*/ 8 w 40"/>
                  <a:gd name="T11" fmla="*/ 163 h 321"/>
                  <a:gd name="T12" fmla="*/ 27 w 40"/>
                  <a:gd name="T13" fmla="*/ 188 h 321"/>
                  <a:gd name="T14" fmla="*/ 30 w 40"/>
                  <a:gd name="T15" fmla="*/ 315 h 321"/>
                  <a:gd name="T16" fmla="*/ 39 w 40"/>
                  <a:gd name="T17" fmla="*/ 320 h 321"/>
                  <a:gd name="T18" fmla="*/ 39 w 40"/>
                  <a:gd name="T19" fmla="*/ 122 h 321"/>
                  <a:gd name="T20" fmla="*/ 30 w 40"/>
                  <a:gd name="T21" fmla="*/ 113 h 321"/>
                  <a:gd name="T22" fmla="*/ 30 w 40"/>
                  <a:gd name="T23" fmla="*/ 0 h 321"/>
                  <a:gd name="T24" fmla="*/ 30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30" y="0"/>
                    </a:moveTo>
                    <a:lnTo>
                      <a:pt x="13" y="22"/>
                    </a:lnTo>
                    <a:lnTo>
                      <a:pt x="13" y="111"/>
                    </a:lnTo>
                    <a:lnTo>
                      <a:pt x="0" y="121"/>
                    </a:lnTo>
                    <a:lnTo>
                      <a:pt x="0" y="317"/>
                    </a:lnTo>
                    <a:lnTo>
                      <a:pt x="8" y="163"/>
                    </a:lnTo>
                    <a:lnTo>
                      <a:pt x="27" y="188"/>
                    </a:lnTo>
                    <a:lnTo>
                      <a:pt x="30" y="315"/>
                    </a:lnTo>
                    <a:lnTo>
                      <a:pt x="39" y="320"/>
                    </a:lnTo>
                    <a:lnTo>
                      <a:pt x="39" y="122"/>
                    </a:lnTo>
                    <a:lnTo>
                      <a:pt x="30" y="113"/>
                    </a:lnTo>
                    <a:lnTo>
                      <a:pt x="30" y="0"/>
                    </a:lnTo>
                    <a:lnTo>
                      <a:pt x="3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5" name="Freeform 69"/>
              <p:cNvSpPr>
                <a:spLocks/>
              </p:cNvSpPr>
              <p:nvPr/>
            </p:nvSpPr>
            <p:spPr bwMode="auto">
              <a:xfrm>
                <a:off x="5372" y="3005"/>
                <a:ext cx="130" cy="96"/>
              </a:xfrm>
              <a:custGeom>
                <a:avLst/>
                <a:gdLst>
                  <a:gd name="T0" fmla="*/ 5 w 130"/>
                  <a:gd name="T1" fmla="*/ 0 h 96"/>
                  <a:gd name="T2" fmla="*/ 67 w 130"/>
                  <a:gd name="T3" fmla="*/ 36 h 96"/>
                  <a:gd name="T4" fmla="*/ 69 w 130"/>
                  <a:gd name="T5" fmla="*/ 54 h 96"/>
                  <a:gd name="T6" fmla="*/ 89 w 130"/>
                  <a:gd name="T7" fmla="*/ 63 h 96"/>
                  <a:gd name="T8" fmla="*/ 97 w 130"/>
                  <a:gd name="T9" fmla="*/ 58 h 96"/>
                  <a:gd name="T10" fmla="*/ 127 w 130"/>
                  <a:gd name="T11" fmla="*/ 76 h 96"/>
                  <a:gd name="T12" fmla="*/ 129 w 130"/>
                  <a:gd name="T13" fmla="*/ 88 h 96"/>
                  <a:gd name="T14" fmla="*/ 112 w 130"/>
                  <a:gd name="T15" fmla="*/ 95 h 96"/>
                  <a:gd name="T16" fmla="*/ 80 w 130"/>
                  <a:gd name="T17" fmla="*/ 79 h 96"/>
                  <a:gd name="T18" fmla="*/ 78 w 130"/>
                  <a:gd name="T19" fmla="*/ 69 h 96"/>
                  <a:gd name="T20" fmla="*/ 54 w 130"/>
                  <a:gd name="T21" fmla="*/ 58 h 96"/>
                  <a:gd name="T22" fmla="*/ 52 w 130"/>
                  <a:gd name="T23" fmla="*/ 38 h 96"/>
                  <a:gd name="T24" fmla="*/ 0 w 130"/>
                  <a:gd name="T25" fmla="*/ 11 h 96"/>
                  <a:gd name="T26" fmla="*/ 5 w 130"/>
                  <a:gd name="T27" fmla="*/ 0 h 96"/>
                  <a:gd name="T28" fmla="*/ 5 w 130"/>
                  <a:gd name="T29"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96">
                    <a:moveTo>
                      <a:pt x="5" y="0"/>
                    </a:moveTo>
                    <a:lnTo>
                      <a:pt x="67" y="36"/>
                    </a:lnTo>
                    <a:lnTo>
                      <a:pt x="69" y="54"/>
                    </a:lnTo>
                    <a:lnTo>
                      <a:pt x="89" y="63"/>
                    </a:lnTo>
                    <a:lnTo>
                      <a:pt x="97" y="58"/>
                    </a:lnTo>
                    <a:lnTo>
                      <a:pt x="127" y="76"/>
                    </a:lnTo>
                    <a:lnTo>
                      <a:pt x="129" y="88"/>
                    </a:lnTo>
                    <a:lnTo>
                      <a:pt x="112" y="95"/>
                    </a:lnTo>
                    <a:lnTo>
                      <a:pt x="80" y="79"/>
                    </a:lnTo>
                    <a:lnTo>
                      <a:pt x="78" y="69"/>
                    </a:lnTo>
                    <a:lnTo>
                      <a:pt x="54" y="58"/>
                    </a:lnTo>
                    <a:lnTo>
                      <a:pt x="52" y="38"/>
                    </a:lnTo>
                    <a:lnTo>
                      <a:pt x="0" y="11"/>
                    </a:lnTo>
                    <a:lnTo>
                      <a:pt x="5" y="0"/>
                    </a:lnTo>
                    <a:lnTo>
                      <a:pt x="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6" name="Freeform 70"/>
              <p:cNvSpPr>
                <a:spLocks/>
              </p:cNvSpPr>
              <p:nvPr/>
            </p:nvSpPr>
            <p:spPr bwMode="auto">
              <a:xfrm>
                <a:off x="5136" y="2720"/>
                <a:ext cx="215" cy="208"/>
              </a:xfrm>
              <a:custGeom>
                <a:avLst/>
                <a:gdLst>
                  <a:gd name="T0" fmla="*/ 211 w 215"/>
                  <a:gd name="T1" fmla="*/ 148 h 208"/>
                  <a:gd name="T2" fmla="*/ 214 w 215"/>
                  <a:gd name="T3" fmla="*/ 99 h 208"/>
                  <a:gd name="T4" fmla="*/ 208 w 215"/>
                  <a:gd name="T5" fmla="*/ 52 h 208"/>
                  <a:gd name="T6" fmla="*/ 191 w 215"/>
                  <a:gd name="T7" fmla="*/ 20 h 208"/>
                  <a:gd name="T8" fmla="*/ 167 w 215"/>
                  <a:gd name="T9" fmla="*/ 4 h 208"/>
                  <a:gd name="T10" fmla="*/ 136 w 215"/>
                  <a:gd name="T11" fmla="*/ 0 h 208"/>
                  <a:gd name="T12" fmla="*/ 102 w 215"/>
                  <a:gd name="T13" fmla="*/ 9 h 208"/>
                  <a:gd name="T14" fmla="*/ 62 w 215"/>
                  <a:gd name="T15" fmla="*/ 39 h 208"/>
                  <a:gd name="T16" fmla="*/ 17 w 215"/>
                  <a:gd name="T17" fmla="*/ 93 h 208"/>
                  <a:gd name="T18" fmla="*/ 0 w 215"/>
                  <a:gd name="T19" fmla="*/ 134 h 208"/>
                  <a:gd name="T20" fmla="*/ 10 w 215"/>
                  <a:gd name="T21" fmla="*/ 137 h 208"/>
                  <a:gd name="T22" fmla="*/ 32 w 215"/>
                  <a:gd name="T23" fmla="*/ 104 h 208"/>
                  <a:gd name="T24" fmla="*/ 60 w 215"/>
                  <a:gd name="T25" fmla="*/ 80 h 208"/>
                  <a:gd name="T26" fmla="*/ 89 w 215"/>
                  <a:gd name="T27" fmla="*/ 59 h 208"/>
                  <a:gd name="T28" fmla="*/ 134 w 215"/>
                  <a:gd name="T29" fmla="*/ 44 h 208"/>
                  <a:gd name="T30" fmla="*/ 187 w 215"/>
                  <a:gd name="T31" fmla="*/ 58 h 208"/>
                  <a:gd name="T32" fmla="*/ 200 w 215"/>
                  <a:gd name="T33" fmla="*/ 84 h 208"/>
                  <a:gd name="T34" fmla="*/ 204 w 215"/>
                  <a:gd name="T35" fmla="*/ 128 h 208"/>
                  <a:gd name="T36" fmla="*/ 204 w 215"/>
                  <a:gd name="T37" fmla="*/ 207 h 208"/>
                  <a:gd name="T38" fmla="*/ 211 w 215"/>
                  <a:gd name="T39" fmla="*/ 148 h 208"/>
                  <a:gd name="T40" fmla="*/ 211 w 215"/>
                  <a:gd name="T41" fmla="*/ 14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8">
                    <a:moveTo>
                      <a:pt x="211" y="148"/>
                    </a:moveTo>
                    <a:lnTo>
                      <a:pt x="214" y="99"/>
                    </a:lnTo>
                    <a:lnTo>
                      <a:pt x="208" y="52"/>
                    </a:lnTo>
                    <a:lnTo>
                      <a:pt x="191" y="20"/>
                    </a:lnTo>
                    <a:lnTo>
                      <a:pt x="167" y="4"/>
                    </a:lnTo>
                    <a:lnTo>
                      <a:pt x="136" y="0"/>
                    </a:lnTo>
                    <a:lnTo>
                      <a:pt x="102" y="9"/>
                    </a:lnTo>
                    <a:lnTo>
                      <a:pt x="62" y="39"/>
                    </a:lnTo>
                    <a:lnTo>
                      <a:pt x="17" y="93"/>
                    </a:lnTo>
                    <a:lnTo>
                      <a:pt x="0" y="134"/>
                    </a:lnTo>
                    <a:lnTo>
                      <a:pt x="10" y="137"/>
                    </a:lnTo>
                    <a:lnTo>
                      <a:pt x="32" y="104"/>
                    </a:lnTo>
                    <a:lnTo>
                      <a:pt x="60" y="80"/>
                    </a:lnTo>
                    <a:lnTo>
                      <a:pt x="89" y="59"/>
                    </a:lnTo>
                    <a:lnTo>
                      <a:pt x="134" y="44"/>
                    </a:lnTo>
                    <a:lnTo>
                      <a:pt x="187" y="58"/>
                    </a:lnTo>
                    <a:lnTo>
                      <a:pt x="200" y="84"/>
                    </a:lnTo>
                    <a:lnTo>
                      <a:pt x="204" y="128"/>
                    </a:lnTo>
                    <a:lnTo>
                      <a:pt x="204" y="207"/>
                    </a:lnTo>
                    <a:lnTo>
                      <a:pt x="211" y="148"/>
                    </a:lnTo>
                    <a:lnTo>
                      <a:pt x="211" y="148"/>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7" name="Freeform 71"/>
              <p:cNvSpPr>
                <a:spLocks/>
              </p:cNvSpPr>
              <p:nvPr/>
            </p:nvSpPr>
            <p:spPr bwMode="auto">
              <a:xfrm>
                <a:off x="4977" y="2682"/>
                <a:ext cx="198" cy="401"/>
              </a:xfrm>
              <a:custGeom>
                <a:avLst/>
                <a:gdLst>
                  <a:gd name="T0" fmla="*/ 197 w 198"/>
                  <a:gd name="T1" fmla="*/ 0 h 401"/>
                  <a:gd name="T2" fmla="*/ 101 w 198"/>
                  <a:gd name="T3" fmla="*/ 66 h 401"/>
                  <a:gd name="T4" fmla="*/ 58 w 198"/>
                  <a:gd name="T5" fmla="*/ 113 h 401"/>
                  <a:gd name="T6" fmla="*/ 32 w 198"/>
                  <a:gd name="T7" fmla="*/ 180 h 401"/>
                  <a:gd name="T8" fmla="*/ 22 w 198"/>
                  <a:gd name="T9" fmla="*/ 256 h 401"/>
                  <a:gd name="T10" fmla="*/ 28 w 198"/>
                  <a:gd name="T11" fmla="*/ 341 h 401"/>
                  <a:gd name="T12" fmla="*/ 44 w 198"/>
                  <a:gd name="T13" fmla="*/ 400 h 401"/>
                  <a:gd name="T14" fmla="*/ 12 w 198"/>
                  <a:gd name="T15" fmla="*/ 336 h 401"/>
                  <a:gd name="T16" fmla="*/ 0 w 198"/>
                  <a:gd name="T17" fmla="*/ 244 h 401"/>
                  <a:gd name="T18" fmla="*/ 13 w 198"/>
                  <a:gd name="T19" fmla="*/ 149 h 401"/>
                  <a:gd name="T20" fmla="*/ 51 w 198"/>
                  <a:gd name="T21" fmla="*/ 82 h 401"/>
                  <a:gd name="T22" fmla="*/ 110 w 198"/>
                  <a:gd name="T23" fmla="*/ 33 h 401"/>
                  <a:gd name="T24" fmla="*/ 197 w 198"/>
                  <a:gd name="T25" fmla="*/ 0 h 401"/>
                  <a:gd name="T26" fmla="*/ 197 w 198"/>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401">
                    <a:moveTo>
                      <a:pt x="197" y="0"/>
                    </a:moveTo>
                    <a:lnTo>
                      <a:pt x="101" y="66"/>
                    </a:lnTo>
                    <a:lnTo>
                      <a:pt x="58" y="113"/>
                    </a:lnTo>
                    <a:lnTo>
                      <a:pt x="32" y="180"/>
                    </a:lnTo>
                    <a:lnTo>
                      <a:pt x="22" y="256"/>
                    </a:lnTo>
                    <a:lnTo>
                      <a:pt x="28" y="341"/>
                    </a:lnTo>
                    <a:lnTo>
                      <a:pt x="44" y="400"/>
                    </a:lnTo>
                    <a:lnTo>
                      <a:pt x="12" y="336"/>
                    </a:lnTo>
                    <a:lnTo>
                      <a:pt x="0" y="244"/>
                    </a:lnTo>
                    <a:lnTo>
                      <a:pt x="13" y="149"/>
                    </a:lnTo>
                    <a:lnTo>
                      <a:pt x="51" y="82"/>
                    </a:lnTo>
                    <a:lnTo>
                      <a:pt x="110" y="33"/>
                    </a:lnTo>
                    <a:lnTo>
                      <a:pt x="197" y="0"/>
                    </a:lnTo>
                    <a:lnTo>
                      <a:pt x="197"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28" name="Freeform 72"/>
              <p:cNvSpPr>
                <a:spLocks/>
              </p:cNvSpPr>
              <p:nvPr/>
            </p:nvSpPr>
            <p:spPr bwMode="auto">
              <a:xfrm>
                <a:off x="4909" y="2619"/>
                <a:ext cx="257" cy="447"/>
              </a:xfrm>
              <a:custGeom>
                <a:avLst/>
                <a:gdLst>
                  <a:gd name="T0" fmla="*/ 256 w 257"/>
                  <a:gd name="T1" fmla="*/ 0 h 447"/>
                  <a:gd name="T2" fmla="*/ 160 w 257"/>
                  <a:gd name="T3" fmla="*/ 31 h 447"/>
                  <a:gd name="T4" fmla="*/ 72 w 257"/>
                  <a:gd name="T5" fmla="*/ 101 h 447"/>
                  <a:gd name="T6" fmla="*/ 29 w 257"/>
                  <a:gd name="T7" fmla="*/ 170 h 447"/>
                  <a:gd name="T8" fmla="*/ 3 w 257"/>
                  <a:gd name="T9" fmla="*/ 255 h 447"/>
                  <a:gd name="T10" fmla="*/ 0 w 257"/>
                  <a:gd name="T11" fmla="*/ 354 h 447"/>
                  <a:gd name="T12" fmla="*/ 21 w 257"/>
                  <a:gd name="T13" fmla="*/ 446 h 447"/>
                  <a:gd name="T14" fmla="*/ 16 w 257"/>
                  <a:gd name="T15" fmla="*/ 331 h 447"/>
                  <a:gd name="T16" fmla="*/ 29 w 257"/>
                  <a:gd name="T17" fmla="*/ 229 h 447"/>
                  <a:gd name="T18" fmla="*/ 76 w 257"/>
                  <a:gd name="T19" fmla="*/ 129 h 447"/>
                  <a:gd name="T20" fmla="*/ 160 w 257"/>
                  <a:gd name="T21" fmla="*/ 51 h 447"/>
                  <a:gd name="T22" fmla="*/ 256 w 257"/>
                  <a:gd name="T23" fmla="*/ 0 h 447"/>
                  <a:gd name="T24" fmla="*/ 256 w 257"/>
                  <a:gd name="T2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47">
                    <a:moveTo>
                      <a:pt x="256" y="0"/>
                    </a:moveTo>
                    <a:lnTo>
                      <a:pt x="160" y="31"/>
                    </a:lnTo>
                    <a:lnTo>
                      <a:pt x="72" y="101"/>
                    </a:lnTo>
                    <a:lnTo>
                      <a:pt x="29" y="170"/>
                    </a:lnTo>
                    <a:lnTo>
                      <a:pt x="3" y="255"/>
                    </a:lnTo>
                    <a:lnTo>
                      <a:pt x="0" y="354"/>
                    </a:lnTo>
                    <a:lnTo>
                      <a:pt x="21" y="446"/>
                    </a:lnTo>
                    <a:lnTo>
                      <a:pt x="16" y="331"/>
                    </a:lnTo>
                    <a:lnTo>
                      <a:pt x="29" y="229"/>
                    </a:lnTo>
                    <a:lnTo>
                      <a:pt x="76" y="129"/>
                    </a:lnTo>
                    <a:lnTo>
                      <a:pt x="160" y="51"/>
                    </a:lnTo>
                    <a:lnTo>
                      <a:pt x="256" y="0"/>
                    </a:lnTo>
                    <a:lnTo>
                      <a:pt x="25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59529" name="Group 73"/>
            <p:cNvGrpSpPr>
              <a:grpSpLocks/>
            </p:cNvGrpSpPr>
            <p:nvPr/>
          </p:nvGrpSpPr>
          <p:grpSpPr bwMode="auto">
            <a:xfrm>
              <a:off x="1640" y="2307"/>
              <a:ext cx="626" cy="606"/>
              <a:chOff x="1720" y="2173"/>
              <a:chExt cx="626" cy="606"/>
            </a:xfrm>
          </p:grpSpPr>
          <p:grpSp>
            <p:nvGrpSpPr>
              <p:cNvPr id="659530" name="Group 74"/>
              <p:cNvGrpSpPr>
                <a:grpSpLocks/>
              </p:cNvGrpSpPr>
              <p:nvPr/>
            </p:nvGrpSpPr>
            <p:grpSpPr bwMode="auto">
              <a:xfrm>
                <a:off x="2171" y="2458"/>
                <a:ext cx="40" cy="321"/>
                <a:chOff x="2171" y="2458"/>
                <a:chExt cx="40" cy="321"/>
              </a:xfrm>
            </p:grpSpPr>
            <p:sp>
              <p:nvSpPr>
                <p:cNvPr id="659531" name="Freeform 75"/>
                <p:cNvSpPr>
                  <a:spLocks/>
                </p:cNvSpPr>
                <p:nvPr/>
              </p:nvSpPr>
              <p:spPr bwMode="auto">
                <a:xfrm>
                  <a:off x="2172" y="2581"/>
                  <a:ext cx="38" cy="194"/>
                </a:xfrm>
                <a:custGeom>
                  <a:avLst/>
                  <a:gdLst>
                    <a:gd name="T0" fmla="*/ 0 w 38"/>
                    <a:gd name="T1" fmla="*/ 193 h 194"/>
                    <a:gd name="T2" fmla="*/ 1 w 38"/>
                    <a:gd name="T3" fmla="*/ 6 h 194"/>
                    <a:gd name="T4" fmla="*/ 24 w 38"/>
                    <a:gd name="T5" fmla="*/ 0 h 194"/>
                    <a:gd name="T6" fmla="*/ 37 w 38"/>
                    <a:gd name="T7" fmla="*/ 87 h 194"/>
                    <a:gd name="T8" fmla="*/ 27 w 38"/>
                    <a:gd name="T9" fmla="*/ 180 h 194"/>
                    <a:gd name="T10" fmla="*/ 0 w 38"/>
                    <a:gd name="T11" fmla="*/ 193 h 194"/>
                    <a:gd name="T12" fmla="*/ 0 w 38"/>
                    <a:gd name="T13" fmla="*/ 193 h 194"/>
                  </a:gdLst>
                  <a:ahLst/>
                  <a:cxnLst>
                    <a:cxn ang="0">
                      <a:pos x="T0" y="T1"/>
                    </a:cxn>
                    <a:cxn ang="0">
                      <a:pos x="T2" y="T3"/>
                    </a:cxn>
                    <a:cxn ang="0">
                      <a:pos x="T4" y="T5"/>
                    </a:cxn>
                    <a:cxn ang="0">
                      <a:pos x="T6" y="T7"/>
                    </a:cxn>
                    <a:cxn ang="0">
                      <a:pos x="T8" y="T9"/>
                    </a:cxn>
                    <a:cxn ang="0">
                      <a:pos x="T10" y="T11"/>
                    </a:cxn>
                    <a:cxn ang="0">
                      <a:pos x="T12" y="T13"/>
                    </a:cxn>
                  </a:cxnLst>
                  <a:rect l="0" t="0" r="r" b="b"/>
                  <a:pathLst>
                    <a:path w="38" h="194">
                      <a:moveTo>
                        <a:pt x="0" y="193"/>
                      </a:moveTo>
                      <a:lnTo>
                        <a:pt x="1" y="6"/>
                      </a:lnTo>
                      <a:lnTo>
                        <a:pt x="24" y="0"/>
                      </a:lnTo>
                      <a:lnTo>
                        <a:pt x="37" y="87"/>
                      </a:lnTo>
                      <a:lnTo>
                        <a:pt x="27" y="180"/>
                      </a:lnTo>
                      <a:lnTo>
                        <a:pt x="0" y="193"/>
                      </a:lnTo>
                      <a:lnTo>
                        <a:pt x="0" y="193"/>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2" name="Freeform 76"/>
                <p:cNvSpPr>
                  <a:spLocks/>
                </p:cNvSpPr>
                <p:nvPr/>
              </p:nvSpPr>
              <p:spPr bwMode="auto">
                <a:xfrm>
                  <a:off x="2171" y="2647"/>
                  <a:ext cx="35" cy="129"/>
                </a:xfrm>
                <a:custGeom>
                  <a:avLst/>
                  <a:gdLst>
                    <a:gd name="T0" fmla="*/ 34 w 35"/>
                    <a:gd name="T1" fmla="*/ 125 h 129"/>
                    <a:gd name="T2" fmla="*/ 0 w 35"/>
                    <a:gd name="T3" fmla="*/ 128 h 129"/>
                    <a:gd name="T4" fmla="*/ 15 w 35"/>
                    <a:gd name="T5" fmla="*/ 0 h 129"/>
                    <a:gd name="T6" fmla="*/ 34 w 35"/>
                    <a:gd name="T7" fmla="*/ 8 h 129"/>
                    <a:gd name="T8" fmla="*/ 34 w 35"/>
                    <a:gd name="T9" fmla="*/ 125 h 129"/>
                    <a:gd name="T10" fmla="*/ 34 w 35"/>
                    <a:gd name="T11" fmla="*/ 125 h 129"/>
                  </a:gdLst>
                  <a:ahLst/>
                  <a:cxnLst>
                    <a:cxn ang="0">
                      <a:pos x="T0" y="T1"/>
                    </a:cxn>
                    <a:cxn ang="0">
                      <a:pos x="T2" y="T3"/>
                    </a:cxn>
                    <a:cxn ang="0">
                      <a:pos x="T4" y="T5"/>
                    </a:cxn>
                    <a:cxn ang="0">
                      <a:pos x="T6" y="T7"/>
                    </a:cxn>
                    <a:cxn ang="0">
                      <a:pos x="T8" y="T9"/>
                    </a:cxn>
                    <a:cxn ang="0">
                      <a:pos x="T10" y="T11"/>
                    </a:cxn>
                  </a:cxnLst>
                  <a:rect l="0" t="0" r="r" b="b"/>
                  <a:pathLst>
                    <a:path w="35" h="129">
                      <a:moveTo>
                        <a:pt x="34" y="125"/>
                      </a:moveTo>
                      <a:lnTo>
                        <a:pt x="0" y="128"/>
                      </a:lnTo>
                      <a:lnTo>
                        <a:pt x="15" y="0"/>
                      </a:lnTo>
                      <a:lnTo>
                        <a:pt x="34" y="8"/>
                      </a:lnTo>
                      <a:lnTo>
                        <a:pt x="34" y="125"/>
                      </a:lnTo>
                      <a:lnTo>
                        <a:pt x="34" y="125"/>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3" name="Freeform 77"/>
                <p:cNvSpPr>
                  <a:spLocks/>
                </p:cNvSpPr>
                <p:nvPr/>
              </p:nvSpPr>
              <p:spPr bwMode="auto">
                <a:xfrm>
                  <a:off x="2171" y="2458"/>
                  <a:ext cx="40" cy="321"/>
                </a:xfrm>
                <a:custGeom>
                  <a:avLst/>
                  <a:gdLst>
                    <a:gd name="T0" fmla="*/ 30 w 40"/>
                    <a:gd name="T1" fmla="*/ 0 h 321"/>
                    <a:gd name="T2" fmla="*/ 13 w 40"/>
                    <a:gd name="T3" fmla="*/ 22 h 321"/>
                    <a:gd name="T4" fmla="*/ 13 w 40"/>
                    <a:gd name="T5" fmla="*/ 111 h 321"/>
                    <a:gd name="T6" fmla="*/ 0 w 40"/>
                    <a:gd name="T7" fmla="*/ 121 h 321"/>
                    <a:gd name="T8" fmla="*/ 0 w 40"/>
                    <a:gd name="T9" fmla="*/ 317 h 321"/>
                    <a:gd name="T10" fmla="*/ 8 w 40"/>
                    <a:gd name="T11" fmla="*/ 163 h 321"/>
                    <a:gd name="T12" fmla="*/ 27 w 40"/>
                    <a:gd name="T13" fmla="*/ 188 h 321"/>
                    <a:gd name="T14" fmla="*/ 30 w 40"/>
                    <a:gd name="T15" fmla="*/ 315 h 321"/>
                    <a:gd name="T16" fmla="*/ 39 w 40"/>
                    <a:gd name="T17" fmla="*/ 320 h 321"/>
                    <a:gd name="T18" fmla="*/ 39 w 40"/>
                    <a:gd name="T19" fmla="*/ 122 h 321"/>
                    <a:gd name="T20" fmla="*/ 30 w 40"/>
                    <a:gd name="T21" fmla="*/ 113 h 321"/>
                    <a:gd name="T22" fmla="*/ 30 w 40"/>
                    <a:gd name="T23" fmla="*/ 0 h 321"/>
                    <a:gd name="T24" fmla="*/ 30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30" y="0"/>
                      </a:moveTo>
                      <a:lnTo>
                        <a:pt x="13" y="22"/>
                      </a:lnTo>
                      <a:lnTo>
                        <a:pt x="13" y="111"/>
                      </a:lnTo>
                      <a:lnTo>
                        <a:pt x="0" y="121"/>
                      </a:lnTo>
                      <a:lnTo>
                        <a:pt x="0" y="317"/>
                      </a:lnTo>
                      <a:lnTo>
                        <a:pt x="8" y="163"/>
                      </a:lnTo>
                      <a:lnTo>
                        <a:pt x="27" y="188"/>
                      </a:lnTo>
                      <a:lnTo>
                        <a:pt x="30" y="315"/>
                      </a:lnTo>
                      <a:lnTo>
                        <a:pt x="39" y="320"/>
                      </a:lnTo>
                      <a:lnTo>
                        <a:pt x="39" y="122"/>
                      </a:lnTo>
                      <a:lnTo>
                        <a:pt x="30" y="113"/>
                      </a:lnTo>
                      <a:lnTo>
                        <a:pt x="30" y="0"/>
                      </a:lnTo>
                      <a:lnTo>
                        <a:pt x="3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59534" name="Group 78"/>
              <p:cNvGrpSpPr>
                <a:grpSpLocks/>
              </p:cNvGrpSpPr>
              <p:nvPr/>
            </p:nvGrpSpPr>
            <p:grpSpPr bwMode="auto">
              <a:xfrm>
                <a:off x="1720" y="2173"/>
                <a:ext cx="626" cy="531"/>
                <a:chOff x="1720" y="2173"/>
                <a:chExt cx="626" cy="531"/>
              </a:xfrm>
            </p:grpSpPr>
            <p:sp>
              <p:nvSpPr>
                <p:cNvPr id="659535" name="Freeform 79"/>
                <p:cNvSpPr>
                  <a:spLocks/>
                </p:cNvSpPr>
                <p:nvPr/>
              </p:nvSpPr>
              <p:spPr bwMode="auto">
                <a:xfrm>
                  <a:off x="1877" y="2173"/>
                  <a:ext cx="465" cy="425"/>
                </a:xfrm>
                <a:custGeom>
                  <a:avLst/>
                  <a:gdLst>
                    <a:gd name="T0" fmla="*/ 319 w 465"/>
                    <a:gd name="T1" fmla="*/ 212 h 425"/>
                    <a:gd name="T2" fmla="*/ 334 w 465"/>
                    <a:gd name="T3" fmla="*/ 311 h 425"/>
                    <a:gd name="T4" fmla="*/ 314 w 465"/>
                    <a:gd name="T5" fmla="*/ 361 h 425"/>
                    <a:gd name="T6" fmla="*/ 296 w 465"/>
                    <a:gd name="T7" fmla="*/ 392 h 425"/>
                    <a:gd name="T8" fmla="*/ 268 w 465"/>
                    <a:gd name="T9" fmla="*/ 417 h 425"/>
                    <a:gd name="T10" fmla="*/ 233 w 465"/>
                    <a:gd name="T11" fmla="*/ 424 h 425"/>
                    <a:gd name="T12" fmla="*/ 201 w 465"/>
                    <a:gd name="T13" fmla="*/ 415 h 425"/>
                    <a:gd name="T14" fmla="*/ 167 w 465"/>
                    <a:gd name="T15" fmla="*/ 395 h 425"/>
                    <a:gd name="T16" fmla="*/ 135 w 465"/>
                    <a:gd name="T17" fmla="*/ 365 h 425"/>
                    <a:gd name="T18" fmla="*/ 109 w 465"/>
                    <a:gd name="T19" fmla="*/ 340 h 425"/>
                    <a:gd name="T20" fmla="*/ 82 w 465"/>
                    <a:gd name="T21" fmla="*/ 308 h 425"/>
                    <a:gd name="T22" fmla="*/ 67 w 465"/>
                    <a:gd name="T23" fmla="*/ 282 h 425"/>
                    <a:gd name="T24" fmla="*/ 17 w 465"/>
                    <a:gd name="T25" fmla="*/ 302 h 425"/>
                    <a:gd name="T26" fmla="*/ 2 w 465"/>
                    <a:gd name="T27" fmla="*/ 289 h 425"/>
                    <a:gd name="T28" fmla="*/ 0 w 465"/>
                    <a:gd name="T29" fmla="*/ 262 h 425"/>
                    <a:gd name="T30" fmla="*/ 43 w 465"/>
                    <a:gd name="T31" fmla="*/ 237 h 425"/>
                    <a:gd name="T32" fmla="*/ 25 w 465"/>
                    <a:gd name="T33" fmla="*/ 206 h 425"/>
                    <a:gd name="T34" fmla="*/ 14 w 465"/>
                    <a:gd name="T35" fmla="*/ 162 h 425"/>
                    <a:gd name="T36" fmla="*/ 9 w 465"/>
                    <a:gd name="T37" fmla="*/ 119 h 425"/>
                    <a:gd name="T38" fmla="*/ 17 w 465"/>
                    <a:gd name="T39" fmla="*/ 69 h 425"/>
                    <a:gd name="T40" fmla="*/ 34 w 465"/>
                    <a:gd name="T41" fmla="*/ 37 h 425"/>
                    <a:gd name="T42" fmla="*/ 59 w 465"/>
                    <a:gd name="T43" fmla="*/ 9 h 425"/>
                    <a:gd name="T44" fmla="*/ 92 w 465"/>
                    <a:gd name="T45" fmla="*/ 0 h 425"/>
                    <a:gd name="T46" fmla="*/ 126 w 465"/>
                    <a:gd name="T47" fmla="*/ 6 h 425"/>
                    <a:gd name="T48" fmla="*/ 184 w 465"/>
                    <a:gd name="T49" fmla="*/ 39 h 425"/>
                    <a:gd name="T50" fmla="*/ 251 w 465"/>
                    <a:gd name="T51" fmla="*/ 95 h 425"/>
                    <a:gd name="T52" fmla="*/ 307 w 465"/>
                    <a:gd name="T53" fmla="*/ 151 h 425"/>
                    <a:gd name="T54" fmla="*/ 391 w 465"/>
                    <a:gd name="T55" fmla="*/ 128 h 425"/>
                    <a:gd name="T56" fmla="*/ 403 w 465"/>
                    <a:gd name="T57" fmla="*/ 138 h 425"/>
                    <a:gd name="T58" fmla="*/ 416 w 465"/>
                    <a:gd name="T59" fmla="*/ 133 h 425"/>
                    <a:gd name="T60" fmla="*/ 416 w 465"/>
                    <a:gd name="T61" fmla="*/ 120 h 425"/>
                    <a:gd name="T62" fmla="*/ 454 w 465"/>
                    <a:gd name="T63" fmla="*/ 105 h 425"/>
                    <a:gd name="T64" fmla="*/ 464 w 465"/>
                    <a:gd name="T65" fmla="*/ 120 h 425"/>
                    <a:gd name="T66" fmla="*/ 445 w 465"/>
                    <a:gd name="T67" fmla="*/ 143 h 425"/>
                    <a:gd name="T68" fmla="*/ 397 w 465"/>
                    <a:gd name="T69" fmla="*/ 151 h 425"/>
                    <a:gd name="T70" fmla="*/ 381 w 465"/>
                    <a:gd name="T71" fmla="*/ 147 h 425"/>
                    <a:gd name="T72" fmla="*/ 319 w 465"/>
                    <a:gd name="T73" fmla="*/ 165 h 425"/>
                    <a:gd name="T74" fmla="*/ 319 w 465"/>
                    <a:gd name="T75" fmla="*/ 212 h 425"/>
                    <a:gd name="T76" fmla="*/ 319 w 465"/>
                    <a:gd name="T77"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5" h="425">
                      <a:moveTo>
                        <a:pt x="319" y="212"/>
                      </a:moveTo>
                      <a:lnTo>
                        <a:pt x="334" y="311"/>
                      </a:lnTo>
                      <a:lnTo>
                        <a:pt x="314" y="361"/>
                      </a:lnTo>
                      <a:lnTo>
                        <a:pt x="296" y="392"/>
                      </a:lnTo>
                      <a:lnTo>
                        <a:pt x="268" y="417"/>
                      </a:lnTo>
                      <a:lnTo>
                        <a:pt x="233" y="424"/>
                      </a:lnTo>
                      <a:lnTo>
                        <a:pt x="201" y="415"/>
                      </a:lnTo>
                      <a:lnTo>
                        <a:pt x="167" y="395"/>
                      </a:lnTo>
                      <a:lnTo>
                        <a:pt x="135" y="365"/>
                      </a:lnTo>
                      <a:lnTo>
                        <a:pt x="109" y="340"/>
                      </a:lnTo>
                      <a:lnTo>
                        <a:pt x="82" y="308"/>
                      </a:lnTo>
                      <a:lnTo>
                        <a:pt x="67" y="282"/>
                      </a:lnTo>
                      <a:lnTo>
                        <a:pt x="17" y="302"/>
                      </a:lnTo>
                      <a:lnTo>
                        <a:pt x="2" y="289"/>
                      </a:lnTo>
                      <a:lnTo>
                        <a:pt x="0" y="262"/>
                      </a:lnTo>
                      <a:lnTo>
                        <a:pt x="43" y="237"/>
                      </a:lnTo>
                      <a:lnTo>
                        <a:pt x="25" y="206"/>
                      </a:lnTo>
                      <a:lnTo>
                        <a:pt x="14" y="162"/>
                      </a:lnTo>
                      <a:lnTo>
                        <a:pt x="9" y="119"/>
                      </a:lnTo>
                      <a:lnTo>
                        <a:pt x="17" y="69"/>
                      </a:lnTo>
                      <a:lnTo>
                        <a:pt x="34" y="37"/>
                      </a:lnTo>
                      <a:lnTo>
                        <a:pt x="59" y="9"/>
                      </a:lnTo>
                      <a:lnTo>
                        <a:pt x="92" y="0"/>
                      </a:lnTo>
                      <a:lnTo>
                        <a:pt x="126" y="6"/>
                      </a:lnTo>
                      <a:lnTo>
                        <a:pt x="184" y="39"/>
                      </a:lnTo>
                      <a:lnTo>
                        <a:pt x="251" y="95"/>
                      </a:lnTo>
                      <a:lnTo>
                        <a:pt x="307" y="151"/>
                      </a:lnTo>
                      <a:lnTo>
                        <a:pt x="391" y="128"/>
                      </a:lnTo>
                      <a:lnTo>
                        <a:pt x="403" y="138"/>
                      </a:lnTo>
                      <a:lnTo>
                        <a:pt x="416" y="133"/>
                      </a:lnTo>
                      <a:lnTo>
                        <a:pt x="416" y="120"/>
                      </a:lnTo>
                      <a:lnTo>
                        <a:pt x="454" y="105"/>
                      </a:lnTo>
                      <a:lnTo>
                        <a:pt x="464" y="120"/>
                      </a:lnTo>
                      <a:lnTo>
                        <a:pt x="445" y="143"/>
                      </a:lnTo>
                      <a:lnTo>
                        <a:pt x="397" y="151"/>
                      </a:lnTo>
                      <a:lnTo>
                        <a:pt x="381" y="147"/>
                      </a:lnTo>
                      <a:lnTo>
                        <a:pt x="319" y="165"/>
                      </a:lnTo>
                      <a:lnTo>
                        <a:pt x="319" y="212"/>
                      </a:lnTo>
                      <a:lnTo>
                        <a:pt x="319" y="212"/>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6" name="Freeform 80"/>
                <p:cNvSpPr>
                  <a:spLocks/>
                </p:cNvSpPr>
                <p:nvPr/>
              </p:nvSpPr>
              <p:spPr bwMode="auto">
                <a:xfrm>
                  <a:off x="1955" y="2359"/>
                  <a:ext cx="220" cy="211"/>
                </a:xfrm>
                <a:custGeom>
                  <a:avLst/>
                  <a:gdLst>
                    <a:gd name="T0" fmla="*/ 72 w 220"/>
                    <a:gd name="T1" fmla="*/ 56 h 211"/>
                    <a:gd name="T2" fmla="*/ 79 w 220"/>
                    <a:gd name="T3" fmla="*/ 62 h 211"/>
                    <a:gd name="T4" fmla="*/ 69 w 220"/>
                    <a:gd name="T5" fmla="*/ 151 h 211"/>
                    <a:gd name="T6" fmla="*/ 80 w 220"/>
                    <a:gd name="T7" fmla="*/ 158 h 211"/>
                    <a:gd name="T8" fmla="*/ 94 w 220"/>
                    <a:gd name="T9" fmla="*/ 72 h 211"/>
                    <a:gd name="T10" fmla="*/ 116 w 220"/>
                    <a:gd name="T11" fmla="*/ 90 h 211"/>
                    <a:gd name="T12" fmla="*/ 156 w 220"/>
                    <a:gd name="T13" fmla="*/ 103 h 211"/>
                    <a:gd name="T14" fmla="*/ 202 w 220"/>
                    <a:gd name="T15" fmla="*/ 88 h 211"/>
                    <a:gd name="T16" fmla="*/ 204 w 220"/>
                    <a:gd name="T17" fmla="*/ 35 h 211"/>
                    <a:gd name="T18" fmla="*/ 192 w 220"/>
                    <a:gd name="T19" fmla="*/ 0 h 211"/>
                    <a:gd name="T20" fmla="*/ 208 w 220"/>
                    <a:gd name="T21" fmla="*/ 32 h 211"/>
                    <a:gd name="T22" fmla="*/ 215 w 220"/>
                    <a:gd name="T23" fmla="*/ 59 h 211"/>
                    <a:gd name="T24" fmla="*/ 219 w 220"/>
                    <a:gd name="T25" fmla="*/ 93 h 211"/>
                    <a:gd name="T26" fmla="*/ 217 w 220"/>
                    <a:gd name="T27" fmla="*/ 120 h 211"/>
                    <a:gd name="T28" fmla="*/ 203 w 220"/>
                    <a:gd name="T29" fmla="*/ 176 h 211"/>
                    <a:gd name="T30" fmla="*/ 188 w 220"/>
                    <a:gd name="T31" fmla="*/ 196 h 211"/>
                    <a:gd name="T32" fmla="*/ 167 w 220"/>
                    <a:gd name="T33" fmla="*/ 209 h 211"/>
                    <a:gd name="T34" fmla="*/ 139 w 220"/>
                    <a:gd name="T35" fmla="*/ 210 h 211"/>
                    <a:gd name="T36" fmla="*/ 111 w 220"/>
                    <a:gd name="T37" fmla="*/ 192 h 211"/>
                    <a:gd name="T38" fmla="*/ 82 w 220"/>
                    <a:gd name="T39" fmla="*/ 171 h 211"/>
                    <a:gd name="T40" fmla="*/ 44 w 220"/>
                    <a:gd name="T41" fmla="*/ 134 h 211"/>
                    <a:gd name="T42" fmla="*/ 7 w 220"/>
                    <a:gd name="T43" fmla="*/ 84 h 211"/>
                    <a:gd name="T44" fmla="*/ 0 w 220"/>
                    <a:gd name="T45" fmla="*/ 64 h 211"/>
                    <a:gd name="T46" fmla="*/ 42 w 220"/>
                    <a:gd name="T47" fmla="*/ 46 h 211"/>
                    <a:gd name="T48" fmla="*/ 72 w 220"/>
                    <a:gd name="T49" fmla="*/ 56 h 211"/>
                    <a:gd name="T50" fmla="*/ 72 w 220"/>
                    <a:gd name="T51" fmla="*/ 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11">
                      <a:moveTo>
                        <a:pt x="72" y="56"/>
                      </a:moveTo>
                      <a:lnTo>
                        <a:pt x="79" y="62"/>
                      </a:lnTo>
                      <a:lnTo>
                        <a:pt x="69" y="151"/>
                      </a:lnTo>
                      <a:lnTo>
                        <a:pt x="80" y="158"/>
                      </a:lnTo>
                      <a:lnTo>
                        <a:pt x="94" y="72"/>
                      </a:lnTo>
                      <a:lnTo>
                        <a:pt x="116" y="90"/>
                      </a:lnTo>
                      <a:lnTo>
                        <a:pt x="156" y="103"/>
                      </a:lnTo>
                      <a:lnTo>
                        <a:pt x="202" y="88"/>
                      </a:lnTo>
                      <a:lnTo>
                        <a:pt x="204" y="35"/>
                      </a:lnTo>
                      <a:lnTo>
                        <a:pt x="192" y="0"/>
                      </a:lnTo>
                      <a:lnTo>
                        <a:pt x="208" y="32"/>
                      </a:lnTo>
                      <a:lnTo>
                        <a:pt x="215" y="59"/>
                      </a:lnTo>
                      <a:lnTo>
                        <a:pt x="219" y="93"/>
                      </a:lnTo>
                      <a:lnTo>
                        <a:pt x="217" y="120"/>
                      </a:lnTo>
                      <a:lnTo>
                        <a:pt x="203" y="176"/>
                      </a:lnTo>
                      <a:lnTo>
                        <a:pt x="188" y="196"/>
                      </a:lnTo>
                      <a:lnTo>
                        <a:pt x="167" y="209"/>
                      </a:lnTo>
                      <a:lnTo>
                        <a:pt x="139" y="210"/>
                      </a:lnTo>
                      <a:lnTo>
                        <a:pt x="111" y="192"/>
                      </a:lnTo>
                      <a:lnTo>
                        <a:pt x="82" y="171"/>
                      </a:lnTo>
                      <a:lnTo>
                        <a:pt x="44" y="134"/>
                      </a:lnTo>
                      <a:lnTo>
                        <a:pt x="7" y="84"/>
                      </a:lnTo>
                      <a:lnTo>
                        <a:pt x="0" y="64"/>
                      </a:lnTo>
                      <a:lnTo>
                        <a:pt x="42" y="46"/>
                      </a:lnTo>
                      <a:lnTo>
                        <a:pt x="72" y="56"/>
                      </a:lnTo>
                      <a:lnTo>
                        <a:pt x="72" y="56"/>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7" name="Freeform 81"/>
                <p:cNvSpPr>
                  <a:spLocks/>
                </p:cNvSpPr>
                <p:nvPr/>
              </p:nvSpPr>
              <p:spPr bwMode="auto">
                <a:xfrm>
                  <a:off x="1963" y="2180"/>
                  <a:ext cx="242" cy="404"/>
                </a:xfrm>
                <a:custGeom>
                  <a:avLst/>
                  <a:gdLst>
                    <a:gd name="T0" fmla="*/ 0 w 242"/>
                    <a:gd name="T1" fmla="*/ 4 h 404"/>
                    <a:gd name="T2" fmla="*/ 34 w 242"/>
                    <a:gd name="T3" fmla="*/ 0 h 404"/>
                    <a:gd name="T4" fmla="*/ 75 w 242"/>
                    <a:gd name="T5" fmla="*/ 17 h 404"/>
                    <a:gd name="T6" fmla="*/ 123 w 242"/>
                    <a:gd name="T7" fmla="*/ 48 h 404"/>
                    <a:gd name="T8" fmla="*/ 161 w 242"/>
                    <a:gd name="T9" fmla="*/ 78 h 404"/>
                    <a:gd name="T10" fmla="*/ 203 w 242"/>
                    <a:gd name="T11" fmla="*/ 124 h 404"/>
                    <a:gd name="T12" fmla="*/ 241 w 242"/>
                    <a:gd name="T13" fmla="*/ 174 h 404"/>
                    <a:gd name="T14" fmla="*/ 239 w 242"/>
                    <a:gd name="T15" fmla="*/ 263 h 404"/>
                    <a:gd name="T16" fmla="*/ 235 w 242"/>
                    <a:gd name="T17" fmla="*/ 345 h 404"/>
                    <a:gd name="T18" fmla="*/ 206 w 242"/>
                    <a:gd name="T19" fmla="*/ 388 h 404"/>
                    <a:gd name="T20" fmla="*/ 190 w 242"/>
                    <a:gd name="T21" fmla="*/ 403 h 404"/>
                    <a:gd name="T22" fmla="*/ 207 w 242"/>
                    <a:gd name="T23" fmla="*/ 374 h 404"/>
                    <a:gd name="T24" fmla="*/ 222 w 242"/>
                    <a:gd name="T25" fmla="*/ 337 h 404"/>
                    <a:gd name="T26" fmla="*/ 227 w 242"/>
                    <a:gd name="T27" fmla="*/ 284 h 404"/>
                    <a:gd name="T28" fmla="*/ 215 w 242"/>
                    <a:gd name="T29" fmla="*/ 228 h 404"/>
                    <a:gd name="T30" fmla="*/ 167 w 242"/>
                    <a:gd name="T31" fmla="*/ 124 h 404"/>
                    <a:gd name="T32" fmla="*/ 101 w 242"/>
                    <a:gd name="T33" fmla="*/ 52 h 404"/>
                    <a:gd name="T34" fmla="*/ 50 w 242"/>
                    <a:gd name="T35" fmla="*/ 14 h 404"/>
                    <a:gd name="T36" fmla="*/ 0 w 242"/>
                    <a:gd name="T37" fmla="*/ 4 h 404"/>
                    <a:gd name="T38" fmla="*/ 0 w 242"/>
                    <a:gd name="T39" fmla="*/ 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2" h="404">
                      <a:moveTo>
                        <a:pt x="0" y="4"/>
                      </a:moveTo>
                      <a:lnTo>
                        <a:pt x="34" y="0"/>
                      </a:lnTo>
                      <a:lnTo>
                        <a:pt x="75" y="17"/>
                      </a:lnTo>
                      <a:lnTo>
                        <a:pt x="123" y="48"/>
                      </a:lnTo>
                      <a:lnTo>
                        <a:pt x="161" y="78"/>
                      </a:lnTo>
                      <a:lnTo>
                        <a:pt x="203" y="124"/>
                      </a:lnTo>
                      <a:lnTo>
                        <a:pt x="241" y="174"/>
                      </a:lnTo>
                      <a:lnTo>
                        <a:pt x="239" y="263"/>
                      </a:lnTo>
                      <a:lnTo>
                        <a:pt x="235" y="345"/>
                      </a:lnTo>
                      <a:lnTo>
                        <a:pt x="206" y="388"/>
                      </a:lnTo>
                      <a:lnTo>
                        <a:pt x="190" y="403"/>
                      </a:lnTo>
                      <a:lnTo>
                        <a:pt x="207" y="374"/>
                      </a:lnTo>
                      <a:lnTo>
                        <a:pt x="222" y="337"/>
                      </a:lnTo>
                      <a:lnTo>
                        <a:pt x="227" y="284"/>
                      </a:lnTo>
                      <a:lnTo>
                        <a:pt x="215" y="228"/>
                      </a:lnTo>
                      <a:lnTo>
                        <a:pt x="167" y="124"/>
                      </a:lnTo>
                      <a:lnTo>
                        <a:pt x="101" y="52"/>
                      </a:lnTo>
                      <a:lnTo>
                        <a:pt x="50" y="14"/>
                      </a:lnTo>
                      <a:lnTo>
                        <a:pt x="0" y="4"/>
                      </a:lnTo>
                      <a:lnTo>
                        <a:pt x="0" y="4"/>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8" name="Freeform 82"/>
                <p:cNvSpPr>
                  <a:spLocks/>
                </p:cNvSpPr>
                <p:nvPr/>
              </p:nvSpPr>
              <p:spPr bwMode="auto">
                <a:xfrm>
                  <a:off x="1905" y="2202"/>
                  <a:ext cx="176" cy="208"/>
                </a:xfrm>
                <a:custGeom>
                  <a:avLst/>
                  <a:gdLst>
                    <a:gd name="T0" fmla="*/ 175 w 176"/>
                    <a:gd name="T1" fmla="*/ 70 h 208"/>
                    <a:gd name="T2" fmla="*/ 145 w 176"/>
                    <a:gd name="T3" fmla="*/ 53 h 208"/>
                    <a:gd name="T4" fmla="*/ 118 w 176"/>
                    <a:gd name="T5" fmla="*/ 49 h 208"/>
                    <a:gd name="T6" fmla="*/ 100 w 176"/>
                    <a:gd name="T7" fmla="*/ 55 h 208"/>
                    <a:gd name="T8" fmla="*/ 71 w 176"/>
                    <a:gd name="T9" fmla="*/ 87 h 208"/>
                    <a:gd name="T10" fmla="*/ 65 w 176"/>
                    <a:gd name="T11" fmla="*/ 125 h 208"/>
                    <a:gd name="T12" fmla="*/ 76 w 176"/>
                    <a:gd name="T13" fmla="*/ 163 h 208"/>
                    <a:gd name="T14" fmla="*/ 95 w 176"/>
                    <a:gd name="T15" fmla="*/ 190 h 208"/>
                    <a:gd name="T16" fmla="*/ 58 w 176"/>
                    <a:gd name="T17" fmla="*/ 207 h 208"/>
                    <a:gd name="T18" fmla="*/ 45 w 176"/>
                    <a:gd name="T19" fmla="*/ 196 h 208"/>
                    <a:gd name="T20" fmla="*/ 23 w 176"/>
                    <a:gd name="T21" fmla="*/ 203 h 208"/>
                    <a:gd name="T22" fmla="*/ 0 w 176"/>
                    <a:gd name="T23" fmla="*/ 146 h 208"/>
                    <a:gd name="T24" fmla="*/ 14 w 176"/>
                    <a:gd name="T25" fmla="*/ 64 h 208"/>
                    <a:gd name="T26" fmla="*/ 63 w 176"/>
                    <a:gd name="T27" fmla="*/ 0 h 208"/>
                    <a:gd name="T28" fmla="*/ 105 w 176"/>
                    <a:gd name="T29" fmla="*/ 12 h 208"/>
                    <a:gd name="T30" fmla="*/ 135 w 176"/>
                    <a:gd name="T31" fmla="*/ 33 h 208"/>
                    <a:gd name="T32" fmla="*/ 175 w 176"/>
                    <a:gd name="T33" fmla="*/ 70 h 208"/>
                    <a:gd name="T34" fmla="*/ 175 w 176"/>
                    <a:gd name="T35" fmla="*/ 7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208">
                      <a:moveTo>
                        <a:pt x="175" y="70"/>
                      </a:moveTo>
                      <a:lnTo>
                        <a:pt x="145" y="53"/>
                      </a:lnTo>
                      <a:lnTo>
                        <a:pt x="118" y="49"/>
                      </a:lnTo>
                      <a:lnTo>
                        <a:pt x="100" y="55"/>
                      </a:lnTo>
                      <a:lnTo>
                        <a:pt x="71" y="87"/>
                      </a:lnTo>
                      <a:lnTo>
                        <a:pt x="65" y="125"/>
                      </a:lnTo>
                      <a:lnTo>
                        <a:pt x="76" y="163"/>
                      </a:lnTo>
                      <a:lnTo>
                        <a:pt x="95" y="190"/>
                      </a:lnTo>
                      <a:lnTo>
                        <a:pt x="58" y="207"/>
                      </a:lnTo>
                      <a:lnTo>
                        <a:pt x="45" y="196"/>
                      </a:lnTo>
                      <a:lnTo>
                        <a:pt x="23" y="203"/>
                      </a:lnTo>
                      <a:lnTo>
                        <a:pt x="0" y="146"/>
                      </a:lnTo>
                      <a:lnTo>
                        <a:pt x="14" y="64"/>
                      </a:lnTo>
                      <a:lnTo>
                        <a:pt x="63" y="0"/>
                      </a:lnTo>
                      <a:lnTo>
                        <a:pt x="105" y="12"/>
                      </a:lnTo>
                      <a:lnTo>
                        <a:pt x="135" y="33"/>
                      </a:lnTo>
                      <a:lnTo>
                        <a:pt x="175" y="70"/>
                      </a:lnTo>
                      <a:lnTo>
                        <a:pt x="175" y="70"/>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39" name="Freeform 83"/>
                <p:cNvSpPr>
                  <a:spLocks/>
                </p:cNvSpPr>
                <p:nvPr/>
              </p:nvSpPr>
              <p:spPr bwMode="auto">
                <a:xfrm>
                  <a:off x="1888" y="2422"/>
                  <a:ext cx="66" cy="52"/>
                </a:xfrm>
                <a:custGeom>
                  <a:avLst/>
                  <a:gdLst>
                    <a:gd name="T0" fmla="*/ 58 w 66"/>
                    <a:gd name="T1" fmla="*/ 0 h 52"/>
                    <a:gd name="T2" fmla="*/ 11 w 66"/>
                    <a:gd name="T3" fmla="*/ 14 h 52"/>
                    <a:gd name="T4" fmla="*/ 0 w 66"/>
                    <a:gd name="T5" fmla="*/ 35 h 52"/>
                    <a:gd name="T6" fmla="*/ 6 w 66"/>
                    <a:gd name="T7" fmla="*/ 51 h 52"/>
                    <a:gd name="T8" fmla="*/ 65 w 66"/>
                    <a:gd name="T9" fmla="*/ 13 h 52"/>
                    <a:gd name="T10" fmla="*/ 58 w 66"/>
                    <a:gd name="T11" fmla="*/ 0 h 52"/>
                    <a:gd name="T12" fmla="*/ 58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58" y="0"/>
                      </a:moveTo>
                      <a:lnTo>
                        <a:pt x="11" y="14"/>
                      </a:lnTo>
                      <a:lnTo>
                        <a:pt x="0" y="35"/>
                      </a:lnTo>
                      <a:lnTo>
                        <a:pt x="6" y="51"/>
                      </a:lnTo>
                      <a:lnTo>
                        <a:pt x="65" y="13"/>
                      </a:lnTo>
                      <a:lnTo>
                        <a:pt x="58" y="0"/>
                      </a:lnTo>
                      <a:lnTo>
                        <a:pt x="58"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0" name="Freeform 84"/>
                <p:cNvSpPr>
                  <a:spLocks/>
                </p:cNvSpPr>
                <p:nvPr/>
              </p:nvSpPr>
              <p:spPr bwMode="auto">
                <a:xfrm>
                  <a:off x="1895" y="2409"/>
                  <a:ext cx="73" cy="68"/>
                </a:xfrm>
                <a:custGeom>
                  <a:avLst/>
                  <a:gdLst>
                    <a:gd name="T0" fmla="*/ 58 w 73"/>
                    <a:gd name="T1" fmla="*/ 0 h 68"/>
                    <a:gd name="T2" fmla="*/ 66 w 73"/>
                    <a:gd name="T3" fmla="*/ 10 h 68"/>
                    <a:gd name="T4" fmla="*/ 72 w 73"/>
                    <a:gd name="T5" fmla="*/ 26 h 68"/>
                    <a:gd name="T6" fmla="*/ 67 w 73"/>
                    <a:gd name="T7" fmla="*/ 42 h 68"/>
                    <a:gd name="T8" fmla="*/ 0 w 73"/>
                    <a:gd name="T9" fmla="*/ 67 h 68"/>
                    <a:gd name="T10" fmla="*/ 9 w 73"/>
                    <a:gd name="T11" fmla="*/ 50 h 68"/>
                    <a:gd name="T12" fmla="*/ 8 w 73"/>
                    <a:gd name="T13" fmla="*/ 39 h 68"/>
                    <a:gd name="T14" fmla="*/ 58 w 73"/>
                    <a:gd name="T15" fmla="*/ 15 h 68"/>
                    <a:gd name="T16" fmla="*/ 5 w 73"/>
                    <a:gd name="T17" fmla="*/ 19 h 68"/>
                    <a:gd name="T18" fmla="*/ 58 w 73"/>
                    <a:gd name="T19" fmla="*/ 0 h 68"/>
                    <a:gd name="T20" fmla="*/ 58 w 73"/>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8">
                      <a:moveTo>
                        <a:pt x="58" y="0"/>
                      </a:moveTo>
                      <a:lnTo>
                        <a:pt x="66" y="10"/>
                      </a:lnTo>
                      <a:lnTo>
                        <a:pt x="72" y="26"/>
                      </a:lnTo>
                      <a:lnTo>
                        <a:pt x="67" y="42"/>
                      </a:lnTo>
                      <a:lnTo>
                        <a:pt x="0" y="67"/>
                      </a:lnTo>
                      <a:lnTo>
                        <a:pt x="9" y="50"/>
                      </a:lnTo>
                      <a:lnTo>
                        <a:pt x="8" y="39"/>
                      </a:lnTo>
                      <a:lnTo>
                        <a:pt x="58" y="15"/>
                      </a:lnTo>
                      <a:lnTo>
                        <a:pt x="5" y="19"/>
                      </a:lnTo>
                      <a:lnTo>
                        <a:pt x="58" y="0"/>
                      </a:lnTo>
                      <a:lnTo>
                        <a:pt x="58"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1" name="Freeform 85"/>
                <p:cNvSpPr>
                  <a:spLocks/>
                </p:cNvSpPr>
                <p:nvPr/>
              </p:nvSpPr>
              <p:spPr bwMode="auto">
                <a:xfrm>
                  <a:off x="1880" y="2435"/>
                  <a:ext cx="17" cy="40"/>
                </a:xfrm>
                <a:custGeom>
                  <a:avLst/>
                  <a:gdLst>
                    <a:gd name="T0" fmla="*/ 6 w 17"/>
                    <a:gd name="T1" fmla="*/ 0 h 40"/>
                    <a:gd name="T2" fmla="*/ 0 w 17"/>
                    <a:gd name="T3" fmla="*/ 14 h 40"/>
                    <a:gd name="T4" fmla="*/ 3 w 17"/>
                    <a:gd name="T5" fmla="*/ 27 h 40"/>
                    <a:gd name="T6" fmla="*/ 9 w 17"/>
                    <a:gd name="T7" fmla="*/ 39 h 40"/>
                    <a:gd name="T8" fmla="*/ 16 w 17"/>
                    <a:gd name="T9" fmla="*/ 22 h 40"/>
                    <a:gd name="T10" fmla="*/ 6 w 17"/>
                    <a:gd name="T11" fmla="*/ 0 h 40"/>
                    <a:gd name="T12" fmla="*/ 6 w 1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7" h="40">
                      <a:moveTo>
                        <a:pt x="6" y="0"/>
                      </a:moveTo>
                      <a:lnTo>
                        <a:pt x="0" y="14"/>
                      </a:lnTo>
                      <a:lnTo>
                        <a:pt x="3" y="27"/>
                      </a:lnTo>
                      <a:lnTo>
                        <a:pt x="9" y="39"/>
                      </a:lnTo>
                      <a:lnTo>
                        <a:pt x="16" y="22"/>
                      </a:lnTo>
                      <a:lnTo>
                        <a:pt x="6" y="0"/>
                      </a:lnTo>
                      <a:lnTo>
                        <a:pt x="6"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2" name="Freeform 86"/>
                <p:cNvSpPr>
                  <a:spLocks/>
                </p:cNvSpPr>
                <p:nvPr/>
              </p:nvSpPr>
              <p:spPr bwMode="auto">
                <a:xfrm>
                  <a:off x="1993" y="2179"/>
                  <a:ext cx="226" cy="385"/>
                </a:xfrm>
                <a:custGeom>
                  <a:avLst/>
                  <a:gdLst>
                    <a:gd name="T0" fmla="*/ 71 w 226"/>
                    <a:gd name="T1" fmla="*/ 40 h 385"/>
                    <a:gd name="T2" fmla="*/ 88 w 226"/>
                    <a:gd name="T3" fmla="*/ 56 h 385"/>
                    <a:gd name="T4" fmla="*/ 114 w 226"/>
                    <a:gd name="T5" fmla="*/ 86 h 385"/>
                    <a:gd name="T6" fmla="*/ 145 w 226"/>
                    <a:gd name="T7" fmla="*/ 124 h 385"/>
                    <a:gd name="T8" fmla="*/ 173 w 226"/>
                    <a:gd name="T9" fmla="*/ 176 h 385"/>
                    <a:gd name="T10" fmla="*/ 196 w 226"/>
                    <a:gd name="T11" fmla="*/ 226 h 385"/>
                    <a:gd name="T12" fmla="*/ 204 w 226"/>
                    <a:gd name="T13" fmla="*/ 289 h 385"/>
                    <a:gd name="T14" fmla="*/ 197 w 226"/>
                    <a:gd name="T15" fmla="*/ 338 h 385"/>
                    <a:gd name="T16" fmla="*/ 181 w 226"/>
                    <a:gd name="T17" fmla="*/ 384 h 385"/>
                    <a:gd name="T18" fmla="*/ 209 w 226"/>
                    <a:gd name="T19" fmla="*/ 345 h 385"/>
                    <a:gd name="T20" fmla="*/ 225 w 226"/>
                    <a:gd name="T21" fmla="*/ 296 h 385"/>
                    <a:gd name="T22" fmla="*/ 223 w 226"/>
                    <a:gd name="T23" fmla="*/ 238 h 385"/>
                    <a:gd name="T24" fmla="*/ 220 w 226"/>
                    <a:gd name="T25" fmla="*/ 182 h 385"/>
                    <a:gd name="T26" fmla="*/ 210 w 226"/>
                    <a:gd name="T27" fmla="*/ 153 h 385"/>
                    <a:gd name="T28" fmla="*/ 165 w 226"/>
                    <a:gd name="T29" fmla="*/ 103 h 385"/>
                    <a:gd name="T30" fmla="*/ 116 w 226"/>
                    <a:gd name="T31" fmla="*/ 60 h 385"/>
                    <a:gd name="T32" fmla="*/ 79 w 226"/>
                    <a:gd name="T33" fmla="*/ 35 h 385"/>
                    <a:gd name="T34" fmla="*/ 41 w 226"/>
                    <a:gd name="T35" fmla="*/ 13 h 385"/>
                    <a:gd name="T36" fmla="*/ 0 w 226"/>
                    <a:gd name="T37" fmla="*/ 0 h 385"/>
                    <a:gd name="T38" fmla="*/ 44 w 226"/>
                    <a:gd name="T39" fmla="*/ 24 h 385"/>
                    <a:gd name="T40" fmla="*/ 71 w 226"/>
                    <a:gd name="T41" fmla="*/ 40 h 385"/>
                    <a:gd name="T42" fmla="*/ 71 w 226"/>
                    <a:gd name="T43" fmla="*/ 4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6" h="385">
                      <a:moveTo>
                        <a:pt x="71" y="40"/>
                      </a:moveTo>
                      <a:lnTo>
                        <a:pt x="88" y="56"/>
                      </a:lnTo>
                      <a:lnTo>
                        <a:pt x="114" y="86"/>
                      </a:lnTo>
                      <a:lnTo>
                        <a:pt x="145" y="124"/>
                      </a:lnTo>
                      <a:lnTo>
                        <a:pt x="173" y="176"/>
                      </a:lnTo>
                      <a:lnTo>
                        <a:pt x="196" y="226"/>
                      </a:lnTo>
                      <a:lnTo>
                        <a:pt x="204" y="289"/>
                      </a:lnTo>
                      <a:lnTo>
                        <a:pt x="197" y="338"/>
                      </a:lnTo>
                      <a:lnTo>
                        <a:pt x="181" y="384"/>
                      </a:lnTo>
                      <a:lnTo>
                        <a:pt x="209" y="345"/>
                      </a:lnTo>
                      <a:lnTo>
                        <a:pt x="225" y="296"/>
                      </a:lnTo>
                      <a:lnTo>
                        <a:pt x="223" y="238"/>
                      </a:lnTo>
                      <a:lnTo>
                        <a:pt x="220" y="182"/>
                      </a:lnTo>
                      <a:lnTo>
                        <a:pt x="210" y="153"/>
                      </a:lnTo>
                      <a:lnTo>
                        <a:pt x="165" y="103"/>
                      </a:lnTo>
                      <a:lnTo>
                        <a:pt x="116" y="60"/>
                      </a:lnTo>
                      <a:lnTo>
                        <a:pt x="79" y="35"/>
                      </a:lnTo>
                      <a:lnTo>
                        <a:pt x="41" y="13"/>
                      </a:lnTo>
                      <a:lnTo>
                        <a:pt x="0" y="0"/>
                      </a:lnTo>
                      <a:lnTo>
                        <a:pt x="44" y="24"/>
                      </a:lnTo>
                      <a:lnTo>
                        <a:pt x="71" y="40"/>
                      </a:lnTo>
                      <a:lnTo>
                        <a:pt x="71"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3" name="Freeform 87"/>
                <p:cNvSpPr>
                  <a:spLocks/>
                </p:cNvSpPr>
                <p:nvPr/>
              </p:nvSpPr>
              <p:spPr bwMode="auto">
                <a:xfrm>
                  <a:off x="1959" y="2358"/>
                  <a:ext cx="210" cy="173"/>
                </a:xfrm>
                <a:custGeom>
                  <a:avLst/>
                  <a:gdLst>
                    <a:gd name="T0" fmla="*/ 48 w 210"/>
                    <a:gd name="T1" fmla="*/ 40 h 173"/>
                    <a:gd name="T2" fmla="*/ 166 w 210"/>
                    <a:gd name="T3" fmla="*/ 0 h 173"/>
                    <a:gd name="T4" fmla="*/ 169 w 210"/>
                    <a:gd name="T5" fmla="*/ 9 h 173"/>
                    <a:gd name="T6" fmla="*/ 104 w 210"/>
                    <a:gd name="T7" fmla="*/ 38 h 173"/>
                    <a:gd name="T8" fmla="*/ 209 w 210"/>
                    <a:gd name="T9" fmla="*/ 75 h 173"/>
                    <a:gd name="T10" fmla="*/ 207 w 210"/>
                    <a:gd name="T11" fmla="*/ 100 h 173"/>
                    <a:gd name="T12" fmla="*/ 96 w 210"/>
                    <a:gd name="T13" fmla="*/ 47 h 173"/>
                    <a:gd name="T14" fmla="*/ 84 w 210"/>
                    <a:gd name="T15" fmla="*/ 172 h 173"/>
                    <a:gd name="T16" fmla="*/ 71 w 210"/>
                    <a:gd name="T17" fmla="*/ 161 h 173"/>
                    <a:gd name="T18" fmla="*/ 80 w 210"/>
                    <a:gd name="T19" fmla="*/ 48 h 173"/>
                    <a:gd name="T20" fmla="*/ 3 w 210"/>
                    <a:gd name="T21" fmla="*/ 79 h 173"/>
                    <a:gd name="T22" fmla="*/ 0 w 210"/>
                    <a:gd name="T23" fmla="*/ 68 h 173"/>
                    <a:gd name="T24" fmla="*/ 57 w 210"/>
                    <a:gd name="T25" fmla="*/ 48 h 173"/>
                    <a:gd name="T26" fmla="*/ 48 w 210"/>
                    <a:gd name="T27" fmla="*/ 40 h 173"/>
                    <a:gd name="T28" fmla="*/ 48 w 210"/>
                    <a:gd name="T29" fmla="*/ 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173">
                      <a:moveTo>
                        <a:pt x="48" y="40"/>
                      </a:moveTo>
                      <a:lnTo>
                        <a:pt x="166" y="0"/>
                      </a:lnTo>
                      <a:lnTo>
                        <a:pt x="169" y="9"/>
                      </a:lnTo>
                      <a:lnTo>
                        <a:pt x="104" y="38"/>
                      </a:lnTo>
                      <a:lnTo>
                        <a:pt x="209" y="75"/>
                      </a:lnTo>
                      <a:lnTo>
                        <a:pt x="207" y="100"/>
                      </a:lnTo>
                      <a:lnTo>
                        <a:pt x="96" y="47"/>
                      </a:lnTo>
                      <a:lnTo>
                        <a:pt x="84" y="172"/>
                      </a:lnTo>
                      <a:lnTo>
                        <a:pt x="71" y="161"/>
                      </a:lnTo>
                      <a:lnTo>
                        <a:pt x="80" y="48"/>
                      </a:lnTo>
                      <a:lnTo>
                        <a:pt x="3" y="79"/>
                      </a:lnTo>
                      <a:lnTo>
                        <a:pt x="0" y="68"/>
                      </a:lnTo>
                      <a:lnTo>
                        <a:pt x="57" y="48"/>
                      </a:lnTo>
                      <a:lnTo>
                        <a:pt x="48" y="40"/>
                      </a:lnTo>
                      <a:lnTo>
                        <a:pt x="48"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4" name="Freeform 88"/>
                <p:cNvSpPr>
                  <a:spLocks/>
                </p:cNvSpPr>
                <p:nvPr/>
              </p:nvSpPr>
              <p:spPr bwMode="auto">
                <a:xfrm>
                  <a:off x="1948" y="2408"/>
                  <a:ext cx="228" cy="189"/>
                </a:xfrm>
                <a:custGeom>
                  <a:avLst/>
                  <a:gdLst>
                    <a:gd name="T0" fmla="*/ 9 w 228"/>
                    <a:gd name="T1" fmla="*/ 42 h 189"/>
                    <a:gd name="T2" fmla="*/ 26 w 228"/>
                    <a:gd name="T3" fmla="*/ 67 h 189"/>
                    <a:gd name="T4" fmla="*/ 50 w 228"/>
                    <a:gd name="T5" fmla="*/ 97 h 189"/>
                    <a:gd name="T6" fmla="*/ 83 w 228"/>
                    <a:gd name="T7" fmla="*/ 127 h 189"/>
                    <a:gd name="T8" fmla="*/ 109 w 228"/>
                    <a:gd name="T9" fmla="*/ 148 h 189"/>
                    <a:gd name="T10" fmla="*/ 145 w 228"/>
                    <a:gd name="T11" fmla="*/ 167 h 189"/>
                    <a:gd name="T12" fmla="*/ 180 w 228"/>
                    <a:gd name="T13" fmla="*/ 168 h 189"/>
                    <a:gd name="T14" fmla="*/ 202 w 228"/>
                    <a:gd name="T15" fmla="*/ 144 h 189"/>
                    <a:gd name="T16" fmla="*/ 211 w 228"/>
                    <a:gd name="T17" fmla="*/ 104 h 189"/>
                    <a:gd name="T18" fmla="*/ 219 w 228"/>
                    <a:gd name="T19" fmla="*/ 59 h 189"/>
                    <a:gd name="T20" fmla="*/ 220 w 228"/>
                    <a:gd name="T21" fmla="*/ 0 h 189"/>
                    <a:gd name="T22" fmla="*/ 227 w 228"/>
                    <a:gd name="T23" fmla="*/ 71 h 189"/>
                    <a:gd name="T24" fmla="*/ 219 w 228"/>
                    <a:gd name="T25" fmla="*/ 117 h 189"/>
                    <a:gd name="T26" fmla="*/ 205 w 228"/>
                    <a:gd name="T27" fmla="*/ 159 h 189"/>
                    <a:gd name="T28" fmla="*/ 190 w 228"/>
                    <a:gd name="T29" fmla="*/ 182 h 189"/>
                    <a:gd name="T30" fmla="*/ 166 w 228"/>
                    <a:gd name="T31" fmla="*/ 188 h 189"/>
                    <a:gd name="T32" fmla="*/ 129 w 228"/>
                    <a:gd name="T33" fmla="*/ 177 h 189"/>
                    <a:gd name="T34" fmla="*/ 89 w 228"/>
                    <a:gd name="T35" fmla="*/ 150 h 189"/>
                    <a:gd name="T36" fmla="*/ 49 w 228"/>
                    <a:gd name="T37" fmla="*/ 112 h 189"/>
                    <a:gd name="T38" fmla="*/ 16 w 228"/>
                    <a:gd name="T39" fmla="*/ 72 h 189"/>
                    <a:gd name="T40" fmla="*/ 0 w 228"/>
                    <a:gd name="T41" fmla="*/ 41 h 189"/>
                    <a:gd name="T42" fmla="*/ 9 w 228"/>
                    <a:gd name="T43" fmla="*/ 42 h 189"/>
                    <a:gd name="T44" fmla="*/ 9 w 228"/>
                    <a:gd name="T4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8" h="189">
                      <a:moveTo>
                        <a:pt x="9" y="42"/>
                      </a:moveTo>
                      <a:lnTo>
                        <a:pt x="26" y="67"/>
                      </a:lnTo>
                      <a:lnTo>
                        <a:pt x="50" y="97"/>
                      </a:lnTo>
                      <a:lnTo>
                        <a:pt x="83" y="127"/>
                      </a:lnTo>
                      <a:lnTo>
                        <a:pt x="109" y="148"/>
                      </a:lnTo>
                      <a:lnTo>
                        <a:pt x="145" y="167"/>
                      </a:lnTo>
                      <a:lnTo>
                        <a:pt x="180" y="168"/>
                      </a:lnTo>
                      <a:lnTo>
                        <a:pt x="202" y="144"/>
                      </a:lnTo>
                      <a:lnTo>
                        <a:pt x="211" y="104"/>
                      </a:lnTo>
                      <a:lnTo>
                        <a:pt x="219" y="59"/>
                      </a:lnTo>
                      <a:lnTo>
                        <a:pt x="220" y="0"/>
                      </a:lnTo>
                      <a:lnTo>
                        <a:pt x="227" y="71"/>
                      </a:lnTo>
                      <a:lnTo>
                        <a:pt x="219" y="117"/>
                      </a:lnTo>
                      <a:lnTo>
                        <a:pt x="205" y="159"/>
                      </a:lnTo>
                      <a:lnTo>
                        <a:pt x="190" y="182"/>
                      </a:lnTo>
                      <a:lnTo>
                        <a:pt x="166" y="188"/>
                      </a:lnTo>
                      <a:lnTo>
                        <a:pt x="129" y="177"/>
                      </a:lnTo>
                      <a:lnTo>
                        <a:pt x="89" y="150"/>
                      </a:lnTo>
                      <a:lnTo>
                        <a:pt x="49" y="112"/>
                      </a:lnTo>
                      <a:lnTo>
                        <a:pt x="16" y="72"/>
                      </a:lnTo>
                      <a:lnTo>
                        <a:pt x="0" y="41"/>
                      </a:lnTo>
                      <a:lnTo>
                        <a:pt x="9" y="42"/>
                      </a:lnTo>
                      <a:lnTo>
                        <a:pt x="9" y="4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5" name="Freeform 89"/>
                <p:cNvSpPr>
                  <a:spLocks/>
                </p:cNvSpPr>
                <p:nvPr/>
              </p:nvSpPr>
              <p:spPr bwMode="auto">
                <a:xfrm>
                  <a:off x="2197" y="2291"/>
                  <a:ext cx="149" cy="52"/>
                </a:xfrm>
                <a:custGeom>
                  <a:avLst/>
                  <a:gdLst>
                    <a:gd name="T0" fmla="*/ 0 w 149"/>
                    <a:gd name="T1" fmla="*/ 40 h 52"/>
                    <a:gd name="T2" fmla="*/ 68 w 149"/>
                    <a:gd name="T3" fmla="*/ 18 h 52"/>
                    <a:gd name="T4" fmla="*/ 83 w 149"/>
                    <a:gd name="T5" fmla="*/ 28 h 52"/>
                    <a:gd name="T6" fmla="*/ 103 w 149"/>
                    <a:gd name="T7" fmla="*/ 19 h 52"/>
                    <a:gd name="T8" fmla="*/ 105 w 149"/>
                    <a:gd name="T9" fmla="*/ 10 h 52"/>
                    <a:gd name="T10" fmla="*/ 138 w 149"/>
                    <a:gd name="T11" fmla="*/ 0 h 52"/>
                    <a:gd name="T12" fmla="*/ 148 w 149"/>
                    <a:gd name="T13" fmla="*/ 7 h 52"/>
                    <a:gd name="T14" fmla="*/ 142 w 149"/>
                    <a:gd name="T15" fmla="*/ 24 h 52"/>
                    <a:gd name="T16" fmla="*/ 109 w 149"/>
                    <a:gd name="T17" fmla="*/ 37 h 52"/>
                    <a:gd name="T18" fmla="*/ 100 w 149"/>
                    <a:gd name="T19" fmla="*/ 32 h 52"/>
                    <a:gd name="T20" fmla="*/ 76 w 149"/>
                    <a:gd name="T21" fmla="*/ 42 h 52"/>
                    <a:gd name="T22" fmla="*/ 60 w 149"/>
                    <a:gd name="T23" fmla="*/ 30 h 52"/>
                    <a:gd name="T24" fmla="*/ 4 w 149"/>
                    <a:gd name="T25" fmla="*/ 51 h 52"/>
                    <a:gd name="T26" fmla="*/ 0 w 149"/>
                    <a:gd name="T27" fmla="*/ 40 h 52"/>
                    <a:gd name="T28" fmla="*/ 0 w 149"/>
                    <a:gd name="T29"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52">
                      <a:moveTo>
                        <a:pt x="0" y="40"/>
                      </a:moveTo>
                      <a:lnTo>
                        <a:pt x="68" y="18"/>
                      </a:lnTo>
                      <a:lnTo>
                        <a:pt x="83" y="28"/>
                      </a:lnTo>
                      <a:lnTo>
                        <a:pt x="103" y="19"/>
                      </a:lnTo>
                      <a:lnTo>
                        <a:pt x="105" y="10"/>
                      </a:lnTo>
                      <a:lnTo>
                        <a:pt x="138" y="0"/>
                      </a:lnTo>
                      <a:lnTo>
                        <a:pt x="148" y="7"/>
                      </a:lnTo>
                      <a:lnTo>
                        <a:pt x="142" y="24"/>
                      </a:lnTo>
                      <a:lnTo>
                        <a:pt x="109" y="37"/>
                      </a:lnTo>
                      <a:lnTo>
                        <a:pt x="100" y="32"/>
                      </a:lnTo>
                      <a:lnTo>
                        <a:pt x="76" y="42"/>
                      </a:lnTo>
                      <a:lnTo>
                        <a:pt x="60" y="30"/>
                      </a:lnTo>
                      <a:lnTo>
                        <a:pt x="4" y="51"/>
                      </a:lnTo>
                      <a:lnTo>
                        <a:pt x="0" y="40"/>
                      </a:lnTo>
                      <a:lnTo>
                        <a:pt x="0"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6" name="Freeform 90"/>
                <p:cNvSpPr>
                  <a:spLocks/>
                </p:cNvSpPr>
                <p:nvPr/>
              </p:nvSpPr>
              <p:spPr bwMode="auto">
                <a:xfrm>
                  <a:off x="1894" y="2190"/>
                  <a:ext cx="221" cy="220"/>
                </a:xfrm>
                <a:custGeom>
                  <a:avLst/>
                  <a:gdLst>
                    <a:gd name="T0" fmla="*/ 181 w 221"/>
                    <a:gd name="T1" fmla="*/ 71 h 220"/>
                    <a:gd name="T2" fmla="*/ 147 w 221"/>
                    <a:gd name="T3" fmla="*/ 36 h 220"/>
                    <a:gd name="T4" fmla="*/ 108 w 221"/>
                    <a:gd name="T5" fmla="*/ 9 h 220"/>
                    <a:gd name="T6" fmla="*/ 73 w 221"/>
                    <a:gd name="T7" fmla="*/ 0 h 220"/>
                    <a:gd name="T8" fmla="*/ 45 w 221"/>
                    <a:gd name="T9" fmla="*/ 8 h 220"/>
                    <a:gd name="T10" fmla="*/ 21 w 221"/>
                    <a:gd name="T11" fmla="*/ 28 h 220"/>
                    <a:gd name="T12" fmla="*/ 5 w 221"/>
                    <a:gd name="T13" fmla="*/ 59 h 220"/>
                    <a:gd name="T14" fmla="*/ 0 w 221"/>
                    <a:gd name="T15" fmla="*/ 109 h 220"/>
                    <a:gd name="T16" fmla="*/ 10 w 221"/>
                    <a:gd name="T17" fmla="*/ 179 h 220"/>
                    <a:gd name="T18" fmla="*/ 29 w 221"/>
                    <a:gd name="T19" fmla="*/ 219 h 220"/>
                    <a:gd name="T20" fmla="*/ 38 w 221"/>
                    <a:gd name="T21" fmla="*/ 213 h 220"/>
                    <a:gd name="T22" fmla="*/ 29 w 221"/>
                    <a:gd name="T23" fmla="*/ 175 h 220"/>
                    <a:gd name="T24" fmla="*/ 29 w 221"/>
                    <a:gd name="T25" fmla="*/ 138 h 220"/>
                    <a:gd name="T26" fmla="*/ 33 w 221"/>
                    <a:gd name="T27" fmla="*/ 102 h 220"/>
                    <a:gd name="T28" fmla="*/ 52 w 221"/>
                    <a:gd name="T29" fmla="*/ 59 h 220"/>
                    <a:gd name="T30" fmla="*/ 98 w 221"/>
                    <a:gd name="T31" fmla="*/ 29 h 220"/>
                    <a:gd name="T32" fmla="*/ 126 w 221"/>
                    <a:gd name="T33" fmla="*/ 37 h 220"/>
                    <a:gd name="T34" fmla="*/ 161 w 221"/>
                    <a:gd name="T35" fmla="*/ 63 h 220"/>
                    <a:gd name="T36" fmla="*/ 220 w 221"/>
                    <a:gd name="T37" fmla="*/ 116 h 220"/>
                    <a:gd name="T38" fmla="*/ 181 w 221"/>
                    <a:gd name="T39" fmla="*/ 71 h 220"/>
                    <a:gd name="T40" fmla="*/ 181 w 221"/>
                    <a:gd name="T41" fmla="*/ 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1" h="220">
                      <a:moveTo>
                        <a:pt x="181" y="71"/>
                      </a:moveTo>
                      <a:lnTo>
                        <a:pt x="147" y="36"/>
                      </a:lnTo>
                      <a:lnTo>
                        <a:pt x="108" y="9"/>
                      </a:lnTo>
                      <a:lnTo>
                        <a:pt x="73" y="0"/>
                      </a:lnTo>
                      <a:lnTo>
                        <a:pt x="45" y="8"/>
                      </a:lnTo>
                      <a:lnTo>
                        <a:pt x="21" y="28"/>
                      </a:lnTo>
                      <a:lnTo>
                        <a:pt x="5" y="59"/>
                      </a:lnTo>
                      <a:lnTo>
                        <a:pt x="0" y="109"/>
                      </a:lnTo>
                      <a:lnTo>
                        <a:pt x="10" y="179"/>
                      </a:lnTo>
                      <a:lnTo>
                        <a:pt x="29" y="219"/>
                      </a:lnTo>
                      <a:lnTo>
                        <a:pt x="38" y="213"/>
                      </a:lnTo>
                      <a:lnTo>
                        <a:pt x="29" y="175"/>
                      </a:lnTo>
                      <a:lnTo>
                        <a:pt x="29" y="138"/>
                      </a:lnTo>
                      <a:lnTo>
                        <a:pt x="33" y="102"/>
                      </a:lnTo>
                      <a:lnTo>
                        <a:pt x="52" y="59"/>
                      </a:lnTo>
                      <a:lnTo>
                        <a:pt x="98" y="29"/>
                      </a:lnTo>
                      <a:lnTo>
                        <a:pt x="126" y="37"/>
                      </a:lnTo>
                      <a:lnTo>
                        <a:pt x="161" y="63"/>
                      </a:lnTo>
                      <a:lnTo>
                        <a:pt x="220" y="116"/>
                      </a:lnTo>
                      <a:lnTo>
                        <a:pt x="181" y="71"/>
                      </a:lnTo>
                      <a:lnTo>
                        <a:pt x="181" y="7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7" name="Freeform 91"/>
                <p:cNvSpPr>
                  <a:spLocks/>
                </p:cNvSpPr>
                <p:nvPr/>
              </p:nvSpPr>
              <p:spPr bwMode="auto">
                <a:xfrm>
                  <a:off x="1784" y="2265"/>
                  <a:ext cx="233" cy="383"/>
                </a:xfrm>
                <a:custGeom>
                  <a:avLst/>
                  <a:gdLst>
                    <a:gd name="T0" fmla="*/ 37 w 233"/>
                    <a:gd name="T1" fmla="*/ 0 h 383"/>
                    <a:gd name="T2" fmla="*/ 22 w 233"/>
                    <a:gd name="T3" fmla="*/ 116 h 383"/>
                    <a:gd name="T4" fmla="*/ 28 w 233"/>
                    <a:gd name="T5" fmla="*/ 179 h 383"/>
                    <a:gd name="T6" fmla="*/ 60 w 233"/>
                    <a:gd name="T7" fmla="*/ 243 h 383"/>
                    <a:gd name="T8" fmla="*/ 110 w 233"/>
                    <a:gd name="T9" fmla="*/ 302 h 383"/>
                    <a:gd name="T10" fmla="*/ 177 w 233"/>
                    <a:gd name="T11" fmla="*/ 354 h 383"/>
                    <a:gd name="T12" fmla="*/ 232 w 233"/>
                    <a:gd name="T13" fmla="*/ 382 h 383"/>
                    <a:gd name="T14" fmla="*/ 163 w 233"/>
                    <a:gd name="T15" fmla="*/ 363 h 383"/>
                    <a:gd name="T16" fmla="*/ 87 w 233"/>
                    <a:gd name="T17" fmla="*/ 310 h 383"/>
                    <a:gd name="T18" fmla="*/ 25 w 233"/>
                    <a:gd name="T19" fmla="*/ 237 h 383"/>
                    <a:gd name="T20" fmla="*/ 0 w 233"/>
                    <a:gd name="T21" fmla="*/ 164 h 383"/>
                    <a:gd name="T22" fmla="*/ 3 w 233"/>
                    <a:gd name="T23" fmla="*/ 87 h 383"/>
                    <a:gd name="T24" fmla="*/ 37 w 233"/>
                    <a:gd name="T25" fmla="*/ 0 h 383"/>
                    <a:gd name="T26" fmla="*/ 37 w 233"/>
                    <a:gd name="T2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83">
                      <a:moveTo>
                        <a:pt x="37" y="0"/>
                      </a:moveTo>
                      <a:lnTo>
                        <a:pt x="22" y="116"/>
                      </a:lnTo>
                      <a:lnTo>
                        <a:pt x="28" y="179"/>
                      </a:lnTo>
                      <a:lnTo>
                        <a:pt x="60" y="243"/>
                      </a:lnTo>
                      <a:lnTo>
                        <a:pt x="110" y="302"/>
                      </a:lnTo>
                      <a:lnTo>
                        <a:pt x="177" y="354"/>
                      </a:lnTo>
                      <a:lnTo>
                        <a:pt x="232" y="382"/>
                      </a:lnTo>
                      <a:lnTo>
                        <a:pt x="163" y="363"/>
                      </a:lnTo>
                      <a:lnTo>
                        <a:pt x="87" y="310"/>
                      </a:lnTo>
                      <a:lnTo>
                        <a:pt x="25" y="237"/>
                      </a:lnTo>
                      <a:lnTo>
                        <a:pt x="0" y="164"/>
                      </a:lnTo>
                      <a:lnTo>
                        <a:pt x="3" y="87"/>
                      </a:lnTo>
                      <a:lnTo>
                        <a:pt x="37" y="0"/>
                      </a:lnTo>
                      <a:lnTo>
                        <a:pt x="37"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48" name="Freeform 92"/>
                <p:cNvSpPr>
                  <a:spLocks/>
                </p:cNvSpPr>
                <p:nvPr/>
              </p:nvSpPr>
              <p:spPr bwMode="auto">
                <a:xfrm>
                  <a:off x="1720" y="2230"/>
                  <a:ext cx="223" cy="474"/>
                </a:xfrm>
                <a:custGeom>
                  <a:avLst/>
                  <a:gdLst>
                    <a:gd name="T0" fmla="*/ 48 w 223"/>
                    <a:gd name="T1" fmla="*/ 0 h 474"/>
                    <a:gd name="T2" fmla="*/ 7 w 223"/>
                    <a:gd name="T3" fmla="*/ 92 h 474"/>
                    <a:gd name="T4" fmla="*/ 0 w 223"/>
                    <a:gd name="T5" fmla="*/ 204 h 474"/>
                    <a:gd name="T6" fmla="*/ 23 w 223"/>
                    <a:gd name="T7" fmla="*/ 282 h 474"/>
                    <a:gd name="T8" fmla="*/ 68 w 223"/>
                    <a:gd name="T9" fmla="*/ 359 h 474"/>
                    <a:gd name="T10" fmla="*/ 140 w 223"/>
                    <a:gd name="T11" fmla="*/ 427 h 474"/>
                    <a:gd name="T12" fmla="*/ 222 w 223"/>
                    <a:gd name="T13" fmla="*/ 473 h 474"/>
                    <a:gd name="T14" fmla="*/ 134 w 223"/>
                    <a:gd name="T15" fmla="*/ 400 h 474"/>
                    <a:gd name="T16" fmla="*/ 66 w 223"/>
                    <a:gd name="T17" fmla="*/ 322 h 474"/>
                    <a:gd name="T18" fmla="*/ 24 w 223"/>
                    <a:gd name="T19" fmla="*/ 220 h 474"/>
                    <a:gd name="T20" fmla="*/ 22 w 223"/>
                    <a:gd name="T21" fmla="*/ 105 h 474"/>
                    <a:gd name="T22" fmla="*/ 48 w 223"/>
                    <a:gd name="T23" fmla="*/ 0 h 474"/>
                    <a:gd name="T24" fmla="*/ 48 w 223"/>
                    <a:gd name="T25"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474">
                      <a:moveTo>
                        <a:pt x="48" y="0"/>
                      </a:moveTo>
                      <a:lnTo>
                        <a:pt x="7" y="92"/>
                      </a:lnTo>
                      <a:lnTo>
                        <a:pt x="0" y="204"/>
                      </a:lnTo>
                      <a:lnTo>
                        <a:pt x="23" y="282"/>
                      </a:lnTo>
                      <a:lnTo>
                        <a:pt x="68" y="359"/>
                      </a:lnTo>
                      <a:lnTo>
                        <a:pt x="140" y="427"/>
                      </a:lnTo>
                      <a:lnTo>
                        <a:pt x="222" y="473"/>
                      </a:lnTo>
                      <a:lnTo>
                        <a:pt x="134" y="400"/>
                      </a:lnTo>
                      <a:lnTo>
                        <a:pt x="66" y="322"/>
                      </a:lnTo>
                      <a:lnTo>
                        <a:pt x="24" y="220"/>
                      </a:lnTo>
                      <a:lnTo>
                        <a:pt x="22" y="105"/>
                      </a:lnTo>
                      <a:lnTo>
                        <a:pt x="48" y="0"/>
                      </a:lnTo>
                      <a:lnTo>
                        <a:pt x="48"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659549" name="Group 93"/>
            <p:cNvGrpSpPr>
              <a:grpSpLocks/>
            </p:cNvGrpSpPr>
            <p:nvPr/>
          </p:nvGrpSpPr>
          <p:grpSpPr bwMode="auto">
            <a:xfrm>
              <a:off x="3684" y="2352"/>
              <a:ext cx="626" cy="606"/>
              <a:chOff x="3764" y="2218"/>
              <a:chExt cx="626" cy="606"/>
            </a:xfrm>
          </p:grpSpPr>
          <p:grpSp>
            <p:nvGrpSpPr>
              <p:cNvPr id="659550" name="Group 94"/>
              <p:cNvGrpSpPr>
                <a:grpSpLocks/>
              </p:cNvGrpSpPr>
              <p:nvPr/>
            </p:nvGrpSpPr>
            <p:grpSpPr bwMode="auto">
              <a:xfrm>
                <a:off x="3899" y="2503"/>
                <a:ext cx="40" cy="321"/>
                <a:chOff x="3899" y="2503"/>
                <a:chExt cx="40" cy="321"/>
              </a:xfrm>
            </p:grpSpPr>
            <p:sp>
              <p:nvSpPr>
                <p:cNvPr id="659551" name="Freeform 95"/>
                <p:cNvSpPr>
                  <a:spLocks/>
                </p:cNvSpPr>
                <p:nvPr/>
              </p:nvSpPr>
              <p:spPr bwMode="auto">
                <a:xfrm>
                  <a:off x="3900" y="2626"/>
                  <a:ext cx="38" cy="194"/>
                </a:xfrm>
                <a:custGeom>
                  <a:avLst/>
                  <a:gdLst>
                    <a:gd name="T0" fmla="*/ 37 w 38"/>
                    <a:gd name="T1" fmla="*/ 193 h 194"/>
                    <a:gd name="T2" fmla="*/ 36 w 38"/>
                    <a:gd name="T3" fmla="*/ 6 h 194"/>
                    <a:gd name="T4" fmla="*/ 13 w 38"/>
                    <a:gd name="T5" fmla="*/ 0 h 194"/>
                    <a:gd name="T6" fmla="*/ 0 w 38"/>
                    <a:gd name="T7" fmla="*/ 87 h 194"/>
                    <a:gd name="T8" fmla="*/ 10 w 38"/>
                    <a:gd name="T9" fmla="*/ 180 h 194"/>
                    <a:gd name="T10" fmla="*/ 37 w 38"/>
                    <a:gd name="T11" fmla="*/ 193 h 194"/>
                    <a:gd name="T12" fmla="*/ 37 w 38"/>
                    <a:gd name="T13" fmla="*/ 193 h 194"/>
                  </a:gdLst>
                  <a:ahLst/>
                  <a:cxnLst>
                    <a:cxn ang="0">
                      <a:pos x="T0" y="T1"/>
                    </a:cxn>
                    <a:cxn ang="0">
                      <a:pos x="T2" y="T3"/>
                    </a:cxn>
                    <a:cxn ang="0">
                      <a:pos x="T4" y="T5"/>
                    </a:cxn>
                    <a:cxn ang="0">
                      <a:pos x="T6" y="T7"/>
                    </a:cxn>
                    <a:cxn ang="0">
                      <a:pos x="T8" y="T9"/>
                    </a:cxn>
                    <a:cxn ang="0">
                      <a:pos x="T10" y="T11"/>
                    </a:cxn>
                    <a:cxn ang="0">
                      <a:pos x="T12" y="T13"/>
                    </a:cxn>
                  </a:cxnLst>
                  <a:rect l="0" t="0" r="r" b="b"/>
                  <a:pathLst>
                    <a:path w="38" h="194">
                      <a:moveTo>
                        <a:pt x="37" y="193"/>
                      </a:moveTo>
                      <a:lnTo>
                        <a:pt x="36" y="6"/>
                      </a:lnTo>
                      <a:lnTo>
                        <a:pt x="13" y="0"/>
                      </a:lnTo>
                      <a:lnTo>
                        <a:pt x="0" y="87"/>
                      </a:lnTo>
                      <a:lnTo>
                        <a:pt x="10" y="180"/>
                      </a:lnTo>
                      <a:lnTo>
                        <a:pt x="37" y="193"/>
                      </a:lnTo>
                      <a:lnTo>
                        <a:pt x="37" y="193"/>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2" name="Freeform 96"/>
                <p:cNvSpPr>
                  <a:spLocks/>
                </p:cNvSpPr>
                <p:nvPr/>
              </p:nvSpPr>
              <p:spPr bwMode="auto">
                <a:xfrm>
                  <a:off x="3904" y="2692"/>
                  <a:ext cx="35" cy="129"/>
                </a:xfrm>
                <a:custGeom>
                  <a:avLst/>
                  <a:gdLst>
                    <a:gd name="T0" fmla="*/ 0 w 35"/>
                    <a:gd name="T1" fmla="*/ 125 h 129"/>
                    <a:gd name="T2" fmla="*/ 34 w 35"/>
                    <a:gd name="T3" fmla="*/ 128 h 129"/>
                    <a:gd name="T4" fmla="*/ 19 w 35"/>
                    <a:gd name="T5" fmla="*/ 0 h 129"/>
                    <a:gd name="T6" fmla="*/ 0 w 35"/>
                    <a:gd name="T7" fmla="*/ 8 h 129"/>
                    <a:gd name="T8" fmla="*/ 0 w 35"/>
                    <a:gd name="T9" fmla="*/ 125 h 129"/>
                    <a:gd name="T10" fmla="*/ 0 w 35"/>
                    <a:gd name="T11" fmla="*/ 125 h 129"/>
                  </a:gdLst>
                  <a:ahLst/>
                  <a:cxnLst>
                    <a:cxn ang="0">
                      <a:pos x="T0" y="T1"/>
                    </a:cxn>
                    <a:cxn ang="0">
                      <a:pos x="T2" y="T3"/>
                    </a:cxn>
                    <a:cxn ang="0">
                      <a:pos x="T4" y="T5"/>
                    </a:cxn>
                    <a:cxn ang="0">
                      <a:pos x="T6" y="T7"/>
                    </a:cxn>
                    <a:cxn ang="0">
                      <a:pos x="T8" y="T9"/>
                    </a:cxn>
                    <a:cxn ang="0">
                      <a:pos x="T10" y="T11"/>
                    </a:cxn>
                  </a:cxnLst>
                  <a:rect l="0" t="0" r="r" b="b"/>
                  <a:pathLst>
                    <a:path w="35" h="129">
                      <a:moveTo>
                        <a:pt x="0" y="125"/>
                      </a:moveTo>
                      <a:lnTo>
                        <a:pt x="34" y="128"/>
                      </a:lnTo>
                      <a:lnTo>
                        <a:pt x="19" y="0"/>
                      </a:lnTo>
                      <a:lnTo>
                        <a:pt x="0" y="8"/>
                      </a:lnTo>
                      <a:lnTo>
                        <a:pt x="0" y="125"/>
                      </a:lnTo>
                      <a:lnTo>
                        <a:pt x="0" y="125"/>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3" name="Freeform 97"/>
                <p:cNvSpPr>
                  <a:spLocks/>
                </p:cNvSpPr>
                <p:nvPr/>
              </p:nvSpPr>
              <p:spPr bwMode="auto">
                <a:xfrm>
                  <a:off x="3899" y="2503"/>
                  <a:ext cx="40" cy="321"/>
                </a:xfrm>
                <a:custGeom>
                  <a:avLst/>
                  <a:gdLst>
                    <a:gd name="T0" fmla="*/ 9 w 40"/>
                    <a:gd name="T1" fmla="*/ 0 h 321"/>
                    <a:gd name="T2" fmla="*/ 26 w 40"/>
                    <a:gd name="T3" fmla="*/ 22 h 321"/>
                    <a:gd name="T4" fmla="*/ 26 w 40"/>
                    <a:gd name="T5" fmla="*/ 111 h 321"/>
                    <a:gd name="T6" fmla="*/ 39 w 40"/>
                    <a:gd name="T7" fmla="*/ 121 h 321"/>
                    <a:gd name="T8" fmla="*/ 39 w 40"/>
                    <a:gd name="T9" fmla="*/ 317 h 321"/>
                    <a:gd name="T10" fmla="*/ 31 w 40"/>
                    <a:gd name="T11" fmla="*/ 163 h 321"/>
                    <a:gd name="T12" fmla="*/ 12 w 40"/>
                    <a:gd name="T13" fmla="*/ 188 h 321"/>
                    <a:gd name="T14" fmla="*/ 9 w 40"/>
                    <a:gd name="T15" fmla="*/ 315 h 321"/>
                    <a:gd name="T16" fmla="*/ 0 w 40"/>
                    <a:gd name="T17" fmla="*/ 320 h 321"/>
                    <a:gd name="T18" fmla="*/ 0 w 40"/>
                    <a:gd name="T19" fmla="*/ 122 h 321"/>
                    <a:gd name="T20" fmla="*/ 9 w 40"/>
                    <a:gd name="T21" fmla="*/ 113 h 321"/>
                    <a:gd name="T22" fmla="*/ 9 w 40"/>
                    <a:gd name="T23" fmla="*/ 0 h 321"/>
                    <a:gd name="T24" fmla="*/ 9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9" y="0"/>
                      </a:moveTo>
                      <a:lnTo>
                        <a:pt x="26" y="22"/>
                      </a:lnTo>
                      <a:lnTo>
                        <a:pt x="26" y="111"/>
                      </a:lnTo>
                      <a:lnTo>
                        <a:pt x="39" y="121"/>
                      </a:lnTo>
                      <a:lnTo>
                        <a:pt x="39" y="317"/>
                      </a:lnTo>
                      <a:lnTo>
                        <a:pt x="31" y="163"/>
                      </a:lnTo>
                      <a:lnTo>
                        <a:pt x="12" y="188"/>
                      </a:lnTo>
                      <a:lnTo>
                        <a:pt x="9" y="315"/>
                      </a:lnTo>
                      <a:lnTo>
                        <a:pt x="0" y="320"/>
                      </a:lnTo>
                      <a:lnTo>
                        <a:pt x="0" y="122"/>
                      </a:lnTo>
                      <a:lnTo>
                        <a:pt x="9" y="113"/>
                      </a:lnTo>
                      <a:lnTo>
                        <a:pt x="9" y="0"/>
                      </a:lnTo>
                      <a:lnTo>
                        <a:pt x="9"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59554" name="Group 98"/>
              <p:cNvGrpSpPr>
                <a:grpSpLocks/>
              </p:cNvGrpSpPr>
              <p:nvPr/>
            </p:nvGrpSpPr>
            <p:grpSpPr bwMode="auto">
              <a:xfrm>
                <a:off x="3764" y="2218"/>
                <a:ext cx="626" cy="531"/>
                <a:chOff x="3764" y="2218"/>
                <a:chExt cx="626" cy="531"/>
              </a:xfrm>
            </p:grpSpPr>
            <p:sp>
              <p:nvSpPr>
                <p:cNvPr id="659555" name="Freeform 99"/>
                <p:cNvSpPr>
                  <a:spLocks/>
                </p:cNvSpPr>
                <p:nvPr/>
              </p:nvSpPr>
              <p:spPr bwMode="auto">
                <a:xfrm>
                  <a:off x="3768" y="2218"/>
                  <a:ext cx="465" cy="425"/>
                </a:xfrm>
                <a:custGeom>
                  <a:avLst/>
                  <a:gdLst>
                    <a:gd name="T0" fmla="*/ 145 w 465"/>
                    <a:gd name="T1" fmla="*/ 212 h 425"/>
                    <a:gd name="T2" fmla="*/ 130 w 465"/>
                    <a:gd name="T3" fmla="*/ 311 h 425"/>
                    <a:gd name="T4" fmla="*/ 150 w 465"/>
                    <a:gd name="T5" fmla="*/ 361 h 425"/>
                    <a:gd name="T6" fmla="*/ 168 w 465"/>
                    <a:gd name="T7" fmla="*/ 392 h 425"/>
                    <a:gd name="T8" fmla="*/ 196 w 465"/>
                    <a:gd name="T9" fmla="*/ 417 h 425"/>
                    <a:gd name="T10" fmla="*/ 231 w 465"/>
                    <a:gd name="T11" fmla="*/ 424 h 425"/>
                    <a:gd name="T12" fmla="*/ 263 w 465"/>
                    <a:gd name="T13" fmla="*/ 415 h 425"/>
                    <a:gd name="T14" fmla="*/ 297 w 465"/>
                    <a:gd name="T15" fmla="*/ 395 h 425"/>
                    <a:gd name="T16" fmla="*/ 329 w 465"/>
                    <a:gd name="T17" fmla="*/ 365 h 425"/>
                    <a:gd name="T18" fmla="*/ 355 w 465"/>
                    <a:gd name="T19" fmla="*/ 340 h 425"/>
                    <a:gd name="T20" fmla="*/ 382 w 465"/>
                    <a:gd name="T21" fmla="*/ 308 h 425"/>
                    <a:gd name="T22" fmla="*/ 397 w 465"/>
                    <a:gd name="T23" fmla="*/ 282 h 425"/>
                    <a:gd name="T24" fmla="*/ 447 w 465"/>
                    <a:gd name="T25" fmla="*/ 302 h 425"/>
                    <a:gd name="T26" fmla="*/ 462 w 465"/>
                    <a:gd name="T27" fmla="*/ 289 h 425"/>
                    <a:gd name="T28" fmla="*/ 464 w 465"/>
                    <a:gd name="T29" fmla="*/ 262 h 425"/>
                    <a:gd name="T30" fmla="*/ 421 w 465"/>
                    <a:gd name="T31" fmla="*/ 237 h 425"/>
                    <a:gd name="T32" fmla="*/ 439 w 465"/>
                    <a:gd name="T33" fmla="*/ 206 h 425"/>
                    <a:gd name="T34" fmla="*/ 450 w 465"/>
                    <a:gd name="T35" fmla="*/ 162 h 425"/>
                    <a:gd name="T36" fmla="*/ 455 w 465"/>
                    <a:gd name="T37" fmla="*/ 119 h 425"/>
                    <a:gd name="T38" fmla="*/ 447 w 465"/>
                    <a:gd name="T39" fmla="*/ 69 h 425"/>
                    <a:gd name="T40" fmla="*/ 430 w 465"/>
                    <a:gd name="T41" fmla="*/ 37 h 425"/>
                    <a:gd name="T42" fmla="*/ 405 w 465"/>
                    <a:gd name="T43" fmla="*/ 9 h 425"/>
                    <a:gd name="T44" fmla="*/ 372 w 465"/>
                    <a:gd name="T45" fmla="*/ 0 h 425"/>
                    <a:gd name="T46" fmla="*/ 338 w 465"/>
                    <a:gd name="T47" fmla="*/ 6 h 425"/>
                    <a:gd name="T48" fmla="*/ 280 w 465"/>
                    <a:gd name="T49" fmla="*/ 39 h 425"/>
                    <a:gd name="T50" fmla="*/ 213 w 465"/>
                    <a:gd name="T51" fmla="*/ 95 h 425"/>
                    <a:gd name="T52" fmla="*/ 157 w 465"/>
                    <a:gd name="T53" fmla="*/ 151 h 425"/>
                    <a:gd name="T54" fmla="*/ 73 w 465"/>
                    <a:gd name="T55" fmla="*/ 128 h 425"/>
                    <a:gd name="T56" fmla="*/ 61 w 465"/>
                    <a:gd name="T57" fmla="*/ 138 h 425"/>
                    <a:gd name="T58" fmla="*/ 48 w 465"/>
                    <a:gd name="T59" fmla="*/ 133 h 425"/>
                    <a:gd name="T60" fmla="*/ 48 w 465"/>
                    <a:gd name="T61" fmla="*/ 120 h 425"/>
                    <a:gd name="T62" fmla="*/ 10 w 465"/>
                    <a:gd name="T63" fmla="*/ 105 h 425"/>
                    <a:gd name="T64" fmla="*/ 0 w 465"/>
                    <a:gd name="T65" fmla="*/ 120 h 425"/>
                    <a:gd name="T66" fmla="*/ 19 w 465"/>
                    <a:gd name="T67" fmla="*/ 143 h 425"/>
                    <a:gd name="T68" fmla="*/ 67 w 465"/>
                    <a:gd name="T69" fmla="*/ 151 h 425"/>
                    <a:gd name="T70" fmla="*/ 83 w 465"/>
                    <a:gd name="T71" fmla="*/ 147 h 425"/>
                    <a:gd name="T72" fmla="*/ 145 w 465"/>
                    <a:gd name="T73" fmla="*/ 165 h 425"/>
                    <a:gd name="T74" fmla="*/ 145 w 465"/>
                    <a:gd name="T75" fmla="*/ 212 h 425"/>
                    <a:gd name="T76" fmla="*/ 145 w 465"/>
                    <a:gd name="T77" fmla="*/ 21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5" h="425">
                      <a:moveTo>
                        <a:pt x="145" y="212"/>
                      </a:moveTo>
                      <a:lnTo>
                        <a:pt x="130" y="311"/>
                      </a:lnTo>
                      <a:lnTo>
                        <a:pt x="150" y="361"/>
                      </a:lnTo>
                      <a:lnTo>
                        <a:pt x="168" y="392"/>
                      </a:lnTo>
                      <a:lnTo>
                        <a:pt x="196" y="417"/>
                      </a:lnTo>
                      <a:lnTo>
                        <a:pt x="231" y="424"/>
                      </a:lnTo>
                      <a:lnTo>
                        <a:pt x="263" y="415"/>
                      </a:lnTo>
                      <a:lnTo>
                        <a:pt x="297" y="395"/>
                      </a:lnTo>
                      <a:lnTo>
                        <a:pt x="329" y="365"/>
                      </a:lnTo>
                      <a:lnTo>
                        <a:pt x="355" y="340"/>
                      </a:lnTo>
                      <a:lnTo>
                        <a:pt x="382" y="308"/>
                      </a:lnTo>
                      <a:lnTo>
                        <a:pt x="397" y="282"/>
                      </a:lnTo>
                      <a:lnTo>
                        <a:pt x="447" y="302"/>
                      </a:lnTo>
                      <a:lnTo>
                        <a:pt x="462" y="289"/>
                      </a:lnTo>
                      <a:lnTo>
                        <a:pt x="464" y="262"/>
                      </a:lnTo>
                      <a:lnTo>
                        <a:pt x="421" y="237"/>
                      </a:lnTo>
                      <a:lnTo>
                        <a:pt x="439" y="206"/>
                      </a:lnTo>
                      <a:lnTo>
                        <a:pt x="450" y="162"/>
                      </a:lnTo>
                      <a:lnTo>
                        <a:pt x="455" y="119"/>
                      </a:lnTo>
                      <a:lnTo>
                        <a:pt x="447" y="69"/>
                      </a:lnTo>
                      <a:lnTo>
                        <a:pt x="430" y="37"/>
                      </a:lnTo>
                      <a:lnTo>
                        <a:pt x="405" y="9"/>
                      </a:lnTo>
                      <a:lnTo>
                        <a:pt x="372" y="0"/>
                      </a:lnTo>
                      <a:lnTo>
                        <a:pt x="338" y="6"/>
                      </a:lnTo>
                      <a:lnTo>
                        <a:pt x="280" y="39"/>
                      </a:lnTo>
                      <a:lnTo>
                        <a:pt x="213" y="95"/>
                      </a:lnTo>
                      <a:lnTo>
                        <a:pt x="157" y="151"/>
                      </a:lnTo>
                      <a:lnTo>
                        <a:pt x="73" y="128"/>
                      </a:lnTo>
                      <a:lnTo>
                        <a:pt x="61" y="138"/>
                      </a:lnTo>
                      <a:lnTo>
                        <a:pt x="48" y="133"/>
                      </a:lnTo>
                      <a:lnTo>
                        <a:pt x="48" y="120"/>
                      </a:lnTo>
                      <a:lnTo>
                        <a:pt x="10" y="105"/>
                      </a:lnTo>
                      <a:lnTo>
                        <a:pt x="0" y="120"/>
                      </a:lnTo>
                      <a:lnTo>
                        <a:pt x="19" y="143"/>
                      </a:lnTo>
                      <a:lnTo>
                        <a:pt x="67" y="151"/>
                      </a:lnTo>
                      <a:lnTo>
                        <a:pt x="83" y="147"/>
                      </a:lnTo>
                      <a:lnTo>
                        <a:pt x="145" y="165"/>
                      </a:lnTo>
                      <a:lnTo>
                        <a:pt x="145" y="212"/>
                      </a:lnTo>
                      <a:lnTo>
                        <a:pt x="145" y="212"/>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6" name="Freeform 100"/>
                <p:cNvSpPr>
                  <a:spLocks/>
                </p:cNvSpPr>
                <p:nvPr/>
              </p:nvSpPr>
              <p:spPr bwMode="auto">
                <a:xfrm>
                  <a:off x="3935" y="2404"/>
                  <a:ext cx="220" cy="211"/>
                </a:xfrm>
                <a:custGeom>
                  <a:avLst/>
                  <a:gdLst>
                    <a:gd name="T0" fmla="*/ 147 w 220"/>
                    <a:gd name="T1" fmla="*/ 56 h 211"/>
                    <a:gd name="T2" fmla="*/ 140 w 220"/>
                    <a:gd name="T3" fmla="*/ 62 h 211"/>
                    <a:gd name="T4" fmla="*/ 150 w 220"/>
                    <a:gd name="T5" fmla="*/ 151 h 211"/>
                    <a:gd name="T6" fmla="*/ 139 w 220"/>
                    <a:gd name="T7" fmla="*/ 158 h 211"/>
                    <a:gd name="T8" fmla="*/ 125 w 220"/>
                    <a:gd name="T9" fmla="*/ 72 h 211"/>
                    <a:gd name="T10" fmla="*/ 103 w 220"/>
                    <a:gd name="T11" fmla="*/ 90 h 211"/>
                    <a:gd name="T12" fmla="*/ 63 w 220"/>
                    <a:gd name="T13" fmla="*/ 103 h 211"/>
                    <a:gd name="T14" fmla="*/ 17 w 220"/>
                    <a:gd name="T15" fmla="*/ 88 h 211"/>
                    <a:gd name="T16" fmla="*/ 15 w 220"/>
                    <a:gd name="T17" fmla="*/ 35 h 211"/>
                    <a:gd name="T18" fmla="*/ 27 w 220"/>
                    <a:gd name="T19" fmla="*/ 0 h 211"/>
                    <a:gd name="T20" fmla="*/ 11 w 220"/>
                    <a:gd name="T21" fmla="*/ 32 h 211"/>
                    <a:gd name="T22" fmla="*/ 4 w 220"/>
                    <a:gd name="T23" fmla="*/ 59 h 211"/>
                    <a:gd name="T24" fmla="*/ 0 w 220"/>
                    <a:gd name="T25" fmla="*/ 93 h 211"/>
                    <a:gd name="T26" fmla="*/ 2 w 220"/>
                    <a:gd name="T27" fmla="*/ 120 h 211"/>
                    <a:gd name="T28" fmla="*/ 16 w 220"/>
                    <a:gd name="T29" fmla="*/ 176 h 211"/>
                    <a:gd name="T30" fmla="*/ 31 w 220"/>
                    <a:gd name="T31" fmla="*/ 196 h 211"/>
                    <a:gd name="T32" fmla="*/ 52 w 220"/>
                    <a:gd name="T33" fmla="*/ 209 h 211"/>
                    <a:gd name="T34" fmla="*/ 80 w 220"/>
                    <a:gd name="T35" fmla="*/ 210 h 211"/>
                    <a:gd name="T36" fmla="*/ 108 w 220"/>
                    <a:gd name="T37" fmla="*/ 192 h 211"/>
                    <a:gd name="T38" fmla="*/ 137 w 220"/>
                    <a:gd name="T39" fmla="*/ 171 h 211"/>
                    <a:gd name="T40" fmla="*/ 175 w 220"/>
                    <a:gd name="T41" fmla="*/ 134 h 211"/>
                    <a:gd name="T42" fmla="*/ 212 w 220"/>
                    <a:gd name="T43" fmla="*/ 84 h 211"/>
                    <a:gd name="T44" fmla="*/ 219 w 220"/>
                    <a:gd name="T45" fmla="*/ 64 h 211"/>
                    <a:gd name="T46" fmla="*/ 177 w 220"/>
                    <a:gd name="T47" fmla="*/ 46 h 211"/>
                    <a:gd name="T48" fmla="*/ 147 w 220"/>
                    <a:gd name="T49" fmla="*/ 56 h 211"/>
                    <a:gd name="T50" fmla="*/ 147 w 220"/>
                    <a:gd name="T51" fmla="*/ 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11">
                      <a:moveTo>
                        <a:pt x="147" y="56"/>
                      </a:moveTo>
                      <a:lnTo>
                        <a:pt x="140" y="62"/>
                      </a:lnTo>
                      <a:lnTo>
                        <a:pt x="150" y="151"/>
                      </a:lnTo>
                      <a:lnTo>
                        <a:pt x="139" y="158"/>
                      </a:lnTo>
                      <a:lnTo>
                        <a:pt x="125" y="72"/>
                      </a:lnTo>
                      <a:lnTo>
                        <a:pt x="103" y="90"/>
                      </a:lnTo>
                      <a:lnTo>
                        <a:pt x="63" y="103"/>
                      </a:lnTo>
                      <a:lnTo>
                        <a:pt x="17" y="88"/>
                      </a:lnTo>
                      <a:lnTo>
                        <a:pt x="15" y="35"/>
                      </a:lnTo>
                      <a:lnTo>
                        <a:pt x="27" y="0"/>
                      </a:lnTo>
                      <a:lnTo>
                        <a:pt x="11" y="32"/>
                      </a:lnTo>
                      <a:lnTo>
                        <a:pt x="4" y="59"/>
                      </a:lnTo>
                      <a:lnTo>
                        <a:pt x="0" y="93"/>
                      </a:lnTo>
                      <a:lnTo>
                        <a:pt x="2" y="120"/>
                      </a:lnTo>
                      <a:lnTo>
                        <a:pt x="16" y="176"/>
                      </a:lnTo>
                      <a:lnTo>
                        <a:pt x="31" y="196"/>
                      </a:lnTo>
                      <a:lnTo>
                        <a:pt x="52" y="209"/>
                      </a:lnTo>
                      <a:lnTo>
                        <a:pt x="80" y="210"/>
                      </a:lnTo>
                      <a:lnTo>
                        <a:pt x="108" y="192"/>
                      </a:lnTo>
                      <a:lnTo>
                        <a:pt x="137" y="171"/>
                      </a:lnTo>
                      <a:lnTo>
                        <a:pt x="175" y="134"/>
                      </a:lnTo>
                      <a:lnTo>
                        <a:pt x="212" y="84"/>
                      </a:lnTo>
                      <a:lnTo>
                        <a:pt x="219" y="64"/>
                      </a:lnTo>
                      <a:lnTo>
                        <a:pt x="177" y="46"/>
                      </a:lnTo>
                      <a:lnTo>
                        <a:pt x="147" y="56"/>
                      </a:lnTo>
                      <a:lnTo>
                        <a:pt x="147" y="56"/>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7" name="Freeform 101"/>
                <p:cNvSpPr>
                  <a:spLocks/>
                </p:cNvSpPr>
                <p:nvPr/>
              </p:nvSpPr>
              <p:spPr bwMode="auto">
                <a:xfrm>
                  <a:off x="3905" y="2225"/>
                  <a:ext cx="242" cy="404"/>
                </a:xfrm>
                <a:custGeom>
                  <a:avLst/>
                  <a:gdLst>
                    <a:gd name="T0" fmla="*/ 241 w 242"/>
                    <a:gd name="T1" fmla="*/ 4 h 404"/>
                    <a:gd name="T2" fmla="*/ 207 w 242"/>
                    <a:gd name="T3" fmla="*/ 0 h 404"/>
                    <a:gd name="T4" fmla="*/ 166 w 242"/>
                    <a:gd name="T5" fmla="*/ 17 h 404"/>
                    <a:gd name="T6" fmla="*/ 118 w 242"/>
                    <a:gd name="T7" fmla="*/ 48 h 404"/>
                    <a:gd name="T8" fmla="*/ 80 w 242"/>
                    <a:gd name="T9" fmla="*/ 78 h 404"/>
                    <a:gd name="T10" fmla="*/ 38 w 242"/>
                    <a:gd name="T11" fmla="*/ 124 h 404"/>
                    <a:gd name="T12" fmla="*/ 0 w 242"/>
                    <a:gd name="T13" fmla="*/ 174 h 404"/>
                    <a:gd name="T14" fmla="*/ 2 w 242"/>
                    <a:gd name="T15" fmla="*/ 263 h 404"/>
                    <a:gd name="T16" fmla="*/ 6 w 242"/>
                    <a:gd name="T17" fmla="*/ 345 h 404"/>
                    <a:gd name="T18" fmla="*/ 35 w 242"/>
                    <a:gd name="T19" fmla="*/ 388 h 404"/>
                    <a:gd name="T20" fmla="*/ 51 w 242"/>
                    <a:gd name="T21" fmla="*/ 403 h 404"/>
                    <a:gd name="T22" fmla="*/ 34 w 242"/>
                    <a:gd name="T23" fmla="*/ 374 h 404"/>
                    <a:gd name="T24" fmla="*/ 19 w 242"/>
                    <a:gd name="T25" fmla="*/ 337 h 404"/>
                    <a:gd name="T26" fmla="*/ 14 w 242"/>
                    <a:gd name="T27" fmla="*/ 284 h 404"/>
                    <a:gd name="T28" fmla="*/ 26 w 242"/>
                    <a:gd name="T29" fmla="*/ 228 h 404"/>
                    <a:gd name="T30" fmla="*/ 74 w 242"/>
                    <a:gd name="T31" fmla="*/ 124 h 404"/>
                    <a:gd name="T32" fmla="*/ 140 w 242"/>
                    <a:gd name="T33" fmla="*/ 52 h 404"/>
                    <a:gd name="T34" fmla="*/ 191 w 242"/>
                    <a:gd name="T35" fmla="*/ 14 h 404"/>
                    <a:gd name="T36" fmla="*/ 241 w 242"/>
                    <a:gd name="T37" fmla="*/ 4 h 404"/>
                    <a:gd name="T38" fmla="*/ 241 w 242"/>
                    <a:gd name="T39" fmla="*/ 4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2" h="404">
                      <a:moveTo>
                        <a:pt x="241" y="4"/>
                      </a:moveTo>
                      <a:lnTo>
                        <a:pt x="207" y="0"/>
                      </a:lnTo>
                      <a:lnTo>
                        <a:pt x="166" y="17"/>
                      </a:lnTo>
                      <a:lnTo>
                        <a:pt x="118" y="48"/>
                      </a:lnTo>
                      <a:lnTo>
                        <a:pt x="80" y="78"/>
                      </a:lnTo>
                      <a:lnTo>
                        <a:pt x="38" y="124"/>
                      </a:lnTo>
                      <a:lnTo>
                        <a:pt x="0" y="174"/>
                      </a:lnTo>
                      <a:lnTo>
                        <a:pt x="2" y="263"/>
                      </a:lnTo>
                      <a:lnTo>
                        <a:pt x="6" y="345"/>
                      </a:lnTo>
                      <a:lnTo>
                        <a:pt x="35" y="388"/>
                      </a:lnTo>
                      <a:lnTo>
                        <a:pt x="51" y="403"/>
                      </a:lnTo>
                      <a:lnTo>
                        <a:pt x="34" y="374"/>
                      </a:lnTo>
                      <a:lnTo>
                        <a:pt x="19" y="337"/>
                      </a:lnTo>
                      <a:lnTo>
                        <a:pt x="14" y="284"/>
                      </a:lnTo>
                      <a:lnTo>
                        <a:pt x="26" y="228"/>
                      </a:lnTo>
                      <a:lnTo>
                        <a:pt x="74" y="124"/>
                      </a:lnTo>
                      <a:lnTo>
                        <a:pt x="140" y="52"/>
                      </a:lnTo>
                      <a:lnTo>
                        <a:pt x="191" y="14"/>
                      </a:lnTo>
                      <a:lnTo>
                        <a:pt x="241" y="4"/>
                      </a:lnTo>
                      <a:lnTo>
                        <a:pt x="241" y="4"/>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8" name="Freeform 102"/>
                <p:cNvSpPr>
                  <a:spLocks/>
                </p:cNvSpPr>
                <p:nvPr/>
              </p:nvSpPr>
              <p:spPr bwMode="auto">
                <a:xfrm>
                  <a:off x="4029" y="2247"/>
                  <a:ext cx="176" cy="208"/>
                </a:xfrm>
                <a:custGeom>
                  <a:avLst/>
                  <a:gdLst>
                    <a:gd name="T0" fmla="*/ 0 w 176"/>
                    <a:gd name="T1" fmla="*/ 70 h 208"/>
                    <a:gd name="T2" fmla="*/ 30 w 176"/>
                    <a:gd name="T3" fmla="*/ 53 h 208"/>
                    <a:gd name="T4" fmla="*/ 57 w 176"/>
                    <a:gd name="T5" fmla="*/ 49 h 208"/>
                    <a:gd name="T6" fmla="*/ 75 w 176"/>
                    <a:gd name="T7" fmla="*/ 55 h 208"/>
                    <a:gd name="T8" fmla="*/ 104 w 176"/>
                    <a:gd name="T9" fmla="*/ 87 h 208"/>
                    <a:gd name="T10" fmla="*/ 110 w 176"/>
                    <a:gd name="T11" fmla="*/ 125 h 208"/>
                    <a:gd name="T12" fmla="*/ 99 w 176"/>
                    <a:gd name="T13" fmla="*/ 163 h 208"/>
                    <a:gd name="T14" fmla="*/ 80 w 176"/>
                    <a:gd name="T15" fmla="*/ 190 h 208"/>
                    <a:gd name="T16" fmla="*/ 117 w 176"/>
                    <a:gd name="T17" fmla="*/ 207 h 208"/>
                    <a:gd name="T18" fmla="*/ 130 w 176"/>
                    <a:gd name="T19" fmla="*/ 196 h 208"/>
                    <a:gd name="T20" fmla="*/ 152 w 176"/>
                    <a:gd name="T21" fmla="*/ 203 h 208"/>
                    <a:gd name="T22" fmla="*/ 175 w 176"/>
                    <a:gd name="T23" fmla="*/ 146 h 208"/>
                    <a:gd name="T24" fmla="*/ 161 w 176"/>
                    <a:gd name="T25" fmla="*/ 64 h 208"/>
                    <a:gd name="T26" fmla="*/ 112 w 176"/>
                    <a:gd name="T27" fmla="*/ 0 h 208"/>
                    <a:gd name="T28" fmla="*/ 70 w 176"/>
                    <a:gd name="T29" fmla="*/ 12 h 208"/>
                    <a:gd name="T30" fmla="*/ 40 w 176"/>
                    <a:gd name="T31" fmla="*/ 33 h 208"/>
                    <a:gd name="T32" fmla="*/ 0 w 176"/>
                    <a:gd name="T33" fmla="*/ 70 h 208"/>
                    <a:gd name="T34" fmla="*/ 0 w 176"/>
                    <a:gd name="T35" fmla="*/ 7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208">
                      <a:moveTo>
                        <a:pt x="0" y="70"/>
                      </a:moveTo>
                      <a:lnTo>
                        <a:pt x="30" y="53"/>
                      </a:lnTo>
                      <a:lnTo>
                        <a:pt x="57" y="49"/>
                      </a:lnTo>
                      <a:lnTo>
                        <a:pt x="75" y="55"/>
                      </a:lnTo>
                      <a:lnTo>
                        <a:pt x="104" y="87"/>
                      </a:lnTo>
                      <a:lnTo>
                        <a:pt x="110" y="125"/>
                      </a:lnTo>
                      <a:lnTo>
                        <a:pt x="99" y="163"/>
                      </a:lnTo>
                      <a:lnTo>
                        <a:pt x="80" y="190"/>
                      </a:lnTo>
                      <a:lnTo>
                        <a:pt x="117" y="207"/>
                      </a:lnTo>
                      <a:lnTo>
                        <a:pt x="130" y="196"/>
                      </a:lnTo>
                      <a:lnTo>
                        <a:pt x="152" y="203"/>
                      </a:lnTo>
                      <a:lnTo>
                        <a:pt x="175" y="146"/>
                      </a:lnTo>
                      <a:lnTo>
                        <a:pt x="161" y="64"/>
                      </a:lnTo>
                      <a:lnTo>
                        <a:pt x="112" y="0"/>
                      </a:lnTo>
                      <a:lnTo>
                        <a:pt x="70" y="12"/>
                      </a:lnTo>
                      <a:lnTo>
                        <a:pt x="40" y="33"/>
                      </a:lnTo>
                      <a:lnTo>
                        <a:pt x="0" y="70"/>
                      </a:lnTo>
                      <a:lnTo>
                        <a:pt x="0" y="70"/>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59" name="Freeform 103"/>
                <p:cNvSpPr>
                  <a:spLocks/>
                </p:cNvSpPr>
                <p:nvPr/>
              </p:nvSpPr>
              <p:spPr bwMode="auto">
                <a:xfrm>
                  <a:off x="4156" y="2467"/>
                  <a:ext cx="66" cy="52"/>
                </a:xfrm>
                <a:custGeom>
                  <a:avLst/>
                  <a:gdLst>
                    <a:gd name="T0" fmla="*/ 7 w 66"/>
                    <a:gd name="T1" fmla="*/ 0 h 52"/>
                    <a:gd name="T2" fmla="*/ 54 w 66"/>
                    <a:gd name="T3" fmla="*/ 14 h 52"/>
                    <a:gd name="T4" fmla="*/ 65 w 66"/>
                    <a:gd name="T5" fmla="*/ 35 h 52"/>
                    <a:gd name="T6" fmla="*/ 59 w 66"/>
                    <a:gd name="T7" fmla="*/ 51 h 52"/>
                    <a:gd name="T8" fmla="*/ 0 w 66"/>
                    <a:gd name="T9" fmla="*/ 13 h 52"/>
                    <a:gd name="T10" fmla="*/ 7 w 66"/>
                    <a:gd name="T11" fmla="*/ 0 h 52"/>
                    <a:gd name="T12" fmla="*/ 7 w 6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66" h="52">
                      <a:moveTo>
                        <a:pt x="7" y="0"/>
                      </a:moveTo>
                      <a:lnTo>
                        <a:pt x="54" y="14"/>
                      </a:lnTo>
                      <a:lnTo>
                        <a:pt x="65" y="35"/>
                      </a:lnTo>
                      <a:lnTo>
                        <a:pt x="59" y="51"/>
                      </a:lnTo>
                      <a:lnTo>
                        <a:pt x="0" y="13"/>
                      </a:lnTo>
                      <a:lnTo>
                        <a:pt x="7" y="0"/>
                      </a:lnTo>
                      <a:lnTo>
                        <a:pt x="7"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0" name="Freeform 104"/>
                <p:cNvSpPr>
                  <a:spLocks/>
                </p:cNvSpPr>
                <p:nvPr/>
              </p:nvSpPr>
              <p:spPr bwMode="auto">
                <a:xfrm>
                  <a:off x="4142" y="2454"/>
                  <a:ext cx="73" cy="68"/>
                </a:xfrm>
                <a:custGeom>
                  <a:avLst/>
                  <a:gdLst>
                    <a:gd name="T0" fmla="*/ 14 w 73"/>
                    <a:gd name="T1" fmla="*/ 0 h 68"/>
                    <a:gd name="T2" fmla="*/ 6 w 73"/>
                    <a:gd name="T3" fmla="*/ 10 h 68"/>
                    <a:gd name="T4" fmla="*/ 0 w 73"/>
                    <a:gd name="T5" fmla="*/ 26 h 68"/>
                    <a:gd name="T6" fmla="*/ 5 w 73"/>
                    <a:gd name="T7" fmla="*/ 42 h 68"/>
                    <a:gd name="T8" fmla="*/ 72 w 73"/>
                    <a:gd name="T9" fmla="*/ 67 h 68"/>
                    <a:gd name="T10" fmla="*/ 63 w 73"/>
                    <a:gd name="T11" fmla="*/ 50 h 68"/>
                    <a:gd name="T12" fmla="*/ 64 w 73"/>
                    <a:gd name="T13" fmla="*/ 39 h 68"/>
                    <a:gd name="T14" fmla="*/ 14 w 73"/>
                    <a:gd name="T15" fmla="*/ 15 h 68"/>
                    <a:gd name="T16" fmla="*/ 67 w 73"/>
                    <a:gd name="T17" fmla="*/ 19 h 68"/>
                    <a:gd name="T18" fmla="*/ 14 w 73"/>
                    <a:gd name="T19" fmla="*/ 0 h 68"/>
                    <a:gd name="T20" fmla="*/ 14 w 73"/>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8">
                      <a:moveTo>
                        <a:pt x="14" y="0"/>
                      </a:moveTo>
                      <a:lnTo>
                        <a:pt x="6" y="10"/>
                      </a:lnTo>
                      <a:lnTo>
                        <a:pt x="0" y="26"/>
                      </a:lnTo>
                      <a:lnTo>
                        <a:pt x="5" y="42"/>
                      </a:lnTo>
                      <a:lnTo>
                        <a:pt x="72" y="67"/>
                      </a:lnTo>
                      <a:lnTo>
                        <a:pt x="63" y="50"/>
                      </a:lnTo>
                      <a:lnTo>
                        <a:pt x="64" y="39"/>
                      </a:lnTo>
                      <a:lnTo>
                        <a:pt x="14" y="15"/>
                      </a:lnTo>
                      <a:lnTo>
                        <a:pt x="67" y="19"/>
                      </a:lnTo>
                      <a:lnTo>
                        <a:pt x="14" y="0"/>
                      </a:lnTo>
                      <a:lnTo>
                        <a:pt x="14"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1" name="Freeform 105"/>
                <p:cNvSpPr>
                  <a:spLocks/>
                </p:cNvSpPr>
                <p:nvPr/>
              </p:nvSpPr>
              <p:spPr bwMode="auto">
                <a:xfrm>
                  <a:off x="4212" y="2480"/>
                  <a:ext cx="17" cy="40"/>
                </a:xfrm>
                <a:custGeom>
                  <a:avLst/>
                  <a:gdLst>
                    <a:gd name="T0" fmla="*/ 10 w 17"/>
                    <a:gd name="T1" fmla="*/ 0 h 40"/>
                    <a:gd name="T2" fmla="*/ 16 w 17"/>
                    <a:gd name="T3" fmla="*/ 14 h 40"/>
                    <a:gd name="T4" fmla="*/ 13 w 17"/>
                    <a:gd name="T5" fmla="*/ 27 h 40"/>
                    <a:gd name="T6" fmla="*/ 7 w 17"/>
                    <a:gd name="T7" fmla="*/ 39 h 40"/>
                    <a:gd name="T8" fmla="*/ 0 w 17"/>
                    <a:gd name="T9" fmla="*/ 22 h 40"/>
                    <a:gd name="T10" fmla="*/ 10 w 17"/>
                    <a:gd name="T11" fmla="*/ 0 h 40"/>
                    <a:gd name="T12" fmla="*/ 10 w 17"/>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7" h="40">
                      <a:moveTo>
                        <a:pt x="10" y="0"/>
                      </a:moveTo>
                      <a:lnTo>
                        <a:pt x="16" y="14"/>
                      </a:lnTo>
                      <a:lnTo>
                        <a:pt x="13" y="27"/>
                      </a:lnTo>
                      <a:lnTo>
                        <a:pt x="7" y="39"/>
                      </a:lnTo>
                      <a:lnTo>
                        <a:pt x="0" y="22"/>
                      </a:lnTo>
                      <a:lnTo>
                        <a:pt x="10" y="0"/>
                      </a:lnTo>
                      <a:lnTo>
                        <a:pt x="1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2" name="Freeform 106"/>
                <p:cNvSpPr>
                  <a:spLocks/>
                </p:cNvSpPr>
                <p:nvPr/>
              </p:nvSpPr>
              <p:spPr bwMode="auto">
                <a:xfrm>
                  <a:off x="3891" y="2224"/>
                  <a:ext cx="226" cy="385"/>
                </a:xfrm>
                <a:custGeom>
                  <a:avLst/>
                  <a:gdLst>
                    <a:gd name="T0" fmla="*/ 154 w 226"/>
                    <a:gd name="T1" fmla="*/ 40 h 385"/>
                    <a:gd name="T2" fmla="*/ 137 w 226"/>
                    <a:gd name="T3" fmla="*/ 56 h 385"/>
                    <a:gd name="T4" fmla="*/ 111 w 226"/>
                    <a:gd name="T5" fmla="*/ 86 h 385"/>
                    <a:gd name="T6" fmla="*/ 80 w 226"/>
                    <a:gd name="T7" fmla="*/ 124 h 385"/>
                    <a:gd name="T8" fmla="*/ 52 w 226"/>
                    <a:gd name="T9" fmla="*/ 176 h 385"/>
                    <a:gd name="T10" fmla="*/ 29 w 226"/>
                    <a:gd name="T11" fmla="*/ 226 h 385"/>
                    <a:gd name="T12" fmla="*/ 21 w 226"/>
                    <a:gd name="T13" fmla="*/ 289 h 385"/>
                    <a:gd name="T14" fmla="*/ 28 w 226"/>
                    <a:gd name="T15" fmla="*/ 338 h 385"/>
                    <a:gd name="T16" fmla="*/ 44 w 226"/>
                    <a:gd name="T17" fmla="*/ 384 h 385"/>
                    <a:gd name="T18" fmla="*/ 16 w 226"/>
                    <a:gd name="T19" fmla="*/ 345 h 385"/>
                    <a:gd name="T20" fmla="*/ 0 w 226"/>
                    <a:gd name="T21" fmla="*/ 296 h 385"/>
                    <a:gd name="T22" fmla="*/ 2 w 226"/>
                    <a:gd name="T23" fmla="*/ 238 h 385"/>
                    <a:gd name="T24" fmla="*/ 5 w 226"/>
                    <a:gd name="T25" fmla="*/ 182 h 385"/>
                    <a:gd name="T26" fmla="*/ 15 w 226"/>
                    <a:gd name="T27" fmla="*/ 153 h 385"/>
                    <a:gd name="T28" fmla="*/ 60 w 226"/>
                    <a:gd name="T29" fmla="*/ 103 h 385"/>
                    <a:gd name="T30" fmla="*/ 109 w 226"/>
                    <a:gd name="T31" fmla="*/ 60 h 385"/>
                    <a:gd name="T32" fmla="*/ 146 w 226"/>
                    <a:gd name="T33" fmla="*/ 35 h 385"/>
                    <a:gd name="T34" fmla="*/ 184 w 226"/>
                    <a:gd name="T35" fmla="*/ 13 h 385"/>
                    <a:gd name="T36" fmla="*/ 225 w 226"/>
                    <a:gd name="T37" fmla="*/ 0 h 385"/>
                    <a:gd name="T38" fmla="*/ 181 w 226"/>
                    <a:gd name="T39" fmla="*/ 24 h 385"/>
                    <a:gd name="T40" fmla="*/ 154 w 226"/>
                    <a:gd name="T41" fmla="*/ 40 h 385"/>
                    <a:gd name="T42" fmla="*/ 154 w 226"/>
                    <a:gd name="T43" fmla="*/ 4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6" h="385">
                      <a:moveTo>
                        <a:pt x="154" y="40"/>
                      </a:moveTo>
                      <a:lnTo>
                        <a:pt x="137" y="56"/>
                      </a:lnTo>
                      <a:lnTo>
                        <a:pt x="111" y="86"/>
                      </a:lnTo>
                      <a:lnTo>
                        <a:pt x="80" y="124"/>
                      </a:lnTo>
                      <a:lnTo>
                        <a:pt x="52" y="176"/>
                      </a:lnTo>
                      <a:lnTo>
                        <a:pt x="29" y="226"/>
                      </a:lnTo>
                      <a:lnTo>
                        <a:pt x="21" y="289"/>
                      </a:lnTo>
                      <a:lnTo>
                        <a:pt x="28" y="338"/>
                      </a:lnTo>
                      <a:lnTo>
                        <a:pt x="44" y="384"/>
                      </a:lnTo>
                      <a:lnTo>
                        <a:pt x="16" y="345"/>
                      </a:lnTo>
                      <a:lnTo>
                        <a:pt x="0" y="296"/>
                      </a:lnTo>
                      <a:lnTo>
                        <a:pt x="2" y="238"/>
                      </a:lnTo>
                      <a:lnTo>
                        <a:pt x="5" y="182"/>
                      </a:lnTo>
                      <a:lnTo>
                        <a:pt x="15" y="153"/>
                      </a:lnTo>
                      <a:lnTo>
                        <a:pt x="60" y="103"/>
                      </a:lnTo>
                      <a:lnTo>
                        <a:pt x="109" y="60"/>
                      </a:lnTo>
                      <a:lnTo>
                        <a:pt x="146" y="35"/>
                      </a:lnTo>
                      <a:lnTo>
                        <a:pt x="184" y="13"/>
                      </a:lnTo>
                      <a:lnTo>
                        <a:pt x="225" y="0"/>
                      </a:lnTo>
                      <a:lnTo>
                        <a:pt x="181" y="24"/>
                      </a:lnTo>
                      <a:lnTo>
                        <a:pt x="154" y="40"/>
                      </a:lnTo>
                      <a:lnTo>
                        <a:pt x="154"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3" name="Freeform 107"/>
                <p:cNvSpPr>
                  <a:spLocks/>
                </p:cNvSpPr>
                <p:nvPr/>
              </p:nvSpPr>
              <p:spPr bwMode="auto">
                <a:xfrm>
                  <a:off x="3941" y="2403"/>
                  <a:ext cx="210" cy="173"/>
                </a:xfrm>
                <a:custGeom>
                  <a:avLst/>
                  <a:gdLst>
                    <a:gd name="T0" fmla="*/ 161 w 210"/>
                    <a:gd name="T1" fmla="*/ 40 h 173"/>
                    <a:gd name="T2" fmla="*/ 43 w 210"/>
                    <a:gd name="T3" fmla="*/ 0 h 173"/>
                    <a:gd name="T4" fmla="*/ 40 w 210"/>
                    <a:gd name="T5" fmla="*/ 9 h 173"/>
                    <a:gd name="T6" fmla="*/ 105 w 210"/>
                    <a:gd name="T7" fmla="*/ 38 h 173"/>
                    <a:gd name="T8" fmla="*/ 0 w 210"/>
                    <a:gd name="T9" fmla="*/ 75 h 173"/>
                    <a:gd name="T10" fmla="*/ 2 w 210"/>
                    <a:gd name="T11" fmla="*/ 100 h 173"/>
                    <a:gd name="T12" fmla="*/ 113 w 210"/>
                    <a:gd name="T13" fmla="*/ 47 h 173"/>
                    <a:gd name="T14" fmla="*/ 125 w 210"/>
                    <a:gd name="T15" fmla="*/ 172 h 173"/>
                    <a:gd name="T16" fmla="*/ 138 w 210"/>
                    <a:gd name="T17" fmla="*/ 161 h 173"/>
                    <a:gd name="T18" fmla="*/ 129 w 210"/>
                    <a:gd name="T19" fmla="*/ 48 h 173"/>
                    <a:gd name="T20" fmla="*/ 206 w 210"/>
                    <a:gd name="T21" fmla="*/ 79 h 173"/>
                    <a:gd name="T22" fmla="*/ 209 w 210"/>
                    <a:gd name="T23" fmla="*/ 68 h 173"/>
                    <a:gd name="T24" fmla="*/ 152 w 210"/>
                    <a:gd name="T25" fmla="*/ 48 h 173"/>
                    <a:gd name="T26" fmla="*/ 161 w 210"/>
                    <a:gd name="T27" fmla="*/ 40 h 173"/>
                    <a:gd name="T28" fmla="*/ 161 w 210"/>
                    <a:gd name="T29" fmla="*/ 4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173">
                      <a:moveTo>
                        <a:pt x="161" y="40"/>
                      </a:moveTo>
                      <a:lnTo>
                        <a:pt x="43" y="0"/>
                      </a:lnTo>
                      <a:lnTo>
                        <a:pt x="40" y="9"/>
                      </a:lnTo>
                      <a:lnTo>
                        <a:pt x="105" y="38"/>
                      </a:lnTo>
                      <a:lnTo>
                        <a:pt x="0" y="75"/>
                      </a:lnTo>
                      <a:lnTo>
                        <a:pt x="2" y="100"/>
                      </a:lnTo>
                      <a:lnTo>
                        <a:pt x="113" y="47"/>
                      </a:lnTo>
                      <a:lnTo>
                        <a:pt x="125" y="172"/>
                      </a:lnTo>
                      <a:lnTo>
                        <a:pt x="138" y="161"/>
                      </a:lnTo>
                      <a:lnTo>
                        <a:pt x="129" y="48"/>
                      </a:lnTo>
                      <a:lnTo>
                        <a:pt x="206" y="79"/>
                      </a:lnTo>
                      <a:lnTo>
                        <a:pt x="209" y="68"/>
                      </a:lnTo>
                      <a:lnTo>
                        <a:pt x="152" y="48"/>
                      </a:lnTo>
                      <a:lnTo>
                        <a:pt x="161" y="40"/>
                      </a:lnTo>
                      <a:lnTo>
                        <a:pt x="161"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4" name="Freeform 108"/>
                <p:cNvSpPr>
                  <a:spLocks/>
                </p:cNvSpPr>
                <p:nvPr/>
              </p:nvSpPr>
              <p:spPr bwMode="auto">
                <a:xfrm>
                  <a:off x="3934" y="2453"/>
                  <a:ext cx="228" cy="189"/>
                </a:xfrm>
                <a:custGeom>
                  <a:avLst/>
                  <a:gdLst>
                    <a:gd name="T0" fmla="*/ 218 w 228"/>
                    <a:gd name="T1" fmla="*/ 42 h 189"/>
                    <a:gd name="T2" fmla="*/ 201 w 228"/>
                    <a:gd name="T3" fmla="*/ 67 h 189"/>
                    <a:gd name="T4" fmla="*/ 177 w 228"/>
                    <a:gd name="T5" fmla="*/ 97 h 189"/>
                    <a:gd name="T6" fmla="*/ 144 w 228"/>
                    <a:gd name="T7" fmla="*/ 127 h 189"/>
                    <a:gd name="T8" fmla="*/ 118 w 228"/>
                    <a:gd name="T9" fmla="*/ 148 h 189"/>
                    <a:gd name="T10" fmla="*/ 82 w 228"/>
                    <a:gd name="T11" fmla="*/ 167 h 189"/>
                    <a:gd name="T12" fmla="*/ 47 w 228"/>
                    <a:gd name="T13" fmla="*/ 168 h 189"/>
                    <a:gd name="T14" fmla="*/ 25 w 228"/>
                    <a:gd name="T15" fmla="*/ 144 h 189"/>
                    <a:gd name="T16" fmla="*/ 16 w 228"/>
                    <a:gd name="T17" fmla="*/ 104 h 189"/>
                    <a:gd name="T18" fmla="*/ 8 w 228"/>
                    <a:gd name="T19" fmla="*/ 59 h 189"/>
                    <a:gd name="T20" fmla="*/ 7 w 228"/>
                    <a:gd name="T21" fmla="*/ 0 h 189"/>
                    <a:gd name="T22" fmla="*/ 0 w 228"/>
                    <a:gd name="T23" fmla="*/ 71 h 189"/>
                    <a:gd name="T24" fmla="*/ 8 w 228"/>
                    <a:gd name="T25" fmla="*/ 117 h 189"/>
                    <a:gd name="T26" fmla="*/ 22 w 228"/>
                    <a:gd name="T27" fmla="*/ 159 h 189"/>
                    <a:gd name="T28" fmla="*/ 37 w 228"/>
                    <a:gd name="T29" fmla="*/ 182 h 189"/>
                    <a:gd name="T30" fmla="*/ 61 w 228"/>
                    <a:gd name="T31" fmla="*/ 188 h 189"/>
                    <a:gd name="T32" fmla="*/ 98 w 228"/>
                    <a:gd name="T33" fmla="*/ 177 h 189"/>
                    <a:gd name="T34" fmla="*/ 138 w 228"/>
                    <a:gd name="T35" fmla="*/ 150 h 189"/>
                    <a:gd name="T36" fmla="*/ 178 w 228"/>
                    <a:gd name="T37" fmla="*/ 112 h 189"/>
                    <a:gd name="T38" fmla="*/ 211 w 228"/>
                    <a:gd name="T39" fmla="*/ 72 h 189"/>
                    <a:gd name="T40" fmla="*/ 227 w 228"/>
                    <a:gd name="T41" fmla="*/ 41 h 189"/>
                    <a:gd name="T42" fmla="*/ 218 w 228"/>
                    <a:gd name="T43" fmla="*/ 42 h 189"/>
                    <a:gd name="T44" fmla="*/ 218 w 228"/>
                    <a:gd name="T45" fmla="*/ 4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8" h="189">
                      <a:moveTo>
                        <a:pt x="218" y="42"/>
                      </a:moveTo>
                      <a:lnTo>
                        <a:pt x="201" y="67"/>
                      </a:lnTo>
                      <a:lnTo>
                        <a:pt x="177" y="97"/>
                      </a:lnTo>
                      <a:lnTo>
                        <a:pt x="144" y="127"/>
                      </a:lnTo>
                      <a:lnTo>
                        <a:pt x="118" y="148"/>
                      </a:lnTo>
                      <a:lnTo>
                        <a:pt x="82" y="167"/>
                      </a:lnTo>
                      <a:lnTo>
                        <a:pt x="47" y="168"/>
                      </a:lnTo>
                      <a:lnTo>
                        <a:pt x="25" y="144"/>
                      </a:lnTo>
                      <a:lnTo>
                        <a:pt x="16" y="104"/>
                      </a:lnTo>
                      <a:lnTo>
                        <a:pt x="8" y="59"/>
                      </a:lnTo>
                      <a:lnTo>
                        <a:pt x="7" y="0"/>
                      </a:lnTo>
                      <a:lnTo>
                        <a:pt x="0" y="71"/>
                      </a:lnTo>
                      <a:lnTo>
                        <a:pt x="8" y="117"/>
                      </a:lnTo>
                      <a:lnTo>
                        <a:pt x="22" y="159"/>
                      </a:lnTo>
                      <a:lnTo>
                        <a:pt x="37" y="182"/>
                      </a:lnTo>
                      <a:lnTo>
                        <a:pt x="61" y="188"/>
                      </a:lnTo>
                      <a:lnTo>
                        <a:pt x="98" y="177"/>
                      </a:lnTo>
                      <a:lnTo>
                        <a:pt x="138" y="150"/>
                      </a:lnTo>
                      <a:lnTo>
                        <a:pt x="178" y="112"/>
                      </a:lnTo>
                      <a:lnTo>
                        <a:pt x="211" y="72"/>
                      </a:lnTo>
                      <a:lnTo>
                        <a:pt x="227" y="41"/>
                      </a:lnTo>
                      <a:lnTo>
                        <a:pt x="218" y="42"/>
                      </a:lnTo>
                      <a:lnTo>
                        <a:pt x="218" y="42"/>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5" name="Freeform 109"/>
                <p:cNvSpPr>
                  <a:spLocks/>
                </p:cNvSpPr>
                <p:nvPr/>
              </p:nvSpPr>
              <p:spPr bwMode="auto">
                <a:xfrm>
                  <a:off x="3764" y="2336"/>
                  <a:ext cx="149" cy="52"/>
                </a:xfrm>
                <a:custGeom>
                  <a:avLst/>
                  <a:gdLst>
                    <a:gd name="T0" fmla="*/ 148 w 149"/>
                    <a:gd name="T1" fmla="*/ 40 h 52"/>
                    <a:gd name="T2" fmla="*/ 80 w 149"/>
                    <a:gd name="T3" fmla="*/ 18 h 52"/>
                    <a:gd name="T4" fmla="*/ 65 w 149"/>
                    <a:gd name="T5" fmla="*/ 28 h 52"/>
                    <a:gd name="T6" fmla="*/ 45 w 149"/>
                    <a:gd name="T7" fmla="*/ 19 h 52"/>
                    <a:gd name="T8" fmla="*/ 43 w 149"/>
                    <a:gd name="T9" fmla="*/ 10 h 52"/>
                    <a:gd name="T10" fmla="*/ 10 w 149"/>
                    <a:gd name="T11" fmla="*/ 0 h 52"/>
                    <a:gd name="T12" fmla="*/ 0 w 149"/>
                    <a:gd name="T13" fmla="*/ 7 h 52"/>
                    <a:gd name="T14" fmla="*/ 6 w 149"/>
                    <a:gd name="T15" fmla="*/ 24 h 52"/>
                    <a:gd name="T16" fmla="*/ 39 w 149"/>
                    <a:gd name="T17" fmla="*/ 37 h 52"/>
                    <a:gd name="T18" fmla="*/ 48 w 149"/>
                    <a:gd name="T19" fmla="*/ 32 h 52"/>
                    <a:gd name="T20" fmla="*/ 72 w 149"/>
                    <a:gd name="T21" fmla="*/ 42 h 52"/>
                    <a:gd name="T22" fmla="*/ 88 w 149"/>
                    <a:gd name="T23" fmla="*/ 30 h 52"/>
                    <a:gd name="T24" fmla="*/ 144 w 149"/>
                    <a:gd name="T25" fmla="*/ 51 h 52"/>
                    <a:gd name="T26" fmla="*/ 148 w 149"/>
                    <a:gd name="T27" fmla="*/ 40 h 52"/>
                    <a:gd name="T28" fmla="*/ 148 w 149"/>
                    <a:gd name="T29"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52">
                      <a:moveTo>
                        <a:pt x="148" y="40"/>
                      </a:moveTo>
                      <a:lnTo>
                        <a:pt x="80" y="18"/>
                      </a:lnTo>
                      <a:lnTo>
                        <a:pt x="65" y="28"/>
                      </a:lnTo>
                      <a:lnTo>
                        <a:pt x="45" y="19"/>
                      </a:lnTo>
                      <a:lnTo>
                        <a:pt x="43" y="10"/>
                      </a:lnTo>
                      <a:lnTo>
                        <a:pt x="10" y="0"/>
                      </a:lnTo>
                      <a:lnTo>
                        <a:pt x="0" y="7"/>
                      </a:lnTo>
                      <a:lnTo>
                        <a:pt x="6" y="24"/>
                      </a:lnTo>
                      <a:lnTo>
                        <a:pt x="39" y="37"/>
                      </a:lnTo>
                      <a:lnTo>
                        <a:pt x="48" y="32"/>
                      </a:lnTo>
                      <a:lnTo>
                        <a:pt x="72" y="42"/>
                      </a:lnTo>
                      <a:lnTo>
                        <a:pt x="88" y="30"/>
                      </a:lnTo>
                      <a:lnTo>
                        <a:pt x="144" y="51"/>
                      </a:lnTo>
                      <a:lnTo>
                        <a:pt x="148" y="40"/>
                      </a:lnTo>
                      <a:lnTo>
                        <a:pt x="148" y="4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6" name="Freeform 110"/>
                <p:cNvSpPr>
                  <a:spLocks/>
                </p:cNvSpPr>
                <p:nvPr/>
              </p:nvSpPr>
              <p:spPr bwMode="auto">
                <a:xfrm>
                  <a:off x="3995" y="2235"/>
                  <a:ext cx="221" cy="220"/>
                </a:xfrm>
                <a:custGeom>
                  <a:avLst/>
                  <a:gdLst>
                    <a:gd name="T0" fmla="*/ 39 w 221"/>
                    <a:gd name="T1" fmla="*/ 71 h 220"/>
                    <a:gd name="T2" fmla="*/ 73 w 221"/>
                    <a:gd name="T3" fmla="*/ 36 h 220"/>
                    <a:gd name="T4" fmla="*/ 112 w 221"/>
                    <a:gd name="T5" fmla="*/ 9 h 220"/>
                    <a:gd name="T6" fmla="*/ 147 w 221"/>
                    <a:gd name="T7" fmla="*/ 0 h 220"/>
                    <a:gd name="T8" fmla="*/ 175 w 221"/>
                    <a:gd name="T9" fmla="*/ 8 h 220"/>
                    <a:gd name="T10" fmla="*/ 199 w 221"/>
                    <a:gd name="T11" fmla="*/ 28 h 220"/>
                    <a:gd name="T12" fmla="*/ 215 w 221"/>
                    <a:gd name="T13" fmla="*/ 59 h 220"/>
                    <a:gd name="T14" fmla="*/ 220 w 221"/>
                    <a:gd name="T15" fmla="*/ 109 h 220"/>
                    <a:gd name="T16" fmla="*/ 210 w 221"/>
                    <a:gd name="T17" fmla="*/ 179 h 220"/>
                    <a:gd name="T18" fmla="*/ 191 w 221"/>
                    <a:gd name="T19" fmla="*/ 219 h 220"/>
                    <a:gd name="T20" fmla="*/ 182 w 221"/>
                    <a:gd name="T21" fmla="*/ 213 h 220"/>
                    <a:gd name="T22" fmla="*/ 191 w 221"/>
                    <a:gd name="T23" fmla="*/ 175 h 220"/>
                    <a:gd name="T24" fmla="*/ 191 w 221"/>
                    <a:gd name="T25" fmla="*/ 138 h 220"/>
                    <a:gd name="T26" fmla="*/ 187 w 221"/>
                    <a:gd name="T27" fmla="*/ 102 h 220"/>
                    <a:gd name="T28" fmla="*/ 168 w 221"/>
                    <a:gd name="T29" fmla="*/ 59 h 220"/>
                    <a:gd name="T30" fmla="*/ 122 w 221"/>
                    <a:gd name="T31" fmla="*/ 29 h 220"/>
                    <a:gd name="T32" fmla="*/ 94 w 221"/>
                    <a:gd name="T33" fmla="*/ 37 h 220"/>
                    <a:gd name="T34" fmla="*/ 59 w 221"/>
                    <a:gd name="T35" fmla="*/ 63 h 220"/>
                    <a:gd name="T36" fmla="*/ 0 w 221"/>
                    <a:gd name="T37" fmla="*/ 116 h 220"/>
                    <a:gd name="T38" fmla="*/ 39 w 221"/>
                    <a:gd name="T39" fmla="*/ 71 h 220"/>
                    <a:gd name="T40" fmla="*/ 39 w 221"/>
                    <a:gd name="T41" fmla="*/ 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1" h="220">
                      <a:moveTo>
                        <a:pt x="39" y="71"/>
                      </a:moveTo>
                      <a:lnTo>
                        <a:pt x="73" y="36"/>
                      </a:lnTo>
                      <a:lnTo>
                        <a:pt x="112" y="9"/>
                      </a:lnTo>
                      <a:lnTo>
                        <a:pt x="147" y="0"/>
                      </a:lnTo>
                      <a:lnTo>
                        <a:pt x="175" y="8"/>
                      </a:lnTo>
                      <a:lnTo>
                        <a:pt x="199" y="28"/>
                      </a:lnTo>
                      <a:lnTo>
                        <a:pt x="215" y="59"/>
                      </a:lnTo>
                      <a:lnTo>
                        <a:pt x="220" y="109"/>
                      </a:lnTo>
                      <a:lnTo>
                        <a:pt x="210" y="179"/>
                      </a:lnTo>
                      <a:lnTo>
                        <a:pt x="191" y="219"/>
                      </a:lnTo>
                      <a:lnTo>
                        <a:pt x="182" y="213"/>
                      </a:lnTo>
                      <a:lnTo>
                        <a:pt x="191" y="175"/>
                      </a:lnTo>
                      <a:lnTo>
                        <a:pt x="191" y="138"/>
                      </a:lnTo>
                      <a:lnTo>
                        <a:pt x="187" y="102"/>
                      </a:lnTo>
                      <a:lnTo>
                        <a:pt x="168" y="59"/>
                      </a:lnTo>
                      <a:lnTo>
                        <a:pt x="122" y="29"/>
                      </a:lnTo>
                      <a:lnTo>
                        <a:pt x="94" y="37"/>
                      </a:lnTo>
                      <a:lnTo>
                        <a:pt x="59" y="63"/>
                      </a:lnTo>
                      <a:lnTo>
                        <a:pt x="0" y="116"/>
                      </a:lnTo>
                      <a:lnTo>
                        <a:pt x="39" y="71"/>
                      </a:lnTo>
                      <a:lnTo>
                        <a:pt x="39" y="7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7" name="Freeform 111"/>
                <p:cNvSpPr>
                  <a:spLocks/>
                </p:cNvSpPr>
                <p:nvPr/>
              </p:nvSpPr>
              <p:spPr bwMode="auto">
                <a:xfrm>
                  <a:off x="4093" y="2310"/>
                  <a:ext cx="233" cy="383"/>
                </a:xfrm>
                <a:custGeom>
                  <a:avLst/>
                  <a:gdLst>
                    <a:gd name="T0" fmla="*/ 195 w 233"/>
                    <a:gd name="T1" fmla="*/ 0 h 383"/>
                    <a:gd name="T2" fmla="*/ 210 w 233"/>
                    <a:gd name="T3" fmla="*/ 116 h 383"/>
                    <a:gd name="T4" fmla="*/ 204 w 233"/>
                    <a:gd name="T5" fmla="*/ 179 h 383"/>
                    <a:gd name="T6" fmla="*/ 172 w 233"/>
                    <a:gd name="T7" fmla="*/ 243 h 383"/>
                    <a:gd name="T8" fmla="*/ 122 w 233"/>
                    <a:gd name="T9" fmla="*/ 302 h 383"/>
                    <a:gd name="T10" fmla="*/ 55 w 233"/>
                    <a:gd name="T11" fmla="*/ 354 h 383"/>
                    <a:gd name="T12" fmla="*/ 0 w 233"/>
                    <a:gd name="T13" fmla="*/ 382 h 383"/>
                    <a:gd name="T14" fmla="*/ 69 w 233"/>
                    <a:gd name="T15" fmla="*/ 363 h 383"/>
                    <a:gd name="T16" fmla="*/ 145 w 233"/>
                    <a:gd name="T17" fmla="*/ 310 h 383"/>
                    <a:gd name="T18" fmla="*/ 207 w 233"/>
                    <a:gd name="T19" fmla="*/ 237 h 383"/>
                    <a:gd name="T20" fmla="*/ 232 w 233"/>
                    <a:gd name="T21" fmla="*/ 164 h 383"/>
                    <a:gd name="T22" fmla="*/ 229 w 233"/>
                    <a:gd name="T23" fmla="*/ 87 h 383"/>
                    <a:gd name="T24" fmla="*/ 195 w 233"/>
                    <a:gd name="T25" fmla="*/ 0 h 383"/>
                    <a:gd name="T26" fmla="*/ 195 w 233"/>
                    <a:gd name="T27"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383">
                      <a:moveTo>
                        <a:pt x="195" y="0"/>
                      </a:moveTo>
                      <a:lnTo>
                        <a:pt x="210" y="116"/>
                      </a:lnTo>
                      <a:lnTo>
                        <a:pt x="204" y="179"/>
                      </a:lnTo>
                      <a:lnTo>
                        <a:pt x="172" y="243"/>
                      </a:lnTo>
                      <a:lnTo>
                        <a:pt x="122" y="302"/>
                      </a:lnTo>
                      <a:lnTo>
                        <a:pt x="55" y="354"/>
                      </a:lnTo>
                      <a:lnTo>
                        <a:pt x="0" y="382"/>
                      </a:lnTo>
                      <a:lnTo>
                        <a:pt x="69" y="363"/>
                      </a:lnTo>
                      <a:lnTo>
                        <a:pt x="145" y="310"/>
                      </a:lnTo>
                      <a:lnTo>
                        <a:pt x="207" y="237"/>
                      </a:lnTo>
                      <a:lnTo>
                        <a:pt x="232" y="164"/>
                      </a:lnTo>
                      <a:lnTo>
                        <a:pt x="229" y="87"/>
                      </a:lnTo>
                      <a:lnTo>
                        <a:pt x="195" y="0"/>
                      </a:lnTo>
                      <a:lnTo>
                        <a:pt x="19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68" name="Freeform 112"/>
                <p:cNvSpPr>
                  <a:spLocks/>
                </p:cNvSpPr>
                <p:nvPr/>
              </p:nvSpPr>
              <p:spPr bwMode="auto">
                <a:xfrm>
                  <a:off x="4167" y="2275"/>
                  <a:ext cx="223" cy="474"/>
                </a:xfrm>
                <a:custGeom>
                  <a:avLst/>
                  <a:gdLst>
                    <a:gd name="T0" fmla="*/ 174 w 223"/>
                    <a:gd name="T1" fmla="*/ 0 h 474"/>
                    <a:gd name="T2" fmla="*/ 215 w 223"/>
                    <a:gd name="T3" fmla="*/ 92 h 474"/>
                    <a:gd name="T4" fmla="*/ 222 w 223"/>
                    <a:gd name="T5" fmla="*/ 204 h 474"/>
                    <a:gd name="T6" fmla="*/ 199 w 223"/>
                    <a:gd name="T7" fmla="*/ 282 h 474"/>
                    <a:gd name="T8" fmla="*/ 154 w 223"/>
                    <a:gd name="T9" fmla="*/ 359 h 474"/>
                    <a:gd name="T10" fmla="*/ 82 w 223"/>
                    <a:gd name="T11" fmla="*/ 427 h 474"/>
                    <a:gd name="T12" fmla="*/ 0 w 223"/>
                    <a:gd name="T13" fmla="*/ 473 h 474"/>
                    <a:gd name="T14" fmla="*/ 88 w 223"/>
                    <a:gd name="T15" fmla="*/ 400 h 474"/>
                    <a:gd name="T16" fmla="*/ 156 w 223"/>
                    <a:gd name="T17" fmla="*/ 322 h 474"/>
                    <a:gd name="T18" fmla="*/ 198 w 223"/>
                    <a:gd name="T19" fmla="*/ 220 h 474"/>
                    <a:gd name="T20" fmla="*/ 200 w 223"/>
                    <a:gd name="T21" fmla="*/ 105 h 474"/>
                    <a:gd name="T22" fmla="*/ 174 w 223"/>
                    <a:gd name="T23" fmla="*/ 0 h 474"/>
                    <a:gd name="T24" fmla="*/ 174 w 223"/>
                    <a:gd name="T25"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474">
                      <a:moveTo>
                        <a:pt x="174" y="0"/>
                      </a:moveTo>
                      <a:lnTo>
                        <a:pt x="215" y="92"/>
                      </a:lnTo>
                      <a:lnTo>
                        <a:pt x="222" y="204"/>
                      </a:lnTo>
                      <a:lnTo>
                        <a:pt x="199" y="282"/>
                      </a:lnTo>
                      <a:lnTo>
                        <a:pt x="154" y="359"/>
                      </a:lnTo>
                      <a:lnTo>
                        <a:pt x="82" y="427"/>
                      </a:lnTo>
                      <a:lnTo>
                        <a:pt x="0" y="473"/>
                      </a:lnTo>
                      <a:lnTo>
                        <a:pt x="88" y="400"/>
                      </a:lnTo>
                      <a:lnTo>
                        <a:pt x="156" y="322"/>
                      </a:lnTo>
                      <a:lnTo>
                        <a:pt x="198" y="220"/>
                      </a:lnTo>
                      <a:lnTo>
                        <a:pt x="200" y="105"/>
                      </a:lnTo>
                      <a:lnTo>
                        <a:pt x="174" y="0"/>
                      </a:lnTo>
                      <a:lnTo>
                        <a:pt x="174"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nvGrpSpPr>
            <p:cNvPr id="659569" name="Group 113"/>
            <p:cNvGrpSpPr>
              <a:grpSpLocks/>
            </p:cNvGrpSpPr>
            <p:nvPr/>
          </p:nvGrpSpPr>
          <p:grpSpPr bwMode="auto">
            <a:xfrm>
              <a:off x="3306" y="2304"/>
              <a:ext cx="639" cy="631"/>
              <a:chOff x="3386" y="2170"/>
              <a:chExt cx="639" cy="631"/>
            </a:xfrm>
          </p:grpSpPr>
          <p:sp>
            <p:nvSpPr>
              <p:cNvPr id="659570" name="Freeform 114"/>
              <p:cNvSpPr>
                <a:spLocks/>
              </p:cNvSpPr>
              <p:nvPr/>
            </p:nvSpPr>
            <p:spPr bwMode="auto">
              <a:xfrm>
                <a:off x="3824" y="2603"/>
                <a:ext cx="38" cy="194"/>
              </a:xfrm>
              <a:custGeom>
                <a:avLst/>
                <a:gdLst>
                  <a:gd name="T0" fmla="*/ 0 w 38"/>
                  <a:gd name="T1" fmla="*/ 193 h 194"/>
                  <a:gd name="T2" fmla="*/ 1 w 38"/>
                  <a:gd name="T3" fmla="*/ 6 h 194"/>
                  <a:gd name="T4" fmla="*/ 24 w 38"/>
                  <a:gd name="T5" fmla="*/ 0 h 194"/>
                  <a:gd name="T6" fmla="*/ 37 w 38"/>
                  <a:gd name="T7" fmla="*/ 87 h 194"/>
                  <a:gd name="T8" fmla="*/ 27 w 38"/>
                  <a:gd name="T9" fmla="*/ 180 h 194"/>
                  <a:gd name="T10" fmla="*/ 0 w 38"/>
                  <a:gd name="T11" fmla="*/ 193 h 194"/>
                  <a:gd name="T12" fmla="*/ 0 w 38"/>
                  <a:gd name="T13" fmla="*/ 193 h 194"/>
                </a:gdLst>
                <a:ahLst/>
                <a:cxnLst>
                  <a:cxn ang="0">
                    <a:pos x="T0" y="T1"/>
                  </a:cxn>
                  <a:cxn ang="0">
                    <a:pos x="T2" y="T3"/>
                  </a:cxn>
                  <a:cxn ang="0">
                    <a:pos x="T4" y="T5"/>
                  </a:cxn>
                  <a:cxn ang="0">
                    <a:pos x="T6" y="T7"/>
                  </a:cxn>
                  <a:cxn ang="0">
                    <a:pos x="T8" y="T9"/>
                  </a:cxn>
                  <a:cxn ang="0">
                    <a:pos x="T10" y="T11"/>
                  </a:cxn>
                  <a:cxn ang="0">
                    <a:pos x="T12" y="T13"/>
                  </a:cxn>
                </a:cxnLst>
                <a:rect l="0" t="0" r="r" b="b"/>
                <a:pathLst>
                  <a:path w="38" h="194">
                    <a:moveTo>
                      <a:pt x="0" y="193"/>
                    </a:moveTo>
                    <a:lnTo>
                      <a:pt x="1" y="6"/>
                    </a:lnTo>
                    <a:lnTo>
                      <a:pt x="24" y="0"/>
                    </a:lnTo>
                    <a:lnTo>
                      <a:pt x="37" y="87"/>
                    </a:lnTo>
                    <a:lnTo>
                      <a:pt x="27" y="180"/>
                    </a:lnTo>
                    <a:lnTo>
                      <a:pt x="0" y="193"/>
                    </a:lnTo>
                    <a:lnTo>
                      <a:pt x="0" y="193"/>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1" name="Freeform 115"/>
              <p:cNvSpPr>
                <a:spLocks/>
              </p:cNvSpPr>
              <p:nvPr/>
            </p:nvSpPr>
            <p:spPr bwMode="auto">
              <a:xfrm>
                <a:off x="3823" y="2669"/>
                <a:ext cx="35" cy="129"/>
              </a:xfrm>
              <a:custGeom>
                <a:avLst/>
                <a:gdLst>
                  <a:gd name="T0" fmla="*/ 34 w 35"/>
                  <a:gd name="T1" fmla="*/ 125 h 129"/>
                  <a:gd name="T2" fmla="*/ 0 w 35"/>
                  <a:gd name="T3" fmla="*/ 128 h 129"/>
                  <a:gd name="T4" fmla="*/ 15 w 35"/>
                  <a:gd name="T5" fmla="*/ 0 h 129"/>
                  <a:gd name="T6" fmla="*/ 34 w 35"/>
                  <a:gd name="T7" fmla="*/ 8 h 129"/>
                  <a:gd name="T8" fmla="*/ 34 w 35"/>
                  <a:gd name="T9" fmla="*/ 125 h 129"/>
                  <a:gd name="T10" fmla="*/ 34 w 35"/>
                  <a:gd name="T11" fmla="*/ 125 h 129"/>
                </a:gdLst>
                <a:ahLst/>
                <a:cxnLst>
                  <a:cxn ang="0">
                    <a:pos x="T0" y="T1"/>
                  </a:cxn>
                  <a:cxn ang="0">
                    <a:pos x="T2" y="T3"/>
                  </a:cxn>
                  <a:cxn ang="0">
                    <a:pos x="T4" y="T5"/>
                  </a:cxn>
                  <a:cxn ang="0">
                    <a:pos x="T6" y="T7"/>
                  </a:cxn>
                  <a:cxn ang="0">
                    <a:pos x="T8" y="T9"/>
                  </a:cxn>
                  <a:cxn ang="0">
                    <a:pos x="T10" y="T11"/>
                  </a:cxn>
                </a:cxnLst>
                <a:rect l="0" t="0" r="r" b="b"/>
                <a:pathLst>
                  <a:path w="35" h="129">
                    <a:moveTo>
                      <a:pt x="34" y="125"/>
                    </a:moveTo>
                    <a:lnTo>
                      <a:pt x="0" y="128"/>
                    </a:lnTo>
                    <a:lnTo>
                      <a:pt x="15" y="0"/>
                    </a:lnTo>
                    <a:lnTo>
                      <a:pt x="34" y="8"/>
                    </a:lnTo>
                    <a:lnTo>
                      <a:pt x="34" y="125"/>
                    </a:lnTo>
                    <a:lnTo>
                      <a:pt x="34" y="125"/>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2" name="Freeform 116"/>
              <p:cNvSpPr>
                <a:spLocks/>
              </p:cNvSpPr>
              <p:nvPr/>
            </p:nvSpPr>
            <p:spPr bwMode="auto">
              <a:xfrm>
                <a:off x="3823" y="2480"/>
                <a:ext cx="40" cy="321"/>
              </a:xfrm>
              <a:custGeom>
                <a:avLst/>
                <a:gdLst>
                  <a:gd name="T0" fmla="*/ 30 w 40"/>
                  <a:gd name="T1" fmla="*/ 0 h 321"/>
                  <a:gd name="T2" fmla="*/ 13 w 40"/>
                  <a:gd name="T3" fmla="*/ 22 h 321"/>
                  <a:gd name="T4" fmla="*/ 13 w 40"/>
                  <a:gd name="T5" fmla="*/ 111 h 321"/>
                  <a:gd name="T6" fmla="*/ 0 w 40"/>
                  <a:gd name="T7" fmla="*/ 121 h 321"/>
                  <a:gd name="T8" fmla="*/ 0 w 40"/>
                  <a:gd name="T9" fmla="*/ 317 h 321"/>
                  <a:gd name="T10" fmla="*/ 8 w 40"/>
                  <a:gd name="T11" fmla="*/ 163 h 321"/>
                  <a:gd name="T12" fmla="*/ 27 w 40"/>
                  <a:gd name="T13" fmla="*/ 188 h 321"/>
                  <a:gd name="T14" fmla="*/ 30 w 40"/>
                  <a:gd name="T15" fmla="*/ 315 h 321"/>
                  <a:gd name="T16" fmla="*/ 39 w 40"/>
                  <a:gd name="T17" fmla="*/ 320 h 321"/>
                  <a:gd name="T18" fmla="*/ 39 w 40"/>
                  <a:gd name="T19" fmla="*/ 122 h 321"/>
                  <a:gd name="T20" fmla="*/ 30 w 40"/>
                  <a:gd name="T21" fmla="*/ 113 h 321"/>
                  <a:gd name="T22" fmla="*/ 30 w 40"/>
                  <a:gd name="T23" fmla="*/ 0 h 321"/>
                  <a:gd name="T24" fmla="*/ 30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30" y="0"/>
                    </a:moveTo>
                    <a:lnTo>
                      <a:pt x="13" y="22"/>
                    </a:lnTo>
                    <a:lnTo>
                      <a:pt x="13" y="111"/>
                    </a:lnTo>
                    <a:lnTo>
                      <a:pt x="0" y="121"/>
                    </a:lnTo>
                    <a:lnTo>
                      <a:pt x="0" y="317"/>
                    </a:lnTo>
                    <a:lnTo>
                      <a:pt x="8" y="163"/>
                    </a:lnTo>
                    <a:lnTo>
                      <a:pt x="27" y="188"/>
                    </a:lnTo>
                    <a:lnTo>
                      <a:pt x="30" y="315"/>
                    </a:lnTo>
                    <a:lnTo>
                      <a:pt x="39" y="320"/>
                    </a:lnTo>
                    <a:lnTo>
                      <a:pt x="39" y="122"/>
                    </a:lnTo>
                    <a:lnTo>
                      <a:pt x="30" y="113"/>
                    </a:lnTo>
                    <a:lnTo>
                      <a:pt x="30" y="0"/>
                    </a:lnTo>
                    <a:lnTo>
                      <a:pt x="3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3" name="Freeform 117"/>
              <p:cNvSpPr>
                <a:spLocks/>
              </p:cNvSpPr>
              <p:nvPr/>
            </p:nvSpPr>
            <p:spPr bwMode="auto">
              <a:xfrm>
                <a:off x="3531" y="2185"/>
                <a:ext cx="493" cy="456"/>
              </a:xfrm>
              <a:custGeom>
                <a:avLst/>
                <a:gdLst>
                  <a:gd name="T0" fmla="*/ 323 w 493"/>
                  <a:gd name="T1" fmla="*/ 282 h 456"/>
                  <a:gd name="T2" fmla="*/ 302 w 493"/>
                  <a:gd name="T3" fmla="*/ 380 h 456"/>
                  <a:gd name="T4" fmla="*/ 265 w 493"/>
                  <a:gd name="T5" fmla="*/ 420 h 456"/>
                  <a:gd name="T6" fmla="*/ 238 w 493"/>
                  <a:gd name="T7" fmla="*/ 443 h 456"/>
                  <a:gd name="T8" fmla="*/ 203 w 493"/>
                  <a:gd name="T9" fmla="*/ 455 h 456"/>
                  <a:gd name="T10" fmla="*/ 167 w 493"/>
                  <a:gd name="T11" fmla="*/ 450 h 456"/>
                  <a:gd name="T12" fmla="*/ 140 w 493"/>
                  <a:gd name="T13" fmla="*/ 430 h 456"/>
                  <a:gd name="T14" fmla="*/ 115 w 493"/>
                  <a:gd name="T15" fmla="*/ 399 h 456"/>
                  <a:gd name="T16" fmla="*/ 97 w 493"/>
                  <a:gd name="T17" fmla="*/ 360 h 456"/>
                  <a:gd name="T18" fmla="*/ 81 w 493"/>
                  <a:gd name="T19" fmla="*/ 327 h 456"/>
                  <a:gd name="T20" fmla="*/ 68 w 493"/>
                  <a:gd name="T21" fmla="*/ 288 h 456"/>
                  <a:gd name="T22" fmla="*/ 63 w 493"/>
                  <a:gd name="T23" fmla="*/ 258 h 456"/>
                  <a:gd name="T24" fmla="*/ 9 w 493"/>
                  <a:gd name="T25" fmla="*/ 259 h 456"/>
                  <a:gd name="T26" fmla="*/ 0 w 493"/>
                  <a:gd name="T27" fmla="*/ 241 h 456"/>
                  <a:gd name="T28" fmla="*/ 8 w 493"/>
                  <a:gd name="T29" fmla="*/ 215 h 456"/>
                  <a:gd name="T30" fmla="*/ 57 w 493"/>
                  <a:gd name="T31" fmla="*/ 207 h 456"/>
                  <a:gd name="T32" fmla="*/ 51 w 493"/>
                  <a:gd name="T33" fmla="*/ 172 h 456"/>
                  <a:gd name="T34" fmla="*/ 56 w 493"/>
                  <a:gd name="T35" fmla="*/ 126 h 456"/>
                  <a:gd name="T36" fmla="*/ 67 w 493"/>
                  <a:gd name="T37" fmla="*/ 85 h 456"/>
                  <a:gd name="T38" fmla="*/ 92 w 493"/>
                  <a:gd name="T39" fmla="*/ 41 h 456"/>
                  <a:gd name="T40" fmla="*/ 120 w 493"/>
                  <a:gd name="T41" fmla="*/ 18 h 456"/>
                  <a:gd name="T42" fmla="*/ 153 w 493"/>
                  <a:gd name="T43" fmla="*/ 0 h 456"/>
                  <a:gd name="T44" fmla="*/ 187 w 493"/>
                  <a:gd name="T45" fmla="*/ 3 h 456"/>
                  <a:gd name="T46" fmla="*/ 217 w 493"/>
                  <a:gd name="T47" fmla="*/ 21 h 456"/>
                  <a:gd name="T48" fmla="*/ 260 w 493"/>
                  <a:gd name="T49" fmla="*/ 73 h 456"/>
                  <a:gd name="T50" fmla="*/ 302 w 493"/>
                  <a:gd name="T51" fmla="*/ 149 h 456"/>
                  <a:gd name="T52" fmla="*/ 334 w 493"/>
                  <a:gd name="T53" fmla="*/ 221 h 456"/>
                  <a:gd name="T54" fmla="*/ 421 w 493"/>
                  <a:gd name="T55" fmla="*/ 230 h 456"/>
                  <a:gd name="T56" fmla="*/ 428 w 493"/>
                  <a:gd name="T57" fmla="*/ 244 h 456"/>
                  <a:gd name="T58" fmla="*/ 442 w 493"/>
                  <a:gd name="T59" fmla="*/ 244 h 456"/>
                  <a:gd name="T60" fmla="*/ 447 w 493"/>
                  <a:gd name="T61" fmla="*/ 232 h 456"/>
                  <a:gd name="T62" fmla="*/ 488 w 493"/>
                  <a:gd name="T63" fmla="*/ 231 h 456"/>
                  <a:gd name="T64" fmla="*/ 492 w 493"/>
                  <a:gd name="T65" fmla="*/ 249 h 456"/>
                  <a:gd name="T66" fmla="*/ 466 w 493"/>
                  <a:gd name="T67" fmla="*/ 263 h 456"/>
                  <a:gd name="T68" fmla="*/ 418 w 493"/>
                  <a:gd name="T69" fmla="*/ 254 h 456"/>
                  <a:gd name="T70" fmla="*/ 405 w 493"/>
                  <a:gd name="T71" fmla="*/ 244 h 456"/>
                  <a:gd name="T72" fmla="*/ 340 w 493"/>
                  <a:gd name="T73" fmla="*/ 239 h 456"/>
                  <a:gd name="T74" fmla="*/ 323 w 493"/>
                  <a:gd name="T75" fmla="*/ 282 h 456"/>
                  <a:gd name="T76" fmla="*/ 323 w 493"/>
                  <a:gd name="T77" fmla="*/ 28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3" h="456">
                    <a:moveTo>
                      <a:pt x="323" y="282"/>
                    </a:moveTo>
                    <a:lnTo>
                      <a:pt x="302" y="380"/>
                    </a:lnTo>
                    <a:lnTo>
                      <a:pt x="265" y="420"/>
                    </a:lnTo>
                    <a:lnTo>
                      <a:pt x="238" y="443"/>
                    </a:lnTo>
                    <a:lnTo>
                      <a:pt x="203" y="455"/>
                    </a:lnTo>
                    <a:lnTo>
                      <a:pt x="167" y="450"/>
                    </a:lnTo>
                    <a:lnTo>
                      <a:pt x="140" y="430"/>
                    </a:lnTo>
                    <a:lnTo>
                      <a:pt x="115" y="399"/>
                    </a:lnTo>
                    <a:lnTo>
                      <a:pt x="97" y="360"/>
                    </a:lnTo>
                    <a:lnTo>
                      <a:pt x="81" y="327"/>
                    </a:lnTo>
                    <a:lnTo>
                      <a:pt x="68" y="288"/>
                    </a:lnTo>
                    <a:lnTo>
                      <a:pt x="63" y="258"/>
                    </a:lnTo>
                    <a:lnTo>
                      <a:pt x="9" y="259"/>
                    </a:lnTo>
                    <a:lnTo>
                      <a:pt x="0" y="241"/>
                    </a:lnTo>
                    <a:lnTo>
                      <a:pt x="8" y="215"/>
                    </a:lnTo>
                    <a:lnTo>
                      <a:pt x="57" y="207"/>
                    </a:lnTo>
                    <a:lnTo>
                      <a:pt x="51" y="172"/>
                    </a:lnTo>
                    <a:lnTo>
                      <a:pt x="56" y="126"/>
                    </a:lnTo>
                    <a:lnTo>
                      <a:pt x="67" y="85"/>
                    </a:lnTo>
                    <a:lnTo>
                      <a:pt x="92" y="41"/>
                    </a:lnTo>
                    <a:lnTo>
                      <a:pt x="120" y="18"/>
                    </a:lnTo>
                    <a:lnTo>
                      <a:pt x="153" y="0"/>
                    </a:lnTo>
                    <a:lnTo>
                      <a:pt x="187" y="3"/>
                    </a:lnTo>
                    <a:lnTo>
                      <a:pt x="217" y="21"/>
                    </a:lnTo>
                    <a:lnTo>
                      <a:pt x="260" y="73"/>
                    </a:lnTo>
                    <a:lnTo>
                      <a:pt x="302" y="149"/>
                    </a:lnTo>
                    <a:lnTo>
                      <a:pt x="334" y="221"/>
                    </a:lnTo>
                    <a:lnTo>
                      <a:pt x="421" y="230"/>
                    </a:lnTo>
                    <a:lnTo>
                      <a:pt x="428" y="244"/>
                    </a:lnTo>
                    <a:lnTo>
                      <a:pt x="442" y="244"/>
                    </a:lnTo>
                    <a:lnTo>
                      <a:pt x="447" y="232"/>
                    </a:lnTo>
                    <a:lnTo>
                      <a:pt x="488" y="231"/>
                    </a:lnTo>
                    <a:lnTo>
                      <a:pt x="492" y="249"/>
                    </a:lnTo>
                    <a:lnTo>
                      <a:pt x="466" y="263"/>
                    </a:lnTo>
                    <a:lnTo>
                      <a:pt x="418" y="254"/>
                    </a:lnTo>
                    <a:lnTo>
                      <a:pt x="405" y="244"/>
                    </a:lnTo>
                    <a:lnTo>
                      <a:pt x="340" y="239"/>
                    </a:lnTo>
                    <a:lnTo>
                      <a:pt x="323" y="282"/>
                    </a:lnTo>
                    <a:lnTo>
                      <a:pt x="323" y="282"/>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4" name="Freeform 118"/>
              <p:cNvSpPr>
                <a:spLocks/>
              </p:cNvSpPr>
              <p:nvPr/>
            </p:nvSpPr>
            <p:spPr bwMode="auto">
              <a:xfrm>
                <a:off x="3616" y="2415"/>
                <a:ext cx="206" cy="198"/>
              </a:xfrm>
              <a:custGeom>
                <a:avLst/>
                <a:gdLst>
                  <a:gd name="T0" fmla="*/ 70 w 206"/>
                  <a:gd name="T1" fmla="*/ 21 h 198"/>
                  <a:gd name="T2" fmla="*/ 74 w 206"/>
                  <a:gd name="T3" fmla="*/ 28 h 198"/>
                  <a:gd name="T4" fmla="*/ 33 w 206"/>
                  <a:gd name="T5" fmla="*/ 108 h 198"/>
                  <a:gd name="T6" fmla="*/ 41 w 206"/>
                  <a:gd name="T7" fmla="*/ 118 h 198"/>
                  <a:gd name="T8" fmla="*/ 84 w 206"/>
                  <a:gd name="T9" fmla="*/ 43 h 198"/>
                  <a:gd name="T10" fmla="*/ 99 w 206"/>
                  <a:gd name="T11" fmla="*/ 68 h 198"/>
                  <a:gd name="T12" fmla="*/ 132 w 206"/>
                  <a:gd name="T13" fmla="*/ 94 h 198"/>
                  <a:gd name="T14" fmla="*/ 180 w 206"/>
                  <a:gd name="T15" fmla="*/ 97 h 198"/>
                  <a:gd name="T16" fmla="*/ 200 w 206"/>
                  <a:gd name="T17" fmla="*/ 48 h 198"/>
                  <a:gd name="T18" fmla="*/ 202 w 206"/>
                  <a:gd name="T19" fmla="*/ 11 h 198"/>
                  <a:gd name="T20" fmla="*/ 205 w 206"/>
                  <a:gd name="T21" fmla="*/ 46 h 198"/>
                  <a:gd name="T22" fmla="*/ 203 w 206"/>
                  <a:gd name="T23" fmla="*/ 74 h 198"/>
                  <a:gd name="T24" fmla="*/ 194 w 206"/>
                  <a:gd name="T25" fmla="*/ 108 h 198"/>
                  <a:gd name="T26" fmla="*/ 182 w 206"/>
                  <a:gd name="T27" fmla="*/ 132 h 198"/>
                  <a:gd name="T28" fmla="*/ 149 w 206"/>
                  <a:gd name="T29" fmla="*/ 180 h 198"/>
                  <a:gd name="T30" fmla="*/ 128 w 206"/>
                  <a:gd name="T31" fmla="*/ 192 h 198"/>
                  <a:gd name="T32" fmla="*/ 104 w 206"/>
                  <a:gd name="T33" fmla="*/ 197 h 198"/>
                  <a:gd name="T34" fmla="*/ 77 w 206"/>
                  <a:gd name="T35" fmla="*/ 188 h 198"/>
                  <a:gd name="T36" fmla="*/ 57 w 206"/>
                  <a:gd name="T37" fmla="*/ 161 h 198"/>
                  <a:gd name="T38" fmla="*/ 38 w 206"/>
                  <a:gd name="T39" fmla="*/ 131 h 198"/>
                  <a:gd name="T40" fmla="*/ 15 w 206"/>
                  <a:gd name="T41" fmla="*/ 83 h 198"/>
                  <a:gd name="T42" fmla="*/ 0 w 206"/>
                  <a:gd name="T43" fmla="*/ 23 h 198"/>
                  <a:gd name="T44" fmla="*/ 0 w 206"/>
                  <a:gd name="T45" fmla="*/ 2 h 198"/>
                  <a:gd name="T46" fmla="*/ 45 w 206"/>
                  <a:gd name="T47" fmla="*/ 0 h 198"/>
                  <a:gd name="T48" fmla="*/ 70 w 206"/>
                  <a:gd name="T49" fmla="*/ 21 h 198"/>
                  <a:gd name="T50" fmla="*/ 70 w 206"/>
                  <a:gd name="T51" fmla="*/ 2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6" h="198">
                    <a:moveTo>
                      <a:pt x="70" y="21"/>
                    </a:moveTo>
                    <a:lnTo>
                      <a:pt x="74" y="28"/>
                    </a:lnTo>
                    <a:lnTo>
                      <a:pt x="33" y="108"/>
                    </a:lnTo>
                    <a:lnTo>
                      <a:pt x="41" y="118"/>
                    </a:lnTo>
                    <a:lnTo>
                      <a:pt x="84" y="43"/>
                    </a:lnTo>
                    <a:lnTo>
                      <a:pt x="99" y="68"/>
                    </a:lnTo>
                    <a:lnTo>
                      <a:pt x="132" y="94"/>
                    </a:lnTo>
                    <a:lnTo>
                      <a:pt x="180" y="97"/>
                    </a:lnTo>
                    <a:lnTo>
                      <a:pt x="200" y="48"/>
                    </a:lnTo>
                    <a:lnTo>
                      <a:pt x="202" y="11"/>
                    </a:lnTo>
                    <a:lnTo>
                      <a:pt x="205" y="46"/>
                    </a:lnTo>
                    <a:lnTo>
                      <a:pt x="203" y="74"/>
                    </a:lnTo>
                    <a:lnTo>
                      <a:pt x="194" y="108"/>
                    </a:lnTo>
                    <a:lnTo>
                      <a:pt x="182" y="132"/>
                    </a:lnTo>
                    <a:lnTo>
                      <a:pt x="149" y="180"/>
                    </a:lnTo>
                    <a:lnTo>
                      <a:pt x="128" y="192"/>
                    </a:lnTo>
                    <a:lnTo>
                      <a:pt x="104" y="197"/>
                    </a:lnTo>
                    <a:lnTo>
                      <a:pt x="77" y="188"/>
                    </a:lnTo>
                    <a:lnTo>
                      <a:pt x="57" y="161"/>
                    </a:lnTo>
                    <a:lnTo>
                      <a:pt x="38" y="131"/>
                    </a:lnTo>
                    <a:lnTo>
                      <a:pt x="15" y="83"/>
                    </a:lnTo>
                    <a:lnTo>
                      <a:pt x="0" y="23"/>
                    </a:lnTo>
                    <a:lnTo>
                      <a:pt x="0" y="2"/>
                    </a:lnTo>
                    <a:lnTo>
                      <a:pt x="45" y="0"/>
                    </a:lnTo>
                    <a:lnTo>
                      <a:pt x="70" y="21"/>
                    </a:lnTo>
                    <a:lnTo>
                      <a:pt x="70" y="21"/>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5" name="Freeform 119"/>
              <p:cNvSpPr>
                <a:spLocks/>
              </p:cNvSpPr>
              <p:nvPr/>
            </p:nvSpPr>
            <p:spPr bwMode="auto">
              <a:xfrm>
                <a:off x="3709" y="2197"/>
                <a:ext cx="165" cy="441"/>
              </a:xfrm>
              <a:custGeom>
                <a:avLst/>
                <a:gdLst>
                  <a:gd name="T0" fmla="*/ 0 w 165"/>
                  <a:gd name="T1" fmla="*/ 0 h 441"/>
                  <a:gd name="T2" fmla="*/ 33 w 165"/>
                  <a:gd name="T3" fmla="*/ 8 h 441"/>
                  <a:gd name="T4" fmla="*/ 65 w 165"/>
                  <a:gd name="T5" fmla="*/ 38 h 441"/>
                  <a:gd name="T6" fmla="*/ 99 w 165"/>
                  <a:gd name="T7" fmla="*/ 85 h 441"/>
                  <a:gd name="T8" fmla="*/ 124 w 165"/>
                  <a:gd name="T9" fmla="*/ 127 h 441"/>
                  <a:gd name="T10" fmla="*/ 146 w 165"/>
                  <a:gd name="T11" fmla="*/ 184 h 441"/>
                  <a:gd name="T12" fmla="*/ 164 w 165"/>
                  <a:gd name="T13" fmla="*/ 245 h 441"/>
                  <a:gd name="T14" fmla="*/ 130 w 165"/>
                  <a:gd name="T15" fmla="*/ 327 h 441"/>
                  <a:gd name="T16" fmla="*/ 97 w 165"/>
                  <a:gd name="T17" fmla="*/ 402 h 441"/>
                  <a:gd name="T18" fmla="*/ 55 w 165"/>
                  <a:gd name="T19" fmla="*/ 432 h 441"/>
                  <a:gd name="T20" fmla="*/ 34 w 165"/>
                  <a:gd name="T21" fmla="*/ 440 h 441"/>
                  <a:gd name="T22" fmla="*/ 61 w 165"/>
                  <a:gd name="T23" fmla="*/ 419 h 441"/>
                  <a:gd name="T24" fmla="*/ 88 w 165"/>
                  <a:gd name="T25" fmla="*/ 390 h 441"/>
                  <a:gd name="T26" fmla="*/ 111 w 165"/>
                  <a:gd name="T27" fmla="*/ 342 h 441"/>
                  <a:gd name="T28" fmla="*/ 120 w 165"/>
                  <a:gd name="T29" fmla="*/ 286 h 441"/>
                  <a:gd name="T30" fmla="*/ 113 w 165"/>
                  <a:gd name="T31" fmla="*/ 172 h 441"/>
                  <a:gd name="T32" fmla="*/ 77 w 165"/>
                  <a:gd name="T33" fmla="*/ 80 h 441"/>
                  <a:gd name="T34" fmla="*/ 43 w 165"/>
                  <a:gd name="T35" fmla="*/ 27 h 441"/>
                  <a:gd name="T36" fmla="*/ 0 w 165"/>
                  <a:gd name="T37" fmla="*/ 0 h 441"/>
                  <a:gd name="T38" fmla="*/ 0 w 165"/>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5" h="441">
                    <a:moveTo>
                      <a:pt x="0" y="0"/>
                    </a:moveTo>
                    <a:lnTo>
                      <a:pt x="33" y="8"/>
                    </a:lnTo>
                    <a:lnTo>
                      <a:pt x="65" y="38"/>
                    </a:lnTo>
                    <a:lnTo>
                      <a:pt x="99" y="85"/>
                    </a:lnTo>
                    <a:lnTo>
                      <a:pt x="124" y="127"/>
                    </a:lnTo>
                    <a:lnTo>
                      <a:pt x="146" y="184"/>
                    </a:lnTo>
                    <a:lnTo>
                      <a:pt x="164" y="245"/>
                    </a:lnTo>
                    <a:lnTo>
                      <a:pt x="130" y="327"/>
                    </a:lnTo>
                    <a:lnTo>
                      <a:pt x="97" y="402"/>
                    </a:lnTo>
                    <a:lnTo>
                      <a:pt x="55" y="432"/>
                    </a:lnTo>
                    <a:lnTo>
                      <a:pt x="34" y="440"/>
                    </a:lnTo>
                    <a:lnTo>
                      <a:pt x="61" y="419"/>
                    </a:lnTo>
                    <a:lnTo>
                      <a:pt x="88" y="390"/>
                    </a:lnTo>
                    <a:lnTo>
                      <a:pt x="111" y="342"/>
                    </a:lnTo>
                    <a:lnTo>
                      <a:pt x="120" y="286"/>
                    </a:lnTo>
                    <a:lnTo>
                      <a:pt x="113" y="172"/>
                    </a:lnTo>
                    <a:lnTo>
                      <a:pt x="77" y="80"/>
                    </a:lnTo>
                    <a:lnTo>
                      <a:pt x="43" y="27"/>
                    </a:lnTo>
                    <a:lnTo>
                      <a:pt x="0" y="0"/>
                    </a:lnTo>
                    <a:lnTo>
                      <a:pt x="0"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6" name="Freeform 120"/>
              <p:cNvSpPr>
                <a:spLocks/>
              </p:cNvSpPr>
              <p:nvPr/>
            </p:nvSpPr>
            <p:spPr bwMode="auto">
              <a:xfrm>
                <a:off x="3596" y="2216"/>
                <a:ext cx="191" cy="192"/>
              </a:xfrm>
              <a:custGeom>
                <a:avLst/>
                <a:gdLst>
                  <a:gd name="T0" fmla="*/ 190 w 191"/>
                  <a:gd name="T1" fmla="*/ 104 h 192"/>
                  <a:gd name="T2" fmla="*/ 169 w 191"/>
                  <a:gd name="T3" fmla="*/ 78 h 192"/>
                  <a:gd name="T4" fmla="*/ 145 w 191"/>
                  <a:gd name="T5" fmla="*/ 65 h 192"/>
                  <a:gd name="T6" fmla="*/ 126 w 191"/>
                  <a:gd name="T7" fmla="*/ 64 h 192"/>
                  <a:gd name="T8" fmla="*/ 87 w 191"/>
                  <a:gd name="T9" fmla="*/ 83 h 192"/>
                  <a:gd name="T10" fmla="*/ 68 w 191"/>
                  <a:gd name="T11" fmla="*/ 117 h 192"/>
                  <a:gd name="T12" fmla="*/ 65 w 191"/>
                  <a:gd name="T13" fmla="*/ 156 h 192"/>
                  <a:gd name="T14" fmla="*/ 73 w 191"/>
                  <a:gd name="T15" fmla="*/ 188 h 192"/>
                  <a:gd name="T16" fmla="*/ 32 w 191"/>
                  <a:gd name="T17" fmla="*/ 191 h 192"/>
                  <a:gd name="T18" fmla="*/ 24 w 191"/>
                  <a:gd name="T19" fmla="*/ 176 h 192"/>
                  <a:gd name="T20" fmla="*/ 1 w 191"/>
                  <a:gd name="T21" fmla="*/ 174 h 192"/>
                  <a:gd name="T22" fmla="*/ 0 w 191"/>
                  <a:gd name="T23" fmla="*/ 113 h 192"/>
                  <a:gd name="T24" fmla="*/ 42 w 191"/>
                  <a:gd name="T25" fmla="*/ 41 h 192"/>
                  <a:gd name="T26" fmla="*/ 111 w 191"/>
                  <a:gd name="T27" fmla="*/ 0 h 192"/>
                  <a:gd name="T28" fmla="*/ 146 w 191"/>
                  <a:gd name="T29" fmla="*/ 25 h 192"/>
                  <a:gd name="T30" fmla="*/ 167 w 191"/>
                  <a:gd name="T31" fmla="*/ 56 h 192"/>
                  <a:gd name="T32" fmla="*/ 190 w 191"/>
                  <a:gd name="T33" fmla="*/ 104 h 192"/>
                  <a:gd name="T34" fmla="*/ 190 w 191"/>
                  <a:gd name="T35"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1" h="192">
                    <a:moveTo>
                      <a:pt x="190" y="104"/>
                    </a:moveTo>
                    <a:lnTo>
                      <a:pt x="169" y="78"/>
                    </a:lnTo>
                    <a:lnTo>
                      <a:pt x="145" y="65"/>
                    </a:lnTo>
                    <a:lnTo>
                      <a:pt x="126" y="64"/>
                    </a:lnTo>
                    <a:lnTo>
                      <a:pt x="87" y="83"/>
                    </a:lnTo>
                    <a:lnTo>
                      <a:pt x="68" y="117"/>
                    </a:lnTo>
                    <a:lnTo>
                      <a:pt x="65" y="156"/>
                    </a:lnTo>
                    <a:lnTo>
                      <a:pt x="73" y="188"/>
                    </a:lnTo>
                    <a:lnTo>
                      <a:pt x="32" y="191"/>
                    </a:lnTo>
                    <a:lnTo>
                      <a:pt x="24" y="176"/>
                    </a:lnTo>
                    <a:lnTo>
                      <a:pt x="1" y="174"/>
                    </a:lnTo>
                    <a:lnTo>
                      <a:pt x="0" y="113"/>
                    </a:lnTo>
                    <a:lnTo>
                      <a:pt x="42" y="41"/>
                    </a:lnTo>
                    <a:lnTo>
                      <a:pt x="111" y="0"/>
                    </a:lnTo>
                    <a:lnTo>
                      <a:pt x="146" y="25"/>
                    </a:lnTo>
                    <a:lnTo>
                      <a:pt x="167" y="56"/>
                    </a:lnTo>
                    <a:lnTo>
                      <a:pt x="190" y="104"/>
                    </a:lnTo>
                    <a:lnTo>
                      <a:pt x="190" y="104"/>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7" name="Freeform 121"/>
              <p:cNvSpPr>
                <a:spLocks/>
              </p:cNvSpPr>
              <p:nvPr/>
            </p:nvSpPr>
            <p:spPr bwMode="auto">
              <a:xfrm>
                <a:off x="3541" y="2409"/>
                <a:ext cx="69" cy="34"/>
              </a:xfrm>
              <a:custGeom>
                <a:avLst/>
                <a:gdLst>
                  <a:gd name="T0" fmla="*/ 66 w 69"/>
                  <a:gd name="T1" fmla="*/ 4 h 34"/>
                  <a:gd name="T2" fmla="*/ 17 w 69"/>
                  <a:gd name="T3" fmla="*/ 0 h 34"/>
                  <a:gd name="T4" fmla="*/ 0 w 69"/>
                  <a:gd name="T5" fmla="*/ 16 h 34"/>
                  <a:gd name="T6" fmla="*/ 0 w 69"/>
                  <a:gd name="T7" fmla="*/ 33 h 34"/>
                  <a:gd name="T8" fmla="*/ 68 w 69"/>
                  <a:gd name="T9" fmla="*/ 18 h 34"/>
                  <a:gd name="T10" fmla="*/ 66 w 69"/>
                  <a:gd name="T11" fmla="*/ 4 h 34"/>
                  <a:gd name="T12" fmla="*/ 66 w 69"/>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69" h="34">
                    <a:moveTo>
                      <a:pt x="66" y="4"/>
                    </a:moveTo>
                    <a:lnTo>
                      <a:pt x="17" y="0"/>
                    </a:lnTo>
                    <a:lnTo>
                      <a:pt x="0" y="16"/>
                    </a:lnTo>
                    <a:lnTo>
                      <a:pt x="0" y="33"/>
                    </a:lnTo>
                    <a:lnTo>
                      <a:pt x="68" y="18"/>
                    </a:lnTo>
                    <a:lnTo>
                      <a:pt x="66" y="4"/>
                    </a:lnTo>
                    <a:lnTo>
                      <a:pt x="66" y="4"/>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8" name="Freeform 122"/>
              <p:cNvSpPr>
                <a:spLocks/>
              </p:cNvSpPr>
              <p:nvPr/>
            </p:nvSpPr>
            <p:spPr bwMode="auto">
              <a:xfrm>
                <a:off x="3541" y="2402"/>
                <a:ext cx="83" cy="45"/>
              </a:xfrm>
              <a:custGeom>
                <a:avLst/>
                <a:gdLst>
                  <a:gd name="T0" fmla="*/ 78 w 83"/>
                  <a:gd name="T1" fmla="*/ 1 h 45"/>
                  <a:gd name="T2" fmla="*/ 82 w 83"/>
                  <a:gd name="T3" fmla="*/ 13 h 45"/>
                  <a:gd name="T4" fmla="*/ 82 w 83"/>
                  <a:gd name="T5" fmla="*/ 30 h 45"/>
                  <a:gd name="T6" fmla="*/ 71 w 83"/>
                  <a:gd name="T7" fmla="*/ 44 h 45"/>
                  <a:gd name="T8" fmla="*/ 0 w 83"/>
                  <a:gd name="T9" fmla="*/ 43 h 45"/>
                  <a:gd name="T10" fmla="*/ 14 w 83"/>
                  <a:gd name="T11" fmla="*/ 31 h 45"/>
                  <a:gd name="T12" fmla="*/ 18 w 83"/>
                  <a:gd name="T13" fmla="*/ 20 h 45"/>
                  <a:gd name="T14" fmla="*/ 73 w 83"/>
                  <a:gd name="T15" fmla="*/ 16 h 45"/>
                  <a:gd name="T16" fmla="*/ 22 w 83"/>
                  <a:gd name="T17" fmla="*/ 0 h 45"/>
                  <a:gd name="T18" fmla="*/ 78 w 83"/>
                  <a:gd name="T19" fmla="*/ 1 h 45"/>
                  <a:gd name="T20" fmla="*/ 78 w 83"/>
                  <a:gd name="T2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45">
                    <a:moveTo>
                      <a:pt x="78" y="1"/>
                    </a:moveTo>
                    <a:lnTo>
                      <a:pt x="82" y="13"/>
                    </a:lnTo>
                    <a:lnTo>
                      <a:pt x="82" y="30"/>
                    </a:lnTo>
                    <a:lnTo>
                      <a:pt x="71" y="44"/>
                    </a:lnTo>
                    <a:lnTo>
                      <a:pt x="0" y="43"/>
                    </a:lnTo>
                    <a:lnTo>
                      <a:pt x="14" y="31"/>
                    </a:lnTo>
                    <a:lnTo>
                      <a:pt x="18" y="20"/>
                    </a:lnTo>
                    <a:lnTo>
                      <a:pt x="73" y="16"/>
                    </a:lnTo>
                    <a:lnTo>
                      <a:pt x="22" y="0"/>
                    </a:lnTo>
                    <a:lnTo>
                      <a:pt x="78" y="1"/>
                    </a:lnTo>
                    <a:lnTo>
                      <a:pt x="78"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79" name="Freeform 123"/>
              <p:cNvSpPr>
                <a:spLocks/>
              </p:cNvSpPr>
              <p:nvPr/>
            </p:nvSpPr>
            <p:spPr bwMode="auto">
              <a:xfrm>
                <a:off x="3535" y="2404"/>
                <a:ext cx="17" cy="38"/>
              </a:xfrm>
              <a:custGeom>
                <a:avLst/>
                <a:gdLst>
                  <a:gd name="T0" fmla="*/ 14 w 17"/>
                  <a:gd name="T1" fmla="*/ 0 h 38"/>
                  <a:gd name="T2" fmla="*/ 2 w 17"/>
                  <a:gd name="T3" fmla="*/ 10 h 38"/>
                  <a:gd name="T4" fmla="*/ 0 w 17"/>
                  <a:gd name="T5" fmla="*/ 24 h 38"/>
                  <a:gd name="T6" fmla="*/ 3 w 17"/>
                  <a:gd name="T7" fmla="*/ 37 h 38"/>
                  <a:gd name="T8" fmla="*/ 16 w 17"/>
                  <a:gd name="T9" fmla="*/ 24 h 38"/>
                  <a:gd name="T10" fmla="*/ 14 w 17"/>
                  <a:gd name="T11" fmla="*/ 0 h 38"/>
                  <a:gd name="T12" fmla="*/ 14 w 17"/>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7" h="38">
                    <a:moveTo>
                      <a:pt x="14" y="0"/>
                    </a:moveTo>
                    <a:lnTo>
                      <a:pt x="2" y="10"/>
                    </a:lnTo>
                    <a:lnTo>
                      <a:pt x="0" y="24"/>
                    </a:lnTo>
                    <a:lnTo>
                      <a:pt x="3" y="37"/>
                    </a:lnTo>
                    <a:lnTo>
                      <a:pt x="16" y="24"/>
                    </a:lnTo>
                    <a:lnTo>
                      <a:pt x="14" y="0"/>
                    </a:lnTo>
                    <a:lnTo>
                      <a:pt x="14"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0" name="Freeform 124"/>
              <p:cNvSpPr>
                <a:spLocks/>
              </p:cNvSpPr>
              <p:nvPr/>
            </p:nvSpPr>
            <p:spPr bwMode="auto">
              <a:xfrm>
                <a:off x="3738" y="2203"/>
                <a:ext cx="143" cy="424"/>
              </a:xfrm>
              <a:custGeom>
                <a:avLst/>
                <a:gdLst>
                  <a:gd name="T0" fmla="*/ 53 w 143"/>
                  <a:gd name="T1" fmla="*/ 63 h 424"/>
                  <a:gd name="T2" fmla="*/ 63 w 143"/>
                  <a:gd name="T3" fmla="*/ 83 h 424"/>
                  <a:gd name="T4" fmla="*/ 76 w 143"/>
                  <a:gd name="T5" fmla="*/ 120 h 424"/>
                  <a:gd name="T6" fmla="*/ 92 w 143"/>
                  <a:gd name="T7" fmla="*/ 168 h 424"/>
                  <a:gd name="T8" fmla="*/ 99 w 143"/>
                  <a:gd name="T9" fmla="*/ 226 h 424"/>
                  <a:gd name="T10" fmla="*/ 103 w 143"/>
                  <a:gd name="T11" fmla="*/ 281 h 424"/>
                  <a:gd name="T12" fmla="*/ 88 w 143"/>
                  <a:gd name="T13" fmla="*/ 343 h 424"/>
                  <a:gd name="T14" fmla="*/ 63 w 143"/>
                  <a:gd name="T15" fmla="*/ 386 h 424"/>
                  <a:gd name="T16" fmla="*/ 32 w 143"/>
                  <a:gd name="T17" fmla="*/ 423 h 424"/>
                  <a:gd name="T18" fmla="*/ 72 w 143"/>
                  <a:gd name="T19" fmla="*/ 397 h 424"/>
                  <a:gd name="T20" fmla="*/ 105 w 143"/>
                  <a:gd name="T21" fmla="*/ 357 h 424"/>
                  <a:gd name="T22" fmla="*/ 123 w 143"/>
                  <a:gd name="T23" fmla="*/ 302 h 424"/>
                  <a:gd name="T24" fmla="*/ 141 w 143"/>
                  <a:gd name="T25" fmla="*/ 248 h 424"/>
                  <a:gd name="T26" fmla="*/ 142 w 143"/>
                  <a:gd name="T27" fmla="*/ 218 h 424"/>
                  <a:gd name="T28" fmla="*/ 118 w 143"/>
                  <a:gd name="T29" fmla="*/ 155 h 424"/>
                  <a:gd name="T30" fmla="*/ 88 w 143"/>
                  <a:gd name="T31" fmla="*/ 97 h 424"/>
                  <a:gd name="T32" fmla="*/ 62 w 143"/>
                  <a:gd name="T33" fmla="*/ 60 h 424"/>
                  <a:gd name="T34" fmla="*/ 35 w 143"/>
                  <a:gd name="T35" fmla="*/ 26 h 424"/>
                  <a:gd name="T36" fmla="*/ 0 w 143"/>
                  <a:gd name="T37" fmla="*/ 0 h 424"/>
                  <a:gd name="T38" fmla="*/ 33 w 143"/>
                  <a:gd name="T39" fmla="*/ 38 h 424"/>
                  <a:gd name="T40" fmla="*/ 53 w 143"/>
                  <a:gd name="T41" fmla="*/ 63 h 424"/>
                  <a:gd name="T42" fmla="*/ 53 w 143"/>
                  <a:gd name="T43" fmla="*/ 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424">
                    <a:moveTo>
                      <a:pt x="53" y="63"/>
                    </a:moveTo>
                    <a:lnTo>
                      <a:pt x="63" y="83"/>
                    </a:lnTo>
                    <a:lnTo>
                      <a:pt x="76" y="120"/>
                    </a:lnTo>
                    <a:lnTo>
                      <a:pt x="92" y="168"/>
                    </a:lnTo>
                    <a:lnTo>
                      <a:pt x="99" y="226"/>
                    </a:lnTo>
                    <a:lnTo>
                      <a:pt x="103" y="281"/>
                    </a:lnTo>
                    <a:lnTo>
                      <a:pt x="88" y="343"/>
                    </a:lnTo>
                    <a:lnTo>
                      <a:pt x="63" y="386"/>
                    </a:lnTo>
                    <a:lnTo>
                      <a:pt x="32" y="423"/>
                    </a:lnTo>
                    <a:lnTo>
                      <a:pt x="72" y="397"/>
                    </a:lnTo>
                    <a:lnTo>
                      <a:pt x="105" y="357"/>
                    </a:lnTo>
                    <a:lnTo>
                      <a:pt x="123" y="302"/>
                    </a:lnTo>
                    <a:lnTo>
                      <a:pt x="141" y="248"/>
                    </a:lnTo>
                    <a:lnTo>
                      <a:pt x="142" y="218"/>
                    </a:lnTo>
                    <a:lnTo>
                      <a:pt x="118" y="155"/>
                    </a:lnTo>
                    <a:lnTo>
                      <a:pt x="88" y="97"/>
                    </a:lnTo>
                    <a:lnTo>
                      <a:pt x="62" y="60"/>
                    </a:lnTo>
                    <a:lnTo>
                      <a:pt x="35" y="26"/>
                    </a:lnTo>
                    <a:lnTo>
                      <a:pt x="0" y="0"/>
                    </a:lnTo>
                    <a:lnTo>
                      <a:pt x="33" y="38"/>
                    </a:lnTo>
                    <a:lnTo>
                      <a:pt x="53" y="63"/>
                    </a:lnTo>
                    <a:lnTo>
                      <a:pt x="53" y="6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1" name="Freeform 125"/>
              <p:cNvSpPr>
                <a:spLocks/>
              </p:cNvSpPr>
              <p:nvPr/>
            </p:nvSpPr>
            <p:spPr bwMode="auto">
              <a:xfrm>
                <a:off x="3617" y="2412"/>
                <a:ext cx="196" cy="137"/>
              </a:xfrm>
              <a:custGeom>
                <a:avLst/>
                <a:gdLst>
                  <a:gd name="T0" fmla="*/ 57 w 196"/>
                  <a:gd name="T1" fmla="*/ 0 h 137"/>
                  <a:gd name="T2" fmla="*/ 180 w 196"/>
                  <a:gd name="T3" fmla="*/ 5 h 137"/>
                  <a:gd name="T4" fmla="*/ 181 w 196"/>
                  <a:gd name="T5" fmla="*/ 14 h 137"/>
                  <a:gd name="T6" fmla="*/ 109 w 196"/>
                  <a:gd name="T7" fmla="*/ 18 h 137"/>
                  <a:gd name="T8" fmla="*/ 195 w 196"/>
                  <a:gd name="T9" fmla="*/ 91 h 137"/>
                  <a:gd name="T10" fmla="*/ 183 w 196"/>
                  <a:gd name="T11" fmla="*/ 113 h 137"/>
                  <a:gd name="T12" fmla="*/ 99 w 196"/>
                  <a:gd name="T13" fmla="*/ 24 h 137"/>
                  <a:gd name="T14" fmla="*/ 43 w 196"/>
                  <a:gd name="T15" fmla="*/ 136 h 137"/>
                  <a:gd name="T16" fmla="*/ 34 w 196"/>
                  <a:gd name="T17" fmla="*/ 121 h 137"/>
                  <a:gd name="T18" fmla="*/ 83 w 196"/>
                  <a:gd name="T19" fmla="*/ 19 h 137"/>
                  <a:gd name="T20" fmla="*/ 0 w 196"/>
                  <a:gd name="T21" fmla="*/ 21 h 137"/>
                  <a:gd name="T22" fmla="*/ 2 w 196"/>
                  <a:gd name="T23" fmla="*/ 9 h 137"/>
                  <a:gd name="T24" fmla="*/ 62 w 196"/>
                  <a:gd name="T25" fmla="*/ 11 h 137"/>
                  <a:gd name="T26" fmla="*/ 57 w 196"/>
                  <a:gd name="T27" fmla="*/ 0 h 137"/>
                  <a:gd name="T28" fmla="*/ 57 w 196"/>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37">
                    <a:moveTo>
                      <a:pt x="57" y="0"/>
                    </a:moveTo>
                    <a:lnTo>
                      <a:pt x="180" y="5"/>
                    </a:lnTo>
                    <a:lnTo>
                      <a:pt x="181" y="14"/>
                    </a:lnTo>
                    <a:lnTo>
                      <a:pt x="109" y="18"/>
                    </a:lnTo>
                    <a:lnTo>
                      <a:pt x="195" y="91"/>
                    </a:lnTo>
                    <a:lnTo>
                      <a:pt x="183" y="113"/>
                    </a:lnTo>
                    <a:lnTo>
                      <a:pt x="99" y="24"/>
                    </a:lnTo>
                    <a:lnTo>
                      <a:pt x="43" y="136"/>
                    </a:lnTo>
                    <a:lnTo>
                      <a:pt x="34" y="121"/>
                    </a:lnTo>
                    <a:lnTo>
                      <a:pt x="83" y="19"/>
                    </a:lnTo>
                    <a:lnTo>
                      <a:pt x="0" y="21"/>
                    </a:lnTo>
                    <a:lnTo>
                      <a:pt x="2" y="9"/>
                    </a:lnTo>
                    <a:lnTo>
                      <a:pt x="62" y="11"/>
                    </a:lnTo>
                    <a:lnTo>
                      <a:pt x="57" y="0"/>
                    </a:lnTo>
                    <a:lnTo>
                      <a:pt x="57"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2" name="Freeform 126"/>
              <p:cNvSpPr>
                <a:spLocks/>
              </p:cNvSpPr>
              <p:nvPr/>
            </p:nvSpPr>
            <p:spPr bwMode="auto">
              <a:xfrm>
                <a:off x="3599" y="2439"/>
                <a:ext cx="222" cy="200"/>
              </a:xfrm>
              <a:custGeom>
                <a:avLst/>
                <a:gdLst>
                  <a:gd name="T0" fmla="*/ 9 w 222"/>
                  <a:gd name="T1" fmla="*/ 4 h 200"/>
                  <a:gd name="T2" fmla="*/ 16 w 222"/>
                  <a:gd name="T3" fmla="*/ 33 h 200"/>
                  <a:gd name="T4" fmla="*/ 28 w 222"/>
                  <a:gd name="T5" fmla="*/ 70 h 200"/>
                  <a:gd name="T6" fmla="*/ 48 w 222"/>
                  <a:gd name="T7" fmla="*/ 109 h 200"/>
                  <a:gd name="T8" fmla="*/ 64 w 222"/>
                  <a:gd name="T9" fmla="*/ 138 h 200"/>
                  <a:gd name="T10" fmla="*/ 91 w 222"/>
                  <a:gd name="T11" fmla="*/ 169 h 200"/>
                  <a:gd name="T12" fmla="*/ 123 w 222"/>
                  <a:gd name="T13" fmla="*/ 183 h 200"/>
                  <a:gd name="T14" fmla="*/ 153 w 222"/>
                  <a:gd name="T15" fmla="*/ 169 h 200"/>
                  <a:gd name="T16" fmla="*/ 176 w 222"/>
                  <a:gd name="T17" fmla="*/ 134 h 200"/>
                  <a:gd name="T18" fmla="*/ 199 w 222"/>
                  <a:gd name="T19" fmla="*/ 95 h 200"/>
                  <a:gd name="T20" fmla="*/ 221 w 222"/>
                  <a:gd name="T21" fmla="*/ 40 h 200"/>
                  <a:gd name="T22" fmla="*/ 202 w 222"/>
                  <a:gd name="T23" fmla="*/ 109 h 200"/>
                  <a:gd name="T24" fmla="*/ 178 w 222"/>
                  <a:gd name="T25" fmla="*/ 149 h 200"/>
                  <a:gd name="T26" fmla="*/ 150 w 222"/>
                  <a:gd name="T27" fmla="*/ 184 h 200"/>
                  <a:gd name="T28" fmla="*/ 128 w 222"/>
                  <a:gd name="T29" fmla="*/ 199 h 200"/>
                  <a:gd name="T30" fmla="*/ 103 w 222"/>
                  <a:gd name="T31" fmla="*/ 196 h 200"/>
                  <a:gd name="T32" fmla="*/ 73 w 222"/>
                  <a:gd name="T33" fmla="*/ 173 h 200"/>
                  <a:gd name="T34" fmla="*/ 45 w 222"/>
                  <a:gd name="T35" fmla="*/ 133 h 200"/>
                  <a:gd name="T36" fmla="*/ 22 w 222"/>
                  <a:gd name="T37" fmla="*/ 83 h 200"/>
                  <a:gd name="T38" fmla="*/ 5 w 222"/>
                  <a:gd name="T39" fmla="*/ 34 h 200"/>
                  <a:gd name="T40" fmla="*/ 0 w 222"/>
                  <a:gd name="T41" fmla="*/ 0 h 200"/>
                  <a:gd name="T42" fmla="*/ 9 w 222"/>
                  <a:gd name="T43" fmla="*/ 4 h 200"/>
                  <a:gd name="T44" fmla="*/ 9 w 222"/>
                  <a:gd name="T45"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2" h="200">
                    <a:moveTo>
                      <a:pt x="9" y="4"/>
                    </a:moveTo>
                    <a:lnTo>
                      <a:pt x="16" y="33"/>
                    </a:lnTo>
                    <a:lnTo>
                      <a:pt x="28" y="70"/>
                    </a:lnTo>
                    <a:lnTo>
                      <a:pt x="48" y="109"/>
                    </a:lnTo>
                    <a:lnTo>
                      <a:pt x="64" y="138"/>
                    </a:lnTo>
                    <a:lnTo>
                      <a:pt x="91" y="169"/>
                    </a:lnTo>
                    <a:lnTo>
                      <a:pt x="123" y="183"/>
                    </a:lnTo>
                    <a:lnTo>
                      <a:pt x="153" y="169"/>
                    </a:lnTo>
                    <a:lnTo>
                      <a:pt x="176" y="134"/>
                    </a:lnTo>
                    <a:lnTo>
                      <a:pt x="199" y="95"/>
                    </a:lnTo>
                    <a:lnTo>
                      <a:pt x="221" y="40"/>
                    </a:lnTo>
                    <a:lnTo>
                      <a:pt x="202" y="109"/>
                    </a:lnTo>
                    <a:lnTo>
                      <a:pt x="178" y="149"/>
                    </a:lnTo>
                    <a:lnTo>
                      <a:pt x="150" y="184"/>
                    </a:lnTo>
                    <a:lnTo>
                      <a:pt x="128" y="199"/>
                    </a:lnTo>
                    <a:lnTo>
                      <a:pt x="103" y="196"/>
                    </a:lnTo>
                    <a:lnTo>
                      <a:pt x="73" y="173"/>
                    </a:lnTo>
                    <a:lnTo>
                      <a:pt x="45" y="133"/>
                    </a:lnTo>
                    <a:lnTo>
                      <a:pt x="22" y="83"/>
                    </a:lnTo>
                    <a:lnTo>
                      <a:pt x="5" y="34"/>
                    </a:lnTo>
                    <a:lnTo>
                      <a:pt x="0" y="0"/>
                    </a:lnTo>
                    <a:lnTo>
                      <a:pt x="9" y="4"/>
                    </a:lnTo>
                    <a:lnTo>
                      <a:pt x="9" y="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3" name="Freeform 127"/>
              <p:cNvSpPr>
                <a:spLocks/>
              </p:cNvSpPr>
              <p:nvPr/>
            </p:nvSpPr>
            <p:spPr bwMode="auto">
              <a:xfrm>
                <a:off x="3875" y="2418"/>
                <a:ext cx="150" cy="37"/>
              </a:xfrm>
              <a:custGeom>
                <a:avLst/>
                <a:gdLst>
                  <a:gd name="T0" fmla="*/ 0 w 150"/>
                  <a:gd name="T1" fmla="*/ 0 h 37"/>
                  <a:gd name="T2" fmla="*/ 72 w 150"/>
                  <a:gd name="T3" fmla="*/ 4 h 37"/>
                  <a:gd name="T4" fmla="*/ 81 w 150"/>
                  <a:gd name="T5" fmla="*/ 19 h 37"/>
                  <a:gd name="T6" fmla="*/ 104 w 150"/>
                  <a:gd name="T7" fmla="*/ 17 h 37"/>
                  <a:gd name="T8" fmla="*/ 108 w 150"/>
                  <a:gd name="T9" fmla="*/ 9 h 37"/>
                  <a:gd name="T10" fmla="*/ 143 w 150"/>
                  <a:gd name="T11" fmla="*/ 12 h 37"/>
                  <a:gd name="T12" fmla="*/ 149 w 150"/>
                  <a:gd name="T13" fmla="*/ 22 h 37"/>
                  <a:gd name="T14" fmla="*/ 138 w 150"/>
                  <a:gd name="T15" fmla="*/ 36 h 37"/>
                  <a:gd name="T16" fmla="*/ 102 w 150"/>
                  <a:gd name="T17" fmla="*/ 36 h 37"/>
                  <a:gd name="T18" fmla="*/ 96 w 150"/>
                  <a:gd name="T19" fmla="*/ 29 h 37"/>
                  <a:gd name="T20" fmla="*/ 70 w 150"/>
                  <a:gd name="T21" fmla="*/ 29 h 37"/>
                  <a:gd name="T22" fmla="*/ 59 w 150"/>
                  <a:gd name="T23" fmla="*/ 12 h 37"/>
                  <a:gd name="T24" fmla="*/ 0 w 150"/>
                  <a:gd name="T25" fmla="*/ 12 h 37"/>
                  <a:gd name="T26" fmla="*/ 0 w 150"/>
                  <a:gd name="T27" fmla="*/ 0 h 37"/>
                  <a:gd name="T28" fmla="*/ 0 w 150"/>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37">
                    <a:moveTo>
                      <a:pt x="0" y="0"/>
                    </a:moveTo>
                    <a:lnTo>
                      <a:pt x="72" y="4"/>
                    </a:lnTo>
                    <a:lnTo>
                      <a:pt x="81" y="19"/>
                    </a:lnTo>
                    <a:lnTo>
                      <a:pt x="104" y="17"/>
                    </a:lnTo>
                    <a:lnTo>
                      <a:pt x="108" y="9"/>
                    </a:lnTo>
                    <a:lnTo>
                      <a:pt x="143" y="12"/>
                    </a:lnTo>
                    <a:lnTo>
                      <a:pt x="149" y="22"/>
                    </a:lnTo>
                    <a:lnTo>
                      <a:pt x="138" y="36"/>
                    </a:lnTo>
                    <a:lnTo>
                      <a:pt x="102" y="36"/>
                    </a:lnTo>
                    <a:lnTo>
                      <a:pt x="96" y="29"/>
                    </a:lnTo>
                    <a:lnTo>
                      <a:pt x="70" y="29"/>
                    </a:lnTo>
                    <a:lnTo>
                      <a:pt x="59" y="12"/>
                    </a:lnTo>
                    <a:lnTo>
                      <a:pt x="0" y="12"/>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4" name="Freeform 128"/>
              <p:cNvSpPr>
                <a:spLocks/>
              </p:cNvSpPr>
              <p:nvPr/>
            </p:nvSpPr>
            <p:spPr bwMode="auto">
              <a:xfrm>
                <a:off x="3588" y="2201"/>
                <a:ext cx="219" cy="192"/>
              </a:xfrm>
              <a:custGeom>
                <a:avLst/>
                <a:gdLst>
                  <a:gd name="T0" fmla="*/ 198 w 219"/>
                  <a:gd name="T1" fmla="*/ 107 h 192"/>
                  <a:gd name="T2" fmla="*/ 179 w 219"/>
                  <a:gd name="T3" fmla="*/ 63 h 192"/>
                  <a:gd name="T4" fmla="*/ 152 w 219"/>
                  <a:gd name="T5" fmla="*/ 24 h 192"/>
                  <a:gd name="T6" fmla="*/ 122 w 219"/>
                  <a:gd name="T7" fmla="*/ 3 h 192"/>
                  <a:gd name="T8" fmla="*/ 93 w 219"/>
                  <a:gd name="T9" fmla="*/ 0 h 192"/>
                  <a:gd name="T10" fmla="*/ 64 w 219"/>
                  <a:gd name="T11" fmla="*/ 10 h 192"/>
                  <a:gd name="T12" fmla="*/ 38 w 219"/>
                  <a:gd name="T13" fmla="*/ 33 h 192"/>
                  <a:gd name="T14" fmla="*/ 16 w 219"/>
                  <a:gd name="T15" fmla="*/ 79 h 192"/>
                  <a:gd name="T16" fmla="*/ 0 w 219"/>
                  <a:gd name="T17" fmla="*/ 148 h 192"/>
                  <a:gd name="T18" fmla="*/ 3 w 219"/>
                  <a:gd name="T19" fmla="*/ 191 h 192"/>
                  <a:gd name="T20" fmla="*/ 14 w 219"/>
                  <a:gd name="T21" fmla="*/ 189 h 192"/>
                  <a:gd name="T22" fmla="*/ 19 w 219"/>
                  <a:gd name="T23" fmla="*/ 150 h 192"/>
                  <a:gd name="T24" fmla="*/ 32 w 219"/>
                  <a:gd name="T25" fmla="*/ 116 h 192"/>
                  <a:gd name="T26" fmla="*/ 48 w 219"/>
                  <a:gd name="T27" fmla="*/ 84 h 192"/>
                  <a:gd name="T28" fmla="*/ 82 w 219"/>
                  <a:gd name="T29" fmla="*/ 50 h 192"/>
                  <a:gd name="T30" fmla="*/ 136 w 219"/>
                  <a:gd name="T31" fmla="*/ 39 h 192"/>
                  <a:gd name="T32" fmla="*/ 158 w 219"/>
                  <a:gd name="T33" fmla="*/ 56 h 192"/>
                  <a:gd name="T34" fmla="*/ 182 w 219"/>
                  <a:gd name="T35" fmla="*/ 93 h 192"/>
                  <a:gd name="T36" fmla="*/ 218 w 219"/>
                  <a:gd name="T37" fmla="*/ 164 h 192"/>
                  <a:gd name="T38" fmla="*/ 198 w 219"/>
                  <a:gd name="T39" fmla="*/ 107 h 192"/>
                  <a:gd name="T40" fmla="*/ 198 w 219"/>
                  <a:gd name="T41" fmla="*/ 10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92">
                    <a:moveTo>
                      <a:pt x="198" y="107"/>
                    </a:moveTo>
                    <a:lnTo>
                      <a:pt x="179" y="63"/>
                    </a:lnTo>
                    <a:lnTo>
                      <a:pt x="152" y="24"/>
                    </a:lnTo>
                    <a:lnTo>
                      <a:pt x="122" y="3"/>
                    </a:lnTo>
                    <a:lnTo>
                      <a:pt x="93" y="0"/>
                    </a:lnTo>
                    <a:lnTo>
                      <a:pt x="64" y="10"/>
                    </a:lnTo>
                    <a:lnTo>
                      <a:pt x="38" y="33"/>
                    </a:lnTo>
                    <a:lnTo>
                      <a:pt x="16" y="79"/>
                    </a:lnTo>
                    <a:lnTo>
                      <a:pt x="0" y="148"/>
                    </a:lnTo>
                    <a:lnTo>
                      <a:pt x="3" y="191"/>
                    </a:lnTo>
                    <a:lnTo>
                      <a:pt x="14" y="189"/>
                    </a:lnTo>
                    <a:lnTo>
                      <a:pt x="19" y="150"/>
                    </a:lnTo>
                    <a:lnTo>
                      <a:pt x="32" y="116"/>
                    </a:lnTo>
                    <a:lnTo>
                      <a:pt x="48" y="84"/>
                    </a:lnTo>
                    <a:lnTo>
                      <a:pt x="82" y="50"/>
                    </a:lnTo>
                    <a:lnTo>
                      <a:pt x="136" y="39"/>
                    </a:lnTo>
                    <a:lnTo>
                      <a:pt x="158" y="56"/>
                    </a:lnTo>
                    <a:lnTo>
                      <a:pt x="182" y="93"/>
                    </a:lnTo>
                    <a:lnTo>
                      <a:pt x="218" y="164"/>
                    </a:lnTo>
                    <a:lnTo>
                      <a:pt x="198" y="107"/>
                    </a:lnTo>
                    <a:lnTo>
                      <a:pt x="198" y="10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5" name="Freeform 129"/>
              <p:cNvSpPr>
                <a:spLocks/>
              </p:cNvSpPr>
              <p:nvPr/>
            </p:nvSpPr>
            <p:spPr bwMode="auto">
              <a:xfrm>
                <a:off x="3451" y="2222"/>
                <a:ext cx="143" cy="427"/>
              </a:xfrm>
              <a:custGeom>
                <a:avLst/>
                <a:gdLst>
                  <a:gd name="T0" fmla="*/ 97 w 143"/>
                  <a:gd name="T1" fmla="*/ 0 h 427"/>
                  <a:gd name="T2" fmla="*/ 41 w 143"/>
                  <a:gd name="T3" fmla="*/ 102 h 427"/>
                  <a:gd name="T4" fmla="*/ 24 w 143"/>
                  <a:gd name="T5" fmla="*/ 163 h 427"/>
                  <a:gd name="T6" fmla="*/ 31 w 143"/>
                  <a:gd name="T7" fmla="*/ 234 h 427"/>
                  <a:gd name="T8" fmla="*/ 56 w 143"/>
                  <a:gd name="T9" fmla="*/ 307 h 427"/>
                  <a:gd name="T10" fmla="*/ 100 w 143"/>
                  <a:gd name="T11" fmla="*/ 380 h 427"/>
                  <a:gd name="T12" fmla="*/ 142 w 143"/>
                  <a:gd name="T13" fmla="*/ 426 h 427"/>
                  <a:gd name="T14" fmla="*/ 84 w 143"/>
                  <a:gd name="T15" fmla="*/ 384 h 427"/>
                  <a:gd name="T16" fmla="*/ 32 w 143"/>
                  <a:gd name="T17" fmla="*/ 307 h 427"/>
                  <a:gd name="T18" fmla="*/ 0 w 143"/>
                  <a:gd name="T19" fmla="*/ 216 h 427"/>
                  <a:gd name="T20" fmla="*/ 3 w 143"/>
                  <a:gd name="T21" fmla="*/ 139 h 427"/>
                  <a:gd name="T22" fmla="*/ 34 w 143"/>
                  <a:gd name="T23" fmla="*/ 68 h 427"/>
                  <a:gd name="T24" fmla="*/ 97 w 143"/>
                  <a:gd name="T25" fmla="*/ 0 h 427"/>
                  <a:gd name="T26" fmla="*/ 97 w 143"/>
                  <a:gd name="T2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427">
                    <a:moveTo>
                      <a:pt x="97" y="0"/>
                    </a:moveTo>
                    <a:lnTo>
                      <a:pt x="41" y="102"/>
                    </a:lnTo>
                    <a:lnTo>
                      <a:pt x="24" y="163"/>
                    </a:lnTo>
                    <a:lnTo>
                      <a:pt x="31" y="234"/>
                    </a:lnTo>
                    <a:lnTo>
                      <a:pt x="56" y="307"/>
                    </a:lnTo>
                    <a:lnTo>
                      <a:pt x="100" y="380"/>
                    </a:lnTo>
                    <a:lnTo>
                      <a:pt x="142" y="426"/>
                    </a:lnTo>
                    <a:lnTo>
                      <a:pt x="84" y="384"/>
                    </a:lnTo>
                    <a:lnTo>
                      <a:pt x="32" y="307"/>
                    </a:lnTo>
                    <a:lnTo>
                      <a:pt x="0" y="216"/>
                    </a:lnTo>
                    <a:lnTo>
                      <a:pt x="3" y="139"/>
                    </a:lnTo>
                    <a:lnTo>
                      <a:pt x="34" y="68"/>
                    </a:lnTo>
                    <a:lnTo>
                      <a:pt x="97" y="0"/>
                    </a:lnTo>
                    <a:lnTo>
                      <a:pt x="97"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6" name="Freeform 130"/>
              <p:cNvSpPr>
                <a:spLocks/>
              </p:cNvSpPr>
              <p:nvPr/>
            </p:nvSpPr>
            <p:spPr bwMode="auto">
              <a:xfrm>
                <a:off x="3386" y="2170"/>
                <a:ext cx="125" cy="504"/>
              </a:xfrm>
              <a:custGeom>
                <a:avLst/>
                <a:gdLst>
                  <a:gd name="T0" fmla="*/ 124 w 125"/>
                  <a:gd name="T1" fmla="*/ 0 h 504"/>
                  <a:gd name="T2" fmla="*/ 53 w 125"/>
                  <a:gd name="T3" fmla="*/ 71 h 504"/>
                  <a:gd name="T4" fmla="*/ 7 w 125"/>
                  <a:gd name="T5" fmla="*/ 173 h 504"/>
                  <a:gd name="T6" fmla="*/ 0 w 125"/>
                  <a:gd name="T7" fmla="*/ 254 h 504"/>
                  <a:gd name="T8" fmla="*/ 15 w 125"/>
                  <a:gd name="T9" fmla="*/ 342 h 504"/>
                  <a:gd name="T10" fmla="*/ 57 w 125"/>
                  <a:gd name="T11" fmla="*/ 431 h 504"/>
                  <a:gd name="T12" fmla="*/ 117 w 125"/>
                  <a:gd name="T13" fmla="*/ 503 h 504"/>
                  <a:gd name="T14" fmla="*/ 62 w 125"/>
                  <a:gd name="T15" fmla="*/ 404 h 504"/>
                  <a:gd name="T16" fmla="*/ 25 w 125"/>
                  <a:gd name="T17" fmla="*/ 307 h 504"/>
                  <a:gd name="T18" fmla="*/ 23 w 125"/>
                  <a:gd name="T19" fmla="*/ 196 h 504"/>
                  <a:gd name="T20" fmla="*/ 63 w 125"/>
                  <a:gd name="T21" fmla="*/ 89 h 504"/>
                  <a:gd name="T22" fmla="*/ 124 w 125"/>
                  <a:gd name="T23" fmla="*/ 0 h 504"/>
                  <a:gd name="T24" fmla="*/ 124 w 125"/>
                  <a:gd name="T25"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504">
                    <a:moveTo>
                      <a:pt x="124" y="0"/>
                    </a:moveTo>
                    <a:lnTo>
                      <a:pt x="53" y="71"/>
                    </a:lnTo>
                    <a:lnTo>
                      <a:pt x="7" y="173"/>
                    </a:lnTo>
                    <a:lnTo>
                      <a:pt x="0" y="254"/>
                    </a:lnTo>
                    <a:lnTo>
                      <a:pt x="15" y="342"/>
                    </a:lnTo>
                    <a:lnTo>
                      <a:pt x="57" y="431"/>
                    </a:lnTo>
                    <a:lnTo>
                      <a:pt x="117" y="503"/>
                    </a:lnTo>
                    <a:lnTo>
                      <a:pt x="62" y="404"/>
                    </a:lnTo>
                    <a:lnTo>
                      <a:pt x="25" y="307"/>
                    </a:lnTo>
                    <a:lnTo>
                      <a:pt x="23" y="196"/>
                    </a:lnTo>
                    <a:lnTo>
                      <a:pt x="63" y="89"/>
                    </a:lnTo>
                    <a:lnTo>
                      <a:pt x="124" y="0"/>
                    </a:lnTo>
                    <a:lnTo>
                      <a:pt x="124"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59587" name="Group 131"/>
            <p:cNvGrpSpPr>
              <a:grpSpLocks/>
            </p:cNvGrpSpPr>
            <p:nvPr/>
          </p:nvGrpSpPr>
          <p:grpSpPr bwMode="auto">
            <a:xfrm>
              <a:off x="1972" y="2258"/>
              <a:ext cx="639" cy="631"/>
              <a:chOff x="2052" y="2124"/>
              <a:chExt cx="639" cy="631"/>
            </a:xfrm>
          </p:grpSpPr>
          <p:sp>
            <p:nvSpPr>
              <p:cNvPr id="659588" name="Freeform 132"/>
              <p:cNvSpPr>
                <a:spLocks/>
              </p:cNvSpPr>
              <p:nvPr/>
            </p:nvSpPr>
            <p:spPr bwMode="auto">
              <a:xfrm>
                <a:off x="2215" y="2557"/>
                <a:ext cx="38" cy="194"/>
              </a:xfrm>
              <a:custGeom>
                <a:avLst/>
                <a:gdLst>
                  <a:gd name="T0" fmla="*/ 37 w 38"/>
                  <a:gd name="T1" fmla="*/ 193 h 194"/>
                  <a:gd name="T2" fmla="*/ 36 w 38"/>
                  <a:gd name="T3" fmla="*/ 6 h 194"/>
                  <a:gd name="T4" fmla="*/ 13 w 38"/>
                  <a:gd name="T5" fmla="*/ 0 h 194"/>
                  <a:gd name="T6" fmla="*/ 0 w 38"/>
                  <a:gd name="T7" fmla="*/ 87 h 194"/>
                  <a:gd name="T8" fmla="*/ 10 w 38"/>
                  <a:gd name="T9" fmla="*/ 180 h 194"/>
                  <a:gd name="T10" fmla="*/ 37 w 38"/>
                  <a:gd name="T11" fmla="*/ 193 h 194"/>
                  <a:gd name="T12" fmla="*/ 37 w 38"/>
                  <a:gd name="T13" fmla="*/ 193 h 194"/>
                </a:gdLst>
                <a:ahLst/>
                <a:cxnLst>
                  <a:cxn ang="0">
                    <a:pos x="T0" y="T1"/>
                  </a:cxn>
                  <a:cxn ang="0">
                    <a:pos x="T2" y="T3"/>
                  </a:cxn>
                  <a:cxn ang="0">
                    <a:pos x="T4" y="T5"/>
                  </a:cxn>
                  <a:cxn ang="0">
                    <a:pos x="T6" y="T7"/>
                  </a:cxn>
                  <a:cxn ang="0">
                    <a:pos x="T8" y="T9"/>
                  </a:cxn>
                  <a:cxn ang="0">
                    <a:pos x="T10" y="T11"/>
                  </a:cxn>
                  <a:cxn ang="0">
                    <a:pos x="T12" y="T13"/>
                  </a:cxn>
                </a:cxnLst>
                <a:rect l="0" t="0" r="r" b="b"/>
                <a:pathLst>
                  <a:path w="38" h="194">
                    <a:moveTo>
                      <a:pt x="37" y="193"/>
                    </a:moveTo>
                    <a:lnTo>
                      <a:pt x="36" y="6"/>
                    </a:lnTo>
                    <a:lnTo>
                      <a:pt x="13" y="0"/>
                    </a:lnTo>
                    <a:lnTo>
                      <a:pt x="0" y="87"/>
                    </a:lnTo>
                    <a:lnTo>
                      <a:pt x="10" y="180"/>
                    </a:lnTo>
                    <a:lnTo>
                      <a:pt x="37" y="193"/>
                    </a:lnTo>
                    <a:lnTo>
                      <a:pt x="37" y="193"/>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89" name="Freeform 133"/>
              <p:cNvSpPr>
                <a:spLocks/>
              </p:cNvSpPr>
              <p:nvPr/>
            </p:nvSpPr>
            <p:spPr bwMode="auto">
              <a:xfrm>
                <a:off x="2219" y="2623"/>
                <a:ext cx="35" cy="129"/>
              </a:xfrm>
              <a:custGeom>
                <a:avLst/>
                <a:gdLst>
                  <a:gd name="T0" fmla="*/ 0 w 35"/>
                  <a:gd name="T1" fmla="*/ 125 h 129"/>
                  <a:gd name="T2" fmla="*/ 34 w 35"/>
                  <a:gd name="T3" fmla="*/ 128 h 129"/>
                  <a:gd name="T4" fmla="*/ 19 w 35"/>
                  <a:gd name="T5" fmla="*/ 0 h 129"/>
                  <a:gd name="T6" fmla="*/ 0 w 35"/>
                  <a:gd name="T7" fmla="*/ 8 h 129"/>
                  <a:gd name="T8" fmla="*/ 0 w 35"/>
                  <a:gd name="T9" fmla="*/ 125 h 129"/>
                  <a:gd name="T10" fmla="*/ 0 w 35"/>
                  <a:gd name="T11" fmla="*/ 125 h 129"/>
                </a:gdLst>
                <a:ahLst/>
                <a:cxnLst>
                  <a:cxn ang="0">
                    <a:pos x="T0" y="T1"/>
                  </a:cxn>
                  <a:cxn ang="0">
                    <a:pos x="T2" y="T3"/>
                  </a:cxn>
                  <a:cxn ang="0">
                    <a:pos x="T4" y="T5"/>
                  </a:cxn>
                  <a:cxn ang="0">
                    <a:pos x="T6" y="T7"/>
                  </a:cxn>
                  <a:cxn ang="0">
                    <a:pos x="T8" y="T9"/>
                  </a:cxn>
                  <a:cxn ang="0">
                    <a:pos x="T10" y="T11"/>
                  </a:cxn>
                </a:cxnLst>
                <a:rect l="0" t="0" r="r" b="b"/>
                <a:pathLst>
                  <a:path w="35" h="129">
                    <a:moveTo>
                      <a:pt x="0" y="125"/>
                    </a:moveTo>
                    <a:lnTo>
                      <a:pt x="34" y="128"/>
                    </a:lnTo>
                    <a:lnTo>
                      <a:pt x="19" y="0"/>
                    </a:lnTo>
                    <a:lnTo>
                      <a:pt x="0" y="8"/>
                    </a:lnTo>
                    <a:lnTo>
                      <a:pt x="0" y="125"/>
                    </a:lnTo>
                    <a:lnTo>
                      <a:pt x="0" y="125"/>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0" name="Freeform 134"/>
              <p:cNvSpPr>
                <a:spLocks/>
              </p:cNvSpPr>
              <p:nvPr/>
            </p:nvSpPr>
            <p:spPr bwMode="auto">
              <a:xfrm>
                <a:off x="2214" y="2434"/>
                <a:ext cx="40" cy="321"/>
              </a:xfrm>
              <a:custGeom>
                <a:avLst/>
                <a:gdLst>
                  <a:gd name="T0" fmla="*/ 9 w 40"/>
                  <a:gd name="T1" fmla="*/ 0 h 321"/>
                  <a:gd name="T2" fmla="*/ 26 w 40"/>
                  <a:gd name="T3" fmla="*/ 22 h 321"/>
                  <a:gd name="T4" fmla="*/ 26 w 40"/>
                  <a:gd name="T5" fmla="*/ 111 h 321"/>
                  <a:gd name="T6" fmla="*/ 39 w 40"/>
                  <a:gd name="T7" fmla="*/ 121 h 321"/>
                  <a:gd name="T8" fmla="*/ 39 w 40"/>
                  <a:gd name="T9" fmla="*/ 317 h 321"/>
                  <a:gd name="T10" fmla="*/ 31 w 40"/>
                  <a:gd name="T11" fmla="*/ 163 h 321"/>
                  <a:gd name="T12" fmla="*/ 12 w 40"/>
                  <a:gd name="T13" fmla="*/ 188 h 321"/>
                  <a:gd name="T14" fmla="*/ 9 w 40"/>
                  <a:gd name="T15" fmla="*/ 315 h 321"/>
                  <a:gd name="T16" fmla="*/ 0 w 40"/>
                  <a:gd name="T17" fmla="*/ 320 h 321"/>
                  <a:gd name="T18" fmla="*/ 0 w 40"/>
                  <a:gd name="T19" fmla="*/ 122 h 321"/>
                  <a:gd name="T20" fmla="*/ 9 w 40"/>
                  <a:gd name="T21" fmla="*/ 113 h 321"/>
                  <a:gd name="T22" fmla="*/ 9 w 40"/>
                  <a:gd name="T23" fmla="*/ 0 h 321"/>
                  <a:gd name="T24" fmla="*/ 9 w 40"/>
                  <a:gd name="T2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1">
                    <a:moveTo>
                      <a:pt x="9" y="0"/>
                    </a:moveTo>
                    <a:lnTo>
                      <a:pt x="26" y="22"/>
                    </a:lnTo>
                    <a:lnTo>
                      <a:pt x="26" y="111"/>
                    </a:lnTo>
                    <a:lnTo>
                      <a:pt x="39" y="121"/>
                    </a:lnTo>
                    <a:lnTo>
                      <a:pt x="39" y="317"/>
                    </a:lnTo>
                    <a:lnTo>
                      <a:pt x="31" y="163"/>
                    </a:lnTo>
                    <a:lnTo>
                      <a:pt x="12" y="188"/>
                    </a:lnTo>
                    <a:lnTo>
                      <a:pt x="9" y="315"/>
                    </a:lnTo>
                    <a:lnTo>
                      <a:pt x="0" y="320"/>
                    </a:lnTo>
                    <a:lnTo>
                      <a:pt x="0" y="122"/>
                    </a:lnTo>
                    <a:lnTo>
                      <a:pt x="9" y="113"/>
                    </a:lnTo>
                    <a:lnTo>
                      <a:pt x="9" y="0"/>
                    </a:lnTo>
                    <a:lnTo>
                      <a:pt x="9"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1" name="Freeform 135"/>
              <p:cNvSpPr>
                <a:spLocks/>
              </p:cNvSpPr>
              <p:nvPr/>
            </p:nvSpPr>
            <p:spPr bwMode="auto">
              <a:xfrm>
                <a:off x="2053" y="2139"/>
                <a:ext cx="493" cy="456"/>
              </a:xfrm>
              <a:custGeom>
                <a:avLst/>
                <a:gdLst>
                  <a:gd name="T0" fmla="*/ 169 w 493"/>
                  <a:gd name="T1" fmla="*/ 282 h 456"/>
                  <a:gd name="T2" fmla="*/ 190 w 493"/>
                  <a:gd name="T3" fmla="*/ 380 h 456"/>
                  <a:gd name="T4" fmla="*/ 227 w 493"/>
                  <a:gd name="T5" fmla="*/ 420 h 456"/>
                  <a:gd name="T6" fmla="*/ 254 w 493"/>
                  <a:gd name="T7" fmla="*/ 443 h 456"/>
                  <a:gd name="T8" fmla="*/ 289 w 493"/>
                  <a:gd name="T9" fmla="*/ 455 h 456"/>
                  <a:gd name="T10" fmla="*/ 325 w 493"/>
                  <a:gd name="T11" fmla="*/ 450 h 456"/>
                  <a:gd name="T12" fmla="*/ 352 w 493"/>
                  <a:gd name="T13" fmla="*/ 430 h 456"/>
                  <a:gd name="T14" fmla="*/ 377 w 493"/>
                  <a:gd name="T15" fmla="*/ 399 h 456"/>
                  <a:gd name="T16" fmla="*/ 395 w 493"/>
                  <a:gd name="T17" fmla="*/ 360 h 456"/>
                  <a:gd name="T18" fmla="*/ 411 w 493"/>
                  <a:gd name="T19" fmla="*/ 327 h 456"/>
                  <a:gd name="T20" fmla="*/ 424 w 493"/>
                  <a:gd name="T21" fmla="*/ 288 h 456"/>
                  <a:gd name="T22" fmla="*/ 429 w 493"/>
                  <a:gd name="T23" fmla="*/ 258 h 456"/>
                  <a:gd name="T24" fmla="*/ 483 w 493"/>
                  <a:gd name="T25" fmla="*/ 259 h 456"/>
                  <a:gd name="T26" fmla="*/ 492 w 493"/>
                  <a:gd name="T27" fmla="*/ 241 h 456"/>
                  <a:gd name="T28" fmla="*/ 484 w 493"/>
                  <a:gd name="T29" fmla="*/ 215 h 456"/>
                  <a:gd name="T30" fmla="*/ 435 w 493"/>
                  <a:gd name="T31" fmla="*/ 207 h 456"/>
                  <a:gd name="T32" fmla="*/ 441 w 493"/>
                  <a:gd name="T33" fmla="*/ 172 h 456"/>
                  <a:gd name="T34" fmla="*/ 436 w 493"/>
                  <a:gd name="T35" fmla="*/ 126 h 456"/>
                  <a:gd name="T36" fmla="*/ 425 w 493"/>
                  <a:gd name="T37" fmla="*/ 85 h 456"/>
                  <a:gd name="T38" fmla="*/ 400 w 493"/>
                  <a:gd name="T39" fmla="*/ 41 h 456"/>
                  <a:gd name="T40" fmla="*/ 372 w 493"/>
                  <a:gd name="T41" fmla="*/ 18 h 456"/>
                  <a:gd name="T42" fmla="*/ 339 w 493"/>
                  <a:gd name="T43" fmla="*/ 0 h 456"/>
                  <a:gd name="T44" fmla="*/ 305 w 493"/>
                  <a:gd name="T45" fmla="*/ 3 h 456"/>
                  <a:gd name="T46" fmla="*/ 275 w 493"/>
                  <a:gd name="T47" fmla="*/ 21 h 456"/>
                  <a:gd name="T48" fmla="*/ 232 w 493"/>
                  <a:gd name="T49" fmla="*/ 73 h 456"/>
                  <a:gd name="T50" fmla="*/ 190 w 493"/>
                  <a:gd name="T51" fmla="*/ 149 h 456"/>
                  <a:gd name="T52" fmla="*/ 158 w 493"/>
                  <a:gd name="T53" fmla="*/ 221 h 456"/>
                  <a:gd name="T54" fmla="*/ 71 w 493"/>
                  <a:gd name="T55" fmla="*/ 230 h 456"/>
                  <a:gd name="T56" fmla="*/ 64 w 493"/>
                  <a:gd name="T57" fmla="*/ 244 h 456"/>
                  <a:gd name="T58" fmla="*/ 50 w 493"/>
                  <a:gd name="T59" fmla="*/ 244 h 456"/>
                  <a:gd name="T60" fmla="*/ 45 w 493"/>
                  <a:gd name="T61" fmla="*/ 232 h 456"/>
                  <a:gd name="T62" fmla="*/ 4 w 493"/>
                  <a:gd name="T63" fmla="*/ 231 h 456"/>
                  <a:gd name="T64" fmla="*/ 0 w 493"/>
                  <a:gd name="T65" fmla="*/ 249 h 456"/>
                  <a:gd name="T66" fmla="*/ 26 w 493"/>
                  <a:gd name="T67" fmla="*/ 263 h 456"/>
                  <a:gd name="T68" fmla="*/ 74 w 493"/>
                  <a:gd name="T69" fmla="*/ 254 h 456"/>
                  <a:gd name="T70" fmla="*/ 87 w 493"/>
                  <a:gd name="T71" fmla="*/ 244 h 456"/>
                  <a:gd name="T72" fmla="*/ 152 w 493"/>
                  <a:gd name="T73" fmla="*/ 239 h 456"/>
                  <a:gd name="T74" fmla="*/ 169 w 493"/>
                  <a:gd name="T75" fmla="*/ 282 h 456"/>
                  <a:gd name="T76" fmla="*/ 169 w 493"/>
                  <a:gd name="T77" fmla="*/ 28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3" h="456">
                    <a:moveTo>
                      <a:pt x="169" y="282"/>
                    </a:moveTo>
                    <a:lnTo>
                      <a:pt x="190" y="380"/>
                    </a:lnTo>
                    <a:lnTo>
                      <a:pt x="227" y="420"/>
                    </a:lnTo>
                    <a:lnTo>
                      <a:pt x="254" y="443"/>
                    </a:lnTo>
                    <a:lnTo>
                      <a:pt x="289" y="455"/>
                    </a:lnTo>
                    <a:lnTo>
                      <a:pt x="325" y="450"/>
                    </a:lnTo>
                    <a:lnTo>
                      <a:pt x="352" y="430"/>
                    </a:lnTo>
                    <a:lnTo>
                      <a:pt x="377" y="399"/>
                    </a:lnTo>
                    <a:lnTo>
                      <a:pt x="395" y="360"/>
                    </a:lnTo>
                    <a:lnTo>
                      <a:pt x="411" y="327"/>
                    </a:lnTo>
                    <a:lnTo>
                      <a:pt x="424" y="288"/>
                    </a:lnTo>
                    <a:lnTo>
                      <a:pt x="429" y="258"/>
                    </a:lnTo>
                    <a:lnTo>
                      <a:pt x="483" y="259"/>
                    </a:lnTo>
                    <a:lnTo>
                      <a:pt x="492" y="241"/>
                    </a:lnTo>
                    <a:lnTo>
                      <a:pt x="484" y="215"/>
                    </a:lnTo>
                    <a:lnTo>
                      <a:pt x="435" y="207"/>
                    </a:lnTo>
                    <a:lnTo>
                      <a:pt x="441" y="172"/>
                    </a:lnTo>
                    <a:lnTo>
                      <a:pt x="436" y="126"/>
                    </a:lnTo>
                    <a:lnTo>
                      <a:pt x="425" y="85"/>
                    </a:lnTo>
                    <a:lnTo>
                      <a:pt x="400" y="41"/>
                    </a:lnTo>
                    <a:lnTo>
                      <a:pt x="372" y="18"/>
                    </a:lnTo>
                    <a:lnTo>
                      <a:pt x="339" y="0"/>
                    </a:lnTo>
                    <a:lnTo>
                      <a:pt x="305" y="3"/>
                    </a:lnTo>
                    <a:lnTo>
                      <a:pt x="275" y="21"/>
                    </a:lnTo>
                    <a:lnTo>
                      <a:pt x="232" y="73"/>
                    </a:lnTo>
                    <a:lnTo>
                      <a:pt x="190" y="149"/>
                    </a:lnTo>
                    <a:lnTo>
                      <a:pt x="158" y="221"/>
                    </a:lnTo>
                    <a:lnTo>
                      <a:pt x="71" y="230"/>
                    </a:lnTo>
                    <a:lnTo>
                      <a:pt x="64" y="244"/>
                    </a:lnTo>
                    <a:lnTo>
                      <a:pt x="50" y="244"/>
                    </a:lnTo>
                    <a:lnTo>
                      <a:pt x="45" y="232"/>
                    </a:lnTo>
                    <a:lnTo>
                      <a:pt x="4" y="231"/>
                    </a:lnTo>
                    <a:lnTo>
                      <a:pt x="0" y="249"/>
                    </a:lnTo>
                    <a:lnTo>
                      <a:pt x="26" y="263"/>
                    </a:lnTo>
                    <a:lnTo>
                      <a:pt x="74" y="254"/>
                    </a:lnTo>
                    <a:lnTo>
                      <a:pt x="87" y="244"/>
                    </a:lnTo>
                    <a:lnTo>
                      <a:pt x="152" y="239"/>
                    </a:lnTo>
                    <a:lnTo>
                      <a:pt x="169" y="282"/>
                    </a:lnTo>
                    <a:lnTo>
                      <a:pt x="169" y="282"/>
                    </a:lnTo>
                  </a:path>
                </a:pathLst>
              </a:custGeom>
              <a:solidFill>
                <a:srgbClr val="FFFF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2" name="Freeform 136"/>
              <p:cNvSpPr>
                <a:spLocks/>
              </p:cNvSpPr>
              <p:nvPr/>
            </p:nvSpPr>
            <p:spPr bwMode="auto">
              <a:xfrm>
                <a:off x="2255" y="2369"/>
                <a:ext cx="206" cy="198"/>
              </a:xfrm>
              <a:custGeom>
                <a:avLst/>
                <a:gdLst>
                  <a:gd name="T0" fmla="*/ 135 w 206"/>
                  <a:gd name="T1" fmla="*/ 21 h 198"/>
                  <a:gd name="T2" fmla="*/ 131 w 206"/>
                  <a:gd name="T3" fmla="*/ 28 h 198"/>
                  <a:gd name="T4" fmla="*/ 172 w 206"/>
                  <a:gd name="T5" fmla="*/ 108 h 198"/>
                  <a:gd name="T6" fmla="*/ 164 w 206"/>
                  <a:gd name="T7" fmla="*/ 118 h 198"/>
                  <a:gd name="T8" fmla="*/ 121 w 206"/>
                  <a:gd name="T9" fmla="*/ 43 h 198"/>
                  <a:gd name="T10" fmla="*/ 106 w 206"/>
                  <a:gd name="T11" fmla="*/ 68 h 198"/>
                  <a:gd name="T12" fmla="*/ 73 w 206"/>
                  <a:gd name="T13" fmla="*/ 94 h 198"/>
                  <a:gd name="T14" fmla="*/ 25 w 206"/>
                  <a:gd name="T15" fmla="*/ 97 h 198"/>
                  <a:gd name="T16" fmla="*/ 5 w 206"/>
                  <a:gd name="T17" fmla="*/ 48 h 198"/>
                  <a:gd name="T18" fmla="*/ 3 w 206"/>
                  <a:gd name="T19" fmla="*/ 11 h 198"/>
                  <a:gd name="T20" fmla="*/ 0 w 206"/>
                  <a:gd name="T21" fmla="*/ 46 h 198"/>
                  <a:gd name="T22" fmla="*/ 2 w 206"/>
                  <a:gd name="T23" fmla="*/ 74 h 198"/>
                  <a:gd name="T24" fmla="*/ 11 w 206"/>
                  <a:gd name="T25" fmla="*/ 108 h 198"/>
                  <a:gd name="T26" fmla="*/ 23 w 206"/>
                  <a:gd name="T27" fmla="*/ 132 h 198"/>
                  <a:gd name="T28" fmla="*/ 56 w 206"/>
                  <a:gd name="T29" fmla="*/ 180 h 198"/>
                  <a:gd name="T30" fmla="*/ 77 w 206"/>
                  <a:gd name="T31" fmla="*/ 192 h 198"/>
                  <a:gd name="T32" fmla="*/ 101 w 206"/>
                  <a:gd name="T33" fmla="*/ 197 h 198"/>
                  <a:gd name="T34" fmla="*/ 128 w 206"/>
                  <a:gd name="T35" fmla="*/ 188 h 198"/>
                  <a:gd name="T36" fmla="*/ 148 w 206"/>
                  <a:gd name="T37" fmla="*/ 161 h 198"/>
                  <a:gd name="T38" fmla="*/ 167 w 206"/>
                  <a:gd name="T39" fmla="*/ 131 h 198"/>
                  <a:gd name="T40" fmla="*/ 190 w 206"/>
                  <a:gd name="T41" fmla="*/ 83 h 198"/>
                  <a:gd name="T42" fmla="*/ 205 w 206"/>
                  <a:gd name="T43" fmla="*/ 23 h 198"/>
                  <a:gd name="T44" fmla="*/ 205 w 206"/>
                  <a:gd name="T45" fmla="*/ 2 h 198"/>
                  <a:gd name="T46" fmla="*/ 160 w 206"/>
                  <a:gd name="T47" fmla="*/ 0 h 198"/>
                  <a:gd name="T48" fmla="*/ 135 w 206"/>
                  <a:gd name="T49" fmla="*/ 21 h 198"/>
                  <a:gd name="T50" fmla="*/ 135 w 206"/>
                  <a:gd name="T51" fmla="*/ 2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6" h="198">
                    <a:moveTo>
                      <a:pt x="135" y="21"/>
                    </a:moveTo>
                    <a:lnTo>
                      <a:pt x="131" y="28"/>
                    </a:lnTo>
                    <a:lnTo>
                      <a:pt x="172" y="108"/>
                    </a:lnTo>
                    <a:lnTo>
                      <a:pt x="164" y="118"/>
                    </a:lnTo>
                    <a:lnTo>
                      <a:pt x="121" y="43"/>
                    </a:lnTo>
                    <a:lnTo>
                      <a:pt x="106" y="68"/>
                    </a:lnTo>
                    <a:lnTo>
                      <a:pt x="73" y="94"/>
                    </a:lnTo>
                    <a:lnTo>
                      <a:pt x="25" y="97"/>
                    </a:lnTo>
                    <a:lnTo>
                      <a:pt x="5" y="48"/>
                    </a:lnTo>
                    <a:lnTo>
                      <a:pt x="3" y="11"/>
                    </a:lnTo>
                    <a:lnTo>
                      <a:pt x="0" y="46"/>
                    </a:lnTo>
                    <a:lnTo>
                      <a:pt x="2" y="74"/>
                    </a:lnTo>
                    <a:lnTo>
                      <a:pt x="11" y="108"/>
                    </a:lnTo>
                    <a:lnTo>
                      <a:pt x="23" y="132"/>
                    </a:lnTo>
                    <a:lnTo>
                      <a:pt x="56" y="180"/>
                    </a:lnTo>
                    <a:lnTo>
                      <a:pt x="77" y="192"/>
                    </a:lnTo>
                    <a:lnTo>
                      <a:pt x="101" y="197"/>
                    </a:lnTo>
                    <a:lnTo>
                      <a:pt x="128" y="188"/>
                    </a:lnTo>
                    <a:lnTo>
                      <a:pt x="148" y="161"/>
                    </a:lnTo>
                    <a:lnTo>
                      <a:pt x="167" y="131"/>
                    </a:lnTo>
                    <a:lnTo>
                      <a:pt x="190" y="83"/>
                    </a:lnTo>
                    <a:lnTo>
                      <a:pt x="205" y="23"/>
                    </a:lnTo>
                    <a:lnTo>
                      <a:pt x="205" y="2"/>
                    </a:lnTo>
                    <a:lnTo>
                      <a:pt x="160" y="0"/>
                    </a:lnTo>
                    <a:lnTo>
                      <a:pt x="135" y="21"/>
                    </a:lnTo>
                    <a:lnTo>
                      <a:pt x="135" y="21"/>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3" name="Freeform 137"/>
              <p:cNvSpPr>
                <a:spLocks/>
              </p:cNvSpPr>
              <p:nvPr/>
            </p:nvSpPr>
            <p:spPr bwMode="auto">
              <a:xfrm>
                <a:off x="2203" y="2151"/>
                <a:ext cx="165" cy="441"/>
              </a:xfrm>
              <a:custGeom>
                <a:avLst/>
                <a:gdLst>
                  <a:gd name="T0" fmla="*/ 164 w 165"/>
                  <a:gd name="T1" fmla="*/ 0 h 441"/>
                  <a:gd name="T2" fmla="*/ 131 w 165"/>
                  <a:gd name="T3" fmla="*/ 8 h 441"/>
                  <a:gd name="T4" fmla="*/ 99 w 165"/>
                  <a:gd name="T5" fmla="*/ 38 h 441"/>
                  <a:gd name="T6" fmla="*/ 65 w 165"/>
                  <a:gd name="T7" fmla="*/ 85 h 441"/>
                  <a:gd name="T8" fmla="*/ 40 w 165"/>
                  <a:gd name="T9" fmla="*/ 127 h 441"/>
                  <a:gd name="T10" fmla="*/ 18 w 165"/>
                  <a:gd name="T11" fmla="*/ 184 h 441"/>
                  <a:gd name="T12" fmla="*/ 0 w 165"/>
                  <a:gd name="T13" fmla="*/ 245 h 441"/>
                  <a:gd name="T14" fmla="*/ 34 w 165"/>
                  <a:gd name="T15" fmla="*/ 327 h 441"/>
                  <a:gd name="T16" fmla="*/ 67 w 165"/>
                  <a:gd name="T17" fmla="*/ 402 h 441"/>
                  <a:gd name="T18" fmla="*/ 109 w 165"/>
                  <a:gd name="T19" fmla="*/ 432 h 441"/>
                  <a:gd name="T20" fmla="*/ 130 w 165"/>
                  <a:gd name="T21" fmla="*/ 440 h 441"/>
                  <a:gd name="T22" fmla="*/ 103 w 165"/>
                  <a:gd name="T23" fmla="*/ 419 h 441"/>
                  <a:gd name="T24" fmla="*/ 76 w 165"/>
                  <a:gd name="T25" fmla="*/ 390 h 441"/>
                  <a:gd name="T26" fmla="*/ 53 w 165"/>
                  <a:gd name="T27" fmla="*/ 342 h 441"/>
                  <a:gd name="T28" fmla="*/ 44 w 165"/>
                  <a:gd name="T29" fmla="*/ 286 h 441"/>
                  <a:gd name="T30" fmla="*/ 51 w 165"/>
                  <a:gd name="T31" fmla="*/ 172 h 441"/>
                  <a:gd name="T32" fmla="*/ 87 w 165"/>
                  <a:gd name="T33" fmla="*/ 80 h 441"/>
                  <a:gd name="T34" fmla="*/ 121 w 165"/>
                  <a:gd name="T35" fmla="*/ 27 h 441"/>
                  <a:gd name="T36" fmla="*/ 164 w 165"/>
                  <a:gd name="T37" fmla="*/ 0 h 441"/>
                  <a:gd name="T38" fmla="*/ 164 w 165"/>
                  <a:gd name="T3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5" h="441">
                    <a:moveTo>
                      <a:pt x="164" y="0"/>
                    </a:moveTo>
                    <a:lnTo>
                      <a:pt x="131" y="8"/>
                    </a:lnTo>
                    <a:lnTo>
                      <a:pt x="99" y="38"/>
                    </a:lnTo>
                    <a:lnTo>
                      <a:pt x="65" y="85"/>
                    </a:lnTo>
                    <a:lnTo>
                      <a:pt x="40" y="127"/>
                    </a:lnTo>
                    <a:lnTo>
                      <a:pt x="18" y="184"/>
                    </a:lnTo>
                    <a:lnTo>
                      <a:pt x="0" y="245"/>
                    </a:lnTo>
                    <a:lnTo>
                      <a:pt x="34" y="327"/>
                    </a:lnTo>
                    <a:lnTo>
                      <a:pt x="67" y="402"/>
                    </a:lnTo>
                    <a:lnTo>
                      <a:pt x="109" y="432"/>
                    </a:lnTo>
                    <a:lnTo>
                      <a:pt x="130" y="440"/>
                    </a:lnTo>
                    <a:lnTo>
                      <a:pt x="103" y="419"/>
                    </a:lnTo>
                    <a:lnTo>
                      <a:pt x="76" y="390"/>
                    </a:lnTo>
                    <a:lnTo>
                      <a:pt x="53" y="342"/>
                    </a:lnTo>
                    <a:lnTo>
                      <a:pt x="44" y="286"/>
                    </a:lnTo>
                    <a:lnTo>
                      <a:pt x="51" y="172"/>
                    </a:lnTo>
                    <a:lnTo>
                      <a:pt x="87" y="80"/>
                    </a:lnTo>
                    <a:lnTo>
                      <a:pt x="121" y="27"/>
                    </a:lnTo>
                    <a:lnTo>
                      <a:pt x="164" y="0"/>
                    </a:lnTo>
                    <a:lnTo>
                      <a:pt x="164" y="0"/>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4" name="Freeform 138"/>
              <p:cNvSpPr>
                <a:spLocks/>
              </p:cNvSpPr>
              <p:nvPr/>
            </p:nvSpPr>
            <p:spPr bwMode="auto">
              <a:xfrm>
                <a:off x="2290" y="2170"/>
                <a:ext cx="191" cy="192"/>
              </a:xfrm>
              <a:custGeom>
                <a:avLst/>
                <a:gdLst>
                  <a:gd name="T0" fmla="*/ 0 w 191"/>
                  <a:gd name="T1" fmla="*/ 104 h 192"/>
                  <a:gd name="T2" fmla="*/ 21 w 191"/>
                  <a:gd name="T3" fmla="*/ 78 h 192"/>
                  <a:gd name="T4" fmla="*/ 45 w 191"/>
                  <a:gd name="T5" fmla="*/ 65 h 192"/>
                  <a:gd name="T6" fmla="*/ 64 w 191"/>
                  <a:gd name="T7" fmla="*/ 64 h 192"/>
                  <a:gd name="T8" fmla="*/ 103 w 191"/>
                  <a:gd name="T9" fmla="*/ 83 h 192"/>
                  <a:gd name="T10" fmla="*/ 122 w 191"/>
                  <a:gd name="T11" fmla="*/ 117 h 192"/>
                  <a:gd name="T12" fmla="*/ 125 w 191"/>
                  <a:gd name="T13" fmla="*/ 156 h 192"/>
                  <a:gd name="T14" fmla="*/ 117 w 191"/>
                  <a:gd name="T15" fmla="*/ 188 h 192"/>
                  <a:gd name="T16" fmla="*/ 158 w 191"/>
                  <a:gd name="T17" fmla="*/ 191 h 192"/>
                  <a:gd name="T18" fmla="*/ 166 w 191"/>
                  <a:gd name="T19" fmla="*/ 176 h 192"/>
                  <a:gd name="T20" fmla="*/ 189 w 191"/>
                  <a:gd name="T21" fmla="*/ 174 h 192"/>
                  <a:gd name="T22" fmla="*/ 190 w 191"/>
                  <a:gd name="T23" fmla="*/ 113 h 192"/>
                  <a:gd name="T24" fmla="*/ 148 w 191"/>
                  <a:gd name="T25" fmla="*/ 41 h 192"/>
                  <a:gd name="T26" fmla="*/ 79 w 191"/>
                  <a:gd name="T27" fmla="*/ 0 h 192"/>
                  <a:gd name="T28" fmla="*/ 44 w 191"/>
                  <a:gd name="T29" fmla="*/ 25 h 192"/>
                  <a:gd name="T30" fmla="*/ 23 w 191"/>
                  <a:gd name="T31" fmla="*/ 56 h 192"/>
                  <a:gd name="T32" fmla="*/ 0 w 191"/>
                  <a:gd name="T33" fmla="*/ 104 h 192"/>
                  <a:gd name="T34" fmla="*/ 0 w 191"/>
                  <a:gd name="T35"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1" h="192">
                    <a:moveTo>
                      <a:pt x="0" y="104"/>
                    </a:moveTo>
                    <a:lnTo>
                      <a:pt x="21" y="78"/>
                    </a:lnTo>
                    <a:lnTo>
                      <a:pt x="45" y="65"/>
                    </a:lnTo>
                    <a:lnTo>
                      <a:pt x="64" y="64"/>
                    </a:lnTo>
                    <a:lnTo>
                      <a:pt x="103" y="83"/>
                    </a:lnTo>
                    <a:lnTo>
                      <a:pt x="122" y="117"/>
                    </a:lnTo>
                    <a:lnTo>
                      <a:pt x="125" y="156"/>
                    </a:lnTo>
                    <a:lnTo>
                      <a:pt x="117" y="188"/>
                    </a:lnTo>
                    <a:lnTo>
                      <a:pt x="158" y="191"/>
                    </a:lnTo>
                    <a:lnTo>
                      <a:pt x="166" y="176"/>
                    </a:lnTo>
                    <a:lnTo>
                      <a:pt x="189" y="174"/>
                    </a:lnTo>
                    <a:lnTo>
                      <a:pt x="190" y="113"/>
                    </a:lnTo>
                    <a:lnTo>
                      <a:pt x="148" y="41"/>
                    </a:lnTo>
                    <a:lnTo>
                      <a:pt x="79" y="0"/>
                    </a:lnTo>
                    <a:lnTo>
                      <a:pt x="44" y="25"/>
                    </a:lnTo>
                    <a:lnTo>
                      <a:pt x="23" y="56"/>
                    </a:lnTo>
                    <a:lnTo>
                      <a:pt x="0" y="104"/>
                    </a:lnTo>
                    <a:lnTo>
                      <a:pt x="0" y="104"/>
                    </a:lnTo>
                  </a:path>
                </a:pathLst>
              </a:custGeom>
              <a:solidFill>
                <a:srgbClr val="CCCCFF"/>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5" name="Freeform 139"/>
              <p:cNvSpPr>
                <a:spLocks/>
              </p:cNvSpPr>
              <p:nvPr/>
            </p:nvSpPr>
            <p:spPr bwMode="auto">
              <a:xfrm>
                <a:off x="2467" y="2363"/>
                <a:ext cx="69" cy="34"/>
              </a:xfrm>
              <a:custGeom>
                <a:avLst/>
                <a:gdLst>
                  <a:gd name="T0" fmla="*/ 2 w 69"/>
                  <a:gd name="T1" fmla="*/ 4 h 34"/>
                  <a:gd name="T2" fmla="*/ 51 w 69"/>
                  <a:gd name="T3" fmla="*/ 0 h 34"/>
                  <a:gd name="T4" fmla="*/ 68 w 69"/>
                  <a:gd name="T5" fmla="*/ 16 h 34"/>
                  <a:gd name="T6" fmla="*/ 68 w 69"/>
                  <a:gd name="T7" fmla="*/ 33 h 34"/>
                  <a:gd name="T8" fmla="*/ 0 w 69"/>
                  <a:gd name="T9" fmla="*/ 18 h 34"/>
                  <a:gd name="T10" fmla="*/ 2 w 69"/>
                  <a:gd name="T11" fmla="*/ 4 h 34"/>
                  <a:gd name="T12" fmla="*/ 2 w 69"/>
                  <a:gd name="T13" fmla="*/ 4 h 34"/>
                </a:gdLst>
                <a:ahLst/>
                <a:cxnLst>
                  <a:cxn ang="0">
                    <a:pos x="T0" y="T1"/>
                  </a:cxn>
                  <a:cxn ang="0">
                    <a:pos x="T2" y="T3"/>
                  </a:cxn>
                  <a:cxn ang="0">
                    <a:pos x="T4" y="T5"/>
                  </a:cxn>
                  <a:cxn ang="0">
                    <a:pos x="T6" y="T7"/>
                  </a:cxn>
                  <a:cxn ang="0">
                    <a:pos x="T8" y="T9"/>
                  </a:cxn>
                  <a:cxn ang="0">
                    <a:pos x="T10" y="T11"/>
                  </a:cxn>
                  <a:cxn ang="0">
                    <a:pos x="T12" y="T13"/>
                  </a:cxn>
                </a:cxnLst>
                <a:rect l="0" t="0" r="r" b="b"/>
                <a:pathLst>
                  <a:path w="69" h="34">
                    <a:moveTo>
                      <a:pt x="2" y="4"/>
                    </a:moveTo>
                    <a:lnTo>
                      <a:pt x="51" y="0"/>
                    </a:lnTo>
                    <a:lnTo>
                      <a:pt x="68" y="16"/>
                    </a:lnTo>
                    <a:lnTo>
                      <a:pt x="68" y="33"/>
                    </a:lnTo>
                    <a:lnTo>
                      <a:pt x="0" y="18"/>
                    </a:lnTo>
                    <a:lnTo>
                      <a:pt x="2" y="4"/>
                    </a:lnTo>
                    <a:lnTo>
                      <a:pt x="2" y="4"/>
                    </a:lnTo>
                  </a:path>
                </a:pathLst>
              </a:custGeom>
              <a:solidFill>
                <a:srgbClr val="A3A3D6"/>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6" name="Freeform 140"/>
              <p:cNvSpPr>
                <a:spLocks/>
              </p:cNvSpPr>
              <p:nvPr/>
            </p:nvSpPr>
            <p:spPr bwMode="auto">
              <a:xfrm>
                <a:off x="2453" y="2356"/>
                <a:ext cx="83" cy="45"/>
              </a:xfrm>
              <a:custGeom>
                <a:avLst/>
                <a:gdLst>
                  <a:gd name="T0" fmla="*/ 4 w 83"/>
                  <a:gd name="T1" fmla="*/ 1 h 45"/>
                  <a:gd name="T2" fmla="*/ 0 w 83"/>
                  <a:gd name="T3" fmla="*/ 13 h 45"/>
                  <a:gd name="T4" fmla="*/ 0 w 83"/>
                  <a:gd name="T5" fmla="*/ 30 h 45"/>
                  <a:gd name="T6" fmla="*/ 11 w 83"/>
                  <a:gd name="T7" fmla="*/ 44 h 45"/>
                  <a:gd name="T8" fmla="*/ 82 w 83"/>
                  <a:gd name="T9" fmla="*/ 43 h 45"/>
                  <a:gd name="T10" fmla="*/ 68 w 83"/>
                  <a:gd name="T11" fmla="*/ 31 h 45"/>
                  <a:gd name="T12" fmla="*/ 64 w 83"/>
                  <a:gd name="T13" fmla="*/ 20 h 45"/>
                  <a:gd name="T14" fmla="*/ 9 w 83"/>
                  <a:gd name="T15" fmla="*/ 16 h 45"/>
                  <a:gd name="T16" fmla="*/ 60 w 83"/>
                  <a:gd name="T17" fmla="*/ 0 h 45"/>
                  <a:gd name="T18" fmla="*/ 4 w 83"/>
                  <a:gd name="T19" fmla="*/ 1 h 45"/>
                  <a:gd name="T20" fmla="*/ 4 w 83"/>
                  <a:gd name="T21"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45">
                    <a:moveTo>
                      <a:pt x="4" y="1"/>
                    </a:moveTo>
                    <a:lnTo>
                      <a:pt x="0" y="13"/>
                    </a:lnTo>
                    <a:lnTo>
                      <a:pt x="0" y="30"/>
                    </a:lnTo>
                    <a:lnTo>
                      <a:pt x="11" y="44"/>
                    </a:lnTo>
                    <a:lnTo>
                      <a:pt x="82" y="43"/>
                    </a:lnTo>
                    <a:lnTo>
                      <a:pt x="68" y="31"/>
                    </a:lnTo>
                    <a:lnTo>
                      <a:pt x="64" y="20"/>
                    </a:lnTo>
                    <a:lnTo>
                      <a:pt x="9" y="16"/>
                    </a:lnTo>
                    <a:lnTo>
                      <a:pt x="60" y="0"/>
                    </a:lnTo>
                    <a:lnTo>
                      <a:pt x="4" y="1"/>
                    </a:lnTo>
                    <a:lnTo>
                      <a:pt x="4" y="1"/>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7" name="Freeform 141"/>
              <p:cNvSpPr>
                <a:spLocks/>
              </p:cNvSpPr>
              <p:nvPr/>
            </p:nvSpPr>
            <p:spPr bwMode="auto">
              <a:xfrm>
                <a:off x="2525" y="2358"/>
                <a:ext cx="17" cy="38"/>
              </a:xfrm>
              <a:custGeom>
                <a:avLst/>
                <a:gdLst>
                  <a:gd name="T0" fmla="*/ 2 w 17"/>
                  <a:gd name="T1" fmla="*/ 0 h 38"/>
                  <a:gd name="T2" fmla="*/ 14 w 17"/>
                  <a:gd name="T3" fmla="*/ 10 h 38"/>
                  <a:gd name="T4" fmla="*/ 16 w 17"/>
                  <a:gd name="T5" fmla="*/ 24 h 38"/>
                  <a:gd name="T6" fmla="*/ 13 w 17"/>
                  <a:gd name="T7" fmla="*/ 37 h 38"/>
                  <a:gd name="T8" fmla="*/ 0 w 17"/>
                  <a:gd name="T9" fmla="*/ 24 h 38"/>
                  <a:gd name="T10" fmla="*/ 2 w 17"/>
                  <a:gd name="T11" fmla="*/ 0 h 38"/>
                  <a:gd name="T12" fmla="*/ 2 w 17"/>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7" h="38">
                    <a:moveTo>
                      <a:pt x="2" y="0"/>
                    </a:moveTo>
                    <a:lnTo>
                      <a:pt x="14" y="10"/>
                    </a:lnTo>
                    <a:lnTo>
                      <a:pt x="16" y="24"/>
                    </a:lnTo>
                    <a:lnTo>
                      <a:pt x="13" y="37"/>
                    </a:lnTo>
                    <a:lnTo>
                      <a:pt x="0" y="24"/>
                    </a:lnTo>
                    <a:lnTo>
                      <a:pt x="2" y="0"/>
                    </a:lnTo>
                    <a:lnTo>
                      <a:pt x="2"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8" name="Freeform 142"/>
              <p:cNvSpPr>
                <a:spLocks/>
              </p:cNvSpPr>
              <p:nvPr/>
            </p:nvSpPr>
            <p:spPr bwMode="auto">
              <a:xfrm>
                <a:off x="2196" y="2157"/>
                <a:ext cx="143" cy="424"/>
              </a:xfrm>
              <a:custGeom>
                <a:avLst/>
                <a:gdLst>
                  <a:gd name="T0" fmla="*/ 89 w 143"/>
                  <a:gd name="T1" fmla="*/ 63 h 424"/>
                  <a:gd name="T2" fmla="*/ 79 w 143"/>
                  <a:gd name="T3" fmla="*/ 83 h 424"/>
                  <a:gd name="T4" fmla="*/ 66 w 143"/>
                  <a:gd name="T5" fmla="*/ 120 h 424"/>
                  <a:gd name="T6" fmla="*/ 50 w 143"/>
                  <a:gd name="T7" fmla="*/ 168 h 424"/>
                  <a:gd name="T8" fmla="*/ 43 w 143"/>
                  <a:gd name="T9" fmla="*/ 226 h 424"/>
                  <a:gd name="T10" fmla="*/ 39 w 143"/>
                  <a:gd name="T11" fmla="*/ 281 h 424"/>
                  <a:gd name="T12" fmla="*/ 54 w 143"/>
                  <a:gd name="T13" fmla="*/ 343 h 424"/>
                  <a:gd name="T14" fmla="*/ 79 w 143"/>
                  <a:gd name="T15" fmla="*/ 386 h 424"/>
                  <a:gd name="T16" fmla="*/ 110 w 143"/>
                  <a:gd name="T17" fmla="*/ 423 h 424"/>
                  <a:gd name="T18" fmla="*/ 70 w 143"/>
                  <a:gd name="T19" fmla="*/ 397 h 424"/>
                  <a:gd name="T20" fmla="*/ 37 w 143"/>
                  <a:gd name="T21" fmla="*/ 357 h 424"/>
                  <a:gd name="T22" fmla="*/ 19 w 143"/>
                  <a:gd name="T23" fmla="*/ 302 h 424"/>
                  <a:gd name="T24" fmla="*/ 1 w 143"/>
                  <a:gd name="T25" fmla="*/ 248 h 424"/>
                  <a:gd name="T26" fmla="*/ 0 w 143"/>
                  <a:gd name="T27" fmla="*/ 218 h 424"/>
                  <a:gd name="T28" fmla="*/ 24 w 143"/>
                  <a:gd name="T29" fmla="*/ 155 h 424"/>
                  <a:gd name="T30" fmla="*/ 54 w 143"/>
                  <a:gd name="T31" fmla="*/ 97 h 424"/>
                  <a:gd name="T32" fmla="*/ 80 w 143"/>
                  <a:gd name="T33" fmla="*/ 60 h 424"/>
                  <a:gd name="T34" fmla="*/ 107 w 143"/>
                  <a:gd name="T35" fmla="*/ 26 h 424"/>
                  <a:gd name="T36" fmla="*/ 142 w 143"/>
                  <a:gd name="T37" fmla="*/ 0 h 424"/>
                  <a:gd name="T38" fmla="*/ 109 w 143"/>
                  <a:gd name="T39" fmla="*/ 38 h 424"/>
                  <a:gd name="T40" fmla="*/ 89 w 143"/>
                  <a:gd name="T41" fmla="*/ 63 h 424"/>
                  <a:gd name="T42" fmla="*/ 89 w 143"/>
                  <a:gd name="T43" fmla="*/ 63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424">
                    <a:moveTo>
                      <a:pt x="89" y="63"/>
                    </a:moveTo>
                    <a:lnTo>
                      <a:pt x="79" y="83"/>
                    </a:lnTo>
                    <a:lnTo>
                      <a:pt x="66" y="120"/>
                    </a:lnTo>
                    <a:lnTo>
                      <a:pt x="50" y="168"/>
                    </a:lnTo>
                    <a:lnTo>
                      <a:pt x="43" y="226"/>
                    </a:lnTo>
                    <a:lnTo>
                      <a:pt x="39" y="281"/>
                    </a:lnTo>
                    <a:lnTo>
                      <a:pt x="54" y="343"/>
                    </a:lnTo>
                    <a:lnTo>
                      <a:pt x="79" y="386"/>
                    </a:lnTo>
                    <a:lnTo>
                      <a:pt x="110" y="423"/>
                    </a:lnTo>
                    <a:lnTo>
                      <a:pt x="70" y="397"/>
                    </a:lnTo>
                    <a:lnTo>
                      <a:pt x="37" y="357"/>
                    </a:lnTo>
                    <a:lnTo>
                      <a:pt x="19" y="302"/>
                    </a:lnTo>
                    <a:lnTo>
                      <a:pt x="1" y="248"/>
                    </a:lnTo>
                    <a:lnTo>
                      <a:pt x="0" y="218"/>
                    </a:lnTo>
                    <a:lnTo>
                      <a:pt x="24" y="155"/>
                    </a:lnTo>
                    <a:lnTo>
                      <a:pt x="54" y="97"/>
                    </a:lnTo>
                    <a:lnTo>
                      <a:pt x="80" y="60"/>
                    </a:lnTo>
                    <a:lnTo>
                      <a:pt x="107" y="26"/>
                    </a:lnTo>
                    <a:lnTo>
                      <a:pt x="142" y="0"/>
                    </a:lnTo>
                    <a:lnTo>
                      <a:pt x="109" y="38"/>
                    </a:lnTo>
                    <a:lnTo>
                      <a:pt x="89" y="63"/>
                    </a:lnTo>
                    <a:lnTo>
                      <a:pt x="89" y="63"/>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599" name="Freeform 143"/>
              <p:cNvSpPr>
                <a:spLocks/>
              </p:cNvSpPr>
              <p:nvPr/>
            </p:nvSpPr>
            <p:spPr bwMode="auto">
              <a:xfrm>
                <a:off x="2264" y="2366"/>
                <a:ext cx="196" cy="137"/>
              </a:xfrm>
              <a:custGeom>
                <a:avLst/>
                <a:gdLst>
                  <a:gd name="T0" fmla="*/ 138 w 196"/>
                  <a:gd name="T1" fmla="*/ 0 h 137"/>
                  <a:gd name="T2" fmla="*/ 15 w 196"/>
                  <a:gd name="T3" fmla="*/ 5 h 137"/>
                  <a:gd name="T4" fmla="*/ 14 w 196"/>
                  <a:gd name="T5" fmla="*/ 14 h 137"/>
                  <a:gd name="T6" fmla="*/ 86 w 196"/>
                  <a:gd name="T7" fmla="*/ 18 h 137"/>
                  <a:gd name="T8" fmla="*/ 0 w 196"/>
                  <a:gd name="T9" fmla="*/ 91 h 137"/>
                  <a:gd name="T10" fmla="*/ 12 w 196"/>
                  <a:gd name="T11" fmla="*/ 113 h 137"/>
                  <a:gd name="T12" fmla="*/ 96 w 196"/>
                  <a:gd name="T13" fmla="*/ 24 h 137"/>
                  <a:gd name="T14" fmla="*/ 152 w 196"/>
                  <a:gd name="T15" fmla="*/ 136 h 137"/>
                  <a:gd name="T16" fmla="*/ 161 w 196"/>
                  <a:gd name="T17" fmla="*/ 121 h 137"/>
                  <a:gd name="T18" fmla="*/ 112 w 196"/>
                  <a:gd name="T19" fmla="*/ 19 h 137"/>
                  <a:gd name="T20" fmla="*/ 195 w 196"/>
                  <a:gd name="T21" fmla="*/ 21 h 137"/>
                  <a:gd name="T22" fmla="*/ 193 w 196"/>
                  <a:gd name="T23" fmla="*/ 9 h 137"/>
                  <a:gd name="T24" fmla="*/ 133 w 196"/>
                  <a:gd name="T25" fmla="*/ 11 h 137"/>
                  <a:gd name="T26" fmla="*/ 138 w 196"/>
                  <a:gd name="T27" fmla="*/ 0 h 137"/>
                  <a:gd name="T28" fmla="*/ 138 w 196"/>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137">
                    <a:moveTo>
                      <a:pt x="138" y="0"/>
                    </a:moveTo>
                    <a:lnTo>
                      <a:pt x="15" y="5"/>
                    </a:lnTo>
                    <a:lnTo>
                      <a:pt x="14" y="14"/>
                    </a:lnTo>
                    <a:lnTo>
                      <a:pt x="86" y="18"/>
                    </a:lnTo>
                    <a:lnTo>
                      <a:pt x="0" y="91"/>
                    </a:lnTo>
                    <a:lnTo>
                      <a:pt x="12" y="113"/>
                    </a:lnTo>
                    <a:lnTo>
                      <a:pt x="96" y="24"/>
                    </a:lnTo>
                    <a:lnTo>
                      <a:pt x="152" y="136"/>
                    </a:lnTo>
                    <a:lnTo>
                      <a:pt x="161" y="121"/>
                    </a:lnTo>
                    <a:lnTo>
                      <a:pt x="112" y="19"/>
                    </a:lnTo>
                    <a:lnTo>
                      <a:pt x="195" y="21"/>
                    </a:lnTo>
                    <a:lnTo>
                      <a:pt x="193" y="9"/>
                    </a:lnTo>
                    <a:lnTo>
                      <a:pt x="133" y="11"/>
                    </a:lnTo>
                    <a:lnTo>
                      <a:pt x="138" y="0"/>
                    </a:lnTo>
                    <a:lnTo>
                      <a:pt x="138"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600" name="Freeform 144"/>
              <p:cNvSpPr>
                <a:spLocks/>
              </p:cNvSpPr>
              <p:nvPr/>
            </p:nvSpPr>
            <p:spPr bwMode="auto">
              <a:xfrm>
                <a:off x="2256" y="2393"/>
                <a:ext cx="222" cy="200"/>
              </a:xfrm>
              <a:custGeom>
                <a:avLst/>
                <a:gdLst>
                  <a:gd name="T0" fmla="*/ 212 w 222"/>
                  <a:gd name="T1" fmla="*/ 4 h 200"/>
                  <a:gd name="T2" fmla="*/ 205 w 222"/>
                  <a:gd name="T3" fmla="*/ 33 h 200"/>
                  <a:gd name="T4" fmla="*/ 193 w 222"/>
                  <a:gd name="T5" fmla="*/ 70 h 200"/>
                  <a:gd name="T6" fmla="*/ 173 w 222"/>
                  <a:gd name="T7" fmla="*/ 109 h 200"/>
                  <a:gd name="T8" fmla="*/ 157 w 222"/>
                  <a:gd name="T9" fmla="*/ 138 h 200"/>
                  <a:gd name="T10" fmla="*/ 130 w 222"/>
                  <a:gd name="T11" fmla="*/ 169 h 200"/>
                  <a:gd name="T12" fmla="*/ 98 w 222"/>
                  <a:gd name="T13" fmla="*/ 183 h 200"/>
                  <a:gd name="T14" fmla="*/ 68 w 222"/>
                  <a:gd name="T15" fmla="*/ 169 h 200"/>
                  <a:gd name="T16" fmla="*/ 45 w 222"/>
                  <a:gd name="T17" fmla="*/ 134 h 200"/>
                  <a:gd name="T18" fmla="*/ 22 w 222"/>
                  <a:gd name="T19" fmla="*/ 95 h 200"/>
                  <a:gd name="T20" fmla="*/ 0 w 222"/>
                  <a:gd name="T21" fmla="*/ 40 h 200"/>
                  <a:gd name="T22" fmla="*/ 19 w 222"/>
                  <a:gd name="T23" fmla="*/ 109 h 200"/>
                  <a:gd name="T24" fmla="*/ 43 w 222"/>
                  <a:gd name="T25" fmla="*/ 149 h 200"/>
                  <a:gd name="T26" fmla="*/ 71 w 222"/>
                  <a:gd name="T27" fmla="*/ 184 h 200"/>
                  <a:gd name="T28" fmla="*/ 93 w 222"/>
                  <a:gd name="T29" fmla="*/ 199 h 200"/>
                  <a:gd name="T30" fmla="*/ 118 w 222"/>
                  <a:gd name="T31" fmla="*/ 196 h 200"/>
                  <a:gd name="T32" fmla="*/ 148 w 222"/>
                  <a:gd name="T33" fmla="*/ 173 h 200"/>
                  <a:gd name="T34" fmla="*/ 176 w 222"/>
                  <a:gd name="T35" fmla="*/ 133 h 200"/>
                  <a:gd name="T36" fmla="*/ 199 w 222"/>
                  <a:gd name="T37" fmla="*/ 83 h 200"/>
                  <a:gd name="T38" fmla="*/ 216 w 222"/>
                  <a:gd name="T39" fmla="*/ 34 h 200"/>
                  <a:gd name="T40" fmla="*/ 221 w 222"/>
                  <a:gd name="T41" fmla="*/ 0 h 200"/>
                  <a:gd name="T42" fmla="*/ 212 w 222"/>
                  <a:gd name="T43" fmla="*/ 4 h 200"/>
                  <a:gd name="T44" fmla="*/ 212 w 222"/>
                  <a:gd name="T45"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2" h="200">
                    <a:moveTo>
                      <a:pt x="212" y="4"/>
                    </a:moveTo>
                    <a:lnTo>
                      <a:pt x="205" y="33"/>
                    </a:lnTo>
                    <a:lnTo>
                      <a:pt x="193" y="70"/>
                    </a:lnTo>
                    <a:lnTo>
                      <a:pt x="173" y="109"/>
                    </a:lnTo>
                    <a:lnTo>
                      <a:pt x="157" y="138"/>
                    </a:lnTo>
                    <a:lnTo>
                      <a:pt x="130" y="169"/>
                    </a:lnTo>
                    <a:lnTo>
                      <a:pt x="98" y="183"/>
                    </a:lnTo>
                    <a:lnTo>
                      <a:pt x="68" y="169"/>
                    </a:lnTo>
                    <a:lnTo>
                      <a:pt x="45" y="134"/>
                    </a:lnTo>
                    <a:lnTo>
                      <a:pt x="22" y="95"/>
                    </a:lnTo>
                    <a:lnTo>
                      <a:pt x="0" y="40"/>
                    </a:lnTo>
                    <a:lnTo>
                      <a:pt x="19" y="109"/>
                    </a:lnTo>
                    <a:lnTo>
                      <a:pt x="43" y="149"/>
                    </a:lnTo>
                    <a:lnTo>
                      <a:pt x="71" y="184"/>
                    </a:lnTo>
                    <a:lnTo>
                      <a:pt x="93" y="199"/>
                    </a:lnTo>
                    <a:lnTo>
                      <a:pt x="118" y="196"/>
                    </a:lnTo>
                    <a:lnTo>
                      <a:pt x="148" y="173"/>
                    </a:lnTo>
                    <a:lnTo>
                      <a:pt x="176" y="133"/>
                    </a:lnTo>
                    <a:lnTo>
                      <a:pt x="199" y="83"/>
                    </a:lnTo>
                    <a:lnTo>
                      <a:pt x="216" y="34"/>
                    </a:lnTo>
                    <a:lnTo>
                      <a:pt x="221" y="0"/>
                    </a:lnTo>
                    <a:lnTo>
                      <a:pt x="212" y="4"/>
                    </a:lnTo>
                    <a:lnTo>
                      <a:pt x="212" y="4"/>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601" name="Freeform 145"/>
              <p:cNvSpPr>
                <a:spLocks/>
              </p:cNvSpPr>
              <p:nvPr/>
            </p:nvSpPr>
            <p:spPr bwMode="auto">
              <a:xfrm>
                <a:off x="2052" y="2372"/>
                <a:ext cx="150" cy="37"/>
              </a:xfrm>
              <a:custGeom>
                <a:avLst/>
                <a:gdLst>
                  <a:gd name="T0" fmla="*/ 149 w 150"/>
                  <a:gd name="T1" fmla="*/ 0 h 37"/>
                  <a:gd name="T2" fmla="*/ 77 w 150"/>
                  <a:gd name="T3" fmla="*/ 4 h 37"/>
                  <a:gd name="T4" fmla="*/ 68 w 150"/>
                  <a:gd name="T5" fmla="*/ 19 h 37"/>
                  <a:gd name="T6" fmla="*/ 45 w 150"/>
                  <a:gd name="T7" fmla="*/ 17 h 37"/>
                  <a:gd name="T8" fmla="*/ 41 w 150"/>
                  <a:gd name="T9" fmla="*/ 9 h 37"/>
                  <a:gd name="T10" fmla="*/ 6 w 150"/>
                  <a:gd name="T11" fmla="*/ 12 h 37"/>
                  <a:gd name="T12" fmla="*/ 0 w 150"/>
                  <a:gd name="T13" fmla="*/ 22 h 37"/>
                  <a:gd name="T14" fmla="*/ 11 w 150"/>
                  <a:gd name="T15" fmla="*/ 36 h 37"/>
                  <a:gd name="T16" fmla="*/ 47 w 150"/>
                  <a:gd name="T17" fmla="*/ 36 h 37"/>
                  <a:gd name="T18" fmla="*/ 53 w 150"/>
                  <a:gd name="T19" fmla="*/ 29 h 37"/>
                  <a:gd name="T20" fmla="*/ 79 w 150"/>
                  <a:gd name="T21" fmla="*/ 29 h 37"/>
                  <a:gd name="T22" fmla="*/ 90 w 150"/>
                  <a:gd name="T23" fmla="*/ 12 h 37"/>
                  <a:gd name="T24" fmla="*/ 149 w 150"/>
                  <a:gd name="T25" fmla="*/ 12 h 37"/>
                  <a:gd name="T26" fmla="*/ 149 w 150"/>
                  <a:gd name="T27" fmla="*/ 0 h 37"/>
                  <a:gd name="T28" fmla="*/ 149 w 150"/>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37">
                    <a:moveTo>
                      <a:pt x="149" y="0"/>
                    </a:moveTo>
                    <a:lnTo>
                      <a:pt x="77" y="4"/>
                    </a:lnTo>
                    <a:lnTo>
                      <a:pt x="68" y="19"/>
                    </a:lnTo>
                    <a:lnTo>
                      <a:pt x="45" y="17"/>
                    </a:lnTo>
                    <a:lnTo>
                      <a:pt x="41" y="9"/>
                    </a:lnTo>
                    <a:lnTo>
                      <a:pt x="6" y="12"/>
                    </a:lnTo>
                    <a:lnTo>
                      <a:pt x="0" y="22"/>
                    </a:lnTo>
                    <a:lnTo>
                      <a:pt x="11" y="36"/>
                    </a:lnTo>
                    <a:lnTo>
                      <a:pt x="47" y="36"/>
                    </a:lnTo>
                    <a:lnTo>
                      <a:pt x="53" y="29"/>
                    </a:lnTo>
                    <a:lnTo>
                      <a:pt x="79" y="29"/>
                    </a:lnTo>
                    <a:lnTo>
                      <a:pt x="90" y="12"/>
                    </a:lnTo>
                    <a:lnTo>
                      <a:pt x="149" y="12"/>
                    </a:lnTo>
                    <a:lnTo>
                      <a:pt x="149" y="0"/>
                    </a:lnTo>
                    <a:lnTo>
                      <a:pt x="149"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602" name="Freeform 146"/>
              <p:cNvSpPr>
                <a:spLocks/>
              </p:cNvSpPr>
              <p:nvPr/>
            </p:nvSpPr>
            <p:spPr bwMode="auto">
              <a:xfrm>
                <a:off x="2270" y="2155"/>
                <a:ext cx="219" cy="192"/>
              </a:xfrm>
              <a:custGeom>
                <a:avLst/>
                <a:gdLst>
                  <a:gd name="T0" fmla="*/ 20 w 219"/>
                  <a:gd name="T1" fmla="*/ 107 h 192"/>
                  <a:gd name="T2" fmla="*/ 39 w 219"/>
                  <a:gd name="T3" fmla="*/ 63 h 192"/>
                  <a:gd name="T4" fmla="*/ 66 w 219"/>
                  <a:gd name="T5" fmla="*/ 24 h 192"/>
                  <a:gd name="T6" fmla="*/ 96 w 219"/>
                  <a:gd name="T7" fmla="*/ 3 h 192"/>
                  <a:gd name="T8" fmla="*/ 125 w 219"/>
                  <a:gd name="T9" fmla="*/ 0 h 192"/>
                  <a:gd name="T10" fmla="*/ 154 w 219"/>
                  <a:gd name="T11" fmla="*/ 10 h 192"/>
                  <a:gd name="T12" fmla="*/ 180 w 219"/>
                  <a:gd name="T13" fmla="*/ 33 h 192"/>
                  <a:gd name="T14" fmla="*/ 202 w 219"/>
                  <a:gd name="T15" fmla="*/ 79 h 192"/>
                  <a:gd name="T16" fmla="*/ 218 w 219"/>
                  <a:gd name="T17" fmla="*/ 148 h 192"/>
                  <a:gd name="T18" fmla="*/ 215 w 219"/>
                  <a:gd name="T19" fmla="*/ 191 h 192"/>
                  <a:gd name="T20" fmla="*/ 204 w 219"/>
                  <a:gd name="T21" fmla="*/ 189 h 192"/>
                  <a:gd name="T22" fmla="*/ 199 w 219"/>
                  <a:gd name="T23" fmla="*/ 150 h 192"/>
                  <a:gd name="T24" fmla="*/ 186 w 219"/>
                  <a:gd name="T25" fmla="*/ 116 h 192"/>
                  <a:gd name="T26" fmla="*/ 170 w 219"/>
                  <a:gd name="T27" fmla="*/ 84 h 192"/>
                  <a:gd name="T28" fmla="*/ 136 w 219"/>
                  <a:gd name="T29" fmla="*/ 50 h 192"/>
                  <a:gd name="T30" fmla="*/ 82 w 219"/>
                  <a:gd name="T31" fmla="*/ 39 h 192"/>
                  <a:gd name="T32" fmla="*/ 60 w 219"/>
                  <a:gd name="T33" fmla="*/ 56 h 192"/>
                  <a:gd name="T34" fmla="*/ 36 w 219"/>
                  <a:gd name="T35" fmla="*/ 93 h 192"/>
                  <a:gd name="T36" fmla="*/ 0 w 219"/>
                  <a:gd name="T37" fmla="*/ 164 h 192"/>
                  <a:gd name="T38" fmla="*/ 20 w 219"/>
                  <a:gd name="T39" fmla="*/ 107 h 192"/>
                  <a:gd name="T40" fmla="*/ 20 w 219"/>
                  <a:gd name="T41" fmla="*/ 10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192">
                    <a:moveTo>
                      <a:pt x="20" y="107"/>
                    </a:moveTo>
                    <a:lnTo>
                      <a:pt x="39" y="63"/>
                    </a:lnTo>
                    <a:lnTo>
                      <a:pt x="66" y="24"/>
                    </a:lnTo>
                    <a:lnTo>
                      <a:pt x="96" y="3"/>
                    </a:lnTo>
                    <a:lnTo>
                      <a:pt x="125" y="0"/>
                    </a:lnTo>
                    <a:lnTo>
                      <a:pt x="154" y="10"/>
                    </a:lnTo>
                    <a:lnTo>
                      <a:pt x="180" y="33"/>
                    </a:lnTo>
                    <a:lnTo>
                      <a:pt x="202" y="79"/>
                    </a:lnTo>
                    <a:lnTo>
                      <a:pt x="218" y="148"/>
                    </a:lnTo>
                    <a:lnTo>
                      <a:pt x="215" y="191"/>
                    </a:lnTo>
                    <a:lnTo>
                      <a:pt x="204" y="189"/>
                    </a:lnTo>
                    <a:lnTo>
                      <a:pt x="199" y="150"/>
                    </a:lnTo>
                    <a:lnTo>
                      <a:pt x="186" y="116"/>
                    </a:lnTo>
                    <a:lnTo>
                      <a:pt x="170" y="84"/>
                    </a:lnTo>
                    <a:lnTo>
                      <a:pt x="136" y="50"/>
                    </a:lnTo>
                    <a:lnTo>
                      <a:pt x="82" y="39"/>
                    </a:lnTo>
                    <a:lnTo>
                      <a:pt x="60" y="56"/>
                    </a:lnTo>
                    <a:lnTo>
                      <a:pt x="36" y="93"/>
                    </a:lnTo>
                    <a:lnTo>
                      <a:pt x="0" y="164"/>
                    </a:lnTo>
                    <a:lnTo>
                      <a:pt x="20" y="107"/>
                    </a:lnTo>
                    <a:lnTo>
                      <a:pt x="20" y="107"/>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603" name="Freeform 147"/>
              <p:cNvSpPr>
                <a:spLocks/>
              </p:cNvSpPr>
              <p:nvPr/>
            </p:nvSpPr>
            <p:spPr bwMode="auto">
              <a:xfrm>
                <a:off x="2483" y="2176"/>
                <a:ext cx="143" cy="427"/>
              </a:xfrm>
              <a:custGeom>
                <a:avLst/>
                <a:gdLst>
                  <a:gd name="T0" fmla="*/ 45 w 143"/>
                  <a:gd name="T1" fmla="*/ 0 h 427"/>
                  <a:gd name="T2" fmla="*/ 101 w 143"/>
                  <a:gd name="T3" fmla="*/ 102 h 427"/>
                  <a:gd name="T4" fmla="*/ 118 w 143"/>
                  <a:gd name="T5" fmla="*/ 163 h 427"/>
                  <a:gd name="T6" fmla="*/ 111 w 143"/>
                  <a:gd name="T7" fmla="*/ 234 h 427"/>
                  <a:gd name="T8" fmla="*/ 86 w 143"/>
                  <a:gd name="T9" fmla="*/ 307 h 427"/>
                  <a:gd name="T10" fmla="*/ 42 w 143"/>
                  <a:gd name="T11" fmla="*/ 380 h 427"/>
                  <a:gd name="T12" fmla="*/ 0 w 143"/>
                  <a:gd name="T13" fmla="*/ 426 h 427"/>
                  <a:gd name="T14" fmla="*/ 58 w 143"/>
                  <a:gd name="T15" fmla="*/ 384 h 427"/>
                  <a:gd name="T16" fmla="*/ 110 w 143"/>
                  <a:gd name="T17" fmla="*/ 307 h 427"/>
                  <a:gd name="T18" fmla="*/ 142 w 143"/>
                  <a:gd name="T19" fmla="*/ 216 h 427"/>
                  <a:gd name="T20" fmla="*/ 139 w 143"/>
                  <a:gd name="T21" fmla="*/ 139 h 427"/>
                  <a:gd name="T22" fmla="*/ 108 w 143"/>
                  <a:gd name="T23" fmla="*/ 68 h 427"/>
                  <a:gd name="T24" fmla="*/ 45 w 143"/>
                  <a:gd name="T25" fmla="*/ 0 h 427"/>
                  <a:gd name="T26" fmla="*/ 45 w 143"/>
                  <a:gd name="T2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427">
                    <a:moveTo>
                      <a:pt x="45" y="0"/>
                    </a:moveTo>
                    <a:lnTo>
                      <a:pt x="101" y="102"/>
                    </a:lnTo>
                    <a:lnTo>
                      <a:pt x="118" y="163"/>
                    </a:lnTo>
                    <a:lnTo>
                      <a:pt x="111" y="234"/>
                    </a:lnTo>
                    <a:lnTo>
                      <a:pt x="86" y="307"/>
                    </a:lnTo>
                    <a:lnTo>
                      <a:pt x="42" y="380"/>
                    </a:lnTo>
                    <a:lnTo>
                      <a:pt x="0" y="426"/>
                    </a:lnTo>
                    <a:lnTo>
                      <a:pt x="58" y="384"/>
                    </a:lnTo>
                    <a:lnTo>
                      <a:pt x="110" y="307"/>
                    </a:lnTo>
                    <a:lnTo>
                      <a:pt x="142" y="216"/>
                    </a:lnTo>
                    <a:lnTo>
                      <a:pt x="139" y="139"/>
                    </a:lnTo>
                    <a:lnTo>
                      <a:pt x="108" y="68"/>
                    </a:lnTo>
                    <a:lnTo>
                      <a:pt x="45" y="0"/>
                    </a:lnTo>
                    <a:lnTo>
                      <a:pt x="45"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59604" name="Freeform 148"/>
              <p:cNvSpPr>
                <a:spLocks/>
              </p:cNvSpPr>
              <p:nvPr/>
            </p:nvSpPr>
            <p:spPr bwMode="auto">
              <a:xfrm>
                <a:off x="2566" y="2124"/>
                <a:ext cx="125" cy="504"/>
              </a:xfrm>
              <a:custGeom>
                <a:avLst/>
                <a:gdLst>
                  <a:gd name="T0" fmla="*/ 0 w 125"/>
                  <a:gd name="T1" fmla="*/ 0 h 504"/>
                  <a:gd name="T2" fmla="*/ 71 w 125"/>
                  <a:gd name="T3" fmla="*/ 71 h 504"/>
                  <a:gd name="T4" fmla="*/ 117 w 125"/>
                  <a:gd name="T5" fmla="*/ 173 h 504"/>
                  <a:gd name="T6" fmla="*/ 124 w 125"/>
                  <a:gd name="T7" fmla="*/ 254 h 504"/>
                  <a:gd name="T8" fmla="*/ 109 w 125"/>
                  <a:gd name="T9" fmla="*/ 342 h 504"/>
                  <a:gd name="T10" fmla="*/ 67 w 125"/>
                  <a:gd name="T11" fmla="*/ 431 h 504"/>
                  <a:gd name="T12" fmla="*/ 7 w 125"/>
                  <a:gd name="T13" fmla="*/ 503 h 504"/>
                  <a:gd name="T14" fmla="*/ 62 w 125"/>
                  <a:gd name="T15" fmla="*/ 404 h 504"/>
                  <a:gd name="T16" fmla="*/ 99 w 125"/>
                  <a:gd name="T17" fmla="*/ 307 h 504"/>
                  <a:gd name="T18" fmla="*/ 101 w 125"/>
                  <a:gd name="T19" fmla="*/ 196 h 504"/>
                  <a:gd name="T20" fmla="*/ 61 w 125"/>
                  <a:gd name="T21" fmla="*/ 89 h 504"/>
                  <a:gd name="T22" fmla="*/ 0 w 125"/>
                  <a:gd name="T23" fmla="*/ 0 h 504"/>
                  <a:gd name="T24" fmla="*/ 0 w 125"/>
                  <a:gd name="T25"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504">
                    <a:moveTo>
                      <a:pt x="0" y="0"/>
                    </a:moveTo>
                    <a:lnTo>
                      <a:pt x="71" y="71"/>
                    </a:lnTo>
                    <a:lnTo>
                      <a:pt x="117" y="173"/>
                    </a:lnTo>
                    <a:lnTo>
                      <a:pt x="124" y="254"/>
                    </a:lnTo>
                    <a:lnTo>
                      <a:pt x="109" y="342"/>
                    </a:lnTo>
                    <a:lnTo>
                      <a:pt x="67" y="431"/>
                    </a:lnTo>
                    <a:lnTo>
                      <a:pt x="7" y="503"/>
                    </a:lnTo>
                    <a:lnTo>
                      <a:pt x="62" y="404"/>
                    </a:lnTo>
                    <a:lnTo>
                      <a:pt x="99" y="307"/>
                    </a:lnTo>
                    <a:lnTo>
                      <a:pt x="101" y="196"/>
                    </a:lnTo>
                    <a:lnTo>
                      <a:pt x="61" y="89"/>
                    </a:lnTo>
                    <a:lnTo>
                      <a:pt x="0" y="0"/>
                    </a:lnTo>
                    <a:lnTo>
                      <a:pt x="0" y="0"/>
                    </a:lnTo>
                  </a:path>
                </a:pathLst>
              </a:custGeom>
              <a:solidFill>
                <a:srgbClr val="000000"/>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
        <p:nvSpPr>
          <p:cNvPr id="659605" name="Rectangle 149"/>
          <p:cNvSpPr>
            <a:spLocks noGrp="1" noChangeArrowheads="1"/>
          </p:cNvSpPr>
          <p:nvPr>
            <p:ph type="body" idx="1"/>
          </p:nvPr>
        </p:nvSpPr>
        <p:spPr>
          <a:xfrm>
            <a:off x="809625" y="1773238"/>
            <a:ext cx="7958138" cy="1727200"/>
          </a:xfrm>
        </p:spPr>
        <p:txBody>
          <a:bodyPr/>
          <a:lstStyle/>
          <a:p>
            <a:r>
              <a:rPr lang="zh-CN" altLang="en-US" sz="2400" dirty="0">
                <a:solidFill>
                  <a:srgbClr val="FF0000"/>
                </a:solidFill>
                <a:latin typeface="华文新魏" pitchFamily="2" charset="-122"/>
              </a:rPr>
              <a:t>特点</a:t>
            </a:r>
          </a:p>
          <a:p>
            <a:pPr lvl="1"/>
            <a:r>
              <a:rPr lang="zh-CN" altLang="en-US" sz="2000" dirty="0">
                <a:latin typeface="华文新魏" pitchFamily="2" charset="-122"/>
              </a:rPr>
              <a:t>直线传输、穿透性不强（大气条件和固体物将妨碍微波传播）</a:t>
            </a:r>
          </a:p>
          <a:p>
            <a:r>
              <a:rPr lang="zh-CN" altLang="en-US" sz="2400" dirty="0">
                <a:solidFill>
                  <a:srgbClr val="FF0000"/>
                </a:solidFill>
                <a:latin typeface="华文新魏" pitchFamily="2" charset="-122"/>
              </a:rPr>
              <a:t>应用</a:t>
            </a:r>
          </a:p>
          <a:p>
            <a:pPr lvl="1"/>
            <a:r>
              <a:rPr lang="en-US" altLang="zh-CN" sz="2000" dirty="0" err="1">
                <a:latin typeface="华文新魏" pitchFamily="2" charset="-122"/>
              </a:rPr>
              <a:t>WiFi</a:t>
            </a:r>
            <a:r>
              <a:rPr lang="zh-CN" altLang="en-US" sz="2000" dirty="0">
                <a:latin typeface="华文新魏" pitchFamily="2" charset="-122"/>
              </a:rPr>
              <a:t>、</a:t>
            </a:r>
            <a:r>
              <a:rPr lang="en-US" altLang="zh-CN" sz="2000" dirty="0">
                <a:latin typeface="华文新魏" pitchFamily="2" charset="-122"/>
              </a:rPr>
              <a:t>3G</a:t>
            </a:r>
            <a:r>
              <a:rPr lang="zh-CN" altLang="en-US" sz="2000" dirty="0">
                <a:latin typeface="华文新魏" pitchFamily="2" charset="-122"/>
              </a:rPr>
              <a:t>、卫星等。</a:t>
            </a:r>
          </a:p>
        </p:txBody>
      </p:sp>
      <p:sp>
        <p:nvSpPr>
          <p:cNvPr id="148" name="Text Box 1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extLst>
      <p:ext uri="{BB962C8B-B14F-4D97-AF65-F5344CB8AC3E}">
        <p14:creationId xmlns:p14="http://schemas.microsoft.com/office/powerpoint/2010/main" val="3930083806"/>
      </p:ext>
    </p:extLst>
  </p:cSld>
  <p:clrMapOvr>
    <a:masterClrMapping/>
  </p:clrMapOvr>
  <p:transition spd="slow">
    <p:random/>
    <p:sndAc>
      <p:stSnd>
        <p:snd r:embed="rId2" name="camera.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Grp="1" noChangeArrowheads="1"/>
          </p:cNvSpPr>
          <p:nvPr>
            <p:ph type="title"/>
          </p:nvPr>
        </p:nvSpPr>
        <p:spPr/>
        <p:txBody>
          <a:bodyPr/>
          <a:lstStyle/>
          <a:p>
            <a:r>
              <a:rPr lang="zh-CN" altLang="en-US" dirty="0"/>
              <a:t>微波</a:t>
            </a:r>
          </a:p>
        </p:txBody>
      </p:sp>
      <p:sp>
        <p:nvSpPr>
          <p:cNvPr id="65946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659605" name="Rectangle 149"/>
          <p:cNvSpPr>
            <a:spLocks noGrp="1" noChangeArrowheads="1"/>
          </p:cNvSpPr>
          <p:nvPr>
            <p:ph type="body" idx="1"/>
          </p:nvPr>
        </p:nvSpPr>
        <p:spPr>
          <a:xfrm>
            <a:off x="809625" y="1773238"/>
            <a:ext cx="7958138" cy="1727770"/>
          </a:xfrm>
        </p:spPr>
        <p:txBody>
          <a:bodyPr/>
          <a:lstStyle/>
          <a:p>
            <a:r>
              <a:rPr lang="zh-CN" altLang="en-US" sz="2400" dirty="0">
                <a:solidFill>
                  <a:srgbClr val="FF0000"/>
                </a:solidFill>
                <a:latin typeface="华文新魏" pitchFamily="2" charset="-122"/>
              </a:rPr>
              <a:t>问题</a:t>
            </a:r>
          </a:p>
          <a:p>
            <a:pPr lvl="1"/>
            <a:r>
              <a:rPr lang="zh-CN" altLang="en-US" sz="2400" dirty="0">
                <a:latin typeface="华文新魏" pitchFamily="2" charset="-122"/>
              </a:rPr>
              <a:t>信号被日常物体衰减</a:t>
            </a:r>
            <a:r>
              <a:rPr lang="en-US" altLang="zh-CN" sz="2400" dirty="0">
                <a:latin typeface="华文新魏" pitchFamily="2" charset="-122"/>
              </a:rPr>
              <a:t>/</a:t>
            </a:r>
            <a:r>
              <a:rPr lang="zh-CN" altLang="en-US" sz="2400" dirty="0">
                <a:latin typeface="华文新魏" pitchFamily="2" charset="-122"/>
              </a:rPr>
              <a:t>反射（多径衰落）</a:t>
            </a:r>
          </a:p>
          <a:p>
            <a:pPr lvl="1"/>
            <a:r>
              <a:rPr lang="zh-CN" altLang="en-US" sz="2400" dirty="0">
                <a:latin typeface="华文新魏" pitchFamily="2" charset="-122"/>
              </a:rPr>
              <a:t>信号被雨水吸收</a:t>
            </a:r>
            <a:endParaRPr lang="en-US" altLang="zh-CN" sz="2400" dirty="0">
              <a:latin typeface="华文新魏" pitchFamily="2" charset="-122"/>
            </a:endParaRPr>
          </a:p>
          <a:p>
            <a:r>
              <a:rPr lang="zh-CN" altLang="en-US" sz="2400" dirty="0">
                <a:solidFill>
                  <a:srgbClr val="FF0000"/>
                </a:solidFill>
                <a:latin typeface="华文新魏" pitchFamily="2" charset="-122"/>
              </a:rPr>
              <a:t>解决</a:t>
            </a:r>
            <a:r>
              <a:rPr lang="zh-CN" altLang="en-US" sz="2400" dirty="0">
                <a:latin typeface="华文新魏" pitchFamily="2" charset="-122"/>
              </a:rPr>
              <a:t>：预留信道，干扰时切换</a:t>
            </a:r>
          </a:p>
        </p:txBody>
      </p:sp>
      <p:pic>
        <p:nvPicPr>
          <p:cNvPr id="148"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2889" y="3272557"/>
            <a:ext cx="7775575" cy="3252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0" name="Text Box 13"/>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extLst>
      <p:ext uri="{BB962C8B-B14F-4D97-AF65-F5344CB8AC3E}">
        <p14:creationId xmlns:p14="http://schemas.microsoft.com/office/powerpoint/2010/main" val="1723925856"/>
      </p:ext>
    </p:extLst>
  </p:cSld>
  <p:clrMapOvr>
    <a:masterClrMapping/>
  </p:clrMapOvr>
  <p:transition spd="slow">
    <p:random/>
    <p:sndAc>
      <p:stSnd>
        <p:snd r:embed="rId2" name="camera.wav"/>
      </p:stSnd>
    </p:sndAc>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1510" name="Picture 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789040"/>
            <a:ext cx="3848050" cy="2592238"/>
          </a:xfrm>
          <a:prstGeom prst="rect">
            <a:avLst/>
          </a:prstGeom>
          <a:noFill/>
          <a:extLst>
            <a:ext uri="{909E8E84-426E-40DD-AFC4-6F175D3DCCD1}">
              <a14:hiddenFill xmlns:a14="http://schemas.microsoft.com/office/drawing/2010/main">
                <a:solidFill>
                  <a:srgbClr val="FFFFFF"/>
                </a:solidFill>
              </a14:hiddenFill>
            </a:ext>
          </a:extLst>
        </p:spPr>
      </p:pic>
      <p:sp>
        <p:nvSpPr>
          <p:cNvPr id="661506" name="Rectangle 2"/>
          <p:cNvSpPr>
            <a:spLocks noGrp="1" noChangeArrowheads="1"/>
          </p:cNvSpPr>
          <p:nvPr>
            <p:ph type="title"/>
          </p:nvPr>
        </p:nvSpPr>
        <p:spPr/>
        <p:txBody>
          <a:bodyPr/>
          <a:lstStyle/>
          <a:p>
            <a:r>
              <a:rPr lang="zh-CN" altLang="en-US"/>
              <a:t>红外线</a:t>
            </a:r>
          </a:p>
        </p:txBody>
      </p:sp>
      <p:sp>
        <p:nvSpPr>
          <p:cNvPr id="661507" name="Rectangle 3"/>
          <p:cNvSpPr>
            <a:spLocks noGrp="1" noChangeArrowheads="1"/>
          </p:cNvSpPr>
          <p:nvPr>
            <p:ph type="body" idx="1"/>
          </p:nvPr>
        </p:nvSpPr>
        <p:spPr>
          <a:xfrm>
            <a:off x="809624" y="1773238"/>
            <a:ext cx="7826450" cy="4464074"/>
          </a:xfrm>
        </p:spPr>
        <p:txBody>
          <a:bodyPr/>
          <a:lstStyle/>
          <a:p>
            <a:pPr marL="360363" indent="-360363">
              <a:lnSpc>
                <a:spcPct val="125000"/>
              </a:lnSpc>
            </a:pPr>
            <a:r>
              <a:rPr lang="zh-CN" altLang="en-US" sz="2400" dirty="0">
                <a:solidFill>
                  <a:srgbClr val="FF0000"/>
                </a:solidFill>
              </a:rPr>
              <a:t>特点</a:t>
            </a:r>
          </a:p>
          <a:p>
            <a:pPr marL="812800" lvl="1" indent="-273050">
              <a:lnSpc>
                <a:spcPct val="125000"/>
              </a:lnSpc>
            </a:pPr>
            <a:r>
              <a:rPr lang="zh-CN" altLang="en-US" sz="2400" dirty="0"/>
              <a:t>相对有方向性、便宜且容易制造，但无法穿透固体物体；</a:t>
            </a:r>
            <a:endParaRPr lang="en-US" altLang="zh-CN" sz="2400" dirty="0"/>
          </a:p>
          <a:p>
            <a:pPr marL="812800" lvl="1" indent="-273050">
              <a:lnSpc>
                <a:spcPct val="125000"/>
              </a:lnSpc>
            </a:pPr>
            <a:r>
              <a:rPr lang="zh-CN" altLang="en-US" sz="2400" dirty="0"/>
              <a:t>防窃听安全性比无线电系统要好；</a:t>
            </a:r>
            <a:endParaRPr lang="en-US" altLang="zh-CN" sz="2400" dirty="0"/>
          </a:p>
          <a:p>
            <a:pPr marL="812800" lvl="1" indent="-273050">
              <a:lnSpc>
                <a:spcPct val="125000"/>
              </a:lnSpc>
            </a:pPr>
            <a:r>
              <a:rPr lang="zh-CN" altLang="en-US" sz="2400" dirty="0"/>
              <a:t>无需许可。</a:t>
            </a:r>
          </a:p>
          <a:p>
            <a:pPr marL="360363" indent="-360363">
              <a:lnSpc>
                <a:spcPct val="125000"/>
              </a:lnSpc>
            </a:pPr>
            <a:r>
              <a:rPr kumimoji="0" lang="zh-CN" altLang="en-US" sz="2400" dirty="0">
                <a:solidFill>
                  <a:srgbClr val="FF0000"/>
                </a:solidFill>
              </a:rPr>
              <a:t>应用</a:t>
            </a:r>
            <a:endParaRPr kumimoji="0" lang="en-US" altLang="zh-CN" sz="2400" dirty="0">
              <a:solidFill>
                <a:srgbClr val="FF0000"/>
              </a:solidFill>
            </a:endParaRPr>
          </a:p>
          <a:p>
            <a:pPr marL="0" indent="0">
              <a:lnSpc>
                <a:spcPct val="125000"/>
              </a:lnSpc>
              <a:buNone/>
            </a:pPr>
            <a:r>
              <a:rPr kumimoji="0" lang="zh-CN" altLang="en-US" sz="2400" dirty="0"/>
              <a:t>    常</a:t>
            </a:r>
            <a:r>
              <a:rPr lang="zh-CN" altLang="en-US" sz="2400" dirty="0"/>
              <a:t>用于短距离通信</a:t>
            </a:r>
            <a:endParaRPr lang="en-US" altLang="zh-CN" sz="2400" dirty="0"/>
          </a:p>
          <a:p>
            <a:pPr marL="0" indent="0">
              <a:lnSpc>
                <a:spcPct val="125000"/>
              </a:lnSpc>
              <a:buNone/>
            </a:pPr>
            <a:r>
              <a:rPr lang="zh-CN" altLang="en-US" sz="2400" dirty="0"/>
              <a:t>    例：家电的遥控、室内无线网等。   </a:t>
            </a:r>
          </a:p>
        </p:txBody>
      </p:sp>
      <p:sp>
        <p:nvSpPr>
          <p:cNvPr id="66150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4" action="ppaction://hlinksldjump"/>
              </a:rPr>
              <a:t>本章内容</a:t>
            </a:r>
            <a:r>
              <a:rPr lang="en-US" altLang="zh-CN" sz="1200" dirty="0">
                <a:ea typeface="幼圆" pitchFamily="49" charset="-122"/>
              </a:rPr>
              <a:t>&gt;&gt;</a:t>
            </a:r>
            <a:r>
              <a:rPr lang="zh-CN" altLang="en-US" sz="1200" dirty="0">
                <a:ea typeface="幼圆" pitchFamily="49" charset="-122"/>
                <a:hlinkClick r:id="rId5" action="ppaction://hlinksldjump"/>
              </a:rPr>
              <a:t>传输介质</a:t>
            </a:r>
            <a:endParaRPr lang="en-US" altLang="zh-CN" sz="1200" dirty="0">
              <a:ea typeface="幼圆" pitchFamily="49" charset="-122"/>
            </a:endParaRPr>
          </a:p>
        </p:txBody>
      </p:sp>
    </p:spTree>
    <p:extLst>
      <p:ext uri="{BB962C8B-B14F-4D97-AF65-F5344CB8AC3E}">
        <p14:creationId xmlns:p14="http://schemas.microsoft.com/office/powerpoint/2010/main" val="4083981119"/>
      </p:ext>
    </p:extLst>
  </p:cSld>
  <p:clrMapOvr>
    <a:masterClrMapping/>
  </p:clrMapOvr>
  <p:transition spd="slow">
    <p:random/>
    <p:sndAc>
      <p:stSnd>
        <p:snd r:embed="rId2" name="camera.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ChangeArrowheads="1"/>
          </p:cNvSpPr>
          <p:nvPr>
            <p:ph type="title"/>
          </p:nvPr>
        </p:nvSpPr>
        <p:spPr/>
        <p:txBody>
          <a:bodyPr/>
          <a:lstStyle/>
          <a:p>
            <a:r>
              <a:rPr lang="zh-CN" altLang="en-US"/>
              <a:t>激光</a:t>
            </a:r>
          </a:p>
        </p:txBody>
      </p:sp>
      <p:sp>
        <p:nvSpPr>
          <p:cNvPr id="663555" name="Rectangle 3"/>
          <p:cNvSpPr>
            <a:spLocks noGrp="1" noChangeArrowheads="1"/>
          </p:cNvSpPr>
          <p:nvPr>
            <p:ph type="body" idx="1"/>
          </p:nvPr>
        </p:nvSpPr>
        <p:spPr>
          <a:xfrm>
            <a:off x="809625" y="1773238"/>
            <a:ext cx="2466975" cy="4464050"/>
          </a:xfrm>
        </p:spPr>
        <p:txBody>
          <a:bodyPr/>
          <a:lstStyle/>
          <a:p>
            <a:pPr marL="266700" indent="-266700">
              <a:lnSpc>
                <a:spcPct val="130000"/>
              </a:lnSpc>
            </a:pPr>
            <a:r>
              <a:rPr lang="zh-CN" altLang="en-US" sz="2400" dirty="0">
                <a:solidFill>
                  <a:srgbClr val="FF0000"/>
                </a:solidFill>
                <a:latin typeface="华文新魏" pitchFamily="2" charset="-122"/>
              </a:rPr>
              <a:t>特点</a:t>
            </a:r>
          </a:p>
          <a:p>
            <a:pPr marL="627063" lvl="1" indent="-180975">
              <a:lnSpc>
                <a:spcPct val="130000"/>
              </a:lnSpc>
            </a:pPr>
            <a:r>
              <a:rPr lang="zh-CN" altLang="en-US" sz="2000" dirty="0">
                <a:latin typeface="华文新魏" pitchFamily="2" charset="-122"/>
              </a:rPr>
              <a:t>方向性好、成本低、安装容易、高带宽、无需许可，但不能穿透雨或浓雾。</a:t>
            </a:r>
          </a:p>
          <a:p>
            <a:pPr marL="266700" indent="-266700">
              <a:lnSpc>
                <a:spcPct val="130000"/>
              </a:lnSpc>
            </a:pPr>
            <a:r>
              <a:rPr lang="zh-CN" altLang="en-US" sz="2400" dirty="0">
                <a:solidFill>
                  <a:srgbClr val="FF0000"/>
                </a:solidFill>
                <a:latin typeface="华文新魏" pitchFamily="2" charset="-122"/>
              </a:rPr>
              <a:t>应用</a:t>
            </a:r>
          </a:p>
          <a:p>
            <a:pPr marL="627063" lvl="1" indent="-180975">
              <a:lnSpc>
                <a:spcPct val="130000"/>
              </a:lnSpc>
            </a:pPr>
            <a:r>
              <a:rPr lang="zh-CN" altLang="en-US" sz="2000" dirty="0">
                <a:latin typeface="华文新魏" pitchFamily="2" charset="-122"/>
              </a:rPr>
              <a:t>常用于地面通信。  </a:t>
            </a:r>
          </a:p>
          <a:p>
            <a:pPr marL="266700" indent="-266700">
              <a:lnSpc>
                <a:spcPct val="90000"/>
              </a:lnSpc>
            </a:pPr>
            <a:endParaRPr lang="zh-CN" altLang="en-US" sz="2400" dirty="0"/>
          </a:p>
        </p:txBody>
      </p:sp>
      <p:sp>
        <p:nvSpPr>
          <p:cNvPr id="66355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663557" name="Picture 5"/>
          <p:cNvPicPr>
            <a:picLocks noChangeAspect="1" noChangeArrowheads="1"/>
          </p:cNvPicPr>
          <p:nvPr/>
        </p:nvPicPr>
        <p:blipFill>
          <a:blip r:embed="rId5">
            <a:clrChange>
              <a:clrFrom>
                <a:srgbClr val="FEFEFE"/>
              </a:clrFrom>
              <a:clrTo>
                <a:srgbClr val="FEFEFE">
                  <a:alpha val="0"/>
                </a:srgbClr>
              </a:clrTo>
            </a:clrChange>
            <a:lum bright="-10000"/>
            <a:extLst>
              <a:ext uri="{28A0092B-C50C-407E-A947-70E740481C1C}">
                <a14:useLocalDpi xmlns:a14="http://schemas.microsoft.com/office/drawing/2010/main" val="0"/>
              </a:ext>
            </a:extLst>
          </a:blip>
          <a:srcRect r="716" b="974"/>
          <a:stretch>
            <a:fillRect/>
          </a:stretch>
        </p:blipFill>
        <p:spPr bwMode="auto">
          <a:xfrm>
            <a:off x="3203575" y="1989138"/>
            <a:ext cx="5648325" cy="4138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786250"/>
      </p:ext>
    </p:extLst>
  </p:cSld>
  <p:clrMapOvr>
    <a:masterClrMapping/>
  </p:clrMapOvr>
  <p:transition spd="slow">
    <p:random/>
    <p:sndAc>
      <p:stSnd>
        <p:snd r:embed="rId2" name="camera.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7" name="Rectangle 3"/>
          <p:cNvSpPr>
            <a:spLocks noGrp="1" noChangeArrowheads="1"/>
          </p:cNvSpPr>
          <p:nvPr>
            <p:ph type="title"/>
          </p:nvPr>
        </p:nvSpPr>
        <p:spPr/>
        <p:txBody>
          <a:bodyPr/>
          <a:lstStyle/>
          <a:p>
            <a:r>
              <a:rPr lang="zh-CN" altLang="en-US"/>
              <a:t>图示三者之间的关系 </a:t>
            </a:r>
          </a:p>
        </p:txBody>
      </p:sp>
      <p:sp>
        <p:nvSpPr>
          <p:cNvPr id="538650" name="Rectangle 26"/>
          <p:cNvSpPr>
            <a:spLocks noGrp="1" noChangeArrowheads="1"/>
          </p:cNvSpPr>
          <p:nvPr>
            <p:ph type="body" idx="1"/>
          </p:nvPr>
        </p:nvSpPr>
        <p:spPr>
          <a:xfrm>
            <a:off x="809625" y="4868863"/>
            <a:ext cx="7958138" cy="1368425"/>
          </a:xfrm>
        </p:spPr>
        <p:txBody>
          <a:bodyPr/>
          <a:lstStyle/>
          <a:p>
            <a:pPr>
              <a:lnSpc>
                <a:spcPct val="130000"/>
              </a:lnSpc>
            </a:pPr>
            <a:r>
              <a:rPr lang="zh-CN" altLang="en-US" sz="2000"/>
              <a:t>在源点与终点之间交流的是</a:t>
            </a:r>
            <a:r>
              <a:rPr lang="zh-CN" altLang="en-US" sz="2000">
                <a:solidFill>
                  <a:srgbClr val="0000FF"/>
                </a:solidFill>
              </a:rPr>
              <a:t>信息</a:t>
            </a:r>
            <a:r>
              <a:rPr lang="zh-CN" altLang="en-US" sz="2000"/>
              <a:t>，但信息在不同的位置有不同的表示方式：在源点</a:t>
            </a:r>
            <a:r>
              <a:rPr lang="en-US" altLang="zh-CN" sz="2000"/>
              <a:t>/</a:t>
            </a:r>
            <a:r>
              <a:rPr lang="zh-CN" altLang="en-US" sz="2000"/>
              <a:t>终点内是以</a:t>
            </a:r>
            <a:r>
              <a:rPr lang="zh-CN" altLang="en-US" sz="2000">
                <a:solidFill>
                  <a:srgbClr val="0000FF"/>
                </a:solidFill>
              </a:rPr>
              <a:t>数据</a:t>
            </a:r>
            <a:r>
              <a:rPr lang="zh-CN" altLang="en-US" sz="2000"/>
              <a:t>形式（模拟</a:t>
            </a:r>
            <a:r>
              <a:rPr lang="en-US" altLang="zh-CN" sz="2000"/>
              <a:t>/</a:t>
            </a:r>
            <a:r>
              <a:rPr lang="zh-CN" altLang="en-US" sz="2000"/>
              <a:t>数字数据）存在，而在信道上却以</a:t>
            </a:r>
            <a:r>
              <a:rPr lang="zh-CN" altLang="en-US" sz="2000">
                <a:solidFill>
                  <a:srgbClr val="0000FF"/>
                </a:solidFill>
              </a:rPr>
              <a:t>信号</a:t>
            </a:r>
            <a:r>
              <a:rPr lang="zh-CN" altLang="en-US" sz="2000"/>
              <a:t>形式（模拟</a:t>
            </a:r>
            <a:r>
              <a:rPr lang="en-US" altLang="zh-CN" sz="2000"/>
              <a:t>/</a:t>
            </a:r>
            <a:r>
              <a:rPr lang="zh-CN" altLang="en-US" sz="2000"/>
              <a:t>数字信号）存在。</a:t>
            </a:r>
          </a:p>
        </p:txBody>
      </p:sp>
      <p:graphicFrame>
        <p:nvGraphicFramePr>
          <p:cNvPr id="538630" name="Object 6"/>
          <p:cNvGraphicFramePr>
            <a:graphicFrameLocks noGrp="1" noChangeAspect="1"/>
          </p:cNvGraphicFramePr>
          <p:nvPr>
            <p:ph sz="quarter" idx="4294967295"/>
            <p:extLst>
              <p:ext uri="{D42A27DB-BD31-4B8C-83A1-F6EECF244321}">
                <p14:modId xmlns:p14="http://schemas.microsoft.com/office/powerpoint/2010/main" val="2767740532"/>
              </p:ext>
            </p:extLst>
          </p:nvPr>
        </p:nvGraphicFramePr>
        <p:xfrm>
          <a:off x="1547813" y="2781300"/>
          <a:ext cx="1027112" cy="947738"/>
        </p:xfrm>
        <a:graphic>
          <a:graphicData uri="http://schemas.openxmlformats.org/presentationml/2006/ole">
            <mc:AlternateContent xmlns:mc="http://schemas.openxmlformats.org/markup-compatibility/2006">
              <mc:Choice xmlns:v="urn:schemas-microsoft-com:vml" Requires="v">
                <p:oleObj name="Visio" r:id="rId3" imgW="1027176" imgH="947547" progId="Visio.Drawing.11">
                  <p:embed/>
                </p:oleObj>
              </mc:Choice>
              <mc:Fallback>
                <p:oleObj name="Visio" r:id="rId3" imgW="1027176" imgH="947547" progId="Visio.Drawing.11">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2781300"/>
                        <a:ext cx="1027112"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38632" name="Object 8"/>
          <p:cNvGraphicFramePr>
            <a:graphicFrameLocks noChangeAspect="1"/>
          </p:cNvGraphicFramePr>
          <p:nvPr>
            <p:extLst>
              <p:ext uri="{D42A27DB-BD31-4B8C-83A1-F6EECF244321}">
                <p14:modId xmlns:p14="http://schemas.microsoft.com/office/powerpoint/2010/main" val="3703668727"/>
              </p:ext>
            </p:extLst>
          </p:nvPr>
        </p:nvGraphicFramePr>
        <p:xfrm>
          <a:off x="7092950" y="2708275"/>
          <a:ext cx="1027113" cy="947738"/>
        </p:xfrm>
        <a:graphic>
          <a:graphicData uri="http://schemas.openxmlformats.org/presentationml/2006/ole">
            <mc:AlternateContent xmlns:mc="http://schemas.openxmlformats.org/markup-compatibility/2006">
              <mc:Choice xmlns:v="urn:schemas-microsoft-com:vml" Requires="v">
                <p:oleObj name="Visio" r:id="rId5" imgW="1027176" imgH="947547" progId="Visio.Drawing.11">
                  <p:embed/>
                </p:oleObj>
              </mc:Choice>
              <mc:Fallback>
                <p:oleObj name="Visio" r:id="rId5" imgW="1027176" imgH="947547" progId="Visio.Drawing.11">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708275"/>
                        <a:ext cx="1027113" cy="94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38635" name="Object 11"/>
          <p:cNvGraphicFramePr>
            <a:graphicFrameLocks noGrp="1" noChangeAspect="1"/>
          </p:cNvGraphicFramePr>
          <p:nvPr>
            <p:ph sz="quarter" idx="4294967295"/>
            <p:extLst>
              <p:ext uri="{D42A27DB-BD31-4B8C-83A1-F6EECF244321}">
                <p14:modId xmlns:p14="http://schemas.microsoft.com/office/powerpoint/2010/main" val="2659272207"/>
              </p:ext>
            </p:extLst>
          </p:nvPr>
        </p:nvGraphicFramePr>
        <p:xfrm>
          <a:off x="2627313" y="3068638"/>
          <a:ext cx="4392612" cy="360362"/>
        </p:xfrm>
        <a:graphic>
          <a:graphicData uri="http://schemas.openxmlformats.org/presentationml/2006/ole">
            <mc:AlternateContent xmlns:mc="http://schemas.openxmlformats.org/markup-compatibility/2006">
              <mc:Choice xmlns:v="urn:schemas-microsoft-com:vml" Requires="v">
                <p:oleObj name="Visio" r:id="rId6" imgW="3755517" imgH="272796" progId="Visio.Drawing.11">
                  <p:embed/>
                </p:oleObj>
              </mc:Choice>
              <mc:Fallback>
                <p:oleObj name="Visio" r:id="rId6" imgW="3755517" imgH="272796" progId="Visio.Drawing.11">
                  <p:embed/>
                  <p:pic>
                    <p:nvPicPr>
                      <p:cNvPr id="0"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27313" y="3068638"/>
                        <a:ext cx="4392612"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8638" name="Text Box 14"/>
          <p:cNvSpPr txBox="1">
            <a:spLocks noChangeArrowheads="1"/>
          </p:cNvSpPr>
          <p:nvPr/>
        </p:nvSpPr>
        <p:spPr bwMode="auto">
          <a:xfrm>
            <a:off x="1042988" y="3789363"/>
            <a:ext cx="1728787"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1800" b="1">
                <a:latin typeface="+mn-lt"/>
                <a:ea typeface="+mn-ea"/>
              </a:rPr>
              <a:t>…01101001…</a:t>
            </a:r>
          </a:p>
        </p:txBody>
      </p:sp>
      <p:sp>
        <p:nvSpPr>
          <p:cNvPr id="538639" name="Text Box 15"/>
          <p:cNvSpPr txBox="1">
            <a:spLocks noChangeArrowheads="1"/>
          </p:cNvSpPr>
          <p:nvPr/>
        </p:nvSpPr>
        <p:spPr bwMode="auto">
          <a:xfrm>
            <a:off x="6661150" y="3787775"/>
            <a:ext cx="1728788"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1800" b="1">
                <a:latin typeface="+mn-lt"/>
                <a:ea typeface="+mn-ea"/>
              </a:rPr>
              <a:t>…01101001…</a:t>
            </a:r>
          </a:p>
        </p:txBody>
      </p:sp>
      <p:sp>
        <p:nvSpPr>
          <p:cNvPr id="538640" name="Text Box 16"/>
          <p:cNvSpPr txBox="1">
            <a:spLocks noChangeArrowheads="1"/>
          </p:cNvSpPr>
          <p:nvPr/>
        </p:nvSpPr>
        <p:spPr bwMode="auto">
          <a:xfrm>
            <a:off x="1547813" y="4221163"/>
            <a:ext cx="8636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solidFill>
                  <a:srgbClr val="FF0000"/>
                </a:solidFill>
                <a:latin typeface="+mn-lt"/>
                <a:ea typeface="+mn-ea"/>
              </a:rPr>
              <a:t>数据</a:t>
            </a:r>
          </a:p>
        </p:txBody>
      </p:sp>
      <p:sp>
        <p:nvSpPr>
          <p:cNvPr id="538641" name="Text Box 17"/>
          <p:cNvSpPr txBox="1">
            <a:spLocks noChangeArrowheads="1"/>
          </p:cNvSpPr>
          <p:nvPr/>
        </p:nvSpPr>
        <p:spPr bwMode="auto">
          <a:xfrm>
            <a:off x="7308850" y="4219575"/>
            <a:ext cx="8636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solidFill>
                  <a:srgbClr val="FF0000"/>
                </a:solidFill>
                <a:latin typeface="+mn-lt"/>
                <a:ea typeface="+mn-ea"/>
              </a:rPr>
              <a:t>数据</a:t>
            </a:r>
          </a:p>
        </p:txBody>
      </p:sp>
      <p:sp>
        <p:nvSpPr>
          <p:cNvPr id="538642" name="Line 18"/>
          <p:cNvSpPr>
            <a:spLocks noChangeShapeType="1"/>
          </p:cNvSpPr>
          <p:nvPr/>
        </p:nvSpPr>
        <p:spPr bwMode="auto">
          <a:xfrm>
            <a:off x="2124075" y="2060575"/>
            <a:ext cx="0" cy="5048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38643" name="Line 19"/>
          <p:cNvSpPr>
            <a:spLocks noChangeShapeType="1"/>
          </p:cNvSpPr>
          <p:nvPr/>
        </p:nvSpPr>
        <p:spPr bwMode="auto">
          <a:xfrm>
            <a:off x="2124075" y="2276475"/>
            <a:ext cx="2303463" cy="0"/>
          </a:xfrm>
          <a:prstGeom prst="line">
            <a:avLst/>
          </a:prstGeom>
          <a:noFill/>
          <a:ln w="28575">
            <a:solidFill>
              <a:schemeClr val="tx1"/>
            </a:solidFill>
            <a:round/>
            <a:headEnd type="stealth"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38644" name="Line 20"/>
          <p:cNvSpPr>
            <a:spLocks noChangeShapeType="1"/>
          </p:cNvSpPr>
          <p:nvPr/>
        </p:nvSpPr>
        <p:spPr bwMode="auto">
          <a:xfrm>
            <a:off x="7667625" y="2060575"/>
            <a:ext cx="0" cy="5048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38645" name="Text Box 21"/>
          <p:cNvSpPr txBox="1">
            <a:spLocks noChangeArrowheads="1"/>
          </p:cNvSpPr>
          <p:nvPr/>
        </p:nvSpPr>
        <p:spPr bwMode="auto">
          <a:xfrm>
            <a:off x="4500563" y="2060575"/>
            <a:ext cx="8636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solidFill>
                  <a:srgbClr val="FF0000"/>
                </a:solidFill>
                <a:latin typeface="+mn-lt"/>
                <a:ea typeface="+mn-ea"/>
              </a:rPr>
              <a:t>信息</a:t>
            </a:r>
          </a:p>
        </p:txBody>
      </p:sp>
      <p:sp>
        <p:nvSpPr>
          <p:cNvPr id="538646" name="Line 22"/>
          <p:cNvSpPr>
            <a:spLocks noChangeShapeType="1"/>
          </p:cNvSpPr>
          <p:nvPr/>
        </p:nvSpPr>
        <p:spPr bwMode="auto">
          <a:xfrm>
            <a:off x="5292725" y="2276475"/>
            <a:ext cx="2374900" cy="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pic>
        <p:nvPicPr>
          <p:cNvPr id="538648" name="Picture 24"/>
          <p:cNvPicPr>
            <a:picLocks noChangeAspect="1" noChangeArrowheads="1"/>
          </p:cNvPicPr>
          <p:nvPr/>
        </p:nvPicPr>
        <p:blipFill>
          <a:blip r:embed="rId8" cstate="print">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r="72165" b="32629"/>
          <a:stretch>
            <a:fillRect/>
          </a:stretch>
        </p:blipFill>
        <p:spPr bwMode="auto">
          <a:xfrm>
            <a:off x="4165600" y="3119438"/>
            <a:ext cx="8636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8649" name="Text Box 25"/>
          <p:cNvSpPr txBox="1">
            <a:spLocks noChangeArrowheads="1"/>
          </p:cNvSpPr>
          <p:nvPr/>
        </p:nvSpPr>
        <p:spPr bwMode="auto">
          <a:xfrm>
            <a:off x="4284663" y="3573463"/>
            <a:ext cx="8636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a:solidFill>
                  <a:srgbClr val="FF0000"/>
                </a:solidFill>
                <a:latin typeface="+mn-lt"/>
                <a:ea typeface="+mn-ea"/>
              </a:rPr>
              <a:t>信号</a:t>
            </a:r>
          </a:p>
        </p:txBody>
      </p:sp>
      <p:sp>
        <p:nvSpPr>
          <p:cNvPr id="538651" name="Text Box 2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
        <p:nvSpPr>
          <p:cNvPr id="538652" name="Text Box 2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9" action="ppaction://hlinksldjump"/>
              </a:rPr>
              <a:t>本章内容</a:t>
            </a:r>
            <a:r>
              <a:rPr lang="en-US" altLang="zh-CN" sz="1200">
                <a:ea typeface="幼圆" pitchFamily="49" charset="-122"/>
              </a:rPr>
              <a:t>&gt;&gt;</a:t>
            </a:r>
            <a:r>
              <a:rPr lang="zh-CN" altLang="en-US" sz="1200">
                <a:ea typeface="幼圆" pitchFamily="49" charset="-122"/>
                <a:hlinkClick r:id="rId10"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ChangeArrowheads="1"/>
          </p:cNvSpPr>
          <p:nvPr>
            <p:ph type="title"/>
          </p:nvPr>
        </p:nvSpPr>
        <p:spPr/>
        <p:txBody>
          <a:bodyPr/>
          <a:lstStyle/>
          <a:p>
            <a:r>
              <a:rPr lang="zh-CN" altLang="en-US"/>
              <a:t>卫星</a:t>
            </a:r>
          </a:p>
        </p:txBody>
      </p:sp>
      <p:sp>
        <p:nvSpPr>
          <p:cNvPr id="662531" name="Rectangle 3"/>
          <p:cNvSpPr>
            <a:spLocks noGrp="1" noChangeArrowheads="1"/>
          </p:cNvSpPr>
          <p:nvPr>
            <p:ph type="body" idx="1"/>
          </p:nvPr>
        </p:nvSpPr>
        <p:spPr>
          <a:xfrm>
            <a:off x="1908175" y="5876925"/>
            <a:ext cx="5761038" cy="431800"/>
          </a:xfrm>
        </p:spPr>
        <p:txBody>
          <a:bodyPr/>
          <a:lstStyle/>
          <a:p>
            <a:pPr algn="ctr">
              <a:lnSpc>
                <a:spcPct val="90000"/>
              </a:lnSpc>
              <a:buFont typeface="Wingdings" pitchFamily="2" charset="2"/>
              <a:buNone/>
            </a:pPr>
            <a:r>
              <a:rPr lang="zh-CN" altLang="en-US" sz="2000" dirty="0"/>
              <a:t>通信卫星是微波通信的中继站。 </a:t>
            </a:r>
          </a:p>
        </p:txBody>
      </p:sp>
      <p:sp>
        <p:nvSpPr>
          <p:cNvPr id="66253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662533" name="Picture 5"/>
          <p:cNvPicPr>
            <a:picLocks noChangeAspect="1" noChangeArrowheads="1"/>
          </p:cNvPicPr>
          <p:nvPr/>
        </p:nvPicPr>
        <p:blipFill>
          <a:blip r:embed="rId5" cstate="print">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1590240" y="2061270"/>
            <a:ext cx="7121959" cy="3671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2534" name="Rectangle 6"/>
          <p:cNvSpPr>
            <a:spLocks noChangeArrowheads="1"/>
          </p:cNvSpPr>
          <p:nvPr/>
        </p:nvSpPr>
        <p:spPr bwMode="auto">
          <a:xfrm>
            <a:off x="1043509" y="1664164"/>
            <a:ext cx="2592387" cy="1919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152352" rIns="90000" bIns="41262" anchor="ctr">
            <a:spAutoFit/>
          </a:bodyPr>
          <a:lstStyle>
            <a:lvl1pPr marL="355600" indent="-355600">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2000" b="1" dirty="0">
                <a:solidFill>
                  <a:srgbClr val="FF0000"/>
                </a:solidFill>
                <a:latin typeface="+mn-ea"/>
                <a:ea typeface="+mn-ea"/>
              </a:rPr>
              <a:t>特点：</a:t>
            </a:r>
          </a:p>
          <a:p>
            <a:pPr>
              <a:spcBef>
                <a:spcPct val="20000"/>
              </a:spcBef>
              <a:buFont typeface="Wingdings" pitchFamily="2" charset="2"/>
              <a:buChar char="ü"/>
            </a:pPr>
            <a:r>
              <a:rPr lang="zh-CN" altLang="en-US" sz="2000" b="1" dirty="0">
                <a:latin typeface="+mn-ea"/>
                <a:ea typeface="+mn-ea"/>
              </a:rPr>
              <a:t>通信成本与两站点之间的距离无关</a:t>
            </a:r>
          </a:p>
          <a:p>
            <a:pPr>
              <a:spcBef>
                <a:spcPct val="20000"/>
              </a:spcBef>
              <a:buFont typeface="Wingdings" pitchFamily="2" charset="2"/>
              <a:buChar char="ü"/>
            </a:pPr>
            <a:r>
              <a:rPr lang="zh-CN" altLang="en-US" sz="2000" b="1" dirty="0">
                <a:latin typeface="+mn-ea"/>
                <a:ea typeface="+mn-ea"/>
              </a:rPr>
              <a:t>广播特征</a:t>
            </a:r>
          </a:p>
          <a:p>
            <a:pPr>
              <a:spcBef>
                <a:spcPct val="20000"/>
              </a:spcBef>
              <a:buFont typeface="Wingdings" pitchFamily="2" charset="2"/>
              <a:buChar char="ü"/>
            </a:pPr>
            <a:r>
              <a:rPr lang="zh-CN" altLang="en-US" sz="2000" b="1" dirty="0">
                <a:latin typeface="+mn-ea"/>
                <a:ea typeface="+mn-ea"/>
              </a:rPr>
              <a:t>端</a:t>
            </a:r>
            <a:r>
              <a:rPr lang="en-US" altLang="zh-CN" sz="2000" b="1" dirty="0">
                <a:latin typeface="+mn-ea"/>
                <a:ea typeface="+mn-ea"/>
              </a:rPr>
              <a:t>-</a:t>
            </a:r>
            <a:r>
              <a:rPr lang="zh-CN" altLang="en-US" sz="2000" b="1" dirty="0">
                <a:latin typeface="+mn-ea"/>
                <a:ea typeface="+mn-ea"/>
              </a:rPr>
              <a:t>端传输时间长</a:t>
            </a:r>
          </a:p>
        </p:txBody>
      </p:sp>
      <p:sp>
        <p:nvSpPr>
          <p:cNvPr id="662535"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extLst>
      <p:ext uri="{BB962C8B-B14F-4D97-AF65-F5344CB8AC3E}">
        <p14:creationId xmlns:p14="http://schemas.microsoft.com/office/powerpoint/2010/main" val="2239804013"/>
      </p:ext>
    </p:extLst>
  </p:cSld>
  <p:clrMapOvr>
    <a:masterClrMapping/>
  </p:clrMapOvr>
  <p:transition spd="slow">
    <p:random/>
    <p:sndAc>
      <p:stSnd>
        <p:snd r:embed="rId2" name="camera.wav"/>
      </p:stSnd>
    </p:sndAc>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Grp="1" noChangeArrowheads="1"/>
          </p:cNvSpPr>
          <p:nvPr>
            <p:ph type="title"/>
          </p:nvPr>
        </p:nvSpPr>
        <p:spPr/>
        <p:txBody>
          <a:bodyPr/>
          <a:lstStyle/>
          <a:p>
            <a:r>
              <a:rPr lang="zh-CN" altLang="en-US">
                <a:latin typeface="华文新魏" pitchFamily="2" charset="-122"/>
              </a:rPr>
              <a:t>通信卫星的分类</a:t>
            </a:r>
          </a:p>
        </p:txBody>
      </p:sp>
      <p:sp>
        <p:nvSpPr>
          <p:cNvPr id="70554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705543" name="Picture 7" descr="2-15"/>
          <p:cNvPicPr>
            <a:picLocks noChangeAspect="1" noChangeArrowheads="1"/>
          </p:cNvPicPr>
          <p:nvPr/>
        </p:nvPicPr>
        <p:blipFill>
          <a:blip r:embed="rId5">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755650" y="1773238"/>
            <a:ext cx="8064500" cy="4564062"/>
          </a:xfrm>
          <a:prstGeom prst="rect">
            <a:avLst/>
          </a:prstGeom>
          <a:noFill/>
          <a:extLst>
            <a:ext uri="{909E8E84-426E-40DD-AFC4-6F175D3DCCD1}">
              <a14:hiddenFill xmlns:a14="http://schemas.microsoft.com/office/drawing/2010/main">
                <a:solidFill>
                  <a:srgbClr val="FFFFFF"/>
                </a:solidFill>
              </a14:hiddenFill>
            </a:ext>
          </a:extLst>
        </p:spPr>
      </p:pic>
      <p:sp>
        <p:nvSpPr>
          <p:cNvPr id="705544"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Tree>
    <p:extLst>
      <p:ext uri="{BB962C8B-B14F-4D97-AF65-F5344CB8AC3E}">
        <p14:creationId xmlns:p14="http://schemas.microsoft.com/office/powerpoint/2010/main" val="4256524746"/>
      </p:ext>
    </p:extLst>
  </p:cSld>
  <p:clrMapOvr>
    <a:masterClrMapping/>
  </p:clrMapOvr>
  <p:transition spd="slow">
    <p:random/>
    <p:sndAc>
      <p:stSnd>
        <p:snd r:embed="rId2" name="camera.wav"/>
      </p:stSnd>
    </p:sndAc>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2"/>
          <p:cNvSpPr>
            <a:spLocks noGrp="1" noChangeArrowheads="1"/>
          </p:cNvSpPr>
          <p:nvPr>
            <p:ph type="title"/>
          </p:nvPr>
        </p:nvSpPr>
        <p:spPr/>
        <p:txBody>
          <a:bodyPr/>
          <a:lstStyle/>
          <a:p>
            <a:r>
              <a:rPr lang="zh-CN" altLang="en-US" sz="4000" dirty="0">
                <a:latin typeface="华文新魏" pitchFamily="2" charset="-122"/>
              </a:rPr>
              <a:t>地球同步卫星</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GEO</a:t>
            </a:r>
            <a:r>
              <a:rPr lang="zh-CN" altLang="en-US" sz="2800" dirty="0">
                <a:latin typeface="华文新魏" pitchFamily="2" charset="-122"/>
              </a:rPr>
              <a:t>）</a:t>
            </a:r>
          </a:p>
        </p:txBody>
      </p:sp>
      <p:sp>
        <p:nvSpPr>
          <p:cNvPr id="7106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10661" name="Rectangle 5"/>
          <p:cNvSpPr>
            <a:spLocks noGrp="1" noChangeArrowheads="1"/>
          </p:cNvSpPr>
          <p:nvPr>
            <p:ph type="body" idx="1"/>
          </p:nvPr>
        </p:nvSpPr>
        <p:spPr>
          <a:xfrm>
            <a:off x="899592" y="1772816"/>
            <a:ext cx="8010847" cy="2304256"/>
          </a:xfrm>
        </p:spPr>
        <p:txBody>
          <a:bodyPr/>
          <a:lstStyle/>
          <a:p>
            <a:r>
              <a:rPr lang="zh-CN" altLang="en-US" sz="2400" dirty="0"/>
              <a:t>位于赤道上方</a:t>
            </a:r>
            <a:r>
              <a:rPr lang="en-US" altLang="zh-CN" sz="2400" dirty="0"/>
              <a:t>35800km</a:t>
            </a:r>
            <a:r>
              <a:rPr lang="zh-CN" altLang="en-US" sz="2400" dirty="0"/>
              <a:t>的地方。</a:t>
            </a:r>
            <a:endParaRPr lang="en-US" altLang="zh-CN" sz="2400" dirty="0"/>
          </a:p>
          <a:p>
            <a:r>
              <a:rPr lang="en-US" altLang="zh-CN" sz="2400" dirty="0"/>
              <a:t>3</a:t>
            </a:r>
            <a:r>
              <a:rPr lang="zh-CN" altLang="en-US" sz="2400" dirty="0"/>
              <a:t>颗</a:t>
            </a:r>
            <a:r>
              <a:rPr lang="en-US" altLang="zh-CN" sz="2400" dirty="0"/>
              <a:t>GEO</a:t>
            </a:r>
            <a:r>
              <a:rPr lang="zh-CN" altLang="en-US" sz="2400" dirty="0"/>
              <a:t>就可以覆盖整个地球表面，除了一些两极地区。</a:t>
            </a:r>
            <a:endParaRPr lang="en-US" altLang="zh-CN" sz="2400" dirty="0"/>
          </a:p>
          <a:p>
            <a:r>
              <a:rPr lang="zh-CN" altLang="en-US" sz="2400" dirty="0"/>
              <a:t>主要问题：</a:t>
            </a:r>
            <a:endParaRPr lang="en-US" altLang="zh-CN" sz="2400" dirty="0"/>
          </a:p>
          <a:p>
            <a:pPr lvl="1"/>
            <a:r>
              <a:rPr lang="zh-CN" altLang="en-US" sz="2400" dirty="0">
                <a:solidFill>
                  <a:srgbClr val="FF0000"/>
                </a:solidFill>
              </a:rPr>
              <a:t>轨道槽的分配</a:t>
            </a:r>
            <a:r>
              <a:rPr lang="zh-CN" altLang="en-US" sz="2400" dirty="0"/>
              <a:t>：由</a:t>
            </a:r>
            <a:r>
              <a:rPr lang="en-US" altLang="zh-CN" sz="2400" dirty="0"/>
              <a:t>ITU</a:t>
            </a:r>
            <a:r>
              <a:rPr lang="zh-CN" altLang="en-US" sz="2400" dirty="0"/>
              <a:t>统一进行</a:t>
            </a:r>
            <a:endParaRPr lang="en-US" altLang="zh-CN" sz="2400" dirty="0"/>
          </a:p>
          <a:p>
            <a:pPr lvl="1"/>
            <a:r>
              <a:rPr lang="zh-CN" altLang="en-US" sz="2400" dirty="0">
                <a:solidFill>
                  <a:srgbClr val="FF0000"/>
                </a:solidFill>
              </a:rPr>
              <a:t>频率的分配</a:t>
            </a:r>
            <a:r>
              <a:rPr lang="zh-CN" altLang="en-US" sz="2400" dirty="0"/>
              <a:t>：由</a:t>
            </a:r>
            <a:r>
              <a:rPr lang="en-US" altLang="zh-CN" sz="2400" dirty="0"/>
              <a:t>ITU</a:t>
            </a:r>
            <a:r>
              <a:rPr lang="zh-CN" altLang="en-US" sz="2400" dirty="0"/>
              <a:t>统一分配</a:t>
            </a:r>
          </a:p>
        </p:txBody>
      </p:sp>
      <p:sp>
        <p:nvSpPr>
          <p:cNvPr id="710662"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4184974"/>
            <a:ext cx="7545388" cy="2187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0660" name="Picture 4"/>
          <p:cNvPicPr>
            <a:picLocks noChangeAspect="1" noChangeArrowheads="1"/>
          </p:cNvPicPr>
          <p:nvPr/>
        </p:nvPicPr>
        <p:blipFill>
          <a:blip r:embed="rId6" cstate="print">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6804248" y="2645296"/>
            <a:ext cx="1716528" cy="141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3076824"/>
      </p:ext>
    </p:extLst>
  </p:cSld>
  <p:clrMapOvr>
    <a:masterClrMapping/>
  </p:clrMapOvr>
  <p:transition spd="slow">
    <p:random/>
    <p:sndAc>
      <p:stSnd>
        <p:snd r:embed="rId2" name="camera.wav"/>
      </p:stSnd>
    </p:sndAc>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zh-CN" altLang="en-US" dirty="0">
                <a:latin typeface="华文新魏" pitchFamily="2" charset="-122"/>
              </a:rPr>
              <a:t>甚小孔径终端</a:t>
            </a:r>
            <a:br>
              <a:rPr lang="zh-CN" altLang="en-US" dirty="0">
                <a:latin typeface="华文新魏" pitchFamily="2" charset="-122"/>
              </a:rPr>
            </a:br>
            <a:r>
              <a:rPr lang="zh-CN" altLang="en-US" sz="3200" dirty="0">
                <a:latin typeface="华文新魏" pitchFamily="2" charset="-122"/>
              </a:rPr>
              <a:t>（</a:t>
            </a:r>
            <a:r>
              <a:rPr lang="en-US" altLang="zh-CN" sz="3200" dirty="0">
                <a:latin typeface="华文新魏" pitchFamily="2" charset="-122"/>
              </a:rPr>
              <a:t>VSAT</a:t>
            </a:r>
            <a:r>
              <a:rPr lang="zh-CN" altLang="en-US" sz="3200" dirty="0">
                <a:latin typeface="华文新魏" pitchFamily="2" charset="-122"/>
              </a:rPr>
              <a:t>）</a:t>
            </a:r>
            <a:endParaRPr lang="zh-CN" altLang="en-US" dirty="0"/>
          </a:p>
        </p:txBody>
      </p:sp>
      <p:sp>
        <p:nvSpPr>
          <p:cNvPr id="7096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pic>
        <p:nvPicPr>
          <p:cNvPr id="709637" name="Picture 5"/>
          <p:cNvPicPr>
            <a:picLocks noGrp="1" noChangeAspect="1" noChangeArrowheads="1"/>
          </p:cNvPicPr>
          <p:nvPr>
            <p:ph type="body" idx="1"/>
          </p:nvPr>
        </p:nvPicPr>
        <p:blipFill>
          <a:blip r:embed="rId5">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a:xfrm>
            <a:off x="1116013" y="1700213"/>
            <a:ext cx="7272337" cy="46434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09638"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
        <p:nvSpPr>
          <p:cNvPr id="2" name="TextBox 1"/>
          <p:cNvSpPr txBox="1"/>
          <p:nvPr/>
        </p:nvSpPr>
        <p:spPr>
          <a:xfrm>
            <a:off x="971600" y="2060848"/>
            <a:ext cx="3456384" cy="1077218"/>
          </a:xfrm>
          <a:prstGeom prst="rect">
            <a:avLst/>
          </a:prstGeom>
          <a:noFill/>
        </p:spPr>
        <p:txBody>
          <a:bodyPr wrap="square" rtlCol="0">
            <a:spAutoFit/>
          </a:bodyPr>
          <a:lstStyle/>
          <a:p>
            <a:pPr marL="342900" indent="-342900">
              <a:buFont typeface="Wingdings" panose="05000000000000000000" pitchFamily="2" charset="2"/>
              <a:buChar char="ü"/>
            </a:pPr>
            <a:r>
              <a:rPr lang="zh-CN" altLang="en-US" sz="2000" b="1" dirty="0">
                <a:solidFill>
                  <a:srgbClr val="FF0000"/>
                </a:solidFill>
                <a:latin typeface="+mn-ea"/>
                <a:ea typeface="+mn-ea"/>
              </a:rPr>
              <a:t>特点</a:t>
            </a:r>
            <a:r>
              <a:rPr lang="zh-CN" altLang="en-US" sz="2000" b="1" dirty="0">
                <a:latin typeface="+mn-ea"/>
                <a:ea typeface="+mn-ea"/>
              </a:rPr>
              <a:t>：低成本的微型站</a:t>
            </a:r>
            <a:endParaRPr lang="en-US" altLang="zh-CN" sz="2000" b="1" dirty="0">
              <a:latin typeface="+mn-ea"/>
              <a:ea typeface="+mn-ea"/>
            </a:endParaRPr>
          </a:p>
          <a:p>
            <a:pPr marL="342900" indent="-342900">
              <a:buFont typeface="Wingdings" panose="05000000000000000000" pitchFamily="2" charset="2"/>
              <a:buChar char="ü"/>
            </a:pPr>
            <a:r>
              <a:rPr lang="zh-CN" altLang="en-US" sz="2000" b="1" dirty="0">
                <a:solidFill>
                  <a:srgbClr val="FF0000"/>
                </a:solidFill>
                <a:latin typeface="+mn-ea"/>
                <a:ea typeface="+mn-ea"/>
              </a:rPr>
              <a:t>应用</a:t>
            </a:r>
            <a:r>
              <a:rPr lang="zh-CN" altLang="en-US" sz="2000" b="1" dirty="0">
                <a:latin typeface="+mn-ea"/>
                <a:ea typeface="+mn-ea"/>
              </a:rPr>
              <a:t>：直播卫星电视、股票行情等</a:t>
            </a:r>
          </a:p>
        </p:txBody>
      </p:sp>
    </p:spTree>
    <p:extLst>
      <p:ext uri="{BB962C8B-B14F-4D97-AF65-F5344CB8AC3E}">
        <p14:creationId xmlns:p14="http://schemas.microsoft.com/office/powerpoint/2010/main" val="4197434909"/>
      </p:ext>
    </p:extLst>
  </p:cSld>
  <p:clrMapOvr>
    <a:masterClrMapping/>
  </p:clrMapOvr>
  <p:transition spd="slow">
    <p:random/>
    <p:sndAc>
      <p:stSnd>
        <p:snd r:embed="rId2" name="camera.wav"/>
      </p:stSnd>
    </p:sndAc>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altLang="zh-CN">
                <a:latin typeface="华文新魏" pitchFamily="2" charset="-122"/>
                <a:ea typeface="华文新魏" pitchFamily="2" charset="-122"/>
              </a:rPr>
              <a:t>VSAT</a:t>
            </a:r>
            <a:r>
              <a:rPr lang="zh-CN" altLang="en-US"/>
              <a:t>系统组成</a:t>
            </a:r>
          </a:p>
        </p:txBody>
      </p:sp>
      <p:sp>
        <p:nvSpPr>
          <p:cNvPr id="7116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11685" name="Rectangle 5"/>
          <p:cNvSpPr>
            <a:spLocks noGrp="1" noChangeArrowheads="1"/>
          </p:cNvSpPr>
          <p:nvPr>
            <p:ph type="body" idx="1"/>
          </p:nvPr>
        </p:nvSpPr>
        <p:spPr>
          <a:xfrm>
            <a:off x="809625" y="1773238"/>
            <a:ext cx="7958138" cy="4608512"/>
          </a:xfrm>
        </p:spPr>
        <p:txBody>
          <a:bodyPr/>
          <a:lstStyle/>
          <a:p>
            <a:pPr>
              <a:lnSpc>
                <a:spcPct val="95000"/>
              </a:lnSpc>
            </a:pPr>
            <a:r>
              <a:rPr lang="zh-CN" altLang="en-US" sz="2400" dirty="0">
                <a:solidFill>
                  <a:srgbClr val="FF0000"/>
                </a:solidFill>
                <a:latin typeface="华文新魏" pitchFamily="2" charset="-122"/>
              </a:rPr>
              <a:t>中心站（</a:t>
            </a:r>
            <a:r>
              <a:rPr lang="en-US" altLang="zh-CN" sz="2400" dirty="0">
                <a:solidFill>
                  <a:srgbClr val="FF0000"/>
                </a:solidFill>
                <a:latin typeface="华文新魏" pitchFamily="2" charset="-122"/>
              </a:rPr>
              <a:t>Hub</a:t>
            </a:r>
            <a:r>
              <a:rPr lang="zh-CN" altLang="en-US" sz="2400" dirty="0">
                <a:solidFill>
                  <a:srgbClr val="FF0000"/>
                </a:solidFill>
                <a:latin typeface="华文新魏" pitchFamily="2" charset="-122"/>
              </a:rPr>
              <a:t>）</a:t>
            </a:r>
          </a:p>
          <a:p>
            <a:pPr lvl="1">
              <a:lnSpc>
                <a:spcPct val="95000"/>
              </a:lnSpc>
            </a:pPr>
            <a:r>
              <a:rPr lang="zh-CN" altLang="en-US" sz="2400" dirty="0">
                <a:latin typeface="华文新魏" pitchFamily="2" charset="-122"/>
              </a:rPr>
              <a:t>中心站是</a:t>
            </a:r>
            <a:r>
              <a:rPr lang="en-US" altLang="zh-CN" sz="2400" dirty="0">
                <a:latin typeface="华文新魏" pitchFamily="2" charset="-122"/>
              </a:rPr>
              <a:t>VSAT</a:t>
            </a:r>
            <a:r>
              <a:rPr lang="zh-CN" altLang="en-US" sz="2400" dirty="0">
                <a:latin typeface="华文新魏" pitchFamily="2" charset="-122"/>
              </a:rPr>
              <a:t>网的心脏。它与普通地面站一样，使用大型天线，天线直径一般约为</a:t>
            </a:r>
            <a:r>
              <a:rPr lang="en-US" altLang="zh-CN" sz="2400" dirty="0">
                <a:latin typeface="华文新魏" pitchFamily="2" charset="-122"/>
              </a:rPr>
              <a:t>3.5m</a:t>
            </a:r>
            <a:r>
              <a:rPr lang="zh-CN" altLang="en-US" sz="2400" dirty="0">
                <a:latin typeface="华文新魏" pitchFamily="2" charset="-122"/>
              </a:rPr>
              <a:t>～</a:t>
            </a:r>
            <a:r>
              <a:rPr lang="en-US" altLang="zh-CN" sz="2400" dirty="0">
                <a:latin typeface="华文新魏" pitchFamily="2" charset="-122"/>
              </a:rPr>
              <a:t>8m</a:t>
            </a:r>
            <a:r>
              <a:rPr lang="zh-CN" altLang="en-US" sz="2400" dirty="0">
                <a:latin typeface="华文新魏" pitchFamily="2" charset="-122"/>
              </a:rPr>
              <a:t>（</a:t>
            </a:r>
            <a:r>
              <a:rPr lang="en-US" altLang="zh-CN" sz="2400" dirty="0">
                <a:latin typeface="华文新魏" pitchFamily="2" charset="-122"/>
              </a:rPr>
              <a:t>Ku</a:t>
            </a:r>
            <a:r>
              <a:rPr lang="zh-CN" altLang="en-US" sz="2400" dirty="0">
                <a:latin typeface="华文新魏" pitchFamily="2" charset="-122"/>
              </a:rPr>
              <a:t>频段）或</a:t>
            </a:r>
            <a:r>
              <a:rPr lang="en-US" altLang="zh-CN" sz="2400" dirty="0">
                <a:latin typeface="华文新魏" pitchFamily="2" charset="-122"/>
              </a:rPr>
              <a:t>7m</a:t>
            </a:r>
            <a:r>
              <a:rPr lang="zh-CN" altLang="en-US" sz="2400" dirty="0">
                <a:latin typeface="华文新魏" pitchFamily="2" charset="-122"/>
              </a:rPr>
              <a:t>～</a:t>
            </a:r>
            <a:r>
              <a:rPr lang="en-US" altLang="zh-CN" sz="2400" dirty="0">
                <a:latin typeface="华文新魏" pitchFamily="2" charset="-122"/>
              </a:rPr>
              <a:t>13m</a:t>
            </a:r>
            <a:r>
              <a:rPr lang="zh-CN" altLang="en-US" sz="2400" dirty="0">
                <a:latin typeface="华文新魏" pitchFamily="2" charset="-122"/>
              </a:rPr>
              <a:t>（</a:t>
            </a:r>
            <a:r>
              <a:rPr lang="en-US" altLang="zh-CN" sz="2400" dirty="0">
                <a:latin typeface="华文新魏" pitchFamily="2" charset="-122"/>
              </a:rPr>
              <a:t>C</a:t>
            </a:r>
            <a:r>
              <a:rPr lang="zh-CN" altLang="en-US" sz="2400" dirty="0">
                <a:latin typeface="华文新魏" pitchFamily="2" charset="-122"/>
              </a:rPr>
              <a:t>频段）。</a:t>
            </a:r>
          </a:p>
          <a:p>
            <a:pPr>
              <a:lnSpc>
                <a:spcPct val="95000"/>
              </a:lnSpc>
            </a:pPr>
            <a:r>
              <a:rPr lang="en-US" altLang="zh-CN" sz="2400" dirty="0">
                <a:solidFill>
                  <a:srgbClr val="FF0000"/>
                </a:solidFill>
                <a:latin typeface="华文新魏" pitchFamily="2" charset="-122"/>
              </a:rPr>
              <a:t>VSAT</a:t>
            </a:r>
            <a:r>
              <a:rPr lang="zh-CN" altLang="en-US" sz="2400" dirty="0">
                <a:solidFill>
                  <a:srgbClr val="FF0000"/>
                </a:solidFill>
                <a:latin typeface="华文新魏" pitchFamily="2" charset="-122"/>
              </a:rPr>
              <a:t>小站</a:t>
            </a:r>
          </a:p>
          <a:p>
            <a:pPr lvl="1">
              <a:lnSpc>
                <a:spcPct val="95000"/>
              </a:lnSpc>
            </a:pPr>
            <a:r>
              <a:rPr lang="en-US" altLang="zh-CN" sz="2400" dirty="0">
                <a:latin typeface="华文新魏" pitchFamily="2" charset="-122"/>
              </a:rPr>
              <a:t>VSAT</a:t>
            </a:r>
            <a:r>
              <a:rPr lang="zh-CN" altLang="en-US" sz="2400" dirty="0">
                <a:latin typeface="华文新魏" pitchFamily="2" charset="-122"/>
              </a:rPr>
              <a:t>小站由小口径天线、室外单元（</a:t>
            </a:r>
            <a:r>
              <a:rPr lang="en-US" altLang="zh-CN" sz="2400" dirty="0">
                <a:latin typeface="华文新魏" pitchFamily="2" charset="-122"/>
              </a:rPr>
              <a:t>ODU</a:t>
            </a:r>
            <a:r>
              <a:rPr lang="zh-CN" altLang="en-US" sz="2400" dirty="0">
                <a:latin typeface="华文新魏" pitchFamily="2" charset="-122"/>
              </a:rPr>
              <a:t>）和室内单元（</a:t>
            </a:r>
            <a:r>
              <a:rPr lang="en-US" altLang="zh-CN" sz="2400" dirty="0">
                <a:latin typeface="华文新魏" pitchFamily="2" charset="-122"/>
              </a:rPr>
              <a:t>IDU</a:t>
            </a:r>
            <a:r>
              <a:rPr lang="zh-CN" altLang="en-US" sz="2400" dirty="0">
                <a:latin typeface="华文新魏" pitchFamily="2" charset="-122"/>
              </a:rPr>
              <a:t>）组成。可以方便地架设在办公地点，口径为</a:t>
            </a:r>
            <a:r>
              <a:rPr lang="en-US" altLang="zh-CN" sz="2400" dirty="0">
                <a:latin typeface="华文新魏" pitchFamily="2" charset="-122"/>
              </a:rPr>
              <a:t>1m</a:t>
            </a:r>
            <a:r>
              <a:rPr lang="zh-CN" altLang="en-US" sz="2400" dirty="0">
                <a:latin typeface="华文新魏" pitchFamily="2" charset="-122"/>
              </a:rPr>
              <a:t>或更小。上行可达</a:t>
            </a:r>
            <a:r>
              <a:rPr lang="en-US" altLang="zh-CN" sz="2400" dirty="0">
                <a:latin typeface="华文新魏" pitchFamily="2" charset="-122"/>
              </a:rPr>
              <a:t>1Mbps</a:t>
            </a:r>
            <a:r>
              <a:rPr lang="zh-CN" altLang="en-US" sz="2400" dirty="0">
                <a:latin typeface="华文新魏" pitchFamily="2" charset="-122"/>
              </a:rPr>
              <a:t>，下行可达数</a:t>
            </a:r>
            <a:r>
              <a:rPr lang="en-US" altLang="zh-CN" sz="2400" dirty="0">
                <a:latin typeface="华文新魏" pitchFamily="2" charset="-122"/>
              </a:rPr>
              <a:t>Mbps</a:t>
            </a:r>
            <a:r>
              <a:rPr lang="zh-CN" altLang="en-US" sz="2400" dirty="0">
                <a:latin typeface="华文新魏" pitchFamily="2" charset="-122"/>
              </a:rPr>
              <a:t>。</a:t>
            </a:r>
          </a:p>
          <a:p>
            <a:pPr>
              <a:lnSpc>
                <a:spcPct val="95000"/>
              </a:lnSpc>
            </a:pPr>
            <a:r>
              <a:rPr lang="zh-CN" altLang="en-US" sz="2400" dirty="0">
                <a:solidFill>
                  <a:srgbClr val="FF0000"/>
                </a:solidFill>
                <a:latin typeface="华文新魏" pitchFamily="2" charset="-122"/>
              </a:rPr>
              <a:t>卫星转发器</a:t>
            </a:r>
          </a:p>
          <a:p>
            <a:pPr lvl="1">
              <a:lnSpc>
                <a:spcPct val="95000"/>
              </a:lnSpc>
            </a:pPr>
            <a:r>
              <a:rPr lang="zh-CN" altLang="en-US" sz="2400" dirty="0">
                <a:latin typeface="华文新魏" pitchFamily="2" charset="-122"/>
              </a:rPr>
              <a:t>一般采用工作于</a:t>
            </a:r>
            <a:r>
              <a:rPr lang="en-US" altLang="zh-CN" sz="2400" dirty="0">
                <a:latin typeface="华文新魏" pitchFamily="2" charset="-122"/>
              </a:rPr>
              <a:t>C</a:t>
            </a:r>
            <a:r>
              <a:rPr lang="zh-CN" altLang="en-US" sz="2400" dirty="0">
                <a:latin typeface="华文新魏" pitchFamily="2" charset="-122"/>
              </a:rPr>
              <a:t>或</a:t>
            </a:r>
            <a:r>
              <a:rPr lang="en-US" altLang="zh-CN" sz="2400" dirty="0">
                <a:latin typeface="华文新魏" pitchFamily="2" charset="-122"/>
              </a:rPr>
              <a:t>Ku</a:t>
            </a:r>
            <a:r>
              <a:rPr lang="zh-CN" altLang="en-US" sz="2400" dirty="0">
                <a:latin typeface="华文新魏" pitchFamily="2" charset="-122"/>
              </a:rPr>
              <a:t>波段的同步卫星</a:t>
            </a:r>
            <a:r>
              <a:rPr lang="zh-CN" altLang="en-US" sz="2400" dirty="0">
                <a:solidFill>
                  <a:srgbClr val="0000FF"/>
                </a:solidFill>
                <a:latin typeface="华文新魏" pitchFamily="2" charset="-122"/>
              </a:rPr>
              <a:t>弯管</a:t>
            </a:r>
            <a:r>
              <a:rPr lang="zh-CN" altLang="en-US" sz="2400" dirty="0">
                <a:latin typeface="华文新魏" pitchFamily="2" charset="-122"/>
              </a:rPr>
              <a:t>（</a:t>
            </a:r>
            <a:r>
              <a:rPr lang="en-US" altLang="zh-CN" sz="2400" dirty="0">
                <a:latin typeface="华文新魏" pitchFamily="2" charset="-122"/>
              </a:rPr>
              <a:t>bent-pipe</a:t>
            </a:r>
            <a:r>
              <a:rPr lang="zh-CN" altLang="en-US" sz="2400" dirty="0">
                <a:latin typeface="华文新魏" pitchFamily="2" charset="-122"/>
              </a:rPr>
              <a:t>）转发器。</a:t>
            </a:r>
            <a:endParaRPr lang="zh-CN" altLang="en-US" sz="2400" dirty="0"/>
          </a:p>
        </p:txBody>
      </p:sp>
      <p:sp>
        <p:nvSpPr>
          <p:cNvPr id="711686"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Tree>
    <p:extLst>
      <p:ext uri="{BB962C8B-B14F-4D97-AF65-F5344CB8AC3E}">
        <p14:creationId xmlns:p14="http://schemas.microsoft.com/office/powerpoint/2010/main" val="903422472"/>
      </p:ext>
    </p:extLst>
  </p:cSld>
  <p:clrMapOvr>
    <a:masterClrMapping/>
  </p:clrMapOvr>
  <p:transition spd="slow">
    <p:random/>
    <p:sndAc>
      <p:stSnd>
        <p:snd r:embed="rId2" name="camera.wav"/>
      </p:stSnd>
    </p:sndAc>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altLang="zh-CN" dirty="0">
                <a:latin typeface="华文新魏" pitchFamily="2" charset="-122"/>
              </a:rPr>
              <a:t>VSAT</a:t>
            </a:r>
            <a:r>
              <a:rPr lang="zh-CN" altLang="en-US" dirty="0">
                <a:latin typeface="华文新魏" pitchFamily="2" charset="-122"/>
              </a:rPr>
              <a:t>使用中继</a:t>
            </a:r>
            <a:endParaRPr lang="zh-CN" altLang="en-US" dirty="0"/>
          </a:p>
        </p:txBody>
      </p:sp>
      <p:sp>
        <p:nvSpPr>
          <p:cNvPr id="7096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003366"/>
              </a:buClr>
            </a:pPr>
            <a:r>
              <a:rPr lang="zh-CN" altLang="en-US" sz="1200" dirty="0">
                <a:solidFill>
                  <a:srgbClr val="000000"/>
                </a:solidFill>
                <a:ea typeface="幼圆" pitchFamily="49" charset="-122"/>
                <a:hlinkClick r:id="rId3" action="ppaction://hlinksldjump"/>
              </a:rPr>
              <a:t>本章内容</a:t>
            </a:r>
            <a:r>
              <a:rPr lang="en-US" altLang="zh-CN" sz="1200" dirty="0">
                <a:solidFill>
                  <a:srgbClr val="000000"/>
                </a:solidFill>
                <a:ea typeface="幼圆" pitchFamily="49" charset="-122"/>
              </a:rPr>
              <a:t>&gt;&gt;</a:t>
            </a:r>
            <a:r>
              <a:rPr lang="zh-CN" altLang="en-US" sz="1200" dirty="0">
                <a:ea typeface="幼圆" pitchFamily="49" charset="-122"/>
                <a:hlinkClick r:id="rId4" action="ppaction://hlinksldjump"/>
              </a:rPr>
              <a:t>传输介质</a:t>
            </a:r>
            <a:endParaRPr lang="en-US" altLang="zh-CN" sz="1200" dirty="0">
              <a:solidFill>
                <a:srgbClr val="000000"/>
              </a:solidFill>
              <a:ea typeface="幼圆" pitchFamily="49" charset="-122"/>
            </a:endParaRPr>
          </a:p>
        </p:txBody>
      </p:sp>
      <p:sp>
        <p:nvSpPr>
          <p:cNvPr id="709638"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buClr>
                <a:srgbClr val="003366"/>
              </a:buClr>
            </a:pPr>
            <a:r>
              <a:rPr lang="en-US" altLang="zh-CN" sz="1200" dirty="0">
                <a:solidFill>
                  <a:srgbClr val="000000"/>
                </a:solidFill>
                <a:latin typeface="幼圆" pitchFamily="49" charset="-122"/>
                <a:ea typeface="幼圆" pitchFamily="49" charset="-122"/>
              </a:rPr>
              <a:t>9 </a:t>
            </a:r>
            <a:r>
              <a:rPr lang="zh-CN" altLang="en-US" sz="1200" dirty="0">
                <a:solidFill>
                  <a:srgbClr val="000000"/>
                </a:solidFill>
                <a:latin typeface="幼圆" pitchFamily="49" charset="-122"/>
                <a:ea typeface="幼圆" pitchFamily="49" charset="-122"/>
              </a:rPr>
              <a:t>之 </a:t>
            </a:r>
            <a:r>
              <a:rPr lang="en-US" altLang="zh-CN" sz="1200" dirty="0">
                <a:solidFill>
                  <a:srgbClr val="000000"/>
                </a:solidFill>
                <a:latin typeface="幼圆" pitchFamily="49" charset="-122"/>
                <a:ea typeface="幼圆" pitchFamily="49" charset="-122"/>
              </a:rPr>
              <a:t>6</a:t>
            </a:r>
          </a:p>
        </p:txBody>
      </p:sp>
      <p:sp>
        <p:nvSpPr>
          <p:cNvPr id="2" name="TextBox 1"/>
          <p:cNvSpPr txBox="1"/>
          <p:nvPr/>
        </p:nvSpPr>
        <p:spPr>
          <a:xfrm>
            <a:off x="832063" y="1988840"/>
            <a:ext cx="3456384" cy="400110"/>
          </a:xfrm>
          <a:prstGeom prst="rect">
            <a:avLst/>
          </a:prstGeom>
          <a:noFill/>
        </p:spPr>
        <p:txBody>
          <a:bodyPr wrap="square" rtlCol="0">
            <a:spAutoFit/>
          </a:bodyPr>
          <a:lstStyle/>
          <a:p>
            <a:pPr algn="ctr">
              <a:buClr>
                <a:srgbClr val="003366"/>
              </a:buClr>
            </a:pPr>
            <a:r>
              <a:rPr lang="zh-CN" altLang="en-US" sz="2000" b="1" dirty="0">
                <a:solidFill>
                  <a:srgbClr val="000000"/>
                </a:solidFill>
                <a:latin typeface="华文楷体"/>
                <a:ea typeface="华文楷体"/>
              </a:rPr>
              <a:t>可实现微型站之间的通信</a:t>
            </a:r>
            <a:endParaRPr lang="en-US" altLang="zh-CN" sz="2000" b="1" dirty="0">
              <a:solidFill>
                <a:srgbClr val="000000"/>
              </a:solidFill>
              <a:latin typeface="华文楷体"/>
              <a:ea typeface="华文楷体"/>
            </a:endParaRPr>
          </a:p>
        </p:txBody>
      </p:sp>
      <p:pic>
        <p:nvPicPr>
          <p:cNvPr id="706562"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3728" y="1772816"/>
            <a:ext cx="6572596" cy="4379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572000" y="6154512"/>
            <a:ext cx="1080120" cy="400110"/>
          </a:xfrm>
          <a:prstGeom prst="rect">
            <a:avLst/>
          </a:prstGeom>
          <a:noFill/>
        </p:spPr>
        <p:txBody>
          <a:bodyPr wrap="square" rtlCol="0">
            <a:spAutoFit/>
          </a:bodyPr>
          <a:lstStyle/>
          <a:p>
            <a:pPr algn="ctr">
              <a:buClr>
                <a:srgbClr val="003366"/>
              </a:buClr>
            </a:pPr>
            <a:r>
              <a:rPr lang="zh-CN" altLang="en-US" sz="2000" b="1" dirty="0">
                <a:solidFill>
                  <a:srgbClr val="000000"/>
                </a:solidFill>
                <a:latin typeface="华文楷体"/>
                <a:ea typeface="华文楷体"/>
              </a:rPr>
              <a:t>中继站</a:t>
            </a:r>
            <a:endParaRPr lang="en-US" altLang="zh-CN" sz="2000" b="1" dirty="0">
              <a:solidFill>
                <a:srgbClr val="000000"/>
              </a:solidFill>
              <a:latin typeface="华文楷体"/>
              <a:ea typeface="华文楷体"/>
            </a:endParaRPr>
          </a:p>
        </p:txBody>
      </p:sp>
    </p:spTree>
    <p:extLst>
      <p:ext uri="{BB962C8B-B14F-4D97-AF65-F5344CB8AC3E}">
        <p14:creationId xmlns:p14="http://schemas.microsoft.com/office/powerpoint/2010/main" val="873402440"/>
      </p:ext>
    </p:extLst>
  </p:cSld>
  <p:clrMapOvr>
    <a:masterClrMapping/>
  </p:clrMapOvr>
  <p:transition spd="slow">
    <p:random/>
    <p:sndAc>
      <p:stSnd>
        <p:snd r:embed="rId2" name="camera.wav"/>
      </p:stSnd>
    </p:sndAc>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2"/>
          <p:cNvSpPr>
            <a:spLocks noGrp="1" noChangeArrowheads="1"/>
          </p:cNvSpPr>
          <p:nvPr>
            <p:ph type="title"/>
          </p:nvPr>
        </p:nvSpPr>
        <p:spPr/>
        <p:txBody>
          <a:bodyPr/>
          <a:lstStyle/>
          <a:p>
            <a:r>
              <a:rPr lang="zh-CN" altLang="en-US" sz="4000">
                <a:latin typeface="华文新魏" pitchFamily="2" charset="-122"/>
              </a:rPr>
              <a:t>中轨道卫星</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MEO</a:t>
            </a:r>
            <a:r>
              <a:rPr lang="zh-CN" altLang="en-US" sz="2800">
                <a:latin typeface="华文新魏" pitchFamily="2" charset="-122"/>
              </a:rPr>
              <a:t>）</a:t>
            </a:r>
          </a:p>
        </p:txBody>
      </p:sp>
      <p:sp>
        <p:nvSpPr>
          <p:cNvPr id="7065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06564" name="Rectangle 4"/>
          <p:cNvSpPr>
            <a:spLocks noGrp="1" noChangeArrowheads="1"/>
          </p:cNvSpPr>
          <p:nvPr>
            <p:ph type="body" idx="1"/>
          </p:nvPr>
        </p:nvSpPr>
        <p:spPr>
          <a:xfrm>
            <a:off x="809625" y="1773238"/>
            <a:ext cx="4770487" cy="4464050"/>
          </a:xfrm>
        </p:spPr>
        <p:txBody>
          <a:bodyPr/>
          <a:lstStyle/>
          <a:p>
            <a:pPr>
              <a:lnSpc>
                <a:spcPct val="150000"/>
              </a:lnSpc>
            </a:pPr>
            <a:r>
              <a:rPr lang="en-US" altLang="zh-CN" sz="2400" dirty="0"/>
              <a:t>MEO</a:t>
            </a:r>
            <a:r>
              <a:rPr lang="zh-CN" altLang="en-US" sz="2400" dirty="0"/>
              <a:t>轨道位于两个</a:t>
            </a:r>
            <a:r>
              <a:rPr lang="en-US" altLang="zh-CN" sz="2400" dirty="0"/>
              <a:t>Van Allen</a:t>
            </a:r>
            <a:r>
              <a:rPr lang="zh-CN" altLang="en-US" sz="2400" dirty="0"/>
              <a:t>带之间，从地球上看它在缓慢地移动。</a:t>
            </a:r>
            <a:endParaRPr lang="en-US" altLang="zh-CN" sz="2400" dirty="0"/>
          </a:p>
          <a:p>
            <a:pPr>
              <a:lnSpc>
                <a:spcPct val="150000"/>
              </a:lnSpc>
            </a:pPr>
            <a:r>
              <a:rPr lang="zh-CN" altLang="en-US" sz="2400" dirty="0">
                <a:solidFill>
                  <a:srgbClr val="FF0000"/>
                </a:solidFill>
              </a:rPr>
              <a:t>应用</a:t>
            </a:r>
            <a:r>
              <a:rPr lang="zh-CN" altLang="en-US" sz="2400" dirty="0"/>
              <a:t>：目前只用于导航系统，尚未用于通信领域。</a:t>
            </a:r>
            <a:endParaRPr lang="en-US" altLang="zh-CN" sz="2400" dirty="0"/>
          </a:p>
          <a:p>
            <a:pPr>
              <a:lnSpc>
                <a:spcPct val="150000"/>
              </a:lnSpc>
            </a:pPr>
            <a:r>
              <a:rPr lang="zh-CN" altLang="en-US" sz="2400" dirty="0">
                <a:solidFill>
                  <a:srgbClr val="FF0000"/>
                </a:solidFill>
              </a:rPr>
              <a:t>例如</a:t>
            </a:r>
            <a:r>
              <a:rPr lang="zh-CN" altLang="en-US" sz="2400" dirty="0"/>
              <a:t>：</a:t>
            </a:r>
            <a:r>
              <a:rPr lang="en-US" altLang="zh-CN" sz="2400" dirty="0">
                <a:solidFill>
                  <a:srgbClr val="0000FF"/>
                </a:solidFill>
              </a:rPr>
              <a:t>GPS</a:t>
            </a:r>
            <a:r>
              <a:rPr lang="zh-CN" altLang="en-US" sz="2400" dirty="0"/>
              <a:t>（全球定位系统），在</a:t>
            </a:r>
            <a:r>
              <a:rPr lang="en-US" altLang="zh-CN" sz="2400" dirty="0"/>
              <a:t>20200km</a:t>
            </a:r>
            <a:r>
              <a:rPr lang="zh-CN" altLang="en-US" sz="2400" dirty="0"/>
              <a:t>高空的轨道上有</a:t>
            </a:r>
            <a:r>
              <a:rPr lang="en-US" altLang="zh-CN" sz="2400" dirty="0"/>
              <a:t>30</a:t>
            </a:r>
            <a:r>
              <a:rPr lang="zh-CN" altLang="en-US" sz="2400" dirty="0"/>
              <a:t>颗卫星组成。 </a:t>
            </a:r>
          </a:p>
        </p:txBody>
      </p:sp>
      <p:pic>
        <p:nvPicPr>
          <p:cNvPr id="706565" name="Picture 5"/>
          <p:cNvPicPr>
            <a:picLocks noChangeAspect="1" noChangeArrowheads="1"/>
          </p:cNvPicPr>
          <p:nvPr/>
        </p:nvPicPr>
        <p:blipFill>
          <a:blip r:embed="rId5">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5580112" y="2564904"/>
            <a:ext cx="3023444" cy="2834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566"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7</a:t>
            </a:r>
          </a:p>
        </p:txBody>
      </p:sp>
    </p:spTree>
    <p:extLst>
      <p:ext uri="{BB962C8B-B14F-4D97-AF65-F5344CB8AC3E}">
        <p14:creationId xmlns:p14="http://schemas.microsoft.com/office/powerpoint/2010/main" val="827430678"/>
      </p:ext>
    </p:extLst>
  </p:cSld>
  <p:clrMapOvr>
    <a:masterClrMapping/>
  </p:clrMapOvr>
  <p:transition spd="slow">
    <p:random/>
    <p:sndAc>
      <p:stSnd>
        <p:snd r:embed="rId2" name="camera.wav"/>
      </p:stSnd>
    </p:sndAc>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zh-CN" altLang="en-US" sz="4000">
                <a:latin typeface="华文新魏" pitchFamily="2" charset="-122"/>
              </a:rPr>
              <a:t>低轨道卫星</a:t>
            </a:r>
            <a:br>
              <a:rPr lang="zh-CN" altLang="en-US">
                <a:latin typeface="华文新魏" pitchFamily="2" charset="-122"/>
              </a:rPr>
            </a:br>
            <a:r>
              <a:rPr lang="zh-CN" altLang="en-US" sz="2800">
                <a:latin typeface="华文新魏" pitchFamily="2" charset="-122"/>
              </a:rPr>
              <a:t>（</a:t>
            </a:r>
            <a:r>
              <a:rPr lang="en-US" altLang="zh-CN" sz="2800">
                <a:latin typeface="华文新魏" pitchFamily="2" charset="-122"/>
              </a:rPr>
              <a:t>LEO</a:t>
            </a:r>
            <a:r>
              <a:rPr lang="zh-CN" altLang="en-US" sz="2800">
                <a:latin typeface="华文新魏" pitchFamily="2" charset="-122"/>
              </a:rPr>
              <a:t>）</a:t>
            </a:r>
          </a:p>
        </p:txBody>
      </p:sp>
      <p:sp>
        <p:nvSpPr>
          <p:cNvPr id="7075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07588" name="Rectangle 4"/>
          <p:cNvSpPr>
            <a:spLocks noGrp="1" noChangeArrowheads="1"/>
          </p:cNvSpPr>
          <p:nvPr>
            <p:ph type="body" idx="1"/>
          </p:nvPr>
        </p:nvSpPr>
        <p:spPr>
          <a:xfrm>
            <a:off x="809625" y="1773238"/>
            <a:ext cx="7958138" cy="1943100"/>
          </a:xfrm>
        </p:spPr>
        <p:txBody>
          <a:bodyPr/>
          <a:lstStyle/>
          <a:p>
            <a:pPr marL="0" indent="0">
              <a:lnSpc>
                <a:spcPct val="120000"/>
              </a:lnSpc>
              <a:buFont typeface="Wingdings" pitchFamily="2" charset="2"/>
              <a:buNone/>
            </a:pPr>
            <a:r>
              <a:rPr lang="en-US" altLang="zh-CN" sz="2400" dirty="0"/>
              <a:t>        LEO</a:t>
            </a:r>
            <a:r>
              <a:rPr lang="zh-CN" altLang="en-US" sz="2400" dirty="0"/>
              <a:t>轨道较低，从地球上看卫星移动较快，构成完整通信系统所需卫星数目较多（一颗卫星超出视野时，另一颗可以代替它），但卫星所需能量小，通信时间短。例如：</a:t>
            </a:r>
            <a:r>
              <a:rPr lang="en-US" altLang="zh-CN" sz="2400" dirty="0"/>
              <a:t>Iridium</a:t>
            </a:r>
            <a:r>
              <a:rPr lang="zh-CN" altLang="en-US" sz="2400" dirty="0"/>
              <a:t>系统（铱星）、</a:t>
            </a:r>
            <a:r>
              <a:rPr lang="en-US" altLang="zh-CN" sz="2400" dirty="0" err="1"/>
              <a:t>Globalstar</a:t>
            </a:r>
            <a:r>
              <a:rPr lang="zh-CN" altLang="en-US" sz="2400" dirty="0"/>
              <a:t>系统（全球星）等。</a:t>
            </a:r>
          </a:p>
        </p:txBody>
      </p:sp>
      <p:pic>
        <p:nvPicPr>
          <p:cNvPr id="707589" name="Picture 5"/>
          <p:cNvPicPr>
            <a:picLocks noChangeAspect="1" noChangeArrowheads="1"/>
          </p:cNvPicPr>
          <p:nvPr/>
        </p:nvPicPr>
        <p:blipFill>
          <a:blip r:embed="rId5">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684213" y="3716338"/>
            <a:ext cx="8064500" cy="2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7590"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8</a:t>
            </a:r>
          </a:p>
        </p:txBody>
      </p:sp>
    </p:spTree>
    <p:extLst>
      <p:ext uri="{BB962C8B-B14F-4D97-AF65-F5344CB8AC3E}">
        <p14:creationId xmlns:p14="http://schemas.microsoft.com/office/powerpoint/2010/main" val="2711908536"/>
      </p:ext>
    </p:extLst>
  </p:cSld>
  <p:clrMapOvr>
    <a:masterClrMapping/>
  </p:clrMapOvr>
  <p:transition spd="slow">
    <p:random/>
    <p:sndAc>
      <p:stSnd>
        <p:snd r:embed="rId2" name="camera.wav"/>
      </p:stSnd>
    </p:sndAc>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altLang="zh-CN" sz="4000" dirty="0">
                <a:latin typeface="华文新魏" pitchFamily="2" charset="-122"/>
              </a:rPr>
              <a:t>LEO</a:t>
            </a:r>
            <a:r>
              <a:rPr lang="zh-CN" altLang="en-US" dirty="0">
                <a:latin typeface="华文新魏" pitchFamily="2" charset="-122"/>
              </a:rPr>
              <a:t>举例</a:t>
            </a:r>
          </a:p>
        </p:txBody>
      </p:sp>
      <p:sp>
        <p:nvSpPr>
          <p:cNvPr id="3" name="内容占位符 2"/>
          <p:cNvSpPr>
            <a:spLocks noGrp="1"/>
          </p:cNvSpPr>
          <p:nvPr>
            <p:ph sz="half" idx="1"/>
          </p:nvPr>
        </p:nvSpPr>
        <p:spPr>
          <a:xfrm>
            <a:off x="809625" y="1773238"/>
            <a:ext cx="3902075" cy="2159818"/>
          </a:xfrm>
        </p:spPr>
        <p:txBody>
          <a:bodyPr/>
          <a:lstStyle/>
          <a:p>
            <a:r>
              <a:rPr lang="en-US" altLang="zh-CN" sz="2000" dirty="0">
                <a:solidFill>
                  <a:srgbClr val="FF0000"/>
                </a:solidFill>
              </a:rPr>
              <a:t>Iridium</a:t>
            </a:r>
            <a:r>
              <a:rPr lang="zh-CN" altLang="en-US" sz="2000" dirty="0">
                <a:solidFill>
                  <a:srgbClr val="FF0000"/>
                </a:solidFill>
              </a:rPr>
              <a:t>系统</a:t>
            </a:r>
            <a:endParaRPr lang="en-US" altLang="zh-CN" sz="2000" dirty="0">
              <a:solidFill>
                <a:srgbClr val="FF0000"/>
              </a:solidFill>
            </a:endParaRPr>
          </a:p>
          <a:p>
            <a:pPr lvl="1"/>
            <a:r>
              <a:rPr lang="en-US" altLang="zh-CN" sz="2000" dirty="0"/>
              <a:t>66</a:t>
            </a:r>
            <a:r>
              <a:rPr lang="zh-CN" altLang="en-US" sz="2000" dirty="0"/>
              <a:t>颗卫星构成了围绕地球的</a:t>
            </a:r>
            <a:r>
              <a:rPr lang="en-US" altLang="zh-CN" sz="2000" dirty="0"/>
              <a:t>6</a:t>
            </a:r>
            <a:r>
              <a:rPr lang="zh-CN" altLang="en-US" sz="2000" dirty="0"/>
              <a:t>条南北向项链</a:t>
            </a:r>
            <a:endParaRPr lang="en-US" altLang="zh-CN" sz="2000" dirty="0"/>
          </a:p>
          <a:p>
            <a:pPr lvl="1"/>
            <a:r>
              <a:rPr lang="zh-CN" altLang="en-US" sz="2000" dirty="0"/>
              <a:t>每颗卫星</a:t>
            </a:r>
            <a:r>
              <a:rPr lang="en-US" altLang="zh-CN" sz="2000" dirty="0"/>
              <a:t>4</a:t>
            </a:r>
            <a:r>
              <a:rPr lang="zh-CN" altLang="en-US" sz="2000" dirty="0"/>
              <a:t>个邻居</a:t>
            </a:r>
            <a:endParaRPr lang="en-US" altLang="zh-CN" sz="2000" dirty="0"/>
          </a:p>
          <a:p>
            <a:pPr lvl="1"/>
            <a:r>
              <a:rPr lang="zh-CN" altLang="en-US" sz="2000" dirty="0"/>
              <a:t>远距离通信：空中中继</a:t>
            </a:r>
          </a:p>
        </p:txBody>
      </p:sp>
      <p:sp>
        <p:nvSpPr>
          <p:cNvPr id="4" name="内容占位符 3"/>
          <p:cNvSpPr>
            <a:spLocks noGrp="1"/>
          </p:cNvSpPr>
          <p:nvPr>
            <p:ph sz="half" idx="2"/>
          </p:nvPr>
        </p:nvSpPr>
        <p:spPr>
          <a:xfrm>
            <a:off x="4864100" y="1773238"/>
            <a:ext cx="3903663" cy="2159818"/>
          </a:xfrm>
        </p:spPr>
        <p:txBody>
          <a:bodyPr/>
          <a:lstStyle/>
          <a:p>
            <a:r>
              <a:rPr lang="en-US" altLang="zh-CN" sz="2000" dirty="0" err="1">
                <a:solidFill>
                  <a:srgbClr val="FF0000"/>
                </a:solidFill>
              </a:rPr>
              <a:t>Globalstar</a:t>
            </a:r>
            <a:r>
              <a:rPr lang="zh-CN" altLang="en-US" sz="2000" dirty="0">
                <a:solidFill>
                  <a:srgbClr val="FF0000"/>
                </a:solidFill>
              </a:rPr>
              <a:t>系统</a:t>
            </a:r>
            <a:endParaRPr lang="en-US" altLang="zh-CN" sz="2000" dirty="0">
              <a:solidFill>
                <a:srgbClr val="FF0000"/>
              </a:solidFill>
            </a:endParaRPr>
          </a:p>
          <a:p>
            <a:pPr lvl="1"/>
            <a:r>
              <a:rPr lang="en-US" altLang="zh-CN" sz="2000" dirty="0"/>
              <a:t>48</a:t>
            </a:r>
            <a:r>
              <a:rPr lang="zh-CN" altLang="en-US" sz="2000" dirty="0"/>
              <a:t>颗卫星</a:t>
            </a:r>
            <a:endParaRPr lang="en-US" altLang="zh-CN" sz="2000" dirty="0"/>
          </a:p>
          <a:p>
            <a:pPr lvl="1"/>
            <a:r>
              <a:rPr lang="zh-CN" altLang="en-US" sz="2000" dirty="0"/>
              <a:t>远距离通信：地面中继</a:t>
            </a:r>
          </a:p>
        </p:txBody>
      </p:sp>
      <p:sp>
        <p:nvSpPr>
          <p:cNvPr id="7075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传输介质</a:t>
            </a:r>
            <a:endParaRPr lang="en-US" altLang="zh-CN" sz="1200" dirty="0">
              <a:ea typeface="幼圆" pitchFamily="49" charset="-122"/>
            </a:endParaRPr>
          </a:p>
        </p:txBody>
      </p:sp>
      <p:sp>
        <p:nvSpPr>
          <p:cNvPr id="707590"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9</a:t>
            </a:r>
          </a:p>
        </p:txBody>
      </p:sp>
      <p:pic>
        <p:nvPicPr>
          <p:cNvPr id="705538"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47664" y="3516536"/>
            <a:ext cx="6617568" cy="3080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3059832" y="6093296"/>
            <a:ext cx="1005403" cy="338554"/>
          </a:xfrm>
          <a:prstGeom prst="rect">
            <a:avLst/>
          </a:prstGeom>
        </p:spPr>
        <p:txBody>
          <a:bodyPr wrap="none">
            <a:spAutoFit/>
          </a:bodyPr>
          <a:lstStyle/>
          <a:p>
            <a:r>
              <a:rPr lang="zh-CN" altLang="en-US" sz="1600" b="1" dirty="0">
                <a:latin typeface="+mn-ea"/>
                <a:ea typeface="+mn-ea"/>
              </a:rPr>
              <a:t>空中中继</a:t>
            </a:r>
          </a:p>
        </p:txBody>
      </p:sp>
      <p:sp>
        <p:nvSpPr>
          <p:cNvPr id="15" name="矩形 14"/>
          <p:cNvSpPr/>
          <p:nvPr/>
        </p:nvSpPr>
        <p:spPr>
          <a:xfrm>
            <a:off x="6660232" y="6093296"/>
            <a:ext cx="1005403" cy="338554"/>
          </a:xfrm>
          <a:prstGeom prst="rect">
            <a:avLst/>
          </a:prstGeom>
        </p:spPr>
        <p:txBody>
          <a:bodyPr wrap="none">
            <a:spAutoFit/>
          </a:bodyPr>
          <a:lstStyle/>
          <a:p>
            <a:r>
              <a:rPr lang="zh-CN" altLang="en-US" sz="1600" b="1" dirty="0">
                <a:latin typeface="+mn-ea"/>
                <a:ea typeface="+mn-ea"/>
              </a:rPr>
              <a:t>地面中继</a:t>
            </a:r>
          </a:p>
        </p:txBody>
      </p:sp>
    </p:spTree>
    <p:extLst>
      <p:ext uri="{BB962C8B-B14F-4D97-AF65-F5344CB8AC3E}">
        <p14:creationId xmlns:p14="http://schemas.microsoft.com/office/powerpoint/2010/main" val="2516749958"/>
      </p:ext>
    </p:extLst>
  </p:cSld>
  <p:clrMapOvr>
    <a:masterClrMapping/>
  </p:clrMapOvr>
  <p:transition spd="slow">
    <p:random/>
    <p:sndAc>
      <p:stSnd>
        <p:snd r:embed="rId2" name="camera.wav"/>
      </p:stSnd>
    </p:sndAc>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第一次报告</a:t>
            </a:r>
          </a:p>
        </p:txBody>
      </p:sp>
      <p:sp>
        <p:nvSpPr>
          <p:cNvPr id="6" name="内容占位符 5"/>
          <p:cNvSpPr>
            <a:spLocks noGrp="1"/>
          </p:cNvSpPr>
          <p:nvPr>
            <p:ph idx="1"/>
          </p:nvPr>
        </p:nvSpPr>
        <p:spPr>
          <a:xfrm>
            <a:off x="611560" y="1773238"/>
            <a:ext cx="8532440" cy="4608090"/>
          </a:xfrm>
        </p:spPr>
        <p:txBody>
          <a:bodyPr/>
          <a:lstStyle/>
          <a:p>
            <a:r>
              <a:rPr lang="zh-CN" altLang="en-US" sz="2400" dirty="0"/>
              <a:t>查阅资料了解“</a:t>
            </a:r>
            <a:r>
              <a:rPr lang="zh-CN" altLang="en-US" sz="2400" dirty="0">
                <a:solidFill>
                  <a:srgbClr val="FF0000"/>
                </a:solidFill>
              </a:rPr>
              <a:t>北斗卫星导航系统</a:t>
            </a:r>
            <a:r>
              <a:rPr lang="zh-CN" altLang="en-US" sz="2400" dirty="0"/>
              <a:t>”</a:t>
            </a:r>
            <a:endParaRPr lang="en-US" altLang="zh-CN" sz="2400" dirty="0"/>
          </a:p>
          <a:p>
            <a:pPr lvl="1"/>
            <a:r>
              <a:rPr lang="zh-CN" altLang="en-US" sz="2400" dirty="0"/>
              <a:t>发展历史</a:t>
            </a:r>
            <a:endParaRPr lang="en-US" altLang="zh-CN" sz="2400" dirty="0"/>
          </a:p>
          <a:p>
            <a:pPr lvl="1"/>
            <a:r>
              <a:rPr lang="zh-CN" altLang="en-US" sz="2400" dirty="0"/>
              <a:t>系统构成</a:t>
            </a:r>
            <a:endParaRPr lang="en-US" altLang="zh-CN" sz="2400" dirty="0"/>
          </a:p>
          <a:p>
            <a:pPr lvl="1"/>
            <a:r>
              <a:rPr lang="zh-CN" altLang="en-US" sz="2400" dirty="0"/>
              <a:t>系统功能</a:t>
            </a:r>
            <a:endParaRPr lang="en-US" altLang="zh-CN" sz="2400" dirty="0"/>
          </a:p>
          <a:p>
            <a:pPr lvl="1"/>
            <a:r>
              <a:rPr lang="zh-CN" altLang="en-US" sz="2400" dirty="0"/>
              <a:t>核心技术</a:t>
            </a:r>
            <a:endParaRPr lang="en-US" altLang="zh-CN" sz="2400" dirty="0"/>
          </a:p>
          <a:p>
            <a:pPr lvl="1"/>
            <a:r>
              <a:rPr lang="zh-CN" altLang="en-US" sz="2400" dirty="0"/>
              <a:t>市场应用</a:t>
            </a:r>
            <a:endParaRPr lang="en-US" altLang="zh-CN" sz="2400" dirty="0"/>
          </a:p>
          <a:p>
            <a:pPr lvl="1"/>
            <a:r>
              <a:rPr lang="en-US" altLang="zh-CN" sz="2400" dirty="0"/>
              <a:t>……</a:t>
            </a:r>
          </a:p>
          <a:p>
            <a:r>
              <a:rPr lang="zh-CN" altLang="en-US" sz="2400" dirty="0"/>
              <a:t>要求：以</a:t>
            </a:r>
            <a:r>
              <a:rPr lang="en-US" altLang="zh-CN" sz="2400" dirty="0">
                <a:solidFill>
                  <a:srgbClr val="FF0000"/>
                </a:solidFill>
              </a:rPr>
              <a:t>PPT</a:t>
            </a:r>
            <a:r>
              <a:rPr lang="zh-CN" altLang="en-US" sz="2400" dirty="0"/>
              <a:t>形式。一周时间内完成，会随机请一位同学在课前化</a:t>
            </a:r>
            <a:r>
              <a:rPr lang="en-US" altLang="zh-CN" sz="2400" dirty="0"/>
              <a:t>10</a:t>
            </a:r>
            <a:r>
              <a:rPr lang="zh-CN" altLang="en-US" sz="2400" dirty="0"/>
              <a:t>分钟进行介绍。所有学生的电子稿</a:t>
            </a:r>
            <a:r>
              <a:rPr lang="en-US" altLang="zh-CN" sz="2400" dirty="0"/>
              <a:t>PPT</a:t>
            </a:r>
            <a:r>
              <a:rPr lang="zh-CN" altLang="en-US" sz="2400" dirty="0"/>
              <a:t>（</a:t>
            </a:r>
            <a:r>
              <a:rPr lang="zh-CN" altLang="en-US" sz="2400" dirty="0">
                <a:solidFill>
                  <a:srgbClr val="0000FF"/>
                </a:solidFill>
              </a:rPr>
              <a:t>学号</a:t>
            </a:r>
            <a:r>
              <a:rPr lang="en-US" altLang="zh-CN" sz="2400" dirty="0">
                <a:solidFill>
                  <a:srgbClr val="0000FF"/>
                </a:solidFill>
              </a:rPr>
              <a:t>-</a:t>
            </a:r>
            <a:r>
              <a:rPr lang="zh-CN" altLang="en-US" sz="2400" dirty="0">
                <a:solidFill>
                  <a:srgbClr val="0000FF"/>
                </a:solidFill>
              </a:rPr>
              <a:t>姓名</a:t>
            </a:r>
            <a:r>
              <a:rPr lang="en-US" altLang="zh-CN" sz="2400" dirty="0">
                <a:solidFill>
                  <a:srgbClr val="0000FF"/>
                </a:solidFill>
              </a:rPr>
              <a:t>-</a:t>
            </a:r>
            <a:r>
              <a:rPr lang="zh-CN" altLang="en-US" sz="2400" dirty="0">
                <a:solidFill>
                  <a:srgbClr val="0000FF"/>
                </a:solidFill>
              </a:rPr>
              <a:t>北斗卫星导航系统</a:t>
            </a:r>
            <a:r>
              <a:rPr lang="en-US" altLang="zh-CN" sz="2400" dirty="0">
                <a:solidFill>
                  <a:srgbClr val="0000FF"/>
                </a:solidFill>
              </a:rPr>
              <a:t>.</a:t>
            </a:r>
            <a:r>
              <a:rPr lang="en-US" altLang="zh-CN" sz="2400" dirty="0" err="1">
                <a:solidFill>
                  <a:srgbClr val="0000FF"/>
                </a:solidFill>
              </a:rPr>
              <a:t>pptx</a:t>
            </a:r>
            <a:r>
              <a:rPr lang="zh-CN" altLang="en-US" sz="2400" dirty="0"/>
              <a:t>）上传至：</a:t>
            </a:r>
            <a:r>
              <a:rPr lang="en-US" altLang="zh-CN" sz="2400" dirty="0"/>
              <a:t>canvas</a:t>
            </a:r>
            <a:r>
              <a:rPr lang="zh-CN" altLang="en-US" sz="2400" dirty="0"/>
              <a:t>课程网站，由助教进行评分。</a:t>
            </a:r>
          </a:p>
        </p:txBody>
      </p:sp>
    </p:spTree>
    <p:extLst>
      <p:ext uri="{BB962C8B-B14F-4D97-AF65-F5344CB8AC3E}">
        <p14:creationId xmlns:p14="http://schemas.microsoft.com/office/powerpoint/2010/main" val="2108054243"/>
      </p:ext>
    </p:extLst>
  </p:cSld>
  <p:clrMapOvr>
    <a:masterClrMapping/>
  </p:clrMapOvr>
  <p:transition spd="slow">
    <p:random/>
    <p:sndAc>
      <p:stSnd>
        <p:snd r:embed="rId2" name="camera.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1" name="Rectangle 3"/>
          <p:cNvSpPr>
            <a:spLocks noGrp="1" noChangeArrowheads="1"/>
          </p:cNvSpPr>
          <p:nvPr>
            <p:ph type="title"/>
          </p:nvPr>
        </p:nvSpPr>
        <p:spPr/>
        <p:txBody>
          <a:bodyPr/>
          <a:lstStyle/>
          <a:p>
            <a:r>
              <a:rPr lang="zh-CN" altLang="en-US"/>
              <a:t>信道</a:t>
            </a:r>
          </a:p>
        </p:txBody>
      </p:sp>
      <p:sp>
        <p:nvSpPr>
          <p:cNvPr id="539652" name="Rectangle 4"/>
          <p:cNvSpPr>
            <a:spLocks noGrp="1" noChangeArrowheads="1"/>
          </p:cNvSpPr>
          <p:nvPr>
            <p:ph type="body" idx="1"/>
          </p:nvPr>
        </p:nvSpPr>
        <p:spPr>
          <a:xfrm>
            <a:off x="809625" y="1773238"/>
            <a:ext cx="7958138" cy="4392612"/>
          </a:xfrm>
        </p:spPr>
        <p:txBody>
          <a:bodyPr/>
          <a:lstStyle/>
          <a:p>
            <a:pPr>
              <a:lnSpc>
                <a:spcPct val="115000"/>
              </a:lnSpc>
            </a:pPr>
            <a:r>
              <a:rPr lang="zh-CN" altLang="en-US">
                <a:solidFill>
                  <a:srgbClr val="FF0000"/>
                </a:solidFill>
              </a:rPr>
              <a:t>信道</a:t>
            </a:r>
          </a:p>
          <a:p>
            <a:pPr lvl="1">
              <a:lnSpc>
                <a:spcPct val="115000"/>
              </a:lnSpc>
            </a:pPr>
            <a:r>
              <a:rPr lang="zh-CN" altLang="en-US"/>
              <a:t>信道是传输信号的通路；</a:t>
            </a:r>
          </a:p>
          <a:p>
            <a:pPr lvl="1">
              <a:lnSpc>
                <a:spcPct val="115000"/>
              </a:lnSpc>
            </a:pPr>
            <a:r>
              <a:rPr lang="zh-CN" altLang="en-US"/>
              <a:t>一条传输线路上可以有多个信道。</a:t>
            </a:r>
          </a:p>
          <a:p>
            <a:pPr>
              <a:lnSpc>
                <a:spcPct val="115000"/>
              </a:lnSpc>
            </a:pPr>
            <a:r>
              <a:rPr lang="zh-CN" altLang="en-US">
                <a:solidFill>
                  <a:srgbClr val="FF0000"/>
                </a:solidFill>
              </a:rPr>
              <a:t>模拟信道</a:t>
            </a:r>
          </a:p>
          <a:p>
            <a:pPr lvl="1">
              <a:lnSpc>
                <a:spcPct val="115000"/>
              </a:lnSpc>
            </a:pPr>
            <a:r>
              <a:rPr lang="zh-CN" altLang="en-US"/>
              <a:t>传输模拟信号的信道。</a:t>
            </a:r>
          </a:p>
          <a:p>
            <a:pPr>
              <a:lnSpc>
                <a:spcPct val="115000"/>
              </a:lnSpc>
            </a:pPr>
            <a:r>
              <a:rPr lang="zh-CN" altLang="en-US">
                <a:solidFill>
                  <a:srgbClr val="FF0000"/>
                </a:solidFill>
              </a:rPr>
              <a:t>数字信道</a:t>
            </a:r>
          </a:p>
          <a:p>
            <a:pPr lvl="1">
              <a:lnSpc>
                <a:spcPct val="115000"/>
              </a:lnSpc>
            </a:pPr>
            <a:r>
              <a:rPr lang="zh-CN" altLang="en-US"/>
              <a:t>传输数字信号的信道。</a:t>
            </a:r>
          </a:p>
        </p:txBody>
      </p:sp>
      <p:sp>
        <p:nvSpPr>
          <p:cNvPr id="53965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9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
        <p:nvSpPr>
          <p:cNvPr id="539655"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数据通信基本概念</a:t>
            </a:r>
            <a:endParaRPr lang="zh-CN" altLang="en-US" sz="1200">
              <a:ea typeface="幼圆" pitchFamily="49" charset="-122"/>
            </a:endParaRPr>
          </a:p>
        </p:txBody>
      </p:sp>
    </p:spTree>
  </p:cSld>
  <p:clrMapOvr>
    <a:masterClrMapping/>
  </p:clrMapOvr>
  <p:transition spd="slow">
    <p:random/>
    <p:sndAc>
      <p:stSnd>
        <p:snd r:embed="rId2" name="camera.wav"/>
      </p:stSnd>
    </p:sndAc>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p:cNvSpPr>
            <a:spLocks noGrp="1" noChangeArrowheads="1"/>
          </p:cNvSpPr>
          <p:nvPr>
            <p:ph type="body" idx="1"/>
          </p:nvPr>
        </p:nvSpPr>
        <p:spPr>
          <a:xfrm>
            <a:off x="899593" y="2349500"/>
            <a:ext cx="7704855" cy="3168650"/>
          </a:xfrm>
        </p:spPr>
        <p:txBody>
          <a:bodyPr/>
          <a:lstStyle/>
          <a:p>
            <a:r>
              <a:rPr lang="zh-CN" altLang="en-US" dirty="0">
                <a:hlinkClick r:id="rId3" action="ppaction://hlinksldjump"/>
              </a:rPr>
              <a:t>数字数据在模拟信道上传输</a:t>
            </a:r>
            <a:r>
              <a:rPr lang="zh-CN" altLang="en-US" dirty="0"/>
              <a:t>（通带传输）</a:t>
            </a:r>
          </a:p>
          <a:p>
            <a:endParaRPr lang="zh-CN" altLang="en-US" dirty="0"/>
          </a:p>
          <a:p>
            <a:r>
              <a:rPr lang="zh-CN" altLang="en-US" dirty="0">
                <a:hlinkClick r:id="rId4" action="ppaction://hlinksldjump"/>
              </a:rPr>
              <a:t>数字数据在数字信道上传输</a:t>
            </a:r>
            <a:r>
              <a:rPr lang="zh-CN" altLang="en-US" dirty="0"/>
              <a:t>（基带传输）</a:t>
            </a:r>
          </a:p>
          <a:p>
            <a:endParaRPr lang="zh-CN" altLang="en-US" dirty="0"/>
          </a:p>
          <a:p>
            <a:r>
              <a:rPr lang="zh-CN" altLang="en-US" dirty="0">
                <a:hlinkClick r:id="rId5" action="ppaction://hlinksldjump"/>
              </a:rPr>
              <a:t>模拟数据在数字信道上传输</a:t>
            </a:r>
            <a:endParaRPr lang="zh-CN" altLang="en-US" dirty="0"/>
          </a:p>
        </p:txBody>
      </p:sp>
      <p:sp>
        <p:nvSpPr>
          <p:cNvPr id="577539" name="Rectangle 3"/>
          <p:cNvSpPr>
            <a:spLocks noGrp="1" noChangeArrowheads="1"/>
          </p:cNvSpPr>
          <p:nvPr>
            <p:ph type="title"/>
          </p:nvPr>
        </p:nvSpPr>
        <p:spPr/>
        <p:txBody>
          <a:bodyPr/>
          <a:lstStyle/>
          <a:p>
            <a:r>
              <a:rPr lang="zh-CN" altLang="en-US"/>
              <a:t>数据编码技术</a:t>
            </a:r>
          </a:p>
        </p:txBody>
      </p:sp>
      <p:sp>
        <p:nvSpPr>
          <p:cNvPr id="57754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6" action="ppaction://hlinksldjump"/>
              </a:rPr>
              <a:t>本章内容</a:t>
            </a:r>
            <a:endParaRPr lang="en-US" altLang="zh-CN" sz="1200" dirty="0">
              <a:ea typeface="幼圆" pitchFamily="49" charset="-122"/>
            </a:endParaRPr>
          </a:p>
        </p:txBody>
      </p:sp>
    </p:spTree>
  </p:cSld>
  <p:clrMapOvr>
    <a:masterClrMapping/>
  </p:clrMapOvr>
  <p:transition spd="slow">
    <p:random/>
    <p:sndAc>
      <p:stSnd>
        <p:snd r:embed="rId2" name="camera.wav"/>
      </p:stSnd>
    </p:sndAc>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3" name="Rectangle 3"/>
          <p:cNvSpPr>
            <a:spLocks noGrp="1" noChangeArrowheads="1"/>
          </p:cNvSpPr>
          <p:nvPr>
            <p:ph type="title"/>
          </p:nvPr>
        </p:nvSpPr>
        <p:spPr/>
        <p:txBody>
          <a:bodyPr/>
          <a:lstStyle/>
          <a:p>
            <a:r>
              <a:rPr lang="zh-CN" altLang="en-US" sz="4000"/>
              <a:t>数字数据在模拟信道</a:t>
            </a:r>
            <a:br>
              <a:rPr lang="zh-CN" altLang="en-US" sz="4000"/>
            </a:br>
            <a:r>
              <a:rPr lang="zh-CN" altLang="en-US" sz="4000"/>
              <a:t>上传输</a:t>
            </a:r>
          </a:p>
        </p:txBody>
      </p:sp>
      <p:sp>
        <p:nvSpPr>
          <p:cNvPr id="578564"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578566" name="Rectangle 6"/>
          <p:cNvSpPr>
            <a:spLocks noGrp="1" noChangeArrowheads="1"/>
          </p:cNvSpPr>
          <p:nvPr>
            <p:ph type="body" idx="1"/>
          </p:nvPr>
        </p:nvSpPr>
        <p:spPr>
          <a:xfrm>
            <a:off x="2124075" y="1916113"/>
            <a:ext cx="4968875" cy="4321175"/>
          </a:xfrm>
          <a:noFill/>
          <a:ln/>
        </p:spPr>
        <p:txBody>
          <a:bodyPr/>
          <a:lstStyle/>
          <a:p>
            <a:pPr>
              <a:lnSpc>
                <a:spcPct val="130000"/>
              </a:lnSpc>
            </a:pPr>
            <a:r>
              <a:rPr lang="zh-CN" altLang="en-US" dirty="0"/>
              <a:t>基本调制技术 </a:t>
            </a:r>
          </a:p>
          <a:p>
            <a:pPr lvl="1">
              <a:lnSpc>
                <a:spcPct val="130000"/>
              </a:lnSpc>
            </a:pPr>
            <a:r>
              <a:rPr lang="zh-CN" altLang="en-US" dirty="0">
                <a:hlinkClick r:id="rId5" action="ppaction://hlinksldjump"/>
              </a:rPr>
              <a:t>幅移键控法（</a:t>
            </a:r>
            <a:r>
              <a:rPr lang="en-US" altLang="zh-CN" dirty="0">
                <a:hlinkClick r:id="rId5" action="ppaction://hlinksldjump"/>
              </a:rPr>
              <a:t>ASK</a:t>
            </a:r>
            <a:r>
              <a:rPr lang="zh-CN" altLang="en-US" dirty="0">
                <a:hlinkClick r:id="rId5" action="ppaction://hlinksldjump"/>
              </a:rPr>
              <a:t>）</a:t>
            </a:r>
            <a:endParaRPr lang="zh-CN" altLang="en-US" dirty="0"/>
          </a:p>
          <a:p>
            <a:pPr lvl="1">
              <a:lnSpc>
                <a:spcPct val="130000"/>
              </a:lnSpc>
            </a:pPr>
            <a:r>
              <a:rPr lang="zh-CN" altLang="en-US" dirty="0">
                <a:hlinkClick r:id="rId6" action="ppaction://hlinksldjump"/>
              </a:rPr>
              <a:t>频移键控法（</a:t>
            </a:r>
            <a:r>
              <a:rPr lang="en-US" altLang="zh-CN" dirty="0">
                <a:hlinkClick r:id="rId6" action="ppaction://hlinksldjump"/>
              </a:rPr>
              <a:t>FSK</a:t>
            </a:r>
            <a:r>
              <a:rPr lang="zh-CN" altLang="en-US" dirty="0">
                <a:hlinkClick r:id="rId6" action="ppaction://hlinksldjump"/>
              </a:rPr>
              <a:t>） </a:t>
            </a:r>
            <a:endParaRPr lang="zh-CN" altLang="en-US" dirty="0"/>
          </a:p>
          <a:p>
            <a:pPr lvl="1">
              <a:lnSpc>
                <a:spcPct val="130000"/>
              </a:lnSpc>
            </a:pPr>
            <a:r>
              <a:rPr lang="zh-CN" altLang="en-US" dirty="0">
                <a:hlinkClick r:id="rId7" action="ppaction://hlinksldjump"/>
              </a:rPr>
              <a:t>相移键控法（</a:t>
            </a:r>
            <a:r>
              <a:rPr lang="en-US" altLang="zh-CN" dirty="0">
                <a:hlinkClick r:id="rId7" action="ppaction://hlinksldjump"/>
              </a:rPr>
              <a:t>PSK</a:t>
            </a:r>
            <a:r>
              <a:rPr lang="zh-CN" altLang="en-US" dirty="0">
                <a:hlinkClick r:id="rId7" action="ppaction://hlinksldjump"/>
              </a:rPr>
              <a:t>） </a:t>
            </a:r>
            <a:endParaRPr lang="zh-CN" altLang="en-US" dirty="0"/>
          </a:p>
          <a:p>
            <a:pPr>
              <a:lnSpc>
                <a:spcPct val="130000"/>
              </a:lnSpc>
            </a:pPr>
            <a:r>
              <a:rPr lang="zh-CN" altLang="en-US" dirty="0"/>
              <a:t>高速调制技术 </a:t>
            </a:r>
          </a:p>
          <a:p>
            <a:pPr lvl="1">
              <a:lnSpc>
                <a:spcPct val="130000"/>
              </a:lnSpc>
            </a:pPr>
            <a:r>
              <a:rPr lang="zh-CN" altLang="en-US" dirty="0">
                <a:hlinkClick r:id="rId8" action="ppaction://hlinksldjump"/>
              </a:rPr>
              <a:t>正交幅度调制（</a:t>
            </a:r>
            <a:r>
              <a:rPr lang="en-US" altLang="zh-CN" dirty="0">
                <a:hlinkClick r:id="rId8" action="ppaction://hlinksldjump"/>
              </a:rPr>
              <a:t>QAM</a:t>
            </a:r>
            <a:r>
              <a:rPr lang="zh-CN" altLang="en-US" dirty="0">
                <a:hlinkClick r:id="rId8" action="ppaction://hlinksldjump"/>
              </a:rPr>
              <a:t>）</a:t>
            </a:r>
            <a:r>
              <a:rPr lang="zh-CN" altLang="en-US" sz="3200" dirty="0">
                <a:hlinkClick r:id="rId8" action="ppaction://hlinksldjump"/>
              </a:rPr>
              <a:t> </a:t>
            </a:r>
            <a:endParaRPr lang="zh-CN" altLang="en-US" sz="3200" dirty="0"/>
          </a:p>
        </p:txBody>
      </p:sp>
    </p:spTree>
  </p:cSld>
  <p:clrMapOvr>
    <a:masterClrMapping/>
  </p:clrMapOvr>
  <p:transition spd="slow">
    <p:random/>
    <p:sndAc>
      <p:stSnd>
        <p:snd r:embed="rId2" name="camera.wav"/>
      </p:stSnd>
    </p:sndAc>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ChangeArrowheads="1"/>
          </p:cNvSpPr>
          <p:nvPr>
            <p:ph type="title"/>
          </p:nvPr>
        </p:nvSpPr>
        <p:spPr/>
        <p:txBody>
          <a:bodyPr/>
          <a:lstStyle/>
          <a:p>
            <a:r>
              <a:rPr lang="zh-CN" altLang="en-US" dirty="0"/>
              <a:t>幅移键控法</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ASK</a:t>
            </a:r>
            <a:r>
              <a:rPr lang="zh-CN" altLang="en-US" sz="2800" dirty="0">
                <a:latin typeface="华文新魏" pitchFamily="2" charset="-122"/>
              </a:rPr>
              <a:t>）</a:t>
            </a:r>
          </a:p>
        </p:txBody>
      </p:sp>
      <p:sp>
        <p:nvSpPr>
          <p:cNvPr id="621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1573" name="Rectangle 5"/>
          <p:cNvSpPr>
            <a:spLocks noGrp="1" noChangeArrowheads="1"/>
          </p:cNvSpPr>
          <p:nvPr>
            <p:ph type="body" idx="1"/>
          </p:nvPr>
        </p:nvSpPr>
        <p:spPr>
          <a:xfrm>
            <a:off x="809625" y="1773238"/>
            <a:ext cx="7958138" cy="503237"/>
          </a:xfrm>
        </p:spPr>
        <p:txBody>
          <a:bodyPr/>
          <a:lstStyle/>
          <a:p>
            <a:r>
              <a:rPr lang="zh-CN" altLang="en-US" sz="2000" dirty="0">
                <a:solidFill>
                  <a:srgbClr val="FC0404"/>
                </a:solidFill>
                <a:latin typeface="华文新魏" pitchFamily="2" charset="-122"/>
              </a:rPr>
              <a:t>原理：</a:t>
            </a:r>
            <a:r>
              <a:rPr lang="zh-CN" altLang="en-US" sz="2000" dirty="0">
                <a:latin typeface="华文新魏" pitchFamily="2" charset="-122"/>
              </a:rPr>
              <a:t>用两个不同振幅的载波分别表示两个二进制值</a:t>
            </a:r>
            <a:r>
              <a:rPr lang="zh-CN" altLang="en-US" sz="2000" dirty="0">
                <a:latin typeface="Arial"/>
              </a:rPr>
              <a:t>“</a:t>
            </a:r>
            <a:r>
              <a:rPr lang="en-US" altLang="zh-CN" sz="2000" dirty="0">
                <a:latin typeface="华文新魏" pitchFamily="2" charset="-122"/>
              </a:rPr>
              <a:t>0</a:t>
            </a:r>
            <a:r>
              <a:rPr lang="en-US" altLang="zh-CN" sz="2000" dirty="0">
                <a:latin typeface="Arial"/>
              </a:rPr>
              <a:t>”</a:t>
            </a:r>
            <a:r>
              <a:rPr lang="zh-CN" altLang="en-US" sz="2000" dirty="0">
                <a:latin typeface="华文新魏" pitchFamily="2" charset="-122"/>
              </a:rPr>
              <a:t>和</a:t>
            </a:r>
            <a:r>
              <a:rPr lang="zh-CN" altLang="en-US" sz="2000" dirty="0">
                <a:latin typeface="Arial"/>
              </a:rPr>
              <a:t>“</a:t>
            </a:r>
            <a:r>
              <a:rPr lang="en-US" altLang="zh-CN" sz="2000" dirty="0">
                <a:latin typeface="华文新魏" pitchFamily="2" charset="-122"/>
              </a:rPr>
              <a:t>1</a:t>
            </a:r>
            <a:r>
              <a:rPr lang="en-US" altLang="zh-CN" sz="2000" dirty="0">
                <a:latin typeface="Arial"/>
              </a:rPr>
              <a:t>”</a:t>
            </a:r>
            <a:r>
              <a:rPr lang="zh-CN" altLang="en-US" sz="2000" dirty="0">
                <a:latin typeface="华文新魏" pitchFamily="2" charset="-122"/>
              </a:rPr>
              <a:t>。</a:t>
            </a:r>
            <a:endParaRPr lang="zh-CN" altLang="en-US" sz="2000" dirty="0"/>
          </a:p>
        </p:txBody>
      </p:sp>
      <p:pic>
        <p:nvPicPr>
          <p:cNvPr id="621574" name="Picture 6"/>
          <p:cNvPicPr>
            <a:picLocks noChangeAspect="1" noChangeArrowheads="1"/>
          </p:cNvPicPr>
          <p:nvPr/>
        </p:nvPicPr>
        <p:blipFill>
          <a:blip r:embed="rId6">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1187450" y="2420938"/>
            <a:ext cx="7140575" cy="366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ChangeArrowheads="1"/>
          </p:cNvSpPr>
          <p:nvPr>
            <p:ph type="title"/>
          </p:nvPr>
        </p:nvSpPr>
        <p:spPr/>
        <p:txBody>
          <a:bodyPr/>
          <a:lstStyle/>
          <a:p>
            <a:r>
              <a:rPr lang="zh-CN" altLang="en-US" sz="4800"/>
              <a:t>频移键控法</a:t>
            </a:r>
            <a:br>
              <a:rPr lang="zh-CN" altLang="en-US" sz="4800">
                <a:latin typeface="华文新魏" pitchFamily="2" charset="-122"/>
              </a:rPr>
            </a:br>
            <a:r>
              <a:rPr lang="zh-CN" altLang="en-US" sz="3200">
                <a:latin typeface="华文新魏" pitchFamily="2" charset="-122"/>
              </a:rPr>
              <a:t>（</a:t>
            </a:r>
            <a:r>
              <a:rPr lang="en-US" altLang="zh-CN" sz="3200">
                <a:latin typeface="华文新魏" pitchFamily="2" charset="-122"/>
              </a:rPr>
              <a:t>FSK</a:t>
            </a:r>
            <a:r>
              <a:rPr lang="zh-CN" altLang="en-US" sz="3200">
                <a:latin typeface="华文新魏" pitchFamily="2" charset="-122"/>
              </a:rPr>
              <a:t>）</a:t>
            </a:r>
          </a:p>
        </p:txBody>
      </p:sp>
      <p:sp>
        <p:nvSpPr>
          <p:cNvPr id="6225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2596" name="Rectangle 4"/>
          <p:cNvSpPr>
            <a:spLocks noGrp="1" noChangeArrowheads="1"/>
          </p:cNvSpPr>
          <p:nvPr>
            <p:ph type="body" idx="1"/>
          </p:nvPr>
        </p:nvSpPr>
        <p:spPr>
          <a:xfrm>
            <a:off x="809625" y="1773238"/>
            <a:ext cx="7958138" cy="503237"/>
          </a:xfrm>
        </p:spPr>
        <p:txBody>
          <a:bodyPr/>
          <a:lstStyle/>
          <a:p>
            <a:r>
              <a:rPr lang="zh-CN" altLang="en-US" sz="2000">
                <a:solidFill>
                  <a:srgbClr val="FC0404"/>
                </a:solidFill>
                <a:latin typeface="华文新魏" pitchFamily="2" charset="-122"/>
              </a:rPr>
              <a:t>原理：</a:t>
            </a:r>
            <a:r>
              <a:rPr lang="zh-CN" altLang="en-US" sz="2000">
                <a:latin typeface="华文新魏" pitchFamily="2" charset="-122"/>
              </a:rPr>
              <a:t>用两个不同频率的载波分别表示两个二进制值</a:t>
            </a:r>
            <a:r>
              <a:rPr lang="zh-CN" altLang="en-US" sz="2000">
                <a:latin typeface="Arial"/>
              </a:rPr>
              <a:t>“</a:t>
            </a:r>
            <a:r>
              <a:rPr lang="en-US" altLang="zh-CN" sz="2000">
                <a:latin typeface="华文新魏" pitchFamily="2" charset="-122"/>
              </a:rPr>
              <a:t>0</a:t>
            </a:r>
            <a:r>
              <a:rPr lang="en-US" altLang="zh-CN" sz="2000">
                <a:latin typeface="Arial"/>
              </a:rPr>
              <a:t>”</a:t>
            </a:r>
            <a:r>
              <a:rPr lang="zh-CN" altLang="en-US" sz="2000">
                <a:latin typeface="华文新魏" pitchFamily="2" charset="-122"/>
              </a:rPr>
              <a:t>和</a:t>
            </a:r>
            <a:r>
              <a:rPr lang="zh-CN" altLang="en-US" sz="2000">
                <a:latin typeface="Arial"/>
              </a:rPr>
              <a:t>“</a:t>
            </a:r>
            <a:r>
              <a:rPr lang="en-US" altLang="zh-CN" sz="2000">
                <a:latin typeface="华文新魏" pitchFamily="2" charset="-122"/>
              </a:rPr>
              <a:t>1</a:t>
            </a:r>
            <a:r>
              <a:rPr lang="en-US" altLang="zh-CN" sz="2000">
                <a:latin typeface="Arial"/>
              </a:rPr>
              <a:t>”</a:t>
            </a:r>
            <a:r>
              <a:rPr lang="zh-CN" altLang="en-US" sz="2000">
                <a:latin typeface="华文新魏" pitchFamily="2" charset="-122"/>
              </a:rPr>
              <a:t>。</a:t>
            </a:r>
          </a:p>
        </p:txBody>
      </p:sp>
      <p:pic>
        <p:nvPicPr>
          <p:cNvPr id="622598" name="Picture 6"/>
          <p:cNvPicPr>
            <a:picLocks noChangeAspect="1" noChangeArrowheads="1"/>
          </p:cNvPicPr>
          <p:nvPr/>
        </p:nvPicPr>
        <p:blipFill>
          <a:blip r:embed="rId6">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1187450" y="2420938"/>
            <a:ext cx="7285038"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zh-CN" altLang="en-US" sz="4800"/>
              <a:t>相移键控法</a:t>
            </a:r>
            <a:br>
              <a:rPr lang="zh-CN" altLang="en-US" sz="4800">
                <a:latin typeface="华文新魏" pitchFamily="2" charset="-122"/>
              </a:rPr>
            </a:br>
            <a:r>
              <a:rPr lang="zh-CN" altLang="en-US" sz="3200">
                <a:latin typeface="华文新魏" pitchFamily="2" charset="-122"/>
              </a:rPr>
              <a:t>（</a:t>
            </a:r>
            <a:r>
              <a:rPr lang="en-US" altLang="zh-CN" sz="3200">
                <a:latin typeface="华文新魏" pitchFamily="2" charset="-122"/>
              </a:rPr>
              <a:t>PSK</a:t>
            </a:r>
            <a:r>
              <a:rPr lang="zh-CN" altLang="en-US" sz="3200">
                <a:latin typeface="华文新魏" pitchFamily="2" charset="-122"/>
              </a:rPr>
              <a:t>）</a:t>
            </a:r>
          </a:p>
        </p:txBody>
      </p:sp>
      <p:sp>
        <p:nvSpPr>
          <p:cNvPr id="6236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3620" name="Rectangle 4"/>
          <p:cNvSpPr>
            <a:spLocks noGrp="1" noChangeArrowheads="1"/>
          </p:cNvSpPr>
          <p:nvPr>
            <p:ph type="body" idx="1"/>
          </p:nvPr>
        </p:nvSpPr>
        <p:spPr>
          <a:xfrm>
            <a:off x="809625" y="1773238"/>
            <a:ext cx="7958138" cy="431800"/>
          </a:xfrm>
        </p:spPr>
        <p:txBody>
          <a:bodyPr/>
          <a:lstStyle/>
          <a:p>
            <a:r>
              <a:rPr lang="zh-CN" altLang="en-US" sz="2000" dirty="0">
                <a:solidFill>
                  <a:srgbClr val="FC0404"/>
                </a:solidFill>
                <a:latin typeface="华文新魏" pitchFamily="2" charset="-122"/>
              </a:rPr>
              <a:t>原理：</a:t>
            </a:r>
            <a:r>
              <a:rPr lang="zh-CN" altLang="en-US" sz="2000" dirty="0">
                <a:latin typeface="华文新魏" pitchFamily="2" charset="-122"/>
              </a:rPr>
              <a:t>用两个不同相位的载波分别表示两个二进制值</a:t>
            </a:r>
            <a:r>
              <a:rPr lang="zh-CN" altLang="en-US" sz="2000" dirty="0">
                <a:latin typeface="Arial"/>
              </a:rPr>
              <a:t>“</a:t>
            </a:r>
            <a:r>
              <a:rPr lang="en-US" altLang="zh-CN" sz="2000" dirty="0">
                <a:latin typeface="华文新魏" pitchFamily="2" charset="-122"/>
              </a:rPr>
              <a:t>0</a:t>
            </a:r>
            <a:r>
              <a:rPr lang="en-US" altLang="zh-CN" sz="2000" dirty="0">
                <a:latin typeface="Arial"/>
              </a:rPr>
              <a:t>”</a:t>
            </a:r>
            <a:r>
              <a:rPr lang="zh-CN" altLang="en-US" sz="2000" dirty="0">
                <a:latin typeface="华文新魏" pitchFamily="2" charset="-122"/>
              </a:rPr>
              <a:t>和</a:t>
            </a:r>
            <a:r>
              <a:rPr lang="zh-CN" altLang="en-US" sz="2000" dirty="0">
                <a:latin typeface="Arial"/>
              </a:rPr>
              <a:t>“</a:t>
            </a:r>
            <a:r>
              <a:rPr lang="en-US" altLang="zh-CN" sz="2000" dirty="0">
                <a:latin typeface="华文新魏" pitchFamily="2" charset="-122"/>
              </a:rPr>
              <a:t>1</a:t>
            </a:r>
            <a:r>
              <a:rPr lang="en-US" altLang="zh-CN" sz="2000" dirty="0">
                <a:latin typeface="Arial"/>
              </a:rPr>
              <a:t>”</a:t>
            </a:r>
            <a:r>
              <a:rPr lang="zh-CN" altLang="en-US" sz="2000" dirty="0">
                <a:latin typeface="华文新魏" pitchFamily="2" charset="-122"/>
              </a:rPr>
              <a:t>。</a:t>
            </a:r>
            <a:endParaRPr lang="zh-CN" altLang="en-US" sz="2000" dirty="0"/>
          </a:p>
        </p:txBody>
      </p:sp>
      <p:pic>
        <p:nvPicPr>
          <p:cNvPr id="623622" name="Picture 6"/>
          <p:cNvPicPr>
            <a:picLocks noChangeAspect="1" noChangeArrowheads="1"/>
          </p:cNvPicPr>
          <p:nvPr/>
        </p:nvPicPr>
        <p:blipFill>
          <a:blip r:embed="rId6">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1187450" y="2420938"/>
            <a:ext cx="735647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2" name="Rectangle 2"/>
          <p:cNvSpPr>
            <a:spLocks noGrp="1" noChangeArrowheads="1"/>
          </p:cNvSpPr>
          <p:nvPr>
            <p:ph type="title"/>
          </p:nvPr>
        </p:nvSpPr>
        <p:spPr/>
        <p:txBody>
          <a:bodyPr/>
          <a:lstStyle/>
          <a:p>
            <a:r>
              <a:rPr lang="zh-CN" altLang="en-US" sz="4800"/>
              <a:t>正交幅度调制</a:t>
            </a:r>
            <a:br>
              <a:rPr lang="zh-CN" altLang="en-US" sz="4800">
                <a:latin typeface="华文新魏" pitchFamily="2" charset="-122"/>
              </a:rPr>
            </a:br>
            <a:r>
              <a:rPr lang="zh-CN" altLang="en-US" sz="3200">
                <a:latin typeface="华文新魏" pitchFamily="2" charset="-122"/>
              </a:rPr>
              <a:t>（</a:t>
            </a:r>
            <a:r>
              <a:rPr lang="en-US" altLang="zh-CN" sz="3200">
                <a:latin typeface="华文新魏" pitchFamily="2" charset="-122"/>
              </a:rPr>
              <a:t>QAM</a:t>
            </a:r>
            <a:r>
              <a:rPr lang="zh-CN" altLang="en-US" sz="3200">
                <a:latin typeface="华文新魏" pitchFamily="2" charset="-122"/>
              </a:rPr>
              <a:t>）</a:t>
            </a:r>
          </a:p>
        </p:txBody>
      </p:sp>
      <p:sp>
        <p:nvSpPr>
          <p:cNvPr id="6246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4644" name="Rectangle 4"/>
          <p:cNvSpPr>
            <a:spLocks noGrp="1" noChangeArrowheads="1"/>
          </p:cNvSpPr>
          <p:nvPr>
            <p:ph type="body" idx="1"/>
          </p:nvPr>
        </p:nvSpPr>
        <p:spPr>
          <a:xfrm>
            <a:off x="809625" y="1773238"/>
            <a:ext cx="7958138" cy="431800"/>
          </a:xfrm>
        </p:spPr>
        <p:txBody>
          <a:bodyPr/>
          <a:lstStyle/>
          <a:p>
            <a:r>
              <a:rPr lang="zh-CN" altLang="en-US" sz="2000" dirty="0">
                <a:solidFill>
                  <a:srgbClr val="FC0404"/>
                </a:solidFill>
                <a:latin typeface="华文新魏" pitchFamily="2" charset="-122"/>
              </a:rPr>
              <a:t>原理：</a:t>
            </a:r>
            <a:r>
              <a:rPr lang="zh-CN" altLang="en-US" sz="2000" dirty="0">
                <a:latin typeface="华文新魏" pitchFamily="2" charset="-122"/>
              </a:rPr>
              <a:t>同时结合</a:t>
            </a:r>
            <a:r>
              <a:rPr lang="en-US" altLang="zh-CN" sz="2000" dirty="0">
                <a:latin typeface="华文新魏" pitchFamily="2" charset="-122"/>
              </a:rPr>
              <a:t>PSK</a:t>
            </a:r>
            <a:r>
              <a:rPr lang="zh-CN" altLang="en-US" sz="2000" dirty="0">
                <a:latin typeface="华文新魏" pitchFamily="2" charset="-122"/>
              </a:rPr>
              <a:t>和</a:t>
            </a:r>
            <a:r>
              <a:rPr lang="en-US" altLang="zh-CN" sz="2000" dirty="0">
                <a:latin typeface="华文新魏" pitchFamily="2" charset="-122"/>
              </a:rPr>
              <a:t>ASK</a:t>
            </a:r>
            <a:r>
              <a:rPr lang="zh-CN" altLang="en-US" sz="2000" dirty="0">
                <a:latin typeface="华文新魏" pitchFamily="2" charset="-122"/>
              </a:rPr>
              <a:t>进行混合调制。</a:t>
            </a:r>
          </a:p>
        </p:txBody>
      </p:sp>
      <p:pic>
        <p:nvPicPr>
          <p:cNvPr id="624646" name="Picture 6"/>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971550" y="2205038"/>
            <a:ext cx="7650163" cy="412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64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Grp="1" noChangeArrowheads="1"/>
          </p:cNvSpPr>
          <p:nvPr>
            <p:ph type="title"/>
          </p:nvPr>
        </p:nvSpPr>
        <p:spPr/>
        <p:txBody>
          <a:bodyPr/>
          <a:lstStyle/>
          <a:p>
            <a:r>
              <a:rPr lang="zh-CN" altLang="en-US">
                <a:latin typeface="华文新魏" pitchFamily="2" charset="-122"/>
              </a:rPr>
              <a:t>星座图</a:t>
            </a:r>
          </a:p>
        </p:txBody>
      </p:sp>
      <p:sp>
        <p:nvSpPr>
          <p:cNvPr id="6256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567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625671" name="Rectangle 7"/>
          <p:cNvSpPr>
            <a:spLocks noGrp="1" noChangeArrowheads="1"/>
          </p:cNvSpPr>
          <p:nvPr>
            <p:ph type="body" idx="1"/>
          </p:nvPr>
        </p:nvSpPr>
        <p:spPr>
          <a:xfrm>
            <a:off x="809625" y="1773238"/>
            <a:ext cx="7958138" cy="1800225"/>
          </a:xfrm>
        </p:spPr>
        <p:txBody>
          <a:bodyPr/>
          <a:lstStyle/>
          <a:p>
            <a:pPr marL="0" indent="0">
              <a:lnSpc>
                <a:spcPct val="130000"/>
              </a:lnSpc>
              <a:buFont typeface="Wingdings" pitchFamily="2" charset="2"/>
              <a:buNone/>
            </a:pPr>
            <a:r>
              <a:rPr lang="zh-CN" altLang="en-US" sz="2400" dirty="0">
                <a:latin typeface="华文新魏" pitchFamily="2" charset="-122"/>
              </a:rPr>
              <a:t>        在高速调制技术中，因为一个符号的状态较多，为方便，采用坐标轴的点阵来表示（即：</a:t>
            </a:r>
            <a:r>
              <a:rPr lang="zh-CN" altLang="en-US" sz="2400" dirty="0">
                <a:solidFill>
                  <a:srgbClr val="FF0000"/>
                </a:solidFill>
                <a:latin typeface="华文新魏" pitchFamily="2" charset="-122"/>
              </a:rPr>
              <a:t>星座图</a:t>
            </a:r>
            <a:r>
              <a:rPr lang="zh-CN" altLang="en-US" sz="2400" dirty="0">
                <a:latin typeface="华文新魏" pitchFamily="2" charset="-122"/>
              </a:rPr>
              <a:t>）。星座图中每个点表示一个状态，可以看出此时符号的振幅和相位。</a:t>
            </a:r>
          </a:p>
        </p:txBody>
      </p:sp>
      <p:sp>
        <p:nvSpPr>
          <p:cNvPr id="625672" name="Line 8"/>
          <p:cNvSpPr>
            <a:spLocks noChangeShapeType="1"/>
          </p:cNvSpPr>
          <p:nvPr/>
        </p:nvSpPr>
        <p:spPr bwMode="auto">
          <a:xfrm>
            <a:off x="4437063" y="3497263"/>
            <a:ext cx="0" cy="2584450"/>
          </a:xfrm>
          <a:prstGeom prst="line">
            <a:avLst/>
          </a:prstGeom>
          <a:noFill/>
          <a:ln w="28575">
            <a:solidFill>
              <a:schemeClr val="tx1"/>
            </a:solidFill>
            <a:round/>
            <a:headEnd type="triangle" w="med"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3" name="Oval 9"/>
          <p:cNvSpPr>
            <a:spLocks noChangeArrowheads="1"/>
          </p:cNvSpPr>
          <p:nvPr/>
        </p:nvSpPr>
        <p:spPr bwMode="auto">
          <a:xfrm>
            <a:off x="3602038" y="5087938"/>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4" name="Oval 10"/>
          <p:cNvSpPr>
            <a:spLocks noChangeArrowheads="1"/>
          </p:cNvSpPr>
          <p:nvPr/>
        </p:nvSpPr>
        <p:spPr bwMode="auto">
          <a:xfrm>
            <a:off x="3602038" y="4008438"/>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5" name="Oval 11"/>
          <p:cNvSpPr>
            <a:spLocks noChangeArrowheads="1"/>
          </p:cNvSpPr>
          <p:nvPr/>
        </p:nvSpPr>
        <p:spPr bwMode="auto">
          <a:xfrm>
            <a:off x="4683125" y="4008438"/>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6" name="Oval 12"/>
          <p:cNvSpPr>
            <a:spLocks noChangeArrowheads="1"/>
          </p:cNvSpPr>
          <p:nvPr/>
        </p:nvSpPr>
        <p:spPr bwMode="auto">
          <a:xfrm>
            <a:off x="4133850" y="4008438"/>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7" name="Oval 13"/>
          <p:cNvSpPr>
            <a:spLocks noChangeArrowheads="1"/>
          </p:cNvSpPr>
          <p:nvPr/>
        </p:nvSpPr>
        <p:spPr bwMode="auto">
          <a:xfrm>
            <a:off x="3602038" y="4554538"/>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8" name="Oval 14"/>
          <p:cNvSpPr>
            <a:spLocks noChangeArrowheads="1"/>
          </p:cNvSpPr>
          <p:nvPr/>
        </p:nvSpPr>
        <p:spPr bwMode="auto">
          <a:xfrm>
            <a:off x="4684713" y="4552950"/>
            <a:ext cx="74612" cy="74613"/>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79" name="Oval 15"/>
          <p:cNvSpPr>
            <a:spLocks noChangeArrowheads="1"/>
          </p:cNvSpPr>
          <p:nvPr/>
        </p:nvSpPr>
        <p:spPr bwMode="auto">
          <a:xfrm>
            <a:off x="4135438" y="4554538"/>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0" name="Oval 16"/>
          <p:cNvSpPr>
            <a:spLocks noChangeArrowheads="1"/>
          </p:cNvSpPr>
          <p:nvPr/>
        </p:nvSpPr>
        <p:spPr bwMode="auto">
          <a:xfrm>
            <a:off x="5213350" y="4008438"/>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endParaRPr kumimoji="0" lang="zh-CN" altLang="en-US" sz="2000">
              <a:solidFill>
                <a:srgbClr val="333399"/>
              </a:solidFill>
              <a:latin typeface="Tahoma" pitchFamily="34" charset="0"/>
            </a:endParaRPr>
          </a:p>
        </p:txBody>
      </p:sp>
      <p:sp>
        <p:nvSpPr>
          <p:cNvPr id="625681" name="Oval 17"/>
          <p:cNvSpPr>
            <a:spLocks noChangeArrowheads="1"/>
          </p:cNvSpPr>
          <p:nvPr/>
        </p:nvSpPr>
        <p:spPr bwMode="auto">
          <a:xfrm>
            <a:off x="4684713" y="5086350"/>
            <a:ext cx="74612" cy="74613"/>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2" name="Oval 18"/>
          <p:cNvSpPr>
            <a:spLocks noChangeArrowheads="1"/>
          </p:cNvSpPr>
          <p:nvPr/>
        </p:nvSpPr>
        <p:spPr bwMode="auto">
          <a:xfrm>
            <a:off x="4135438" y="5087938"/>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3" name="Oval 19"/>
          <p:cNvSpPr>
            <a:spLocks noChangeArrowheads="1"/>
          </p:cNvSpPr>
          <p:nvPr/>
        </p:nvSpPr>
        <p:spPr bwMode="auto">
          <a:xfrm>
            <a:off x="5213350" y="4552950"/>
            <a:ext cx="74613" cy="74613"/>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4" name="Oval 20"/>
          <p:cNvSpPr>
            <a:spLocks noChangeArrowheads="1"/>
          </p:cNvSpPr>
          <p:nvPr/>
        </p:nvSpPr>
        <p:spPr bwMode="auto">
          <a:xfrm>
            <a:off x="4683125" y="5643563"/>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5" name="Oval 21"/>
          <p:cNvSpPr>
            <a:spLocks noChangeArrowheads="1"/>
          </p:cNvSpPr>
          <p:nvPr/>
        </p:nvSpPr>
        <p:spPr bwMode="auto">
          <a:xfrm>
            <a:off x="3602038" y="5643563"/>
            <a:ext cx="74612"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6" name="Oval 22"/>
          <p:cNvSpPr>
            <a:spLocks noChangeArrowheads="1"/>
          </p:cNvSpPr>
          <p:nvPr/>
        </p:nvSpPr>
        <p:spPr bwMode="auto">
          <a:xfrm>
            <a:off x="5213350" y="5087938"/>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7" name="Oval 23"/>
          <p:cNvSpPr>
            <a:spLocks noChangeArrowheads="1"/>
          </p:cNvSpPr>
          <p:nvPr/>
        </p:nvSpPr>
        <p:spPr bwMode="auto">
          <a:xfrm>
            <a:off x="4133850" y="5643563"/>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8" name="Oval 24"/>
          <p:cNvSpPr>
            <a:spLocks noChangeArrowheads="1"/>
          </p:cNvSpPr>
          <p:nvPr/>
        </p:nvSpPr>
        <p:spPr bwMode="auto">
          <a:xfrm>
            <a:off x="5213350" y="5643563"/>
            <a:ext cx="74613" cy="74612"/>
          </a:xfrm>
          <a:prstGeom prst="ellipse">
            <a:avLst/>
          </a:prstGeom>
          <a:solidFill>
            <a:srgbClr val="FC0404"/>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89" name="Line 25"/>
          <p:cNvSpPr>
            <a:spLocks noChangeShapeType="1"/>
          </p:cNvSpPr>
          <p:nvPr/>
        </p:nvSpPr>
        <p:spPr bwMode="auto">
          <a:xfrm>
            <a:off x="3059113" y="4868863"/>
            <a:ext cx="2438400"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90" name="Line 26"/>
          <p:cNvSpPr>
            <a:spLocks noChangeShapeType="1"/>
          </p:cNvSpPr>
          <p:nvPr/>
        </p:nvSpPr>
        <p:spPr bwMode="auto">
          <a:xfrm>
            <a:off x="3059113" y="4868863"/>
            <a:ext cx="2743200" cy="0"/>
          </a:xfrm>
          <a:prstGeom prst="line">
            <a:avLst/>
          </a:prstGeom>
          <a:noFill/>
          <a:ln w="2857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91" name="Line 27"/>
          <p:cNvSpPr>
            <a:spLocks noChangeShapeType="1"/>
          </p:cNvSpPr>
          <p:nvPr/>
        </p:nvSpPr>
        <p:spPr bwMode="auto">
          <a:xfrm flipV="1">
            <a:off x="4437063" y="4054475"/>
            <a:ext cx="274637" cy="808038"/>
          </a:xfrm>
          <a:prstGeom prst="line">
            <a:avLst/>
          </a:prstGeom>
          <a:noFill/>
          <a:ln w="28575">
            <a:solidFill>
              <a:schemeClr val="tx2"/>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92" name="Freeform 28"/>
          <p:cNvSpPr>
            <a:spLocks/>
          </p:cNvSpPr>
          <p:nvPr/>
        </p:nvSpPr>
        <p:spPr bwMode="auto">
          <a:xfrm>
            <a:off x="4522788" y="4608513"/>
            <a:ext cx="174625" cy="260350"/>
          </a:xfrm>
          <a:custGeom>
            <a:avLst/>
            <a:gdLst>
              <a:gd name="T0" fmla="*/ 0 w 110"/>
              <a:gd name="T1" fmla="*/ 0 h 164"/>
              <a:gd name="T2" fmla="*/ 44 w 110"/>
              <a:gd name="T3" fmla="*/ 24 h 164"/>
              <a:gd name="T4" fmla="*/ 86 w 110"/>
              <a:gd name="T5" fmla="*/ 66 h 164"/>
              <a:gd name="T6" fmla="*/ 104 w 110"/>
              <a:gd name="T7" fmla="*/ 112 h 164"/>
              <a:gd name="T8" fmla="*/ 110 w 110"/>
              <a:gd name="T9" fmla="*/ 164 h 164"/>
            </a:gdLst>
            <a:ahLst/>
            <a:cxnLst>
              <a:cxn ang="0">
                <a:pos x="T0" y="T1"/>
              </a:cxn>
              <a:cxn ang="0">
                <a:pos x="T2" y="T3"/>
              </a:cxn>
              <a:cxn ang="0">
                <a:pos x="T4" y="T5"/>
              </a:cxn>
              <a:cxn ang="0">
                <a:pos x="T6" y="T7"/>
              </a:cxn>
              <a:cxn ang="0">
                <a:pos x="T8" y="T9"/>
              </a:cxn>
            </a:cxnLst>
            <a:rect l="0" t="0" r="r" b="b"/>
            <a:pathLst>
              <a:path w="110" h="164">
                <a:moveTo>
                  <a:pt x="0" y="0"/>
                </a:moveTo>
                <a:cubicBezTo>
                  <a:pt x="7" y="4"/>
                  <a:pt x="30" y="13"/>
                  <a:pt x="44" y="24"/>
                </a:cubicBezTo>
                <a:cubicBezTo>
                  <a:pt x="58" y="35"/>
                  <a:pt x="76" y="51"/>
                  <a:pt x="86" y="66"/>
                </a:cubicBezTo>
                <a:cubicBezTo>
                  <a:pt x="96" y="81"/>
                  <a:pt x="100" y="96"/>
                  <a:pt x="104" y="112"/>
                </a:cubicBezTo>
                <a:cubicBezTo>
                  <a:pt x="108" y="128"/>
                  <a:pt x="109" y="153"/>
                  <a:pt x="110" y="164"/>
                </a:cubicBezTo>
              </a:path>
            </a:pathLst>
          </a:custGeom>
          <a:noFill/>
          <a:ln w="6350" cmpd="sng">
            <a:solidFill>
              <a:schemeClr val="tx1"/>
            </a:solidFill>
            <a:round/>
            <a:headEnd/>
            <a:tailEnd/>
          </a:ln>
          <a:effectLst/>
          <a:extLst>
            <a:ext uri="{909E8E84-426E-40DD-AFC4-6F175D3DCCD1}">
              <a14:hiddenFill xmlns:a14="http://schemas.microsoft.com/office/drawing/2010/main">
                <a:solidFill>
                  <a:srgbClr val="FC0404"/>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5693" name="Text Box 29"/>
          <p:cNvSpPr txBox="1">
            <a:spLocks noChangeArrowheads="1"/>
          </p:cNvSpPr>
          <p:nvPr/>
        </p:nvSpPr>
        <p:spPr bwMode="auto">
          <a:xfrm>
            <a:off x="4406900" y="4176713"/>
            <a:ext cx="2635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a:t>r</a:t>
            </a:r>
          </a:p>
        </p:txBody>
      </p:sp>
      <p:sp>
        <p:nvSpPr>
          <p:cNvPr id="625694" name="Text Box 30"/>
          <p:cNvSpPr txBox="1">
            <a:spLocks noChangeArrowheads="1"/>
          </p:cNvSpPr>
          <p:nvPr/>
        </p:nvSpPr>
        <p:spPr bwMode="auto">
          <a:xfrm>
            <a:off x="4630738" y="4578350"/>
            <a:ext cx="292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400" b="1">
                <a:sym typeface="Symbol" pitchFamily="18" charset="2"/>
              </a:rPr>
              <a:t></a:t>
            </a:r>
            <a:endParaRPr lang="zh-CN" altLang="en-US" sz="1400" b="1"/>
          </a:p>
        </p:txBody>
      </p:sp>
      <p:sp>
        <p:nvSpPr>
          <p:cNvPr id="625695" name="Text Box 31"/>
          <p:cNvSpPr txBox="1">
            <a:spLocks noChangeArrowheads="1"/>
          </p:cNvSpPr>
          <p:nvPr/>
        </p:nvSpPr>
        <p:spPr bwMode="auto">
          <a:xfrm>
            <a:off x="4449763" y="3711575"/>
            <a:ext cx="5778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a:sym typeface="Symbol" pitchFamily="18" charset="2"/>
              </a:rPr>
              <a:t>(r, )</a:t>
            </a:r>
            <a:endParaRPr lang="en-US" altLang="zh-CN" sz="1400" b="1"/>
          </a:p>
        </p:txBody>
      </p:sp>
    </p:spTree>
  </p:cSld>
  <p:clrMapOvr>
    <a:masterClrMapping/>
  </p:clrMapOvr>
  <p:transition spd="slow">
    <p:random/>
    <p:sndAc>
      <p:stSnd>
        <p:snd r:embed="rId2" name="camera.wav"/>
      </p:stSnd>
    </p:sndAc>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p:cNvSpPr>
            <a:spLocks noGrp="1" noChangeArrowheads="1"/>
          </p:cNvSpPr>
          <p:nvPr>
            <p:ph type="title"/>
          </p:nvPr>
        </p:nvSpPr>
        <p:spPr/>
        <p:txBody>
          <a:bodyPr/>
          <a:lstStyle/>
          <a:p>
            <a:r>
              <a:rPr lang="en-US" altLang="zh-CN" sz="4000" dirty="0">
                <a:latin typeface="华文新魏" pitchFamily="2" charset="-122"/>
              </a:rPr>
              <a:t>QPSK</a:t>
            </a:r>
            <a:r>
              <a:rPr lang="zh-CN" altLang="en-US" sz="4000" dirty="0">
                <a:latin typeface="华文新魏" pitchFamily="2" charset="-122"/>
              </a:rPr>
              <a:t>和</a:t>
            </a:r>
            <a:r>
              <a:rPr lang="en-US" altLang="zh-CN" sz="4000" dirty="0">
                <a:latin typeface="华文新魏" pitchFamily="2" charset="-122"/>
              </a:rPr>
              <a:t>QAM</a:t>
            </a:r>
            <a:r>
              <a:rPr lang="zh-CN" altLang="en-US" sz="4000" dirty="0">
                <a:latin typeface="华文新魏" pitchFamily="2" charset="-122"/>
              </a:rPr>
              <a:t>的星座图</a:t>
            </a:r>
          </a:p>
        </p:txBody>
      </p:sp>
      <p:sp>
        <p:nvSpPr>
          <p:cNvPr id="6266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669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grpSp>
        <p:nvGrpSpPr>
          <p:cNvPr id="6" name="Group 34"/>
          <p:cNvGrpSpPr>
            <a:grpSpLocks/>
          </p:cNvGrpSpPr>
          <p:nvPr/>
        </p:nvGrpSpPr>
        <p:grpSpPr bwMode="auto">
          <a:xfrm>
            <a:off x="699954" y="1700808"/>
            <a:ext cx="8215153" cy="4623287"/>
            <a:chOff x="563" y="1052"/>
            <a:chExt cx="4842" cy="2657"/>
          </a:xfrm>
        </p:grpSpPr>
        <p:grpSp>
          <p:nvGrpSpPr>
            <p:cNvPr id="7" name="Group 31"/>
            <p:cNvGrpSpPr>
              <a:grpSpLocks/>
            </p:cNvGrpSpPr>
            <p:nvPr/>
          </p:nvGrpSpPr>
          <p:grpSpPr bwMode="auto">
            <a:xfrm>
              <a:off x="563" y="1052"/>
              <a:ext cx="4842" cy="2230"/>
              <a:chOff x="893545" y="1910837"/>
              <a:chExt cx="7686539" cy="3542992"/>
            </a:xfrm>
          </p:grpSpPr>
          <p:pic>
            <p:nvPicPr>
              <p:cNvPr id="12"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12057"/>
              <a:stretch>
                <a:fillRect/>
              </a:stretch>
            </p:blipFill>
            <p:spPr bwMode="auto">
              <a:xfrm>
                <a:off x="893545" y="1910837"/>
                <a:ext cx="7686539" cy="252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oup 25"/>
              <p:cNvGrpSpPr>
                <a:grpSpLocks/>
              </p:cNvGrpSpPr>
              <p:nvPr/>
            </p:nvGrpSpPr>
            <p:grpSpPr bwMode="auto">
              <a:xfrm>
                <a:off x="1640578" y="4583327"/>
                <a:ext cx="6342240" cy="870502"/>
                <a:chOff x="1678678" y="4764302"/>
                <a:chExt cx="6342240" cy="870502"/>
              </a:xfrm>
            </p:grpSpPr>
            <p:sp>
              <p:nvSpPr>
                <p:cNvPr id="22" name="TextBox 13"/>
                <p:cNvSpPr txBox="1">
                  <a:spLocks noChangeArrowheads="1"/>
                </p:cNvSpPr>
                <p:nvPr/>
              </p:nvSpPr>
              <p:spPr bwMode="auto">
                <a:xfrm>
                  <a:off x="1678678" y="4764302"/>
                  <a:ext cx="1216684" cy="8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QPSK</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4</a:t>
                  </a:r>
                  <a:r>
                    <a:rPr kumimoji="0" lang="zh-CN" altLang="en-US" sz="1800" b="1" kern="0" dirty="0">
                      <a:solidFill>
                        <a:srgbClr val="000000"/>
                      </a:solidFill>
                      <a:latin typeface="+mn-lt"/>
                      <a:ea typeface="+mn-ea"/>
                    </a:rPr>
                    <a:t>个符号</a:t>
                  </a:r>
                  <a:endParaRPr kumimoji="0" lang="en-US" altLang="zh-CN" sz="1800" b="1" kern="0" dirty="0">
                    <a:solidFill>
                      <a:srgbClr val="000000"/>
                    </a:solidFill>
                    <a:latin typeface="+mn-lt"/>
                    <a:ea typeface="+mn-ea"/>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2</a:t>
                  </a:r>
                  <a:r>
                    <a:rPr kumimoji="0" lang="zh-CN" altLang="en-US" sz="1800" b="1" kern="0" dirty="0">
                      <a:solidFill>
                        <a:srgbClr val="000000"/>
                      </a:solidFill>
                      <a:latin typeface="+mn-lt"/>
                      <a:ea typeface="+mn-ea"/>
                    </a:rPr>
                    <a:t>比特</a:t>
                  </a:r>
                  <a:r>
                    <a:rPr kumimoji="0" lang="en-US" altLang="zh-CN" sz="1800" b="1" kern="0" dirty="0">
                      <a:solidFill>
                        <a:srgbClr val="000000"/>
                      </a:solidFill>
                      <a:latin typeface="+mn-lt"/>
                      <a:ea typeface="+mn-ea"/>
                    </a:rPr>
                    <a:t>/</a:t>
                  </a:r>
                  <a:r>
                    <a:rPr kumimoji="0" lang="zh-CN" altLang="en-US" sz="1800" b="1" kern="0" dirty="0">
                      <a:solidFill>
                        <a:srgbClr val="000000"/>
                      </a:solidFill>
                      <a:latin typeface="+mn-lt"/>
                      <a:ea typeface="+mn-ea"/>
                    </a:rPr>
                    <a:t>符号</a:t>
                  </a:r>
                  <a:endParaRPr kumimoji="0" lang="en-US" altLang="zh-CN" sz="1800" b="1" kern="0" dirty="0">
                    <a:solidFill>
                      <a:srgbClr val="000000"/>
                    </a:solidFill>
                    <a:latin typeface="+mn-lt"/>
                    <a:ea typeface="+mn-ea"/>
                  </a:endParaRPr>
                </a:p>
              </p:txBody>
            </p:sp>
            <p:sp>
              <p:nvSpPr>
                <p:cNvPr id="23" name="TextBox 14"/>
                <p:cNvSpPr txBox="1">
                  <a:spLocks noChangeArrowheads="1"/>
                </p:cNvSpPr>
                <p:nvPr/>
              </p:nvSpPr>
              <p:spPr bwMode="auto">
                <a:xfrm>
                  <a:off x="4136578" y="4772025"/>
                  <a:ext cx="1276677" cy="8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QAM-16</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16 </a:t>
                  </a:r>
                  <a:r>
                    <a:rPr kumimoji="0" lang="zh-CN" altLang="en-US" sz="1800" b="1" i="0" u="none" strike="noStrike" kern="0" cap="none" spc="0" normalizeH="0" baseline="0" noProof="0" dirty="0">
                      <a:ln>
                        <a:noFill/>
                      </a:ln>
                      <a:solidFill>
                        <a:srgbClr val="000000"/>
                      </a:solidFill>
                      <a:effectLst/>
                      <a:uLnTx/>
                      <a:uFillTx/>
                      <a:latin typeface="+mn-lt"/>
                      <a:ea typeface="+mn-ea"/>
                    </a:rPr>
                    <a:t>个符号</a:t>
                  </a:r>
                  <a:endParaRPr kumimoji="0" lang="en-US" altLang="zh-CN" sz="1800" b="1" i="0" u="none" strike="noStrike" kern="0" cap="none" spc="0" normalizeH="0" baseline="0" noProof="0" dirty="0">
                    <a:ln>
                      <a:noFill/>
                    </a:ln>
                    <a:solidFill>
                      <a:srgbClr val="000000"/>
                    </a:solidFill>
                    <a:effectLst/>
                    <a:uLnTx/>
                    <a:uFillTx/>
                    <a:latin typeface="+mn-lt"/>
                    <a:ea typeface="+mn-ea"/>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4 </a:t>
                  </a:r>
                  <a:r>
                    <a:rPr kumimoji="0" lang="zh-CN" altLang="en-US" sz="1800" b="1" i="0" u="none" strike="noStrike" kern="0" cap="none" spc="0" normalizeH="0" baseline="0" noProof="0" dirty="0">
                      <a:ln>
                        <a:noFill/>
                      </a:ln>
                      <a:solidFill>
                        <a:srgbClr val="000000"/>
                      </a:solidFill>
                      <a:effectLst/>
                      <a:uLnTx/>
                      <a:uFillTx/>
                      <a:latin typeface="+mn-lt"/>
                      <a:ea typeface="+mn-ea"/>
                    </a:rPr>
                    <a:t>比特</a:t>
                  </a:r>
                  <a:r>
                    <a:rPr kumimoji="0" lang="en-US" altLang="zh-CN" sz="1800" b="1" i="0" u="none" strike="noStrike" kern="0" cap="none" spc="0" normalizeH="0" baseline="0" noProof="0" dirty="0">
                      <a:ln>
                        <a:noFill/>
                      </a:ln>
                      <a:solidFill>
                        <a:srgbClr val="000000"/>
                      </a:solidFill>
                      <a:effectLst/>
                      <a:uLnTx/>
                      <a:uFillTx/>
                      <a:latin typeface="+mn-lt"/>
                      <a:ea typeface="+mn-ea"/>
                    </a:rPr>
                    <a:t>/</a:t>
                  </a:r>
                  <a:r>
                    <a:rPr kumimoji="0" lang="zh-CN" altLang="en-US" sz="1800" b="1" i="0" u="none" strike="noStrike" kern="0" cap="none" spc="0" normalizeH="0" baseline="0" noProof="0" dirty="0">
                      <a:ln>
                        <a:noFill/>
                      </a:ln>
                      <a:solidFill>
                        <a:srgbClr val="000000"/>
                      </a:solidFill>
                      <a:effectLst/>
                      <a:uLnTx/>
                      <a:uFillTx/>
                      <a:latin typeface="+mn-lt"/>
                      <a:ea typeface="+mn-ea"/>
                    </a:rPr>
                    <a:t>符号</a:t>
                  </a:r>
                  <a:endParaRPr kumimoji="0" lang="en-US" altLang="zh-CN" sz="1800" b="1" i="0" u="none" strike="noStrike" kern="0" cap="none" spc="0" normalizeH="0" baseline="0" noProof="0" dirty="0">
                    <a:ln>
                      <a:noFill/>
                    </a:ln>
                    <a:solidFill>
                      <a:srgbClr val="000000"/>
                    </a:solidFill>
                    <a:effectLst/>
                    <a:uLnTx/>
                    <a:uFillTx/>
                    <a:latin typeface="+mn-lt"/>
                    <a:ea typeface="+mn-ea"/>
                  </a:endParaRPr>
                </a:p>
              </p:txBody>
            </p:sp>
            <p:sp>
              <p:nvSpPr>
                <p:cNvPr id="24" name="TextBox 15"/>
                <p:cNvSpPr txBox="1">
                  <a:spLocks noChangeArrowheads="1"/>
                </p:cNvSpPr>
                <p:nvPr/>
              </p:nvSpPr>
              <p:spPr bwMode="auto">
                <a:xfrm>
                  <a:off x="6804234" y="4791758"/>
                  <a:ext cx="1216684" cy="84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QAM-64</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64</a:t>
                  </a:r>
                  <a:r>
                    <a:rPr kumimoji="0" lang="zh-CN" altLang="en-US" sz="1800" b="1" kern="0" dirty="0">
                      <a:solidFill>
                        <a:srgbClr val="000000"/>
                      </a:solidFill>
                      <a:latin typeface="+mn-lt"/>
                      <a:ea typeface="+mn-ea"/>
                    </a:rPr>
                    <a:t>个符号</a:t>
                  </a:r>
                  <a:endParaRPr kumimoji="0" lang="en-US" altLang="zh-CN" sz="1800" b="1" kern="0" dirty="0">
                    <a:solidFill>
                      <a:srgbClr val="000000"/>
                    </a:solidFill>
                    <a:latin typeface="+mn-lt"/>
                    <a:ea typeface="+mn-ea"/>
                  </a:endParaRP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6</a:t>
                  </a:r>
                  <a:r>
                    <a:rPr kumimoji="0" lang="zh-CN" altLang="en-US" sz="1800" b="1" kern="0" dirty="0">
                      <a:solidFill>
                        <a:srgbClr val="000000"/>
                      </a:solidFill>
                      <a:latin typeface="+mn-lt"/>
                      <a:ea typeface="+mn-ea"/>
                    </a:rPr>
                    <a:t>比特</a:t>
                  </a:r>
                  <a:r>
                    <a:rPr kumimoji="0" lang="en-US" altLang="zh-CN" sz="1800" b="1" kern="0" dirty="0">
                      <a:solidFill>
                        <a:srgbClr val="000000"/>
                      </a:solidFill>
                      <a:latin typeface="+mn-lt"/>
                      <a:ea typeface="+mn-ea"/>
                    </a:rPr>
                    <a:t>/</a:t>
                  </a:r>
                  <a:r>
                    <a:rPr kumimoji="0" lang="zh-CN" altLang="en-US" sz="1800" b="1" kern="0" dirty="0">
                      <a:solidFill>
                        <a:srgbClr val="000000"/>
                      </a:solidFill>
                      <a:latin typeface="+mn-lt"/>
                      <a:ea typeface="+mn-ea"/>
                    </a:rPr>
                    <a:t>符号</a:t>
                  </a:r>
                  <a:endParaRPr kumimoji="0" lang="en-US" altLang="zh-CN" sz="1800" b="1" kern="0" dirty="0">
                    <a:solidFill>
                      <a:srgbClr val="000000"/>
                    </a:solidFill>
                    <a:latin typeface="+mn-lt"/>
                    <a:ea typeface="+mn-ea"/>
                  </a:endParaRPr>
                </a:p>
              </p:txBody>
            </p:sp>
          </p:grpSp>
        </p:grpSp>
        <p:sp>
          <p:nvSpPr>
            <p:cNvPr id="8" name="Left Brace 32"/>
            <p:cNvSpPr>
              <a:spLocks/>
            </p:cNvSpPr>
            <p:nvPr/>
          </p:nvSpPr>
          <p:spPr bwMode="auto">
            <a:xfrm rot="16200000">
              <a:off x="3763" y="2550"/>
              <a:ext cx="139" cy="1697"/>
            </a:xfrm>
            <a:prstGeom prst="leftBrace">
              <a:avLst>
                <a:gd name="adj1" fmla="val 8317"/>
                <a:gd name="adj2" fmla="val 50000"/>
              </a:avLst>
            </a:prstGeom>
            <a:noFill/>
            <a:ln w="28575" algn="ctr">
              <a:solidFill>
                <a:srgbClr val="FF2BD8"/>
              </a:solidFill>
              <a:round/>
              <a:headEnd/>
              <a:tailEnd/>
            </a:ln>
            <a:extLst>
              <a:ext uri="{909E8E84-426E-40DD-AFC4-6F175D3DCCD1}">
                <a14:hiddenFill xmlns:a14="http://schemas.microsoft.com/office/drawing/2010/main">
                  <a:solidFill>
                    <a:srgbClr val="FFFFFF"/>
                  </a:solidFill>
                </a14:hiddenFill>
              </a:ext>
            </a:extLst>
          </p:spPr>
          <p:txBody>
            <a:bodyPr vert="eaVert"/>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Arial" charset="0"/>
                <a:ea typeface="宋体"/>
                <a:cs typeface="Arial" charset="0"/>
              </a:endParaRPr>
            </a:p>
          </p:txBody>
        </p:sp>
        <p:sp>
          <p:nvSpPr>
            <p:cNvPr id="10" name="TextBox 34"/>
            <p:cNvSpPr txBox="1">
              <a:spLocks noChangeArrowheads="1"/>
            </p:cNvSpPr>
            <p:nvPr/>
          </p:nvSpPr>
          <p:spPr bwMode="auto">
            <a:xfrm>
              <a:off x="3005" y="3497"/>
              <a:ext cx="165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QAM</a:t>
              </a:r>
              <a:r>
                <a:rPr kumimoji="0" lang="zh-CN" altLang="en-US" sz="1800" b="1" i="0" u="none" strike="noStrike" kern="0" cap="none" spc="0" normalizeH="0" baseline="0" noProof="0" dirty="0">
                  <a:ln>
                    <a:noFill/>
                  </a:ln>
                  <a:solidFill>
                    <a:srgbClr val="000000"/>
                  </a:solidFill>
                  <a:effectLst/>
                  <a:uLnTx/>
                  <a:uFillTx/>
                  <a:latin typeface="+mn-lt"/>
                  <a:ea typeface="+mn-ea"/>
                </a:rPr>
                <a:t>同时调制相位和振幅</a:t>
              </a:r>
              <a:endParaRPr kumimoji="0" lang="en-US" altLang="zh-CN" sz="1800" b="1" i="0" u="none" strike="noStrike" kern="0" cap="none" spc="0" normalizeH="0" baseline="0" noProof="0" dirty="0">
                <a:ln>
                  <a:noFill/>
                </a:ln>
                <a:solidFill>
                  <a:srgbClr val="000000"/>
                </a:solidFill>
                <a:effectLst/>
                <a:uLnTx/>
                <a:uFillTx/>
                <a:latin typeface="+mn-lt"/>
                <a:ea typeface="+mn-ea"/>
              </a:endParaRPr>
            </a:p>
          </p:txBody>
        </p:sp>
        <p:sp>
          <p:nvSpPr>
            <p:cNvPr id="11" name="TextBox 35"/>
            <p:cNvSpPr txBox="1">
              <a:spLocks noChangeArrowheads="1"/>
            </p:cNvSpPr>
            <p:nvPr/>
          </p:nvSpPr>
          <p:spPr bwMode="auto">
            <a:xfrm>
              <a:off x="850" y="3494"/>
              <a:ext cx="1179"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altLang="zh-CN" sz="1800" b="1" i="0" u="none" strike="noStrike" kern="0" cap="none" spc="0" normalizeH="0" baseline="0" noProof="0" dirty="0">
                  <a:ln>
                    <a:noFill/>
                  </a:ln>
                  <a:solidFill>
                    <a:srgbClr val="000000"/>
                  </a:solidFill>
                  <a:effectLst/>
                  <a:uLnTx/>
                  <a:uFillTx/>
                  <a:latin typeface="+mn-lt"/>
                  <a:ea typeface="+mn-ea"/>
                </a:rPr>
                <a:t>QPSK</a:t>
              </a:r>
              <a:r>
                <a:rPr kumimoji="0" lang="zh-CN" altLang="en-US" sz="1800" b="1" i="0" u="none" strike="noStrike" kern="0" cap="none" spc="0" normalizeH="0" baseline="0" noProof="0" dirty="0">
                  <a:ln>
                    <a:noFill/>
                  </a:ln>
                  <a:solidFill>
                    <a:srgbClr val="000000"/>
                  </a:solidFill>
                  <a:effectLst/>
                  <a:uLnTx/>
                  <a:uFillTx/>
                  <a:latin typeface="+mn-lt"/>
                  <a:ea typeface="+mn-ea"/>
                </a:rPr>
                <a:t>仅调制相位</a:t>
              </a:r>
              <a:endParaRPr kumimoji="0" lang="en-US" altLang="zh-CN" sz="1800" b="1" i="0" u="none" strike="noStrike" kern="0" cap="none" spc="0" normalizeH="0" baseline="0" noProof="0" dirty="0">
                <a:ln>
                  <a:noFill/>
                </a:ln>
                <a:solidFill>
                  <a:srgbClr val="000000"/>
                </a:solidFill>
                <a:effectLst/>
                <a:uLnTx/>
                <a:uFillTx/>
                <a:latin typeface="+mn-lt"/>
                <a:ea typeface="+mn-ea"/>
              </a:endParaRPr>
            </a:p>
          </p:txBody>
        </p:sp>
      </p:grpSp>
    </p:spTree>
  </p:cSld>
  <p:clrMapOvr>
    <a:masterClrMapping/>
  </p:clrMapOvr>
  <p:transition spd="slow">
    <p:random/>
    <p:sndAc>
      <p:stSnd>
        <p:snd r:embed="rId2" name="camera.wav"/>
      </p:stSnd>
    </p:sndAc>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ChangeArrowheads="1"/>
          </p:cNvSpPr>
          <p:nvPr>
            <p:ph type="title"/>
          </p:nvPr>
        </p:nvSpPr>
        <p:spPr/>
        <p:txBody>
          <a:bodyPr/>
          <a:lstStyle/>
          <a:p>
            <a:r>
              <a:rPr lang="zh-CN" altLang="en-US" dirty="0">
                <a:latin typeface="华文新魏" pitchFamily="2" charset="-122"/>
              </a:rPr>
              <a:t>如何为符号分配比特</a:t>
            </a:r>
          </a:p>
        </p:txBody>
      </p:sp>
      <p:sp>
        <p:nvSpPr>
          <p:cNvPr id="2" name="内容占位符 1"/>
          <p:cNvSpPr>
            <a:spLocks noGrp="1"/>
          </p:cNvSpPr>
          <p:nvPr>
            <p:ph idx="1"/>
          </p:nvPr>
        </p:nvSpPr>
        <p:spPr>
          <a:xfrm>
            <a:off x="809625" y="1773238"/>
            <a:ext cx="7958138" cy="1430932"/>
          </a:xfrm>
        </p:spPr>
        <p:txBody>
          <a:bodyPr/>
          <a:lstStyle/>
          <a:p>
            <a:r>
              <a:rPr lang="zh-CN" altLang="en-US" sz="2400" dirty="0">
                <a:solidFill>
                  <a:srgbClr val="FF0000"/>
                </a:solidFill>
              </a:rPr>
              <a:t>格雷码（</a:t>
            </a:r>
            <a:r>
              <a:rPr lang="en-US" altLang="zh-CN" sz="2400" dirty="0">
                <a:solidFill>
                  <a:srgbClr val="FF0000"/>
                </a:solidFill>
              </a:rPr>
              <a:t>Gray code</a:t>
            </a:r>
            <a:r>
              <a:rPr lang="zh-CN" altLang="en-US" sz="2400" dirty="0">
                <a:solidFill>
                  <a:srgbClr val="FF0000"/>
                </a:solidFill>
              </a:rPr>
              <a:t>）</a:t>
            </a:r>
            <a:endParaRPr lang="en-US" altLang="zh-CN" sz="2400" dirty="0">
              <a:solidFill>
                <a:srgbClr val="FF0000"/>
              </a:solidFill>
            </a:endParaRPr>
          </a:p>
          <a:p>
            <a:pPr lvl="1"/>
            <a:r>
              <a:rPr lang="zh-CN" altLang="en-US" sz="2400" dirty="0">
                <a:solidFill>
                  <a:srgbClr val="0000FF"/>
                </a:solidFill>
              </a:rPr>
              <a:t>目的</a:t>
            </a:r>
            <a:r>
              <a:rPr lang="zh-CN" altLang="en-US" sz="2400" dirty="0"/>
              <a:t>：少量突发噪声不会导致许多比特出错</a:t>
            </a:r>
            <a:endParaRPr lang="en-US" altLang="zh-CN" sz="2400" dirty="0"/>
          </a:p>
          <a:p>
            <a:pPr lvl="1"/>
            <a:r>
              <a:rPr lang="zh-CN" altLang="en-US" sz="2400" dirty="0">
                <a:solidFill>
                  <a:srgbClr val="0000FF"/>
                </a:solidFill>
              </a:rPr>
              <a:t>编码</a:t>
            </a:r>
            <a:r>
              <a:rPr lang="zh-CN" altLang="en-US" sz="2400" dirty="0"/>
              <a:t>：相邻两个符号只有</a:t>
            </a:r>
            <a:r>
              <a:rPr lang="en-US" altLang="zh-CN" sz="2400" dirty="0"/>
              <a:t>1</a:t>
            </a:r>
            <a:r>
              <a:rPr lang="zh-CN" altLang="en-US" sz="2400" dirty="0"/>
              <a:t>个比特的位置不同</a:t>
            </a:r>
            <a:endParaRPr lang="en-US" altLang="zh-CN" sz="2400" dirty="0"/>
          </a:p>
          <a:p>
            <a:pPr lvl="1"/>
            <a:endParaRPr lang="zh-CN" altLang="en-US" sz="2400" dirty="0"/>
          </a:p>
        </p:txBody>
      </p:sp>
      <p:sp>
        <p:nvSpPr>
          <p:cNvPr id="6277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r>
              <a:rPr lang="en-US" altLang="zh-CN" sz="1200" dirty="0">
                <a:ea typeface="幼圆" pitchFamily="49" charset="-122"/>
              </a:rPr>
              <a:t>&gt;&gt;</a:t>
            </a:r>
            <a:r>
              <a:rPr lang="zh-CN" altLang="en-US" sz="1200" dirty="0">
                <a:ea typeface="幼圆" pitchFamily="49" charset="-122"/>
                <a:hlinkClick r:id="rId5" action="ppaction://hlinksldjump"/>
              </a:rPr>
              <a:t>数字数据在模拟信道上传输</a:t>
            </a:r>
            <a:endParaRPr lang="en-US" altLang="zh-CN" sz="1200" dirty="0">
              <a:ea typeface="幼圆" pitchFamily="49" charset="-122"/>
            </a:endParaRPr>
          </a:p>
        </p:txBody>
      </p:sp>
      <p:sp>
        <p:nvSpPr>
          <p:cNvPr id="62771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pic>
        <p:nvPicPr>
          <p:cNvPr id="708610"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47750" y="3068960"/>
            <a:ext cx="6724650" cy="310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993503" y="6156012"/>
            <a:ext cx="1749198" cy="369332"/>
          </a:xfrm>
          <a:prstGeom prst="rect">
            <a:avLst/>
          </a:prstGeom>
        </p:spPr>
        <p:txBody>
          <a:bodyPr wrap="none">
            <a:spAutoFit/>
          </a:bodyPr>
          <a:lstStyle/>
          <a:p>
            <a:pPr lvl="0" algn="ctr" fontAlgn="auto">
              <a:spcBef>
                <a:spcPct val="0"/>
              </a:spcBef>
              <a:spcAft>
                <a:spcPts val="0"/>
              </a:spcAft>
              <a:buClrTx/>
              <a:defRPr/>
            </a:pPr>
            <a:r>
              <a:rPr kumimoji="0" lang="en-US" altLang="zh-CN" sz="1800" b="1" kern="0" dirty="0">
                <a:solidFill>
                  <a:srgbClr val="000000"/>
                </a:solidFill>
                <a:latin typeface="Arial"/>
                <a:ea typeface="华文楷体"/>
              </a:rPr>
              <a:t>QAM-16</a:t>
            </a:r>
            <a:r>
              <a:rPr kumimoji="0" lang="zh-CN" altLang="en-US" sz="1800" b="1" kern="0" dirty="0">
                <a:solidFill>
                  <a:srgbClr val="000000"/>
                </a:solidFill>
                <a:latin typeface="Arial"/>
                <a:ea typeface="华文楷体"/>
              </a:rPr>
              <a:t>格雷码</a:t>
            </a:r>
            <a:endParaRPr kumimoji="0" lang="en-US" altLang="zh-CN" sz="1800" b="1" kern="0" dirty="0">
              <a:solidFill>
                <a:srgbClr val="000000"/>
              </a:solidFill>
              <a:latin typeface="Arial"/>
              <a:ea typeface="华文楷体"/>
            </a:endParaRPr>
          </a:p>
        </p:txBody>
      </p:sp>
    </p:spTree>
  </p:cSld>
  <p:clrMapOvr>
    <a:masterClrMapping/>
  </p:clrMapOvr>
  <p:transition spd="slow">
    <p:random/>
    <p:sndAc>
      <p:stSnd>
        <p:snd r:embed="rId2" name="camera.wav"/>
      </p:stSnd>
    </p:sndAc>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body" idx="1"/>
          </p:nvPr>
        </p:nvSpPr>
        <p:spPr>
          <a:xfrm>
            <a:off x="809625" y="1773238"/>
            <a:ext cx="7958138" cy="4751387"/>
          </a:xfrm>
        </p:spPr>
        <p:txBody>
          <a:bodyPr/>
          <a:lstStyle/>
          <a:p>
            <a:pPr>
              <a:lnSpc>
                <a:spcPct val="105000"/>
              </a:lnSpc>
            </a:pPr>
            <a:r>
              <a:rPr lang="zh-CN" altLang="en-US" sz="2400" dirty="0">
                <a:solidFill>
                  <a:srgbClr val="FF0000"/>
                </a:solidFill>
              </a:rPr>
              <a:t>编码原理</a:t>
            </a:r>
          </a:p>
          <a:p>
            <a:pPr lvl="1">
              <a:lnSpc>
                <a:spcPct val="105000"/>
              </a:lnSpc>
            </a:pPr>
            <a:r>
              <a:rPr lang="zh-CN" altLang="en-US" sz="2000" dirty="0"/>
              <a:t>正电平表示</a:t>
            </a:r>
            <a:r>
              <a:rPr lang="en-US" altLang="zh-CN" sz="2000" dirty="0"/>
              <a:t>1</a:t>
            </a:r>
            <a:r>
              <a:rPr lang="zh-CN" altLang="en-US" sz="2000" dirty="0"/>
              <a:t>，负电平表示</a:t>
            </a:r>
            <a:r>
              <a:rPr lang="en-US" altLang="zh-CN" sz="2000" dirty="0"/>
              <a:t>0</a:t>
            </a:r>
            <a:r>
              <a:rPr lang="zh-CN" altLang="en-US" sz="2000" dirty="0"/>
              <a:t>，并且在表示完一个码元后，电压无需回到零。</a:t>
            </a:r>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endParaRPr lang="zh-CN" altLang="en-US" sz="2400" dirty="0"/>
          </a:p>
          <a:p>
            <a:pPr>
              <a:lnSpc>
                <a:spcPct val="105000"/>
              </a:lnSpc>
            </a:pPr>
            <a:r>
              <a:rPr lang="zh-CN" altLang="en-US" sz="2400" dirty="0">
                <a:solidFill>
                  <a:srgbClr val="FF0000"/>
                </a:solidFill>
              </a:rPr>
              <a:t>特点</a:t>
            </a:r>
          </a:p>
          <a:p>
            <a:pPr lvl="1">
              <a:lnSpc>
                <a:spcPct val="105000"/>
              </a:lnSpc>
            </a:pPr>
            <a:r>
              <a:rPr lang="zh-CN" altLang="en-US" sz="2000" dirty="0"/>
              <a:t>编码简单，带宽效率很高（</a:t>
            </a:r>
            <a:r>
              <a:rPr lang="en-US" altLang="zh-CN" sz="2000" dirty="0"/>
              <a:t>B/2Hz</a:t>
            </a:r>
            <a:r>
              <a:rPr lang="zh-CN" altLang="en-US" sz="2000" dirty="0"/>
              <a:t>的带宽可获得</a:t>
            </a:r>
            <a:r>
              <a:rPr lang="en-US" altLang="zh-CN" sz="2000" dirty="0" err="1"/>
              <a:t>Bbps</a:t>
            </a:r>
            <a:r>
              <a:rPr lang="zh-CN" altLang="en-US" sz="2000" dirty="0"/>
              <a:t>的比特率），但实际很少使用；</a:t>
            </a:r>
          </a:p>
          <a:p>
            <a:pPr lvl="1">
              <a:lnSpc>
                <a:spcPct val="105000"/>
              </a:lnSpc>
            </a:pPr>
            <a:r>
              <a:rPr lang="zh-CN" altLang="en-US" sz="2000" dirty="0">
                <a:solidFill>
                  <a:srgbClr val="0000FF"/>
                </a:solidFill>
              </a:rPr>
              <a:t>不能携带时钟信号（无法同步），</a:t>
            </a:r>
            <a:r>
              <a:rPr lang="zh-CN" altLang="en-US" sz="2000" dirty="0"/>
              <a:t>且无法表示没有数据传输。</a:t>
            </a:r>
          </a:p>
        </p:txBody>
      </p:sp>
      <p:sp>
        <p:nvSpPr>
          <p:cNvPr id="589827" name="Rectangle 3"/>
          <p:cNvSpPr>
            <a:spLocks noGrp="1" noChangeArrowheads="1"/>
          </p:cNvSpPr>
          <p:nvPr>
            <p:ph type="title"/>
          </p:nvPr>
        </p:nvSpPr>
        <p:spPr/>
        <p:txBody>
          <a:bodyPr/>
          <a:lstStyle/>
          <a:p>
            <a:r>
              <a:rPr lang="zh-CN" altLang="en-US" dirty="0"/>
              <a:t>不归零编码</a:t>
            </a:r>
            <a:br>
              <a:rPr lang="zh-CN" altLang="en-US" dirty="0">
                <a:latin typeface="华文新魏" pitchFamily="2" charset="-122"/>
              </a:rPr>
            </a:br>
            <a:r>
              <a:rPr lang="zh-CN" altLang="en-US" sz="2800" dirty="0">
                <a:latin typeface="华文新魏" pitchFamily="2" charset="-122"/>
              </a:rPr>
              <a:t>（</a:t>
            </a:r>
            <a:r>
              <a:rPr lang="en-US" altLang="zh-CN" sz="2800" dirty="0">
                <a:latin typeface="华文新魏" pitchFamily="2" charset="-122"/>
              </a:rPr>
              <a:t>non return-to zero</a:t>
            </a:r>
            <a:r>
              <a:rPr lang="zh-CN" altLang="en-US" sz="2800" dirty="0">
                <a:latin typeface="华文新魏" pitchFamily="2" charset="-122"/>
              </a:rPr>
              <a:t>，</a:t>
            </a:r>
            <a:r>
              <a:rPr lang="en-US" altLang="zh-CN" sz="2800" dirty="0">
                <a:latin typeface="华文新魏" pitchFamily="2" charset="-122"/>
              </a:rPr>
              <a:t>NRZ</a:t>
            </a:r>
            <a:r>
              <a:rPr lang="zh-CN" altLang="en-US" sz="2800" dirty="0">
                <a:latin typeface="华文新魏" pitchFamily="2" charset="-122"/>
              </a:rPr>
              <a:t>）</a:t>
            </a:r>
          </a:p>
        </p:txBody>
      </p:sp>
      <p:sp>
        <p:nvSpPr>
          <p:cNvPr id="589828" name="Text Box 4"/>
          <p:cNvSpPr txBox="1">
            <a:spLocks noChangeArrowheads="1"/>
          </p:cNvSpPr>
          <p:nvPr/>
        </p:nvSpPr>
        <p:spPr bwMode="auto">
          <a:xfrm>
            <a:off x="1346200" y="87313"/>
            <a:ext cx="6250781"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数据编码技术</a:t>
            </a:r>
            <a:endParaRPr lang="en-US" altLang="zh-CN" sz="1200" dirty="0">
              <a:ea typeface="幼圆" pitchFamily="49" charset="-122"/>
            </a:endParaRPr>
          </a:p>
        </p:txBody>
      </p:sp>
      <p:sp>
        <p:nvSpPr>
          <p:cNvPr id="589829" name="Line 5"/>
          <p:cNvSpPr>
            <a:spLocks noChangeShapeType="1"/>
          </p:cNvSpPr>
          <p:nvPr/>
        </p:nvSpPr>
        <p:spPr bwMode="auto">
          <a:xfrm>
            <a:off x="226853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30" name="Text Box 6"/>
          <p:cNvSpPr txBox="1">
            <a:spLocks noChangeArrowheads="1"/>
          </p:cNvSpPr>
          <p:nvPr/>
        </p:nvSpPr>
        <p:spPr bwMode="auto">
          <a:xfrm>
            <a:off x="971550" y="3068390"/>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zh-CN" altLang="en-US" sz="2000" b="1">
                <a:latin typeface="+mn-lt"/>
                <a:ea typeface="+mn-ea"/>
              </a:rPr>
              <a:t>时钟脉冲</a:t>
            </a:r>
          </a:p>
        </p:txBody>
      </p:sp>
      <p:sp>
        <p:nvSpPr>
          <p:cNvPr id="589831" name="Text Box 7"/>
          <p:cNvSpPr txBox="1">
            <a:spLocks noChangeArrowheads="1"/>
          </p:cNvSpPr>
          <p:nvPr/>
        </p:nvSpPr>
        <p:spPr bwMode="auto">
          <a:xfrm>
            <a:off x="900113" y="3717677"/>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bit</a:t>
            </a:r>
            <a:r>
              <a:rPr lang="zh-CN" altLang="en-US" sz="2000" b="1" dirty="0">
                <a:latin typeface="+mn-lt"/>
                <a:ea typeface="+mn-ea"/>
              </a:rPr>
              <a:t>流</a:t>
            </a:r>
          </a:p>
        </p:txBody>
      </p:sp>
      <p:sp>
        <p:nvSpPr>
          <p:cNvPr id="589832" name="Text Box 8"/>
          <p:cNvSpPr txBox="1">
            <a:spLocks noChangeArrowheads="1"/>
          </p:cNvSpPr>
          <p:nvPr/>
        </p:nvSpPr>
        <p:spPr bwMode="auto">
          <a:xfrm>
            <a:off x="900113" y="4292352"/>
            <a:ext cx="1295400"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a:latin typeface="+mn-lt"/>
                <a:ea typeface="+mn-ea"/>
              </a:rPr>
              <a:t>NRZ</a:t>
            </a:r>
            <a:r>
              <a:rPr lang="zh-CN" altLang="en-US" sz="2000" b="1">
                <a:latin typeface="+mn-lt"/>
                <a:ea typeface="+mn-ea"/>
              </a:rPr>
              <a:t>编码</a:t>
            </a:r>
          </a:p>
        </p:txBody>
      </p:sp>
      <p:sp>
        <p:nvSpPr>
          <p:cNvPr id="589833" name="Line 9"/>
          <p:cNvSpPr>
            <a:spLocks noChangeShapeType="1"/>
          </p:cNvSpPr>
          <p:nvPr/>
        </p:nvSpPr>
        <p:spPr bwMode="auto">
          <a:xfrm>
            <a:off x="284321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2" name="Line 18"/>
          <p:cNvSpPr>
            <a:spLocks noChangeShapeType="1"/>
          </p:cNvSpPr>
          <p:nvPr/>
        </p:nvSpPr>
        <p:spPr bwMode="auto">
          <a:xfrm>
            <a:off x="226853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3" name="Line 19"/>
          <p:cNvSpPr>
            <a:spLocks noChangeShapeType="1"/>
          </p:cNvSpPr>
          <p:nvPr/>
        </p:nvSpPr>
        <p:spPr bwMode="auto">
          <a:xfrm>
            <a:off x="255587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4" name="Line 20"/>
          <p:cNvSpPr>
            <a:spLocks noChangeShapeType="1"/>
          </p:cNvSpPr>
          <p:nvPr/>
        </p:nvSpPr>
        <p:spPr bwMode="auto">
          <a:xfrm>
            <a:off x="25558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5" name="Line 21"/>
          <p:cNvSpPr>
            <a:spLocks noChangeShapeType="1"/>
          </p:cNvSpPr>
          <p:nvPr/>
        </p:nvSpPr>
        <p:spPr bwMode="auto">
          <a:xfrm>
            <a:off x="34194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6" name="Line 22"/>
          <p:cNvSpPr>
            <a:spLocks noChangeShapeType="1"/>
          </p:cNvSpPr>
          <p:nvPr/>
        </p:nvSpPr>
        <p:spPr bwMode="auto">
          <a:xfrm>
            <a:off x="39941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7" name="Line 23"/>
          <p:cNvSpPr>
            <a:spLocks noChangeShapeType="1"/>
          </p:cNvSpPr>
          <p:nvPr/>
        </p:nvSpPr>
        <p:spPr bwMode="auto">
          <a:xfrm>
            <a:off x="341947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8" name="Line 24"/>
          <p:cNvSpPr>
            <a:spLocks noChangeShapeType="1"/>
          </p:cNvSpPr>
          <p:nvPr/>
        </p:nvSpPr>
        <p:spPr bwMode="auto">
          <a:xfrm>
            <a:off x="370681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49" name="Line 25"/>
          <p:cNvSpPr>
            <a:spLocks noChangeShapeType="1"/>
          </p:cNvSpPr>
          <p:nvPr/>
        </p:nvSpPr>
        <p:spPr bwMode="auto">
          <a:xfrm>
            <a:off x="37068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0" name="Line 26"/>
          <p:cNvSpPr>
            <a:spLocks noChangeShapeType="1"/>
          </p:cNvSpPr>
          <p:nvPr/>
        </p:nvSpPr>
        <p:spPr bwMode="auto">
          <a:xfrm>
            <a:off x="45720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1" name="Line 27"/>
          <p:cNvSpPr>
            <a:spLocks noChangeShapeType="1"/>
          </p:cNvSpPr>
          <p:nvPr/>
        </p:nvSpPr>
        <p:spPr bwMode="auto">
          <a:xfrm>
            <a:off x="514667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2" name="Line 28"/>
          <p:cNvSpPr>
            <a:spLocks noChangeShapeType="1"/>
          </p:cNvSpPr>
          <p:nvPr/>
        </p:nvSpPr>
        <p:spPr bwMode="auto">
          <a:xfrm>
            <a:off x="45720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3" name="Line 29"/>
          <p:cNvSpPr>
            <a:spLocks noChangeShapeType="1"/>
          </p:cNvSpPr>
          <p:nvPr/>
        </p:nvSpPr>
        <p:spPr bwMode="auto">
          <a:xfrm>
            <a:off x="48593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4" name="Line 30"/>
          <p:cNvSpPr>
            <a:spLocks noChangeShapeType="1"/>
          </p:cNvSpPr>
          <p:nvPr/>
        </p:nvSpPr>
        <p:spPr bwMode="auto">
          <a:xfrm>
            <a:off x="48593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5" name="Line 31"/>
          <p:cNvSpPr>
            <a:spLocks noChangeShapeType="1"/>
          </p:cNvSpPr>
          <p:nvPr/>
        </p:nvSpPr>
        <p:spPr bwMode="auto">
          <a:xfrm>
            <a:off x="5724525"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6" name="Line 32"/>
          <p:cNvSpPr>
            <a:spLocks noChangeShapeType="1"/>
          </p:cNvSpPr>
          <p:nvPr/>
        </p:nvSpPr>
        <p:spPr bwMode="auto">
          <a:xfrm>
            <a:off x="629920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7" name="Line 33"/>
          <p:cNvSpPr>
            <a:spLocks noChangeShapeType="1"/>
          </p:cNvSpPr>
          <p:nvPr/>
        </p:nvSpPr>
        <p:spPr bwMode="auto">
          <a:xfrm>
            <a:off x="57245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8" name="Line 34"/>
          <p:cNvSpPr>
            <a:spLocks noChangeShapeType="1"/>
          </p:cNvSpPr>
          <p:nvPr/>
        </p:nvSpPr>
        <p:spPr bwMode="auto">
          <a:xfrm>
            <a:off x="60118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59" name="Line 35"/>
          <p:cNvSpPr>
            <a:spLocks noChangeShapeType="1"/>
          </p:cNvSpPr>
          <p:nvPr/>
        </p:nvSpPr>
        <p:spPr bwMode="auto">
          <a:xfrm>
            <a:off x="60118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0" name="Line 36"/>
          <p:cNvSpPr>
            <a:spLocks noChangeShapeType="1"/>
          </p:cNvSpPr>
          <p:nvPr/>
        </p:nvSpPr>
        <p:spPr bwMode="auto">
          <a:xfrm>
            <a:off x="6877050"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1" name="Line 37"/>
          <p:cNvSpPr>
            <a:spLocks noChangeShapeType="1"/>
          </p:cNvSpPr>
          <p:nvPr/>
        </p:nvSpPr>
        <p:spPr bwMode="auto">
          <a:xfrm>
            <a:off x="7451725" y="3357537"/>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2" name="Line 38"/>
          <p:cNvSpPr>
            <a:spLocks noChangeShapeType="1"/>
          </p:cNvSpPr>
          <p:nvPr/>
        </p:nvSpPr>
        <p:spPr bwMode="auto">
          <a:xfrm>
            <a:off x="687705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3" name="Line 39"/>
          <p:cNvSpPr>
            <a:spLocks noChangeShapeType="1"/>
          </p:cNvSpPr>
          <p:nvPr/>
        </p:nvSpPr>
        <p:spPr bwMode="auto">
          <a:xfrm>
            <a:off x="716438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4" name="Line 40"/>
          <p:cNvSpPr>
            <a:spLocks noChangeShapeType="1"/>
          </p:cNvSpPr>
          <p:nvPr/>
        </p:nvSpPr>
        <p:spPr bwMode="auto">
          <a:xfrm>
            <a:off x="71643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5" name="Line 41"/>
          <p:cNvSpPr>
            <a:spLocks noChangeShapeType="1"/>
          </p:cNvSpPr>
          <p:nvPr/>
        </p:nvSpPr>
        <p:spPr bwMode="auto">
          <a:xfrm>
            <a:off x="8027988"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6" name="Line 42"/>
          <p:cNvSpPr>
            <a:spLocks noChangeShapeType="1"/>
          </p:cNvSpPr>
          <p:nvPr/>
        </p:nvSpPr>
        <p:spPr bwMode="auto">
          <a:xfrm>
            <a:off x="8602663" y="2996952"/>
            <a:ext cx="0" cy="1871663"/>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7" name="Line 43"/>
          <p:cNvSpPr>
            <a:spLocks noChangeShapeType="1"/>
          </p:cNvSpPr>
          <p:nvPr/>
        </p:nvSpPr>
        <p:spPr bwMode="auto">
          <a:xfrm>
            <a:off x="80279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8" name="Line 44"/>
          <p:cNvSpPr>
            <a:spLocks noChangeShapeType="1"/>
          </p:cNvSpPr>
          <p:nvPr/>
        </p:nvSpPr>
        <p:spPr bwMode="auto">
          <a:xfrm>
            <a:off x="83153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69" name="Line 45"/>
          <p:cNvSpPr>
            <a:spLocks noChangeShapeType="1"/>
          </p:cNvSpPr>
          <p:nvPr/>
        </p:nvSpPr>
        <p:spPr bwMode="auto">
          <a:xfrm>
            <a:off x="83153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0" name="Line 46"/>
          <p:cNvSpPr>
            <a:spLocks noChangeShapeType="1"/>
          </p:cNvSpPr>
          <p:nvPr/>
        </p:nvSpPr>
        <p:spPr bwMode="auto">
          <a:xfrm>
            <a:off x="745331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1" name="Line 47"/>
          <p:cNvSpPr>
            <a:spLocks noChangeShapeType="1"/>
          </p:cNvSpPr>
          <p:nvPr/>
        </p:nvSpPr>
        <p:spPr bwMode="auto">
          <a:xfrm>
            <a:off x="774065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2" name="Line 48"/>
          <p:cNvSpPr>
            <a:spLocks noChangeShapeType="1"/>
          </p:cNvSpPr>
          <p:nvPr/>
        </p:nvSpPr>
        <p:spPr bwMode="auto">
          <a:xfrm>
            <a:off x="77406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3" name="Line 49"/>
          <p:cNvSpPr>
            <a:spLocks noChangeShapeType="1"/>
          </p:cNvSpPr>
          <p:nvPr/>
        </p:nvSpPr>
        <p:spPr bwMode="auto">
          <a:xfrm>
            <a:off x="6300788"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4" name="Line 50"/>
          <p:cNvSpPr>
            <a:spLocks noChangeShapeType="1"/>
          </p:cNvSpPr>
          <p:nvPr/>
        </p:nvSpPr>
        <p:spPr bwMode="auto">
          <a:xfrm>
            <a:off x="6588125"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5" name="Line 51"/>
          <p:cNvSpPr>
            <a:spLocks noChangeShapeType="1"/>
          </p:cNvSpPr>
          <p:nvPr/>
        </p:nvSpPr>
        <p:spPr bwMode="auto">
          <a:xfrm>
            <a:off x="65881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6" name="Line 52"/>
          <p:cNvSpPr>
            <a:spLocks noChangeShapeType="1"/>
          </p:cNvSpPr>
          <p:nvPr/>
        </p:nvSpPr>
        <p:spPr bwMode="auto">
          <a:xfrm>
            <a:off x="5148263" y="3500190"/>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7" name="Line 53"/>
          <p:cNvSpPr>
            <a:spLocks noChangeShapeType="1"/>
          </p:cNvSpPr>
          <p:nvPr/>
        </p:nvSpPr>
        <p:spPr bwMode="auto">
          <a:xfrm>
            <a:off x="5435600" y="3141415"/>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8" name="Line 54"/>
          <p:cNvSpPr>
            <a:spLocks noChangeShapeType="1"/>
          </p:cNvSpPr>
          <p:nvPr/>
        </p:nvSpPr>
        <p:spPr bwMode="auto">
          <a:xfrm>
            <a:off x="54356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79" name="Line 55"/>
          <p:cNvSpPr>
            <a:spLocks noChangeShapeType="1"/>
          </p:cNvSpPr>
          <p:nvPr/>
        </p:nvSpPr>
        <p:spPr bwMode="auto">
          <a:xfrm>
            <a:off x="3997325"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0" name="Line 56"/>
          <p:cNvSpPr>
            <a:spLocks noChangeShapeType="1"/>
          </p:cNvSpPr>
          <p:nvPr/>
        </p:nvSpPr>
        <p:spPr bwMode="auto">
          <a:xfrm>
            <a:off x="4284663"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1" name="Line 57"/>
          <p:cNvSpPr>
            <a:spLocks noChangeShapeType="1"/>
          </p:cNvSpPr>
          <p:nvPr/>
        </p:nvSpPr>
        <p:spPr bwMode="auto">
          <a:xfrm>
            <a:off x="42846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2" name="Line 58"/>
          <p:cNvSpPr>
            <a:spLocks noChangeShapeType="1"/>
          </p:cNvSpPr>
          <p:nvPr/>
        </p:nvSpPr>
        <p:spPr bwMode="auto">
          <a:xfrm>
            <a:off x="2844800" y="3500190"/>
            <a:ext cx="28733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3" name="Line 59"/>
          <p:cNvSpPr>
            <a:spLocks noChangeShapeType="1"/>
          </p:cNvSpPr>
          <p:nvPr/>
        </p:nvSpPr>
        <p:spPr bwMode="auto">
          <a:xfrm>
            <a:off x="3132138" y="3141415"/>
            <a:ext cx="28733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4" name="Line 60"/>
          <p:cNvSpPr>
            <a:spLocks noChangeShapeType="1"/>
          </p:cNvSpPr>
          <p:nvPr/>
        </p:nvSpPr>
        <p:spPr bwMode="auto">
          <a:xfrm>
            <a:off x="31321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5" name="Line 61"/>
          <p:cNvSpPr>
            <a:spLocks noChangeShapeType="1"/>
          </p:cNvSpPr>
          <p:nvPr/>
        </p:nvSpPr>
        <p:spPr bwMode="auto">
          <a:xfrm>
            <a:off x="284321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6" name="Line 62"/>
          <p:cNvSpPr>
            <a:spLocks noChangeShapeType="1"/>
          </p:cNvSpPr>
          <p:nvPr/>
        </p:nvSpPr>
        <p:spPr bwMode="auto">
          <a:xfrm>
            <a:off x="341947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7" name="Line 63"/>
          <p:cNvSpPr>
            <a:spLocks noChangeShapeType="1"/>
          </p:cNvSpPr>
          <p:nvPr/>
        </p:nvSpPr>
        <p:spPr bwMode="auto">
          <a:xfrm>
            <a:off x="399573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8" name="Line 64"/>
          <p:cNvSpPr>
            <a:spLocks noChangeShapeType="1"/>
          </p:cNvSpPr>
          <p:nvPr/>
        </p:nvSpPr>
        <p:spPr bwMode="auto">
          <a:xfrm>
            <a:off x="457200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89" name="Line 65"/>
          <p:cNvSpPr>
            <a:spLocks noChangeShapeType="1"/>
          </p:cNvSpPr>
          <p:nvPr/>
        </p:nvSpPr>
        <p:spPr bwMode="auto">
          <a:xfrm>
            <a:off x="5148263"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0" name="Line 66"/>
          <p:cNvSpPr>
            <a:spLocks noChangeShapeType="1"/>
          </p:cNvSpPr>
          <p:nvPr/>
        </p:nvSpPr>
        <p:spPr bwMode="auto">
          <a:xfrm>
            <a:off x="57245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1" name="Line 67"/>
          <p:cNvSpPr>
            <a:spLocks noChangeShapeType="1"/>
          </p:cNvSpPr>
          <p:nvPr/>
        </p:nvSpPr>
        <p:spPr bwMode="auto">
          <a:xfrm>
            <a:off x="63007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2" name="Line 68"/>
          <p:cNvSpPr>
            <a:spLocks noChangeShapeType="1"/>
          </p:cNvSpPr>
          <p:nvPr/>
        </p:nvSpPr>
        <p:spPr bwMode="auto">
          <a:xfrm>
            <a:off x="6877050"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3" name="Line 69"/>
          <p:cNvSpPr>
            <a:spLocks noChangeShapeType="1"/>
          </p:cNvSpPr>
          <p:nvPr/>
        </p:nvSpPr>
        <p:spPr bwMode="auto">
          <a:xfrm>
            <a:off x="7451725"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4" name="Line 70"/>
          <p:cNvSpPr>
            <a:spLocks noChangeShapeType="1"/>
          </p:cNvSpPr>
          <p:nvPr/>
        </p:nvSpPr>
        <p:spPr bwMode="auto">
          <a:xfrm>
            <a:off x="8027988" y="3141415"/>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896" name="Text Box 72"/>
          <p:cNvSpPr txBox="1">
            <a:spLocks noChangeArrowheads="1"/>
          </p:cNvSpPr>
          <p:nvPr/>
        </p:nvSpPr>
        <p:spPr bwMode="auto">
          <a:xfrm>
            <a:off x="241141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897" name="Text Box 73"/>
          <p:cNvSpPr txBox="1">
            <a:spLocks noChangeArrowheads="1"/>
          </p:cNvSpPr>
          <p:nvPr/>
        </p:nvSpPr>
        <p:spPr bwMode="auto">
          <a:xfrm>
            <a:off x="298767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898" name="Text Box 74"/>
          <p:cNvSpPr txBox="1">
            <a:spLocks noChangeArrowheads="1"/>
          </p:cNvSpPr>
          <p:nvPr/>
        </p:nvSpPr>
        <p:spPr bwMode="auto">
          <a:xfrm>
            <a:off x="356393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899" name="Text Box 75"/>
          <p:cNvSpPr txBox="1">
            <a:spLocks noChangeArrowheads="1"/>
          </p:cNvSpPr>
          <p:nvPr/>
        </p:nvSpPr>
        <p:spPr bwMode="auto">
          <a:xfrm>
            <a:off x="41402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0" name="Text Box 76"/>
          <p:cNvSpPr txBox="1">
            <a:spLocks noChangeArrowheads="1"/>
          </p:cNvSpPr>
          <p:nvPr/>
        </p:nvSpPr>
        <p:spPr bwMode="auto">
          <a:xfrm>
            <a:off x="47164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1" name="Text Box 77"/>
          <p:cNvSpPr txBox="1">
            <a:spLocks noChangeArrowheads="1"/>
          </p:cNvSpPr>
          <p:nvPr/>
        </p:nvSpPr>
        <p:spPr bwMode="auto">
          <a:xfrm>
            <a:off x="52927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2" name="Text Box 78"/>
          <p:cNvSpPr txBox="1">
            <a:spLocks noChangeArrowheads="1"/>
          </p:cNvSpPr>
          <p:nvPr/>
        </p:nvSpPr>
        <p:spPr bwMode="auto">
          <a:xfrm>
            <a:off x="586740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3" name="Text Box 79"/>
          <p:cNvSpPr txBox="1">
            <a:spLocks noChangeArrowheads="1"/>
          </p:cNvSpPr>
          <p:nvPr/>
        </p:nvSpPr>
        <p:spPr bwMode="auto">
          <a:xfrm>
            <a:off x="6443663"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4" name="Text Box 80"/>
          <p:cNvSpPr txBox="1">
            <a:spLocks noChangeArrowheads="1"/>
          </p:cNvSpPr>
          <p:nvPr/>
        </p:nvSpPr>
        <p:spPr bwMode="auto">
          <a:xfrm>
            <a:off x="7019925"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5" name="Text Box 81"/>
          <p:cNvSpPr txBox="1">
            <a:spLocks noChangeArrowheads="1"/>
          </p:cNvSpPr>
          <p:nvPr/>
        </p:nvSpPr>
        <p:spPr bwMode="auto">
          <a:xfrm>
            <a:off x="7596188" y="3717677"/>
            <a:ext cx="28733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0</a:t>
            </a:r>
          </a:p>
        </p:txBody>
      </p:sp>
      <p:sp>
        <p:nvSpPr>
          <p:cNvPr id="589906" name="Text Box 82"/>
          <p:cNvSpPr txBox="1">
            <a:spLocks noChangeArrowheads="1"/>
          </p:cNvSpPr>
          <p:nvPr/>
        </p:nvSpPr>
        <p:spPr bwMode="auto">
          <a:xfrm>
            <a:off x="8172450" y="3717677"/>
            <a:ext cx="28733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2000" b="1">
                <a:latin typeface="+mn-lt"/>
                <a:ea typeface="+mn-ea"/>
              </a:rPr>
              <a:t>1</a:t>
            </a:r>
          </a:p>
        </p:txBody>
      </p:sp>
      <p:sp>
        <p:nvSpPr>
          <p:cNvPr id="589907" name="Line 83"/>
          <p:cNvSpPr>
            <a:spLocks noChangeShapeType="1"/>
          </p:cNvSpPr>
          <p:nvPr/>
        </p:nvSpPr>
        <p:spPr bwMode="auto">
          <a:xfrm>
            <a:off x="2268538"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08" name="Line 84"/>
          <p:cNvSpPr>
            <a:spLocks noChangeShapeType="1"/>
          </p:cNvSpPr>
          <p:nvPr/>
        </p:nvSpPr>
        <p:spPr bwMode="auto">
          <a:xfrm>
            <a:off x="2843213"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09" name="Line 85"/>
          <p:cNvSpPr>
            <a:spLocks noChangeShapeType="1"/>
          </p:cNvSpPr>
          <p:nvPr/>
        </p:nvSpPr>
        <p:spPr bwMode="auto">
          <a:xfrm>
            <a:off x="284321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0" name="Line 86"/>
          <p:cNvSpPr>
            <a:spLocks noChangeShapeType="1"/>
          </p:cNvSpPr>
          <p:nvPr/>
        </p:nvSpPr>
        <p:spPr bwMode="auto">
          <a:xfrm>
            <a:off x="341947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1" name="Line 87"/>
          <p:cNvSpPr>
            <a:spLocks noChangeShapeType="1"/>
          </p:cNvSpPr>
          <p:nvPr/>
        </p:nvSpPr>
        <p:spPr bwMode="auto">
          <a:xfrm>
            <a:off x="3419475" y="4292352"/>
            <a:ext cx="11525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4" name="Line 90"/>
          <p:cNvSpPr>
            <a:spLocks noChangeShapeType="1"/>
          </p:cNvSpPr>
          <p:nvPr/>
        </p:nvSpPr>
        <p:spPr bwMode="auto">
          <a:xfrm>
            <a:off x="457200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5" name="Line 91"/>
          <p:cNvSpPr>
            <a:spLocks noChangeShapeType="1"/>
          </p:cNvSpPr>
          <p:nvPr/>
        </p:nvSpPr>
        <p:spPr bwMode="auto">
          <a:xfrm>
            <a:off x="4572000"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6" name="Line 92"/>
          <p:cNvSpPr>
            <a:spLocks noChangeShapeType="1"/>
          </p:cNvSpPr>
          <p:nvPr/>
        </p:nvSpPr>
        <p:spPr bwMode="auto">
          <a:xfrm>
            <a:off x="5148263"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7" name="Line 93"/>
          <p:cNvSpPr>
            <a:spLocks noChangeShapeType="1"/>
          </p:cNvSpPr>
          <p:nvPr/>
        </p:nvSpPr>
        <p:spPr bwMode="auto">
          <a:xfrm>
            <a:off x="5148263"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8" name="Line 94"/>
          <p:cNvSpPr>
            <a:spLocks noChangeShapeType="1"/>
          </p:cNvSpPr>
          <p:nvPr/>
        </p:nvSpPr>
        <p:spPr bwMode="auto">
          <a:xfrm>
            <a:off x="572452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19" name="Line 95"/>
          <p:cNvSpPr>
            <a:spLocks noChangeShapeType="1"/>
          </p:cNvSpPr>
          <p:nvPr/>
        </p:nvSpPr>
        <p:spPr bwMode="auto">
          <a:xfrm>
            <a:off x="5724525" y="4652715"/>
            <a:ext cx="11525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0" name="Line 96"/>
          <p:cNvSpPr>
            <a:spLocks noChangeShapeType="1"/>
          </p:cNvSpPr>
          <p:nvPr/>
        </p:nvSpPr>
        <p:spPr bwMode="auto">
          <a:xfrm>
            <a:off x="6877050"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1" name="Line 97"/>
          <p:cNvSpPr>
            <a:spLocks noChangeShapeType="1"/>
          </p:cNvSpPr>
          <p:nvPr/>
        </p:nvSpPr>
        <p:spPr bwMode="auto">
          <a:xfrm>
            <a:off x="6877050"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2" name="Line 98"/>
          <p:cNvSpPr>
            <a:spLocks noChangeShapeType="1"/>
          </p:cNvSpPr>
          <p:nvPr/>
        </p:nvSpPr>
        <p:spPr bwMode="auto">
          <a:xfrm>
            <a:off x="7451725"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3" name="Line 99"/>
          <p:cNvSpPr>
            <a:spLocks noChangeShapeType="1"/>
          </p:cNvSpPr>
          <p:nvPr/>
        </p:nvSpPr>
        <p:spPr bwMode="auto">
          <a:xfrm>
            <a:off x="7451725" y="4652715"/>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4" name="Line 100"/>
          <p:cNvSpPr>
            <a:spLocks noChangeShapeType="1"/>
          </p:cNvSpPr>
          <p:nvPr/>
        </p:nvSpPr>
        <p:spPr bwMode="auto">
          <a:xfrm>
            <a:off x="8027988" y="4292352"/>
            <a:ext cx="0" cy="35877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589925" name="Line 101"/>
          <p:cNvSpPr>
            <a:spLocks noChangeShapeType="1"/>
          </p:cNvSpPr>
          <p:nvPr/>
        </p:nvSpPr>
        <p:spPr bwMode="auto">
          <a:xfrm>
            <a:off x="8027988" y="4292352"/>
            <a:ext cx="5746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latin typeface="+mn-lt"/>
              <a:ea typeface="+mn-ea"/>
            </a:endParaRPr>
          </a:p>
        </p:txBody>
      </p:sp>
      <p:sp>
        <p:nvSpPr>
          <p:cNvPr id="92" name="Line 5"/>
          <p:cNvSpPr>
            <a:spLocks noChangeShapeType="1"/>
          </p:cNvSpPr>
          <p:nvPr/>
        </p:nvSpPr>
        <p:spPr bwMode="auto">
          <a:xfrm flipV="1">
            <a:off x="2159706" y="4466338"/>
            <a:ext cx="6501332"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endParaRPr lang="zh-CN" altLang="en-US">
              <a:latin typeface="+mn-lt"/>
              <a:ea typeface="+mn-ea"/>
            </a:endParaRPr>
          </a:p>
        </p:txBody>
      </p:sp>
      <p:sp>
        <p:nvSpPr>
          <p:cNvPr id="93" name="Text Box 7"/>
          <p:cNvSpPr txBox="1">
            <a:spLocks noChangeArrowheads="1"/>
          </p:cNvSpPr>
          <p:nvPr/>
        </p:nvSpPr>
        <p:spPr bwMode="auto">
          <a:xfrm>
            <a:off x="8599780" y="4252198"/>
            <a:ext cx="508724"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r">
              <a:spcBef>
                <a:spcPct val="50000"/>
              </a:spcBef>
            </a:pPr>
            <a:r>
              <a:rPr lang="en-US" altLang="zh-CN" sz="2000" b="1" dirty="0">
                <a:latin typeface="+mn-lt"/>
                <a:ea typeface="+mn-ea"/>
              </a:rPr>
              <a:t>0V</a:t>
            </a:r>
            <a:endParaRPr lang="zh-CN" altLang="en-US" sz="2000" b="1" dirty="0">
              <a:latin typeface="+mn-lt"/>
              <a:ea typeface="+mn-ea"/>
            </a:endParaRPr>
          </a:p>
        </p:txBody>
      </p:sp>
      <p:sp>
        <p:nvSpPr>
          <p:cNvPr id="94"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5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sld>
</file>

<file path=ppt/theme/theme1.xml><?xml version="1.0" encoding="utf-8"?>
<a:theme xmlns:a="http://schemas.openxmlformats.org/drawingml/2006/main" name="Straight Edge">
  <a:themeElements>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fontScheme name="Straight Edge">
      <a:majorFont>
        <a:latin typeface="Arial"/>
        <a:ea typeface="隶书"/>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
      <a:clrScheme name="Straight Edge 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Straight Edge 6">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raight Edge">
  <a:themeElements>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fontScheme name="Straight Edge">
      <a:majorFont>
        <a:latin typeface="Arial"/>
        <a:ea typeface="隶书"/>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
      <a:clrScheme name="Straight Edge 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Straight Edge 6">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Straight Edge">
  <a:themeElements>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fontScheme name="Straight Edge">
      <a:majorFont>
        <a:latin typeface="Arial"/>
        <a:ea typeface="隶书"/>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
      <a:clrScheme name="Straight Edge 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Straight Edge 6">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13273</TotalTime>
  <Words>13284</Words>
  <Application>Microsoft Office PowerPoint</Application>
  <PresentationFormat>全屏显示(4:3)</PresentationFormat>
  <Paragraphs>1920</Paragraphs>
  <Slides>217</Slides>
  <Notes>0</Notes>
  <HiddenSlides>1</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3</vt:i4>
      </vt:variant>
      <vt:variant>
        <vt:lpstr>幻灯片标题</vt:lpstr>
      </vt:variant>
      <vt:variant>
        <vt:i4>217</vt:i4>
      </vt:variant>
    </vt:vector>
  </HeadingPairs>
  <TitlesOfParts>
    <vt:vector size="234" baseType="lpstr">
      <vt:lpstr>华文楷体</vt:lpstr>
      <vt:lpstr>华文新魏</vt:lpstr>
      <vt:lpstr>楷体_GB2312</vt:lpstr>
      <vt:lpstr>隶书</vt:lpstr>
      <vt:lpstr>宋体</vt:lpstr>
      <vt:lpstr>幼圆</vt:lpstr>
      <vt:lpstr>Arial</vt:lpstr>
      <vt:lpstr>Symbol</vt:lpstr>
      <vt:lpstr>Tahoma</vt:lpstr>
      <vt:lpstr>Times New Roman</vt:lpstr>
      <vt:lpstr>Wingdings</vt:lpstr>
      <vt:lpstr>Straight Edge</vt:lpstr>
      <vt:lpstr>1_Straight Edge</vt:lpstr>
      <vt:lpstr>2_Straight Edge</vt:lpstr>
      <vt:lpstr>Visio</vt:lpstr>
      <vt:lpstr>公式</vt:lpstr>
      <vt:lpstr>Equation</vt:lpstr>
      <vt:lpstr>第二章   物  理  层</vt:lpstr>
      <vt:lpstr>物 理 层</vt:lpstr>
      <vt:lpstr>数据通信基本概念</vt:lpstr>
      <vt:lpstr>通信系统模型</vt:lpstr>
      <vt:lpstr>信息、数据和信号 </vt:lpstr>
      <vt:lpstr>数  据</vt:lpstr>
      <vt:lpstr>信  号 </vt:lpstr>
      <vt:lpstr>图示三者之间的关系 </vt:lpstr>
      <vt:lpstr>信道</vt:lpstr>
      <vt:lpstr>带  宽</vt:lpstr>
      <vt:lpstr>信号变换  （模拟信道）</vt:lpstr>
      <vt:lpstr>信号变换  （数字信道）</vt:lpstr>
      <vt:lpstr>串行传输和并行传输</vt:lpstr>
      <vt:lpstr>单工、半双工和全双工</vt:lpstr>
      <vt:lpstr>基带传输和通带传输</vt:lpstr>
      <vt:lpstr>Fourier分析</vt:lpstr>
      <vt:lpstr>在数据通信中的应用</vt:lpstr>
      <vt:lpstr>有限带宽信号</vt:lpstr>
      <vt:lpstr>有限带宽信号</vt:lpstr>
      <vt:lpstr>有限带宽信号</vt:lpstr>
      <vt:lpstr>身边的现象</vt:lpstr>
      <vt:lpstr>比特率和数字信号失真</vt:lpstr>
      <vt:lpstr>衡量数据通信的几个主要指标</vt:lpstr>
      <vt:lpstr>信息速率</vt:lpstr>
      <vt:lpstr>两种速率之间的关系</vt:lpstr>
      <vt:lpstr>信道容量</vt:lpstr>
      <vt:lpstr>Nyquist公式</vt:lpstr>
      <vt:lpstr>例  题</vt:lpstr>
      <vt:lpstr>Shannon公式</vt:lpstr>
      <vt:lpstr>例  题</vt:lpstr>
      <vt:lpstr>误码率</vt:lpstr>
      <vt:lpstr>总  结</vt:lpstr>
      <vt:lpstr>传输介质</vt:lpstr>
      <vt:lpstr>双绞线</vt:lpstr>
      <vt:lpstr>双绞线</vt:lpstr>
      <vt:lpstr>双绞线常用类别</vt:lpstr>
      <vt:lpstr>UTP的线材等级</vt:lpstr>
      <vt:lpstr>5类UTP</vt:lpstr>
      <vt:lpstr>UTP连接器</vt:lpstr>
      <vt:lpstr>直通UTP电缆</vt:lpstr>
      <vt:lpstr>交叉UTP电缆</vt:lpstr>
      <vt:lpstr>UTP电缆制作 准备</vt:lpstr>
      <vt:lpstr>UTP电缆制作 步骤一</vt:lpstr>
      <vt:lpstr>UTP电缆制作 步骤二</vt:lpstr>
      <vt:lpstr>UTP电缆制作 步骤三</vt:lpstr>
      <vt:lpstr>UTP电缆制作 步骤四</vt:lpstr>
      <vt:lpstr>UTP电缆制作 测试</vt:lpstr>
      <vt:lpstr>同轴电缆</vt:lpstr>
      <vt:lpstr>同轴电缆的种类</vt:lpstr>
      <vt:lpstr>基带同轴电缆</vt:lpstr>
      <vt:lpstr>电力线</vt:lpstr>
      <vt:lpstr>光纤</vt:lpstr>
      <vt:lpstr>光纤的结构</vt:lpstr>
      <vt:lpstr>光纤的工作原理</vt:lpstr>
      <vt:lpstr>描述光纤尺寸的参数</vt:lpstr>
      <vt:lpstr>光纤传输模式</vt:lpstr>
      <vt:lpstr>典型的光缆</vt:lpstr>
      <vt:lpstr>高密度多芯光缆剖面结构</vt:lpstr>
      <vt:lpstr>光纤的特点</vt:lpstr>
      <vt:lpstr>光传输系统</vt:lpstr>
      <vt:lpstr>光传输系统</vt:lpstr>
      <vt:lpstr>光缆连接器</vt:lpstr>
      <vt:lpstr>环型光纤网络</vt:lpstr>
      <vt:lpstr>接  口</vt:lpstr>
      <vt:lpstr>星型光纤网络</vt:lpstr>
      <vt:lpstr>电磁波</vt:lpstr>
      <vt:lpstr>电磁波谱</vt:lpstr>
      <vt:lpstr>电磁波频段</vt:lpstr>
      <vt:lpstr>扩频技术</vt:lpstr>
      <vt:lpstr>PowerPoint 演示文稿</vt:lpstr>
      <vt:lpstr>扩频技术</vt:lpstr>
      <vt:lpstr>PowerPoint 演示文稿</vt:lpstr>
      <vt:lpstr>扩频技术</vt:lpstr>
      <vt:lpstr>ISM频段 （Industrial, Scientific, Medical）</vt:lpstr>
      <vt:lpstr>无线电</vt:lpstr>
      <vt:lpstr>微波</vt:lpstr>
      <vt:lpstr>微波</vt:lpstr>
      <vt:lpstr>红外线</vt:lpstr>
      <vt:lpstr>激光</vt:lpstr>
      <vt:lpstr>卫星</vt:lpstr>
      <vt:lpstr>通信卫星的分类</vt:lpstr>
      <vt:lpstr>地球同步卫星 （GEO）</vt:lpstr>
      <vt:lpstr>甚小孔径终端 （VSAT）</vt:lpstr>
      <vt:lpstr>VSAT系统组成</vt:lpstr>
      <vt:lpstr>VSAT使用中继</vt:lpstr>
      <vt:lpstr>中轨道卫星 （MEO）</vt:lpstr>
      <vt:lpstr>低轨道卫星 （LEO）</vt:lpstr>
      <vt:lpstr>LEO举例</vt:lpstr>
      <vt:lpstr>第一次报告</vt:lpstr>
      <vt:lpstr>数据编码技术</vt:lpstr>
      <vt:lpstr>数字数据在模拟信道 上传输</vt:lpstr>
      <vt:lpstr>幅移键控法 （ASK）</vt:lpstr>
      <vt:lpstr>频移键控法 （FSK）</vt:lpstr>
      <vt:lpstr>相移键控法 （PSK）</vt:lpstr>
      <vt:lpstr>正交幅度调制 （QAM）</vt:lpstr>
      <vt:lpstr>星座图</vt:lpstr>
      <vt:lpstr>QPSK和QAM的星座图</vt:lpstr>
      <vt:lpstr>如何为符号分配比特</vt:lpstr>
      <vt:lpstr>不归零编码 （non return-to zero，NRZ）</vt:lpstr>
      <vt:lpstr>不归零编码 （non return-to zero，NRZ）</vt:lpstr>
      <vt:lpstr>曼切斯特编码 （Manchester encoding）</vt:lpstr>
      <vt:lpstr>不归零逆转 （NRZI）</vt:lpstr>
      <vt:lpstr>4B/5B编码</vt:lpstr>
      <vt:lpstr>平衡信号</vt:lpstr>
      <vt:lpstr>模拟数据在数字信道 上传输</vt:lpstr>
      <vt:lpstr>PCM工作步骤 （步骤一）</vt:lpstr>
      <vt:lpstr>PCM工作步骤 （步骤二）</vt:lpstr>
      <vt:lpstr>PCM工作步骤 （步骤三）</vt:lpstr>
      <vt:lpstr>总  结</vt:lpstr>
      <vt:lpstr>多路复用技术</vt:lpstr>
      <vt:lpstr>常用多路复用技术</vt:lpstr>
      <vt:lpstr>频分多路复用 （FDM）</vt:lpstr>
      <vt:lpstr>例  题</vt:lpstr>
      <vt:lpstr>正交频分复用 （OFDM）</vt:lpstr>
      <vt:lpstr>时分多路复用 （TDM）</vt:lpstr>
      <vt:lpstr>实现1:同步时分多路复用</vt:lpstr>
      <vt:lpstr>TDM帧</vt:lpstr>
      <vt:lpstr>例  题</vt:lpstr>
      <vt:lpstr>实现2:异步时分多路复用</vt:lpstr>
      <vt:lpstr>波分多路复用 （WDM）</vt:lpstr>
      <vt:lpstr>密集波分多路复用 （DWDM）</vt:lpstr>
      <vt:lpstr>码分多路复用 （CDM）</vt:lpstr>
      <vt:lpstr>码片和码片序列</vt:lpstr>
      <vt:lpstr>码片序列的特性 之一</vt:lpstr>
      <vt:lpstr>码片序列的特性 之二</vt:lpstr>
      <vt:lpstr>工作原理 发送端</vt:lpstr>
      <vt:lpstr>举  例</vt:lpstr>
      <vt:lpstr>工作原理 接收端</vt:lpstr>
      <vt:lpstr>举  例</vt:lpstr>
      <vt:lpstr>数据交换技术</vt:lpstr>
      <vt:lpstr>电路交换</vt:lpstr>
      <vt:lpstr>图示电路交换</vt:lpstr>
      <vt:lpstr>例1:电路交换</vt:lpstr>
      <vt:lpstr>例2:电路交换</vt:lpstr>
      <vt:lpstr>特  点 </vt:lpstr>
      <vt:lpstr>报文交换</vt:lpstr>
      <vt:lpstr>图示报文交换</vt:lpstr>
      <vt:lpstr>特  点</vt:lpstr>
      <vt:lpstr>分组交换</vt:lpstr>
      <vt:lpstr>虚电路分组交换</vt:lpstr>
      <vt:lpstr>数据报分组交换</vt:lpstr>
      <vt:lpstr>两种分组交换方式的比较</vt:lpstr>
      <vt:lpstr>工作时序图 </vt:lpstr>
      <vt:lpstr>通信系统的举例</vt:lpstr>
      <vt:lpstr>公用交换电话网络</vt:lpstr>
      <vt:lpstr>公用交换电话网络 （PSTN）</vt:lpstr>
      <vt:lpstr>电话网络结构的发展</vt:lpstr>
      <vt:lpstr>电话网络的典型结构</vt:lpstr>
      <vt:lpstr>电话网络的主要构成</vt:lpstr>
      <vt:lpstr>本地回路及其主要技术</vt:lpstr>
      <vt:lpstr>通过电话系统拨号进行 计算机间通信</vt:lpstr>
      <vt:lpstr>调制解调器 （MODEM）</vt:lpstr>
      <vt:lpstr>调制解调器 （MODEM）</vt:lpstr>
      <vt:lpstr>编码解码器 （CODEC）</vt:lpstr>
      <vt:lpstr>编码解码器 （CODEC）</vt:lpstr>
      <vt:lpstr>增量调制 （δ调制）</vt:lpstr>
      <vt:lpstr>数字用户线 （xDSL）</vt:lpstr>
      <vt:lpstr>xDSL常用技术</vt:lpstr>
      <vt:lpstr>带宽和距离的关系</vt:lpstr>
      <vt:lpstr>非对称数字用户线 （ADSL）</vt:lpstr>
      <vt:lpstr>离散多音频调制  （DMT）</vt:lpstr>
      <vt:lpstr>图  例</vt:lpstr>
      <vt:lpstr>ADSL接入模型</vt:lpstr>
      <vt:lpstr>常用设备</vt:lpstr>
      <vt:lpstr>光纤到户 （FTTH）</vt:lpstr>
      <vt:lpstr>无源光网络 （PON）</vt:lpstr>
      <vt:lpstr>FTTx</vt:lpstr>
      <vt:lpstr>干线及其主要技术</vt:lpstr>
      <vt:lpstr>多路复用技术</vt:lpstr>
      <vt:lpstr>FDM在电话网络中的应用</vt:lpstr>
      <vt:lpstr>群(group)的图示</vt:lpstr>
      <vt:lpstr>TDM在电话网络中的应用</vt:lpstr>
      <vt:lpstr>PCM</vt:lpstr>
      <vt:lpstr>T1载波</vt:lpstr>
      <vt:lpstr>T1载波</vt:lpstr>
      <vt:lpstr>高次群</vt:lpstr>
      <vt:lpstr>E1载波</vt:lpstr>
      <vt:lpstr>高次群</vt:lpstr>
      <vt:lpstr>SONET/SDH</vt:lpstr>
      <vt:lpstr>一个SONET系统</vt:lpstr>
      <vt:lpstr>SONET体系结构</vt:lpstr>
      <vt:lpstr>解  释</vt:lpstr>
      <vt:lpstr>基本的SONET信道 </vt:lpstr>
      <vt:lpstr>解  释</vt:lpstr>
      <vt:lpstr>高层次的多路复用 </vt:lpstr>
      <vt:lpstr>图  例 </vt:lpstr>
      <vt:lpstr>交换局及其主要技术</vt:lpstr>
      <vt:lpstr>电路交换和分组交换的比较 </vt:lpstr>
      <vt:lpstr>移动电话系统</vt:lpstr>
      <vt:lpstr>第一代移动电话 （模拟声音 ）</vt:lpstr>
      <vt:lpstr>高级移动电话系统 （AMPS ）</vt:lpstr>
      <vt:lpstr>网络结构图示</vt:lpstr>
      <vt:lpstr>信道划分</vt:lpstr>
      <vt:lpstr>第二代移动电话 （数字声音 ）</vt:lpstr>
      <vt:lpstr>数字高级移动电话系统 （D-AMPS）</vt:lpstr>
      <vt:lpstr>信道划分</vt:lpstr>
      <vt:lpstr>通信举例</vt:lpstr>
      <vt:lpstr>全球移动通信系统 （GSM）</vt:lpstr>
      <vt:lpstr>GSM移动网络体系结构</vt:lpstr>
      <vt:lpstr>信道划分</vt:lpstr>
      <vt:lpstr>图  示</vt:lpstr>
      <vt:lpstr>GSM多帧 （26时隙的多帧）</vt:lpstr>
      <vt:lpstr>GSM的进化 （2.5G技术）</vt:lpstr>
      <vt:lpstr>码分多路接入 （CDMA）</vt:lpstr>
      <vt:lpstr>第三代移动电话 （数字声音和数据 ）</vt:lpstr>
      <vt:lpstr>国际移动通信标准 （IMT-2000）</vt:lpstr>
      <vt:lpstr>CDMA2000 </vt:lpstr>
      <vt:lpstr>WCDMA  </vt:lpstr>
      <vt:lpstr>TD-SCDMA </vt:lpstr>
      <vt:lpstr>第二次报告</vt:lpstr>
      <vt:lpstr>早期的有线电视系统</vt:lpstr>
      <vt:lpstr>光纤同轴混合网  （HFC ）</vt:lpstr>
      <vt:lpstr>HFC的频谱分配 </vt:lpstr>
      <vt:lpstr>电缆MODEM </vt:lpstr>
      <vt:lpstr>ADSL和HFC 待续 </vt:lpstr>
      <vt:lpstr>ADSL和HFC </vt:lpstr>
      <vt:lpstr>作  业</vt:lpstr>
    </vt:vector>
  </TitlesOfParts>
  <Company>同济大学.电子与信息工程学院.计算机科学与工程系</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dc:title>
  <dc:subject>物理层</dc:subject>
  <dc:creator>陆有军</dc:creator>
  <cp:lastModifiedBy>JINGYAN SUN</cp:lastModifiedBy>
  <cp:revision>449</cp:revision>
  <dcterms:created xsi:type="dcterms:W3CDTF">1601-01-01T00:00:00Z</dcterms:created>
  <dcterms:modified xsi:type="dcterms:W3CDTF">2026-01-06T18:15:02Z</dcterms:modified>
</cp:coreProperties>
</file>